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doc" ContentType="application/msword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398" r:id="rId2"/>
    <p:sldId id="416" r:id="rId3"/>
    <p:sldId id="413" r:id="rId4"/>
    <p:sldId id="375" r:id="rId5"/>
    <p:sldId id="256" r:id="rId6"/>
    <p:sldId id="258" r:id="rId7"/>
    <p:sldId id="378" r:id="rId8"/>
    <p:sldId id="26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4" r:id="rId17"/>
    <p:sldId id="425" r:id="rId18"/>
    <p:sldId id="426" r:id="rId19"/>
    <p:sldId id="427" r:id="rId20"/>
    <p:sldId id="324" r:id="rId21"/>
    <p:sldId id="366" r:id="rId22"/>
    <p:sldId id="325" r:id="rId23"/>
    <p:sldId id="415" r:id="rId24"/>
    <p:sldId id="392" r:id="rId25"/>
    <p:sldId id="381" r:id="rId26"/>
    <p:sldId id="326" r:id="rId27"/>
    <p:sldId id="406" r:id="rId28"/>
    <p:sldId id="327" r:id="rId29"/>
    <p:sldId id="328" r:id="rId30"/>
    <p:sldId id="330" r:id="rId31"/>
    <p:sldId id="404" r:id="rId32"/>
    <p:sldId id="405" r:id="rId33"/>
    <p:sldId id="332" r:id="rId34"/>
    <p:sldId id="333" r:id="rId35"/>
    <p:sldId id="334" r:id="rId36"/>
    <p:sldId id="407" r:id="rId37"/>
    <p:sldId id="335" r:id="rId38"/>
    <p:sldId id="394" r:id="rId39"/>
    <p:sldId id="337" r:id="rId40"/>
    <p:sldId id="339" r:id="rId41"/>
    <p:sldId id="340" r:id="rId42"/>
    <p:sldId id="384" r:id="rId43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3399"/>
    <a:srgbClr val="A50021"/>
    <a:srgbClr val="660066"/>
    <a:srgbClr val="6600CC"/>
    <a:srgbClr val="996633"/>
    <a:srgbClr val="6699FF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94" autoAdjust="0"/>
    <p:restoredTop sz="93359" autoAdjust="0"/>
  </p:normalViewPr>
  <p:slideViewPr>
    <p:cSldViewPr snapToGrid="0">
      <p:cViewPr varScale="1">
        <p:scale>
          <a:sx n="86" d="100"/>
          <a:sy n="86" d="100"/>
        </p:scale>
        <p:origin x="-2056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interSettings" Target="printerSettings/printerSettings1.bin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notesMaster" Target="notesMasters/notesMaster1.xml"/><Relationship Id="rId4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65F24AA-C2D4-4170-A7A1-A3632A7D0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3013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2068138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5B16118-2432-49D4-804A-6A39C2AD9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67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79E83-ECEC-4906-B33D-937BB8CD70E9}" type="slidenum">
              <a:rPr lang="en-US"/>
              <a:pPr/>
              <a:t>15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0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D088-D143-4A25-914B-3B55797E7A4B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44174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9EE90-8927-4C10-9DAF-B913552BB8EB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b="1" i="1" smtClean="0">
              <a:solidFill>
                <a:schemeClr val="accent2"/>
              </a:solidFill>
              <a:sym typeface="CommonBullets" pitchFamily="34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9745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hyperlink" Target="http://www.ptei.org/interior.php?pageID=42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3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hyperlink" Target="https://www.youtube.com/watch?v=fKEaTt9heNM" TargetMode="External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hyperlink" Target="http://www.lifesci.sussex.ac.uk/home/Julian_Thorpe/nucleus.htm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eyondbooks.com/bbx/tr/pv.asp?i=lif71/4c/00016949&amp;u=http://epunix.biols.sussex.ac.uk/Home/Julian_Thorpe/nucleus.htm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3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metastasis&amp;source=images&amp;cd=&amp;cad=rja&amp;docid=C04ds_Bmi8psUM&amp;tbnid=YhSL_-uQfSR-XM:&amp;ved=0CAUQjRw&amp;url=http://www.nccr-oncology.ch/scripts/index.aspx?idd=93&amp;ei=jaILUpaEKMbbyQGWyIHICA&amp;bvm=bv.50723672,d.aWc&amp;psig=AFQjCNEF87f4xYiATlQIhudlCKoDhYMGlw&amp;ust=1376580504282361" TargetMode="External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www.nccr-oncology.ch/scripts/index.aspx?idd=93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3" Type="http://schemas.openxmlformats.org/officeDocument/2006/relationships/hyperlink" Target="http://www.mednote.co.kr/images/epithsurf.jpg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3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image" Target="../media/image27.jpe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3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34.wmf"/><Relationship Id="rId5" Type="http://schemas.openxmlformats.org/officeDocument/2006/relationships/oleObject" Target="../embeddings/oleObject2.bin"/><Relationship Id="rId6" Type="http://schemas.openxmlformats.org/officeDocument/2006/relationships/oleObject" Target="../embeddings/oleObject3.bin"/><Relationship Id="rId7" Type="http://schemas.openxmlformats.org/officeDocument/2006/relationships/oleObject" Target="../embeddings/oleObject4.bin"/><Relationship Id="rId8" Type="http://schemas.openxmlformats.org/officeDocument/2006/relationships/image" Target="../media/image3.jpe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4" Type="http://schemas.openxmlformats.org/officeDocument/2006/relationships/hyperlink" Target="http://en.wikipedia.org/wiki/Image:Illu_connective_tissues_2.jpg" TargetMode="External"/><Relationship Id="rId5" Type="http://schemas.openxmlformats.org/officeDocument/2006/relationships/image" Target="../media/image36.jpeg"/><Relationship Id="rId6" Type="http://schemas.openxmlformats.org/officeDocument/2006/relationships/hyperlink" Target="http://en.wikipedia.org/wiki/Connective_tissue" TargetMode="External"/><Relationship Id="rId1" Type="http://schemas.openxmlformats.org/officeDocument/2006/relationships/slideLayout" Target="../slideLayouts/slideLayout7.xml"/><Relationship Id="rId2" Type="http://schemas.openxmlformats.org/officeDocument/2006/relationships/hyperlink" Target="http://upload.wikimedia.org/wikipedia/commons/4/47/Illu_connective_tissues_1.jpg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4_Document1.doc"/><Relationship Id="rId4" Type="http://schemas.openxmlformats.org/officeDocument/2006/relationships/image" Target="../media/image38.emf"/><Relationship Id="rId5" Type="http://schemas.openxmlformats.org/officeDocument/2006/relationships/image" Target="../media/image3.jpe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Relationship Id="rId3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Relationship Id="rId3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.anhb.uwa.edu.au/mb140/CorePages/Connective/Images/skm40vg.jpg" TargetMode="External"/><Relationship Id="rId4" Type="http://schemas.openxmlformats.org/officeDocument/2006/relationships/image" Target="../media/image45.jpeg"/><Relationship Id="rId5" Type="http://schemas.openxmlformats.org/officeDocument/2006/relationships/hyperlink" Target="http://w3.ouhsc.edu/histology/Text%20Sections/Connective%20Tissue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jpeg"/><Relationship Id="rId3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4" Type="http://schemas.openxmlformats.org/officeDocument/2006/relationships/hyperlink" Target="http://faculty.une.edu/com/abell/histo/histolab3a.htm" TargetMode="External"/><Relationship Id="rId5" Type="http://schemas.openxmlformats.org/officeDocument/2006/relationships/image" Target="../media/image50.jpeg"/><Relationship Id="rId6" Type="http://schemas.openxmlformats.org/officeDocument/2006/relationships/hyperlink" Target="http://www.emc.maricopa.edu/faculty/farabee/biobk/BioBookcircSYS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ANP1105B</a:t>
            </a:r>
          </a:p>
        </p:txBody>
      </p:sp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Anatomy &amp; Physiology I</a:t>
            </a:r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Basic Cellular Physiology &amp; the Anatomy and</a:t>
            </a:r>
          </a:p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 Physiology of the Cardiovascular, Lymphatic &amp; Respiratory Systems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913" y="609600"/>
            <a:ext cx="8279027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The Triple Package for Student Success</a:t>
            </a:r>
            <a:b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Amy Chua &amp; Jed </a:t>
            </a:r>
            <a:r>
              <a:rPr lang="en-US" sz="3200" b="1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Rubenfeld</a:t>
            </a:r>
            <a:endParaRPr lang="en-US" sz="3200" b="1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904" y="2582562"/>
            <a:ext cx="76735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Sense of exceptionality </a:t>
            </a:r>
            <a:r>
              <a:rPr lang="en-US" sz="2400" dirty="0" smtClean="0"/>
              <a:t>– self confidence – “I belong here and I can do this because I’m good at working hard”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A level of insecurity </a:t>
            </a:r>
            <a:r>
              <a:rPr lang="en-US" sz="2400" dirty="0" smtClean="0"/>
              <a:t>– renders one open to learning more because “I don’t know enough yet”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Impulse control </a:t>
            </a:r>
            <a:r>
              <a:rPr lang="en-US" sz="2400" dirty="0" smtClean="0"/>
              <a:t>– notion of </a:t>
            </a:r>
            <a:r>
              <a:rPr lang="en-US" sz="2400" u="sng" dirty="0" smtClean="0"/>
              <a:t>earning</a:t>
            </a:r>
            <a:r>
              <a:rPr lang="en-US" sz="2400" dirty="0" smtClean="0"/>
              <a:t> rewards – “I’ve worked hard for the past 2 hours and I’m ready for tomorrow’s classes – I deserve a break to go have coffee with friends.”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200025" y="274638"/>
            <a:ext cx="860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7200" algn="ctr"/>
            <a:r>
              <a:rPr lang="en-US" b="1">
                <a:solidFill>
                  <a:schemeClr val="hlink"/>
                </a:solidFill>
              </a:rPr>
              <a:t>‘You don't understand anything until you learn it more than one way. ‘</a:t>
            </a:r>
          </a:p>
          <a:p>
            <a:pPr indent="457200" algn="ctr"/>
            <a:r>
              <a:rPr lang="en-US" b="1">
                <a:solidFill>
                  <a:schemeClr val="hlink"/>
                </a:solidFill>
              </a:rPr>
              <a:t>-Marvin Minsky</a:t>
            </a:r>
          </a:p>
        </p:txBody>
      </p:sp>
      <p:pic>
        <p:nvPicPr>
          <p:cNvPr id="56322" name="Picture 2" descr="Cover of The Society of Mind, 19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394" y="1310500"/>
            <a:ext cx="3784922" cy="5002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bears%20and%20computers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0510" t="12053" r="4234" b="9604"/>
          <a:stretch>
            <a:fillRect/>
          </a:stretch>
        </p:blipFill>
        <p:spPr bwMode="auto">
          <a:xfrm>
            <a:off x="0" y="0"/>
            <a:ext cx="5733535" cy="4082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197551" y="4241588"/>
            <a:ext cx="875046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Go to university home </a:t>
            </a:r>
            <a:r>
              <a:rPr lang="en-US" dirty="0" smtClean="0"/>
              <a:t>page: scroll down to bottom and select Students-</a:t>
            </a:r>
            <a:r>
              <a:rPr lang="en-US" dirty="0" err="1" smtClean="0"/>
              <a:t>uoZone</a:t>
            </a:r>
            <a:endParaRPr lang="en-US" b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On the Students page, select </a:t>
            </a:r>
            <a:r>
              <a:rPr lang="en-US" b="1" dirty="0" smtClean="0"/>
              <a:t>Login to Blackboard Learn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Scroll down &amp; enter </a:t>
            </a:r>
            <a:r>
              <a:rPr lang="en-US" dirty="0"/>
              <a:t>your </a:t>
            </a:r>
            <a:r>
              <a:rPr lang="en-US" dirty="0" smtClean="0"/>
              <a:t>username (</a:t>
            </a:r>
            <a:r>
              <a:rPr lang="en-US" b="1" dirty="0" smtClean="0"/>
              <a:t>student number</a:t>
            </a:r>
            <a:r>
              <a:rPr lang="en-US" dirty="0" smtClean="0"/>
              <a:t>) </a:t>
            </a:r>
            <a:r>
              <a:rPr lang="en-US" dirty="0"/>
              <a:t>and </a:t>
            </a:r>
            <a:r>
              <a:rPr lang="en-US" dirty="0" smtClean="0"/>
              <a:t> your </a:t>
            </a:r>
            <a:r>
              <a:rPr lang="en-US" b="1" dirty="0" err="1" smtClean="0"/>
              <a:t>uoZone</a:t>
            </a:r>
            <a:r>
              <a:rPr lang="en-US" b="1" dirty="0" smtClean="0"/>
              <a:t> password</a:t>
            </a:r>
            <a:endParaRPr lang="en-US" b="1" i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Click </a:t>
            </a:r>
            <a:r>
              <a:rPr lang="en-US" dirty="0" smtClean="0"/>
              <a:t>“</a:t>
            </a:r>
            <a:r>
              <a:rPr lang="en-US" b="1" dirty="0" smtClean="0"/>
              <a:t>Login</a:t>
            </a:r>
            <a:r>
              <a:rPr lang="en-US" dirty="0" smtClean="0"/>
              <a:t>” </a:t>
            </a:r>
            <a:r>
              <a:rPr lang="en-US" dirty="0"/>
              <a:t>and this will bring you to a list of courses for which you have online access.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Select </a:t>
            </a:r>
            <a:r>
              <a:rPr lang="en-US" b="1" dirty="0"/>
              <a:t>ANP1105B</a:t>
            </a:r>
            <a:r>
              <a:rPr lang="en-US" dirty="0"/>
              <a:t>.</a:t>
            </a:r>
          </a:p>
        </p:txBody>
      </p:sp>
      <p:sp>
        <p:nvSpPr>
          <p:cNvPr id="139272" name="Text Box 8"/>
          <p:cNvSpPr txBox="1">
            <a:spLocks noChangeArrowheads="1"/>
          </p:cNvSpPr>
          <p:nvPr/>
        </p:nvSpPr>
        <p:spPr bwMode="auto">
          <a:xfrm>
            <a:off x="6114665" y="1171146"/>
            <a:ext cx="255428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ANP 1105B COURSE WEB SITE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141288" y="200025"/>
            <a:ext cx="8839200" cy="28940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3600" b="1">
                <a:solidFill>
                  <a:srgbClr val="006600"/>
                </a:solidFill>
              </a:rPr>
              <a:t>ANP 1105B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2400" b="1">
                <a:solidFill>
                  <a:srgbClr val="006600"/>
                </a:solidFill>
              </a:rPr>
              <a:t>TOPIC #1:  Structural Organization of the Human Body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endParaRPr lang="en-US" sz="1600" b="1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1.1	Describe the levels of structural organization that make up the human body (pp. 3-4)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1.2	Cells: summarize the major organelles and structures found in cells  (pp.83-96)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1.4	Describe the different tissues of the human body  (Chapter 4)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00013" y="6246813"/>
            <a:ext cx="4224337" cy="5540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>
                <a:latin typeface="Arial Narrow" pitchFamily="34" charset="0"/>
              </a:rPr>
              <a:t>Figures from Human Anatomy &amp; Physiology, 9th edition, by Elaine Marieb &amp; Katja Hoehn  © 2012 by Benjamin/Cummings Publishing Co.  are reproduced by permission.</a:t>
            </a:r>
          </a:p>
        </p:txBody>
      </p:sp>
      <p:sp>
        <p:nvSpPr>
          <p:cNvPr id="13316" name="Text Box 5" descr="Newsprint"/>
          <p:cNvSpPr txBox="1">
            <a:spLocks noChangeArrowheads="1"/>
          </p:cNvSpPr>
          <p:nvPr/>
        </p:nvSpPr>
        <p:spPr bwMode="auto">
          <a:xfrm>
            <a:off x="346075" y="5740400"/>
            <a:ext cx="13557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0" y="6197600"/>
            <a:ext cx="4354513" cy="660400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8" name="Picture 8" descr="HistoryofTissues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-2652" t="31470" b="1791"/>
          <a:stretch>
            <a:fillRect/>
          </a:stretch>
        </p:blipFill>
        <p:spPr bwMode="auto">
          <a:xfrm>
            <a:off x="4430713" y="3687763"/>
            <a:ext cx="4656137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6486525" y="6613525"/>
            <a:ext cx="2622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http://www.ptei.org/interior.php?pageID=42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47650"/>
            <a:ext cx="8305800" cy="39592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6600"/>
                </a:solidFill>
              </a:rPr>
              <a:t>1.1.1  define:  atom, molecule, organelle, cell, tissue, organ, organ system; give an example of each &amp; localize each in the hierarchy of anatomical structure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6600"/>
                </a:solidFill>
              </a:rPr>
              <a:t>The Structural Organization of the Human Body 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atom: </a:t>
            </a:r>
            <a:r>
              <a:rPr lang="en-US" dirty="0">
                <a:sym typeface="CommonBullets" pitchFamily="34" charset="2"/>
              </a:rPr>
              <a:t>smallest particle of an element with all of the properties of that element -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what are the different parts of an atom??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molecule: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the smallest amount of a substance that can exist alone = a combination of atoms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organelle:</a:t>
            </a:r>
            <a:r>
              <a:rPr lang="en-US" dirty="0">
                <a:sym typeface="CommonBullets" pitchFamily="34" charset="2"/>
              </a:rPr>
              <a:t>  molecules associate in specific ways to form </a:t>
            </a:r>
            <a:r>
              <a:rPr lang="en-US" i="1" dirty="0">
                <a:sym typeface="CommonBullets" pitchFamily="34" charset="2"/>
              </a:rPr>
              <a:t>organelles</a:t>
            </a:r>
            <a:r>
              <a:rPr lang="en-US" dirty="0">
                <a:sym typeface="CommonBullets" pitchFamily="34" charset="2"/>
              </a:rPr>
              <a:t> = basic components of living cells –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5 examples of organelles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cell:</a:t>
            </a:r>
            <a:r>
              <a:rPr lang="en-US" dirty="0">
                <a:sym typeface="CommonBullets" pitchFamily="34" charset="2"/>
              </a:rPr>
              <a:t>  fundamental structural &amp; functional unit of a living thing; cells vary widely in size &amp; shape, reflecting unique functions in the body</a:t>
            </a:r>
          </a:p>
        </p:txBody>
      </p:sp>
      <p:pic>
        <p:nvPicPr>
          <p:cNvPr id="14339" name="Picture 16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85800" y="4800600"/>
            <a:ext cx="1743075" cy="17224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14340" name="Picture 1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 t="10526" b="15790"/>
          <a:stretch>
            <a:fillRect/>
          </a:stretch>
        </p:blipFill>
        <p:spPr bwMode="auto">
          <a:xfrm>
            <a:off x="3276600" y="5105400"/>
            <a:ext cx="2057400" cy="1017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1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3142" t="26062" b="9328"/>
          <a:stretch>
            <a:fillRect/>
          </a:stretch>
        </p:blipFill>
        <p:spPr bwMode="auto">
          <a:xfrm>
            <a:off x="5867400" y="5219700"/>
            <a:ext cx="2908300" cy="720725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</p:pic>
      <p:sp>
        <p:nvSpPr>
          <p:cNvPr id="14342" name="Text Box 24" descr="Newsprint"/>
          <p:cNvSpPr txBox="1">
            <a:spLocks noChangeArrowheads="1"/>
          </p:cNvSpPr>
          <p:nvPr/>
        </p:nvSpPr>
        <p:spPr bwMode="auto">
          <a:xfrm>
            <a:off x="7086600" y="6553200"/>
            <a:ext cx="1389063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3727450" y="6389688"/>
            <a:ext cx="2198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28600" y="212725"/>
            <a:ext cx="8686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tissue:</a:t>
            </a:r>
            <a:r>
              <a:rPr lang="en-US">
                <a:sym typeface="CommonBullets" pitchFamily="34" charset="2"/>
              </a:rPr>
              <a:t>  groups of similar cells that have a common function:</a:t>
            </a:r>
          </a:p>
          <a:p>
            <a:pPr algn="l"/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epithelium</a:t>
            </a:r>
            <a:r>
              <a:rPr lang="en-US" b="1">
                <a:sym typeface="CommonBullets" pitchFamily="34" charset="2"/>
              </a:rPr>
              <a:t>   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muscle    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connective tissue</a:t>
            </a:r>
            <a:r>
              <a:rPr lang="en-US" b="1">
                <a:sym typeface="CommonBullets" pitchFamily="34" charset="2"/>
              </a:rPr>
              <a:t>   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nervous tissue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Indicate the main function for each of these types of tissues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organ:</a:t>
            </a:r>
            <a:r>
              <a:rPr lang="en-US">
                <a:sym typeface="CommonBullets" pitchFamily="34" charset="2"/>
              </a:rPr>
              <a:t>  structure composed of at least 2 (but usu 4) tissue types that performs a specific function for the body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Give an example of an organ and describe how each of its tissue types contributes to its overall role or function in the body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organs that work closely with one another to accomplish 	a common purpose;  eg:  </a:t>
            </a:r>
            <a:r>
              <a:rPr lang="en-US" u="sng">
                <a:sym typeface="CommonBullets" pitchFamily="34" charset="2"/>
              </a:rPr>
              <a:t>				</a:t>
            </a:r>
            <a:endParaRPr lang="en-US">
              <a:sym typeface="CommonBullets" pitchFamily="34" charset="2"/>
            </a:endParaRP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Name some organs associated with each of these systems.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95250" y="511175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1.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698625" y="522288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2.</a:t>
            </a: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294163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3.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538638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4.</a:t>
            </a:r>
          </a:p>
        </p:txBody>
      </p:sp>
      <p:pic>
        <p:nvPicPr>
          <p:cNvPr id="15367" name="Picture 12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4112" t="25549" r="13443" b="64195"/>
          <a:stretch>
            <a:fillRect/>
          </a:stretch>
        </p:blipFill>
        <p:spPr bwMode="auto">
          <a:xfrm>
            <a:off x="328613" y="5051425"/>
            <a:ext cx="29892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3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1675" t="50275" r="19078" b="27380"/>
          <a:stretch>
            <a:fillRect/>
          </a:stretch>
        </p:blipFill>
        <p:spPr bwMode="auto">
          <a:xfrm>
            <a:off x="3681413" y="4537075"/>
            <a:ext cx="273050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5223" t="33974" r="47411" b="16209"/>
          <a:stretch>
            <a:fillRect/>
          </a:stretch>
        </p:blipFill>
        <p:spPr bwMode="auto">
          <a:xfrm>
            <a:off x="7526338" y="3416300"/>
            <a:ext cx="13827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9"/>
          <p:cNvSpPr txBox="1">
            <a:spLocks noChangeArrowheads="1"/>
          </p:cNvSpPr>
          <p:nvPr/>
        </p:nvSpPr>
        <p:spPr bwMode="auto">
          <a:xfrm>
            <a:off x="5462588" y="6308725"/>
            <a:ext cx="220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  <p:sp>
        <p:nvSpPr>
          <p:cNvPr id="15371" name="Text Box 6" descr="Newsprint"/>
          <p:cNvSpPr txBox="1">
            <a:spLocks noChangeArrowheads="1"/>
          </p:cNvSpPr>
          <p:nvPr/>
        </p:nvSpPr>
        <p:spPr bwMode="auto">
          <a:xfrm>
            <a:off x="233363" y="6399213"/>
            <a:ext cx="1389062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6" grpId="0"/>
      <p:bldP spid="145417" grpId="0"/>
      <p:bldP spid="145418" grpId="0"/>
      <p:bldP spid="1454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00CC">
              <a:alpha val="509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l">
              <a:spcBef>
                <a:spcPct val="50000"/>
              </a:spcBef>
            </a:pPr>
            <a:r>
              <a:rPr lang="en-US" b="1" i="1" u="sng">
                <a:solidFill>
                  <a:schemeClr val="accent2"/>
                </a:solidFill>
              </a:rPr>
              <a:t>1.2  Summarize the organelles and structures found in body cells (Chapter 3:  pp. 83-95)</a:t>
            </a:r>
          </a:p>
        </p:txBody>
      </p:sp>
      <p:pic>
        <p:nvPicPr>
          <p:cNvPr id="16388" name="Picture 10" descr="ha5lf0301_c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</a:blip>
          <a:srcRect l="9717" t="2272" r="13017" b="10651"/>
          <a:stretch>
            <a:fillRect/>
          </a:stretch>
        </p:blipFill>
        <p:spPr bwMode="auto">
          <a:xfrm>
            <a:off x="210065" y="1115112"/>
            <a:ext cx="5572897" cy="481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2769114" y="6133542"/>
            <a:ext cx="10668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/>
              <a:t>Fig. 3.2</a:t>
            </a:r>
          </a:p>
        </p:txBody>
      </p:sp>
      <p:sp>
        <p:nvSpPr>
          <p:cNvPr id="16390" name="Text Box 12" descr="Newsprint"/>
          <p:cNvSpPr txBox="1">
            <a:spLocks noChangeArrowheads="1"/>
          </p:cNvSpPr>
          <p:nvPr/>
        </p:nvSpPr>
        <p:spPr bwMode="auto">
          <a:xfrm>
            <a:off x="7550150" y="6418263"/>
            <a:ext cx="1368425" cy="24765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5979340" y="892089"/>
            <a:ext cx="279876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We will review (you have already learned it in high school!) this content in class using </a:t>
            </a:r>
            <a:r>
              <a:rPr lang="en-US" dirty="0" smtClean="0"/>
              <a:t>a video and a </a:t>
            </a:r>
            <a:r>
              <a:rPr lang="en-US" dirty="0"/>
              <a:t>Jeopardy game.  To fill in the gaps, read pp. 83-96 in your textbook.</a:t>
            </a:r>
          </a:p>
        </p:txBody>
      </p:sp>
      <p:pic>
        <p:nvPicPr>
          <p:cNvPr id="16385" name="Picture 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24812" t="26249" r="26525" b="20190"/>
          <a:stretch>
            <a:fillRect/>
          </a:stretch>
        </p:blipFill>
        <p:spPr bwMode="auto">
          <a:xfrm>
            <a:off x="6030517" y="3830594"/>
            <a:ext cx="2643926" cy="205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1" b="2888"/>
          <a:stretch/>
        </p:blipFill>
        <p:spPr>
          <a:xfrm>
            <a:off x="5424616" y="50820"/>
            <a:ext cx="3528541" cy="6768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6900" y="2019300"/>
            <a:ext cx="381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>
                <a:solidFill>
                  <a:srgbClr val="3333CC"/>
                </a:solidFill>
              </a:rPr>
              <a:t>Cells are the basic unit of life.  </a:t>
            </a:r>
          </a:p>
          <a:p>
            <a:pPr algn="l"/>
            <a:endParaRPr lang="en-CA" dirty="0"/>
          </a:p>
          <a:p>
            <a:pPr algn="l"/>
            <a:r>
              <a:rPr lang="en-CA" dirty="0" smtClean="0"/>
              <a:t>They come in many different shapes and sizes (see Fig. 3.1), but each type of cell contains everything it needs to function as part of a living human being.  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4167933" y="60833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9957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1"/>
          <a:stretch/>
        </p:blipFill>
        <p:spPr>
          <a:xfrm>
            <a:off x="3182620" y="125476"/>
            <a:ext cx="5918186" cy="44465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300" y="239776"/>
            <a:ext cx="3068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nucleus</a:t>
            </a:r>
            <a:r>
              <a:rPr lang="en-CA" dirty="0" smtClean="0"/>
              <a:t> is the </a:t>
            </a:r>
            <a:r>
              <a:rPr lang="en-CA" b="1" dirty="0" smtClean="0">
                <a:solidFill>
                  <a:srgbClr val="3333CC"/>
                </a:solidFill>
              </a:rPr>
              <a:t>control centre </a:t>
            </a:r>
            <a:r>
              <a:rPr lang="en-CA" dirty="0" smtClean="0"/>
              <a:t>of the cell.  It contains the genetic inheritance for that cell in the form of instructions for all possible proteins the cell can make</a:t>
            </a:r>
            <a:r>
              <a:rPr lang="en-CA" b="1" dirty="0" smtClean="0">
                <a:solidFill>
                  <a:srgbClr val="3333CC"/>
                </a:solidFill>
              </a:rPr>
              <a:t>.</a:t>
            </a:r>
          </a:p>
          <a:p>
            <a:pPr algn="l"/>
            <a:r>
              <a:rPr lang="en-CA" b="1" dirty="0" smtClean="0">
                <a:solidFill>
                  <a:srgbClr val="3333CC"/>
                </a:solidFill>
              </a:rPr>
              <a:t>The cytoplasm </a:t>
            </a:r>
            <a:r>
              <a:rPr lang="en-CA" dirty="0" smtClean="0"/>
              <a:t>fills the space between the nucleus and the plasma membrane.  </a:t>
            </a:r>
            <a:r>
              <a:rPr lang="en-CA" b="1" dirty="0" smtClean="0">
                <a:solidFill>
                  <a:srgbClr val="3333CC"/>
                </a:solidFill>
              </a:rPr>
              <a:t>Organelles</a:t>
            </a:r>
            <a:r>
              <a:rPr lang="en-CA" dirty="0" smtClean="0"/>
              <a:t> are part of the cytoplasm.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7863633" y="39751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3.2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64591" y="4787900"/>
            <a:ext cx="89794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plasma membrane </a:t>
            </a:r>
            <a:r>
              <a:rPr lang="en-CA" dirty="0" smtClean="0"/>
              <a:t>encloses the cell, separating the </a:t>
            </a:r>
            <a:r>
              <a:rPr lang="en-CA" b="1" dirty="0" smtClean="0">
                <a:solidFill>
                  <a:srgbClr val="3333CC"/>
                </a:solidFill>
              </a:rPr>
              <a:t>intracellular f</a:t>
            </a:r>
            <a:r>
              <a:rPr lang="en-CA" dirty="0" smtClean="0"/>
              <a:t>luid from the </a:t>
            </a:r>
            <a:r>
              <a:rPr lang="en-CA" b="1" dirty="0" smtClean="0">
                <a:solidFill>
                  <a:srgbClr val="3333CC"/>
                </a:solidFill>
              </a:rPr>
              <a:t>extracellular fluid</a:t>
            </a:r>
            <a:r>
              <a:rPr lang="en-CA" dirty="0" smtClean="0"/>
              <a:t>.  We will explore the structure of the plasma membrane a little later.  The plasma membrane is </a:t>
            </a:r>
            <a:r>
              <a:rPr lang="en-CA" b="1" dirty="0" smtClean="0">
                <a:solidFill>
                  <a:srgbClr val="3333CC"/>
                </a:solidFill>
              </a:rPr>
              <a:t>semi-permeable </a:t>
            </a:r>
            <a:r>
              <a:rPr lang="en-CA" dirty="0" smtClean="0"/>
              <a:t>(</a:t>
            </a:r>
            <a:r>
              <a:rPr lang="en-CA" b="1" dirty="0" smtClean="0">
                <a:solidFill>
                  <a:srgbClr val="3333CC"/>
                </a:solidFill>
              </a:rPr>
              <a:t>selectively permeable</a:t>
            </a:r>
            <a:r>
              <a:rPr lang="en-CA" dirty="0" smtClean="0"/>
              <a:t>).  This means it can allow some substances to cross while restricting the movement of others.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8186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292" y="818978"/>
            <a:ext cx="83693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b="1" i="1" u="sng" dirty="0" smtClean="0">
                <a:solidFill>
                  <a:srgbClr val="3333CC"/>
                </a:solidFill>
              </a:rPr>
              <a:t>The cytoplasm consists of three components:</a:t>
            </a:r>
          </a:p>
          <a:p>
            <a:pPr algn="l"/>
            <a:endParaRPr lang="en-CA" b="1" i="1" u="sng" dirty="0" smtClean="0">
              <a:solidFill>
                <a:srgbClr val="3333CC"/>
              </a:solidFill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Cytosol</a:t>
            </a:r>
            <a:r>
              <a:rPr lang="en-CA" dirty="0" smtClean="0"/>
              <a:t>:  a viscous fluid in which the other components are suspended; consists of water plus proteins, salts, sugars, other solutes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Organelles:</a:t>
            </a:r>
            <a:r>
              <a:rPr lang="en-CA" dirty="0" smtClean="0"/>
              <a:t>  structures that carry out the metabolic activities of the cell such as protein synthesis, ATP production, digestion - we shall explore these next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Inclusions:</a:t>
            </a:r>
            <a:r>
              <a:rPr lang="en-CA" dirty="0" smtClean="0"/>
              <a:t>  cell-type dependent – include substances that may be storage forms of important molecules or have other functions within the cell; examples include: glycogen granules (found in liver and muscle cells), lipid droplets (especially in fat cells), pigment granules (in skin cells)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27014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190500"/>
            <a:ext cx="8521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003399"/>
                </a:solidFill>
              </a:rPr>
              <a:t>ORGANELLES</a:t>
            </a:r>
          </a:p>
          <a:p>
            <a:pPr algn="l"/>
            <a:r>
              <a:rPr lang="en-CA" i="1" dirty="0" smtClean="0"/>
              <a:t>For each of the 6 organelles listed below, find a picture of their structure in chapter 3 and briefly indicate their function in 8 words or less</a:t>
            </a:r>
            <a:endParaRPr lang="en-CA" i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81540"/>
              </p:ext>
            </p:extLst>
          </p:nvPr>
        </p:nvGraphicFramePr>
        <p:xfrm>
          <a:off x="342900" y="1651000"/>
          <a:ext cx="8420100" cy="512063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09900"/>
                <a:gridCol w="1752600"/>
                <a:gridCol w="3657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Organelle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Figure No.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Function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Mitochondrion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Powerhouse of the cell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Synthesizing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protein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Endoplasmic reticulum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Serves as a site for protein and lipid synthesis</a:t>
                      </a:r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Golgi apparatus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Sorting and packaging of protein for synthesis</a:t>
                      </a:r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Lysosome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Digest bacteria or viruses</a:t>
                      </a:r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Peroxisome 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Breakdown long chains of </a:t>
                      </a:r>
                      <a:r>
                        <a:rPr lang="en-CA" sz="18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fatty acid</a:t>
                      </a:r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769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88900"/>
            <a:ext cx="8763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i="1" u="sng" dirty="0" smtClean="0">
                <a:solidFill>
                  <a:srgbClr val="003399"/>
                </a:solidFill>
              </a:rPr>
              <a:t>1.2.3:  Name and briefly describe the 3 types of cytoskeletal filaments.</a:t>
            </a:r>
          </a:p>
          <a:p>
            <a:pPr algn="l"/>
            <a:r>
              <a:rPr lang="en-CA" i="1" dirty="0" smtClean="0"/>
              <a:t>The cell’s cytoskeleton provides structural support, permits shape changes and allows movement. Identify each of the cytoskeletal filaments in the diagram below (Fig. 3.21) and assign a key role to each type of filament.</a:t>
            </a:r>
            <a:endParaRPr lang="en-CA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" t="20159" r="1388" b="13325"/>
          <a:stretch/>
        </p:blipFill>
        <p:spPr>
          <a:xfrm>
            <a:off x="241300" y="1421027"/>
            <a:ext cx="8382000" cy="33167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100" y="4788595"/>
            <a:ext cx="2590800" cy="1938992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 </a:t>
            </a:r>
          </a:p>
          <a:p>
            <a:pPr algn="l"/>
            <a:r>
              <a:rPr lang="en-CA" b="1" dirty="0" err="1" smtClean="0">
                <a:solidFill>
                  <a:srgbClr val="003399"/>
                </a:solidFill>
              </a:rPr>
              <a:t>Microfiliments</a:t>
            </a:r>
            <a:r>
              <a:rPr lang="en-CA" b="1" dirty="0" smtClean="0">
                <a:solidFill>
                  <a:srgbClr val="003399"/>
                </a:solidFill>
              </a:rPr>
              <a:t>, muscle contractions</a:t>
            </a:r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6900" y="4813993"/>
            <a:ext cx="2590800" cy="2554545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</a:t>
            </a:r>
          </a:p>
          <a:p>
            <a:pPr algn="l"/>
            <a:r>
              <a:rPr lang="en-CA" b="1" dirty="0" smtClean="0">
                <a:solidFill>
                  <a:srgbClr val="003399"/>
                </a:solidFill>
              </a:rPr>
              <a:t>Intermediate </a:t>
            </a:r>
            <a:r>
              <a:rPr lang="en-CA" b="1" dirty="0" err="1" smtClean="0">
                <a:solidFill>
                  <a:srgbClr val="003399"/>
                </a:solidFill>
              </a:rPr>
              <a:t>fillaments</a:t>
            </a:r>
            <a:endParaRPr lang="en-CA" b="1" dirty="0">
              <a:solidFill>
                <a:srgbClr val="003399"/>
              </a:solidFill>
            </a:endParaRPr>
          </a:p>
          <a:p>
            <a:pPr algn="l"/>
            <a:r>
              <a:rPr lang="en-CA" b="1" dirty="0" smtClean="0">
                <a:solidFill>
                  <a:srgbClr val="003399"/>
                </a:solidFill>
              </a:rPr>
              <a:t>Resist mechanical forces acting on cell</a:t>
            </a:r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2500" y="4813993"/>
            <a:ext cx="2590800" cy="2246769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</a:t>
            </a:r>
          </a:p>
          <a:p>
            <a:pPr algn="l"/>
            <a:r>
              <a:rPr lang="en-CA" b="1" dirty="0" smtClean="0">
                <a:solidFill>
                  <a:srgbClr val="003399"/>
                </a:solidFill>
              </a:rPr>
              <a:t>Microtubules support the cell give it shape </a:t>
            </a:r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484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017" y="405413"/>
            <a:ext cx="8335108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Why does each cell need a nucleus?</a:t>
            </a:r>
            <a:endParaRPr lang="en-US" sz="3600" dirty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7" descr="03-02_CellStructur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215" t="667" r="13116" b="10176"/>
          <a:stretch>
            <a:fillRect/>
          </a:stretch>
        </p:blipFill>
        <p:spPr bwMode="auto">
          <a:xfrm>
            <a:off x="2545749" y="1753621"/>
            <a:ext cx="4521200" cy="4433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501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81353" y="375137"/>
            <a:ext cx="7696200" cy="114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b="1" u="sng" dirty="0" smtClean="0">
                <a:solidFill>
                  <a:srgbClr val="990099"/>
                </a:solidFill>
              </a:rPr>
              <a:t>THE </a:t>
            </a:r>
            <a:r>
              <a:rPr lang="en-CA" b="1" u="sng" dirty="0">
                <a:solidFill>
                  <a:srgbClr val="990099"/>
                </a:solidFill>
              </a:rPr>
              <a:t>NUCLEUS</a:t>
            </a:r>
            <a:r>
              <a:rPr lang="en-CA" b="1" u="sng" dirty="0" smtClean="0">
                <a:solidFill>
                  <a:srgbClr val="990099"/>
                </a:solidFill>
              </a:rPr>
              <a:t>: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endParaRPr lang="en-CA" sz="800" b="1" u="sng" dirty="0">
              <a:solidFill>
                <a:srgbClr val="990099"/>
              </a:solidFill>
            </a:endParaRP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b="1" dirty="0"/>
              <a:t> </a:t>
            </a:r>
            <a:r>
              <a:rPr lang="en-CA" dirty="0"/>
              <a:t>stores genes on chromosomes</a:t>
            </a: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 organizes genes into chromosomes to allow cell division</a:t>
            </a:r>
            <a:endParaRPr lang="en-US" dirty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9425" y="1500552"/>
            <a:ext cx="7777773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transports regulatory factors </a:t>
            </a:r>
            <a:r>
              <a:rPr lang="en-CA" dirty="0" smtClean="0"/>
              <a:t>&amp; </a:t>
            </a:r>
            <a:r>
              <a:rPr lang="en-CA" dirty="0"/>
              <a:t>gene products via pores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</a:t>
            </a:r>
            <a:r>
              <a:rPr lang="en-CA" dirty="0" smtClean="0"/>
              <a:t>messenger RNA (mRNA) </a:t>
            </a:r>
            <a:endParaRPr lang="en-CA" dirty="0"/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ribosomes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organizes the uncoiling of DNA to replicate and decode genes – </a:t>
            </a:r>
            <a:r>
              <a:rPr lang="en-CA" i="1" dirty="0" smtClean="0">
                <a:solidFill>
                  <a:srgbClr val="990099"/>
                </a:solidFill>
              </a:rPr>
              <a:t>this process is highly </a:t>
            </a:r>
            <a:r>
              <a:rPr lang="en-CA" i="1" dirty="0">
                <a:solidFill>
                  <a:srgbClr val="990099"/>
                </a:solidFill>
              </a:rPr>
              <a:t>regulated!!</a:t>
            </a:r>
            <a:endParaRPr lang="en-CA" dirty="0">
              <a:solidFill>
                <a:srgbClr val="990099"/>
              </a:solidFill>
            </a:endParaRP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DNA repair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05354" y="4232031"/>
            <a:ext cx="65180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990099"/>
                </a:solidFill>
              </a:rPr>
              <a:t>Remember:  </a:t>
            </a:r>
            <a:r>
              <a:rPr lang="en-US" dirty="0" smtClean="0"/>
              <a:t>Each nucleus contains a complete set of genes but a given cell type uses just a </a:t>
            </a:r>
            <a:r>
              <a:rPr lang="en-US" i="1" dirty="0" smtClean="0">
                <a:solidFill>
                  <a:srgbClr val="990099"/>
                </a:solidFill>
              </a:rPr>
              <a:t>subset</a:t>
            </a:r>
            <a:r>
              <a:rPr lang="en-US" dirty="0" smtClean="0"/>
              <a:t> of that information – so that needs to be </a:t>
            </a:r>
            <a:r>
              <a:rPr lang="en-US" i="1" dirty="0" smtClean="0">
                <a:solidFill>
                  <a:srgbClr val="990099"/>
                </a:solidFill>
              </a:rPr>
              <a:t>regulated</a:t>
            </a:r>
            <a:r>
              <a:rPr lang="en-US" dirty="0" smtClean="0"/>
              <a:t> . . 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4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00016949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3132" y="1292225"/>
            <a:ext cx="3740150" cy="3395663"/>
          </a:xfrm>
          <a:noFill/>
          <a:ln/>
        </p:spPr>
      </p:pic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49225"/>
            <a:ext cx="77724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What is chromatin?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434232" y="4778235"/>
            <a:ext cx="38290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hlinkClick r:id="rId4"/>
              </a:rPr>
              <a:t>http://www.lifesci.sussex.ac.uk/home/Julian_Thorpe/nucleus.htm</a:t>
            </a:r>
            <a:r>
              <a:rPr lang="en-US" sz="1000" dirty="0"/>
              <a:t> 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4525702" y="1893184"/>
            <a:ext cx="440547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CA" sz="2400" dirty="0" smtClean="0"/>
              <a:t>Chromatin is defined as DNA </a:t>
            </a:r>
            <a:r>
              <a:rPr lang="en-CA" sz="2400" dirty="0"/>
              <a:t>+ associated proteins (histones &amp; </a:t>
            </a:r>
            <a:r>
              <a:rPr lang="en-CA" sz="2400" dirty="0" err="1"/>
              <a:t>nonhistones</a:t>
            </a:r>
            <a:r>
              <a:rPr lang="en-CA" sz="2400" dirty="0" smtClean="0"/>
              <a:t>).</a:t>
            </a:r>
          </a:p>
          <a:p>
            <a:pPr algn="ctr"/>
            <a:endParaRPr lang="en-CA" sz="2400" dirty="0" smtClean="0"/>
          </a:p>
          <a:p>
            <a:pPr algn="ctr"/>
            <a:r>
              <a:rPr lang="en-CA" sz="2400" dirty="0" smtClean="0"/>
              <a:t>These proteins are critical to package the DNA into the nucleus in such a way that specific genes can be found and made available to direct protein synthesis and so that the DNA strands do not become tangled or broken.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3419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4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From nucleus to cytoplasm: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altLang="en-US" sz="2800" dirty="0"/>
              <a:t>mRNA – to bring instructions for protein synthesis out to the ribosomes</a:t>
            </a:r>
          </a:p>
          <a:p>
            <a:pPr algn="l"/>
            <a:r>
              <a:rPr lang="en-US" altLang="en-US" sz="2800" dirty="0"/>
              <a:t>Ribosomal subunits – ribosomes are made in the nucleus but work in the cytoplasm</a:t>
            </a:r>
          </a:p>
          <a:p>
            <a:pPr algn="l"/>
            <a:r>
              <a:rPr lang="en-US" altLang="en-US" sz="2800" dirty="0"/>
              <a:t>Interestingly, nuclear pores do not allow assembled ribosomes back into the nucleus</a:t>
            </a:r>
          </a:p>
        </p:txBody>
      </p:sp>
    </p:spTree>
    <p:extLst>
      <p:ext uri="{BB962C8B-B14F-4D97-AF65-F5344CB8AC3E}">
        <p14:creationId xmlns:p14="http://schemas.microsoft.com/office/powerpoint/2010/main" val="352938528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cytoplasm to nucleus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74837"/>
            <a:ext cx="7772400" cy="4114800"/>
          </a:xfrm>
        </p:spPr>
        <p:txBody>
          <a:bodyPr/>
          <a:lstStyle/>
          <a:p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Proteins for the construction of ribosomes:  Ribosomes are composed of various ribosomal RNAs and proteins.  The RNAs are made in the nucleus but proteins are made in the cytoplasm</a:t>
            </a:r>
          </a:p>
          <a:p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Other regulatory and structural nuclear proteins:  e.g. histones that are involved in packaging DNA within the nucleus</a:t>
            </a:r>
          </a:p>
        </p:txBody>
      </p:sp>
    </p:spTree>
    <p:extLst>
      <p:ext uri="{BB962C8B-B14F-4D97-AF65-F5344CB8AC3E}">
        <p14:creationId xmlns:p14="http://schemas.microsoft.com/office/powerpoint/2010/main" val="138062215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The Nucleolus is the Site of Ribosome Synthesis</a:t>
            </a:r>
          </a:p>
        </p:txBody>
      </p:sp>
      <p:sp>
        <p:nvSpPr>
          <p:cNvPr id="23565" name="Text Box 13" descr="Pink tissue paper"/>
          <p:cNvSpPr txBox="1">
            <a:spLocks noChangeArrowheads="1"/>
          </p:cNvSpPr>
          <p:nvPr/>
        </p:nvSpPr>
        <p:spPr bwMode="auto">
          <a:xfrm>
            <a:off x="0" y="6191250"/>
            <a:ext cx="4081463" cy="4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900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altLang="en-US" sz="1600" dirty="0">
                <a:solidFill>
                  <a:schemeClr val="tx2"/>
                </a:solidFill>
              </a:rPr>
              <a:t>Fig. 113: Electron micrograph of pancreatic </a:t>
            </a:r>
            <a:r>
              <a:rPr lang="en-US" altLang="en-US" sz="1600" dirty="0" err="1">
                <a:solidFill>
                  <a:schemeClr val="tx2"/>
                </a:solidFill>
              </a:rPr>
              <a:t>acinar</a:t>
            </a:r>
            <a:r>
              <a:rPr lang="en-US" altLang="en-US" sz="1600" dirty="0">
                <a:solidFill>
                  <a:schemeClr val="tx2"/>
                </a:solidFill>
              </a:rPr>
              <a:t> cell (Fawcett, 1981)</a:t>
            </a:r>
            <a:endParaRPr lang="en-CA" altLang="en-US" sz="1600" dirty="0">
              <a:solidFill>
                <a:schemeClr val="tx2"/>
              </a:solidFill>
            </a:endParaRPr>
          </a:p>
        </p:txBody>
      </p:sp>
      <p:grpSp>
        <p:nvGrpSpPr>
          <p:cNvPr id="23579" name="Group 27"/>
          <p:cNvGrpSpPr>
            <a:grpSpLocks/>
          </p:cNvGrpSpPr>
          <p:nvPr/>
        </p:nvGrpSpPr>
        <p:grpSpPr bwMode="auto">
          <a:xfrm>
            <a:off x="66675" y="1482725"/>
            <a:ext cx="3697288" cy="4573588"/>
            <a:chOff x="122" y="953"/>
            <a:chExt cx="2329" cy="2881"/>
          </a:xfrm>
        </p:grpSpPr>
        <p:pic>
          <p:nvPicPr>
            <p:cNvPr id="23563" name="Picture 11" descr="slide14_01"/>
            <p:cNvPicPr>
              <a:picLocks noChangeAspect="1" noChangeArrowheads="1"/>
            </p:cNvPicPr>
            <p:nvPr/>
          </p:nvPicPr>
          <p:blipFill>
            <a:blip r:embed="rId3">
              <a:lum bright="-6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4" t="6255" r="873" b="11580"/>
            <a:stretch>
              <a:fillRect/>
            </a:stretch>
          </p:blipFill>
          <p:spPr bwMode="auto">
            <a:xfrm>
              <a:off x="122" y="953"/>
              <a:ext cx="2329" cy="2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574" name="Rectangle 22" descr="Granite"/>
            <p:cNvSpPr>
              <a:spLocks noChangeArrowheads="1"/>
            </p:cNvSpPr>
            <p:nvPr/>
          </p:nvSpPr>
          <p:spPr bwMode="auto">
            <a:xfrm>
              <a:off x="1391" y="2095"/>
              <a:ext cx="288" cy="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3575" name="Group 23"/>
          <p:cNvGrpSpPr>
            <a:grpSpLocks/>
          </p:cNvGrpSpPr>
          <p:nvPr/>
        </p:nvGrpSpPr>
        <p:grpSpPr bwMode="auto">
          <a:xfrm>
            <a:off x="1638300" y="2703513"/>
            <a:ext cx="1768475" cy="1544637"/>
            <a:chOff x="1132" y="1817"/>
            <a:chExt cx="1013" cy="924"/>
          </a:xfrm>
        </p:grpSpPr>
        <p:sp>
          <p:nvSpPr>
            <p:cNvPr id="23576" name="Freeform 24"/>
            <p:cNvSpPr>
              <a:spLocks/>
            </p:cNvSpPr>
            <p:nvPr/>
          </p:nvSpPr>
          <p:spPr bwMode="auto">
            <a:xfrm>
              <a:off x="1132" y="1817"/>
              <a:ext cx="1013" cy="924"/>
            </a:xfrm>
            <a:custGeom>
              <a:avLst/>
              <a:gdLst>
                <a:gd name="T0" fmla="*/ 368 w 1013"/>
                <a:gd name="T1" fmla="*/ 20 h 924"/>
                <a:gd name="T2" fmla="*/ 119 w 1013"/>
                <a:gd name="T3" fmla="*/ 229 h 924"/>
                <a:gd name="T4" fmla="*/ 70 w 1013"/>
                <a:gd name="T5" fmla="*/ 328 h 924"/>
                <a:gd name="T6" fmla="*/ 30 w 1013"/>
                <a:gd name="T7" fmla="*/ 417 h 924"/>
                <a:gd name="T8" fmla="*/ 0 w 1013"/>
                <a:gd name="T9" fmla="*/ 616 h 924"/>
                <a:gd name="T10" fmla="*/ 10 w 1013"/>
                <a:gd name="T11" fmla="*/ 765 h 924"/>
                <a:gd name="T12" fmla="*/ 229 w 1013"/>
                <a:gd name="T13" fmla="*/ 924 h 924"/>
                <a:gd name="T14" fmla="*/ 447 w 1013"/>
                <a:gd name="T15" fmla="*/ 914 h 924"/>
                <a:gd name="T16" fmla="*/ 705 w 1013"/>
                <a:gd name="T17" fmla="*/ 805 h 924"/>
                <a:gd name="T18" fmla="*/ 735 w 1013"/>
                <a:gd name="T19" fmla="*/ 775 h 924"/>
                <a:gd name="T20" fmla="*/ 795 w 1013"/>
                <a:gd name="T21" fmla="*/ 755 h 924"/>
                <a:gd name="T22" fmla="*/ 894 w 1013"/>
                <a:gd name="T23" fmla="*/ 696 h 924"/>
                <a:gd name="T24" fmla="*/ 944 w 1013"/>
                <a:gd name="T25" fmla="*/ 636 h 924"/>
                <a:gd name="T26" fmla="*/ 954 w 1013"/>
                <a:gd name="T27" fmla="*/ 606 h 924"/>
                <a:gd name="T28" fmla="*/ 1013 w 1013"/>
                <a:gd name="T29" fmla="*/ 457 h 924"/>
                <a:gd name="T30" fmla="*/ 1003 w 1013"/>
                <a:gd name="T31" fmla="*/ 288 h 924"/>
                <a:gd name="T32" fmla="*/ 924 w 1013"/>
                <a:gd name="T33" fmla="*/ 219 h 924"/>
                <a:gd name="T34" fmla="*/ 765 w 1013"/>
                <a:gd name="T35" fmla="*/ 90 h 924"/>
                <a:gd name="T36" fmla="*/ 646 w 1013"/>
                <a:gd name="T37" fmla="*/ 20 h 924"/>
                <a:gd name="T38" fmla="*/ 566 w 1013"/>
                <a:gd name="T39" fmla="*/ 0 h 924"/>
                <a:gd name="T40" fmla="*/ 387 w 1013"/>
                <a:gd name="T41" fmla="*/ 10 h 924"/>
                <a:gd name="T42" fmla="*/ 358 w 1013"/>
                <a:gd name="T43" fmla="*/ 30 h 924"/>
                <a:gd name="T44" fmla="*/ 368 w 1013"/>
                <a:gd name="T45" fmla="*/ 2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3" h="924">
                  <a:moveTo>
                    <a:pt x="368" y="20"/>
                  </a:moveTo>
                  <a:cubicBezTo>
                    <a:pt x="294" y="45"/>
                    <a:pt x="145" y="150"/>
                    <a:pt x="119" y="229"/>
                  </a:cubicBezTo>
                  <a:cubicBezTo>
                    <a:pt x="107" y="265"/>
                    <a:pt x="84" y="292"/>
                    <a:pt x="70" y="328"/>
                  </a:cubicBezTo>
                  <a:cubicBezTo>
                    <a:pt x="35" y="416"/>
                    <a:pt x="68" y="362"/>
                    <a:pt x="30" y="417"/>
                  </a:cubicBezTo>
                  <a:cubicBezTo>
                    <a:pt x="14" y="483"/>
                    <a:pt x="8" y="549"/>
                    <a:pt x="0" y="616"/>
                  </a:cubicBezTo>
                  <a:cubicBezTo>
                    <a:pt x="3" y="666"/>
                    <a:pt x="4" y="716"/>
                    <a:pt x="10" y="765"/>
                  </a:cubicBezTo>
                  <a:cubicBezTo>
                    <a:pt x="22" y="873"/>
                    <a:pt x="147" y="897"/>
                    <a:pt x="229" y="924"/>
                  </a:cubicBezTo>
                  <a:cubicBezTo>
                    <a:pt x="302" y="921"/>
                    <a:pt x="374" y="920"/>
                    <a:pt x="447" y="914"/>
                  </a:cubicBezTo>
                  <a:cubicBezTo>
                    <a:pt x="543" y="906"/>
                    <a:pt x="618" y="834"/>
                    <a:pt x="705" y="805"/>
                  </a:cubicBezTo>
                  <a:cubicBezTo>
                    <a:pt x="715" y="795"/>
                    <a:pt x="723" y="782"/>
                    <a:pt x="735" y="775"/>
                  </a:cubicBezTo>
                  <a:cubicBezTo>
                    <a:pt x="753" y="765"/>
                    <a:pt x="795" y="755"/>
                    <a:pt x="795" y="755"/>
                  </a:cubicBezTo>
                  <a:cubicBezTo>
                    <a:pt x="829" y="732"/>
                    <a:pt x="860" y="720"/>
                    <a:pt x="894" y="696"/>
                  </a:cubicBezTo>
                  <a:cubicBezTo>
                    <a:pt x="908" y="674"/>
                    <a:pt x="930" y="658"/>
                    <a:pt x="944" y="636"/>
                  </a:cubicBezTo>
                  <a:cubicBezTo>
                    <a:pt x="950" y="627"/>
                    <a:pt x="949" y="615"/>
                    <a:pt x="954" y="606"/>
                  </a:cubicBezTo>
                  <a:cubicBezTo>
                    <a:pt x="980" y="553"/>
                    <a:pt x="1001" y="517"/>
                    <a:pt x="1013" y="457"/>
                  </a:cubicBezTo>
                  <a:cubicBezTo>
                    <a:pt x="1010" y="401"/>
                    <a:pt x="1011" y="344"/>
                    <a:pt x="1003" y="288"/>
                  </a:cubicBezTo>
                  <a:cubicBezTo>
                    <a:pt x="999" y="259"/>
                    <a:pt x="934" y="226"/>
                    <a:pt x="924" y="219"/>
                  </a:cubicBezTo>
                  <a:cubicBezTo>
                    <a:pt x="869" y="181"/>
                    <a:pt x="824" y="123"/>
                    <a:pt x="765" y="90"/>
                  </a:cubicBezTo>
                  <a:cubicBezTo>
                    <a:pt x="725" y="67"/>
                    <a:pt x="691" y="31"/>
                    <a:pt x="646" y="20"/>
                  </a:cubicBezTo>
                  <a:cubicBezTo>
                    <a:pt x="619" y="13"/>
                    <a:pt x="566" y="0"/>
                    <a:pt x="566" y="0"/>
                  </a:cubicBezTo>
                  <a:cubicBezTo>
                    <a:pt x="506" y="3"/>
                    <a:pt x="446" y="1"/>
                    <a:pt x="387" y="10"/>
                  </a:cubicBezTo>
                  <a:cubicBezTo>
                    <a:pt x="375" y="12"/>
                    <a:pt x="368" y="25"/>
                    <a:pt x="358" y="30"/>
                  </a:cubicBezTo>
                  <a:cubicBezTo>
                    <a:pt x="354" y="32"/>
                    <a:pt x="365" y="23"/>
                    <a:pt x="368" y="20"/>
                  </a:cubicBezTo>
                  <a:close/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3577" name="Text Box 25"/>
            <p:cNvSpPr txBox="1">
              <a:spLocks noChangeArrowheads="1"/>
            </p:cNvSpPr>
            <p:nvPr/>
          </p:nvSpPr>
          <p:spPr bwMode="auto">
            <a:xfrm>
              <a:off x="1241" y="2106"/>
              <a:ext cx="655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400" b="1" dirty="0">
                  <a:solidFill>
                    <a:srgbClr val="FFFF00"/>
                  </a:solidFill>
                </a:rPr>
                <a:t>Nucleolus</a:t>
              </a:r>
            </a:p>
          </p:txBody>
        </p:sp>
      </p:grp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081463" y="1596564"/>
            <a:ext cx="467782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3460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080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000" dirty="0"/>
              <a:t>The nucleolus is an area rich in DNA, newly transcribed ribosomal RNAs (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) and ribosomal proteins.  The nucleolus is not a membrane-bound region of the nucleus; rather it forms as those areas of DNA that contain genes coding for 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 (nucleolar organizers) cluster together and become active in </a:t>
            </a:r>
            <a:r>
              <a:rPr lang="en-US" altLang="en-US" sz="2000" dirty="0" err="1"/>
              <a:t>rRNA</a:t>
            </a:r>
            <a:r>
              <a:rPr lang="en-US" altLang="en-US" sz="2000" dirty="0"/>
              <a:t> </a:t>
            </a:r>
            <a:r>
              <a:rPr lang="en-US" altLang="en-US" sz="2000" dirty="0" smtClean="0"/>
              <a:t>synthesis</a:t>
            </a:r>
            <a:r>
              <a:rPr lang="en-US" altLang="en-US" dirty="0" smtClean="0"/>
              <a:t>.  This will ultimately lead to the accumulation of ribosomes in the cytoplasm of the cell – tiny factories that are capable of protein synthesis.</a:t>
            </a:r>
            <a:endParaRPr lang="en-US" altLang="en-US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27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5250" y="173038"/>
            <a:ext cx="8915400" cy="642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660066"/>
                </a:solidFill>
              </a:rPr>
              <a:t>1.3 Describe the different tissues of the human body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1.3.1  define tissue and demonstrate how the organization of cells into tissues contributes to overall homeostasis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1.3.2  list the 4 primary types of tissues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1.3.3  define epithelial tissue; list 6 functions associated with epithelia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individual body cells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specialized</a:t>
            </a:r>
            <a:r>
              <a:rPr lang="en-US">
                <a:sym typeface="CommonBullets" pitchFamily="34" charset="2"/>
              </a:rPr>
              <a:t>;  division of labour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at organ level, cooperation for organ to work as a whole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TISSUE: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groups of structurally similar cells that perform common/related 		function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>
                <a:sym typeface="CommonBullets" pitchFamily="34" charset="2"/>
              </a:rPr>
              <a:t>4 primary tissue types: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1)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epithelial:</a:t>
            </a:r>
            <a:r>
              <a:rPr lang="en-US">
                <a:sym typeface="CommonBullets" pitchFamily="34" charset="2"/>
              </a:rPr>
              <a:t>	covering		usually all 4 to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2)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connective: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     support		   make up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3)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muscle: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movement	          	 organ like 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</a:t>
            </a:r>
            <a:r>
              <a:rPr lang="en-US">
                <a:solidFill>
                  <a:srgbClr val="990099"/>
                </a:solidFill>
                <a:sym typeface="CommonBullets" pitchFamily="34" charset="2"/>
              </a:rPr>
              <a:t>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4)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nervous: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control (regulation)	 kidney, heart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histology:	</a:t>
            </a:r>
            <a:r>
              <a:rPr lang="en-US">
                <a:sym typeface="CommonBullets" pitchFamily="34" charset="2"/>
              </a:rPr>
              <a:t>study of tissues &amp; their cellular organization</a:t>
            </a:r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6038850" y="4525963"/>
            <a:ext cx="385763" cy="500062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 flipH="1">
            <a:off x="6100763" y="5026025"/>
            <a:ext cx="323850" cy="649288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Text Box 13" descr="Newsprint"/>
          <p:cNvSpPr txBox="1">
            <a:spLocks noChangeArrowheads="1"/>
          </p:cNvSpPr>
          <p:nvPr/>
        </p:nvSpPr>
        <p:spPr bwMode="auto">
          <a:xfrm>
            <a:off x="7391400" y="62230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100013"/>
            <a:ext cx="9067800" cy="178510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b="1" u="sng" dirty="0">
                <a:solidFill>
                  <a:srgbClr val="800080"/>
                </a:solidFill>
              </a:rPr>
              <a:t>A.  Epithelial Tissue</a:t>
            </a:r>
            <a:endParaRPr lang="en-US" b="1" dirty="0">
              <a:solidFill>
                <a:srgbClr val="800080"/>
              </a:solidFill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sheet </a:t>
            </a:r>
            <a:r>
              <a:rPr lang="en-US" dirty="0">
                <a:sym typeface="CommonBullets" pitchFamily="34" charset="2"/>
              </a:rPr>
              <a:t>of cells that covers a body surface or lines a body </a:t>
            </a:r>
            <a:r>
              <a:rPr lang="en-US" dirty="0" smtClean="0">
                <a:sym typeface="CommonBullets" pitchFamily="34" charset="2"/>
              </a:rPr>
              <a:t>cavity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660066"/>
                </a:solidFill>
                <a:sym typeface="CommonBullets" pitchFamily="34" charset="2"/>
              </a:rPr>
              <a:t>creates boundaries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 1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covering and lining epithelium </a:t>
            </a:r>
            <a:r>
              <a:rPr lang="en-US" dirty="0">
                <a:sym typeface="CommonBullets" pitchFamily="34" charset="2"/>
              </a:rPr>
              <a:t>– e.g. ………………………………………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 2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glandular epithelium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auto">
          <a:xfrm>
            <a:off x="3213364" y="749923"/>
            <a:ext cx="2643187" cy="419120"/>
          </a:xfrm>
          <a:prstGeom prst="ellipse">
            <a:avLst/>
          </a:prstGeom>
          <a:noFill/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660066"/>
              </a:solidFill>
            </a:endParaRPr>
          </a:p>
        </p:txBody>
      </p:sp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2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238625" y="22860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20486" name="Text Box 6" descr="Newsprint"/>
          <p:cNvSpPr txBox="1">
            <a:spLocks noChangeArrowheads="1"/>
          </p:cNvSpPr>
          <p:nvPr/>
        </p:nvSpPr>
        <p:spPr bwMode="auto">
          <a:xfrm>
            <a:off x="7594600" y="6469063"/>
            <a:ext cx="1389063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8350"/>
            <a:ext cx="437197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functions of various epithelia:</a:t>
            </a:r>
            <a:r>
              <a:rPr lang="en-US" u="sng" dirty="0">
                <a:sym typeface="CommonBullets" pitchFamily="34" charset="2"/>
              </a:rPr>
              <a:t>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(mechanical, chemical, infectious) –   skin,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absorption</a:t>
            </a:r>
            <a:r>
              <a:rPr lang="en-US" dirty="0">
                <a:sym typeface="CommonBullets" pitchFamily="34" charset="2"/>
              </a:rPr>
              <a:t> - GI 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filtration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excretion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secretion</a:t>
            </a:r>
            <a:r>
              <a:rPr lang="en-US" dirty="0">
                <a:sym typeface="CommonBullets" pitchFamily="34" charset="2"/>
              </a:rPr>
              <a:t> - 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sensory reception</a:t>
            </a:r>
            <a:r>
              <a:rPr lang="en-US" dirty="0">
                <a:sym typeface="CommonBullets" pitchFamily="34" charset="2"/>
              </a:rPr>
              <a:t> - taste buds, olfactory membranes . . .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19063" y="85725"/>
            <a:ext cx="8915400" cy="64633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1.3.4 list and demonstrate your understanding of 7 special structural characteristics of epithelial </a:t>
            </a:r>
            <a:r>
              <a:rPr lang="en-US" b="1" i="1" dirty="0" smtClean="0">
                <a:solidFill>
                  <a:srgbClr val="003399"/>
                </a:solidFill>
              </a:rPr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err="1" smtClean="0">
                <a:solidFill>
                  <a:srgbClr val="003399"/>
                </a:solidFill>
                <a:sym typeface="CommonBullets" pitchFamily="34" charset="2"/>
              </a:rPr>
              <a:t>cellularity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specialized contacts: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tight junctions &amp; desmosomes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p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olarity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apical and basal surfaces; apical surface often specialized such as having ……………………… or …………………..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basal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lamina: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noncellular, underlying supportive sheet of primarily </a:t>
            </a:r>
            <a:r>
              <a:rPr lang="en-US" dirty="0" err="1">
                <a:sym typeface="CommonBullets" pitchFamily="34" charset="2"/>
              </a:rPr>
              <a:t>glycoproteins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What are two functions of a basal lamina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??</a:t>
            </a:r>
            <a:endParaRPr lang="en-US" b="1" i="1" dirty="0">
              <a:solidFill>
                <a:srgbClr val="003399"/>
              </a:solidFill>
              <a:sym typeface="CommonBullets" pitchFamily="34" charset="2"/>
            </a:endParaRPr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92993" y="6461466"/>
            <a:ext cx="13430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1" name="Picture 7" descr="http://www.nature.com/scitable/content/ne0000/ne0000/ne0000/ne0000/14714296/U4CP5-2_CellJunctions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868" t="7900" r="7436" b="12222"/>
          <a:stretch>
            <a:fillRect/>
          </a:stretch>
        </p:blipFill>
        <p:spPr bwMode="auto">
          <a:xfrm>
            <a:off x="2488558" y="648189"/>
            <a:ext cx="5891513" cy="41499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19" y="665425"/>
            <a:ext cx="8681013" cy="521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5.</a:t>
            </a:r>
            <a:r>
              <a:rPr lang="en-US" b="1" dirty="0" smtClean="0">
                <a:solidFill>
                  <a:srgbClr val="A50021"/>
                </a:solidFill>
                <a:sym typeface="CommonBullets" pitchFamily="34" charset="2"/>
              </a:rPr>
              <a:t>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supported by connective tissue: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b="1" dirty="0" smtClean="0">
                <a:sym typeface="CommonBullets" pitchFamily="34" charset="2"/>
              </a:rPr>
              <a:t>basement membrane = </a:t>
            </a:r>
            <a:r>
              <a:rPr lang="en-US" dirty="0" smtClean="0">
                <a:sym typeface="CommonBullets" pitchFamily="34" charset="2"/>
              </a:rPr>
              <a:t>basal lamina + underlying </a:t>
            </a:r>
            <a:r>
              <a:rPr lang="en-US" b="1" dirty="0" smtClean="0">
                <a:sym typeface="CommonBullets" pitchFamily="34" charset="2"/>
              </a:rPr>
              <a:t>reticular </a:t>
            </a:r>
            <a:r>
              <a:rPr lang="en-US" dirty="0" smtClean="0">
                <a:sym typeface="CommonBullets" pitchFamily="34" charset="2"/>
              </a:rPr>
              <a:t>CT </a:t>
            </a:r>
            <a:r>
              <a:rPr lang="en-US" b="1" i="1" dirty="0" smtClean="0">
                <a:solidFill>
                  <a:srgbClr val="9900CC"/>
                </a:solidFill>
                <a:sym typeface="CommonBullets" pitchFamily="34" charset="2"/>
              </a:rPr>
              <a:t>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(what is reticular CT??)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i="1" dirty="0" smtClean="0">
                <a:solidFill>
                  <a:srgbClr val="A50021"/>
                </a:solidFill>
              </a:rPr>
              <a:t>an important feature of cancerous epithelial cells is failure to respect the boundary imposed by the basement membrane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sz="1200" b="1" i="1" dirty="0" smtClean="0">
                <a:solidFill>
                  <a:srgbClr val="A50021"/>
                </a:solidFill>
                <a:hlinkClick r:id="rId2"/>
              </a:rPr>
              <a:t>http://www.nccr-oncology.ch/scripts/index.aspx?idd=93</a:t>
            </a:r>
            <a:r>
              <a:rPr lang="en-US" sz="1200" b="1" i="1" dirty="0" smtClean="0">
                <a:solidFill>
                  <a:srgbClr val="A50021"/>
                </a:solidFill>
              </a:rPr>
              <a:t> 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6.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innervated but avascular: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how nourished?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7.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regeneration:  </a:t>
            </a:r>
            <a:r>
              <a:rPr lang="en-US" dirty="0" smtClean="0">
                <a:sym typeface="CommonBullets" pitchFamily="34" charset="2"/>
              </a:rPr>
              <a:t>high regenerative capacity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-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b="1" i="1" dirty="0">
              <a:solidFill>
                <a:srgbClr val="003399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04862" y="1353210"/>
            <a:ext cx="8493125" cy="561975"/>
          </a:xfrm>
          <a:prstGeom prst="rect">
            <a:avLst/>
          </a:prstGeom>
          <a:noFill/>
          <a:ln w="28575" cap="rnd">
            <a:solidFill>
              <a:srgbClr val="A500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n-US" b="1" i="1" dirty="0"/>
          </a:p>
        </p:txBody>
      </p:sp>
      <p:pic>
        <p:nvPicPr>
          <p:cNvPr id="70658" name="Picture 2" descr="http://www.nccr-oncology.ch/htdocs/images/Pictures/projects/research/cell/hulsken_projec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b="48540"/>
          <a:stretch>
            <a:fillRect/>
          </a:stretch>
        </p:blipFill>
        <p:spPr bwMode="auto">
          <a:xfrm>
            <a:off x="2301815" y="2306436"/>
            <a:ext cx="4446225" cy="1987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epithsurf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661988" y="263525"/>
            <a:ext cx="8096250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5514975" y="6583363"/>
            <a:ext cx="3629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hlinkClick r:id="rId3"/>
              </a:rPr>
              <a:t>http://www.mednote.co.kr/images/epithsurf.jpg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0888" y="266700"/>
            <a:ext cx="7580312" cy="1704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1.3.5  indicate the 2 criteria used to classify epithelial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sz="1100">
              <a:sym typeface="CommonBullets" pitchFamily="34" charset="2"/>
            </a:endParaRPr>
          </a:p>
          <a:p>
            <a:pPr algn="l">
              <a:lnSpc>
                <a:spcPct val="4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CELL SHAPE			 LAYERS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squamous			 simple epithelia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cuboidal			stratified epithelia	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columnar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4110038" y="6284913"/>
            <a:ext cx="990600" cy="376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6600CC"/>
                </a:solidFill>
              </a:rPr>
              <a:t>Fig. 4.2</a:t>
            </a:r>
            <a:endParaRPr lang="en-US" sz="1800"/>
          </a:p>
        </p:txBody>
      </p:sp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073650" y="3182938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1147763" y="1981200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278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3399"/>
                </a:solidFill>
              </a:rPr>
              <a:t>1.3.6  list the 4 types of simple epithelia; indicate primary functions associated with each &amp; sample body locations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i="1" u="sng" dirty="0">
                <a:solidFill>
                  <a:srgbClr val="003399"/>
                </a:solidFill>
              </a:rPr>
              <a:t>Examples of </a:t>
            </a:r>
            <a:r>
              <a:rPr lang="en-US" b="1" i="1" u="sng" dirty="0">
                <a:solidFill>
                  <a:srgbClr val="003399"/>
                </a:solidFill>
              </a:rPr>
              <a:t>Simple</a:t>
            </a:r>
            <a:r>
              <a:rPr lang="en-US" i="1" u="sng" dirty="0">
                <a:solidFill>
                  <a:srgbClr val="003399"/>
                </a:solidFill>
              </a:rPr>
              <a:t> Epithelia: (absorption, secretion, filtration)</a:t>
            </a:r>
            <a:endParaRPr lang="en-US" dirty="0">
              <a:solidFill>
                <a:srgbClr val="003399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squamous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thin &amp; permeable - filtration, diffusion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endothelium</a:t>
            </a:r>
            <a:r>
              <a:rPr lang="en-US" dirty="0">
                <a:sym typeface="CommonBullets" pitchFamily="34" charset="2"/>
              </a:rPr>
              <a:t> &amp; in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</a:t>
            </a:r>
            <a:r>
              <a:rPr lang="en-US" dirty="0">
                <a:solidFill>
                  <a:srgbClr val="A50021"/>
                </a:solidFill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lungs</a:t>
            </a:r>
            <a:endParaRPr lang="en-US" dirty="0">
              <a:solidFill>
                <a:srgbClr val="A50021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cuboidal epithelium: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secretion &amp; absorption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 tubules, small glands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columnar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also digestion &amp; secretion –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.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digestive tract </a:t>
            </a:r>
          </a:p>
        </p:txBody>
      </p:sp>
      <p:pic>
        <p:nvPicPr>
          <p:cNvPr id="24580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9232" t="9500" r="7988" b="5000"/>
          <a:stretch>
            <a:fillRect/>
          </a:stretch>
        </p:blipFill>
        <p:spPr bwMode="auto">
          <a:xfrm>
            <a:off x="1058863" y="4011613"/>
            <a:ext cx="220821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6667" t="8475" r="5441" b="9407"/>
          <a:stretch>
            <a:fillRect/>
          </a:stretch>
        </p:blipFill>
        <p:spPr bwMode="auto">
          <a:xfrm>
            <a:off x="3573463" y="2881313"/>
            <a:ext cx="23368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9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5190" t="9286" r="6595" b="9286"/>
          <a:stretch>
            <a:fillRect/>
          </a:stretch>
        </p:blipFill>
        <p:spPr bwMode="auto">
          <a:xfrm>
            <a:off x="6411913" y="3998913"/>
            <a:ext cx="254635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2" descr="Newsprint"/>
          <p:cNvSpPr txBox="1">
            <a:spLocks noChangeArrowheads="1"/>
          </p:cNvSpPr>
          <p:nvPr/>
        </p:nvSpPr>
        <p:spPr bwMode="auto">
          <a:xfrm>
            <a:off x="4337050" y="6305550"/>
            <a:ext cx="1355725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1138" y="84138"/>
            <a:ext cx="8631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6075" indent="-346075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4.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	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pseudostratified columnar epithelium: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 single layer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respiratory tract where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cilia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mucus secretion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are local specializations</a:t>
            </a:r>
            <a:endParaRPr lang="en-US" dirty="0"/>
          </a:p>
        </p:txBody>
      </p:sp>
      <p:pic>
        <p:nvPicPr>
          <p:cNvPr id="25603" name="Picture 10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882" t="7701" r="7843" b="4027"/>
          <a:stretch>
            <a:fillRect/>
          </a:stretch>
        </p:blipFill>
        <p:spPr bwMode="auto">
          <a:xfrm>
            <a:off x="3111500" y="679450"/>
            <a:ext cx="23304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263525" y="3170238"/>
            <a:ext cx="8631238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4950" indent="-234950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Transitional epithelium (not simple!):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lines the bladder, an organ that has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fill</a:t>
            </a:r>
            <a:r>
              <a:rPr lang="en-US" dirty="0">
                <a:sym typeface="CommonBullets" pitchFamily="34" charset="2"/>
              </a:rPr>
              <a:t> – the basal layers are columnar to cuboidal and the apical layers become increasingly flattened &amp; squamous-like as filling occurs</a:t>
            </a:r>
            <a:endParaRPr lang="en-US" dirty="0"/>
          </a:p>
        </p:txBody>
      </p:sp>
      <p:pic>
        <p:nvPicPr>
          <p:cNvPr id="25605" name="Picture 2" descr="E:\Chapter_04\B_JPEG_Images_and_Tables\b_unlabeled\figure_04_03f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948" t="21616" r="16812" b="32117"/>
          <a:stretch>
            <a:fillRect/>
          </a:stretch>
        </p:blipFill>
        <p:spPr bwMode="auto">
          <a:xfrm>
            <a:off x="1233488" y="4014788"/>
            <a:ext cx="63087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809625"/>
            <a:ext cx="5334000" cy="2740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1.3.7.  Describe the structure of stratified squamous epithelium and give a sample body location</a:t>
            </a:r>
          </a:p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protective role;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basal</a:t>
            </a:r>
            <a:r>
              <a:rPr lang="en-US">
                <a:sym typeface="CommonBullets" pitchFamily="34" charset="2"/>
              </a:rPr>
              <a:t> cells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cuboidal</a:t>
            </a:r>
            <a:r>
              <a:rPr lang="en-US">
                <a:sym typeface="CommonBullets" pitchFamily="34" charset="2"/>
              </a:rPr>
              <a:t> &amp; undergo mitosis </a:t>
            </a:r>
            <a:r>
              <a:rPr lang="en-US">
                <a:sym typeface="WP IconicSymbolsA" pitchFamily="2" charset="2"/>
              </a:rPr>
              <a:t>to keep regenerating the layer from below</a:t>
            </a:r>
            <a:endParaRPr lang="en-US">
              <a:sym typeface="CommonBullets" pitchFamily="34" charset="2"/>
            </a:endParaRP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is the most widespread example of stratified squamous epithelium?</a:t>
            </a: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happens to the apical layers of cells?</a:t>
            </a:r>
          </a:p>
        </p:txBody>
      </p:sp>
      <p:sp>
        <p:nvSpPr>
          <p:cNvPr id="26627" name="Text Box 8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284288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3703638" y="6181725"/>
            <a:ext cx="1189037" cy="4064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Fig. 5.2</a:t>
            </a:r>
          </a:p>
        </p:txBody>
      </p:sp>
      <p:pic>
        <p:nvPicPr>
          <p:cNvPr id="26629" name="Picture 6" descr="E:\Chapter_05\B_JPEG_Images_and_Tables\b_unlabeled\figure_05_02_unlabeled.jpg"/>
          <p:cNvPicPr>
            <a:picLocks noChangeAspect="1" noChangeArrowheads="1"/>
          </p:cNvPicPr>
          <p:nvPr/>
        </p:nvPicPr>
        <p:blipFill>
          <a:blip r:embed="rId3" cstate="print"/>
          <a:srcRect l="65810" t="18205" r="10802" b="14896"/>
          <a:stretch>
            <a:fillRect/>
          </a:stretch>
        </p:blipFill>
        <p:spPr bwMode="auto">
          <a:xfrm>
            <a:off x="5627688" y="46038"/>
            <a:ext cx="315912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7938"/>
            <a:ext cx="9067800" cy="26352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1.3.8  define:  gland, endocrine gland, exocrine gland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i="1" u="sng">
                <a:solidFill>
                  <a:srgbClr val="003399"/>
                </a:solidFill>
              </a:rPr>
              <a:t>Glandular Epithelia: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 b="1">
                <a:solidFill>
                  <a:srgbClr val="003399"/>
                </a:solidFill>
              </a:rPr>
              <a:t>gland:</a:t>
            </a:r>
            <a:r>
              <a:rPr lang="en-US"/>
              <a:t>  1 or more cells that make &amp; secrete a particular product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glands are: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endocrine: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exocrine: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unicellular</a:t>
            </a:r>
            <a:r>
              <a:rPr lang="en-US" i="1">
                <a:solidFill>
                  <a:srgbClr val="003399"/>
                </a:solidFill>
                <a:sym typeface="CommonBullets" pitchFamily="34" charset="2"/>
              </a:rPr>
              <a:t> or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 multicellular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Endocrine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just know that they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ductless</a:t>
            </a:r>
            <a:r>
              <a:rPr lang="en-US">
                <a:sym typeface="CommonBullets" pitchFamily="34" charset="2"/>
              </a:rPr>
              <a:t> - products are called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hormones</a:t>
            </a:r>
          </a:p>
        </p:txBody>
      </p:sp>
      <p:sp>
        <p:nvSpPr>
          <p:cNvPr id="27651" name="Text Box 7" descr="Newsprint"/>
          <p:cNvSpPr txBox="1">
            <a:spLocks noChangeArrowheads="1"/>
          </p:cNvSpPr>
          <p:nvPr/>
        </p:nvSpPr>
        <p:spPr bwMode="auto">
          <a:xfrm>
            <a:off x="155575" y="6550025"/>
            <a:ext cx="12938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4300" y="3544888"/>
            <a:ext cx="6954838" cy="30162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Exocrine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mucous, sweat, oil/salivary glands, liver, pancreas, etc.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a)  </a:t>
            </a:r>
            <a:r>
              <a:rPr lang="en-US" u="sng">
                <a:solidFill>
                  <a:srgbClr val="003399"/>
                </a:solidFill>
                <a:sym typeface="CommonBullets" pitchFamily="34" charset="2"/>
              </a:rPr>
              <a:t>Unicellular exocrine glands:</a:t>
            </a:r>
            <a:endParaRPr lang="en-US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no ducts because only one cell!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really just the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goblet cells</a:t>
            </a:r>
            <a:r>
              <a:rPr lang="en-US">
                <a:sym typeface="CommonBullets" pitchFamily="34" charset="2"/>
              </a:rPr>
              <a:t> (digestive &amp; respiratory tracts)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chemeClr val="accent2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b)  </a:t>
            </a:r>
            <a:r>
              <a:rPr lang="en-US" u="sng">
                <a:solidFill>
                  <a:srgbClr val="003399"/>
                </a:solidFill>
              </a:rPr>
              <a:t>Multicellular exocrine glands: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epithelium-derived duct</a:t>
            </a:r>
            <a:r>
              <a:rPr lang="en-US">
                <a:sym typeface="CommonBullets" pitchFamily="34" charset="2"/>
              </a:rPr>
              <a:t> &amp;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secretory cells</a:t>
            </a:r>
            <a:r>
              <a:rPr lang="en-US">
                <a:sym typeface="CommonBullets" pitchFamily="34" charset="2"/>
              </a:rPr>
              <a:t>;  surrounded by supportive CT which brings blood vessels &amp; nerves</a:t>
            </a:r>
          </a:p>
        </p:txBody>
      </p:sp>
      <p:sp>
        <p:nvSpPr>
          <p:cNvPr id="27653" name="Text Box 11"/>
          <p:cNvSpPr txBox="1">
            <a:spLocks noChangeArrowheads="1"/>
          </p:cNvSpPr>
          <p:nvPr/>
        </p:nvSpPr>
        <p:spPr bwMode="auto">
          <a:xfrm>
            <a:off x="7605713" y="6351588"/>
            <a:ext cx="8937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600" b="1"/>
              <a:t>Fig. 4.4</a:t>
            </a:r>
            <a:endParaRPr lang="en-CA" sz="1600" b="1"/>
          </a:p>
        </p:txBody>
      </p:sp>
      <p:pic>
        <p:nvPicPr>
          <p:cNvPr id="27654" name="Picture 7" descr="E:\Chapter_04\D_JPEG_Images_and_Tables\Unlabeled_without_leaders\figure_04_04b_unlabeled.jpg"/>
          <p:cNvPicPr>
            <a:picLocks noChangeAspect="1" noChangeArrowheads="1"/>
          </p:cNvPicPr>
          <p:nvPr/>
        </p:nvPicPr>
        <p:blipFill>
          <a:blip r:embed="rId3" cstate="print"/>
          <a:srcRect l="39903" t="6152" b="10953"/>
          <a:stretch>
            <a:fillRect/>
          </a:stretch>
        </p:blipFill>
        <p:spPr bwMode="auto">
          <a:xfrm>
            <a:off x="7118350" y="2605088"/>
            <a:ext cx="1704975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>
    <p:cover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3" y="125413"/>
            <a:ext cx="5065712" cy="39338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</a:rPr>
              <a:t>(iii)  Secretory method: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merocrine/</a:t>
            </a:r>
            <a:r>
              <a:rPr lang="en-US" sz="1800">
                <a:solidFill>
                  <a:schemeClr val="accent2"/>
                </a:solidFill>
              </a:rPr>
              <a:t>eccrine</a:t>
            </a:r>
            <a:r>
              <a:rPr lang="en-US" b="1">
                <a:solidFill>
                  <a:schemeClr val="accent2"/>
                </a:solidFill>
              </a:rPr>
              <a:t>:</a:t>
            </a:r>
            <a:r>
              <a:rPr lang="en-US"/>
              <a:t>  exocytosis 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/>
              <a:t>		     most common type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3333FF"/>
                </a:solidFill>
              </a:rPr>
              <a:t>pancreas, salivary glands, most sweat glands</a:t>
            </a:r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holocrine:</a:t>
            </a:r>
            <a:r>
              <a:rPr lang="en-US"/>
              <a:t>  cell rupture; only sebaceous 	glands</a:t>
            </a:r>
            <a:endParaRPr lang="en-US" i="1" u="sng"/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apocrine:</a:t>
            </a:r>
            <a:r>
              <a:rPr lang="en-US"/>
              <a:t>  cell apex pinches off with 	secretory product </a:t>
            </a:r>
          </a:p>
          <a:p>
            <a:pPr algn="l">
              <a:spcBef>
                <a:spcPct val="50000"/>
              </a:spcBef>
            </a:pPr>
            <a:r>
              <a:rPr lang="en-US" i="1">
                <a:solidFill>
                  <a:srgbClr val="3333FF"/>
                </a:solidFill>
              </a:rPr>
              <a:t>Is mammary gland apocrine or merocrine?</a:t>
            </a:r>
            <a:endParaRPr lang="en-US" i="1" u="sng">
              <a:solidFill>
                <a:srgbClr val="3333FF"/>
              </a:solidFill>
            </a:endParaRPr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5191125" y="276225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0" y="6019800"/>
          <a:ext cx="5032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019800"/>
                        <a:ext cx="503238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8640763" y="601980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601980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7"/>
          <p:cNvGraphicFramePr>
            <a:graphicFrameLocks noChangeAspect="1"/>
          </p:cNvGraphicFramePr>
          <p:nvPr/>
        </p:nvGraphicFramePr>
        <p:xfrm>
          <a:off x="8640763" y="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8"/>
          <p:cNvGraphicFramePr>
            <a:graphicFrameLocks noChangeAspect="1"/>
          </p:cNvGraphicFramePr>
          <p:nvPr/>
        </p:nvGraphicFramePr>
        <p:xfrm>
          <a:off x="0" y="0"/>
          <a:ext cx="503238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03238" cy="839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Text Box 9" descr="White marble"/>
          <p:cNvSpPr txBox="1">
            <a:spLocks noChangeArrowheads="1"/>
          </p:cNvSpPr>
          <p:nvPr/>
        </p:nvSpPr>
        <p:spPr bwMode="auto">
          <a:xfrm>
            <a:off x="301625" y="762000"/>
            <a:ext cx="8507413" cy="51816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1" i="1">
                <a:solidFill>
                  <a:srgbClr val="CC0000"/>
                </a:solidFill>
              </a:rPr>
              <a:t>Match the epithelial type (Column B) with the correct location (Column A)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		</a:t>
            </a:r>
            <a:r>
              <a:rPr lang="en-US" sz="1800" b="1" u="sng"/>
              <a:t>Column A</a:t>
            </a:r>
            <a:r>
              <a:rPr lang="en-US" sz="1800" b="1"/>
              <a:t>		         </a:t>
            </a:r>
            <a:r>
              <a:rPr lang="en-US" sz="1800" b="1" u="sng"/>
              <a:t>Column B</a:t>
            </a:r>
            <a:endParaRPr lang="en-US" sz="1800" b="1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1.  Lines stomach, most of intestines.		A.  Pseudostratified 					      		ciliated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2.  Lines the inside of the mouth.		B.  Simple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3.  Lines much of the respiratory tract.	C.  Simple cuboidal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4.  Endothelium				D.  Simple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5.  Composes lung alveoli			E.  Stratified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						F.  Stratified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						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The gland type that secretes its product continuously, by exocytosis is: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a)  merocrine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b)  holocrine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c)  endocrine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d)  apocrine 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 flipV="1">
            <a:off x="301625" y="4070350"/>
            <a:ext cx="8518525" cy="6350"/>
          </a:xfrm>
          <a:prstGeom prst="lin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11" descr="Newsprint"/>
          <p:cNvSpPr txBox="1">
            <a:spLocks noChangeArrowheads="1"/>
          </p:cNvSpPr>
          <p:nvPr/>
        </p:nvSpPr>
        <p:spPr bwMode="auto">
          <a:xfrm>
            <a:off x="4340225" y="6461125"/>
            <a:ext cx="12954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3383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>
                <a:solidFill>
                  <a:srgbClr val="CC0000"/>
                </a:solidFill>
              </a:rPr>
              <a:t>1.3.9  list the 5 types of CT; list the 4 main functions associated with CTs</a:t>
            </a:r>
          </a:p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5 major types: 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mesenchyme</a:t>
            </a:r>
            <a:r>
              <a:rPr lang="en-US">
                <a:sym typeface="CommonBullets" pitchFamily="34" charset="2"/>
              </a:rPr>
              <a:t>,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CT proper, cartilage, bone &amp; blood</a:t>
            </a:r>
            <a:endParaRPr lang="en-US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main functions: (1)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binding or support</a:t>
            </a:r>
            <a:r>
              <a:rPr lang="en-US">
                <a:sym typeface="CommonBullets" pitchFamily="34" charset="2"/>
              </a:rPr>
              <a:t> - eg: …………………………………..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(2)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protection</a:t>
            </a:r>
            <a:r>
              <a:rPr lang="en-US">
                <a:sym typeface="CommonBullets" pitchFamily="34" charset="2"/>
              </a:rPr>
              <a:t> - eg: ……………………………………………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(3)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insulation</a:t>
            </a:r>
            <a:r>
              <a:rPr lang="en-US">
                <a:sym typeface="CommonBullets" pitchFamily="34" charset="2"/>
              </a:rPr>
              <a:t> - eg: …………………………………………….. 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(4)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transportation</a:t>
            </a:r>
            <a:r>
              <a:rPr lang="en-US">
                <a:sym typeface="CommonBullets" pitchFamily="34" charset="2"/>
              </a:rPr>
              <a:t> - eg: ………………………………………..</a:t>
            </a:r>
            <a:endParaRPr lang="en-US" i="1" u="sng"/>
          </a:p>
        </p:txBody>
      </p:sp>
      <p:pic>
        <p:nvPicPr>
          <p:cNvPr id="29699" name="Picture 6" descr="Image:Illu connective tissue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60450" y="2524125"/>
            <a:ext cx="72072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Specialized connective tissues">
            <a:hlinkClick r:id="rId4" tooltip="Specialized connective tissues"/>
          </p:cNvPr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2638"/>
          <a:stretch>
            <a:fillRect/>
          </a:stretch>
        </p:blipFill>
        <p:spPr bwMode="auto">
          <a:xfrm>
            <a:off x="1230313" y="4421188"/>
            <a:ext cx="7119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3024188" y="6346825"/>
            <a:ext cx="328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6"/>
              </a:rPr>
              <a:t>http://en.wikipedia.org/wiki/Connective_tissue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100013"/>
            <a:ext cx="89154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chemeClr val="accent2"/>
                </a:solidFill>
              </a:rPr>
              <a:t>1.3.10  describe the structural organization of CT in general; distinguish between collagen, elastic &amp; reticular fibers; distinguish between “blast” and “</a:t>
            </a:r>
            <a:r>
              <a:rPr lang="en-US" b="1" i="1" dirty="0" err="1">
                <a:solidFill>
                  <a:schemeClr val="accent2"/>
                </a:solidFill>
              </a:rPr>
              <a:t>cyte</a:t>
            </a:r>
            <a:r>
              <a:rPr lang="en-US" b="1" i="1" dirty="0">
                <a:solidFill>
                  <a:schemeClr val="accent2"/>
                </a:solidFill>
              </a:rPr>
              <a:t>” types of CT cells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i="1" u="sng" dirty="0" smtClean="0">
                <a:solidFill>
                  <a:schemeClr val="accent2"/>
                </a:solidFill>
              </a:rPr>
              <a:t>Structural </a:t>
            </a:r>
            <a:r>
              <a:rPr lang="en-US" sz="2400" i="1" u="sng" dirty="0">
                <a:solidFill>
                  <a:schemeClr val="accent2"/>
                </a:solidFill>
              </a:rPr>
              <a:t>Elements of CT:</a:t>
            </a:r>
            <a:endParaRPr lang="en-US" sz="2400" dirty="0">
              <a:solidFill>
                <a:schemeClr val="accent2"/>
              </a:solidFill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a)  </a:t>
            </a:r>
            <a:r>
              <a:rPr lang="en-US" b="1" u="sng" dirty="0">
                <a:solidFill>
                  <a:schemeClr val="accent2"/>
                </a:solidFill>
              </a:rPr>
              <a:t>ground substance</a:t>
            </a:r>
            <a:r>
              <a:rPr lang="en-US" b="1" u="sng" dirty="0" smtClean="0">
                <a:solidFill>
                  <a:schemeClr val="accent2"/>
                </a:solidFill>
              </a:rPr>
              <a:t>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 </a:t>
            </a:r>
            <a:r>
              <a:rPr lang="en-US" dirty="0"/>
              <a:t>interstitial fluid + cell adhesion proteins &amp; </a:t>
            </a:r>
            <a:r>
              <a:rPr lang="en-US" dirty="0" err="1" smtClean="0"/>
              <a:t>proteoglycans</a:t>
            </a:r>
            <a:r>
              <a:rPr lang="en-US" dirty="0" smtClean="0"/>
              <a:t>:  </a:t>
            </a:r>
            <a:r>
              <a:rPr lang="en-US" dirty="0"/>
              <a:t>molecular </a:t>
            </a:r>
            <a:r>
              <a:rPr lang="en-US" b="1" dirty="0">
                <a:solidFill>
                  <a:srgbClr val="0000FF"/>
                </a:solidFill>
              </a:rPr>
              <a:t>sieve</a:t>
            </a: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fibronectin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dirty="0" err="1">
                <a:sym typeface="CommonBullets" pitchFamily="34" charset="2"/>
              </a:rPr>
              <a:t>laminin</a:t>
            </a:r>
            <a:r>
              <a:rPr lang="en-US" dirty="0">
                <a:sym typeface="CommonBullets" pitchFamily="34" charset="2"/>
              </a:rPr>
              <a:t> - help cells attach to CT elements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proteoglycans</a:t>
            </a:r>
            <a:r>
              <a:rPr lang="en-US" dirty="0">
                <a:sym typeface="CommonBullets" pitchFamily="34" charset="2"/>
              </a:rPr>
              <a:t> -  What are these?  What do they do?</a:t>
            </a:r>
            <a:endParaRPr lang="en-US" i="1" u="sng" dirty="0">
              <a:solidFill>
                <a:schemeClr val="accent2"/>
              </a:solidFill>
            </a:endParaRP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6062597" y="6310313"/>
            <a:ext cx="2854391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003399"/>
                </a:solidFill>
              </a:rPr>
              <a:t>Fig. </a:t>
            </a:r>
            <a:r>
              <a:rPr lang="en-US" sz="1600" dirty="0" smtClean="0">
                <a:solidFill>
                  <a:srgbClr val="003399"/>
                </a:solidFill>
              </a:rPr>
              <a:t>4.7 (rotated): </a:t>
            </a:r>
            <a:r>
              <a:rPr lang="en-US" sz="1600" dirty="0">
                <a:solidFill>
                  <a:srgbClr val="003399"/>
                </a:solidFill>
              </a:rPr>
              <a:t>Areolar CT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3" y="2971800"/>
            <a:ext cx="3200400" cy="3432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/>
              <a:t>b)  </a:t>
            </a:r>
            <a:r>
              <a:rPr lang="en-US" b="1" u="sng">
                <a:solidFill>
                  <a:schemeClr val="accent2"/>
                </a:solidFill>
              </a:rPr>
              <a:t>fibers:</a:t>
            </a:r>
            <a:r>
              <a:rPr lang="en-US" b="1" u="sng"/>
              <a:t> </a:t>
            </a:r>
            <a:endParaRPr lang="en-US" u="sng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collagen fibers:</a:t>
            </a:r>
            <a:r>
              <a:rPr lang="en-US">
                <a:solidFill>
                  <a:srgbClr val="0000FF"/>
                </a:solidFill>
              </a:rPr>
              <a:t>  </a:t>
            </a:r>
            <a:r>
              <a:rPr lang="en-US"/>
              <a:t>high tensile </a:t>
            </a:r>
            <a:r>
              <a:rPr lang="en-US" b="1">
                <a:solidFill>
                  <a:srgbClr val="0000FF"/>
                </a:solidFill>
              </a:rPr>
              <a:t>strength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elastic fibers:</a:t>
            </a:r>
            <a:r>
              <a:rPr lang="en-US"/>
              <a:t>  elastin has coiled structure to allow </a:t>
            </a:r>
            <a:r>
              <a:rPr lang="en-US" b="1">
                <a:solidFill>
                  <a:srgbClr val="0000FF"/>
                </a:solidFill>
              </a:rPr>
              <a:t>stretch + recoil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reticular fibers:</a:t>
            </a:r>
            <a:r>
              <a:rPr lang="en-US"/>
              <a:t>  thin collagen protein; fine network to </a:t>
            </a:r>
            <a:r>
              <a:rPr lang="en-US" b="1">
                <a:solidFill>
                  <a:srgbClr val="0000FF"/>
                </a:solidFill>
              </a:rPr>
              <a:t>support </a:t>
            </a:r>
            <a:r>
              <a:rPr lang="en-US"/>
              <a:t>blood vessels, soft tissues</a:t>
            </a:r>
          </a:p>
        </p:txBody>
      </p:sp>
      <p:pic>
        <p:nvPicPr>
          <p:cNvPr id="30725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3190875" y="2898775"/>
            <a:ext cx="574833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76200" y="90488"/>
            <a:ext cx="8991600" cy="64017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dirty="0"/>
              <a:t>c)  </a:t>
            </a:r>
            <a:r>
              <a:rPr lang="en-US" b="1" dirty="0">
                <a:solidFill>
                  <a:srgbClr val="0066CC"/>
                </a:solidFill>
              </a:rPr>
              <a:t>cells:</a:t>
            </a:r>
            <a:r>
              <a:rPr lang="en-US" dirty="0"/>
              <a:t> immature (“</a:t>
            </a:r>
            <a:r>
              <a:rPr lang="en-US" dirty="0">
                <a:solidFill>
                  <a:srgbClr val="0066CC"/>
                </a:solidFill>
              </a:rPr>
              <a:t>blast</a:t>
            </a:r>
            <a:r>
              <a:rPr lang="en-US" dirty="0"/>
              <a:t>”) forms </a:t>
            </a:r>
            <a:r>
              <a:rPr lang="en-US" dirty="0" err="1"/>
              <a:t>vs</a:t>
            </a:r>
            <a:r>
              <a:rPr lang="en-US" dirty="0"/>
              <a:t> mature (“</a:t>
            </a:r>
            <a:r>
              <a:rPr lang="en-US" dirty="0" err="1">
                <a:solidFill>
                  <a:srgbClr val="0066CC"/>
                </a:solidFill>
              </a:rPr>
              <a:t>cyte</a:t>
            </a:r>
            <a:r>
              <a:rPr lang="en-US" dirty="0"/>
              <a:t>”) forms</a:t>
            </a:r>
            <a:endParaRPr lang="en-US" b="1" dirty="0">
              <a:solidFill>
                <a:srgbClr val="0099CC"/>
              </a:solidFill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dirty="0"/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blasts”</a:t>
            </a:r>
            <a:r>
              <a:rPr lang="en-US" dirty="0">
                <a:sym typeface="CommonBullets" pitchFamily="34" charset="2"/>
              </a:rPr>
              <a:t> are actively dividing/synthesizing cells during growth &amp; repair</a:t>
            </a:r>
          </a:p>
          <a:p>
            <a:pPr algn="l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 err="1">
                <a:solidFill>
                  <a:srgbClr val="0066CC"/>
                </a:solidFill>
                <a:sym typeface="CommonBullets" pitchFamily="34" charset="2"/>
              </a:rPr>
              <a:t>cytes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”</a:t>
            </a:r>
            <a:r>
              <a:rPr lang="en-US" dirty="0">
                <a:sym typeface="CommonBullets" pitchFamily="34" charset="2"/>
              </a:rPr>
              <a:t> primarily provide a level of maintenance</a:t>
            </a:r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i="1" u="sng" dirty="0">
                <a:solidFill>
                  <a:srgbClr val="006699"/>
                </a:solidFill>
              </a:rPr>
              <a:t>T</a:t>
            </a:r>
            <a:r>
              <a:rPr lang="en-US" sz="2400" i="1" u="sng" dirty="0" smtClean="0">
                <a:solidFill>
                  <a:srgbClr val="006699"/>
                </a:solidFill>
              </a:rPr>
              <a:t>ypes </a:t>
            </a:r>
            <a:r>
              <a:rPr lang="en-US" sz="2400" i="1" u="sng" dirty="0">
                <a:solidFill>
                  <a:srgbClr val="006699"/>
                </a:solidFill>
              </a:rPr>
              <a:t>of CT:</a:t>
            </a:r>
            <a:endParaRPr lang="en-US" sz="2400" dirty="0">
              <a:solidFill>
                <a:srgbClr val="0066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/>
              <a:t>1</a:t>
            </a:r>
            <a:r>
              <a:rPr lang="en-US" dirty="0" smtClean="0"/>
              <a:t>)  </a:t>
            </a:r>
            <a:r>
              <a:rPr lang="en-US" b="1" dirty="0">
                <a:solidFill>
                  <a:srgbClr val="006699"/>
                </a:solidFill>
              </a:rPr>
              <a:t>Mesenchyme:</a:t>
            </a:r>
            <a:r>
              <a:rPr lang="en-US" b="1" dirty="0"/>
              <a:t>  </a:t>
            </a:r>
            <a:r>
              <a:rPr lang="en-US" dirty="0"/>
              <a:t>first tissue formed from mesoderm germ layer - 	</a:t>
            </a:r>
            <a:r>
              <a:rPr lang="en-US" dirty="0" err="1"/>
              <a:t>mesenchymal</a:t>
            </a:r>
            <a:r>
              <a:rPr lang="en-US" dirty="0"/>
              <a:t> cells + fluid ground substance &amp; fine fibrils </a:t>
            </a:r>
            <a:r>
              <a:rPr lang="en-US" b="1" dirty="0">
                <a:solidFill>
                  <a:srgbClr val="336699"/>
                </a:solidFill>
                <a:sym typeface="WP IconicSymbolsA" pitchFamily="2" charset="2"/>
              </a:rPr>
              <a:t></a:t>
            </a:r>
            <a:r>
              <a:rPr lang="en-US" dirty="0">
                <a:sym typeface="WP IconicSymbolsA" pitchFamily="2" charset="2"/>
              </a:rPr>
              <a:t> 	</a:t>
            </a:r>
            <a:r>
              <a:rPr lang="en-US" dirty="0"/>
              <a:t>source of all other CTs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</a:rPr>
              <a:t>2)	CT Proper</a:t>
            </a:r>
            <a:r>
              <a:rPr lang="en-US" b="1" dirty="0">
                <a:solidFill>
                  <a:srgbClr val="006699"/>
                </a:solidFill>
              </a:rPr>
              <a:t>:</a:t>
            </a:r>
            <a:r>
              <a:rPr lang="en-US" dirty="0"/>
              <a:t>  2 subclasses </a:t>
            </a:r>
            <a:r>
              <a:rPr lang="en-US" dirty="0">
                <a:sym typeface="WP IconicSymbolsA" pitchFamily="2" charset="2"/>
              </a:rPr>
              <a:t> 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A.	Loose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(areolar, adipose, reticular)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B.	Dense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(dense regular, dense irregular, elastic)</a:t>
            </a:r>
            <a:endParaRPr lang="en-US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503363" y="1660525"/>
          <a:ext cx="6053137" cy="240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Document" r:id="rId3" imgW="6236298" imgH="2478649" progId="Word.Document.8">
                  <p:embed/>
                </p:oleObj>
              </mc:Choice>
              <mc:Fallback>
                <p:oleObj name="Document" r:id="rId3" imgW="6236298" imgH="2478649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3363" y="1660525"/>
                        <a:ext cx="6053137" cy="2406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Text Box 4" descr="Newsprint"/>
          <p:cNvSpPr txBox="1">
            <a:spLocks noChangeArrowheads="1"/>
          </p:cNvSpPr>
          <p:nvPr/>
        </p:nvSpPr>
        <p:spPr bwMode="auto">
          <a:xfrm>
            <a:off x="7597775" y="6434138"/>
            <a:ext cx="1277938" cy="246062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82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CC6600"/>
                </a:solidFill>
              </a:rPr>
              <a:t>1.3.11  list and briefly describe the 3 types of loose CT; include key 	functions for each type as well as sample body locations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LOOSE </a:t>
            </a: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CT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AREOLAR CT:</a:t>
            </a:r>
            <a:r>
              <a:rPr lang="en-US" b="1" dirty="0"/>
              <a:t>  </a:t>
            </a:r>
            <a:r>
              <a:rPr lang="en-US" dirty="0"/>
              <a:t>gel-like matrix with all 3 fiber types; cells = fibroblasts, macrophages, mast cells, &amp; some WBCs</a:t>
            </a:r>
            <a:endParaRPr lang="en-US" b="1" i="1" dirty="0"/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/>
              <a:t>Description: 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loose</a:t>
            </a:r>
            <a:r>
              <a:rPr lang="en-US" dirty="0">
                <a:sym typeface="CommonBullets" pitchFamily="34" charset="2"/>
              </a:rPr>
              <a:t> arrangement of fibers; reservoir of water &amp; salts but is also a prime site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edema</a:t>
            </a:r>
            <a:r>
              <a:rPr lang="en-US" dirty="0">
                <a:sym typeface="CommonBullets" pitchFamily="34" charset="2"/>
              </a:rPr>
              <a:t> during inflammatory reaction</a:t>
            </a:r>
            <a:endParaRPr lang="en-US" dirty="0"/>
          </a:p>
          <a:p>
            <a:pPr algn="l">
              <a:spcBef>
                <a:spcPct val="50000"/>
              </a:spcBef>
              <a:defRPr/>
            </a:pPr>
            <a:r>
              <a:rPr lang="en-US" b="1" i="1" dirty="0"/>
              <a:t>Location:  </a:t>
            </a:r>
            <a:r>
              <a:rPr lang="en-US" dirty="0">
                <a:sym typeface="CommonBullets" pitchFamily="34" charset="2"/>
              </a:rPr>
              <a:t>widely distributed under epithelia of body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u="sng" dirty="0">
                <a:sym typeface="CommonBullets" pitchFamily="34" charset="2"/>
              </a:rPr>
              <a:t>		</a:t>
            </a:r>
            <a:endParaRPr lang="en-US" dirty="0">
              <a:sym typeface="CommonBullets" pitchFamily="34" charset="2"/>
            </a:endParaRPr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cushioning of organs, immunity (macrophages) &amp; inflammation; fluid reservoir</a:t>
            </a:r>
          </a:p>
        </p:txBody>
      </p:sp>
      <p:pic>
        <p:nvPicPr>
          <p:cNvPr id="31747" name="Picture 3" descr="msotw9_temp0"/>
          <p:cNvPicPr>
            <a:picLocks noChangeAspect="1" noChangeArrowheads="1"/>
          </p:cNvPicPr>
          <p:nvPr/>
        </p:nvPicPr>
        <p:blipFill>
          <a:blip r:embed="rId2" cstate="print"/>
          <a:srcRect l="7794" t="9143" r="7794" b="8067"/>
          <a:stretch>
            <a:fillRect/>
          </a:stretch>
        </p:blipFill>
        <p:spPr bwMode="auto">
          <a:xfrm>
            <a:off x="752475" y="3679825"/>
            <a:ext cx="2770188" cy="263525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8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4349750" y="3613150"/>
            <a:ext cx="44561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7"/>
          <p:cNvSpPr txBox="1">
            <a:spLocks noChangeArrowheads="1"/>
          </p:cNvSpPr>
          <p:nvPr/>
        </p:nvSpPr>
        <p:spPr bwMode="auto">
          <a:xfrm>
            <a:off x="1036638" y="6413500"/>
            <a:ext cx="954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4.8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350" y="215900"/>
            <a:ext cx="91440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ADIPOSE TISSUE: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areolar</a:t>
            </a:r>
            <a:r>
              <a:rPr lang="en-US" dirty="0">
                <a:sym typeface="CommonBullets" pitchFamily="34" charset="2"/>
              </a:rPr>
              <a:t> CT modified to store nutrients; </a:t>
            </a:r>
            <a:r>
              <a:rPr lang="en-US" b="1" dirty="0" err="1">
                <a:solidFill>
                  <a:srgbClr val="CC6600"/>
                </a:solidFill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401638" indent="-401638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Description:  </a:t>
            </a:r>
            <a:r>
              <a:rPr lang="en-US" dirty="0">
                <a:sym typeface="CommonBullets" pitchFamily="34" charset="2"/>
              </a:rPr>
              <a:t>fat-filled </a:t>
            </a:r>
            <a:r>
              <a:rPr lang="en-US" dirty="0" err="1"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with displaced nuclei; do not reproduce; scanty matrix 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 under skin, around kidneys &amp; eyeballs, in bones &amp; within abdomen, in breasts; 18% of average wt (15% </a:t>
            </a:r>
            <a:r>
              <a:rPr lang="en-US" dirty="0">
                <a:cs typeface="Arial" charset="0"/>
                <a:sym typeface="WP IconicSymbolsA" pitchFamily="2" charset="2"/>
              </a:rPr>
              <a:t>♂</a:t>
            </a:r>
            <a:r>
              <a:rPr lang="en-US" dirty="0">
                <a:sym typeface="WP IconicSymbolsA" pitchFamily="2" charset="2"/>
              </a:rPr>
              <a:t> &amp; 22% ♀)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WP IconicSymbolsA" pitchFamily="2" charset="2"/>
              </a:rPr>
              <a:t>Function:  </a:t>
            </a:r>
            <a:r>
              <a:rPr lang="en-US" dirty="0">
                <a:sym typeface="CommonBullets" pitchFamily="34" charset="2"/>
              </a:rPr>
              <a:t>fuel reservoir, insulation, supports &amp; protects organs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(iii)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RETICULAR CT:</a:t>
            </a:r>
            <a:r>
              <a:rPr lang="en-US" dirty="0"/>
              <a:t>  like </a:t>
            </a:r>
            <a:r>
              <a:rPr lang="en-US" dirty="0" err="1"/>
              <a:t>areolar</a:t>
            </a:r>
            <a:r>
              <a:rPr lang="en-US" dirty="0"/>
              <a:t> CT, but </a:t>
            </a:r>
            <a:r>
              <a:rPr lang="en-US" b="1" dirty="0">
                <a:solidFill>
                  <a:srgbClr val="CC6600"/>
                </a:solidFill>
              </a:rPr>
              <a:t>only reticular</a:t>
            </a:r>
            <a:r>
              <a:rPr lang="en-US" dirty="0"/>
              <a:t> fibers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/>
              <a:t>Loc: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lymphoid organs (lymph nodes, bone marrow, spleen)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 err="1">
                <a:sym typeface="CommonBullets" pitchFamily="34" charset="2"/>
              </a:rPr>
              <a:t>Fcn</a:t>
            </a:r>
            <a:r>
              <a:rPr lang="en-US" b="1" i="1" dirty="0"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fibers form soft internal skeleton that supports free blood cells</a:t>
            </a:r>
          </a:p>
        </p:txBody>
      </p:sp>
      <p:pic>
        <p:nvPicPr>
          <p:cNvPr id="32771" name="Picture 4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l="8073" t="8488" r="8073" b="8017"/>
          <a:stretch>
            <a:fillRect/>
          </a:stretch>
        </p:blipFill>
        <p:spPr bwMode="auto">
          <a:xfrm>
            <a:off x="896938" y="3679825"/>
            <a:ext cx="2871787" cy="2878138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pic>
        <p:nvPicPr>
          <p:cNvPr id="32772" name="Picture 5" descr="msotw9_temp0"/>
          <p:cNvPicPr>
            <a:picLocks noChangeAspect="1" noChangeArrowheads="1"/>
          </p:cNvPicPr>
          <p:nvPr/>
        </p:nvPicPr>
        <p:blipFill>
          <a:blip r:embed="rId3" cstate="print"/>
          <a:srcRect l="3990" t="3960" r="7481" b="8415"/>
          <a:stretch>
            <a:fillRect/>
          </a:stretch>
        </p:blipFill>
        <p:spPr bwMode="auto">
          <a:xfrm>
            <a:off x="5029200" y="3722688"/>
            <a:ext cx="2887663" cy="2879725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632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6666"/>
                </a:solidFill>
              </a:rPr>
              <a:t>1.3.12  list and briefly describe the 3 types of dense CT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DENSE CT </a:t>
            </a:r>
            <a:r>
              <a:rPr lang="en-US" b="1" i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(fibers are the predominant element!!)</a:t>
            </a:r>
            <a:endParaRPr lang="en-US" b="1" dirty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buFontTx/>
              <a:buAutoNum type="romanLcParenBoth"/>
              <a:defRPr/>
            </a:pPr>
            <a:r>
              <a:rPr lang="en-US" b="1" dirty="0">
                <a:solidFill>
                  <a:srgbClr val="006666"/>
                </a:solidFill>
              </a:rPr>
              <a:t>DENSE REGULAR CT:</a:t>
            </a:r>
            <a:r>
              <a:rPr lang="en-US" dirty="0"/>
              <a:t>  bundles of collagen fibers running parallel to direction of 	pull </a:t>
            </a:r>
            <a:r>
              <a:rPr lang="en-US" b="1" dirty="0">
                <a:solidFill>
                  <a:srgbClr val="006666"/>
                </a:solidFill>
                <a:sym typeface="WP IconicSymbolsA" pitchFamily="2" charset="2"/>
              </a:rPr>
              <a:t>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white, flexible tissue with great resistance to tension</a:t>
            </a: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tendons</a:t>
            </a:r>
            <a:r>
              <a:rPr lang="en-US" dirty="0">
                <a:sym typeface="CommonBullets" pitchFamily="34" charset="2"/>
              </a:rPr>
              <a:t> (??? to ??),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ligaments</a:t>
            </a:r>
            <a:r>
              <a:rPr lang="en-US" dirty="0">
                <a:sym typeface="CommonBullets" pitchFamily="34" charset="2"/>
              </a:rPr>
              <a:t> (?? to ?? at joints), also </a:t>
            </a:r>
            <a:r>
              <a:rPr lang="en-US" b="1" dirty="0" err="1">
                <a:solidFill>
                  <a:srgbClr val="006666"/>
                </a:solidFill>
                <a:sym typeface="CommonBullets" pitchFamily="34" charset="2"/>
              </a:rPr>
              <a:t>aponeuroses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 attachment with strength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DENSE IRREGULAR CT:</a:t>
            </a:r>
            <a:r>
              <a:rPr lang="en-US" dirty="0">
                <a:sym typeface="CommonBullets" pitchFamily="34" charset="2"/>
              </a:rPr>
              <a:t>  same as regular, but collagen bundles thicker &amp; arranged irregularly</a:t>
            </a:r>
          </a:p>
          <a:p>
            <a:pPr marL="234950" indent="-2349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dermis, </a:t>
            </a:r>
            <a:r>
              <a:rPr lang="en-US" dirty="0" err="1">
                <a:sym typeface="CommonBullets" pitchFamily="34" charset="2"/>
              </a:rPr>
              <a:t>submucosa</a:t>
            </a:r>
            <a:r>
              <a:rPr lang="en-US" dirty="0">
                <a:sym typeface="CommonBullets" pitchFamily="34" charset="2"/>
              </a:rPr>
              <a:t> of digestive tract, fibrous capsules of organs &amp; joints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withstand tension exerted in many directions; strength</a:t>
            </a:r>
          </a:p>
          <a:p>
            <a:pPr marL="166688" indent="-16668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ELASTIC CT:</a:t>
            </a:r>
            <a:r>
              <a:rPr lang="en-US" dirty="0">
                <a:sym typeface="CommonBullets" pitchFamily="34" charset="2"/>
              </a:rPr>
              <a:t>  like dense regular CT, but a very high content of elastic fibers; found in some very elastic ligaments</a:t>
            </a:r>
            <a:endParaRPr lang="en-US" i="1" u="sng" dirty="0"/>
          </a:p>
        </p:txBody>
      </p:sp>
      <p:pic>
        <p:nvPicPr>
          <p:cNvPr id="33795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381" t="8415" r="7245" b="7425"/>
          <a:stretch>
            <a:fillRect/>
          </a:stretch>
        </p:blipFill>
        <p:spPr bwMode="auto">
          <a:xfrm>
            <a:off x="1976438" y="4603750"/>
            <a:ext cx="2373312" cy="2173288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33796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7352" t="6914" r="3922" b="7407"/>
          <a:stretch>
            <a:fillRect/>
          </a:stretch>
        </p:blipFill>
        <p:spPr bwMode="auto">
          <a:xfrm>
            <a:off x="5181600" y="4594225"/>
            <a:ext cx="2282825" cy="2189163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sp>
        <p:nvSpPr>
          <p:cNvPr id="33797" name="Text Box 5" descr="Newsprint"/>
          <p:cNvSpPr txBox="1">
            <a:spLocks noChangeArrowheads="1"/>
          </p:cNvSpPr>
          <p:nvPr/>
        </p:nvSpPr>
        <p:spPr bwMode="auto">
          <a:xfrm>
            <a:off x="188913" y="6467475"/>
            <a:ext cx="1265237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km40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9038" y="260350"/>
            <a:ext cx="4144962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935413" y="6119813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3"/>
              </a:rPr>
              <a:t>http://www.lab.anhb.uwa.edu.au/mb140/CorePages/Connective/Images/skm40vg.jpg</a:t>
            </a:r>
            <a:r>
              <a:rPr lang="en-US" sz="1200"/>
              <a:t> </a:t>
            </a:r>
          </a:p>
        </p:txBody>
      </p:sp>
      <p:pic>
        <p:nvPicPr>
          <p:cNvPr id="34820" name="Picture 6" descr="43_08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14313" y="628650"/>
            <a:ext cx="460375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260350" y="4611688"/>
            <a:ext cx="393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5"/>
              </a:rPr>
              <a:t>http://w3.ouhsc.edu/histology/Text%20Sections/Connective%20Tissue.html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231775"/>
            <a:ext cx="8915400" cy="2911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6666"/>
                </a:solidFill>
              </a:rPr>
              <a:t>1.3.13  List the other remaining types of connective 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</a:rPr>
              <a:t>3. CARTILAGE</a:t>
            </a:r>
            <a:r>
              <a:rPr lang="en-US"/>
              <a:t>  features between dense CT &amp; bone </a:t>
            </a:r>
            <a:r>
              <a:rPr lang="en-US" b="1">
                <a:solidFill>
                  <a:srgbClr val="006666"/>
                </a:solidFill>
                <a:sym typeface="WP IconicSymbolsA" pitchFamily="2" charset="2"/>
              </a:rPr>
              <a:t> </a:t>
            </a:r>
            <a:r>
              <a:rPr lang="en-US" b="1" i="1">
                <a:solidFill>
                  <a:srgbClr val="006666"/>
                </a:solidFill>
                <a:sym typeface="CommonBullets" pitchFamily="34" charset="2"/>
              </a:rPr>
              <a:t>tough, but flexible</a:t>
            </a:r>
            <a:endParaRPr lang="en-US">
              <a:solidFill>
                <a:srgbClr val="006666"/>
              </a:solidFill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(i)  avascular,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(ii)  ground substance contains lots of the GAGs chondroitin sulfate &amp; 	hyaluronic acid - also chondronectin, (adhesive protein)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(iv)  up to 80% H</a:t>
            </a:r>
            <a:r>
              <a:rPr lang="en-US" baseline="-25000"/>
              <a:t>2</a:t>
            </a:r>
            <a:r>
              <a:rPr lang="en-US"/>
              <a:t>O</a:t>
            </a:r>
          </a:p>
          <a:p>
            <a:pPr algn="l">
              <a:spcBef>
                <a:spcPct val="50000"/>
              </a:spcBef>
            </a:pPr>
            <a:endParaRPr lang="en-US" i="1" u="sng">
              <a:solidFill>
                <a:srgbClr val="006666"/>
              </a:solidFill>
            </a:endParaRPr>
          </a:p>
        </p:txBody>
      </p:sp>
      <p:grpSp>
        <p:nvGrpSpPr>
          <p:cNvPr id="35843" name="Group 11"/>
          <p:cNvGrpSpPr>
            <a:grpSpLocks/>
          </p:cNvGrpSpPr>
          <p:nvPr/>
        </p:nvGrpSpPr>
        <p:grpSpPr bwMode="auto">
          <a:xfrm>
            <a:off x="3167063" y="2916238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10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996633"/>
                </a:solidFill>
              </a:rPr>
              <a:t>4. BONE</a:t>
            </a:r>
            <a:r>
              <a:rPr lang="en-US" b="1">
                <a:solidFill>
                  <a:srgbClr val="996633"/>
                </a:solidFill>
              </a:rPr>
              <a:t>  calcium salts</a:t>
            </a:r>
            <a:r>
              <a:rPr lang="en-US" b="1"/>
              <a:t> </a:t>
            </a:r>
            <a:r>
              <a:rPr lang="en-US"/>
              <a:t>give hardness &amp; strength for support/protection of 	softer tissues; cavities for fat storage &amp; synthesis of blood cells</a:t>
            </a:r>
            <a:endParaRPr lang="en-US">
              <a:solidFill>
                <a:srgbClr val="996633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osteoblasts:</a:t>
            </a:r>
            <a:r>
              <a:rPr lang="en-US"/>
              <a:t>	……………………………………………………………………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osteocytes:</a:t>
            </a:r>
            <a:r>
              <a:rPr lang="en-US"/>
              <a:t>	……………………………………………………………………..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osteoclasts:</a:t>
            </a:r>
            <a:r>
              <a:rPr lang="en-US"/>
              <a:t>	………………………………………………….…………………</a:t>
            </a:r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12"/>
          <p:cNvSpPr txBox="1">
            <a:spLocks noChangeArrowheads="1"/>
          </p:cNvSpPr>
          <p:nvPr/>
        </p:nvSpPr>
        <p:spPr bwMode="auto">
          <a:xfrm>
            <a:off x="5910263" y="6330950"/>
            <a:ext cx="305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996633"/>
                </a:solidFill>
              </a:rPr>
              <a:t>Fig. 6.7: Structure of Bone</a:t>
            </a:r>
          </a:p>
        </p:txBody>
      </p:sp>
      <p:sp>
        <p:nvSpPr>
          <p:cNvPr id="36870" name="Text Box 9" descr="Newsprint"/>
          <p:cNvSpPr txBox="1">
            <a:spLocks noChangeArrowheads="1"/>
          </p:cNvSpPr>
          <p:nvPr/>
        </p:nvSpPr>
        <p:spPr bwMode="auto">
          <a:xfrm>
            <a:off x="412750" y="6467475"/>
            <a:ext cx="146843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80963" y="80963"/>
            <a:ext cx="89154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5. BLOOD</a:t>
            </a:r>
            <a:r>
              <a:rPr lang="en-US" u="sng"/>
              <a:t> </a:t>
            </a:r>
            <a:r>
              <a:rPr lang="en-US"/>
              <a:t> classified as a CT because it consists of </a:t>
            </a:r>
            <a:r>
              <a:rPr lang="en-US" b="1">
                <a:solidFill>
                  <a:srgbClr val="A50021"/>
                </a:solidFill>
              </a:rPr>
              <a:t>cells</a:t>
            </a:r>
            <a:r>
              <a:rPr lang="en-US"/>
              <a:t> (RBCs, WBCs)		surrounded by a nonliving fluid matrix, </a:t>
            </a:r>
            <a:r>
              <a:rPr lang="en-US" b="1">
                <a:solidFill>
                  <a:srgbClr val="A50021"/>
                </a:solidFill>
              </a:rPr>
              <a:t>blood plasma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/>
              <a:t>“</a:t>
            </a:r>
            <a:r>
              <a:rPr lang="en-US">
                <a:solidFill>
                  <a:srgbClr val="A50021"/>
                </a:solidFill>
              </a:rPr>
              <a:t>fiber</a:t>
            </a:r>
            <a:r>
              <a:rPr lang="en-US"/>
              <a:t>” components are soluble protein molecules - only visible during clotting</a:t>
            </a:r>
            <a:endParaRPr lang="en-US" b="1" i="1">
              <a:solidFill>
                <a:srgbClr val="A50021"/>
              </a:solidFill>
            </a:endParaRPr>
          </a:p>
        </p:txBody>
      </p:sp>
      <p:sp>
        <p:nvSpPr>
          <p:cNvPr id="37891" name="Text Box 9" descr="Newsprint"/>
          <p:cNvSpPr txBox="1">
            <a:spLocks noChangeArrowheads="1"/>
          </p:cNvSpPr>
          <p:nvPr/>
        </p:nvSpPr>
        <p:spPr bwMode="auto">
          <a:xfrm>
            <a:off x="7466013" y="6389688"/>
            <a:ext cx="1365250" cy="25400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17" descr="Leukocytes2w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5287" t="3555" r="4060" b="9525"/>
          <a:stretch>
            <a:fillRect/>
          </a:stretch>
        </p:blipFill>
        <p:spPr bwMode="auto">
          <a:xfrm>
            <a:off x="622300" y="1349375"/>
            <a:ext cx="3721100" cy="488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18"/>
          <p:cNvSpPr>
            <a:spLocks noChangeArrowheads="1"/>
          </p:cNvSpPr>
          <p:nvPr/>
        </p:nvSpPr>
        <p:spPr bwMode="auto">
          <a:xfrm>
            <a:off x="1079500" y="6342063"/>
            <a:ext cx="3121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http://faculty.une.edu/com/abell/histo/histolab3a.htm</a:t>
            </a:r>
            <a:r>
              <a:rPr lang="en-US" sz="1000"/>
              <a:t> </a:t>
            </a:r>
          </a:p>
        </p:txBody>
      </p:sp>
      <p:pic>
        <p:nvPicPr>
          <p:cNvPr id="37894" name="Picture 20" descr="92756a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56138" y="2103438"/>
            <a:ext cx="41973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21"/>
          <p:cNvSpPr>
            <a:spLocks noChangeArrowheads="1"/>
          </p:cNvSpPr>
          <p:nvPr/>
        </p:nvSpPr>
        <p:spPr bwMode="auto">
          <a:xfrm>
            <a:off x="4651375" y="5670550"/>
            <a:ext cx="4313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6"/>
              </a:rPr>
              <a:t>http://www.emc.maricopa.edu/faculty/farabee/biobk/BioBookcircSYS.html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6278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1.  </a:t>
            </a:r>
            <a:r>
              <a:rPr lang="en-US" b="1">
                <a:solidFill>
                  <a:srgbClr val="006600"/>
                </a:solidFill>
              </a:rPr>
              <a:t>Which of the following fibrous elements give a CT high 	tensile 	strength?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reticular fibers	c)  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elastic fibers		d)  myofilaments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2.  </a:t>
            </a:r>
            <a:r>
              <a:rPr lang="en-US" b="1">
                <a:solidFill>
                  <a:srgbClr val="006600"/>
                </a:solidFill>
              </a:rPr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fibroblast		d)  osteoblast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chondroblast		e)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c)  hemocytoblast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3.  </a:t>
            </a:r>
            <a:r>
              <a:rPr lang="en-US" b="1">
                <a:solidFill>
                  <a:srgbClr val="006600"/>
                </a:solidFill>
              </a:rPr>
              <a:t>Which kind of CT acts as a sponge, soaking up fluid 	when 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areolar CT		d)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adipose CT		e)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c)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" y="60325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8200" y="5486400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6643</TotalTime>
  <Words>2493</Words>
  <Application>Microsoft Macintosh PowerPoint</Application>
  <PresentationFormat>On-screen Show (4:3)</PresentationFormat>
  <Paragraphs>339</Paragraphs>
  <Slides>42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5" baseType="lpstr">
      <vt:lpstr>Default Design</vt:lpstr>
      <vt:lpstr>Clip</vt:lpstr>
      <vt:lpstr>Document</vt:lpstr>
      <vt:lpstr>PowerPoint Presentation</vt:lpstr>
      <vt:lpstr>The Triple Package for Student Success Amy Chua &amp; Jed Rubenfeld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does each cell need a nucleus?</vt:lpstr>
      <vt:lpstr>PowerPoint Presentation</vt:lpstr>
      <vt:lpstr>What is chromatin?</vt:lpstr>
      <vt:lpstr>PowerPoint Presentation</vt:lpstr>
      <vt:lpstr>From cytoplasm to nucleus</vt:lpstr>
      <vt:lpstr>The Nucleolus is the Site of Ribosome Synthesis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Zain Awadia</cp:lastModifiedBy>
  <cp:revision>235</cp:revision>
  <cp:lastPrinted>2015-09-14T19:40:29Z</cp:lastPrinted>
  <dcterms:created xsi:type="dcterms:W3CDTF">1999-08-10T13:00:22Z</dcterms:created>
  <dcterms:modified xsi:type="dcterms:W3CDTF">2015-09-14T19:40:49Z</dcterms:modified>
</cp:coreProperties>
</file>