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80" r:id="rId4"/>
    <p:sldId id="420" r:id="rId5"/>
    <p:sldId id="465" r:id="rId6"/>
    <p:sldId id="443" r:id="rId7"/>
    <p:sldId id="444" r:id="rId8"/>
    <p:sldId id="448" r:id="rId9"/>
    <p:sldId id="462" r:id="rId10"/>
    <p:sldId id="449" r:id="rId11"/>
    <p:sldId id="445" r:id="rId12"/>
    <p:sldId id="446" r:id="rId13"/>
    <p:sldId id="463" r:id="rId14"/>
    <p:sldId id="447" r:id="rId15"/>
    <p:sldId id="451" r:id="rId16"/>
    <p:sldId id="473" r:id="rId17"/>
    <p:sldId id="450" r:id="rId18"/>
    <p:sldId id="464" r:id="rId19"/>
    <p:sldId id="452" r:id="rId20"/>
    <p:sldId id="453" r:id="rId21"/>
    <p:sldId id="467" r:id="rId22"/>
    <p:sldId id="466" r:id="rId23"/>
    <p:sldId id="474" r:id="rId24"/>
    <p:sldId id="468" r:id="rId25"/>
    <p:sldId id="469" r:id="rId26"/>
    <p:sldId id="470" r:id="rId27"/>
    <p:sldId id="471" r:id="rId28"/>
  </p:sldIdLst>
  <p:sldSz cx="9144000" cy="6858000" type="screen4x3"/>
  <p:notesSz cx="6950075" cy="91678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3399"/>
    <a:srgbClr val="0000FF"/>
    <a:srgbClr val="FF5050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85" autoAdjust="0"/>
  </p:normalViewPr>
  <p:slideViewPr>
    <p:cSldViewPr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144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558" y="-96"/>
      </p:cViewPr>
      <p:guideLst>
        <p:guide orient="horz" pos="2888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fld id="{929CC20D-C4E4-4A69-86C8-E8B24D0D30A2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3686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88975"/>
            <a:ext cx="4583113" cy="3436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354513"/>
            <a:ext cx="55594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86" tIns="46043" rIns="92086" bIns="46043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fld id="{955B0FB7-801A-4608-B3B7-3DAC52FAF786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1434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214754-264E-4EAB-843B-C73EF7F312D8}" type="slidenum">
              <a:rPr lang="fr-FR"/>
              <a:pPr/>
              <a:t>1</a:t>
            </a:fld>
            <a:endParaRPr lang="fr-FR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9151BF-D11C-4EBF-B524-29BA13FC629D}" type="slidenum">
              <a:rPr lang="fr-FR"/>
              <a:pPr/>
              <a:t>2</a:t>
            </a:fld>
            <a:endParaRPr lang="fr-FR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Obélix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fort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..</a:t>
            </a:r>
          </a:p>
          <a:p>
            <a:r>
              <a:rPr lang="en-US" baseline="0" dirty="0" smtClean="0"/>
              <a:t>Il </a:t>
            </a:r>
            <a:r>
              <a:rPr lang="en-US" baseline="0" dirty="0" err="1" smtClean="0"/>
              <a:t>n’est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tès</a:t>
            </a:r>
            <a:r>
              <a:rPr lang="en-US" baseline="0" dirty="0" smtClean="0"/>
              <a:t> intelligent</a:t>
            </a:r>
          </a:p>
          <a:p>
            <a:r>
              <a:rPr lang="en-US" baseline="0" dirty="0" smtClean="0"/>
              <a:t>Il </a:t>
            </a:r>
            <a:r>
              <a:rPr lang="en-US" baseline="0" dirty="0" err="1" smtClean="0"/>
              <a:t>manque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discernement</a:t>
            </a:r>
            <a:r>
              <a:rPr lang="en-US" baseline="0" dirty="0" smtClean="0"/>
              <a:t> vis-à-vis les situations</a:t>
            </a:r>
          </a:p>
          <a:p>
            <a:r>
              <a:rPr lang="en-US" baseline="0" dirty="0" smtClean="0"/>
              <a:t>Il n’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084575-2D2C-4557-8D72-FAE04EF19740}" type="slidenum">
              <a:rPr lang="fr-FR"/>
              <a:pPr/>
              <a:t>3</a:t>
            </a:fld>
            <a:endParaRPr lang="fr-FR"/>
          </a:p>
        </p:txBody>
      </p:sp>
      <p:sp>
        <p:nvSpPr>
          <p:cNvPr id="541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1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1923B8-BB6D-49CA-926B-5170E7DE50A3}" type="slidenum">
              <a:rPr lang="fr-FR"/>
              <a:pPr/>
              <a:t>4</a:t>
            </a:fld>
            <a:endParaRPr lang="fr-FR"/>
          </a:p>
        </p:txBody>
      </p:sp>
      <p:sp>
        <p:nvSpPr>
          <p:cNvPr id="91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A40101-BF36-4179-8550-86987C7D637C}" type="slidenum">
              <a:rPr lang="fr-FR"/>
              <a:pPr/>
              <a:t>5</a:t>
            </a:fld>
            <a:endParaRPr lang="fr-FR"/>
          </a:p>
        </p:txBody>
      </p:sp>
      <p:sp>
        <p:nvSpPr>
          <p:cNvPr id="1004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4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DAE1E1-11D1-4A03-932F-7C0967B10B3B}" type="slidenum">
              <a:rPr lang="fr-FR"/>
              <a:pPr/>
              <a:t>6</a:t>
            </a:fld>
            <a:endParaRPr lang="fr-FR"/>
          </a:p>
        </p:txBody>
      </p:sp>
      <p:sp>
        <p:nvSpPr>
          <p:cNvPr id="958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112E9A-87E6-46B7-B8DE-8895059C2656}" type="slidenum">
              <a:rPr lang="fr-FR"/>
              <a:pPr/>
              <a:t>7</a:t>
            </a:fld>
            <a:endParaRPr lang="fr-FR"/>
          </a:p>
        </p:txBody>
      </p:sp>
      <p:sp>
        <p:nvSpPr>
          <p:cNvPr id="960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0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E9CEA7-ECBA-46F9-8B05-059B7C81DB2D}" type="slidenum">
              <a:rPr lang="fr-FR"/>
              <a:pPr/>
              <a:t>8</a:t>
            </a:fld>
            <a:endParaRPr lang="fr-FR"/>
          </a:p>
        </p:txBody>
      </p:sp>
      <p:sp>
        <p:nvSpPr>
          <p:cNvPr id="968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8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A16D55-4A60-404D-9A8C-670CB7835551}" type="slidenum">
              <a:rPr lang="fr-FR"/>
              <a:pPr/>
              <a:t>9</a:t>
            </a:fld>
            <a:endParaRPr lang="fr-FR"/>
          </a:p>
        </p:txBody>
      </p:sp>
      <p:sp>
        <p:nvSpPr>
          <p:cNvPr id="998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6B029A-7C5F-42E9-AE9D-DC54A4B2E33A}" type="slidenum">
              <a:rPr lang="fr-FR"/>
              <a:pPr/>
              <a:t>10</a:t>
            </a:fld>
            <a:endParaRPr lang="fr-FR"/>
          </a:p>
        </p:txBody>
      </p:sp>
      <p:sp>
        <p:nvSpPr>
          <p:cNvPr id="970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E00294-AF61-4512-8D99-1F46BA8E56EA}" type="slidenum">
              <a:rPr lang="fr-FR"/>
              <a:pPr/>
              <a:t>11</a:t>
            </a:fld>
            <a:endParaRPr lang="fr-FR"/>
          </a:p>
        </p:txBody>
      </p:sp>
      <p:sp>
        <p:nvSpPr>
          <p:cNvPr id="962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A48689-5507-41C6-9F6A-677F360EF0C4}" type="slidenum">
              <a:rPr lang="fr-FR"/>
              <a:pPr/>
              <a:t>12</a:t>
            </a:fld>
            <a:endParaRPr lang="fr-FR"/>
          </a:p>
        </p:txBody>
      </p:sp>
      <p:sp>
        <p:nvSpPr>
          <p:cNvPr id="964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4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864CFA-E975-4015-BAB7-34B3C48E824E}" type="slidenum">
              <a:rPr lang="fr-FR"/>
              <a:pPr/>
              <a:t>13</a:t>
            </a:fld>
            <a:endParaRPr lang="fr-FR"/>
          </a:p>
        </p:txBody>
      </p:sp>
      <p:sp>
        <p:nvSpPr>
          <p:cNvPr id="1000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0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B649D2-FBE1-4E22-B91D-4063EB6C1DF0}" type="slidenum">
              <a:rPr lang="fr-FR"/>
              <a:pPr/>
              <a:t>14</a:t>
            </a:fld>
            <a:endParaRPr lang="fr-FR"/>
          </a:p>
        </p:txBody>
      </p:sp>
      <p:sp>
        <p:nvSpPr>
          <p:cNvPr id="966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6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B641EE-0707-41F9-AAA1-5C53C380EA64}" type="slidenum">
              <a:rPr lang="fr-FR"/>
              <a:pPr/>
              <a:t>15</a:t>
            </a:fld>
            <a:endParaRPr lang="fr-FR"/>
          </a:p>
        </p:txBody>
      </p:sp>
      <p:sp>
        <p:nvSpPr>
          <p:cNvPr id="974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4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B649D2-FBE1-4E22-B91D-4063EB6C1DF0}" type="slidenum">
              <a:rPr lang="fr-FR"/>
              <a:pPr/>
              <a:t>16</a:t>
            </a:fld>
            <a:endParaRPr lang="fr-FR"/>
          </a:p>
        </p:txBody>
      </p:sp>
      <p:sp>
        <p:nvSpPr>
          <p:cNvPr id="966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6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F903FB-F2F9-4A73-87E0-1AE096A1E1FF}" type="slidenum">
              <a:rPr lang="fr-FR"/>
              <a:pPr/>
              <a:t>17</a:t>
            </a:fld>
            <a:endParaRPr lang="fr-FR"/>
          </a:p>
        </p:txBody>
      </p:sp>
      <p:sp>
        <p:nvSpPr>
          <p:cNvPr id="972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80B68D-C6C2-4C5E-97E5-D089ED8986FA}" type="slidenum">
              <a:rPr lang="fr-FR"/>
              <a:pPr/>
              <a:t>18</a:t>
            </a:fld>
            <a:endParaRPr lang="fr-FR"/>
          </a:p>
        </p:txBody>
      </p:sp>
      <p:sp>
        <p:nvSpPr>
          <p:cNvPr id="1002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2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6164A8-5126-4860-8158-5B5B36C1E670}" type="slidenum">
              <a:rPr lang="fr-FR"/>
              <a:pPr/>
              <a:t>19</a:t>
            </a:fld>
            <a:endParaRPr lang="fr-FR"/>
          </a:p>
        </p:txBody>
      </p:sp>
      <p:sp>
        <p:nvSpPr>
          <p:cNvPr id="976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6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1C1198-527A-4CAE-9A25-9F90F458EC30}" type="slidenum">
              <a:rPr lang="fr-FR"/>
              <a:pPr/>
              <a:t>20</a:t>
            </a:fld>
            <a:endParaRPr lang="fr-FR"/>
          </a:p>
        </p:txBody>
      </p:sp>
      <p:sp>
        <p:nvSpPr>
          <p:cNvPr id="978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8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588B0C-0C36-4979-B786-5162DAC6059A}" type="slidenum">
              <a:rPr lang="fr-FR"/>
              <a:pPr/>
              <a:t>21</a:t>
            </a:fld>
            <a:endParaRPr lang="fr-FR"/>
          </a:p>
        </p:txBody>
      </p:sp>
      <p:sp>
        <p:nvSpPr>
          <p:cNvPr id="100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8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DA53A5-605E-4BCB-9567-37CC2BBBE3DE}" type="slidenum">
              <a:rPr lang="fr-FR"/>
              <a:pPr/>
              <a:t>22</a:t>
            </a:fld>
            <a:endParaRPr lang="fr-FR"/>
          </a:p>
        </p:txBody>
      </p:sp>
      <p:sp>
        <p:nvSpPr>
          <p:cNvPr id="1006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6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E7C793-EC5E-44F1-9635-64329C9C93E6}" type="slidenum">
              <a:rPr lang="fr-FR"/>
              <a:pPr/>
              <a:t>23</a:t>
            </a:fld>
            <a:endParaRPr lang="fr-FR"/>
          </a:p>
        </p:txBody>
      </p:sp>
      <p:sp>
        <p:nvSpPr>
          <p:cNvPr id="1010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0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E7C793-EC5E-44F1-9635-64329C9C93E6}" type="slidenum">
              <a:rPr lang="fr-FR"/>
              <a:pPr/>
              <a:t>24</a:t>
            </a:fld>
            <a:endParaRPr lang="fr-FR"/>
          </a:p>
        </p:txBody>
      </p:sp>
      <p:sp>
        <p:nvSpPr>
          <p:cNvPr id="1010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0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593DFD-70F4-406D-A13A-A8D421CD43D2}" type="slidenum">
              <a:rPr lang="fr-FR"/>
              <a:pPr/>
              <a:t>25</a:t>
            </a:fld>
            <a:endParaRPr lang="fr-FR"/>
          </a:p>
        </p:txBody>
      </p:sp>
      <p:sp>
        <p:nvSpPr>
          <p:cNvPr id="1012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2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A11E5C-60EC-4790-A9D6-125120D7BAF9}" type="slidenum">
              <a:rPr lang="fr-FR"/>
              <a:pPr/>
              <a:t>26</a:t>
            </a:fld>
            <a:endParaRPr lang="fr-FR"/>
          </a:p>
        </p:txBody>
      </p:sp>
      <p:sp>
        <p:nvSpPr>
          <p:cNvPr id="101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F17E82-C449-49D6-9C4D-97FCD1741681}" type="slidenum">
              <a:rPr lang="fr-FR"/>
              <a:pPr/>
              <a:t>27</a:t>
            </a:fld>
            <a:endParaRPr lang="fr-FR"/>
          </a:p>
        </p:txBody>
      </p:sp>
      <p:sp>
        <p:nvSpPr>
          <p:cNvPr id="101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075757"/>
      </p:ext>
    </p:extLst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781753"/>
      </p:ext>
    </p:extLst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89037"/>
      </p:ext>
    </p:extLst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831635"/>
      </p:ext>
    </p:extLst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62387"/>
      </p:ext>
    </p:extLst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591365"/>
      </p:ext>
    </p:extLst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116809"/>
      </p:ext>
    </p:extLst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38009"/>
      </p:ext>
    </p:extLst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197945"/>
      </p:ext>
    </p:extLst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127479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6470626"/>
      </p:ext>
    </p:extLst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F2FB7-ABA2-4D2C-B9E2-BE6ADC498835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468313" y="5734050"/>
            <a:ext cx="8207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154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fr-FR" sz="4000" dirty="0" smtClean="0"/>
              <a:t>Le leadership</a:t>
            </a:r>
            <a:br>
              <a:rPr lang="fr-FR" sz="4000" dirty="0" smtClean="0"/>
            </a:br>
            <a:r>
              <a:rPr lang="fr-FR" sz="4000" dirty="0" smtClean="0"/>
              <a:t/>
            </a:r>
            <a:br>
              <a:rPr lang="fr-FR" sz="4000" dirty="0" smtClean="0"/>
            </a:br>
            <a:r>
              <a:rPr lang="fr-FR" sz="1600" dirty="0" smtClean="0"/>
              <a:t>Séance du 18 mars 2013</a:t>
            </a:r>
            <a:br>
              <a:rPr lang="fr-FR" sz="1600" dirty="0" smtClean="0"/>
            </a:br>
            <a:endParaRPr lang="fr-FR" sz="1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4413349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en-CA" sz="1400" dirty="0" err="1" smtClean="0"/>
              <a:t>Professeur</a:t>
            </a:r>
            <a:r>
              <a:rPr lang="en-CA" sz="1400" dirty="0" smtClean="0"/>
              <a:t> Eric Champagne</a:t>
            </a:r>
          </a:p>
          <a:p>
            <a:pPr algn="r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 smtClean="0"/>
              <a:t>d’études</a:t>
            </a:r>
            <a:r>
              <a:rPr lang="en-CA" sz="1400" dirty="0" smtClean="0"/>
              <a:t> </a:t>
            </a:r>
            <a:r>
              <a:rPr lang="en-CA" sz="1400" dirty="0" err="1" smtClean="0"/>
              <a:t>politiques</a:t>
            </a:r>
            <a:endParaRPr lang="fr-FR" sz="1400" dirty="0" smtClean="0"/>
          </a:p>
          <a:p>
            <a:pPr algn="r">
              <a:lnSpc>
                <a:spcPct val="120000"/>
              </a:lnSpc>
            </a:pPr>
            <a:r>
              <a:rPr lang="fr-FR" sz="1400" dirty="0" smtClean="0"/>
              <a:t>Gestion dans le secteur public</a:t>
            </a:r>
            <a:br>
              <a:rPr lang="fr-FR" sz="1400" dirty="0" smtClean="0"/>
            </a:br>
            <a:r>
              <a:rPr lang="fr-FR" sz="1400" dirty="0" smtClean="0"/>
              <a:t>PAP 2720</a:t>
            </a:r>
            <a:endParaRPr lang="fr-FR" sz="1400" dirty="0"/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/>
              <a:t>Objectifs</a:t>
            </a:r>
            <a:r>
              <a:rPr lang="en-CA" sz="4000"/>
              <a:t> de la séance</a:t>
            </a:r>
            <a:endParaRPr lang="fr-FR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41475"/>
            <a:ext cx="8229600" cy="4308475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Qu’est-ce </a:t>
            </a:r>
            <a:r>
              <a:rPr lang="fr-CA" dirty="0"/>
              <a:t>que le leadership?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/>
              <a:t>La pratique du leadership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CA" sz="4000"/>
              <a:t>Qu’est-ce que le leadership?</a:t>
            </a:r>
            <a:endParaRPr lang="fr-FR" sz="400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0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sz="4000"/>
              <a:t>Rappel</a:t>
            </a:r>
            <a:br>
              <a:rPr lang="en-CA" sz="4000"/>
            </a:br>
            <a:r>
              <a:rPr lang="en-CA" sz="3000"/>
              <a:t>École des relations humaines (1930-1960)</a:t>
            </a:r>
            <a:endParaRPr lang="fr-FR" sz="3000"/>
          </a:p>
        </p:txBody>
      </p:sp>
      <p:sp>
        <p:nvSpPr>
          <p:cNvPr id="910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4525963"/>
          </a:xfrm>
        </p:spPr>
        <p:txBody>
          <a:bodyPr/>
          <a:lstStyle/>
          <a:p>
            <a:pPr lvl="1">
              <a:lnSpc>
                <a:spcPct val="90000"/>
              </a:lnSpc>
              <a:buFontTx/>
              <a:buChar char="•"/>
            </a:pPr>
            <a:r>
              <a:rPr lang="fr-FR"/>
              <a:t>Étude des comportements plutôt que les structures administratives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fr-FR"/>
              <a:t>Mayo: idée voulant que quand des groupes se sentent valorisés, la productivité individuelle augmente (humanisation du travail)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fr-FR"/>
              <a:t>Importance de la vie de groupe et de moral/motivation. Écoute/conciliation versus autorité. 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fr-FR"/>
              <a:t>Le leadership: influence versus autorité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sz="3400"/>
              <a:t>Pourquoi le leadership est-il</a:t>
            </a:r>
            <a:br>
              <a:rPr lang="en-CA" sz="3400"/>
            </a:br>
            <a:r>
              <a:rPr lang="en-CA" sz="3400"/>
              <a:t>important dans la gestion publique?</a:t>
            </a:r>
            <a:endParaRPr lang="fr-FR" sz="3400"/>
          </a:p>
        </p:txBody>
      </p:sp>
      <p:sp>
        <p:nvSpPr>
          <p:cNvPr id="10035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95325"/>
            <a:ext cx="8229600" cy="4525963"/>
          </a:xfrm>
        </p:spPr>
        <p:txBody>
          <a:bodyPr/>
          <a:lstStyle/>
          <a:p>
            <a:r>
              <a:rPr lang="en-CA" sz="2800" dirty="0" err="1"/>
              <a:t>Mobiliser</a:t>
            </a:r>
            <a:r>
              <a:rPr lang="en-CA" sz="2800" dirty="0"/>
              <a:t> et </a:t>
            </a:r>
            <a:r>
              <a:rPr lang="en-CA" sz="2800" dirty="0" err="1"/>
              <a:t>motiver</a:t>
            </a:r>
            <a:r>
              <a:rPr lang="en-CA" sz="2800" dirty="0"/>
              <a:t> le personnel pour </a:t>
            </a:r>
            <a:r>
              <a:rPr lang="en-CA" sz="2800" dirty="0" err="1"/>
              <a:t>atteindre</a:t>
            </a:r>
            <a:r>
              <a:rPr lang="en-CA" sz="2800" dirty="0"/>
              <a:t> les </a:t>
            </a:r>
            <a:r>
              <a:rPr lang="en-CA" sz="2800" dirty="0" err="1"/>
              <a:t>résultats</a:t>
            </a:r>
            <a:endParaRPr lang="en-CA" sz="2800" dirty="0"/>
          </a:p>
          <a:p>
            <a:r>
              <a:rPr lang="en-CA" sz="2800" dirty="0" err="1"/>
              <a:t>Lutter</a:t>
            </a:r>
            <a:r>
              <a:rPr lang="en-CA" sz="2800" dirty="0"/>
              <a:t> </a:t>
            </a:r>
            <a:r>
              <a:rPr lang="en-CA" sz="2800" dirty="0" err="1"/>
              <a:t>contre</a:t>
            </a:r>
            <a:r>
              <a:rPr lang="en-CA" sz="2800" dirty="0"/>
              <a:t> les pathologies </a:t>
            </a:r>
            <a:r>
              <a:rPr lang="en-CA" sz="2800" dirty="0" err="1"/>
              <a:t>bureaucratiques</a:t>
            </a:r>
            <a:r>
              <a:rPr lang="en-CA" sz="2800" dirty="0"/>
              <a:t> des organisations (</a:t>
            </a:r>
            <a:r>
              <a:rPr lang="en-CA" sz="2800" dirty="0" err="1"/>
              <a:t>gaspillage</a:t>
            </a:r>
            <a:r>
              <a:rPr lang="en-CA" sz="2800" dirty="0"/>
              <a:t>, </a:t>
            </a:r>
            <a:r>
              <a:rPr lang="en-CA" sz="2800" dirty="0" err="1"/>
              <a:t>incompétence</a:t>
            </a:r>
            <a:r>
              <a:rPr lang="en-CA" sz="2800" dirty="0"/>
              <a:t>, </a:t>
            </a:r>
            <a:r>
              <a:rPr lang="en-CA" sz="2800" dirty="0" err="1"/>
              <a:t>conservatisme</a:t>
            </a:r>
            <a:r>
              <a:rPr lang="en-CA" sz="2800" dirty="0"/>
              <a:t>, </a:t>
            </a:r>
            <a:r>
              <a:rPr lang="en-CA" sz="2800" dirty="0" err="1"/>
              <a:t>manque</a:t>
            </a:r>
            <a:r>
              <a:rPr lang="en-CA" sz="2800" dirty="0"/>
              <a:t> de vision, </a:t>
            </a:r>
            <a:r>
              <a:rPr lang="en-CA" sz="2800" dirty="0" err="1"/>
              <a:t>manque</a:t>
            </a:r>
            <a:r>
              <a:rPr lang="en-CA" sz="2800" dirty="0"/>
              <a:t> de motivation, etc</a:t>
            </a:r>
            <a:r>
              <a:rPr lang="en-CA" sz="2800" dirty="0" smtClean="0"/>
              <a:t>.)</a:t>
            </a:r>
            <a:endParaRPr lang="en-CA" sz="2800" dirty="0"/>
          </a:p>
          <a:p>
            <a:r>
              <a:rPr lang="en-CA" sz="2800" dirty="0" err="1"/>
              <a:t>Gestion</a:t>
            </a:r>
            <a:r>
              <a:rPr lang="en-CA" sz="2800" dirty="0"/>
              <a:t> du </a:t>
            </a:r>
            <a:r>
              <a:rPr lang="en-CA" sz="2800" dirty="0" err="1"/>
              <a:t>changement</a:t>
            </a:r>
            <a:r>
              <a:rPr lang="en-CA" sz="2800" dirty="0"/>
              <a:t> </a:t>
            </a:r>
          </a:p>
          <a:p>
            <a:endParaRPr lang="fr-FR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en-CA" sz="3600"/>
              <a:t>Définition du leadership</a:t>
            </a:r>
            <a:endParaRPr lang="fr-FR" sz="3600"/>
          </a:p>
        </p:txBody>
      </p:sp>
      <p:sp>
        <p:nvSpPr>
          <p:cNvPr id="95744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2776"/>
            <a:ext cx="8229600" cy="2808287"/>
          </a:xfrm>
        </p:spPr>
        <p:txBody>
          <a:bodyPr>
            <a:normAutofit fontScale="85000" lnSpcReduction="10000"/>
          </a:bodyPr>
          <a:lstStyle/>
          <a:p>
            <a:r>
              <a:rPr lang="en-CA" dirty="0" err="1"/>
              <a:t>Définition</a:t>
            </a:r>
            <a:r>
              <a:rPr lang="en-CA" dirty="0"/>
              <a:t> la plus simple: </a:t>
            </a:r>
            <a:r>
              <a:rPr lang="en-CA" dirty="0" err="1"/>
              <a:t>capacité</a:t>
            </a:r>
            <a:r>
              <a:rPr lang="en-CA" dirty="0"/>
              <a:t> de </a:t>
            </a:r>
            <a:r>
              <a:rPr lang="en-CA" dirty="0" err="1"/>
              <a:t>motiver</a:t>
            </a:r>
            <a:r>
              <a:rPr lang="en-CA" dirty="0"/>
              <a:t> et de </a:t>
            </a:r>
            <a:r>
              <a:rPr lang="en-CA" dirty="0" err="1"/>
              <a:t>mobiliser</a:t>
            </a:r>
            <a:r>
              <a:rPr lang="en-CA" dirty="0"/>
              <a:t> les </a:t>
            </a:r>
            <a:r>
              <a:rPr lang="en-CA" dirty="0" err="1"/>
              <a:t>autres</a:t>
            </a:r>
            <a:r>
              <a:rPr lang="en-CA" dirty="0"/>
              <a:t> en </a:t>
            </a:r>
            <a:r>
              <a:rPr lang="en-CA" dirty="0" err="1"/>
              <a:t>vue</a:t>
            </a:r>
            <a:r>
              <a:rPr lang="en-CA" dirty="0"/>
              <a:t> de </a:t>
            </a:r>
            <a:r>
              <a:rPr lang="en-CA" dirty="0" err="1"/>
              <a:t>réaliser</a:t>
            </a:r>
            <a:r>
              <a:rPr lang="en-CA" dirty="0"/>
              <a:t> des </a:t>
            </a:r>
            <a:r>
              <a:rPr lang="en-CA" dirty="0" err="1" smtClean="0"/>
              <a:t>objectifs</a:t>
            </a:r>
            <a:endParaRPr lang="en-CA" dirty="0" smtClean="0"/>
          </a:p>
          <a:p>
            <a:endParaRPr lang="en-CA" dirty="0" smtClean="0"/>
          </a:p>
          <a:p>
            <a:r>
              <a:rPr lang="en-CA" sz="2800" i="1" dirty="0" smtClean="0"/>
              <a:t>Le leadership </a:t>
            </a:r>
            <a:r>
              <a:rPr lang="en-CA" sz="2800" i="1" dirty="0" err="1" smtClean="0"/>
              <a:t>intervient</a:t>
            </a:r>
            <a:r>
              <a:rPr lang="en-CA" sz="2800" i="1" dirty="0" smtClean="0"/>
              <a:t> </a:t>
            </a:r>
            <a:r>
              <a:rPr lang="en-CA" sz="2800" i="1" dirty="0" err="1" smtClean="0"/>
              <a:t>quand</a:t>
            </a:r>
            <a:r>
              <a:rPr lang="en-CA" sz="2800" i="1" dirty="0" smtClean="0"/>
              <a:t> le </a:t>
            </a:r>
            <a:r>
              <a:rPr lang="en-CA" sz="2800" i="1" dirty="0" err="1" smtClean="0"/>
              <a:t>système</a:t>
            </a:r>
            <a:r>
              <a:rPr lang="en-CA" sz="2800" i="1" dirty="0" smtClean="0"/>
              <a:t> de </a:t>
            </a:r>
            <a:r>
              <a:rPr lang="en-CA" sz="2800" i="1" dirty="0" err="1" smtClean="0"/>
              <a:t>récompenses</a:t>
            </a:r>
            <a:r>
              <a:rPr lang="en-CA" sz="2800" i="1" dirty="0" smtClean="0"/>
              <a:t>/</a:t>
            </a:r>
            <a:r>
              <a:rPr lang="en-CA" sz="2800" i="1" dirty="0" err="1" smtClean="0"/>
              <a:t>punitions</a:t>
            </a:r>
            <a:r>
              <a:rPr lang="en-CA" sz="2800" i="1" dirty="0" smtClean="0"/>
              <a:t>; </a:t>
            </a:r>
            <a:r>
              <a:rPr lang="en-CA" sz="2800" i="1" dirty="0" err="1" smtClean="0"/>
              <a:t>vérification</a:t>
            </a:r>
            <a:r>
              <a:rPr lang="en-CA" sz="2800" i="1" dirty="0" smtClean="0"/>
              <a:t>/</a:t>
            </a:r>
            <a:r>
              <a:rPr lang="en-CA" sz="2800" i="1" dirty="0" err="1" smtClean="0"/>
              <a:t>contrôle</a:t>
            </a:r>
            <a:r>
              <a:rPr lang="en-CA" sz="2800" i="1" dirty="0" smtClean="0"/>
              <a:t> </a:t>
            </a:r>
            <a:r>
              <a:rPr lang="en-CA" sz="2800" i="1" dirty="0" err="1" smtClean="0"/>
              <a:t>cède</a:t>
            </a:r>
            <a:r>
              <a:rPr lang="en-CA" sz="2800" i="1" dirty="0" smtClean="0"/>
              <a:t> la place à </a:t>
            </a:r>
            <a:r>
              <a:rPr lang="en-CA" sz="2800" i="1" dirty="0" err="1" smtClean="0"/>
              <a:t>l’innovation</a:t>
            </a:r>
            <a:r>
              <a:rPr lang="en-CA" sz="2800" i="1" dirty="0" smtClean="0"/>
              <a:t>, </a:t>
            </a:r>
            <a:r>
              <a:rPr lang="en-CA" sz="2800" i="1" dirty="0" err="1" smtClean="0"/>
              <a:t>l’initiative</a:t>
            </a:r>
            <a:r>
              <a:rPr lang="en-CA" sz="2800" i="1" dirty="0" smtClean="0"/>
              <a:t> </a:t>
            </a:r>
            <a:r>
              <a:rPr lang="en-CA" sz="2800" i="1" dirty="0" err="1" smtClean="0"/>
              <a:t>individuelle</a:t>
            </a:r>
            <a:r>
              <a:rPr lang="en-CA" sz="2800" i="1" dirty="0" smtClean="0"/>
              <a:t> et à </a:t>
            </a:r>
            <a:r>
              <a:rPr lang="en-CA" sz="2800" i="1" dirty="0" err="1" smtClean="0"/>
              <a:t>l’ardeur</a:t>
            </a:r>
            <a:r>
              <a:rPr lang="en-CA" sz="2800" i="1" dirty="0" smtClean="0"/>
              <a:t> à </a:t>
            </a:r>
            <a:r>
              <a:rPr lang="en-CA" sz="2800" i="1" dirty="0" err="1" smtClean="0"/>
              <a:t>défendre</a:t>
            </a:r>
            <a:r>
              <a:rPr lang="en-CA" sz="2800" i="1" dirty="0" smtClean="0"/>
              <a:t> </a:t>
            </a:r>
            <a:r>
              <a:rPr lang="en-CA" sz="2800" i="1" dirty="0" err="1" smtClean="0"/>
              <a:t>ses</a:t>
            </a:r>
            <a:r>
              <a:rPr lang="en-CA" sz="2800" i="1" dirty="0" smtClean="0"/>
              <a:t> convictions</a:t>
            </a:r>
            <a:endParaRPr lang="fr-FR" sz="2800" i="1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9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sz="3200"/>
              <a:t>Différences entre</a:t>
            </a:r>
            <a:br>
              <a:rPr lang="en-CA" sz="3200"/>
            </a:br>
            <a:r>
              <a:rPr lang="en-CA" sz="3200"/>
              <a:t>gestionnaire et leader</a:t>
            </a:r>
            <a:endParaRPr lang="fr-FR" sz="320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A947-186F-4CFB-97AE-1A9454A7DBC4}" type="slidenum">
              <a:rPr lang="fr-FR" smtClean="0"/>
              <a:pPr/>
              <a:t>7</a:t>
            </a:fld>
            <a:endParaRPr lang="fr-FR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341438"/>
            <a:ext cx="7921625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r>
              <a:rPr lang="en-CA" sz="3600"/>
              <a:t>Fondements du pouvoir</a:t>
            </a:r>
            <a:endParaRPr lang="fr-FR" sz="360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8</a:t>
            </a:fld>
            <a:endParaRPr lang="fr-FR"/>
          </a:p>
        </p:txBody>
      </p:sp>
      <p:sp>
        <p:nvSpPr>
          <p:cNvPr id="967687" name="AutoShape 7"/>
          <p:cNvSpPr>
            <a:spLocks noChangeArrowheads="1"/>
          </p:cNvSpPr>
          <p:nvPr/>
        </p:nvSpPr>
        <p:spPr bwMode="auto">
          <a:xfrm>
            <a:off x="1692275" y="3429000"/>
            <a:ext cx="5543550" cy="936625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67688" name="Text Box 8"/>
          <p:cNvSpPr txBox="1">
            <a:spLocks noChangeArrowheads="1"/>
          </p:cNvSpPr>
          <p:nvPr/>
        </p:nvSpPr>
        <p:spPr bwMode="auto">
          <a:xfrm>
            <a:off x="2197100" y="4581525"/>
            <a:ext cx="4679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800"/>
              <a:t>Motivation et/ou mobilisation</a:t>
            </a:r>
            <a:br>
              <a:rPr lang="en-CA" sz="2800"/>
            </a:br>
            <a:r>
              <a:rPr lang="en-CA" sz="2800"/>
              <a:t>des subalternes</a:t>
            </a:r>
            <a:endParaRPr lang="fr-FR" sz="2800"/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268413"/>
            <a:ext cx="7920038" cy="176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7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sz="4000"/>
              <a:t>Le gestionnaire leader</a:t>
            </a:r>
            <a:endParaRPr lang="fr-FR" sz="4000"/>
          </a:p>
        </p:txBody>
      </p:sp>
      <p:sp>
        <p:nvSpPr>
          <p:cNvPr id="9973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452596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CA" dirty="0"/>
              <a:t>Utilise à la </a:t>
            </a:r>
            <a:r>
              <a:rPr lang="en-CA" dirty="0" err="1"/>
              <a:t>fois</a:t>
            </a:r>
            <a:r>
              <a:rPr lang="en-CA" dirty="0"/>
              <a:t> son </a:t>
            </a:r>
            <a:r>
              <a:rPr lang="en-CA" u="sng" dirty="0" err="1"/>
              <a:t>autorité</a:t>
            </a:r>
            <a:r>
              <a:rPr lang="en-CA" u="sng" dirty="0"/>
              <a:t> (</a:t>
            </a:r>
            <a:r>
              <a:rPr lang="en-CA" u="sng" dirty="0" err="1"/>
              <a:t>formelle</a:t>
            </a:r>
            <a:r>
              <a:rPr lang="en-CA" u="sng" dirty="0"/>
              <a:t>)</a:t>
            </a:r>
            <a:r>
              <a:rPr lang="en-CA" dirty="0"/>
              <a:t> et son </a:t>
            </a:r>
            <a:r>
              <a:rPr lang="en-CA" u="sng" dirty="0" err="1"/>
              <a:t>pouvoir</a:t>
            </a:r>
            <a:r>
              <a:rPr lang="en-CA" u="sng" dirty="0"/>
              <a:t> </a:t>
            </a:r>
            <a:r>
              <a:rPr lang="en-CA" u="sng" dirty="0" err="1"/>
              <a:t>d’influence</a:t>
            </a:r>
            <a:r>
              <a:rPr lang="en-CA" u="sng" dirty="0"/>
              <a:t> (</a:t>
            </a:r>
            <a:r>
              <a:rPr lang="en-CA" u="sng" dirty="0" err="1"/>
              <a:t>informel</a:t>
            </a:r>
            <a:r>
              <a:rPr lang="en-CA" u="sng" dirty="0"/>
              <a:t>)</a:t>
            </a:r>
            <a:r>
              <a:rPr lang="en-CA" dirty="0"/>
              <a:t> pour </a:t>
            </a:r>
            <a:r>
              <a:rPr lang="en-CA" dirty="0" err="1"/>
              <a:t>motiver</a:t>
            </a:r>
            <a:r>
              <a:rPr lang="en-CA" dirty="0"/>
              <a:t> et mobiliser</a:t>
            </a:r>
          </a:p>
          <a:p>
            <a:pPr>
              <a:lnSpc>
                <a:spcPct val="90000"/>
              </a:lnSpc>
            </a:pPr>
            <a:r>
              <a:rPr lang="en-CA" dirty="0"/>
              <a:t>Il inspire </a:t>
            </a:r>
            <a:r>
              <a:rPr lang="en-CA" dirty="0" err="1"/>
              <a:t>confiance</a:t>
            </a:r>
            <a:endParaRPr lang="en-CA" dirty="0"/>
          </a:p>
          <a:p>
            <a:pPr>
              <a:lnSpc>
                <a:spcPct val="90000"/>
              </a:lnSpc>
            </a:pPr>
            <a:r>
              <a:rPr lang="en-CA" dirty="0"/>
              <a:t>Il se concentre </a:t>
            </a:r>
            <a:r>
              <a:rPr lang="en-CA" dirty="0" err="1"/>
              <a:t>sur</a:t>
            </a:r>
            <a:r>
              <a:rPr lang="en-CA" dirty="0"/>
              <a:t> les </a:t>
            </a:r>
            <a:r>
              <a:rPr lang="en-CA" dirty="0" err="1" smtClean="0"/>
              <a:t>résultats</a:t>
            </a:r>
            <a:endParaRPr lang="en-CA" dirty="0" smtClean="0"/>
          </a:p>
          <a:p>
            <a:pPr>
              <a:lnSpc>
                <a:spcPct val="90000"/>
              </a:lnSpc>
            </a:pPr>
            <a:r>
              <a:rPr lang="en-CA" dirty="0" smtClean="0"/>
              <a:t>Il </a:t>
            </a:r>
            <a:r>
              <a:rPr lang="en-CA" dirty="0"/>
              <a:t>communique et </a:t>
            </a:r>
            <a:r>
              <a:rPr lang="en-CA" dirty="0" err="1"/>
              <a:t>enseigne</a:t>
            </a:r>
            <a:endParaRPr lang="en-CA" dirty="0"/>
          </a:p>
          <a:p>
            <a:pPr>
              <a:lnSpc>
                <a:spcPct val="90000"/>
              </a:lnSpc>
            </a:pPr>
            <a:r>
              <a:rPr lang="fr-CA" dirty="0"/>
              <a:t>Il transmet et rappelle les valeurs et la mission de l’organisation</a:t>
            </a:r>
            <a:endParaRPr lang="en-CA" dirty="0"/>
          </a:p>
          <a:p>
            <a:pPr>
              <a:lnSpc>
                <a:spcPct val="90000"/>
              </a:lnSpc>
            </a:pPr>
            <a:r>
              <a:rPr lang="en-CA" dirty="0" smtClean="0"/>
              <a:t>Il </a:t>
            </a:r>
            <a:r>
              <a:rPr lang="en-CA" dirty="0" err="1"/>
              <a:t>donne</a:t>
            </a:r>
            <a:r>
              <a:rPr lang="en-CA" dirty="0"/>
              <a:t> du </a:t>
            </a:r>
            <a:r>
              <a:rPr lang="en-CA" dirty="0" err="1"/>
              <a:t>sens</a:t>
            </a:r>
            <a:r>
              <a:rPr lang="en-CA" dirty="0"/>
              <a:t> aux </a:t>
            </a:r>
            <a:r>
              <a:rPr lang="en-CA" dirty="0" err="1"/>
              <a:t>activités</a:t>
            </a:r>
            <a:r>
              <a:rPr lang="en-CA" dirty="0"/>
              <a:t> de </a:t>
            </a:r>
            <a:r>
              <a:rPr lang="en-CA" dirty="0" err="1"/>
              <a:t>l’organisation</a:t>
            </a:r>
            <a:endParaRPr lang="en-CA" dirty="0"/>
          </a:p>
          <a:p>
            <a:pPr>
              <a:lnSpc>
                <a:spcPct val="90000"/>
              </a:lnSpc>
            </a:pPr>
            <a:r>
              <a:rPr lang="en-CA" dirty="0"/>
              <a:t>Etc.</a:t>
            </a:r>
            <a:endParaRPr lang="fr-FR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7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sz="3600"/>
              <a:t>Intelligence émotionnelle</a:t>
            </a:r>
            <a:endParaRPr lang="fr-FR" sz="3600"/>
          </a:p>
        </p:txBody>
      </p:sp>
      <p:sp>
        <p:nvSpPr>
          <p:cNvPr id="9697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317"/>
            <a:ext cx="8229600" cy="4525963"/>
          </a:xfrm>
        </p:spPr>
        <p:txBody>
          <a:bodyPr/>
          <a:lstStyle/>
          <a:p>
            <a:r>
              <a:rPr lang="en-CA" dirty="0" err="1"/>
              <a:t>Thèse</a:t>
            </a:r>
            <a:r>
              <a:rPr lang="en-CA" dirty="0"/>
              <a:t> de Daniel </a:t>
            </a:r>
            <a:r>
              <a:rPr lang="en-CA" dirty="0" err="1"/>
              <a:t>Goleman</a:t>
            </a:r>
            <a:r>
              <a:rPr lang="en-CA" dirty="0"/>
              <a:t> (1995)</a:t>
            </a:r>
          </a:p>
          <a:p>
            <a:r>
              <a:rPr lang="en-CA" dirty="0"/>
              <a:t>Au </a:t>
            </a:r>
            <a:r>
              <a:rPr lang="en-CA" dirty="0" err="1"/>
              <a:t>delà</a:t>
            </a:r>
            <a:r>
              <a:rPr lang="en-CA" dirty="0"/>
              <a:t> du QI et de </a:t>
            </a:r>
            <a:r>
              <a:rPr lang="en-CA" dirty="0" err="1"/>
              <a:t>l’analytique</a:t>
            </a:r>
            <a:r>
              <a:rPr lang="en-CA" dirty="0"/>
              <a:t> –  Intelligence </a:t>
            </a:r>
            <a:r>
              <a:rPr lang="en-CA" dirty="0" err="1"/>
              <a:t>d’origine</a:t>
            </a:r>
            <a:r>
              <a:rPr lang="en-CA" dirty="0"/>
              <a:t> </a:t>
            </a:r>
            <a:r>
              <a:rPr lang="en-CA" dirty="0" err="1"/>
              <a:t>sociale</a:t>
            </a:r>
            <a:r>
              <a:rPr lang="en-CA" dirty="0"/>
              <a:t> et </a:t>
            </a:r>
            <a:r>
              <a:rPr lang="en-CA" dirty="0" err="1"/>
              <a:t>émotionnelle</a:t>
            </a:r>
            <a:endParaRPr lang="en-CA" dirty="0"/>
          </a:p>
          <a:p>
            <a:r>
              <a:rPr lang="en-CA" dirty="0" err="1"/>
              <a:t>Comprendre</a:t>
            </a:r>
            <a:r>
              <a:rPr lang="en-CA" dirty="0"/>
              <a:t> </a:t>
            </a:r>
            <a:r>
              <a:rPr lang="en-CA" dirty="0" err="1"/>
              <a:t>ses</a:t>
            </a:r>
            <a:r>
              <a:rPr lang="en-CA" dirty="0"/>
              <a:t> </a:t>
            </a:r>
            <a:r>
              <a:rPr lang="en-CA" dirty="0" err="1"/>
              <a:t>propres</a:t>
            </a:r>
            <a:r>
              <a:rPr lang="en-CA" dirty="0"/>
              <a:t> </a:t>
            </a:r>
            <a:r>
              <a:rPr lang="en-CA" dirty="0" err="1"/>
              <a:t>émotions</a:t>
            </a:r>
            <a:r>
              <a:rPr lang="en-CA" dirty="0"/>
              <a:t> et </a:t>
            </a:r>
            <a:r>
              <a:rPr lang="en-CA" dirty="0" err="1"/>
              <a:t>celles</a:t>
            </a:r>
            <a:r>
              <a:rPr lang="en-CA" dirty="0"/>
              <a:t> des </a:t>
            </a:r>
            <a:r>
              <a:rPr lang="en-CA" dirty="0" err="1"/>
              <a:t>autres</a:t>
            </a:r>
            <a:r>
              <a:rPr lang="en-CA" dirty="0"/>
              <a:t> pour </a:t>
            </a:r>
            <a:r>
              <a:rPr lang="en-CA" dirty="0" err="1"/>
              <a:t>orienter</a:t>
            </a:r>
            <a:r>
              <a:rPr lang="en-CA" dirty="0"/>
              <a:t> </a:t>
            </a:r>
            <a:r>
              <a:rPr lang="en-CA" dirty="0" err="1"/>
              <a:t>l’action</a:t>
            </a:r>
            <a:r>
              <a:rPr lang="en-CA" dirty="0"/>
              <a:t> des </a:t>
            </a:r>
            <a:r>
              <a:rPr lang="en-CA" dirty="0" err="1"/>
              <a:t>acteurs</a:t>
            </a:r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fr-FR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1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en-CA" sz="4000"/>
              <a:t>Leaders versus followers (suiveurs)</a:t>
            </a:r>
            <a:endParaRPr lang="fr-FR" sz="4000"/>
          </a:p>
        </p:txBody>
      </p:sp>
      <p:sp>
        <p:nvSpPr>
          <p:cNvPr id="9615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0963"/>
            <a:ext cx="8229600" cy="4525962"/>
          </a:xfrm>
        </p:spPr>
        <p:txBody>
          <a:bodyPr/>
          <a:lstStyle/>
          <a:p>
            <a:r>
              <a:rPr lang="en-CA" dirty="0"/>
              <a:t>Les </a:t>
            </a:r>
            <a:r>
              <a:rPr lang="en-CA" dirty="0" err="1"/>
              <a:t>théories</a:t>
            </a:r>
            <a:r>
              <a:rPr lang="en-CA" dirty="0"/>
              <a:t> portent </a:t>
            </a:r>
            <a:r>
              <a:rPr lang="en-CA" dirty="0" err="1"/>
              <a:t>davantage</a:t>
            </a:r>
            <a:r>
              <a:rPr lang="en-CA" dirty="0"/>
              <a:t> </a:t>
            </a:r>
            <a:r>
              <a:rPr lang="en-CA" dirty="0" err="1"/>
              <a:t>sur</a:t>
            </a:r>
            <a:r>
              <a:rPr lang="en-CA" dirty="0"/>
              <a:t> les leaders </a:t>
            </a:r>
            <a:r>
              <a:rPr lang="en-CA" dirty="0" err="1"/>
              <a:t>que</a:t>
            </a:r>
            <a:r>
              <a:rPr lang="en-CA" dirty="0"/>
              <a:t> </a:t>
            </a:r>
            <a:r>
              <a:rPr lang="en-CA" dirty="0" err="1"/>
              <a:t>sur</a:t>
            </a:r>
            <a:r>
              <a:rPr lang="en-CA" dirty="0"/>
              <a:t> les “</a:t>
            </a:r>
            <a:r>
              <a:rPr lang="en-CA" dirty="0" err="1"/>
              <a:t>suiveurs</a:t>
            </a:r>
            <a:r>
              <a:rPr lang="en-CA" dirty="0"/>
              <a:t>” </a:t>
            </a:r>
          </a:p>
          <a:p>
            <a:r>
              <a:rPr lang="en-CA" dirty="0" err="1"/>
              <a:t>Dans</a:t>
            </a:r>
            <a:r>
              <a:rPr lang="en-CA" dirty="0"/>
              <a:t> la </a:t>
            </a:r>
            <a:r>
              <a:rPr lang="en-CA" dirty="0" err="1"/>
              <a:t>réalité</a:t>
            </a:r>
            <a:r>
              <a:rPr lang="en-CA" dirty="0"/>
              <a:t> </a:t>
            </a:r>
            <a:r>
              <a:rPr lang="en-CA" dirty="0" err="1"/>
              <a:t>il</a:t>
            </a:r>
            <a:r>
              <a:rPr lang="en-CA" dirty="0"/>
              <a:t> </a:t>
            </a:r>
            <a:r>
              <a:rPr lang="en-CA" dirty="0" err="1"/>
              <a:t>faut</a:t>
            </a:r>
            <a:r>
              <a:rPr lang="en-CA" dirty="0"/>
              <a:t> </a:t>
            </a:r>
            <a:r>
              <a:rPr lang="en-CA" dirty="0" err="1"/>
              <a:t>comprendre</a:t>
            </a:r>
            <a:r>
              <a:rPr lang="en-CA" dirty="0"/>
              <a:t> les </a:t>
            </a:r>
            <a:r>
              <a:rPr lang="en-CA" dirty="0" err="1"/>
              <a:t>deux</a:t>
            </a:r>
            <a:r>
              <a:rPr lang="en-CA" dirty="0"/>
              <a:t>: </a:t>
            </a:r>
            <a:r>
              <a:rPr lang="en-CA" dirty="0" err="1"/>
              <a:t>pourquoi</a:t>
            </a:r>
            <a:r>
              <a:rPr lang="en-CA" dirty="0"/>
              <a:t> les gens </a:t>
            </a:r>
            <a:r>
              <a:rPr lang="en-CA" dirty="0" err="1"/>
              <a:t>suivent</a:t>
            </a:r>
            <a:r>
              <a:rPr lang="en-CA" dirty="0"/>
              <a:t> les leaders?</a:t>
            </a:r>
          </a:p>
          <a:p>
            <a:r>
              <a:rPr lang="en-CA" dirty="0" err="1" smtClean="0"/>
              <a:t>Selon</a:t>
            </a:r>
            <a:r>
              <a:rPr lang="en-CA" dirty="0" smtClean="0"/>
              <a:t> </a:t>
            </a:r>
            <a:r>
              <a:rPr lang="en-CA" dirty="0" err="1" smtClean="0"/>
              <a:t>certaines</a:t>
            </a:r>
            <a:r>
              <a:rPr lang="en-CA" dirty="0" smtClean="0"/>
              <a:t> </a:t>
            </a:r>
            <a:r>
              <a:rPr lang="en-CA" dirty="0" err="1" smtClean="0"/>
              <a:t>thèses</a:t>
            </a:r>
            <a:r>
              <a:rPr lang="en-CA" dirty="0" smtClean="0"/>
              <a:t>, par instinct </a:t>
            </a:r>
            <a:r>
              <a:rPr lang="en-CA" dirty="0" err="1"/>
              <a:t>l’humain</a:t>
            </a:r>
            <a:r>
              <a:rPr lang="en-CA" dirty="0"/>
              <a:t> </a:t>
            </a:r>
            <a:r>
              <a:rPr lang="en-CA" dirty="0" err="1"/>
              <a:t>serait</a:t>
            </a:r>
            <a:r>
              <a:rPr lang="en-CA" dirty="0"/>
              <a:t> plus </a:t>
            </a:r>
            <a:r>
              <a:rPr lang="en-CA" dirty="0" err="1"/>
              <a:t>prédisposé</a:t>
            </a:r>
            <a:r>
              <a:rPr lang="en-CA" dirty="0"/>
              <a:t> à </a:t>
            </a:r>
            <a:r>
              <a:rPr lang="en-CA" dirty="0" err="1"/>
              <a:t>suivre</a:t>
            </a:r>
            <a:r>
              <a:rPr lang="en-CA" dirty="0"/>
              <a:t> </a:t>
            </a:r>
            <a:r>
              <a:rPr lang="en-CA" dirty="0" err="1"/>
              <a:t>qu’à</a:t>
            </a:r>
            <a:r>
              <a:rPr lang="en-CA" dirty="0"/>
              <a:t> </a:t>
            </a:r>
            <a:r>
              <a:rPr lang="en-CA" dirty="0" err="1" smtClean="0"/>
              <a:t>mener</a:t>
            </a:r>
            <a:r>
              <a:rPr lang="en-CA" dirty="0" smtClean="0"/>
              <a:t> (</a:t>
            </a:r>
            <a:r>
              <a:rPr lang="en-CA" dirty="0" err="1" smtClean="0"/>
              <a:t>meute</a:t>
            </a:r>
            <a:r>
              <a:rPr lang="en-CA" dirty="0" smtClean="0"/>
              <a:t> de </a:t>
            </a:r>
            <a:r>
              <a:rPr lang="en-CA" dirty="0" err="1" smtClean="0"/>
              <a:t>loups</a:t>
            </a:r>
            <a:r>
              <a:rPr lang="en-CA" dirty="0" smtClean="0"/>
              <a:t>)…*</a:t>
            </a:r>
            <a:endParaRPr lang="en-CA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961540" name="Text Box 4"/>
          <p:cNvSpPr txBox="1">
            <a:spLocks noChangeArrowheads="1"/>
          </p:cNvSpPr>
          <p:nvPr/>
        </p:nvSpPr>
        <p:spPr bwMode="auto">
          <a:xfrm>
            <a:off x="519113" y="5753100"/>
            <a:ext cx="525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dirty="0"/>
              <a:t>*</a:t>
            </a:r>
            <a:r>
              <a:rPr lang="en-CA" dirty="0" err="1"/>
              <a:t>Référence</a:t>
            </a:r>
            <a:r>
              <a:rPr lang="en-CA" dirty="0"/>
              <a:t>: R. </a:t>
            </a:r>
            <a:r>
              <a:rPr lang="en-CA" dirty="0" err="1"/>
              <a:t>Ardrey</a:t>
            </a:r>
            <a:r>
              <a:rPr lang="en-CA" dirty="0"/>
              <a:t> (1970). The social contract.</a:t>
            </a:r>
            <a:endParaRPr lang="fr-F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r>
              <a:rPr lang="en-CA" sz="3600"/>
              <a:t>Le leader et les subalternes</a:t>
            </a:r>
            <a:endParaRPr lang="fr-FR" sz="3600"/>
          </a:p>
        </p:txBody>
      </p:sp>
      <p:sp>
        <p:nvSpPr>
          <p:cNvPr id="9635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r>
              <a:rPr lang="en-CA" sz="3000" dirty="0" smtClean="0"/>
              <a:t>…</a:t>
            </a:r>
            <a:r>
              <a:rPr lang="en-CA" sz="3000" dirty="0" err="1" smtClean="0"/>
              <a:t>Mais</a:t>
            </a:r>
            <a:r>
              <a:rPr lang="en-CA" sz="3000" dirty="0" smtClean="0"/>
              <a:t> les </a:t>
            </a:r>
            <a:r>
              <a:rPr lang="en-CA" sz="3000" dirty="0" err="1" smtClean="0"/>
              <a:t>humains</a:t>
            </a:r>
            <a:r>
              <a:rPr lang="en-CA" sz="3000" dirty="0" smtClean="0"/>
              <a:t> ne </a:t>
            </a:r>
            <a:r>
              <a:rPr lang="en-CA" sz="3000" dirty="0" err="1"/>
              <a:t>sont</a:t>
            </a:r>
            <a:r>
              <a:rPr lang="en-CA" sz="3000" dirty="0"/>
              <a:t> pas des moutons… </a:t>
            </a:r>
            <a:r>
              <a:rPr lang="en-CA" sz="3000" dirty="0" err="1"/>
              <a:t>Ils</a:t>
            </a:r>
            <a:r>
              <a:rPr lang="en-CA" sz="3000" dirty="0"/>
              <a:t> ne </a:t>
            </a:r>
            <a:r>
              <a:rPr lang="en-CA" sz="3000" dirty="0" err="1"/>
              <a:t>suivent</a:t>
            </a:r>
            <a:r>
              <a:rPr lang="en-CA" sz="3000" dirty="0"/>
              <a:t> pas </a:t>
            </a:r>
            <a:r>
              <a:rPr lang="en-CA" sz="3000" dirty="0" err="1"/>
              <a:t>inconditionnellement</a:t>
            </a:r>
            <a:endParaRPr lang="en-CA" sz="3000" dirty="0"/>
          </a:p>
          <a:p>
            <a:r>
              <a:rPr lang="en-CA" sz="3000" dirty="0"/>
              <a:t>Un des </a:t>
            </a:r>
            <a:r>
              <a:rPr lang="en-CA" sz="3000" dirty="0" err="1"/>
              <a:t>principes</a:t>
            </a:r>
            <a:r>
              <a:rPr lang="en-CA" sz="3000" dirty="0"/>
              <a:t> du leadership </a:t>
            </a:r>
            <a:r>
              <a:rPr lang="en-CA" sz="3000" dirty="0" err="1"/>
              <a:t>serait</a:t>
            </a:r>
            <a:r>
              <a:rPr lang="en-CA" sz="3000" dirty="0"/>
              <a:t> de </a:t>
            </a:r>
            <a:r>
              <a:rPr lang="en-CA" sz="3000" dirty="0" err="1"/>
              <a:t>percevoir</a:t>
            </a:r>
            <a:r>
              <a:rPr lang="en-CA" sz="3000" dirty="0"/>
              <a:t> les </a:t>
            </a:r>
            <a:r>
              <a:rPr lang="en-CA" sz="3000" dirty="0" err="1"/>
              <a:t>besoins</a:t>
            </a:r>
            <a:r>
              <a:rPr lang="en-CA" sz="3000" dirty="0"/>
              <a:t> et les aspiration </a:t>
            </a:r>
            <a:r>
              <a:rPr lang="en-CA" sz="3000" dirty="0" smtClean="0"/>
              <a:t>des </a:t>
            </a:r>
            <a:r>
              <a:rPr lang="en-CA" sz="3000" dirty="0" err="1" smtClean="0"/>
              <a:t>personnes</a:t>
            </a:r>
            <a:r>
              <a:rPr lang="en-CA" sz="3000" dirty="0" smtClean="0"/>
              <a:t> pour </a:t>
            </a:r>
            <a:r>
              <a:rPr lang="en-CA" sz="3000" dirty="0" err="1"/>
              <a:t>motiver</a:t>
            </a:r>
            <a:r>
              <a:rPr lang="en-CA" sz="3000" dirty="0"/>
              <a:t>/mobiliser les </a:t>
            </a:r>
            <a:r>
              <a:rPr lang="en-CA" sz="3000" dirty="0" err="1"/>
              <a:t>individus</a:t>
            </a:r>
            <a:r>
              <a:rPr lang="en-CA" sz="3000" dirty="0"/>
              <a:t>, les </a:t>
            </a:r>
            <a:r>
              <a:rPr lang="en-CA" sz="3000" dirty="0" err="1"/>
              <a:t>groupes</a:t>
            </a:r>
            <a:r>
              <a:rPr lang="en-CA" sz="3000" dirty="0"/>
              <a:t> </a:t>
            </a:r>
            <a:r>
              <a:rPr lang="en-CA" sz="3000" dirty="0" err="1"/>
              <a:t>vers</a:t>
            </a:r>
            <a:r>
              <a:rPr lang="en-CA" sz="3000" dirty="0"/>
              <a:t> un </a:t>
            </a:r>
            <a:r>
              <a:rPr lang="en-CA" sz="3000" dirty="0" err="1"/>
              <a:t>objectif</a:t>
            </a:r>
            <a:r>
              <a:rPr lang="en-CA" sz="3000" dirty="0"/>
              <a:t> </a:t>
            </a:r>
            <a:r>
              <a:rPr lang="en-CA" sz="3000" dirty="0" err="1"/>
              <a:t>commun</a:t>
            </a:r>
            <a:endParaRPr lang="en-CA" sz="3000" dirty="0"/>
          </a:p>
          <a:p>
            <a:r>
              <a:rPr lang="en-CA" sz="3000" dirty="0"/>
              <a:t>Principe </a:t>
            </a:r>
            <a:r>
              <a:rPr lang="en-CA" sz="3000" dirty="0" err="1"/>
              <a:t>d’empowerment</a:t>
            </a:r>
            <a:r>
              <a:rPr lang="en-CA" sz="3000" dirty="0"/>
              <a:t> – </a:t>
            </a:r>
            <a:r>
              <a:rPr lang="en-CA" sz="3000" dirty="0" err="1"/>
              <a:t>donner</a:t>
            </a:r>
            <a:r>
              <a:rPr lang="en-CA" sz="3000" dirty="0"/>
              <a:t> du </a:t>
            </a:r>
            <a:r>
              <a:rPr lang="en-CA" sz="3000" dirty="0" err="1"/>
              <a:t>pouvoir</a:t>
            </a:r>
            <a:r>
              <a:rPr lang="en-CA" sz="3000" dirty="0"/>
              <a:t> aux gens…</a:t>
            </a:r>
            <a:endParaRPr lang="fr-FR" sz="30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r>
              <a:rPr lang="en-CA" sz="3600"/>
              <a:t>Servir plutôt que se se faire servir</a:t>
            </a:r>
            <a:endParaRPr lang="fr-FR" sz="3600"/>
          </a:p>
        </p:txBody>
      </p:sp>
      <p:sp>
        <p:nvSpPr>
          <p:cNvPr id="9994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0963"/>
            <a:ext cx="8229600" cy="4525962"/>
          </a:xfrm>
        </p:spPr>
        <p:txBody>
          <a:bodyPr/>
          <a:lstStyle/>
          <a:p>
            <a:r>
              <a:rPr lang="en-CA" dirty="0"/>
              <a:t>Robert Greenleaf (1977): Nouveau </a:t>
            </a:r>
            <a:r>
              <a:rPr lang="en-CA" dirty="0" err="1"/>
              <a:t>paradigme</a:t>
            </a:r>
            <a:r>
              <a:rPr lang="en-CA" dirty="0"/>
              <a:t> du leadership</a:t>
            </a:r>
          </a:p>
          <a:p>
            <a:r>
              <a:rPr lang="en-CA" dirty="0"/>
              <a:t>Les </a:t>
            </a:r>
            <a:r>
              <a:rPr lang="en-CA" dirty="0" err="1"/>
              <a:t>collaborateurs</a:t>
            </a:r>
            <a:r>
              <a:rPr lang="en-CA" dirty="0"/>
              <a:t> font la performance du leader</a:t>
            </a:r>
          </a:p>
          <a:p>
            <a:r>
              <a:rPr lang="en-CA" dirty="0"/>
              <a:t>Influence les </a:t>
            </a:r>
            <a:r>
              <a:rPr lang="en-CA" dirty="0" err="1"/>
              <a:t>autres</a:t>
            </a:r>
            <a:r>
              <a:rPr lang="en-CA" dirty="0"/>
              <a:t> </a:t>
            </a:r>
            <a:r>
              <a:rPr lang="en-CA" dirty="0" smtClean="0"/>
              <a:t>en les </a:t>
            </a:r>
            <a:r>
              <a:rPr lang="en-CA" dirty="0" err="1" smtClean="0"/>
              <a:t>appuyant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</a:t>
            </a:r>
            <a:r>
              <a:rPr lang="en-CA" dirty="0" err="1"/>
              <a:t>leurs</a:t>
            </a:r>
            <a:r>
              <a:rPr lang="en-CA" dirty="0"/>
              <a:t> </a:t>
            </a:r>
            <a:r>
              <a:rPr lang="en-CA" dirty="0" err="1"/>
              <a:t>réalisations</a:t>
            </a:r>
            <a:r>
              <a:rPr lang="en-CA" dirty="0"/>
              <a:t> – </a:t>
            </a:r>
            <a:r>
              <a:rPr lang="en-CA" dirty="0" err="1"/>
              <a:t>invalide</a:t>
            </a:r>
            <a:r>
              <a:rPr lang="en-CA" dirty="0"/>
              <a:t> </a:t>
            </a:r>
            <a:r>
              <a:rPr lang="en-CA" dirty="0" err="1" smtClean="0"/>
              <a:t>l’idée</a:t>
            </a:r>
            <a:r>
              <a:rPr lang="en-CA" dirty="0" smtClean="0"/>
              <a:t> </a:t>
            </a:r>
            <a:r>
              <a:rPr lang="en-CA" dirty="0" err="1" smtClean="0"/>
              <a:t>d’autorité</a:t>
            </a:r>
            <a:r>
              <a:rPr lang="en-CA" dirty="0" smtClean="0"/>
              <a:t> </a:t>
            </a:r>
            <a:r>
              <a:rPr lang="en-CA" dirty="0"/>
              <a:t>et de </a:t>
            </a:r>
            <a:r>
              <a:rPr lang="en-CA" dirty="0" err="1"/>
              <a:t>hiérarchie</a:t>
            </a:r>
            <a:endParaRPr lang="en-CA" dirty="0"/>
          </a:p>
          <a:p>
            <a:endParaRPr lang="fr-FR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5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r>
              <a:rPr lang="en-CA" sz="3400"/>
              <a:t>Du leadership individuel au leadership partagé (shared leadership)</a:t>
            </a:r>
            <a:endParaRPr lang="fr-FR" sz="3400"/>
          </a:p>
        </p:txBody>
      </p:sp>
      <p:sp>
        <p:nvSpPr>
          <p:cNvPr id="9656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4313"/>
            <a:ext cx="8229600" cy="4525962"/>
          </a:xfrm>
        </p:spPr>
        <p:txBody>
          <a:bodyPr/>
          <a:lstStyle/>
          <a:p>
            <a:r>
              <a:rPr lang="fr-FR" sz="2700" dirty="0" smtClean="0"/>
              <a:t>Prend ses distances du leader héroïque (surhomme)</a:t>
            </a:r>
          </a:p>
          <a:p>
            <a:r>
              <a:rPr lang="fr-FR" sz="2700" dirty="0" smtClean="0"/>
              <a:t>Qualité de l’interaction avec les subalternes plutôt que position hiérarchique</a:t>
            </a:r>
          </a:p>
          <a:p>
            <a:r>
              <a:rPr lang="fr-FR" sz="2700" u="sng" dirty="0" smtClean="0"/>
              <a:t>Partage et délégation</a:t>
            </a:r>
            <a:r>
              <a:rPr lang="fr-FR" sz="2700" dirty="0" smtClean="0"/>
              <a:t> du pouvoir avec les individus et les groupes (</a:t>
            </a:r>
            <a:r>
              <a:rPr lang="fr-FR" sz="2700" dirty="0" err="1" smtClean="0"/>
              <a:t>empowerment</a:t>
            </a:r>
            <a:r>
              <a:rPr lang="fr-FR" sz="2700" dirty="0" smtClean="0"/>
              <a:t>)</a:t>
            </a:r>
          </a:p>
          <a:p>
            <a:r>
              <a:rPr lang="fr-FR" sz="2700" dirty="0" smtClean="0"/>
              <a:t>Partage des valeurs organisationnelles</a:t>
            </a:r>
          </a:p>
          <a:p>
            <a:r>
              <a:rPr lang="fr-FR" sz="2700" dirty="0" smtClean="0"/>
              <a:t>Valorisation du travail d’équipe – être capable de faire travailler les autres ensemble</a:t>
            </a:r>
            <a:endParaRPr lang="fr-FR" sz="27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en-CA" sz="4000"/>
              <a:t>Leadership transformationnel</a:t>
            </a:r>
            <a:endParaRPr lang="fr-FR" sz="4000"/>
          </a:p>
        </p:txBody>
      </p:sp>
      <p:sp>
        <p:nvSpPr>
          <p:cNvPr id="9738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r>
              <a:rPr lang="en-CA" sz="2800" dirty="0"/>
              <a:t>Leader </a:t>
            </a:r>
            <a:r>
              <a:rPr lang="en-CA" sz="2800" dirty="0" err="1" smtClean="0"/>
              <a:t>induit</a:t>
            </a:r>
            <a:r>
              <a:rPr lang="en-CA" sz="2800" dirty="0"/>
              <a:t> </a:t>
            </a:r>
            <a:r>
              <a:rPr lang="en-CA" sz="2800" dirty="0" smtClean="0"/>
              <a:t>(</a:t>
            </a:r>
            <a:r>
              <a:rPr lang="en-CA" sz="2800" dirty="0" err="1" smtClean="0"/>
              <a:t>provoque</a:t>
            </a:r>
            <a:r>
              <a:rPr lang="en-CA" sz="2800" dirty="0" smtClean="0"/>
              <a:t>) </a:t>
            </a:r>
            <a:r>
              <a:rPr lang="en-CA" sz="2800" dirty="0"/>
              <a:t>le </a:t>
            </a:r>
            <a:r>
              <a:rPr lang="en-CA" sz="2800" dirty="0" err="1" smtClean="0"/>
              <a:t>changement</a:t>
            </a:r>
            <a:r>
              <a:rPr lang="en-CA" sz="2800" dirty="0"/>
              <a:t/>
            </a:r>
            <a:br>
              <a:rPr lang="en-CA" sz="2800" dirty="0"/>
            </a:br>
            <a:r>
              <a:rPr lang="en-CA" sz="2800" dirty="0" err="1" smtClean="0"/>
              <a:t>dans</a:t>
            </a:r>
            <a:r>
              <a:rPr lang="en-CA" sz="2800" dirty="0" smtClean="0"/>
              <a:t> </a:t>
            </a:r>
            <a:r>
              <a:rPr lang="en-CA" sz="2800" dirty="0"/>
              <a:t>les organisations</a:t>
            </a:r>
          </a:p>
          <a:p>
            <a:r>
              <a:rPr lang="en-CA" sz="2800" dirty="0"/>
              <a:t>Accent </a:t>
            </a:r>
            <a:r>
              <a:rPr lang="en-CA" sz="2800" dirty="0" err="1" smtClean="0"/>
              <a:t>mis</a:t>
            </a:r>
            <a:r>
              <a:rPr lang="en-CA" sz="2800" dirty="0" smtClean="0"/>
              <a:t> </a:t>
            </a:r>
            <a:r>
              <a:rPr lang="en-CA" sz="2800" dirty="0" err="1" smtClean="0"/>
              <a:t>sur</a:t>
            </a:r>
            <a:r>
              <a:rPr lang="en-CA" sz="2800" dirty="0" smtClean="0"/>
              <a:t> </a:t>
            </a:r>
            <a:r>
              <a:rPr lang="en-CA" sz="2800" dirty="0"/>
              <a:t>la relation qui “unit” le leader à </a:t>
            </a:r>
            <a:r>
              <a:rPr lang="en-CA" sz="2800" dirty="0" err="1"/>
              <a:t>ses</a:t>
            </a:r>
            <a:r>
              <a:rPr lang="en-CA" sz="2800" dirty="0"/>
              <a:t> </a:t>
            </a:r>
            <a:r>
              <a:rPr lang="en-CA" sz="2800" dirty="0" err="1"/>
              <a:t>collaborateurs</a:t>
            </a:r>
            <a:endParaRPr lang="en-CA" sz="2800" dirty="0"/>
          </a:p>
          <a:p>
            <a:r>
              <a:rPr lang="en-CA" sz="2800" dirty="0"/>
              <a:t>Au </a:t>
            </a:r>
            <a:r>
              <a:rPr lang="en-CA" sz="2800" dirty="0" err="1"/>
              <a:t>delà</a:t>
            </a:r>
            <a:r>
              <a:rPr lang="en-CA" sz="2800" dirty="0"/>
              <a:t> de </a:t>
            </a:r>
            <a:r>
              <a:rPr lang="en-CA" sz="2800" dirty="0" err="1"/>
              <a:t>l’accomplissement</a:t>
            </a:r>
            <a:r>
              <a:rPr lang="en-CA" sz="2800" dirty="0"/>
              <a:t> des </a:t>
            </a:r>
            <a:r>
              <a:rPr lang="en-CA" sz="2800" dirty="0" err="1"/>
              <a:t>tâches</a:t>
            </a:r>
            <a:r>
              <a:rPr lang="en-CA" sz="2800" dirty="0"/>
              <a:t> et des </a:t>
            </a:r>
            <a:r>
              <a:rPr lang="en-CA" sz="2800" dirty="0" err="1"/>
              <a:t>résultats</a:t>
            </a:r>
            <a:r>
              <a:rPr lang="en-CA" sz="2800" dirty="0"/>
              <a:t>: le leader </a:t>
            </a:r>
            <a:r>
              <a:rPr lang="en-CA" sz="2800" dirty="0" err="1"/>
              <a:t>obtient</a:t>
            </a:r>
            <a:r>
              <a:rPr lang="en-CA" sz="2800" dirty="0"/>
              <a:t> de </a:t>
            </a:r>
            <a:r>
              <a:rPr lang="en-CA" sz="2800" dirty="0" err="1"/>
              <a:t>grandes</a:t>
            </a:r>
            <a:r>
              <a:rPr lang="en-CA" sz="2800" dirty="0"/>
              <a:t> </a:t>
            </a:r>
            <a:r>
              <a:rPr lang="en-CA" sz="2800" dirty="0" err="1"/>
              <a:t>choses</a:t>
            </a:r>
            <a:r>
              <a:rPr lang="en-CA" sz="2800" dirty="0"/>
              <a:t> en </a:t>
            </a:r>
            <a:r>
              <a:rPr lang="en-CA" sz="2800" dirty="0" err="1"/>
              <a:t>faisant</a:t>
            </a:r>
            <a:r>
              <a:rPr lang="en-CA" sz="2800" dirty="0"/>
              <a:t> </a:t>
            </a:r>
            <a:r>
              <a:rPr lang="en-CA" sz="2800" dirty="0" err="1"/>
              <a:t>appel</a:t>
            </a:r>
            <a:r>
              <a:rPr lang="en-CA" sz="2800" dirty="0"/>
              <a:t> aux </a:t>
            </a:r>
            <a:r>
              <a:rPr lang="en-CA" sz="2800" dirty="0" err="1"/>
              <a:t>valeurs</a:t>
            </a:r>
            <a:r>
              <a:rPr lang="en-CA" sz="2800" dirty="0"/>
              <a:t> et </a:t>
            </a:r>
            <a:r>
              <a:rPr lang="en-CA" sz="2800" dirty="0" err="1"/>
              <a:t>idéaux</a:t>
            </a:r>
            <a:r>
              <a:rPr lang="en-CA" sz="2800" dirty="0"/>
              <a:t> les plus </a:t>
            </a:r>
            <a:r>
              <a:rPr lang="en-CA" sz="2800" dirty="0" err="1"/>
              <a:t>élevés</a:t>
            </a:r>
            <a:r>
              <a:rPr lang="en-CA" sz="2800" dirty="0"/>
              <a:t> d’un </a:t>
            </a:r>
            <a:r>
              <a:rPr lang="en-CA" sz="2800" dirty="0" err="1"/>
              <a:t>individu</a:t>
            </a:r>
            <a:r>
              <a:rPr lang="en-CA" sz="2800" dirty="0"/>
              <a:t> </a:t>
            </a:r>
            <a:r>
              <a:rPr lang="en-CA" sz="2800" dirty="0" err="1"/>
              <a:t>ou</a:t>
            </a:r>
            <a:r>
              <a:rPr lang="en-CA" sz="2800" dirty="0"/>
              <a:t> d’un </a:t>
            </a:r>
            <a:r>
              <a:rPr lang="en-CA" sz="2800" dirty="0" err="1"/>
              <a:t>groupe</a:t>
            </a:r>
            <a:r>
              <a:rPr lang="en-CA" sz="2800" dirty="0"/>
              <a:t> (</a:t>
            </a:r>
            <a:r>
              <a:rPr lang="en-CA" sz="2800" dirty="0" err="1"/>
              <a:t>rêve</a:t>
            </a:r>
            <a:r>
              <a:rPr lang="en-CA" sz="2800" dirty="0"/>
              <a:t>; vision du </a:t>
            </a:r>
            <a:r>
              <a:rPr lang="en-CA" sz="2800" dirty="0" err="1"/>
              <a:t>futur</a:t>
            </a:r>
            <a:r>
              <a:rPr lang="en-CA" sz="2800" dirty="0"/>
              <a:t> qui </a:t>
            </a:r>
            <a:r>
              <a:rPr lang="en-CA" sz="2800" dirty="0" err="1"/>
              <a:t>dépasse</a:t>
            </a:r>
            <a:r>
              <a:rPr lang="en-CA" sz="2800" dirty="0"/>
              <a:t> la </a:t>
            </a:r>
            <a:r>
              <a:rPr lang="en-CA" sz="2800" dirty="0" err="1"/>
              <a:t>réalité</a:t>
            </a:r>
            <a:r>
              <a:rPr lang="en-CA" sz="2800" dirty="0"/>
              <a:t> </a:t>
            </a:r>
            <a:r>
              <a:rPr lang="en-CA" sz="2800" dirty="0" err="1"/>
              <a:t>actuelle</a:t>
            </a:r>
            <a:r>
              <a:rPr lang="en-CA" sz="2800" dirty="0"/>
              <a:t>)</a:t>
            </a:r>
          </a:p>
          <a:p>
            <a:endParaRPr lang="fr-FR" sz="28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5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r>
              <a:rPr lang="en-CA" sz="3400" dirty="0" smtClean="0"/>
              <a:t>Du Leadership </a:t>
            </a:r>
            <a:r>
              <a:rPr lang="en-CA" sz="3400" dirty="0" err="1" smtClean="0"/>
              <a:t>vers</a:t>
            </a:r>
            <a:r>
              <a:rPr lang="en-CA" sz="3400" dirty="0" smtClean="0"/>
              <a:t> le Stewardship</a:t>
            </a:r>
            <a:endParaRPr lang="fr-FR" sz="3400" dirty="0"/>
          </a:p>
        </p:txBody>
      </p:sp>
      <p:sp>
        <p:nvSpPr>
          <p:cNvPr id="9656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2"/>
          </a:xfrm>
        </p:spPr>
        <p:txBody>
          <a:bodyPr>
            <a:normAutofit/>
          </a:bodyPr>
          <a:lstStyle/>
          <a:p>
            <a:r>
              <a:rPr lang="fr-CA" sz="2600" dirty="0" smtClean="0"/>
              <a:t>Contexte où le </a:t>
            </a:r>
            <a:r>
              <a:rPr lang="fr-CA" sz="2600" dirty="0"/>
              <a:t>pouvoir, les ressources et </a:t>
            </a:r>
            <a:r>
              <a:rPr lang="fr-CA" sz="2600" dirty="0" smtClean="0"/>
              <a:t>les informations </a:t>
            </a:r>
            <a:r>
              <a:rPr lang="fr-CA" sz="2600" dirty="0"/>
              <a:t>sont largement </a:t>
            </a:r>
            <a:r>
              <a:rPr lang="fr-CA" sz="2600" dirty="0" smtClean="0"/>
              <a:t>distribués</a:t>
            </a:r>
          </a:p>
          <a:p>
            <a:r>
              <a:rPr lang="fr-CA" sz="2600" dirty="0" smtClean="0"/>
              <a:t>Réfère à la </a:t>
            </a:r>
            <a:r>
              <a:rPr lang="fr-CA" sz="2600" u="sng" dirty="0" smtClean="0"/>
              <a:t>gouvernance collaborative </a:t>
            </a:r>
            <a:r>
              <a:rPr lang="fr-CA" sz="2600" dirty="0" smtClean="0"/>
              <a:t>(complexité des organisations; l’État et ses partenaires; etc.)</a:t>
            </a:r>
          </a:p>
          <a:p>
            <a:r>
              <a:rPr lang="fr-CA" sz="2600" dirty="0" smtClean="0"/>
              <a:t>« Guidage » des organisations – mobilisation de tous ceux qui ont des ressources; informations; pouvoir vers un même objectif</a:t>
            </a:r>
          </a:p>
          <a:p>
            <a:r>
              <a:rPr lang="fr-CA" sz="2600" dirty="0" smtClean="0"/>
              <a:t>Réfère à la capacité de coordination des acteurs (pas à une vision hiérarchique du leader omnipotent qui décide de tout pour tous…)</a:t>
            </a:r>
          </a:p>
          <a:p>
            <a:endParaRPr lang="fr-FR" sz="27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16</a:t>
            </a:fld>
            <a:endParaRPr lang="fr-FR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19113" y="5753100"/>
            <a:ext cx="81573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CA" dirty="0"/>
              <a:t>*</a:t>
            </a:r>
            <a:r>
              <a:rPr lang="en-CA" dirty="0" err="1"/>
              <a:t>Référence</a:t>
            </a:r>
            <a:r>
              <a:rPr lang="en-CA" dirty="0"/>
              <a:t>: </a:t>
            </a:r>
            <a:r>
              <a:rPr lang="en-CA" dirty="0" smtClean="0"/>
              <a:t>Hubbard, Paquet et Wilson (2012). </a:t>
            </a:r>
            <a:r>
              <a:rPr lang="en-CA" i="1" dirty="0" smtClean="0"/>
              <a:t>Stewardship: collaborative Decentred </a:t>
            </a:r>
            <a:r>
              <a:rPr lang="en-CA" i="1" dirty="0" err="1" smtClean="0"/>
              <a:t>Metagovernance</a:t>
            </a:r>
            <a:r>
              <a:rPr lang="en-CA" i="1" dirty="0" smtClean="0"/>
              <a:t> and Inquiring systems.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1743666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1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r>
              <a:rPr lang="en-CA" sz="3400" dirty="0" err="1"/>
              <a:t>Synthèse</a:t>
            </a:r>
            <a:r>
              <a:rPr lang="en-CA" sz="3400" dirty="0"/>
              <a:t>: </a:t>
            </a:r>
            <a:r>
              <a:rPr lang="en-CA" sz="3400" dirty="0" smtClean="0"/>
              <a:t>conception </a:t>
            </a:r>
            <a:r>
              <a:rPr lang="en-CA" sz="3400" dirty="0" err="1" smtClean="0"/>
              <a:t>actuelle</a:t>
            </a:r>
            <a:r>
              <a:rPr lang="en-CA" sz="3400" dirty="0" smtClean="0"/>
              <a:t> </a:t>
            </a:r>
            <a:r>
              <a:rPr lang="en-CA" sz="3400" dirty="0"/>
              <a:t>du </a:t>
            </a:r>
            <a:r>
              <a:rPr lang="en-CA" sz="3400" dirty="0" smtClean="0"/>
              <a:t>leadership</a:t>
            </a:r>
            <a:endParaRPr lang="fr-FR" sz="3400" dirty="0"/>
          </a:p>
        </p:txBody>
      </p:sp>
      <p:sp>
        <p:nvSpPr>
          <p:cNvPr id="9717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4744"/>
            <a:ext cx="8229600" cy="4829955"/>
          </a:xfrm>
        </p:spPr>
        <p:txBody>
          <a:bodyPr>
            <a:normAutofit/>
          </a:bodyPr>
          <a:lstStyle/>
          <a:p>
            <a:r>
              <a:rPr lang="en-CA" sz="2600" dirty="0" err="1"/>
              <a:t>Pouvoir</a:t>
            </a:r>
            <a:r>
              <a:rPr lang="en-CA" sz="2600" dirty="0"/>
              <a:t> </a:t>
            </a:r>
            <a:r>
              <a:rPr lang="en-CA" sz="2600" dirty="0" err="1"/>
              <a:t>d’influence</a:t>
            </a:r>
            <a:r>
              <a:rPr lang="en-CA" sz="2600" dirty="0"/>
              <a:t> </a:t>
            </a:r>
            <a:r>
              <a:rPr lang="en-CA" sz="2600" dirty="0" err="1"/>
              <a:t>plutôt</a:t>
            </a:r>
            <a:r>
              <a:rPr lang="en-CA" sz="2600" dirty="0"/>
              <a:t> </a:t>
            </a:r>
            <a:r>
              <a:rPr lang="en-CA" sz="2600" dirty="0" err="1"/>
              <a:t>que</a:t>
            </a:r>
            <a:r>
              <a:rPr lang="en-CA" sz="2600" dirty="0"/>
              <a:t/>
            </a:r>
            <a:br>
              <a:rPr lang="en-CA" sz="2600" dirty="0"/>
            </a:br>
            <a:r>
              <a:rPr lang="en-CA" sz="2600" dirty="0" err="1"/>
              <a:t>pouvoir</a:t>
            </a:r>
            <a:r>
              <a:rPr lang="en-CA" sz="2600" dirty="0"/>
              <a:t> </a:t>
            </a:r>
            <a:r>
              <a:rPr lang="en-CA" sz="2600" dirty="0" err="1"/>
              <a:t>d’autorité</a:t>
            </a:r>
            <a:endParaRPr lang="en-CA" sz="2600" dirty="0"/>
          </a:p>
          <a:p>
            <a:r>
              <a:rPr lang="en-CA" sz="2600" dirty="0"/>
              <a:t>Intelligence </a:t>
            </a:r>
            <a:r>
              <a:rPr lang="en-CA" sz="2600" dirty="0" err="1"/>
              <a:t>émotionnelle</a:t>
            </a:r>
            <a:r>
              <a:rPr lang="en-CA" sz="2600" dirty="0"/>
              <a:t>: </a:t>
            </a:r>
            <a:r>
              <a:rPr lang="en-CA" sz="2600" dirty="0" err="1"/>
              <a:t>compétence</a:t>
            </a:r>
            <a:r>
              <a:rPr lang="en-CA" sz="2600" dirty="0"/>
              <a:t> </a:t>
            </a:r>
            <a:r>
              <a:rPr lang="en-CA" sz="2600" dirty="0" err="1"/>
              <a:t>essentielle</a:t>
            </a:r>
            <a:r>
              <a:rPr lang="en-CA" sz="2600" dirty="0"/>
              <a:t> du leader</a:t>
            </a:r>
          </a:p>
          <a:p>
            <a:r>
              <a:rPr lang="en-CA" sz="2600" dirty="0"/>
              <a:t>Leader au service des </a:t>
            </a:r>
            <a:r>
              <a:rPr lang="en-CA" sz="2600" dirty="0" err="1"/>
              <a:t>autres</a:t>
            </a:r>
            <a:endParaRPr lang="en-CA" sz="2600" dirty="0"/>
          </a:p>
          <a:p>
            <a:r>
              <a:rPr lang="en-CA" sz="2600" dirty="0"/>
              <a:t>Leadership </a:t>
            </a:r>
            <a:r>
              <a:rPr lang="en-CA" sz="2600" dirty="0" err="1"/>
              <a:t>partagé</a:t>
            </a:r>
            <a:r>
              <a:rPr lang="en-CA" sz="2600" dirty="0"/>
              <a:t> (empowerment)</a:t>
            </a:r>
          </a:p>
          <a:p>
            <a:r>
              <a:rPr lang="en-CA" sz="2600" dirty="0"/>
              <a:t>Leadership </a:t>
            </a:r>
            <a:r>
              <a:rPr lang="en-CA" sz="2600" dirty="0" err="1"/>
              <a:t>transformationnel</a:t>
            </a:r>
            <a:r>
              <a:rPr lang="en-CA" sz="2600" dirty="0"/>
              <a:t> – </a:t>
            </a:r>
            <a:r>
              <a:rPr lang="en-CA" sz="2600" dirty="0" err="1"/>
              <a:t>vecteur</a:t>
            </a:r>
            <a:r>
              <a:rPr lang="en-CA" sz="2600" dirty="0"/>
              <a:t> du </a:t>
            </a:r>
            <a:r>
              <a:rPr lang="en-CA" sz="2600" dirty="0" err="1"/>
              <a:t>changement</a:t>
            </a:r>
            <a:r>
              <a:rPr lang="en-CA" sz="2600" dirty="0"/>
              <a:t> en </a:t>
            </a:r>
            <a:r>
              <a:rPr lang="en-CA" sz="2600" dirty="0" err="1"/>
              <a:t>faisant</a:t>
            </a:r>
            <a:r>
              <a:rPr lang="en-CA" sz="2600" dirty="0"/>
              <a:t> </a:t>
            </a:r>
            <a:r>
              <a:rPr lang="en-CA" sz="2600" dirty="0" err="1"/>
              <a:t>appel</a:t>
            </a:r>
            <a:r>
              <a:rPr lang="en-CA" sz="2600" dirty="0"/>
              <a:t> à un </a:t>
            </a:r>
            <a:r>
              <a:rPr lang="en-CA" sz="2600" dirty="0" err="1"/>
              <a:t>idéal</a:t>
            </a:r>
            <a:r>
              <a:rPr lang="en-CA" sz="2600" dirty="0"/>
              <a:t>…</a:t>
            </a:r>
          </a:p>
          <a:p>
            <a:r>
              <a:rPr lang="fr-CA" sz="2600" dirty="0"/>
              <a:t>Capacité de coordonner un ensemble de ressources; informations; pouvoir vers un même objectif</a:t>
            </a:r>
            <a:endParaRPr lang="fr-FR" sz="26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CA" sz="4000"/>
              <a:t>La pratique du leadership</a:t>
            </a:r>
            <a:endParaRPr lang="fr-FR" sz="400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01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14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r>
              <a:rPr lang="en-CA" sz="4000"/>
              <a:t>Un modèle appliqué de leadership</a:t>
            </a:r>
            <a:endParaRPr lang="fr-FR" sz="4000"/>
          </a:p>
        </p:txBody>
      </p:sp>
      <p:sp>
        <p:nvSpPr>
          <p:cNvPr id="9758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752"/>
            <a:ext cx="8229600" cy="4392488"/>
          </a:xfrm>
        </p:spPr>
        <p:txBody>
          <a:bodyPr>
            <a:normAutofit lnSpcReduction="10000"/>
          </a:bodyPr>
          <a:lstStyle/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en-CA" dirty="0"/>
              <a:t>Vision et mission</a:t>
            </a:r>
          </a:p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en-CA" dirty="0" err="1" smtClean="0"/>
              <a:t>Planification</a:t>
            </a:r>
            <a:r>
              <a:rPr lang="en-CA" dirty="0" smtClean="0"/>
              <a:t> </a:t>
            </a:r>
            <a:r>
              <a:rPr lang="en-CA" dirty="0" err="1" smtClean="0"/>
              <a:t>stratégique</a:t>
            </a:r>
            <a:endParaRPr lang="en-CA" dirty="0" smtClean="0"/>
          </a:p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en-CA" dirty="0" err="1" smtClean="0"/>
              <a:t>Valeurs</a:t>
            </a:r>
            <a:r>
              <a:rPr lang="en-CA" dirty="0" smtClean="0"/>
              <a:t> </a:t>
            </a:r>
            <a:r>
              <a:rPr lang="en-CA" dirty="0"/>
              <a:t>et culture</a:t>
            </a:r>
          </a:p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en-CA" dirty="0" err="1"/>
              <a:t>Coordonner</a:t>
            </a:r>
            <a:r>
              <a:rPr lang="en-CA" dirty="0"/>
              <a:t> les </a:t>
            </a:r>
            <a:r>
              <a:rPr lang="en-CA" dirty="0" err="1"/>
              <a:t>ressources</a:t>
            </a:r>
            <a:r>
              <a:rPr lang="en-CA" dirty="0"/>
              <a:t>, les </a:t>
            </a:r>
            <a:r>
              <a:rPr lang="en-CA" dirty="0" err="1"/>
              <a:t>informations</a:t>
            </a:r>
            <a:r>
              <a:rPr lang="en-CA" dirty="0"/>
              <a:t> et le </a:t>
            </a:r>
            <a:r>
              <a:rPr lang="en-CA" dirty="0" err="1"/>
              <a:t>pouvoir</a:t>
            </a:r>
            <a:r>
              <a:rPr lang="en-CA" dirty="0"/>
              <a:t> (stewardship)</a:t>
            </a:r>
          </a:p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en-CA" dirty="0" err="1" smtClean="0"/>
              <a:t>Déléguer</a:t>
            </a:r>
            <a:r>
              <a:rPr lang="en-CA" dirty="0" smtClean="0"/>
              <a:t> </a:t>
            </a:r>
            <a:r>
              <a:rPr lang="en-CA" dirty="0"/>
              <a:t>le </a:t>
            </a:r>
            <a:r>
              <a:rPr lang="en-CA" dirty="0" err="1"/>
              <a:t>pouvoir</a:t>
            </a:r>
            <a:r>
              <a:rPr lang="en-CA" dirty="0"/>
              <a:t> (empowerment</a:t>
            </a:r>
            <a:r>
              <a:rPr lang="en-CA" dirty="0" smtClean="0"/>
              <a:t>) </a:t>
            </a:r>
          </a:p>
          <a:p>
            <a:pPr marL="609600" indent="-609600">
              <a:spcBef>
                <a:spcPct val="45000"/>
              </a:spcBef>
              <a:buFontTx/>
              <a:buAutoNum type="arabicPeriod"/>
            </a:pPr>
            <a:r>
              <a:rPr lang="en-CA" dirty="0" smtClean="0"/>
              <a:t>Influencer</a:t>
            </a:r>
            <a:r>
              <a:rPr lang="en-CA" dirty="0"/>
              <a:t>, </a:t>
            </a:r>
            <a:r>
              <a:rPr lang="en-CA" dirty="0" err="1"/>
              <a:t>motiver</a:t>
            </a:r>
            <a:r>
              <a:rPr lang="en-CA" dirty="0"/>
              <a:t> et inspirer</a:t>
            </a:r>
          </a:p>
          <a:p>
            <a:pPr marL="609600" indent="-609600">
              <a:spcBef>
                <a:spcPct val="45000"/>
              </a:spcBef>
            </a:pPr>
            <a:endParaRPr lang="fr-FR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19</a:t>
            </a:fld>
            <a:endParaRPr lang="fr-FR"/>
          </a:p>
        </p:txBody>
      </p:sp>
      <p:sp>
        <p:nvSpPr>
          <p:cNvPr id="975876" name="Text Box 4"/>
          <p:cNvSpPr txBox="1">
            <a:spLocks noChangeArrowheads="1"/>
          </p:cNvSpPr>
          <p:nvPr/>
        </p:nvSpPr>
        <p:spPr bwMode="auto">
          <a:xfrm>
            <a:off x="447675" y="5753100"/>
            <a:ext cx="822878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CA" dirty="0"/>
              <a:t>Source: </a:t>
            </a:r>
            <a:r>
              <a:rPr lang="en-CA" dirty="0" err="1" smtClean="0"/>
              <a:t>Adapté</a:t>
            </a:r>
            <a:r>
              <a:rPr lang="en-CA" dirty="0" smtClean="0"/>
              <a:t> de: Gill</a:t>
            </a:r>
            <a:r>
              <a:rPr lang="en-CA" dirty="0"/>
              <a:t>, Roger (2006). Theory and Practice of Leadership.; Hubbard, Paquet et Wilson (2012). </a:t>
            </a:r>
            <a:endParaRPr lang="fr-F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/>
              <a:t>1. Vision et mission</a:t>
            </a:r>
            <a:endParaRPr lang="fr-FR"/>
          </a:p>
        </p:txBody>
      </p:sp>
      <p:sp>
        <p:nvSpPr>
          <p:cNvPr id="9779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317"/>
            <a:ext cx="8229600" cy="4525963"/>
          </a:xfrm>
        </p:spPr>
        <p:txBody>
          <a:bodyPr/>
          <a:lstStyle/>
          <a:p>
            <a:r>
              <a:rPr lang="en-CA" sz="2800" dirty="0"/>
              <a:t>Le leader </a:t>
            </a:r>
            <a:r>
              <a:rPr lang="en-CA" sz="2800" dirty="0" err="1"/>
              <a:t>efficace</a:t>
            </a:r>
            <a:r>
              <a:rPr lang="en-CA" sz="2800" dirty="0"/>
              <a:t> </a:t>
            </a:r>
            <a:r>
              <a:rPr lang="en-CA" sz="2800" dirty="0" err="1"/>
              <a:t>définit</a:t>
            </a:r>
            <a:r>
              <a:rPr lang="en-CA" sz="2800" dirty="0"/>
              <a:t> la </a:t>
            </a:r>
            <a:r>
              <a:rPr lang="en-CA" sz="2800" dirty="0" smtClean="0"/>
              <a:t>vision et la </a:t>
            </a:r>
            <a:r>
              <a:rPr lang="en-CA" sz="2800" dirty="0"/>
              <a:t>mission de </a:t>
            </a:r>
            <a:r>
              <a:rPr lang="en-CA" sz="2800" dirty="0" err="1" smtClean="0"/>
              <a:t>l’organisation</a:t>
            </a:r>
            <a:endParaRPr lang="en-CA" sz="2800" dirty="0"/>
          </a:p>
          <a:p>
            <a:r>
              <a:rPr lang="en-CA" sz="2800" dirty="0"/>
              <a:t>Communique </a:t>
            </a:r>
            <a:r>
              <a:rPr lang="en-CA" sz="2800" dirty="0" err="1"/>
              <a:t>clairement</a:t>
            </a:r>
            <a:r>
              <a:rPr lang="en-CA" sz="2800" dirty="0"/>
              <a:t> et </a:t>
            </a:r>
            <a:r>
              <a:rPr lang="en-CA" sz="2800" dirty="0" err="1" smtClean="0"/>
              <a:t>régulièrement</a:t>
            </a:r>
            <a:r>
              <a:rPr lang="en-CA" sz="2800" dirty="0" smtClean="0"/>
              <a:t> (mission; vision; </a:t>
            </a:r>
            <a:r>
              <a:rPr lang="en-CA" sz="2800" dirty="0" err="1" smtClean="0"/>
              <a:t>attentes</a:t>
            </a:r>
            <a:r>
              <a:rPr lang="en-CA" sz="2800" dirty="0" smtClean="0"/>
              <a:t>; </a:t>
            </a:r>
            <a:r>
              <a:rPr lang="en-CA" sz="2800" dirty="0" err="1" smtClean="0"/>
              <a:t>objectifs</a:t>
            </a:r>
            <a:r>
              <a:rPr lang="en-CA" sz="2800" dirty="0" smtClean="0"/>
              <a:t>; etc.)</a:t>
            </a:r>
            <a:endParaRPr lang="en-CA" sz="2800" dirty="0"/>
          </a:p>
          <a:p>
            <a:r>
              <a:rPr lang="en-CA" sz="2800" dirty="0" err="1"/>
              <a:t>S’il</a:t>
            </a:r>
            <a:r>
              <a:rPr lang="en-CA" sz="2800" dirty="0"/>
              <a:t> le </a:t>
            </a:r>
            <a:r>
              <a:rPr lang="en-CA" sz="2800" dirty="0" err="1"/>
              <a:t>peut</a:t>
            </a:r>
            <a:r>
              <a:rPr lang="en-CA" sz="2800" dirty="0"/>
              <a:t>, </a:t>
            </a:r>
            <a:r>
              <a:rPr lang="en-CA" sz="2800" dirty="0" err="1"/>
              <a:t>il</a:t>
            </a:r>
            <a:r>
              <a:rPr lang="en-CA" sz="2800" dirty="0"/>
              <a:t> </a:t>
            </a:r>
            <a:r>
              <a:rPr lang="en-CA" sz="2800" dirty="0" err="1"/>
              <a:t>implique</a:t>
            </a:r>
            <a:r>
              <a:rPr lang="en-CA" sz="2800" dirty="0"/>
              <a:t> les </a:t>
            </a:r>
            <a:r>
              <a:rPr lang="en-CA" sz="2800" dirty="0" err="1"/>
              <a:t>subalternes</a:t>
            </a:r>
            <a:r>
              <a:rPr lang="en-CA" sz="2800" dirty="0"/>
              <a:t> </a:t>
            </a:r>
            <a:r>
              <a:rPr lang="en-CA" sz="2800" dirty="0" err="1"/>
              <a:t>dans</a:t>
            </a:r>
            <a:r>
              <a:rPr lang="en-CA" sz="2800" dirty="0"/>
              <a:t> la </a:t>
            </a:r>
            <a:r>
              <a:rPr lang="en-CA" sz="2800" dirty="0" err="1"/>
              <a:t>définition</a:t>
            </a:r>
            <a:r>
              <a:rPr lang="en-CA" sz="2800" dirty="0"/>
              <a:t> de la vision et de la mission</a:t>
            </a:r>
          </a:p>
          <a:p>
            <a:r>
              <a:rPr lang="en-CA" sz="2800" dirty="0" err="1"/>
              <a:t>Transforme</a:t>
            </a:r>
            <a:r>
              <a:rPr lang="en-CA" sz="2800" dirty="0"/>
              <a:t> la vision en </a:t>
            </a:r>
            <a:r>
              <a:rPr lang="en-CA" sz="2800" dirty="0" err="1"/>
              <a:t>réalité</a:t>
            </a:r>
            <a:endParaRPr lang="en-CA" sz="2800" dirty="0"/>
          </a:p>
          <a:p>
            <a:endParaRPr lang="fr-FR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7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dirty="0"/>
              <a:t>2</a:t>
            </a:r>
            <a:r>
              <a:rPr lang="en-CA" dirty="0" smtClean="0"/>
              <a:t>. </a:t>
            </a:r>
            <a:r>
              <a:rPr lang="en-CA" dirty="0" err="1"/>
              <a:t>Planification</a:t>
            </a:r>
            <a:r>
              <a:rPr lang="en-CA" dirty="0"/>
              <a:t> </a:t>
            </a:r>
            <a:r>
              <a:rPr lang="en-CA" dirty="0" err="1"/>
              <a:t>stratégique</a:t>
            </a:r>
            <a:endParaRPr lang="fr-FR" dirty="0"/>
          </a:p>
        </p:txBody>
      </p:sp>
      <p:sp>
        <p:nvSpPr>
          <p:cNvPr id="10076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776"/>
            <a:ext cx="8229600" cy="4525962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800" dirty="0" smtClean="0"/>
              <a:t>Le leader </a:t>
            </a:r>
            <a:r>
              <a:rPr lang="en-CA" sz="2800" dirty="0" err="1" smtClean="0"/>
              <a:t>définit</a:t>
            </a:r>
            <a:r>
              <a:rPr lang="en-CA" sz="2800" dirty="0" smtClean="0"/>
              <a:t> des </a:t>
            </a:r>
            <a:r>
              <a:rPr lang="en-CA" sz="2800" dirty="0" err="1" smtClean="0"/>
              <a:t>objectifs</a:t>
            </a:r>
            <a:r>
              <a:rPr lang="en-CA" sz="2800" dirty="0" smtClean="0"/>
              <a:t> </a:t>
            </a:r>
            <a:r>
              <a:rPr lang="en-CA" sz="2800" dirty="0" err="1" smtClean="0"/>
              <a:t>organisationnels</a:t>
            </a:r>
            <a:r>
              <a:rPr lang="en-CA" sz="2800" dirty="0" smtClean="0"/>
              <a:t> (</a:t>
            </a:r>
            <a:r>
              <a:rPr lang="en-CA" sz="2800" dirty="0" err="1" smtClean="0"/>
              <a:t>résultats</a:t>
            </a:r>
            <a:r>
              <a:rPr lang="en-CA" sz="2800" dirty="0" smtClean="0"/>
              <a:t> à </a:t>
            </a:r>
            <a:r>
              <a:rPr lang="en-CA" sz="2800" dirty="0" err="1" smtClean="0"/>
              <a:t>atteindre</a:t>
            </a:r>
            <a:r>
              <a:rPr lang="en-CA" sz="2800" dirty="0" smtClean="0"/>
              <a:t>) et les communique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800" dirty="0" smtClean="0"/>
              <a:t>Le </a:t>
            </a:r>
            <a:r>
              <a:rPr lang="en-CA" sz="2800" dirty="0"/>
              <a:t>leader </a:t>
            </a:r>
            <a:r>
              <a:rPr lang="en-CA" sz="2800" dirty="0" err="1"/>
              <a:t>efficace</a:t>
            </a:r>
            <a:r>
              <a:rPr lang="en-CA" sz="2800" dirty="0"/>
              <a:t> </a:t>
            </a:r>
            <a:r>
              <a:rPr lang="en-CA" sz="2800" dirty="0" err="1"/>
              <a:t>développe</a:t>
            </a:r>
            <a:r>
              <a:rPr lang="en-CA" sz="2800" dirty="0"/>
              <a:t> </a:t>
            </a:r>
            <a:r>
              <a:rPr lang="en-CA" sz="2800" dirty="0" err="1"/>
              <a:t>une</a:t>
            </a:r>
            <a:r>
              <a:rPr lang="en-CA" sz="2800" dirty="0"/>
              <a:t> </a:t>
            </a:r>
            <a:r>
              <a:rPr lang="en-CA" sz="2800" dirty="0" err="1"/>
              <a:t>stratégie</a:t>
            </a:r>
            <a:r>
              <a:rPr lang="en-CA" sz="2800" dirty="0"/>
              <a:t> et </a:t>
            </a:r>
            <a:r>
              <a:rPr lang="en-CA" sz="2800" dirty="0" err="1"/>
              <a:t>suscite</a:t>
            </a:r>
            <a:r>
              <a:rPr lang="en-CA" sz="2800" dirty="0"/>
              <a:t> </a:t>
            </a:r>
            <a:r>
              <a:rPr lang="en-CA" sz="2800" dirty="0" err="1"/>
              <a:t>l’engagement</a:t>
            </a:r>
            <a:r>
              <a:rPr lang="en-CA" sz="2800" dirty="0"/>
              <a:t> des </a:t>
            </a:r>
            <a:r>
              <a:rPr lang="en-CA" sz="2800" dirty="0" err="1"/>
              <a:t>subalternes</a:t>
            </a:r>
            <a:r>
              <a:rPr lang="en-CA" sz="2800" dirty="0"/>
              <a:t> </a:t>
            </a:r>
            <a:r>
              <a:rPr lang="en-CA" sz="2800" dirty="0" err="1"/>
              <a:t>envers</a:t>
            </a:r>
            <a:r>
              <a:rPr lang="en-CA" sz="2800" dirty="0"/>
              <a:t> la </a:t>
            </a:r>
            <a:r>
              <a:rPr lang="en-CA" sz="2800" dirty="0" err="1"/>
              <a:t>stratégie</a:t>
            </a:r>
            <a:endParaRPr lang="en-CA" sz="28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800" dirty="0" err="1" smtClean="0"/>
              <a:t>L’absence</a:t>
            </a:r>
            <a:r>
              <a:rPr lang="en-CA" sz="2800" dirty="0" smtClean="0"/>
              <a:t> </a:t>
            </a:r>
            <a:r>
              <a:rPr lang="en-CA" sz="2800" dirty="0" err="1" smtClean="0"/>
              <a:t>ou</a:t>
            </a:r>
            <a:r>
              <a:rPr lang="en-CA" sz="2800" dirty="0" smtClean="0"/>
              <a:t> la </a:t>
            </a:r>
            <a:r>
              <a:rPr lang="en-CA" sz="2800" dirty="0" err="1" smtClean="0"/>
              <a:t>faiblesse</a:t>
            </a:r>
            <a:r>
              <a:rPr lang="en-CA" sz="2800" dirty="0" smtClean="0"/>
              <a:t> de la </a:t>
            </a:r>
            <a:r>
              <a:rPr lang="en-CA" sz="2800" dirty="0" err="1" smtClean="0"/>
              <a:t>pensée</a:t>
            </a:r>
            <a:r>
              <a:rPr lang="en-CA" sz="2800" dirty="0" smtClean="0"/>
              <a:t> </a:t>
            </a:r>
            <a:r>
              <a:rPr lang="en-CA" sz="2800" dirty="0" err="1"/>
              <a:t>stratégique</a:t>
            </a:r>
            <a:r>
              <a:rPr lang="en-CA" sz="2800" dirty="0"/>
              <a:t> </a:t>
            </a:r>
            <a:r>
              <a:rPr lang="en-CA" sz="2800" dirty="0" err="1"/>
              <a:t>est</a:t>
            </a:r>
            <a:r>
              <a:rPr lang="en-CA" sz="2800" dirty="0"/>
              <a:t> </a:t>
            </a:r>
            <a:r>
              <a:rPr lang="en-CA" sz="2800" dirty="0" err="1"/>
              <a:t>une</a:t>
            </a:r>
            <a:r>
              <a:rPr lang="en-CA" sz="2800" dirty="0"/>
              <a:t> </a:t>
            </a:r>
            <a:r>
              <a:rPr lang="en-CA" sz="2800" dirty="0" err="1"/>
              <a:t>faiblesse</a:t>
            </a:r>
            <a:r>
              <a:rPr lang="en-CA" sz="2800" dirty="0"/>
              <a:t> </a:t>
            </a:r>
            <a:r>
              <a:rPr lang="en-CA" sz="2800" dirty="0" err="1" smtClean="0"/>
              <a:t>importante</a:t>
            </a:r>
            <a:r>
              <a:rPr lang="en-CA" sz="2800" dirty="0" smtClean="0"/>
              <a:t> pour le leader et son organisation</a:t>
            </a:r>
            <a:endParaRPr lang="en-CA" sz="28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5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dirty="0"/>
              <a:t>3</a:t>
            </a:r>
            <a:r>
              <a:rPr lang="en-CA" dirty="0" smtClean="0"/>
              <a:t>. </a:t>
            </a:r>
            <a:r>
              <a:rPr lang="en-CA" dirty="0" err="1"/>
              <a:t>Valeurs</a:t>
            </a:r>
            <a:r>
              <a:rPr lang="en-CA" dirty="0"/>
              <a:t> et culture</a:t>
            </a:r>
            <a:endParaRPr lang="fr-FR" dirty="0"/>
          </a:p>
        </p:txBody>
      </p:sp>
      <p:sp>
        <p:nvSpPr>
          <p:cNvPr id="10055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CA" sz="2800" dirty="0"/>
              <a:t>Le leader </a:t>
            </a:r>
            <a:r>
              <a:rPr lang="en-CA" sz="2800" dirty="0" err="1"/>
              <a:t>efficace</a:t>
            </a:r>
            <a:r>
              <a:rPr lang="en-CA" sz="2800" dirty="0"/>
              <a:t> </a:t>
            </a:r>
            <a:r>
              <a:rPr lang="en-CA" sz="2800" dirty="0" err="1"/>
              <a:t>renforce</a:t>
            </a:r>
            <a:r>
              <a:rPr lang="en-CA" sz="2800" dirty="0"/>
              <a:t> les </a:t>
            </a:r>
            <a:r>
              <a:rPr lang="en-CA" sz="2800" dirty="0" err="1"/>
              <a:t>valeurs</a:t>
            </a:r>
            <a:r>
              <a:rPr lang="en-CA" sz="2800" dirty="0"/>
              <a:t> et la culture qui </a:t>
            </a:r>
            <a:r>
              <a:rPr lang="en-CA" sz="2800" dirty="0" err="1"/>
              <a:t>supportent</a:t>
            </a:r>
            <a:r>
              <a:rPr lang="en-CA" sz="2800" dirty="0"/>
              <a:t> la mission de </a:t>
            </a:r>
            <a:r>
              <a:rPr lang="en-CA" sz="2800" dirty="0" err="1"/>
              <a:t>l’organisation</a:t>
            </a:r>
            <a:endParaRPr lang="en-CA" sz="2800" dirty="0"/>
          </a:p>
          <a:p>
            <a:pPr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CA" sz="2800" dirty="0"/>
              <a:t>Il </a:t>
            </a:r>
            <a:r>
              <a:rPr lang="en-CA" sz="2800" dirty="0" err="1"/>
              <a:t>prend</a:t>
            </a:r>
            <a:r>
              <a:rPr lang="en-CA" sz="2800" dirty="0"/>
              <a:t> des </a:t>
            </a:r>
            <a:r>
              <a:rPr lang="en-CA" sz="2800" dirty="0" err="1"/>
              <a:t>décisions</a:t>
            </a:r>
            <a:r>
              <a:rPr lang="en-CA" sz="2800" dirty="0"/>
              <a:t> </a:t>
            </a:r>
            <a:r>
              <a:rPr lang="en-CA" sz="2800" dirty="0" err="1"/>
              <a:t>cohérentes</a:t>
            </a:r>
            <a:r>
              <a:rPr lang="en-CA" sz="2800" dirty="0"/>
              <a:t> avec les </a:t>
            </a:r>
            <a:r>
              <a:rPr lang="en-CA" sz="2800" dirty="0" err="1"/>
              <a:t>valeurs</a:t>
            </a:r>
            <a:r>
              <a:rPr lang="en-CA" sz="2800" dirty="0"/>
              <a:t> de </a:t>
            </a:r>
            <a:r>
              <a:rPr lang="en-CA" sz="2800" dirty="0" err="1" smtClean="0"/>
              <a:t>l’oganisation</a:t>
            </a:r>
            <a:endParaRPr lang="en-CA" sz="2800" dirty="0" smtClean="0"/>
          </a:p>
          <a:p>
            <a:pPr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</a:pPr>
            <a:r>
              <a:rPr lang="fr-CA" sz="2800" dirty="0" smtClean="0"/>
              <a:t>Il doit donner l’exemple et faire preuve d’un comportement exemplaire et éthique (</a:t>
            </a:r>
            <a:r>
              <a:rPr lang="fr-CA" sz="2800" dirty="0" err="1" smtClean="0"/>
              <a:t>role</a:t>
            </a:r>
            <a:r>
              <a:rPr lang="fr-CA" sz="2800" dirty="0" smtClean="0"/>
              <a:t> model)</a:t>
            </a:r>
            <a:endParaRPr lang="en-CA" sz="2800" dirty="0"/>
          </a:p>
          <a:p>
            <a:pPr>
              <a:lnSpc>
                <a:spcPct val="900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CA" sz="2800" dirty="0"/>
              <a:t>Le leader </a:t>
            </a:r>
            <a:r>
              <a:rPr lang="en-CA" sz="2800" dirty="0" err="1"/>
              <a:t>doit</a:t>
            </a:r>
            <a:r>
              <a:rPr lang="en-CA" sz="2800" dirty="0"/>
              <a:t> </a:t>
            </a:r>
            <a:r>
              <a:rPr lang="en-CA" sz="2800" dirty="0" err="1"/>
              <a:t>s’assurer</a:t>
            </a:r>
            <a:r>
              <a:rPr lang="en-CA" sz="2800" dirty="0"/>
              <a:t> </a:t>
            </a:r>
            <a:r>
              <a:rPr lang="en-CA" sz="2800" dirty="0" err="1"/>
              <a:t>que</a:t>
            </a:r>
            <a:r>
              <a:rPr lang="en-CA" sz="2800" dirty="0"/>
              <a:t> la culture (habitudes) ne </a:t>
            </a:r>
            <a:r>
              <a:rPr lang="en-CA" sz="2800" dirty="0" err="1"/>
              <a:t>nuisent</a:t>
            </a:r>
            <a:r>
              <a:rPr lang="en-CA" sz="2800" dirty="0"/>
              <a:t> pas à la mission – </a:t>
            </a:r>
            <a:r>
              <a:rPr lang="en-CA" sz="2800" dirty="0" err="1"/>
              <a:t>sinon</a:t>
            </a:r>
            <a:r>
              <a:rPr lang="en-CA" sz="2800" dirty="0"/>
              <a:t>, </a:t>
            </a:r>
            <a:r>
              <a:rPr lang="en-CA" sz="2800" dirty="0" err="1"/>
              <a:t>c’est</a:t>
            </a:r>
            <a:r>
              <a:rPr lang="en-CA" sz="2800" dirty="0"/>
              <a:t> son </a:t>
            </a:r>
            <a:r>
              <a:rPr lang="en-CA" sz="2800" dirty="0" err="1"/>
              <a:t>rôle</a:t>
            </a:r>
            <a:r>
              <a:rPr lang="en-CA" sz="2800" dirty="0"/>
              <a:t> de les changer</a:t>
            </a:r>
          </a:p>
          <a:p>
            <a:pPr>
              <a:lnSpc>
                <a:spcPct val="90000"/>
              </a:lnSpc>
            </a:pPr>
            <a:endParaRPr lang="en-CA" dirty="0"/>
          </a:p>
          <a:p>
            <a:pPr>
              <a:lnSpc>
                <a:spcPct val="90000"/>
              </a:lnSpc>
            </a:pPr>
            <a:endParaRPr lang="fr-FR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dirty="0"/>
              <a:t>4</a:t>
            </a:r>
            <a:r>
              <a:rPr lang="en-CA" dirty="0" smtClean="0"/>
              <a:t>. Stewardship</a:t>
            </a:r>
            <a:endParaRPr lang="fr-FR" dirty="0"/>
          </a:p>
        </p:txBody>
      </p:sp>
      <p:sp>
        <p:nvSpPr>
          <p:cNvPr id="10096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52736"/>
            <a:ext cx="8229600" cy="4968551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3000" dirty="0" smtClean="0"/>
              <a:t>Assurer le guidage et la coordination des acteurs (mobiliser tous ceux qui ont des </a:t>
            </a:r>
            <a:r>
              <a:rPr lang="fr-CA" sz="3000" dirty="0" smtClean="0"/>
              <a:t>ressources</a:t>
            </a:r>
            <a:r>
              <a:rPr lang="fr-CA" sz="3000" dirty="0"/>
              <a:t>; </a:t>
            </a:r>
            <a:r>
              <a:rPr lang="fr-CA" sz="3000" dirty="0" smtClean="0"/>
              <a:t>de l’information; du pouvoir </a:t>
            </a:r>
            <a:r>
              <a:rPr lang="fr-CA" sz="3000" dirty="0"/>
              <a:t>vers un même </a:t>
            </a:r>
            <a:r>
              <a:rPr lang="fr-CA" sz="3000" dirty="0" smtClean="0"/>
              <a:t>objectif)</a:t>
            </a:r>
            <a:endParaRPr lang="fr-FR" sz="3000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3000" dirty="0"/>
              <a:t>D</a:t>
            </a:r>
            <a:r>
              <a:rPr lang="fr-FR" sz="3000" dirty="0" smtClean="0"/>
              <a:t>éfinir des contrats informels, moraux; formels avec les partenaires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3000" dirty="0" smtClean="0"/>
              <a:t>Créer des partenariats et un climat d’apprentissage collectif continu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3000" dirty="0" smtClean="0"/>
              <a:t>Favoriser l’adaptation continue en fonction des apprentissages; apprendre des erreurs; modifier les mécanismes de coordination au fur et à mesure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3000" dirty="0" smtClean="0"/>
              <a:t>Bref, il doit maîtriser un savoir faire en matière de gouvernance collaborative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fr-FR" sz="28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7720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96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dirty="0"/>
              <a:t>5</a:t>
            </a:r>
            <a:r>
              <a:rPr lang="en-CA" dirty="0" smtClean="0"/>
              <a:t>. </a:t>
            </a:r>
            <a:r>
              <a:rPr lang="en-CA" dirty="0"/>
              <a:t>Empowerment</a:t>
            </a:r>
            <a:endParaRPr lang="fr-FR" dirty="0"/>
          </a:p>
        </p:txBody>
      </p:sp>
      <p:sp>
        <p:nvSpPr>
          <p:cNvPr id="10096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800" dirty="0"/>
              <a:t>Le leader </a:t>
            </a:r>
            <a:r>
              <a:rPr lang="en-CA" sz="2800" dirty="0" err="1"/>
              <a:t>efficace</a:t>
            </a:r>
            <a:r>
              <a:rPr lang="en-CA" sz="2800" dirty="0"/>
              <a:t> </a:t>
            </a:r>
            <a:r>
              <a:rPr lang="en-CA" sz="2800" dirty="0" err="1"/>
              <a:t>n’a</a:t>
            </a:r>
            <a:r>
              <a:rPr lang="en-CA" sz="2800" dirty="0"/>
              <a:t> pas </a:t>
            </a:r>
            <a:r>
              <a:rPr lang="en-CA" sz="2800" dirty="0" err="1"/>
              <a:t>peur</a:t>
            </a:r>
            <a:r>
              <a:rPr lang="en-CA" sz="2800" dirty="0"/>
              <a:t> de </a:t>
            </a:r>
            <a:r>
              <a:rPr lang="en-CA" sz="2800" dirty="0" err="1"/>
              <a:t>s’entourer</a:t>
            </a:r>
            <a:r>
              <a:rPr lang="en-CA" sz="2800" dirty="0"/>
              <a:t> de </a:t>
            </a:r>
            <a:r>
              <a:rPr lang="en-CA" sz="2800" dirty="0" err="1"/>
              <a:t>personnes</a:t>
            </a:r>
            <a:r>
              <a:rPr lang="en-CA" sz="2800" dirty="0"/>
              <a:t> </a:t>
            </a:r>
            <a:r>
              <a:rPr lang="en-CA" sz="2800" dirty="0" err="1"/>
              <a:t>talentueuses</a:t>
            </a:r>
            <a:endParaRPr lang="en-CA" sz="28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800" dirty="0"/>
              <a:t>Il </a:t>
            </a:r>
            <a:r>
              <a:rPr lang="en-CA" sz="2800" dirty="0" err="1"/>
              <a:t>confie</a:t>
            </a:r>
            <a:r>
              <a:rPr lang="en-CA" sz="2800" dirty="0"/>
              <a:t> des </a:t>
            </a:r>
            <a:r>
              <a:rPr lang="en-CA" sz="2800" dirty="0" err="1"/>
              <a:t>responsabilités</a:t>
            </a:r>
            <a:r>
              <a:rPr lang="en-CA" sz="2800" dirty="0"/>
              <a:t> aux </a:t>
            </a:r>
            <a:r>
              <a:rPr lang="en-CA" sz="2800" dirty="0" err="1"/>
              <a:t>autres</a:t>
            </a:r>
            <a:r>
              <a:rPr lang="en-CA" sz="2800" dirty="0"/>
              <a:t> en </a:t>
            </a:r>
            <a:r>
              <a:rPr lang="en-CA" sz="2800" dirty="0" err="1"/>
              <a:t>s’assurant</a:t>
            </a:r>
            <a:r>
              <a:rPr lang="en-CA" sz="2800" dirty="0"/>
              <a:t> </a:t>
            </a:r>
            <a:r>
              <a:rPr lang="en-CA" sz="2800" dirty="0" err="1"/>
              <a:t>qu’ils</a:t>
            </a:r>
            <a:r>
              <a:rPr lang="en-CA" sz="2800" dirty="0"/>
              <a:t> </a:t>
            </a:r>
            <a:r>
              <a:rPr lang="en-CA" sz="2800" dirty="0" err="1"/>
              <a:t>ont</a:t>
            </a:r>
            <a:r>
              <a:rPr lang="en-CA" sz="2800" dirty="0"/>
              <a:t> les </a:t>
            </a:r>
            <a:r>
              <a:rPr lang="en-CA" sz="2800" dirty="0" err="1"/>
              <a:t>ressources</a:t>
            </a:r>
            <a:r>
              <a:rPr lang="en-CA" sz="2800" dirty="0"/>
              <a:t> pour </a:t>
            </a:r>
            <a:r>
              <a:rPr lang="en-CA" sz="2800" dirty="0" err="1"/>
              <a:t>réussir</a:t>
            </a:r>
            <a:endParaRPr lang="en-CA" sz="28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800" dirty="0"/>
              <a:t>Il </a:t>
            </a:r>
            <a:r>
              <a:rPr lang="en-CA" sz="2800" dirty="0" err="1"/>
              <a:t>forme</a:t>
            </a:r>
            <a:r>
              <a:rPr lang="en-CA" sz="2800" dirty="0"/>
              <a:t> </a:t>
            </a:r>
            <a:r>
              <a:rPr lang="en-CA" sz="2800" dirty="0" err="1"/>
              <a:t>ou</a:t>
            </a:r>
            <a:r>
              <a:rPr lang="en-CA" sz="2800" dirty="0"/>
              <a:t> aide les </a:t>
            </a:r>
            <a:r>
              <a:rPr lang="en-CA" sz="2800" dirty="0" err="1"/>
              <a:t>individus</a:t>
            </a:r>
            <a:r>
              <a:rPr lang="en-CA" sz="2800" dirty="0"/>
              <a:t> à se former pour </a:t>
            </a:r>
            <a:r>
              <a:rPr lang="en-CA" sz="2800" dirty="0" err="1"/>
              <a:t>l’atteinte</a:t>
            </a:r>
            <a:r>
              <a:rPr lang="en-CA" sz="2800" dirty="0"/>
              <a:t> des </a:t>
            </a:r>
            <a:r>
              <a:rPr lang="en-CA" sz="2800" dirty="0" err="1"/>
              <a:t>objectifs</a:t>
            </a:r>
            <a:r>
              <a:rPr lang="en-CA" sz="2800" dirty="0"/>
              <a:t> </a:t>
            </a:r>
            <a:r>
              <a:rPr lang="en-CA" sz="2800" dirty="0" err="1" smtClean="0"/>
              <a:t>organisationnels</a:t>
            </a:r>
            <a:r>
              <a:rPr lang="en-CA" sz="2800" dirty="0" smtClean="0"/>
              <a:t> (</a:t>
            </a:r>
            <a:r>
              <a:rPr lang="en-CA" sz="2800" dirty="0" err="1" smtClean="0"/>
              <a:t>renforce</a:t>
            </a:r>
            <a:r>
              <a:rPr lang="en-CA" sz="2800" dirty="0" smtClean="0"/>
              <a:t> les </a:t>
            </a:r>
            <a:r>
              <a:rPr lang="en-CA" sz="2800" dirty="0" err="1" smtClean="0"/>
              <a:t>capacités</a:t>
            </a:r>
            <a:r>
              <a:rPr lang="en-CA" sz="2800" dirty="0" smtClean="0"/>
              <a:t> de son </a:t>
            </a:r>
            <a:r>
              <a:rPr lang="en-CA" sz="2800" dirty="0" err="1" smtClean="0"/>
              <a:t>équipe</a:t>
            </a:r>
            <a:r>
              <a:rPr lang="en-CA" sz="2800" dirty="0" smtClean="0"/>
              <a:t>)</a:t>
            </a:r>
            <a:endParaRPr lang="en-CA" sz="28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CA" sz="2800" dirty="0" err="1"/>
              <a:t>Partage</a:t>
            </a:r>
            <a:r>
              <a:rPr lang="en-CA" sz="2800" dirty="0"/>
              <a:t> les </a:t>
            </a:r>
            <a:r>
              <a:rPr lang="en-CA" sz="2800" dirty="0" err="1"/>
              <a:t>informations</a:t>
            </a:r>
            <a:r>
              <a:rPr lang="en-CA" sz="2800" dirty="0"/>
              <a:t> et la </a:t>
            </a:r>
            <a:r>
              <a:rPr lang="en-CA" sz="2800" dirty="0" err="1" smtClean="0"/>
              <a:t>connaissance</a:t>
            </a:r>
            <a:r>
              <a:rPr lang="en-CA" sz="2800" dirty="0" smtClean="0"/>
              <a:t> avec </a:t>
            </a:r>
            <a:r>
              <a:rPr lang="en-CA" sz="2800" dirty="0" err="1" smtClean="0"/>
              <a:t>tous</a:t>
            </a:r>
            <a:endParaRPr lang="fr-FR" sz="28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7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sz="4000" dirty="0"/>
              <a:t>6</a:t>
            </a:r>
            <a:r>
              <a:rPr lang="en-CA" sz="4000" dirty="0" smtClean="0"/>
              <a:t>. </a:t>
            </a:r>
            <a:r>
              <a:rPr lang="en-CA" sz="4000" dirty="0"/>
              <a:t>Influence, motivation, inspiration</a:t>
            </a:r>
            <a:endParaRPr lang="fr-FR" sz="4000" dirty="0"/>
          </a:p>
        </p:txBody>
      </p:sp>
      <p:sp>
        <p:nvSpPr>
          <p:cNvPr id="10117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3277"/>
            <a:ext cx="8229600" cy="4525963"/>
          </a:xfrm>
        </p:spPr>
        <p:txBody>
          <a:bodyPr/>
          <a:lstStyle/>
          <a:p>
            <a:r>
              <a:rPr lang="en-CA" sz="2800" dirty="0"/>
              <a:t>Le leader </a:t>
            </a:r>
            <a:r>
              <a:rPr lang="en-CA" sz="2800" dirty="0" err="1"/>
              <a:t>efficace</a:t>
            </a:r>
            <a:r>
              <a:rPr lang="en-CA" sz="2800" dirty="0"/>
              <a:t> </a:t>
            </a:r>
            <a:r>
              <a:rPr lang="en-CA" sz="2800" dirty="0" err="1"/>
              <a:t>s’assure</a:t>
            </a:r>
            <a:r>
              <a:rPr lang="en-CA" sz="2800" dirty="0"/>
              <a:t> </a:t>
            </a:r>
            <a:r>
              <a:rPr lang="en-CA" sz="2800" dirty="0" err="1"/>
              <a:t>que</a:t>
            </a:r>
            <a:r>
              <a:rPr lang="en-CA" sz="2800" dirty="0"/>
              <a:t> les </a:t>
            </a:r>
            <a:r>
              <a:rPr lang="en-CA" sz="2800" dirty="0" err="1"/>
              <a:t>subalternes</a:t>
            </a:r>
            <a:r>
              <a:rPr lang="en-CA" sz="2800" dirty="0"/>
              <a:t> </a:t>
            </a:r>
            <a:r>
              <a:rPr lang="en-CA" sz="2800" dirty="0" smtClean="0"/>
              <a:t>et les </a:t>
            </a:r>
            <a:r>
              <a:rPr lang="en-CA" sz="2800" dirty="0" err="1" smtClean="0"/>
              <a:t>partenaires</a:t>
            </a:r>
            <a:r>
              <a:rPr lang="en-CA" sz="2800" dirty="0" smtClean="0"/>
              <a:t> </a:t>
            </a:r>
            <a:r>
              <a:rPr lang="en-CA" sz="2800" dirty="0" err="1" smtClean="0"/>
              <a:t>demeurent</a:t>
            </a:r>
            <a:r>
              <a:rPr lang="en-CA" sz="2800" dirty="0" smtClean="0"/>
              <a:t> </a:t>
            </a:r>
            <a:r>
              <a:rPr lang="en-CA" sz="2800" dirty="0" err="1"/>
              <a:t>motivés</a:t>
            </a:r>
            <a:endParaRPr lang="en-CA" sz="2800" dirty="0"/>
          </a:p>
          <a:p>
            <a:r>
              <a:rPr lang="en-CA" sz="2800" dirty="0"/>
              <a:t>Le leader </a:t>
            </a:r>
            <a:r>
              <a:rPr lang="en-CA" sz="2800" dirty="0" err="1"/>
              <a:t>doit</a:t>
            </a:r>
            <a:r>
              <a:rPr lang="en-CA" sz="2800" dirty="0"/>
              <a:t> </a:t>
            </a:r>
            <a:r>
              <a:rPr lang="en-CA" sz="2800" dirty="0" err="1"/>
              <a:t>donner</a:t>
            </a:r>
            <a:r>
              <a:rPr lang="en-CA" sz="2800" dirty="0"/>
              <a:t> du </a:t>
            </a:r>
            <a:r>
              <a:rPr lang="en-CA" sz="2800" dirty="0" err="1"/>
              <a:t>renforcement</a:t>
            </a:r>
            <a:r>
              <a:rPr lang="en-CA" sz="2800" dirty="0"/>
              <a:t> </a:t>
            </a:r>
            <a:r>
              <a:rPr lang="en-CA" sz="2800" dirty="0" err="1"/>
              <a:t>positif</a:t>
            </a:r>
            <a:r>
              <a:rPr lang="en-CA" sz="2800" dirty="0"/>
              <a:t> </a:t>
            </a:r>
            <a:r>
              <a:rPr lang="en-CA" sz="2800" u="sng" dirty="0"/>
              <a:t>et </a:t>
            </a:r>
            <a:r>
              <a:rPr lang="en-CA" sz="2800" u="sng" dirty="0" err="1"/>
              <a:t>négatif</a:t>
            </a:r>
            <a:r>
              <a:rPr lang="en-CA" sz="2800" u="sng" dirty="0"/>
              <a:t> </a:t>
            </a:r>
            <a:r>
              <a:rPr lang="en-CA" sz="2800" dirty="0"/>
              <a:t>(feedback</a:t>
            </a:r>
            <a:r>
              <a:rPr lang="en-CA" sz="2800" dirty="0" smtClean="0"/>
              <a:t>) </a:t>
            </a:r>
            <a:endParaRPr lang="en-CA" sz="2800" dirty="0"/>
          </a:p>
          <a:p>
            <a:r>
              <a:rPr lang="fr-FR" sz="2800" dirty="0"/>
              <a:t>Encourager et orienter les autres vers la réalisation des objectifs fixés</a:t>
            </a:r>
          </a:p>
          <a:p>
            <a:r>
              <a:rPr lang="fr-FR" sz="2800" dirty="0"/>
              <a:t>Prêcher par l’exemple</a:t>
            </a:r>
          </a:p>
          <a:p>
            <a:r>
              <a:rPr lang="fr-FR" sz="2800" dirty="0"/>
              <a:t>Insuffler enthousiasme, loyauté et détermination au personnel (leadership transformationnel)</a:t>
            </a:r>
          </a:p>
          <a:p>
            <a:endParaRPr lang="en-CA" sz="3000" dirty="0"/>
          </a:p>
          <a:p>
            <a:endParaRPr lang="fr-FR" sz="30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8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/>
              <a:t>Conclusion</a:t>
            </a:r>
            <a:endParaRPr lang="fr-FR"/>
          </a:p>
        </p:txBody>
      </p:sp>
      <p:sp>
        <p:nvSpPr>
          <p:cNvPr id="10158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/>
            <a:r>
              <a:rPr lang="fr-FR" sz="2800" dirty="0"/>
              <a:t>La définition du leadership et le modèle appliqué présenté nous indique que le leader efficace </a:t>
            </a:r>
            <a:r>
              <a:rPr lang="fr-FR" sz="2800" dirty="0" smtClean="0"/>
              <a:t>(LE) doit maîtriser quatre choses importantes:</a:t>
            </a:r>
          </a:p>
          <a:p>
            <a:pPr marL="0" indent="0">
              <a:buNone/>
            </a:pPr>
            <a:endParaRPr lang="fr-FR" sz="2800" dirty="0"/>
          </a:p>
          <a:p>
            <a:pPr marL="1371600" lvl="2" indent="-457200">
              <a:buFontTx/>
              <a:buAutoNum type="arabicPeriod"/>
            </a:pPr>
            <a:r>
              <a:rPr lang="fr-FR" sz="2600" dirty="0"/>
              <a:t>L’intelligence émotionnelle (IE)</a:t>
            </a:r>
          </a:p>
          <a:p>
            <a:pPr marL="1371600" lvl="2" indent="-457200">
              <a:buFontTx/>
              <a:buAutoNum type="arabicPeriod"/>
            </a:pPr>
            <a:r>
              <a:rPr lang="fr-FR" sz="2600" dirty="0"/>
              <a:t>L’intelligence intellectuelle (QI)</a:t>
            </a:r>
          </a:p>
          <a:p>
            <a:pPr marL="1371600" lvl="2" indent="-457200">
              <a:buFontTx/>
              <a:buAutoNum type="arabicPeriod"/>
            </a:pPr>
            <a:r>
              <a:rPr lang="fr-FR" sz="2600" dirty="0"/>
              <a:t>La compétence managériale (CM</a:t>
            </a:r>
            <a:r>
              <a:rPr lang="fr-FR" sz="2600" dirty="0" smtClean="0"/>
              <a:t>)</a:t>
            </a:r>
          </a:p>
          <a:p>
            <a:pPr marL="1371600" lvl="2" indent="-457200">
              <a:buFontTx/>
              <a:buAutoNum type="arabicPeriod"/>
            </a:pPr>
            <a:r>
              <a:rPr lang="fr-FR" sz="2600" dirty="0" smtClean="0"/>
              <a:t>La gouvernance collaborative (GC)</a:t>
            </a:r>
            <a:endParaRPr lang="fr-FR" sz="26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8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formule</a:t>
            </a:r>
            <a:r>
              <a:rPr lang="en-CA" dirty="0" smtClean="0"/>
              <a:t> </a:t>
            </a:r>
            <a:r>
              <a:rPr lang="en-CA" dirty="0"/>
              <a:t>du leadership</a:t>
            </a:r>
            <a:endParaRPr lang="fr-FR" dirty="0"/>
          </a:p>
        </p:txBody>
      </p:sp>
      <p:sp>
        <p:nvSpPr>
          <p:cNvPr id="10178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marL="609600" indent="-609600">
              <a:buFontTx/>
              <a:buNone/>
            </a:pPr>
            <a:endParaRPr lang="en-CA" sz="3500" dirty="0"/>
          </a:p>
          <a:p>
            <a:pPr marL="609600" indent="-609600">
              <a:buFontTx/>
              <a:buNone/>
            </a:pPr>
            <a:endParaRPr lang="en-CA" sz="3500" dirty="0"/>
          </a:p>
          <a:p>
            <a:pPr marL="609600" indent="-609600" algn="ctr">
              <a:buFontTx/>
              <a:buNone/>
            </a:pPr>
            <a:r>
              <a:rPr lang="en-CA" sz="3500" dirty="0"/>
              <a:t>LE = </a:t>
            </a:r>
            <a:r>
              <a:rPr lang="en-CA" sz="3500" dirty="0" smtClean="0"/>
              <a:t>IE+QI+CM+GC</a:t>
            </a:r>
            <a:endParaRPr lang="fr-FR" sz="3500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7F400-1E88-4E36-8A64-32211838542F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10772</TotalTime>
  <Words>1217</Words>
  <Application>Microsoft Macintosh PowerPoint</Application>
  <PresentationFormat>On-screen Show (4:3)</PresentationFormat>
  <Paragraphs>203</Paragraphs>
  <Slides>27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Thème Office</vt:lpstr>
      <vt:lpstr>Le leadership  Séance du 18 mars 2013 </vt:lpstr>
      <vt:lpstr>Objectifs de la séance</vt:lpstr>
      <vt:lpstr>Qu’est-ce que le leadership?</vt:lpstr>
      <vt:lpstr>Rappel École des relations humaines (1930-1960)</vt:lpstr>
      <vt:lpstr>Pourquoi le leadership est-il important dans la gestion publique?</vt:lpstr>
      <vt:lpstr>Définition du leadership</vt:lpstr>
      <vt:lpstr>Différences entre gestionnaire et leader</vt:lpstr>
      <vt:lpstr>Fondements du pouvoir</vt:lpstr>
      <vt:lpstr>Le gestionnaire leader</vt:lpstr>
      <vt:lpstr>Intelligence émotionnelle</vt:lpstr>
      <vt:lpstr>Leaders versus followers (suiveurs)</vt:lpstr>
      <vt:lpstr>Le leader et les subalternes</vt:lpstr>
      <vt:lpstr>Servir plutôt que se se faire servir</vt:lpstr>
      <vt:lpstr>Du leadership individuel au leadership partagé (shared leadership)</vt:lpstr>
      <vt:lpstr>Leadership transformationnel</vt:lpstr>
      <vt:lpstr>Du Leadership vers le Stewardship</vt:lpstr>
      <vt:lpstr>Synthèse: conception actuelle du leadership</vt:lpstr>
      <vt:lpstr>La pratique du leadership</vt:lpstr>
      <vt:lpstr>Un modèle appliqué de leadership</vt:lpstr>
      <vt:lpstr>1. Vision et mission</vt:lpstr>
      <vt:lpstr>2. Planification stratégique</vt:lpstr>
      <vt:lpstr>3. Valeurs et culture</vt:lpstr>
      <vt:lpstr>4. Stewardship</vt:lpstr>
      <vt:lpstr>5. Empowerment</vt:lpstr>
      <vt:lpstr>6. Influence, motivation, inspiration</vt:lpstr>
      <vt:lpstr>Conclusion</vt:lpstr>
      <vt:lpstr>Une formule du leadership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Emmanuel Arango Giraldo</cp:lastModifiedBy>
  <cp:revision>404</cp:revision>
  <cp:lastPrinted>2013-03-18T18:38:58Z</cp:lastPrinted>
  <dcterms:created xsi:type="dcterms:W3CDTF">2009-01-08T15:04:08Z</dcterms:created>
  <dcterms:modified xsi:type="dcterms:W3CDTF">2013-03-18T20:46:43Z</dcterms:modified>
</cp:coreProperties>
</file>