
<file path=[Content_Types].xml><?xml version="1.0" encoding="utf-8"?>
<Types xmlns="http://schemas.openxmlformats.org/package/2006/content-types">
  <Default Extension="xml" ContentType="application/xml"/>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4" r:id="rId1"/>
  </p:sldMasterIdLst>
  <p:notesMasterIdLst>
    <p:notesMasterId r:id="rId35"/>
  </p:notesMasterIdLst>
  <p:handoutMasterIdLst>
    <p:handoutMasterId r:id="rId36"/>
  </p:handoutMasterIdLst>
  <p:sldIdLst>
    <p:sldId id="419" r:id="rId2"/>
    <p:sldId id="499" r:id="rId3"/>
    <p:sldId id="548" r:id="rId4"/>
    <p:sldId id="550" r:id="rId5"/>
    <p:sldId id="580" r:id="rId6"/>
    <p:sldId id="551" r:id="rId7"/>
    <p:sldId id="552" r:id="rId8"/>
    <p:sldId id="553" r:id="rId9"/>
    <p:sldId id="541" r:id="rId10"/>
    <p:sldId id="543" r:id="rId11"/>
    <p:sldId id="544" r:id="rId12"/>
    <p:sldId id="545" r:id="rId13"/>
    <p:sldId id="546" r:id="rId14"/>
    <p:sldId id="547" r:id="rId15"/>
    <p:sldId id="554" r:id="rId16"/>
    <p:sldId id="555" r:id="rId17"/>
    <p:sldId id="556" r:id="rId18"/>
    <p:sldId id="557" r:id="rId19"/>
    <p:sldId id="558" r:id="rId20"/>
    <p:sldId id="562" r:id="rId21"/>
    <p:sldId id="564" r:id="rId22"/>
    <p:sldId id="565" r:id="rId23"/>
    <p:sldId id="566" r:id="rId24"/>
    <p:sldId id="567" r:id="rId25"/>
    <p:sldId id="571" r:id="rId26"/>
    <p:sldId id="572" r:id="rId27"/>
    <p:sldId id="573" r:id="rId28"/>
    <p:sldId id="574" r:id="rId29"/>
    <p:sldId id="575" r:id="rId30"/>
    <p:sldId id="576" r:id="rId31"/>
    <p:sldId id="577" r:id="rId32"/>
    <p:sldId id="578" r:id="rId33"/>
    <p:sldId id="579" r:id="rId3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58" autoAdjust="0"/>
    <p:restoredTop sz="94705"/>
  </p:normalViewPr>
  <p:slideViewPr>
    <p:cSldViewPr>
      <p:cViewPr>
        <p:scale>
          <a:sx n="60" d="100"/>
          <a:sy n="60" d="100"/>
        </p:scale>
        <p:origin x="3104" y="121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notesMaster" Target="notesMasters/notesMaster1.xml"/><Relationship Id="rId36" Type="http://schemas.openxmlformats.org/officeDocument/2006/relationships/handoutMaster" Target="handoutMasters/handoutMaster1.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presProps" Target="presProps.xml"/><Relationship Id="rId38" Type="http://schemas.openxmlformats.org/officeDocument/2006/relationships/viewProps" Target="viewProps.xml"/><Relationship Id="rId39" Type="http://schemas.openxmlformats.org/officeDocument/2006/relationships/theme" Target="theme/theme1.xml"/><Relationship Id="rId4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856465D-A617-4B85-8913-0ADE6616A566}" type="doc">
      <dgm:prSet loTypeId="urn:microsoft.com/office/officeart/2009/layout/ReverseList" loCatId="relationship" qsTypeId="urn:microsoft.com/office/officeart/2005/8/quickstyle/simple1" qsCatId="simple" csTypeId="urn:microsoft.com/office/officeart/2005/8/colors/accent1_2" csCatId="accent1" phldr="1"/>
      <dgm:spPr/>
      <dgm:t>
        <a:bodyPr/>
        <a:lstStyle/>
        <a:p>
          <a:endParaRPr lang="en-CA"/>
        </a:p>
      </dgm:t>
    </dgm:pt>
    <dgm:pt modelId="{D60A75A4-47F5-4368-81E4-6C9EBD627398}">
      <dgm:prSet phldrT="[Text]" custT="1"/>
      <dgm:spPr>
        <a:solidFill>
          <a:srgbClr val="002060"/>
        </a:solidFill>
        <a:ln w="76200">
          <a:solidFill>
            <a:srgbClr val="FFFF00"/>
          </a:solidFill>
        </a:ln>
      </dgm:spPr>
      <dgm:t>
        <a:bodyPr/>
        <a:lstStyle/>
        <a:p>
          <a:pPr algn="ctr"/>
          <a:endParaRPr lang="en-CA" sz="2400" b="1" dirty="0" smtClean="0">
            <a:solidFill>
              <a:srgbClr val="FFFF00"/>
            </a:solidFill>
          </a:endParaRPr>
        </a:p>
        <a:p>
          <a:pPr algn="ctr"/>
          <a:r>
            <a:rPr lang="en-CA" sz="3200" b="1" dirty="0" smtClean="0">
              <a:solidFill>
                <a:srgbClr val="FFFF00"/>
              </a:solidFill>
            </a:rPr>
            <a:t>La relation </a:t>
          </a:r>
        </a:p>
        <a:p>
          <a:pPr algn="ctr"/>
          <a:r>
            <a:rPr lang="en-CA" sz="3200" b="1" dirty="0" smtClean="0">
              <a:solidFill>
                <a:srgbClr val="FFFF00"/>
              </a:solidFill>
            </a:rPr>
            <a:t>pédagogique</a:t>
          </a:r>
        </a:p>
        <a:p>
          <a:pPr algn="ctr"/>
          <a:r>
            <a:rPr lang="en-CA" sz="3200" b="1" dirty="0" smtClean="0">
              <a:solidFill>
                <a:srgbClr val="FFFF00"/>
              </a:solidFill>
            </a:rPr>
            <a:t>COURS  5</a:t>
          </a:r>
        </a:p>
        <a:p>
          <a:pPr algn="ctr"/>
          <a:r>
            <a:rPr lang="en-CA" sz="3200" b="1" dirty="0" smtClean="0">
              <a:solidFill>
                <a:srgbClr val="FFFF00"/>
              </a:solidFill>
            </a:rPr>
            <a:t>12 Octobre 2016 </a:t>
          </a:r>
        </a:p>
      </dgm:t>
    </dgm:pt>
    <dgm:pt modelId="{148A720D-F348-4C70-ADC1-6866250AAD1A}" type="parTrans" cxnId="{6E5DA4F7-13F0-4364-A0DD-7A0B2C92B1AF}">
      <dgm:prSet/>
      <dgm:spPr/>
      <dgm:t>
        <a:bodyPr/>
        <a:lstStyle/>
        <a:p>
          <a:endParaRPr lang="en-CA"/>
        </a:p>
      </dgm:t>
    </dgm:pt>
    <dgm:pt modelId="{F9487A5F-E698-4D7D-919E-F41633FB0052}" type="sibTrans" cxnId="{6E5DA4F7-13F0-4364-A0DD-7A0B2C92B1AF}">
      <dgm:prSet/>
      <dgm:spPr/>
      <dgm:t>
        <a:bodyPr/>
        <a:lstStyle/>
        <a:p>
          <a:endParaRPr lang="en-CA"/>
        </a:p>
      </dgm:t>
    </dgm:pt>
    <dgm:pt modelId="{ECD60900-56F9-4DBF-9518-53EC02BC407F}">
      <dgm:prSet phldrT="[Text]" custT="1"/>
      <dgm:spPr>
        <a:solidFill>
          <a:srgbClr val="FFFF00"/>
        </a:solidFill>
        <a:ln w="76200">
          <a:solidFill>
            <a:srgbClr val="002060"/>
          </a:solidFill>
        </a:ln>
      </dgm:spPr>
      <dgm:t>
        <a:bodyPr/>
        <a:lstStyle/>
        <a:p>
          <a:endParaRPr lang="en-CA" sz="2850" b="1" dirty="0">
            <a:solidFill>
              <a:srgbClr val="002060"/>
            </a:solidFill>
          </a:endParaRPr>
        </a:p>
      </dgm:t>
    </dgm:pt>
    <dgm:pt modelId="{D12267CE-6890-415F-B054-0E0CC2D4BE6C}" type="parTrans" cxnId="{CC30D7EA-E484-4C00-813A-FF7E7DC929BA}">
      <dgm:prSet/>
      <dgm:spPr/>
      <dgm:t>
        <a:bodyPr/>
        <a:lstStyle/>
        <a:p>
          <a:endParaRPr lang="en-CA"/>
        </a:p>
      </dgm:t>
    </dgm:pt>
    <dgm:pt modelId="{FB489D18-C182-43EB-9175-A6C5AFDE742B}" type="sibTrans" cxnId="{CC30D7EA-E484-4C00-813A-FF7E7DC929BA}">
      <dgm:prSet/>
      <dgm:spPr/>
      <dgm:t>
        <a:bodyPr/>
        <a:lstStyle/>
        <a:p>
          <a:endParaRPr lang="en-CA"/>
        </a:p>
      </dgm:t>
    </dgm:pt>
    <dgm:pt modelId="{5F543A97-9D49-410D-A28D-FEDBEEBA7E96}">
      <dgm:prSet phldrT="[Text]" custT="1"/>
      <dgm:spPr>
        <a:solidFill>
          <a:srgbClr val="002060"/>
        </a:solidFill>
        <a:ln w="76200">
          <a:solidFill>
            <a:srgbClr val="FFFF00"/>
          </a:solidFill>
        </a:ln>
      </dgm:spPr>
      <dgm:t>
        <a:bodyPr/>
        <a:lstStyle/>
        <a:p>
          <a:pPr algn="l"/>
          <a:r>
            <a:rPr lang="en-CA" sz="3600" b="1" dirty="0" smtClean="0">
              <a:solidFill>
                <a:srgbClr val="FFFF00"/>
              </a:solidFill>
            </a:rPr>
            <a:t>1. Courant critique et citoyen</a:t>
          </a:r>
        </a:p>
        <a:p>
          <a:pPr algn="l"/>
          <a:r>
            <a:rPr lang="en-CA" sz="3600" b="1" smtClean="0">
              <a:solidFill>
                <a:srgbClr val="FFFF00"/>
              </a:solidFill>
            </a:rPr>
            <a:t>2. </a:t>
          </a:r>
          <a:endParaRPr lang="en-CA" sz="3600" b="1" dirty="0" smtClean="0">
            <a:solidFill>
              <a:srgbClr val="FFFF00"/>
            </a:solidFill>
          </a:endParaRPr>
        </a:p>
        <a:p>
          <a:pPr algn="ctr"/>
          <a:endParaRPr lang="en-CA" sz="3600" b="1" dirty="0" smtClean="0">
            <a:solidFill>
              <a:srgbClr val="FFFF00"/>
            </a:solidFill>
          </a:endParaRPr>
        </a:p>
        <a:p>
          <a:pPr algn="ctr"/>
          <a:endParaRPr lang="en-CA" sz="3600" b="1" dirty="0">
            <a:solidFill>
              <a:srgbClr val="FFFF00"/>
            </a:solidFill>
          </a:endParaRPr>
        </a:p>
      </dgm:t>
    </dgm:pt>
    <dgm:pt modelId="{22C68831-FCCF-4E56-AF90-6D8EAE1CA4CF}" type="parTrans" cxnId="{AF0B61BF-1A1E-4B49-8579-C26889FC6062}">
      <dgm:prSet/>
      <dgm:spPr/>
      <dgm:t>
        <a:bodyPr/>
        <a:lstStyle/>
        <a:p>
          <a:endParaRPr lang="fr-CA"/>
        </a:p>
      </dgm:t>
    </dgm:pt>
    <dgm:pt modelId="{8E4D2327-3ABC-4025-BDEF-94A6A4EE7A6D}" type="sibTrans" cxnId="{AF0B61BF-1A1E-4B49-8579-C26889FC6062}">
      <dgm:prSet/>
      <dgm:spPr/>
      <dgm:t>
        <a:bodyPr/>
        <a:lstStyle/>
        <a:p>
          <a:endParaRPr lang="fr-CA"/>
        </a:p>
      </dgm:t>
    </dgm:pt>
    <dgm:pt modelId="{6C6750E9-7793-47EB-8C85-EC2358CA6A10}" type="pres">
      <dgm:prSet presAssocID="{F856465D-A617-4B85-8913-0ADE6616A566}" presName="Name0" presStyleCnt="0">
        <dgm:presLayoutVars>
          <dgm:chMax val="2"/>
          <dgm:chPref val="2"/>
          <dgm:animLvl val="lvl"/>
        </dgm:presLayoutVars>
      </dgm:prSet>
      <dgm:spPr/>
      <dgm:t>
        <a:bodyPr/>
        <a:lstStyle/>
        <a:p>
          <a:endParaRPr lang="en-CA"/>
        </a:p>
      </dgm:t>
    </dgm:pt>
    <dgm:pt modelId="{490E3B63-12E4-4048-840A-B5ECA127E588}" type="pres">
      <dgm:prSet presAssocID="{F856465D-A617-4B85-8913-0ADE6616A566}" presName="LeftText" presStyleLbl="revTx" presStyleIdx="0" presStyleCnt="0">
        <dgm:presLayoutVars>
          <dgm:bulletEnabled val="1"/>
        </dgm:presLayoutVars>
      </dgm:prSet>
      <dgm:spPr/>
      <dgm:t>
        <a:bodyPr/>
        <a:lstStyle/>
        <a:p>
          <a:endParaRPr lang="en-CA"/>
        </a:p>
      </dgm:t>
    </dgm:pt>
    <dgm:pt modelId="{6F84FAF3-9FAC-43F7-8F92-F70FBCC94898}" type="pres">
      <dgm:prSet presAssocID="{F856465D-A617-4B85-8913-0ADE6616A566}" presName="LeftNode" presStyleLbl="bgImgPlace1" presStyleIdx="0" presStyleCnt="2" custScaleX="175517" custLinFactNeighborX="-51942" custLinFactNeighborY="-1822">
        <dgm:presLayoutVars>
          <dgm:chMax val="2"/>
          <dgm:chPref val="2"/>
        </dgm:presLayoutVars>
      </dgm:prSet>
      <dgm:spPr/>
      <dgm:t>
        <a:bodyPr/>
        <a:lstStyle/>
        <a:p>
          <a:endParaRPr lang="en-CA"/>
        </a:p>
      </dgm:t>
    </dgm:pt>
    <dgm:pt modelId="{62F2C90F-AD17-4C4E-8D30-6399C174ACCD}" type="pres">
      <dgm:prSet presAssocID="{F856465D-A617-4B85-8913-0ADE6616A566}" presName="RightText" presStyleLbl="revTx" presStyleIdx="0" presStyleCnt="0">
        <dgm:presLayoutVars>
          <dgm:bulletEnabled val="1"/>
        </dgm:presLayoutVars>
      </dgm:prSet>
      <dgm:spPr>
        <a:solidFill>
          <a:srgbClr val="002060"/>
        </a:solidFill>
        <a:ln w="76200">
          <a:solidFill>
            <a:srgbClr val="FFFF00"/>
          </a:solidFill>
        </a:ln>
      </dgm:spPr>
      <dgm:t>
        <a:bodyPr/>
        <a:lstStyle/>
        <a:p>
          <a:endParaRPr lang="en-CA"/>
        </a:p>
      </dgm:t>
    </dgm:pt>
    <dgm:pt modelId="{11EAB9E6-C39E-4D8F-9354-072DB7E9E1B0}" type="pres">
      <dgm:prSet presAssocID="{F856465D-A617-4B85-8913-0ADE6616A566}" presName="RightNode" presStyleLbl="bgImgPlace1" presStyleIdx="1" presStyleCnt="2" custScaleX="177274" custLinFactNeighborX="20426" custLinFactNeighborY="-1822">
        <dgm:presLayoutVars>
          <dgm:chMax val="0"/>
          <dgm:chPref val="0"/>
        </dgm:presLayoutVars>
      </dgm:prSet>
      <dgm:spPr/>
      <dgm:t>
        <a:bodyPr/>
        <a:lstStyle/>
        <a:p>
          <a:endParaRPr lang="en-CA"/>
        </a:p>
      </dgm:t>
    </dgm:pt>
    <dgm:pt modelId="{409AB33B-27E1-4167-B6CE-775836CF45BF}" type="pres">
      <dgm:prSet presAssocID="{F856465D-A617-4B85-8913-0ADE6616A566}" presName="TopArrow" presStyleLbl="node1" presStyleIdx="0" presStyleCnt="2" custScaleX="140219"/>
      <dgm:spPr/>
    </dgm:pt>
    <dgm:pt modelId="{2F81A9B6-B5C7-4EFB-9E2E-CF7FA497BF92}" type="pres">
      <dgm:prSet presAssocID="{F856465D-A617-4B85-8913-0ADE6616A566}" presName="BottomArrow" presStyleLbl="node1" presStyleIdx="1" presStyleCnt="2" custScaleX="131797"/>
      <dgm:spPr/>
    </dgm:pt>
  </dgm:ptLst>
  <dgm:cxnLst>
    <dgm:cxn modelId="{AF0B61BF-1A1E-4B49-8579-C26889FC6062}" srcId="{F856465D-A617-4B85-8913-0ADE6616A566}" destId="{5F543A97-9D49-410D-A28D-FEDBEEBA7E96}" srcOrd="1" destOrd="0" parTransId="{22C68831-FCCF-4E56-AF90-6D8EAE1CA4CF}" sibTransId="{8E4D2327-3ABC-4025-BDEF-94A6A4EE7A6D}"/>
    <dgm:cxn modelId="{CC30D7EA-E484-4C00-813A-FF7E7DC929BA}" srcId="{F856465D-A617-4B85-8913-0ADE6616A566}" destId="{ECD60900-56F9-4DBF-9518-53EC02BC407F}" srcOrd="2" destOrd="0" parTransId="{D12267CE-6890-415F-B054-0E0CC2D4BE6C}" sibTransId="{FB489D18-C182-43EB-9175-A6C5AFDE742B}"/>
    <dgm:cxn modelId="{2FFD2160-1925-4CE2-B05B-93EFB4ADED50}" type="presOf" srcId="{D60A75A4-47F5-4368-81E4-6C9EBD627398}" destId="{6F84FAF3-9FAC-43F7-8F92-F70FBCC94898}" srcOrd="1" destOrd="0" presId="urn:microsoft.com/office/officeart/2009/layout/ReverseList"/>
    <dgm:cxn modelId="{C1645C6E-FDE3-41A6-A45E-FD60F04AAA76}" type="presOf" srcId="{5F543A97-9D49-410D-A28D-FEDBEEBA7E96}" destId="{11EAB9E6-C39E-4D8F-9354-072DB7E9E1B0}" srcOrd="1" destOrd="0" presId="urn:microsoft.com/office/officeart/2009/layout/ReverseList"/>
    <dgm:cxn modelId="{6E5DA4F7-13F0-4364-A0DD-7A0B2C92B1AF}" srcId="{F856465D-A617-4B85-8913-0ADE6616A566}" destId="{D60A75A4-47F5-4368-81E4-6C9EBD627398}" srcOrd="0" destOrd="0" parTransId="{148A720D-F348-4C70-ADC1-6866250AAD1A}" sibTransId="{F9487A5F-E698-4D7D-919E-F41633FB0052}"/>
    <dgm:cxn modelId="{F6D43A8E-43EB-4650-8480-424B86B4A654}" type="presOf" srcId="{5F543A97-9D49-410D-A28D-FEDBEEBA7E96}" destId="{62F2C90F-AD17-4C4E-8D30-6399C174ACCD}" srcOrd="0" destOrd="0" presId="urn:microsoft.com/office/officeart/2009/layout/ReverseList"/>
    <dgm:cxn modelId="{F8B8A392-CD72-4B75-AA4B-51A8AE165945}" type="presOf" srcId="{D60A75A4-47F5-4368-81E4-6C9EBD627398}" destId="{490E3B63-12E4-4048-840A-B5ECA127E588}" srcOrd="0" destOrd="0" presId="urn:microsoft.com/office/officeart/2009/layout/ReverseList"/>
    <dgm:cxn modelId="{6B8069E4-6671-4F06-B59E-B90DF020CA0E}" type="presOf" srcId="{F856465D-A617-4B85-8913-0ADE6616A566}" destId="{6C6750E9-7793-47EB-8C85-EC2358CA6A10}" srcOrd="0" destOrd="0" presId="urn:microsoft.com/office/officeart/2009/layout/ReverseList"/>
    <dgm:cxn modelId="{D093F10B-87CF-448E-B1C8-6A371220C58C}" type="presParOf" srcId="{6C6750E9-7793-47EB-8C85-EC2358CA6A10}" destId="{490E3B63-12E4-4048-840A-B5ECA127E588}" srcOrd="0" destOrd="0" presId="urn:microsoft.com/office/officeart/2009/layout/ReverseList"/>
    <dgm:cxn modelId="{6C7286ED-CE60-4296-8081-3760606C6C44}" type="presParOf" srcId="{6C6750E9-7793-47EB-8C85-EC2358CA6A10}" destId="{6F84FAF3-9FAC-43F7-8F92-F70FBCC94898}" srcOrd="1" destOrd="0" presId="urn:microsoft.com/office/officeart/2009/layout/ReverseList"/>
    <dgm:cxn modelId="{C8DA6643-CE2D-4BBE-AF8C-2D78E1DC6E01}" type="presParOf" srcId="{6C6750E9-7793-47EB-8C85-EC2358CA6A10}" destId="{62F2C90F-AD17-4C4E-8D30-6399C174ACCD}" srcOrd="2" destOrd="0" presId="urn:microsoft.com/office/officeart/2009/layout/ReverseList"/>
    <dgm:cxn modelId="{B47574A6-33A3-4E13-B504-23896F53DD50}" type="presParOf" srcId="{6C6750E9-7793-47EB-8C85-EC2358CA6A10}" destId="{11EAB9E6-C39E-4D8F-9354-072DB7E9E1B0}" srcOrd="3" destOrd="0" presId="urn:microsoft.com/office/officeart/2009/layout/ReverseList"/>
    <dgm:cxn modelId="{BA903445-845B-4AF4-81A6-0894B0EA45F9}" type="presParOf" srcId="{6C6750E9-7793-47EB-8C85-EC2358CA6A10}" destId="{409AB33B-27E1-4167-B6CE-775836CF45BF}" srcOrd="4" destOrd="0" presId="urn:microsoft.com/office/officeart/2009/layout/ReverseList"/>
    <dgm:cxn modelId="{3D3D5158-D68B-4C40-A789-87FF8FB5FB8C}" type="presParOf" srcId="{6C6750E9-7793-47EB-8C85-EC2358CA6A10}" destId="{2F81A9B6-B5C7-4EFB-9E2E-CF7FA497BF92}" srcOrd="5" destOrd="0" presId="urn:microsoft.com/office/officeart/2009/layout/ReverseList"/>
  </dgm:cxnLst>
  <dgm:bg/>
  <dgm:whole>
    <a:ln w="57150"/>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84FAF3-9FAC-43F7-8F92-F70FBCC94898}">
      <dsp:nvSpPr>
        <dsp:cNvPr id="0" name=""/>
        <dsp:cNvSpPr/>
      </dsp:nvSpPr>
      <dsp:spPr>
        <a:xfrm rot="16200000">
          <a:off x="138736" y="853435"/>
          <a:ext cx="3822160" cy="4099630"/>
        </a:xfrm>
        <a:prstGeom prst="round2SameRect">
          <a:avLst>
            <a:gd name="adj1" fmla="val 16670"/>
            <a:gd name="adj2" fmla="val 0"/>
          </a:avLst>
        </a:prstGeom>
        <a:solidFill>
          <a:srgbClr val="002060"/>
        </a:solidFill>
        <a:ln w="76200" cap="flat" cmpd="sng" algn="ctr">
          <a:solidFill>
            <a:srgbClr val="FFFF00"/>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152400" rIns="137160" bIns="152400" numCol="1" spcCol="1270" anchor="t" anchorCtr="0">
          <a:noAutofit/>
        </a:bodyPr>
        <a:lstStyle/>
        <a:p>
          <a:pPr lvl="0" algn="ctr" defTabSz="1066800">
            <a:lnSpc>
              <a:spcPct val="90000"/>
            </a:lnSpc>
            <a:spcBef>
              <a:spcPct val="0"/>
            </a:spcBef>
            <a:spcAft>
              <a:spcPct val="35000"/>
            </a:spcAft>
          </a:pPr>
          <a:endParaRPr lang="en-CA" sz="2400" b="1" kern="1200" dirty="0" smtClean="0">
            <a:solidFill>
              <a:srgbClr val="FFFF00"/>
            </a:solidFill>
          </a:endParaRPr>
        </a:p>
        <a:p>
          <a:pPr lvl="0" algn="ctr" defTabSz="1066800">
            <a:lnSpc>
              <a:spcPct val="90000"/>
            </a:lnSpc>
            <a:spcBef>
              <a:spcPct val="0"/>
            </a:spcBef>
            <a:spcAft>
              <a:spcPct val="35000"/>
            </a:spcAft>
          </a:pPr>
          <a:r>
            <a:rPr lang="en-CA" sz="3200" b="1" kern="1200" dirty="0" smtClean="0">
              <a:solidFill>
                <a:srgbClr val="FFFF00"/>
              </a:solidFill>
            </a:rPr>
            <a:t>La relation </a:t>
          </a:r>
        </a:p>
        <a:p>
          <a:pPr lvl="0" algn="ctr" defTabSz="1066800">
            <a:lnSpc>
              <a:spcPct val="90000"/>
            </a:lnSpc>
            <a:spcBef>
              <a:spcPct val="0"/>
            </a:spcBef>
            <a:spcAft>
              <a:spcPct val="35000"/>
            </a:spcAft>
          </a:pPr>
          <a:r>
            <a:rPr lang="en-CA" sz="3200" b="1" kern="1200" dirty="0" smtClean="0">
              <a:solidFill>
                <a:srgbClr val="FFFF00"/>
              </a:solidFill>
            </a:rPr>
            <a:t>pédagogique</a:t>
          </a:r>
        </a:p>
        <a:p>
          <a:pPr lvl="0" algn="ctr" defTabSz="1066800">
            <a:lnSpc>
              <a:spcPct val="90000"/>
            </a:lnSpc>
            <a:spcBef>
              <a:spcPct val="0"/>
            </a:spcBef>
            <a:spcAft>
              <a:spcPct val="35000"/>
            </a:spcAft>
          </a:pPr>
          <a:r>
            <a:rPr lang="en-CA" sz="3200" b="1" kern="1200" dirty="0" smtClean="0">
              <a:solidFill>
                <a:srgbClr val="FFFF00"/>
              </a:solidFill>
            </a:rPr>
            <a:t>COURS  5</a:t>
          </a:r>
        </a:p>
        <a:p>
          <a:pPr lvl="0" algn="ctr" defTabSz="1066800">
            <a:lnSpc>
              <a:spcPct val="90000"/>
            </a:lnSpc>
            <a:spcBef>
              <a:spcPct val="0"/>
            </a:spcBef>
            <a:spcAft>
              <a:spcPct val="35000"/>
            </a:spcAft>
          </a:pPr>
          <a:r>
            <a:rPr lang="en-CA" sz="3200" b="1" kern="1200" dirty="0" smtClean="0">
              <a:solidFill>
                <a:srgbClr val="FFFF00"/>
              </a:solidFill>
            </a:rPr>
            <a:t>12 Octobre 2016 </a:t>
          </a:r>
        </a:p>
      </dsp:txBody>
      <dsp:txXfrm rot="5400000">
        <a:off x="186617" y="1178786"/>
        <a:ext cx="3913014" cy="3448928"/>
      </dsp:txXfrm>
    </dsp:sp>
    <dsp:sp modelId="{11EAB9E6-C39E-4D8F-9354-072DB7E9E1B0}">
      <dsp:nvSpPr>
        <dsp:cNvPr id="0" name=""/>
        <dsp:cNvSpPr/>
      </dsp:nvSpPr>
      <dsp:spPr>
        <a:xfrm rot="5400000">
          <a:off x="4270875" y="832916"/>
          <a:ext cx="3822160" cy="4140669"/>
        </a:xfrm>
        <a:prstGeom prst="round2SameRect">
          <a:avLst>
            <a:gd name="adj1" fmla="val 16670"/>
            <a:gd name="adj2" fmla="val 0"/>
          </a:avLst>
        </a:prstGeom>
        <a:solidFill>
          <a:srgbClr val="002060"/>
        </a:solidFill>
        <a:ln w="76200" cap="flat" cmpd="sng" algn="ctr">
          <a:solidFill>
            <a:srgbClr val="FFFF00"/>
          </a:solidFill>
          <a:prstDash val="solid"/>
        </a:ln>
        <a:effectLst/>
      </dsp:spPr>
      <dsp:style>
        <a:lnRef idx="2">
          <a:scrgbClr r="0" g="0" b="0"/>
        </a:lnRef>
        <a:fillRef idx="1">
          <a:scrgbClr r="0" g="0" b="0"/>
        </a:fillRef>
        <a:effectRef idx="0">
          <a:scrgbClr r="0" g="0" b="0"/>
        </a:effectRef>
        <a:fontRef idx="minor"/>
      </dsp:style>
      <dsp:txBody>
        <a:bodyPr spcFirstLastPara="0" vert="horz" wrap="square" lIns="205740" tIns="228600" rIns="137160" bIns="228600" numCol="1" spcCol="1270" anchor="t" anchorCtr="0">
          <a:noAutofit/>
        </a:bodyPr>
        <a:lstStyle/>
        <a:p>
          <a:pPr lvl="0" algn="l" defTabSz="1600200">
            <a:lnSpc>
              <a:spcPct val="90000"/>
            </a:lnSpc>
            <a:spcBef>
              <a:spcPct val="0"/>
            </a:spcBef>
            <a:spcAft>
              <a:spcPct val="35000"/>
            </a:spcAft>
          </a:pPr>
          <a:r>
            <a:rPr lang="en-CA" sz="3600" b="1" kern="1200" dirty="0" smtClean="0">
              <a:solidFill>
                <a:srgbClr val="FFFF00"/>
              </a:solidFill>
            </a:rPr>
            <a:t>1. Courant critique et citoyen</a:t>
          </a:r>
        </a:p>
        <a:p>
          <a:pPr lvl="0" algn="l" defTabSz="1600200">
            <a:lnSpc>
              <a:spcPct val="90000"/>
            </a:lnSpc>
            <a:spcBef>
              <a:spcPct val="0"/>
            </a:spcBef>
            <a:spcAft>
              <a:spcPct val="35000"/>
            </a:spcAft>
          </a:pPr>
          <a:r>
            <a:rPr lang="en-CA" sz="3600" b="1" kern="1200" smtClean="0">
              <a:solidFill>
                <a:srgbClr val="FFFF00"/>
              </a:solidFill>
            </a:rPr>
            <a:t>2. </a:t>
          </a:r>
          <a:endParaRPr lang="en-CA" sz="3600" b="1" kern="1200" dirty="0" smtClean="0">
            <a:solidFill>
              <a:srgbClr val="FFFF00"/>
            </a:solidFill>
          </a:endParaRPr>
        </a:p>
        <a:p>
          <a:pPr lvl="0" algn="ctr" defTabSz="1600200">
            <a:lnSpc>
              <a:spcPct val="90000"/>
            </a:lnSpc>
            <a:spcBef>
              <a:spcPct val="0"/>
            </a:spcBef>
            <a:spcAft>
              <a:spcPct val="35000"/>
            </a:spcAft>
          </a:pPr>
          <a:endParaRPr lang="en-CA" sz="3600" b="1" kern="1200" dirty="0" smtClean="0">
            <a:solidFill>
              <a:srgbClr val="FFFF00"/>
            </a:solidFill>
          </a:endParaRPr>
        </a:p>
        <a:p>
          <a:pPr lvl="0" algn="ctr" defTabSz="1600200">
            <a:lnSpc>
              <a:spcPct val="90000"/>
            </a:lnSpc>
            <a:spcBef>
              <a:spcPct val="0"/>
            </a:spcBef>
            <a:spcAft>
              <a:spcPct val="35000"/>
            </a:spcAft>
          </a:pPr>
          <a:endParaRPr lang="en-CA" sz="3600" b="1" kern="1200" dirty="0">
            <a:solidFill>
              <a:srgbClr val="FFFF00"/>
            </a:solidFill>
          </a:endParaRPr>
        </a:p>
      </dsp:txBody>
      <dsp:txXfrm rot="-5400000">
        <a:off x="4111621" y="1178786"/>
        <a:ext cx="3954053" cy="3448928"/>
      </dsp:txXfrm>
    </dsp:sp>
    <dsp:sp modelId="{409AB33B-27E1-4167-B6CE-775836CF45BF}">
      <dsp:nvSpPr>
        <dsp:cNvPr id="0" name=""/>
        <dsp:cNvSpPr/>
      </dsp:nvSpPr>
      <dsp:spPr>
        <a:xfrm>
          <a:off x="2771775" y="0"/>
          <a:ext cx="3423877" cy="2441688"/>
        </a:xfrm>
        <a:prstGeom prst="circularArrow">
          <a:avLst>
            <a:gd name="adj1" fmla="val 12500"/>
            <a:gd name="adj2" fmla="val 1142322"/>
            <a:gd name="adj3" fmla="val 20457678"/>
            <a:gd name="adj4" fmla="val 10800000"/>
            <a:gd name="adj5" fmla="val 125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F81A9B6-B5C7-4EFB-9E2E-CF7FA497BF92}">
      <dsp:nvSpPr>
        <dsp:cNvPr id="0" name=""/>
        <dsp:cNvSpPr/>
      </dsp:nvSpPr>
      <dsp:spPr>
        <a:xfrm rot="10800000">
          <a:off x="2874599" y="3503498"/>
          <a:ext cx="3218228" cy="2441688"/>
        </a:xfrm>
        <a:prstGeom prst="circularArrow">
          <a:avLst>
            <a:gd name="adj1" fmla="val 12500"/>
            <a:gd name="adj2" fmla="val 1142322"/>
            <a:gd name="adj3" fmla="val 20457678"/>
            <a:gd name="adj4" fmla="val 10800000"/>
            <a:gd name="adj5" fmla="val 125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9/layout/ReverseList">
  <dgm:title val=""/>
  <dgm:desc val=""/>
  <dgm:catLst>
    <dgm:cat type="relationship" pri="3800"/>
  </dgm:catLst>
  <dgm:samp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clrData>
  <dgm:layoutNode name="Name0">
    <dgm:varLst>
      <dgm:chMax val="2"/>
      <dgm:chPref val="2"/>
      <dgm:animLvl val="lvl"/>
    </dgm:varLst>
    <dgm:choose name="Name1">
      <dgm:if name="Name2" axis="ch" ptType="node" func="cnt" op="lte" val="1">
        <dgm:alg type="composite">
          <dgm:param type="ar" val="0.9993"/>
        </dgm:alg>
      </dgm:if>
      <dgm:else name="Name3">
        <dgm:alg type="composite">
          <dgm:param type="ar" val="0.8036"/>
        </dgm:alg>
      </dgm:else>
    </dgm:choose>
    <dgm:shape xmlns:r="http://schemas.openxmlformats.org/officeDocument/2006/relationships" r:blip="">
      <dgm:adjLst/>
    </dgm:shape>
    <dgm:choose name="Name4">
      <dgm:if name="Name5" axis="ch" ptType="node" func="cnt" op="lte" val="1">
        <dgm:constrLst>
          <dgm:constr type="primFontSz" for="des" ptType="node" op="equ" val="65"/>
          <dgm:constr type="l" for="ch" forName="LeftNode" refType="w" fact="0"/>
          <dgm:constr type="t" for="ch" forName="LeftNode" refType="h" fact="0.25"/>
          <dgm:constr type="w" for="ch" forName="LeftNode" refType="w" fact="0.5"/>
          <dgm:constr type="h" for="ch" forName="LeftNode" refType="h"/>
          <dgm:constr type="l" for="ch" forName="LeftText" refType="w" fact="0"/>
          <dgm:constr type="t" for="ch" forName="LeftText" refType="h" fact="0.25"/>
          <dgm:constr type="w" for="ch" forName="LeftText" refType="w" fact="0.5"/>
          <dgm:constr type="h" for="ch" forName="LeftText" refType="h"/>
        </dgm:constrLst>
      </dgm:if>
      <dgm:else name="Name6">
        <dgm:constrLst>
          <dgm:constr type="primFontSz" for="des" ptType="node" op="equ" val="65"/>
          <dgm:constr type="l" for="ch" forName="LeftNode" refType="w" fact="0"/>
          <dgm:constr type="t" for="ch" forName="LeftNode" refType="h" fact="0.1786"/>
          <dgm:constr type="w" for="ch" forName="LeftNode" refType="w" fact="0.4889"/>
          <dgm:constr type="h" for="ch" forName="LeftNode" refType="h" fact="0.6429"/>
          <dgm:constr type="l" for="ch" forName="LeftText" refType="w" fact="0"/>
          <dgm:constr type="t" for="ch" forName="LeftText" refType="h" fact="0.1786"/>
          <dgm:constr type="w" for="ch" forName="LeftText" refType="w" fact="0.4889"/>
          <dgm:constr type="h" for="ch" forName="LeftText" refType="h" fact="0.6429"/>
          <dgm:constr type="l" for="ch" forName="RightNode" refType="w" fact="0.5111"/>
          <dgm:constr type="t" for="ch" forName="RightNode" refType="h" fact="0.1786"/>
          <dgm:constr type="w" for="ch" forName="RightNode" refType="w" fact="0.4889"/>
          <dgm:constr type="h" for="ch" forName="RightNode" refType="h" fact="0.6429"/>
          <dgm:constr type="l" for="ch" forName="RightText" refType="w" fact="0.5111"/>
          <dgm:constr type="t" for="ch" forName="RightText" refType="h" fact="0.1786"/>
          <dgm:constr type="w" for="ch" forName="RightText" refType="w" fact="0.4889"/>
          <dgm:constr type="h" for="ch" forName="RightText" refType="h" fact="0.6429"/>
          <dgm:constr type="l" for="ch" forName="TopArrow" refType="w" fact="0.2444"/>
          <dgm:constr type="t" for="ch" forName="TopArrow" refType="h" fact="0"/>
          <dgm:constr type="w" for="ch" forName="TopArrow" refType="w" fact="0.5111"/>
          <dgm:constr type="h" for="ch" forName="TopArrow" refType="h" fact="0.4107"/>
          <dgm:constr type="l" for="ch" forName="BottomArrow" refType="w" fact="0.2444"/>
          <dgm:constr type="t" for="ch" forName="BottomArrow" refType="h" fact="0.5893"/>
          <dgm:constr type="w" for="ch" forName="BottomArrow" refType="w" fact="0.5111"/>
          <dgm:constr type="h" for="ch" forName="BottomArrow" refType="h" fact="0.4107"/>
        </dgm:constrLst>
      </dgm:else>
    </dgm:choose>
    <dgm:choose name="Name7">
      <dgm:if name="Name8" axis="ch" ptType="node" func="cnt" op="gte" val="1">
        <dgm:layoutNode name="LeftText" styleLbl="revTx" moveWith="LeftNode">
          <dgm:varLst>
            <dgm:bulletEnabled val="1"/>
          </dgm:varLst>
          <dgm:alg type="tx">
            <dgm:param type="txAnchorVert" val="t"/>
            <dgm:param type="parTxLTRAlign" val="l"/>
          </dgm:alg>
          <dgm:choose name="Name9">
            <dgm:if name="Name10" axis="ch" ptType="node" func="cnt" op="lte" val="1">
              <dgm:shape xmlns:r="http://schemas.openxmlformats.org/officeDocument/2006/relationships" type="roundRect" r:blip="" hideGeom="1">
                <dgm:adjLst>
                  <dgm:adj idx="1" val="0.1667"/>
                  <dgm:adj idx="2" val="0"/>
                </dgm:adjLst>
              </dgm:shape>
              <dgm:presOf axis="ch desOrSelf" ptType="node node" st="1 1" cnt="1 0"/>
              <dgm:constrLst>
                <dgm:constr type="lMarg" refType="primFontSz" fact="0.3"/>
                <dgm:constr type="rMarg" refType="primFontSz" fact="0.3"/>
                <dgm:constr type="tMarg" refType="primFontSz" fact="0.5"/>
                <dgm:constr type="bMarg" refType="primFontSz" fact="0.5"/>
              </dgm:constrLst>
            </dgm:if>
            <dgm:else name="Name11">
              <dgm:shape xmlns:r="http://schemas.openxmlformats.org/officeDocument/2006/relationships" rot="270" type="round2SameRect" r:blip="" hideGeom="1">
                <dgm:adjLst>
                  <dgm:adj idx="1" val="0.1667"/>
                  <dgm:adj idx="2" val="0"/>
                </dgm:adjLst>
              </dgm:shape>
              <dgm:presOf axis="ch desOrSelf" ptType="node node" st="1 1" cnt="1 0"/>
              <dgm:constrLst>
                <dgm:constr type="lMarg" refType="primFontSz" fact="0.3"/>
                <dgm:constr type="rMarg" refType="primFontSz" fact="0.45"/>
                <dgm:constr type="tMarg" refType="primFontSz" fact="0.5"/>
                <dgm:constr type="bMarg" refType="primFontSz" fact="0.5"/>
              </dgm:constrLst>
            </dgm:else>
          </dgm:choose>
          <dgm:ruleLst>
            <dgm:rule type="primFontSz" val="5" fact="NaN" max="NaN"/>
          </dgm:ruleLst>
        </dgm:layoutNode>
        <dgm:layoutNode name="LeftNode" styleLbl="bgImgPlace1">
          <dgm:varLst>
            <dgm:chMax val="2"/>
            <dgm:chPref val="2"/>
          </dgm:varLst>
          <dgm:alg type="sp"/>
          <dgm:choose name="Name12">
            <dgm:if name="Name13" axis="ch" ptType="node" func="cnt" op="lte" val="1">
              <dgm:shape xmlns:r="http://schemas.openxmlformats.org/officeDocument/2006/relationships" type="roundRect" r:blip="">
                <dgm:adjLst>
                  <dgm:adj idx="1" val="0.1667"/>
                  <dgm:adj idx="2" val="0"/>
                </dgm:adjLst>
              </dgm:shape>
            </dgm:if>
            <dgm:else name="Name14">
              <dgm:shape xmlns:r="http://schemas.openxmlformats.org/officeDocument/2006/relationships" rot="270" type="round2SameRect" r:blip="">
                <dgm:adjLst>
                  <dgm:adj idx="1" val="0.1667"/>
                  <dgm:adj idx="2" val="0"/>
                </dgm:adjLst>
              </dgm:shape>
            </dgm:else>
          </dgm:choose>
          <dgm:presOf axis="ch desOrSelf" ptType="node node" st="1 1" cnt="1 0"/>
        </dgm:layoutNode>
        <dgm:choose name="Name15">
          <dgm:if name="Name16" axis="ch" ptType="node" func="cnt" op="gte" val="2">
            <dgm:layoutNode name="RightText" styleLbl="revTx" moveWith="RightNode">
              <dgm:varLst>
                <dgm:bulletEnabled val="1"/>
              </dgm:varLst>
              <dgm:alg type="tx">
                <dgm:param type="txAnchorVert" val="t"/>
                <dgm:param type="parTxLTRAlign" val="l"/>
              </dgm:alg>
              <dgm:shape xmlns:r="http://schemas.openxmlformats.org/officeDocument/2006/relationships" rot="90" type="round2SameRect" r:blip="" hideGeom="1">
                <dgm:adjLst>
                  <dgm:adj idx="1" val="0.1667"/>
                  <dgm:adj idx="2" val="0"/>
                </dgm:adjLst>
              </dgm:shape>
              <dgm:presOf axis="ch desOrSelf" ptType="node node" st="2 1" cnt="1 0"/>
              <dgm:constrLst>
                <dgm:constr type="lMarg" refType="primFontSz" fact="0.45"/>
                <dgm:constr type="rMarg" refType="primFontSz" fact="0.3"/>
                <dgm:constr type="tMarg" refType="primFontSz" fact="0.5"/>
                <dgm:constr type="bMarg" refType="primFontSz" fact="0.5"/>
              </dgm:constrLst>
              <dgm:ruleLst>
                <dgm:rule type="primFontSz" val="5" fact="NaN" max="NaN"/>
              </dgm:ruleLst>
            </dgm:layoutNode>
            <dgm:layoutNode name="RightNode" styleLbl="bgImgPlace1">
              <dgm:varLst>
                <dgm:chMax val="0"/>
                <dgm:chPref val="0"/>
              </dgm:varLst>
              <dgm:alg type="sp"/>
              <dgm:shape xmlns:r="http://schemas.openxmlformats.org/officeDocument/2006/relationships" rot="90" type="round2SameRect" r:blip="">
                <dgm:adjLst>
                  <dgm:adj idx="1" val="0.1667"/>
                  <dgm:adj idx="2" val="0"/>
                </dgm:adjLst>
              </dgm:shape>
              <dgm:presOf axis="ch desOrSelf" ptType="node node" st="2 1" cnt="1 0"/>
            </dgm:layoutNode>
            <dgm:layoutNode name="TopArrow">
              <dgm:alg type="sp"/>
              <dgm:shape xmlns:r="http://schemas.openxmlformats.org/officeDocument/2006/relationships" type="circularArrow" r:blip="">
                <dgm:adjLst>
                  <dgm:adj idx="1" val="0.125"/>
                  <dgm:adj idx="2" val="19.0387"/>
                  <dgm:adj idx="3" val="-19.0387"/>
                  <dgm:adj idx="4" val="180"/>
                  <dgm:adj idx="5" val="0.125"/>
                </dgm:adjLst>
              </dgm:shape>
              <dgm:presOf/>
            </dgm:layoutNode>
            <dgm:layoutNode name="BottomArrow">
              <dgm:alg type="sp"/>
              <dgm:shape xmlns:r="http://schemas.openxmlformats.org/officeDocument/2006/relationships" rot="180" type="circularArrow" r:blip="">
                <dgm:adjLst>
                  <dgm:adj idx="1" val="0.125"/>
                  <dgm:adj idx="2" val="19.0387"/>
                  <dgm:adj idx="3" val="-19.0387"/>
                  <dgm:adj idx="4" val="180"/>
                  <dgm:adj idx="5" val="0.125"/>
                </dgm:adjLst>
              </dgm:shape>
              <dgm:presOf/>
            </dgm:layoutNode>
          </dgm:if>
          <dgm:else name="Name17"/>
        </dgm:choose>
      </dgm:if>
      <dgm:else name="Name18"/>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CA"/>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82EFB599-76DB-4802-86E1-A09814DA95DD}" type="datetimeFigureOut">
              <a:rPr lang="fr-CA" smtClean="0"/>
              <a:t>16-11-09</a:t>
            </a:fld>
            <a:endParaRPr lang="fr-CA"/>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fr-CA"/>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3F92079-B475-4A11-BC74-7E2F8055396F}" type="slidenum">
              <a:rPr lang="fr-CA" smtClean="0"/>
              <a:t>‹#›</a:t>
            </a:fld>
            <a:endParaRPr lang="fr-CA"/>
          </a:p>
        </p:txBody>
      </p:sp>
    </p:spTree>
    <p:extLst>
      <p:ext uri="{BB962C8B-B14F-4D97-AF65-F5344CB8AC3E}">
        <p14:creationId xmlns:p14="http://schemas.microsoft.com/office/powerpoint/2010/main" val="301562104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1DE46BC-0F74-455A-9B2B-CA309E04B026}" type="datetimeFigureOut">
              <a:rPr lang="en-US" smtClean="0"/>
              <a:pPr/>
              <a:t>11/9/16</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1809FC4-1350-4442-80AD-2C1E551DEFB7}" type="slidenum">
              <a:rPr lang="en-US" smtClean="0"/>
              <a:pPr/>
              <a:t>‹#›</a:t>
            </a:fld>
            <a:endParaRPr lang="en-US" dirty="0"/>
          </a:p>
        </p:txBody>
      </p:sp>
    </p:spTree>
    <p:extLst>
      <p:ext uri="{BB962C8B-B14F-4D97-AF65-F5344CB8AC3E}">
        <p14:creationId xmlns:p14="http://schemas.microsoft.com/office/powerpoint/2010/main" val="17210694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3</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4</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5</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6</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7</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8</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9</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10</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11</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12</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13</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14</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15</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16</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17</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18</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19</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20</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21</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22</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23</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24</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25</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26</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27</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28</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29</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30</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31</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32</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33</a:t>
            </a:fld>
            <a:endParaRPr lang="en-US" dirty="0"/>
          </a:p>
        </p:txBody>
      </p:sp>
    </p:spTree>
    <p:extLst>
      <p:ext uri="{BB962C8B-B14F-4D97-AF65-F5344CB8AC3E}">
        <p14:creationId xmlns:p14="http://schemas.microsoft.com/office/powerpoint/2010/main" val="18183970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A7FDB8D6-54AB-4945-80BF-208BACE8FCA4}" type="datetime1">
              <a:rPr lang="en-US" smtClean="0"/>
              <a:t>11/9/16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13120390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B1C19620-F6C8-4ABC-A885-3014D7028A7C}" type="datetime1">
              <a:rPr lang="en-US" smtClean="0"/>
              <a:t>11/9/16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12669465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808C288-C1A2-4D6E-83C7-6EB2C297B282}" type="datetime1">
              <a:rPr lang="en-US" smtClean="0"/>
              <a:t>11/9/16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29283415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DFE65D8D-C956-4126-AD57-14E339AA86F8}" type="datetime1">
              <a:rPr lang="en-US" smtClean="0"/>
              <a:t>11/9/16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492030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6CD2EAC2-0A6C-41FF-9F63-B1B1D8EF1A06}" type="datetime1">
              <a:rPr lang="en-US" smtClean="0"/>
              <a:t>11/9/16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9626048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2EB797AE-E6DF-4AB6-A5CC-5C2DE50EC34A}" type="datetime1">
              <a:rPr lang="en-US" smtClean="0"/>
              <a:t>11/9/16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14733105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CB881C-ED27-42F2-895F-B1BB17A38B59}" type="datetime1">
              <a:rPr lang="en-US" smtClean="0"/>
              <a:t>11/9/16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20261122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314E1F4-BADB-4004-B879-F3CA74DCE447}" type="datetime1">
              <a:rPr lang="en-US" smtClean="0"/>
              <a:t>11/9/16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30740183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2A32ECD-00C4-4226-ADC1-F053DC5FD65D}" type="datetime1">
              <a:rPr lang="en-US" smtClean="0"/>
              <a:t>11/9/16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26095617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C6A32B87-D60A-4F5B-9DA6-CD022A7D03C7}" type="datetime1">
              <a:rPr lang="en-US" smtClean="0"/>
              <a:t>11/9/16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24758886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555D3190-DE89-4949-9DC9-C1DB1509DB90}" type="datetime1">
              <a:rPr lang="en-US" smtClean="0"/>
              <a:t>11/9/16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413103203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CD3415-A7DF-43D0-846B-127ED4EBB5AA}" type="datetime1">
              <a:rPr lang="en-US" smtClean="0"/>
              <a:t>11/9/16</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30535277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4" Type="http://schemas.openxmlformats.org/officeDocument/2006/relationships/diagramQuickStyle" Target="../diagrams/quickStyle1.xml"/><Relationship Id="rId5" Type="http://schemas.openxmlformats.org/officeDocument/2006/relationships/diagramColors" Target="../diagrams/colors1.xml"/><Relationship Id="rId6" Type="http://schemas.microsoft.com/office/2007/relationships/diagramDrawing" Target="../diagrams/drawing1.xml"/><Relationship Id="rId1" Type="http://schemas.openxmlformats.org/officeDocument/2006/relationships/slideLayout" Target="../slideLayouts/slideLayout7.xml"/><Relationship Id="rId2"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9.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0.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endParaRPr lang="en-CA" sz="66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6" name="TextBox 5"/>
          <p:cNvSpPr txBox="1"/>
          <p:nvPr/>
        </p:nvSpPr>
        <p:spPr>
          <a:xfrm>
            <a:off x="155575" y="1143000"/>
            <a:ext cx="8700735" cy="2431435"/>
          </a:xfrm>
          <a:prstGeom prst="rect">
            <a:avLst/>
          </a:prstGeom>
          <a:noFill/>
        </p:spPr>
        <p:txBody>
          <a:bodyPr wrap="square" rtlCol="0">
            <a:spAutoFit/>
          </a:bodyPr>
          <a:lstStyle/>
          <a:p>
            <a:endParaRPr lang="en-US" sz="3200" b="1" dirty="0">
              <a:solidFill>
                <a:srgbClr val="0070C0"/>
              </a:solidFill>
              <a:effectLst>
                <a:outerShdw blurRad="38100" dist="38100" dir="2700000" algn="tl">
                  <a:srgbClr val="000000">
                    <a:alpha val="43137"/>
                  </a:srgbClr>
                </a:outerShdw>
              </a:effectLst>
            </a:endParaRPr>
          </a:p>
          <a:p>
            <a:pPr algn="ctr"/>
            <a:r>
              <a:rPr lang="en-CA" sz="8800" b="1" i="1" dirty="0">
                <a:solidFill>
                  <a:srgbClr val="FFFF00"/>
                </a:solidFill>
              </a:rPr>
              <a:t> </a:t>
            </a:r>
            <a:r>
              <a:rPr lang="en-CA" sz="8800" b="1" i="1" dirty="0" smtClean="0">
                <a:solidFill>
                  <a:srgbClr val="0070C0"/>
                </a:solidFill>
              </a:rPr>
              <a:t>PED2508</a:t>
            </a:r>
            <a:endParaRPr lang="en-US" sz="8800" b="1" dirty="0">
              <a:solidFill>
                <a:srgbClr val="0070C0"/>
              </a:solidFill>
              <a:effectLst>
                <a:outerShdw blurRad="38100" dist="38100" dir="2700000" algn="tl">
                  <a:srgbClr val="000000">
                    <a:alpha val="43137"/>
                  </a:srgbClr>
                </a:outerShdw>
              </a:effectLst>
            </a:endParaRPr>
          </a:p>
          <a:p>
            <a:pPr algn="ctr"/>
            <a:r>
              <a:rPr lang="en-US" sz="3200" b="1" dirty="0" smtClean="0">
                <a:solidFill>
                  <a:srgbClr val="0070C0"/>
                </a:solidFill>
                <a:effectLst>
                  <a:outerShdw blurRad="38100" dist="38100" dir="2700000" algn="tl">
                    <a:srgbClr val="000000">
                      <a:alpha val="43137"/>
                    </a:srgbClr>
                  </a:outerShdw>
                </a:effectLst>
              </a:rPr>
              <a:t> </a:t>
            </a:r>
            <a:endParaRPr lang="en-CA" sz="3200" b="1" dirty="0">
              <a:solidFill>
                <a:srgbClr val="0070C0"/>
              </a:solidFill>
              <a:effectLst>
                <a:outerShdw blurRad="38100" dist="38100" dir="2700000" algn="tl">
                  <a:srgbClr val="000000">
                    <a:alpha val="43137"/>
                  </a:srgbClr>
                </a:outerShdw>
              </a:effectLst>
            </a:endParaRPr>
          </a:p>
        </p:txBody>
      </p:sp>
      <p:sp>
        <p:nvSpPr>
          <p:cNvPr id="8" name="8-Point Star 7"/>
          <p:cNvSpPr/>
          <p:nvPr/>
        </p:nvSpPr>
        <p:spPr>
          <a:xfrm>
            <a:off x="231774" y="3352800"/>
            <a:ext cx="8548335" cy="2738497"/>
          </a:xfrm>
          <a:prstGeom prst="star8">
            <a:avLst/>
          </a:prstGeom>
          <a:solidFill>
            <a:srgbClr val="FFFF00"/>
          </a:solidFill>
          <a:ln w="76200">
            <a:solidFill>
              <a:srgbClr val="002060"/>
            </a:solidFill>
          </a:ln>
          <a:effectLst>
            <a:outerShdw blurRad="76200" dir="18900000" sy="23000" kx="-1200000" algn="bl" rotWithShape="0">
              <a:prstClr val="black">
                <a:alpha val="20000"/>
              </a:prstClr>
            </a:outerShdw>
          </a:effectLst>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sz="3200" b="1" dirty="0" smtClean="0">
              <a:solidFill>
                <a:srgbClr val="0070C0"/>
              </a:solidFill>
              <a:effectLst>
                <a:outerShdw blurRad="38100" dist="38100" dir="2700000" algn="tl">
                  <a:srgbClr val="000000">
                    <a:alpha val="43137"/>
                  </a:srgbClr>
                </a:outerShdw>
              </a:effectLst>
            </a:endParaRPr>
          </a:p>
          <a:p>
            <a:pPr algn="ctr"/>
            <a:r>
              <a:rPr lang="en-CA" sz="4400" b="1" dirty="0" smtClean="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 RELATION P</a:t>
            </a:r>
            <a:r>
              <a:rPr lang="fr-CA" sz="4400" b="1" dirty="0" smtClean="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É</a:t>
            </a:r>
            <a:r>
              <a:rPr lang="en-CA" sz="4400" b="1" dirty="0" smtClean="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DAGOGIQUE</a:t>
            </a:r>
          </a:p>
          <a:p>
            <a:pPr algn="ctr"/>
            <a:r>
              <a:rPr lang="en-CA" sz="4400" b="1" dirty="0" smtClean="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endParaRPr lang="en-CA" sz="4400"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39D1954C-0CE5-4062-9D93-4B5A6F9BC0F3}" type="slidenum">
              <a:rPr lang="en-US" smtClean="0"/>
              <a:pPr/>
              <a:t>1</a:t>
            </a:fld>
            <a:endParaRPr lang="en-US" dirty="0"/>
          </a:p>
        </p:txBody>
      </p:sp>
    </p:spTree>
    <p:extLst>
      <p:ext uri="{BB962C8B-B14F-4D97-AF65-F5344CB8AC3E}">
        <p14:creationId xmlns:p14="http://schemas.microsoft.com/office/powerpoint/2010/main" val="3402004630"/>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r>
              <a:rPr lang="fr-CA" sz="2400" b="1" dirty="0">
                <a:solidFill>
                  <a:schemeClr val="bg1"/>
                </a:solidFill>
                <a:latin typeface="Times New Roman" panose="02020603050405020304" pitchFamily="18" charset="0"/>
                <a:cs typeface="Times New Roman" panose="02020603050405020304" pitchFamily="18" charset="0"/>
              </a:rPr>
              <a:t>Vienneau, R. (2011). </a:t>
            </a:r>
            <a:r>
              <a:rPr lang="fr-CA" sz="2400" b="1" u="sng" dirty="0">
                <a:solidFill>
                  <a:schemeClr val="bg1"/>
                </a:solidFill>
                <a:latin typeface="Times New Roman" panose="02020603050405020304" pitchFamily="18" charset="0"/>
                <a:cs typeface="Times New Roman" panose="02020603050405020304" pitchFamily="18" charset="0"/>
              </a:rPr>
              <a:t>Apprentissage et enseignement</a:t>
            </a:r>
            <a:r>
              <a:rPr lang="fr-CA" sz="2400" b="1" dirty="0">
                <a:solidFill>
                  <a:schemeClr val="bg1"/>
                </a:solidFill>
                <a:latin typeface="Times New Roman" panose="02020603050405020304" pitchFamily="18" charset="0"/>
                <a:cs typeface="Times New Roman" panose="02020603050405020304" pitchFamily="18" charset="0"/>
              </a:rPr>
              <a:t>, Montréal, Gaetan Morin éditeur. </a:t>
            </a: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3" name="Slide Number Placeholder 2"/>
          <p:cNvSpPr>
            <a:spLocks noGrp="1"/>
          </p:cNvSpPr>
          <p:nvPr>
            <p:ph type="sldNum" sz="quarter" idx="12"/>
          </p:nvPr>
        </p:nvSpPr>
        <p:spPr/>
        <p:txBody>
          <a:bodyPr/>
          <a:lstStyle/>
          <a:p>
            <a:fld id="{39D1954C-0CE5-4062-9D93-4B5A6F9BC0F3}" type="slidenum">
              <a:rPr lang="en-US" smtClean="0"/>
              <a:pPr/>
              <a:t>2</a:t>
            </a:fld>
            <a:endParaRPr lang="en-US" dirty="0"/>
          </a:p>
        </p:txBody>
      </p:sp>
      <p:graphicFrame>
        <p:nvGraphicFramePr>
          <p:cNvPr id="7" name="Diagram 6"/>
          <p:cNvGraphicFramePr/>
          <p:nvPr>
            <p:extLst>
              <p:ext uri="{D42A27DB-BD31-4B8C-83A1-F6EECF244321}">
                <p14:modId xmlns:p14="http://schemas.microsoft.com/office/powerpoint/2010/main" val="2370418861"/>
              </p:ext>
            </p:extLst>
          </p:nvPr>
        </p:nvGraphicFramePr>
        <p:xfrm>
          <a:off x="155574" y="912813"/>
          <a:ext cx="8988425" cy="59451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05868627"/>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graphicEl>
                                              <a:dgm id="{2F81A9B6-B5C7-4EFB-9E2E-CF7FA497BF92}"/>
                                            </p:graphicEl>
                                          </p:spTgt>
                                        </p:tgtEl>
                                        <p:attrNameLst>
                                          <p:attrName>style.visibility</p:attrName>
                                        </p:attrNameLst>
                                      </p:cBhvr>
                                      <p:to>
                                        <p:strVal val="visible"/>
                                      </p:to>
                                    </p:set>
                                    <p:animEffect transition="in" filter="fade">
                                      <p:cBhvr>
                                        <p:cTn id="7" dur="1000"/>
                                        <p:tgtEl>
                                          <p:spTgt spid="7">
                                            <p:graphicEl>
                                              <a:dgm id="{2F81A9B6-B5C7-4EFB-9E2E-CF7FA497BF92}"/>
                                            </p:graphicEl>
                                          </p:spTgt>
                                        </p:tgtEl>
                                      </p:cBhvr>
                                    </p:animEffect>
                                    <p:anim calcmode="lin" valueType="num">
                                      <p:cBhvr>
                                        <p:cTn id="8" dur="1000" fill="hold"/>
                                        <p:tgtEl>
                                          <p:spTgt spid="7">
                                            <p:graphicEl>
                                              <a:dgm id="{2F81A9B6-B5C7-4EFB-9E2E-CF7FA497BF92}"/>
                                            </p:graphicEl>
                                          </p:spTgt>
                                        </p:tgtEl>
                                        <p:attrNameLst>
                                          <p:attrName>ppt_x</p:attrName>
                                        </p:attrNameLst>
                                      </p:cBhvr>
                                      <p:tavLst>
                                        <p:tav tm="0">
                                          <p:val>
                                            <p:strVal val="#ppt_x"/>
                                          </p:val>
                                        </p:tav>
                                        <p:tav tm="100000">
                                          <p:val>
                                            <p:strVal val="#ppt_x"/>
                                          </p:val>
                                        </p:tav>
                                      </p:tavLst>
                                    </p:anim>
                                    <p:anim calcmode="lin" valueType="num">
                                      <p:cBhvr>
                                        <p:cTn id="9" dur="1000" fill="hold"/>
                                        <p:tgtEl>
                                          <p:spTgt spid="7">
                                            <p:graphicEl>
                                              <a:dgm id="{2F81A9B6-B5C7-4EFB-9E2E-CF7FA497BF92}"/>
                                            </p:graphic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graphicEl>
                                              <a:dgm id="{409AB33B-27E1-4167-B6CE-775836CF45BF}"/>
                                            </p:graphicEl>
                                          </p:spTgt>
                                        </p:tgtEl>
                                        <p:attrNameLst>
                                          <p:attrName>style.visibility</p:attrName>
                                        </p:attrNameLst>
                                      </p:cBhvr>
                                      <p:to>
                                        <p:strVal val="visible"/>
                                      </p:to>
                                    </p:set>
                                    <p:animEffect transition="in" filter="fade">
                                      <p:cBhvr>
                                        <p:cTn id="12" dur="1000"/>
                                        <p:tgtEl>
                                          <p:spTgt spid="7">
                                            <p:graphicEl>
                                              <a:dgm id="{409AB33B-27E1-4167-B6CE-775836CF45BF}"/>
                                            </p:graphicEl>
                                          </p:spTgt>
                                        </p:tgtEl>
                                      </p:cBhvr>
                                    </p:animEffect>
                                    <p:anim calcmode="lin" valueType="num">
                                      <p:cBhvr>
                                        <p:cTn id="13" dur="1000" fill="hold"/>
                                        <p:tgtEl>
                                          <p:spTgt spid="7">
                                            <p:graphicEl>
                                              <a:dgm id="{409AB33B-27E1-4167-B6CE-775836CF45BF}"/>
                                            </p:graphicEl>
                                          </p:spTgt>
                                        </p:tgtEl>
                                        <p:attrNameLst>
                                          <p:attrName>ppt_x</p:attrName>
                                        </p:attrNameLst>
                                      </p:cBhvr>
                                      <p:tavLst>
                                        <p:tav tm="0">
                                          <p:val>
                                            <p:strVal val="#ppt_x"/>
                                          </p:val>
                                        </p:tav>
                                        <p:tav tm="100000">
                                          <p:val>
                                            <p:strVal val="#ppt_x"/>
                                          </p:val>
                                        </p:tav>
                                      </p:tavLst>
                                    </p:anim>
                                    <p:anim calcmode="lin" valueType="num">
                                      <p:cBhvr>
                                        <p:cTn id="14" dur="1000" fill="hold"/>
                                        <p:tgtEl>
                                          <p:spTgt spid="7">
                                            <p:graphicEl>
                                              <a:dgm id="{409AB33B-27E1-4167-B6CE-775836CF45BF}"/>
                                            </p:graphic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graphicEl>
                                              <a:dgm id="{6F84FAF3-9FAC-43F7-8F92-F70FBCC94898}"/>
                                            </p:graphicEl>
                                          </p:spTgt>
                                        </p:tgtEl>
                                        <p:attrNameLst>
                                          <p:attrName>style.visibility</p:attrName>
                                        </p:attrNameLst>
                                      </p:cBhvr>
                                      <p:to>
                                        <p:strVal val="visible"/>
                                      </p:to>
                                    </p:set>
                                    <p:animEffect transition="in" filter="fade">
                                      <p:cBhvr>
                                        <p:cTn id="19" dur="1000"/>
                                        <p:tgtEl>
                                          <p:spTgt spid="7">
                                            <p:graphicEl>
                                              <a:dgm id="{6F84FAF3-9FAC-43F7-8F92-F70FBCC94898}"/>
                                            </p:graphicEl>
                                          </p:spTgt>
                                        </p:tgtEl>
                                      </p:cBhvr>
                                    </p:animEffect>
                                    <p:anim calcmode="lin" valueType="num">
                                      <p:cBhvr>
                                        <p:cTn id="20" dur="1000" fill="hold"/>
                                        <p:tgtEl>
                                          <p:spTgt spid="7">
                                            <p:graphicEl>
                                              <a:dgm id="{6F84FAF3-9FAC-43F7-8F92-F70FBCC94898}"/>
                                            </p:graphicEl>
                                          </p:spTgt>
                                        </p:tgtEl>
                                        <p:attrNameLst>
                                          <p:attrName>ppt_x</p:attrName>
                                        </p:attrNameLst>
                                      </p:cBhvr>
                                      <p:tavLst>
                                        <p:tav tm="0">
                                          <p:val>
                                            <p:strVal val="#ppt_x"/>
                                          </p:val>
                                        </p:tav>
                                        <p:tav tm="100000">
                                          <p:val>
                                            <p:strVal val="#ppt_x"/>
                                          </p:val>
                                        </p:tav>
                                      </p:tavLst>
                                    </p:anim>
                                    <p:anim calcmode="lin" valueType="num">
                                      <p:cBhvr>
                                        <p:cTn id="21" dur="1000" fill="hold"/>
                                        <p:tgtEl>
                                          <p:spTgt spid="7">
                                            <p:graphicEl>
                                              <a:dgm id="{6F84FAF3-9FAC-43F7-8F92-F70FBCC94898}"/>
                                            </p:graphic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7">
                                            <p:graphicEl>
                                              <a:dgm id="{11EAB9E6-C39E-4D8F-9354-072DB7E9E1B0}"/>
                                            </p:graphicEl>
                                          </p:spTgt>
                                        </p:tgtEl>
                                        <p:attrNameLst>
                                          <p:attrName>style.visibility</p:attrName>
                                        </p:attrNameLst>
                                      </p:cBhvr>
                                      <p:to>
                                        <p:strVal val="visible"/>
                                      </p:to>
                                    </p:set>
                                    <p:animEffect transition="in" filter="fade">
                                      <p:cBhvr>
                                        <p:cTn id="26" dur="1000"/>
                                        <p:tgtEl>
                                          <p:spTgt spid="7">
                                            <p:graphicEl>
                                              <a:dgm id="{11EAB9E6-C39E-4D8F-9354-072DB7E9E1B0}"/>
                                            </p:graphicEl>
                                          </p:spTgt>
                                        </p:tgtEl>
                                      </p:cBhvr>
                                    </p:animEffect>
                                    <p:anim calcmode="lin" valueType="num">
                                      <p:cBhvr>
                                        <p:cTn id="27" dur="1000" fill="hold"/>
                                        <p:tgtEl>
                                          <p:spTgt spid="7">
                                            <p:graphicEl>
                                              <a:dgm id="{11EAB9E6-C39E-4D8F-9354-072DB7E9E1B0}"/>
                                            </p:graphicEl>
                                          </p:spTgt>
                                        </p:tgtEl>
                                        <p:attrNameLst>
                                          <p:attrName>ppt_x</p:attrName>
                                        </p:attrNameLst>
                                      </p:cBhvr>
                                      <p:tavLst>
                                        <p:tav tm="0">
                                          <p:val>
                                            <p:strVal val="#ppt_x"/>
                                          </p:val>
                                        </p:tav>
                                        <p:tav tm="100000">
                                          <p:val>
                                            <p:strVal val="#ppt_x"/>
                                          </p:val>
                                        </p:tav>
                                      </p:tavLst>
                                    </p:anim>
                                    <p:anim calcmode="lin" valueType="num">
                                      <p:cBhvr>
                                        <p:cTn id="28" dur="1000" fill="hold"/>
                                        <p:tgtEl>
                                          <p:spTgt spid="7">
                                            <p:graphicEl>
                                              <a:dgm id="{11EAB9E6-C39E-4D8F-9354-072DB7E9E1B0}"/>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lvl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3</a:t>
            </a:fld>
            <a:endParaRPr lang="en-US"/>
          </a:p>
        </p:txBody>
      </p:sp>
      <p:sp>
        <p:nvSpPr>
          <p:cNvPr id="10" name="Rectangle 9"/>
          <p:cNvSpPr/>
          <p:nvPr/>
        </p:nvSpPr>
        <p:spPr>
          <a:xfrm>
            <a:off x="0" y="1187668"/>
            <a:ext cx="8988426" cy="5447645"/>
          </a:xfrm>
          <a:prstGeom prst="rect">
            <a:avLst/>
          </a:prstGeom>
        </p:spPr>
        <p:txBody>
          <a:bodyPr wrap="square">
            <a:spAutoFit/>
          </a:bodyPr>
          <a:lstStyle/>
          <a:p>
            <a:pPr marL="857250" lvl="3"/>
            <a:r>
              <a:rPr lang="fr-CA" sz="2400" b="1" dirty="0" smtClean="0">
                <a:uFill>
                  <a:solidFill/>
                </a:uFill>
                <a:latin typeface="Cambria"/>
                <a:ea typeface="Cambria"/>
                <a:cs typeface="Cambria"/>
                <a:sym typeface="Cambria"/>
              </a:rPr>
              <a:t>Le </a:t>
            </a:r>
            <a:r>
              <a:rPr lang="fr-CA" sz="2400" b="1" dirty="0">
                <a:uFill>
                  <a:solidFill/>
                </a:uFill>
                <a:latin typeface="Cambria"/>
                <a:ea typeface="Cambria"/>
                <a:cs typeface="Cambria"/>
                <a:sym typeface="Cambria"/>
              </a:rPr>
              <a:t>courant socioconstructiviste</a:t>
            </a:r>
            <a:r>
              <a:rPr lang="fr-CA" sz="2000" b="1" dirty="0">
                <a:uFill>
                  <a:solidFill/>
                </a:uFill>
                <a:latin typeface="Cambria"/>
                <a:ea typeface="Cambria"/>
                <a:cs typeface="Cambria"/>
                <a:sym typeface="Cambria"/>
              </a:rPr>
              <a:t>:</a:t>
            </a:r>
            <a:r>
              <a:rPr lang="fr-CA" b="1" dirty="0">
                <a:uFill>
                  <a:solidFill/>
                </a:uFill>
                <a:latin typeface="Times New Roman" panose="02020603050405020304" pitchFamily="18" charset="0"/>
                <a:ea typeface="Cambria"/>
                <a:cs typeface="Times New Roman" panose="02020603050405020304" pitchFamily="18" charset="0"/>
                <a:sym typeface="Cambria"/>
              </a:rPr>
              <a:t> </a:t>
            </a:r>
            <a:r>
              <a:rPr lang="fr-CA" sz="2000" dirty="0">
                <a:uFill>
                  <a:solidFill/>
                </a:uFill>
                <a:latin typeface="Times New Roman" panose="02020603050405020304" pitchFamily="18" charset="0"/>
                <a:ea typeface="Cambria"/>
                <a:cs typeface="Times New Roman" panose="02020603050405020304" pitchFamily="18" charset="0"/>
                <a:sym typeface="Cambria"/>
              </a:rPr>
              <a:t>le socioconstructiviste adopte le même postulat de base que le constructivisme, à savoir, que tout apprentissage est construit par chaque apprenant, et ce, à partir des matériaux base que constituent ses expériences, ses connaissances et ses conceptions antérieures. Toutefois, ce courant met de l’avant  un autre “matériel” , jugé essentiel dans la construction du savoir : les interactions sociocognitives vécues avec les pairs et avec l’enseignant. Certains socioconstructivistes (comme Bruner) font également valoir l’influence qu’exerce l’environnement social et culturel sur cette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entreprise </a:t>
            </a:r>
            <a:r>
              <a:rPr lang="fr-CA" sz="2000" dirty="0">
                <a:uFill>
                  <a:solidFill/>
                </a:uFill>
                <a:latin typeface="Times New Roman" panose="02020603050405020304" pitchFamily="18" charset="0"/>
                <a:ea typeface="Cambria"/>
                <a:cs typeface="Times New Roman" panose="02020603050405020304" pitchFamily="18" charset="0"/>
                <a:sym typeface="Cambria"/>
              </a:rPr>
              <a:t>de coconstruction du savoir. Le socioconstructiviste est aujourd’hui considéré par plusieurs comme le courant pédagogique prédominant.	</a:t>
            </a:r>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857250" lvl="3"/>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857250" lvl="3"/>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657350" lvl="4" indent="-342900">
              <a:buFont typeface="Wingdings" panose="05000000000000000000" pitchFamily="2" charset="2"/>
              <a:buChar char="Ø"/>
            </a:pPr>
            <a:r>
              <a:rPr lang="fr-CA" sz="2000" b="1" dirty="0">
                <a:uFill>
                  <a:solidFill/>
                </a:uFill>
                <a:latin typeface="Times New Roman" panose="02020603050405020304" pitchFamily="18" charset="0"/>
                <a:ea typeface="Cambria"/>
                <a:cs typeface="Times New Roman" panose="02020603050405020304" pitchFamily="18" charset="0"/>
                <a:sym typeface="Cambria"/>
              </a:rPr>
              <a:t>Finalité de l’école :</a:t>
            </a:r>
            <a:r>
              <a:rPr lang="fr-CA" sz="2000" dirty="0">
                <a:uFill>
                  <a:solidFill/>
                </a:uFill>
                <a:latin typeface="Times New Roman" panose="02020603050405020304" pitchFamily="18" charset="0"/>
                <a:ea typeface="Cambria"/>
                <a:cs typeface="Times New Roman" panose="02020603050405020304" pitchFamily="18" charset="0"/>
                <a:sym typeface="Cambria"/>
              </a:rPr>
              <a:t> développement de la capacité à résoudre des problèmes de manière collective </a:t>
            </a:r>
          </a:p>
          <a:p>
            <a:pPr marL="1200150" lvl="3" indent="-342900">
              <a:buFont typeface="Wingdings" panose="05000000000000000000" pitchFamily="2" charset="2"/>
              <a:buChar char="Ø"/>
            </a:pPr>
            <a:endParaRPr lang="fr-CA" sz="2200" b="1" dirty="0">
              <a:uFill>
                <a:solidFill/>
              </a:uFill>
              <a:latin typeface="Times New Roman" panose="02020603050405020304" pitchFamily="18" charset="0"/>
              <a:ea typeface="Cambria"/>
              <a:cs typeface="Times New Roman" panose="02020603050405020304" pitchFamily="18" charset="0"/>
              <a:sym typeface="Cambria"/>
            </a:endParaRPr>
          </a:p>
          <a:p>
            <a:pPr marL="1371600" lvl="6" indent="-457200">
              <a:buFont typeface="Wingdings" panose="05000000000000000000" pitchFamily="2" charset="2"/>
              <a:buChar char="Ø"/>
            </a:pPr>
            <a:endParaRPr lang="fr-CA" sz="2200"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2372015645"/>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4</a:t>
            </a:fld>
            <a:endParaRPr lang="en-US"/>
          </a:p>
        </p:txBody>
      </p:sp>
      <p:sp>
        <p:nvSpPr>
          <p:cNvPr id="10" name="Rectangle 9"/>
          <p:cNvSpPr/>
          <p:nvPr/>
        </p:nvSpPr>
        <p:spPr>
          <a:xfrm>
            <a:off x="0" y="1187668"/>
            <a:ext cx="8988426" cy="5801588"/>
          </a:xfrm>
          <a:prstGeom prst="rect">
            <a:avLst/>
          </a:prstGeom>
        </p:spPr>
        <p:txBody>
          <a:bodyPr wrap="square">
            <a:spAutoFit/>
          </a:bodyPr>
          <a:lstStyle/>
          <a:p>
            <a:pPr marL="1257300" lvl="2" indent="-342900" defTabSz="449580">
              <a:buFont typeface="Wingdings" panose="05000000000000000000" pitchFamily="2" charset="2"/>
              <a:buChar char="Ø"/>
            </a:pPr>
            <a:r>
              <a:rPr lang="fr-CA" sz="2000" b="1" dirty="0" smtClean="0">
                <a:uFill>
                  <a:solidFill/>
                </a:uFill>
                <a:latin typeface="Times New Roman" panose="02020603050405020304" pitchFamily="18" charset="0"/>
                <a:ea typeface="Cambria"/>
                <a:cs typeface="Times New Roman" panose="02020603050405020304" pitchFamily="18" charset="0"/>
                <a:sym typeface="Cambria"/>
              </a:rPr>
              <a:t>Conception de l’apprentissage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a:t>
            </a:r>
          </a:p>
          <a:p>
            <a:pPr lvl="2" defTabSz="449580"/>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2114550" lvl="4" indent="-285750" defTabSz="449580">
              <a:buFont typeface="Arial" panose="020B0604020202020204" pitchFamily="34" charset="0"/>
              <a:buChar char="•"/>
            </a:pPr>
            <a:r>
              <a:rPr lang="fr-CA" dirty="0" smtClean="0">
                <a:uFill>
                  <a:solidFill/>
                </a:uFill>
                <a:latin typeface="Times New Roman" panose="02020603050405020304" pitchFamily="18" charset="0"/>
                <a:ea typeface="Cambria"/>
                <a:cs typeface="Times New Roman" panose="02020603050405020304" pitchFamily="18" charset="0"/>
                <a:sym typeface="Cambria"/>
              </a:rPr>
              <a:t>enseignement </a:t>
            </a:r>
            <a:r>
              <a:rPr lang="fr-CA" dirty="0">
                <a:uFill>
                  <a:solidFill/>
                </a:uFill>
                <a:latin typeface="Times New Roman" panose="02020603050405020304" pitchFamily="18" charset="0"/>
                <a:ea typeface="Cambria"/>
                <a:cs typeface="Times New Roman" panose="02020603050405020304" pitchFamily="18" charset="0"/>
                <a:sym typeface="Cambria"/>
              </a:rPr>
              <a:t>conçu comme un moyen de favoriser le développement des compétences disciplinaires et transversales (d’ordres intellectuel, méthodologique, personnel, social et communautaire)</a:t>
            </a:r>
          </a:p>
          <a:p>
            <a:pPr marL="2114550" lvl="4" indent="-285750" defTabSz="449580">
              <a:buFont typeface="Arial" panose="020B0604020202020204" pitchFamily="34" charset="0"/>
              <a:buChar char="•"/>
            </a:pPr>
            <a:r>
              <a:rPr lang="fr-CA" dirty="0">
                <a:uFill>
                  <a:solidFill/>
                </a:uFill>
                <a:latin typeface="Times New Roman" panose="02020603050405020304" pitchFamily="18" charset="0"/>
                <a:ea typeface="Cambria"/>
                <a:cs typeface="Times New Roman" panose="02020603050405020304" pitchFamily="18" charset="0"/>
                <a:sym typeface="Cambria"/>
              </a:rPr>
              <a:t>organisation des situations d’apprentissage ancrées le plus possible dans l’environnement naturel et dans la réalité sociales des élèves (par exemple, les situations problèmes)</a:t>
            </a:r>
          </a:p>
          <a:p>
            <a:pPr marL="2114550" lvl="4" indent="-285750" defTabSz="449580">
              <a:buFont typeface="Arial" panose="020B0604020202020204" pitchFamily="34" charset="0"/>
              <a:buChar char="•"/>
            </a:pPr>
            <a:r>
              <a:rPr lang="fr-CA" dirty="0">
                <a:uFill>
                  <a:solidFill/>
                </a:uFill>
                <a:latin typeface="Times New Roman" panose="02020603050405020304" pitchFamily="18" charset="0"/>
                <a:ea typeface="Cambria"/>
                <a:cs typeface="Times New Roman" panose="02020603050405020304" pitchFamily="18" charset="0"/>
                <a:sym typeface="Cambria"/>
              </a:rPr>
              <a:t>préconise les stratégies d’enseignement qui permettent mise en commun et la coconstruction des savoirs (par exemple, l’apprentissage coopératif, la pédagogie du projet)</a:t>
            </a:r>
            <a:r>
              <a:rPr lang="fr-CA" sz="2000" b="1" dirty="0">
                <a:uFill>
                  <a:solidFill/>
                </a:uFill>
                <a:latin typeface="Times New Roman" panose="02020603050405020304" pitchFamily="18" charset="0"/>
                <a:ea typeface="Cambria"/>
                <a:cs typeface="Times New Roman" panose="02020603050405020304" pitchFamily="18" charset="0"/>
                <a:sym typeface="Cambria"/>
              </a:rPr>
              <a:t>	</a:t>
            </a:r>
            <a:endParaRPr lang="fr-CA" dirty="0">
              <a:uFill>
                <a:solidFill/>
              </a:uFill>
              <a:latin typeface="Times New Roman" panose="02020603050405020304" pitchFamily="18" charset="0"/>
              <a:ea typeface="Cambria"/>
              <a:cs typeface="Times New Roman" panose="02020603050405020304" pitchFamily="18" charset="0"/>
              <a:sym typeface="Cambria"/>
            </a:endParaRPr>
          </a:p>
          <a:p>
            <a:pPr marL="1257300" lvl="2" indent="-342900" defTabSz="449580">
              <a:buFont typeface="Wingdings" panose="05000000000000000000" pitchFamily="2" charset="2"/>
              <a:buChar char="Ø"/>
            </a:pPr>
            <a:r>
              <a:rPr lang="fr-CA" sz="2000" b="1" dirty="0">
                <a:uFill>
                  <a:solidFill/>
                </a:uFill>
                <a:latin typeface="Times New Roman" panose="02020603050405020304" pitchFamily="18" charset="0"/>
                <a:ea typeface="Cambria"/>
                <a:cs typeface="Times New Roman" panose="02020603050405020304" pitchFamily="18" charset="0"/>
                <a:sym typeface="Cambria"/>
              </a:rPr>
              <a:t>Conception de l’enseignement :</a:t>
            </a:r>
            <a:r>
              <a:rPr lang="fr-CA" sz="2000" dirty="0">
                <a:uFill>
                  <a:solidFill/>
                </a:uFill>
                <a:latin typeface="Times New Roman" panose="02020603050405020304" pitchFamily="18" charset="0"/>
                <a:ea typeface="Cambria"/>
                <a:cs typeface="Times New Roman" panose="02020603050405020304" pitchFamily="18" charset="0"/>
                <a:sym typeface="Cambria"/>
              </a:rPr>
              <a:t> </a:t>
            </a:r>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lvl="2" defTabSz="449580"/>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2114550" lvl="4" indent="-285750" defTabSz="449580">
              <a:buFont typeface="Arial" panose="020B0604020202020204" pitchFamily="34" charset="0"/>
              <a:buChar char="•"/>
            </a:pPr>
            <a:r>
              <a:rPr lang="fr-CA" dirty="0" smtClean="0">
                <a:uFill>
                  <a:solidFill/>
                </a:uFill>
                <a:latin typeface="Times New Roman" panose="02020603050405020304" pitchFamily="18" charset="0"/>
                <a:ea typeface="Cambria"/>
                <a:cs typeface="Times New Roman" panose="02020603050405020304" pitchFamily="18" charset="0"/>
                <a:sym typeface="Cambria"/>
              </a:rPr>
              <a:t>conception </a:t>
            </a:r>
            <a:r>
              <a:rPr lang="fr-CA" dirty="0">
                <a:uFill>
                  <a:solidFill/>
                </a:uFill>
                <a:latin typeface="Times New Roman" panose="02020603050405020304" pitchFamily="18" charset="0"/>
                <a:ea typeface="Cambria"/>
                <a:cs typeface="Times New Roman" panose="02020603050405020304" pitchFamily="18" charset="0"/>
                <a:sym typeface="Cambria"/>
              </a:rPr>
              <a:t>interactionnelle, où tout savoir est coconstruit par l’apprenant en interaction avec ses pairs et l’enseignant.</a:t>
            </a:r>
          </a:p>
          <a:p>
            <a:pPr marL="2114550" lvl="4" indent="-285750" defTabSz="449580">
              <a:buFont typeface="Arial" panose="020B0604020202020204" pitchFamily="34" charset="0"/>
              <a:buChar char="•"/>
            </a:pPr>
            <a:r>
              <a:rPr lang="fr-CA" dirty="0">
                <a:uFill>
                  <a:solidFill/>
                </a:uFill>
                <a:latin typeface="Times New Roman" panose="02020603050405020304" pitchFamily="18" charset="0"/>
                <a:ea typeface="Cambria"/>
                <a:cs typeface="Times New Roman" panose="02020603050405020304" pitchFamily="18" charset="0"/>
                <a:sym typeface="Cambria"/>
              </a:rPr>
              <a:t>apprentissage déterminé par la qualité du climat d’apprentissage et par les conflits sociocognitifs vécus par l’apprenant </a:t>
            </a:r>
          </a:p>
          <a:p>
            <a:pPr marL="2114550" lvl="4" indent="-285750" defTabSz="449580">
              <a:buFont typeface="Arial" panose="020B0604020202020204" pitchFamily="34" charset="0"/>
              <a:buChar char="•"/>
            </a:pPr>
            <a:r>
              <a:rPr lang="fr-CA" dirty="0">
                <a:uFill>
                  <a:solidFill/>
                </a:uFill>
                <a:latin typeface="Times New Roman" panose="02020603050405020304" pitchFamily="18" charset="0"/>
                <a:ea typeface="Cambria"/>
                <a:cs typeface="Times New Roman" panose="02020603050405020304" pitchFamily="18" charset="0"/>
                <a:sym typeface="Cambria"/>
              </a:rPr>
              <a:t>apprentissage déterminé comme un processus de construction collective de la réalité</a:t>
            </a:r>
          </a:p>
          <a:p>
            <a:pPr lvl="2" defTabSz="449580"/>
            <a:endParaRPr lang="fr-CA" sz="1900" dirty="0">
              <a:uFill>
                <a:solidFill/>
              </a:uFill>
              <a:latin typeface="Cambria"/>
              <a:ea typeface="Cambria"/>
              <a:cs typeface="Cambria"/>
              <a:sym typeface="Cambria"/>
            </a:endParaRPr>
          </a:p>
        </p:txBody>
      </p:sp>
    </p:spTree>
    <p:extLst>
      <p:ext uri="{BB962C8B-B14F-4D97-AF65-F5344CB8AC3E}">
        <p14:creationId xmlns:p14="http://schemas.microsoft.com/office/powerpoint/2010/main" val="451411726"/>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4" end="4"/>
                                            </p:txEl>
                                          </p:spTgt>
                                        </p:tgtEl>
                                        <p:attrNameLst>
                                          <p:attrName>style.visibility</p:attrName>
                                        </p:attrNameLst>
                                      </p:cBhvr>
                                      <p:to>
                                        <p:strVal val="visible"/>
                                      </p:to>
                                    </p:set>
                                    <p:animEffect transition="in" filter="fade">
                                      <p:cBhvr>
                                        <p:cTn id="28" dur="1000"/>
                                        <p:tgtEl>
                                          <p:spTgt spid="10">
                                            <p:txEl>
                                              <p:pRg st="4" end="4"/>
                                            </p:txEl>
                                          </p:spTgt>
                                        </p:tgtEl>
                                      </p:cBhvr>
                                    </p:animEffect>
                                    <p:anim calcmode="lin" valueType="num">
                                      <p:cBhvr>
                                        <p:cTn id="29"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5" end="5"/>
                                            </p:txEl>
                                          </p:spTgt>
                                        </p:tgtEl>
                                        <p:attrNameLst>
                                          <p:attrName>style.visibility</p:attrName>
                                        </p:attrNameLst>
                                      </p:cBhvr>
                                      <p:to>
                                        <p:strVal val="visible"/>
                                      </p:to>
                                    </p:set>
                                    <p:animEffect transition="in" filter="fade">
                                      <p:cBhvr>
                                        <p:cTn id="35" dur="1000"/>
                                        <p:tgtEl>
                                          <p:spTgt spid="10">
                                            <p:txEl>
                                              <p:pRg st="5" end="5"/>
                                            </p:txEl>
                                          </p:spTgt>
                                        </p:tgtEl>
                                      </p:cBhvr>
                                    </p:animEffect>
                                    <p:anim calcmode="lin" valueType="num">
                                      <p:cBhvr>
                                        <p:cTn id="36"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7" end="7"/>
                                            </p:txEl>
                                          </p:spTgt>
                                        </p:tgtEl>
                                        <p:attrNameLst>
                                          <p:attrName>style.visibility</p:attrName>
                                        </p:attrNameLst>
                                      </p:cBhvr>
                                      <p:to>
                                        <p:strVal val="visible"/>
                                      </p:to>
                                    </p:set>
                                    <p:animEffect transition="in" filter="fade">
                                      <p:cBhvr>
                                        <p:cTn id="42" dur="1000"/>
                                        <p:tgtEl>
                                          <p:spTgt spid="10">
                                            <p:txEl>
                                              <p:pRg st="7" end="7"/>
                                            </p:txEl>
                                          </p:spTgt>
                                        </p:tgtEl>
                                      </p:cBhvr>
                                    </p:animEffect>
                                    <p:anim calcmode="lin" valueType="num">
                                      <p:cBhvr>
                                        <p:cTn id="43"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8" end="8"/>
                                            </p:txEl>
                                          </p:spTgt>
                                        </p:tgtEl>
                                        <p:attrNameLst>
                                          <p:attrName>style.visibility</p:attrName>
                                        </p:attrNameLst>
                                      </p:cBhvr>
                                      <p:to>
                                        <p:strVal val="visible"/>
                                      </p:to>
                                    </p:set>
                                    <p:animEffect transition="in" filter="fade">
                                      <p:cBhvr>
                                        <p:cTn id="49" dur="1000"/>
                                        <p:tgtEl>
                                          <p:spTgt spid="10">
                                            <p:txEl>
                                              <p:pRg st="8" end="8"/>
                                            </p:txEl>
                                          </p:spTgt>
                                        </p:tgtEl>
                                      </p:cBhvr>
                                    </p:animEffect>
                                    <p:anim calcmode="lin" valueType="num">
                                      <p:cBhvr>
                                        <p:cTn id="50"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9" end="9"/>
                                            </p:txEl>
                                          </p:spTgt>
                                        </p:tgtEl>
                                        <p:attrNameLst>
                                          <p:attrName>style.visibility</p:attrName>
                                        </p:attrNameLst>
                                      </p:cBhvr>
                                      <p:to>
                                        <p:strVal val="visible"/>
                                      </p:to>
                                    </p:set>
                                    <p:animEffect transition="in" filter="fade">
                                      <p:cBhvr>
                                        <p:cTn id="56" dur="1000"/>
                                        <p:tgtEl>
                                          <p:spTgt spid="10">
                                            <p:txEl>
                                              <p:pRg st="9" end="9"/>
                                            </p:txEl>
                                          </p:spTgt>
                                        </p:tgtEl>
                                      </p:cBhvr>
                                    </p:animEffect>
                                    <p:anim calcmode="lin" valueType="num">
                                      <p:cBhvr>
                                        <p:cTn id="57"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5</a:t>
            </a:fld>
            <a:endParaRPr lang="en-US"/>
          </a:p>
        </p:txBody>
      </p:sp>
      <p:sp>
        <p:nvSpPr>
          <p:cNvPr id="10" name="Rectangle 9"/>
          <p:cNvSpPr/>
          <p:nvPr/>
        </p:nvSpPr>
        <p:spPr>
          <a:xfrm>
            <a:off x="0" y="1187668"/>
            <a:ext cx="8988426" cy="5909310"/>
          </a:xfrm>
          <a:prstGeom prst="rect">
            <a:avLst/>
          </a:prstGeom>
        </p:spPr>
        <p:txBody>
          <a:bodyPr wrap="square">
            <a:spAutoFit/>
          </a:bodyPr>
          <a:lstStyle/>
          <a:p>
            <a:pPr marL="1257300" lvl="2" indent="-342900" defTabSz="449580">
              <a:buFont typeface="Wingdings" panose="05000000000000000000" pitchFamily="2" charset="2"/>
              <a:buChar char="Ø"/>
            </a:pPr>
            <a:endParaRPr lang="fr-CA" sz="2000" b="1" dirty="0" smtClean="0">
              <a:uFill>
                <a:solidFill/>
              </a:uFill>
              <a:latin typeface="Times New Roman" panose="02020603050405020304" pitchFamily="18" charset="0"/>
              <a:ea typeface="Cambria"/>
              <a:cs typeface="Times New Roman" panose="02020603050405020304" pitchFamily="18" charset="0"/>
              <a:sym typeface="Cambria"/>
            </a:endParaRPr>
          </a:p>
          <a:p>
            <a:pPr marL="1257300" lvl="2" indent="-342900" defTabSz="449580">
              <a:buFont typeface="Wingdings" panose="05000000000000000000" pitchFamily="2" charset="2"/>
              <a:buChar char="Ø"/>
            </a:pPr>
            <a:r>
              <a:rPr lang="fr-CA" sz="2000" b="1" dirty="0" smtClean="0">
                <a:uFill>
                  <a:solidFill/>
                </a:uFill>
                <a:latin typeface="Times New Roman" panose="02020603050405020304" pitchFamily="18" charset="0"/>
                <a:ea typeface="Cambria"/>
                <a:cs typeface="Times New Roman" panose="02020603050405020304" pitchFamily="18" charset="0"/>
                <a:sym typeface="Cambria"/>
              </a:rPr>
              <a:t>Valeurs </a:t>
            </a:r>
            <a:r>
              <a:rPr lang="fr-CA" sz="2000" b="1" dirty="0">
                <a:uFill>
                  <a:solidFill/>
                </a:uFill>
                <a:latin typeface="Times New Roman" panose="02020603050405020304" pitchFamily="18" charset="0"/>
                <a:ea typeface="Cambria"/>
                <a:cs typeface="Times New Roman" panose="02020603050405020304" pitchFamily="18" charset="0"/>
                <a:sym typeface="Cambria"/>
              </a:rPr>
              <a:t>véhiculées </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a:t>
            </a:r>
            <a:r>
              <a:rPr lang="fr-CA" sz="2000" dirty="0">
                <a:uFill>
                  <a:solidFill/>
                </a:uFill>
                <a:latin typeface="Times New Roman" panose="02020603050405020304" pitchFamily="18" charset="0"/>
                <a:ea typeface="Cambria"/>
                <a:cs typeface="Times New Roman" panose="02020603050405020304" pitchFamily="18" charset="0"/>
                <a:sym typeface="Cambria"/>
              </a:rPr>
              <a:t>coopération</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dialogue</a:t>
            </a:r>
            <a:r>
              <a:rPr lang="fr-CA" sz="2000" dirty="0">
                <a:uFill>
                  <a:solidFill/>
                </a:uFill>
                <a:latin typeface="Times New Roman" panose="02020603050405020304" pitchFamily="18" charset="0"/>
                <a:ea typeface="Cambria"/>
                <a:cs typeface="Times New Roman" panose="02020603050405020304" pitchFamily="18" charset="0"/>
                <a:sym typeface="Cambria"/>
              </a:rPr>
              <a:t>, engagement collectif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dans </a:t>
            </a:r>
            <a:r>
              <a:rPr lang="fr-CA" sz="2000" dirty="0">
                <a:uFill>
                  <a:solidFill/>
                </a:uFill>
                <a:latin typeface="Times New Roman" panose="02020603050405020304" pitchFamily="18" charset="0"/>
                <a:ea typeface="Cambria"/>
                <a:cs typeface="Times New Roman" panose="02020603050405020304" pitchFamily="18" charset="0"/>
                <a:sym typeface="Cambria"/>
              </a:rPr>
              <a:t>une démarche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d’apprentissage</a:t>
            </a:r>
          </a:p>
          <a:p>
            <a:pPr lvl="2" defTabSz="449580"/>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257300" lvl="2" indent="-342900" defTabSz="449580">
              <a:buFont typeface="Wingdings" panose="05000000000000000000" pitchFamily="2" charset="2"/>
              <a:buChar char="Ø"/>
            </a:pPr>
            <a:r>
              <a:rPr lang="fr-CA" sz="2000" b="1" dirty="0" smtClean="0">
                <a:uFill>
                  <a:solidFill/>
                </a:uFill>
                <a:latin typeface="Times New Roman" panose="02020603050405020304" pitchFamily="18" charset="0"/>
                <a:ea typeface="Cambria"/>
                <a:cs typeface="Times New Roman" panose="02020603050405020304" pitchFamily="18" charset="0"/>
                <a:sym typeface="Cambria"/>
              </a:rPr>
              <a:t>Rôle </a:t>
            </a:r>
            <a:r>
              <a:rPr lang="fr-CA" sz="2000" b="1" dirty="0">
                <a:uFill>
                  <a:solidFill/>
                </a:uFill>
                <a:latin typeface="Times New Roman" panose="02020603050405020304" pitchFamily="18" charset="0"/>
                <a:ea typeface="Cambria"/>
                <a:cs typeface="Times New Roman" panose="02020603050405020304" pitchFamily="18" charset="0"/>
                <a:sym typeface="Cambria"/>
              </a:rPr>
              <a:t>de l’enseignant </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a:t>
            </a:r>
          </a:p>
          <a:p>
            <a:pPr lvl="2" defTabSz="449580"/>
            <a:endParaRPr lang="fr-CA" sz="2000" b="1" dirty="0" smtClean="0">
              <a:uFill>
                <a:solidFill/>
              </a:uFill>
              <a:latin typeface="Times New Roman" panose="02020603050405020304" pitchFamily="18" charset="0"/>
              <a:ea typeface="Cambria"/>
              <a:cs typeface="Times New Roman" panose="02020603050405020304" pitchFamily="18" charset="0"/>
              <a:sym typeface="Cambria"/>
            </a:endParaRPr>
          </a:p>
          <a:p>
            <a:pPr marL="1714500" lvl="3" indent="-342900" defTabSz="449580">
              <a:buFont typeface="Arial" panose="020B0604020202020204" pitchFamily="34"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rôle </a:t>
            </a:r>
            <a:r>
              <a:rPr lang="fr-CA" sz="2000" dirty="0">
                <a:uFill>
                  <a:solidFill/>
                </a:uFill>
                <a:latin typeface="Times New Roman" panose="02020603050405020304" pitchFamily="18" charset="0"/>
                <a:ea typeface="Cambria"/>
                <a:cs typeface="Times New Roman" panose="02020603050405020304" pitchFamily="18" charset="0"/>
                <a:sym typeface="Cambria"/>
              </a:rPr>
              <a:t>de médiateur dans la démarche d’apprentissage de l’élève d’un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groupe</a:t>
            </a:r>
          </a:p>
          <a:p>
            <a:pPr marL="1714500" lvl="3" indent="-342900" defTabSz="449580">
              <a:buFont typeface="Arial" panose="020B0604020202020204" pitchFamily="34" charset="0"/>
              <a:buChar char="•"/>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714500" lvl="3" indent="-342900" defTabSz="449580">
              <a:buFont typeface="Arial" panose="020B0604020202020204" pitchFamily="34"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responsable </a:t>
            </a:r>
            <a:r>
              <a:rPr lang="fr-CA" sz="2000" dirty="0">
                <a:uFill>
                  <a:solidFill/>
                </a:uFill>
                <a:latin typeface="Times New Roman" panose="02020603050405020304" pitchFamily="18" charset="0"/>
                <a:ea typeface="Cambria"/>
                <a:cs typeface="Times New Roman" panose="02020603050405020304" pitchFamily="18" charset="0"/>
                <a:sym typeface="Cambria"/>
              </a:rPr>
              <a:t>de la planification de situations et d’activités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d’apprentissage </a:t>
            </a:r>
            <a:r>
              <a:rPr lang="fr-CA" sz="2000" dirty="0">
                <a:uFill>
                  <a:solidFill/>
                </a:uFill>
                <a:latin typeface="Times New Roman" panose="02020603050405020304" pitchFamily="18" charset="0"/>
                <a:ea typeface="Cambria"/>
                <a:cs typeface="Times New Roman" panose="02020603050405020304" pitchFamily="18" charset="0"/>
                <a:sym typeface="Cambria"/>
              </a:rPr>
              <a:t>centrée sur l’apprenant ; favorise des tâches complexes faisant appel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al </a:t>
            </a:r>
            <a:r>
              <a:rPr lang="fr-CA" sz="2000" dirty="0">
                <a:uFill>
                  <a:solidFill/>
                </a:uFill>
                <a:latin typeface="Times New Roman" panose="02020603050405020304" pitchFamily="18" charset="0"/>
                <a:ea typeface="Cambria"/>
                <a:cs typeface="Times New Roman" panose="02020603050405020304" pitchFamily="18" charset="0"/>
                <a:sym typeface="Cambria"/>
              </a:rPr>
              <a:t>à la zone prochaine de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développement</a:t>
            </a:r>
          </a:p>
          <a:p>
            <a:pPr lvl="3" defTabSz="449580"/>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714500" lvl="3" indent="-342900" defTabSz="449580">
              <a:buFont typeface="Arial" panose="020B0604020202020204" pitchFamily="34" charset="0"/>
              <a:buChar char="•"/>
            </a:pPr>
            <a:r>
              <a:rPr lang="fr-CA" sz="2000" dirty="0">
                <a:uFill>
                  <a:solidFill/>
                </a:uFill>
                <a:latin typeface="Times New Roman" panose="02020603050405020304" pitchFamily="18" charset="0"/>
                <a:ea typeface="Cambria"/>
                <a:cs typeface="Times New Roman" panose="02020603050405020304" pitchFamily="18" charset="0"/>
                <a:sym typeface="Cambria"/>
              </a:rPr>
              <a:t>r</a:t>
            </a:r>
            <a:r>
              <a:rPr lang="fr-CA" sz="2000" dirty="0" smtClean="0">
                <a:uFill>
                  <a:solidFill/>
                </a:uFill>
                <a:latin typeface="Times New Roman" panose="02020603050405020304" pitchFamily="18" charset="0"/>
                <a:ea typeface="Cambria"/>
                <a:cs typeface="Times New Roman" panose="02020603050405020304" pitchFamily="18" charset="0"/>
                <a:sym typeface="Cambria"/>
              </a:rPr>
              <a:t>esponsable </a:t>
            </a:r>
            <a:r>
              <a:rPr lang="fr-CA" sz="2000" dirty="0">
                <a:uFill>
                  <a:solidFill/>
                </a:uFill>
                <a:latin typeface="Times New Roman" panose="02020603050405020304" pitchFamily="18" charset="0"/>
                <a:ea typeface="Cambria"/>
                <a:cs typeface="Times New Roman" panose="02020603050405020304" pitchFamily="18" charset="0"/>
                <a:sym typeface="Cambria"/>
              </a:rPr>
              <a:t>de la planification de situations et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d’activités d’apprentissage </a:t>
            </a:r>
            <a:r>
              <a:rPr lang="fr-CA" sz="2000" dirty="0">
                <a:uFill>
                  <a:solidFill/>
                </a:uFill>
                <a:latin typeface="Times New Roman" panose="02020603050405020304" pitchFamily="18" charset="0"/>
                <a:ea typeface="Cambria"/>
                <a:cs typeface="Times New Roman" panose="02020603050405020304" pitchFamily="18" charset="0"/>
                <a:sym typeface="Cambria"/>
              </a:rPr>
              <a:t>favorisant “les interactions cognitives” entre apprenants : favorise les tâches significatives (rattachées au vécu et aux centres d’intérêts des élèves), complexes et globales (plutôt que des activités morcelées</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t>
            </a: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lvl="2" defTabSz="449580"/>
            <a:endParaRPr lang="fr-CA" dirty="0">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1991358084"/>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5" end="5"/>
                                            </p:txEl>
                                          </p:spTgt>
                                        </p:tgtEl>
                                        <p:attrNameLst>
                                          <p:attrName>style.visibility</p:attrName>
                                        </p:attrNameLst>
                                      </p:cBhvr>
                                      <p:to>
                                        <p:strVal val="visible"/>
                                      </p:to>
                                    </p:set>
                                    <p:animEffect transition="in" filter="fade">
                                      <p:cBhvr>
                                        <p:cTn id="21" dur="1000"/>
                                        <p:tgtEl>
                                          <p:spTgt spid="10">
                                            <p:txEl>
                                              <p:pRg st="5" end="5"/>
                                            </p:txEl>
                                          </p:spTgt>
                                        </p:tgtEl>
                                      </p:cBhvr>
                                    </p:animEffect>
                                    <p:anim calcmode="lin" valueType="num">
                                      <p:cBhvr>
                                        <p:cTn id="22"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7" end="7"/>
                                            </p:txEl>
                                          </p:spTgt>
                                        </p:tgtEl>
                                        <p:attrNameLst>
                                          <p:attrName>style.visibility</p:attrName>
                                        </p:attrNameLst>
                                      </p:cBhvr>
                                      <p:to>
                                        <p:strVal val="visible"/>
                                      </p:to>
                                    </p:set>
                                    <p:animEffect transition="in" filter="fade">
                                      <p:cBhvr>
                                        <p:cTn id="28" dur="1000"/>
                                        <p:tgtEl>
                                          <p:spTgt spid="10">
                                            <p:txEl>
                                              <p:pRg st="7" end="7"/>
                                            </p:txEl>
                                          </p:spTgt>
                                        </p:tgtEl>
                                      </p:cBhvr>
                                    </p:animEffect>
                                    <p:anim calcmode="lin" valueType="num">
                                      <p:cBhvr>
                                        <p:cTn id="29"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9" end="9"/>
                                            </p:txEl>
                                          </p:spTgt>
                                        </p:tgtEl>
                                        <p:attrNameLst>
                                          <p:attrName>style.visibility</p:attrName>
                                        </p:attrNameLst>
                                      </p:cBhvr>
                                      <p:to>
                                        <p:strVal val="visible"/>
                                      </p:to>
                                    </p:set>
                                    <p:animEffect transition="in" filter="fade">
                                      <p:cBhvr>
                                        <p:cTn id="35" dur="1000"/>
                                        <p:tgtEl>
                                          <p:spTgt spid="10">
                                            <p:txEl>
                                              <p:pRg st="9" end="9"/>
                                            </p:txEl>
                                          </p:spTgt>
                                        </p:tgtEl>
                                      </p:cBhvr>
                                    </p:animEffect>
                                    <p:anim calcmode="lin" valueType="num">
                                      <p:cBhvr>
                                        <p:cTn id="36"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6</a:t>
            </a:fld>
            <a:endParaRPr lang="en-US"/>
          </a:p>
        </p:txBody>
      </p:sp>
      <p:sp>
        <p:nvSpPr>
          <p:cNvPr id="10" name="Rectangle 9"/>
          <p:cNvSpPr/>
          <p:nvPr/>
        </p:nvSpPr>
        <p:spPr>
          <a:xfrm>
            <a:off x="0" y="1187668"/>
            <a:ext cx="8988426" cy="5139869"/>
          </a:xfrm>
          <a:prstGeom prst="rect">
            <a:avLst/>
          </a:prstGeom>
        </p:spPr>
        <p:txBody>
          <a:bodyPr wrap="square">
            <a:spAutoFit/>
          </a:bodyPr>
          <a:lstStyle/>
          <a:p>
            <a:pPr lvl="2" defTabSz="449580"/>
            <a:endParaRPr lang="fr-CA" sz="2400" b="1" dirty="0">
              <a:uFill>
                <a:solidFill/>
              </a:uFill>
              <a:latin typeface="Times New Roman" panose="02020603050405020304" pitchFamily="18" charset="0"/>
              <a:ea typeface="Cambria"/>
              <a:cs typeface="Times New Roman" panose="02020603050405020304" pitchFamily="18" charset="0"/>
              <a:sym typeface="Cambria"/>
            </a:endParaRPr>
          </a:p>
          <a:p>
            <a:pPr marL="1257300" lvl="2" indent="-342900" defTabSz="449580">
              <a:buFont typeface="Wingdings" panose="05000000000000000000" pitchFamily="2" charset="2"/>
              <a:buChar char="Ø"/>
            </a:pPr>
            <a:r>
              <a:rPr lang="fr-CA" sz="2400" b="1" dirty="0" smtClean="0">
                <a:uFill>
                  <a:solidFill/>
                </a:uFill>
                <a:latin typeface="Times New Roman" panose="02020603050405020304" pitchFamily="18" charset="0"/>
                <a:ea typeface="Cambria"/>
                <a:cs typeface="Times New Roman" panose="02020603050405020304" pitchFamily="18" charset="0"/>
                <a:sym typeface="Cambria"/>
              </a:rPr>
              <a:t>Rôle </a:t>
            </a:r>
            <a:r>
              <a:rPr lang="fr-CA" sz="2400" b="1" dirty="0">
                <a:uFill>
                  <a:solidFill/>
                </a:uFill>
                <a:latin typeface="Times New Roman" panose="02020603050405020304" pitchFamily="18" charset="0"/>
                <a:ea typeface="Cambria"/>
                <a:cs typeface="Times New Roman" panose="02020603050405020304" pitchFamily="18" charset="0"/>
                <a:sym typeface="Cambria"/>
              </a:rPr>
              <a:t>de l’apprenant </a:t>
            </a:r>
            <a:endParaRPr lang="fr-CA" sz="2400" b="1" dirty="0" smtClean="0">
              <a:uFill>
                <a:solidFill/>
              </a:uFill>
              <a:latin typeface="Times New Roman" panose="02020603050405020304" pitchFamily="18" charset="0"/>
              <a:ea typeface="Cambria"/>
              <a:cs typeface="Times New Roman" panose="02020603050405020304" pitchFamily="18" charset="0"/>
              <a:sym typeface="Cambria"/>
            </a:endParaRPr>
          </a:p>
          <a:p>
            <a:pPr marL="1257300" lvl="2" indent="-342900" defTabSz="449580">
              <a:buFont typeface="Wingdings" panose="05000000000000000000" pitchFamily="2" charset="2"/>
              <a:buChar char="Ø"/>
            </a:pPr>
            <a:endParaRPr lang="fr-CA" sz="2400" b="1" dirty="0">
              <a:uFill>
                <a:solidFill/>
              </a:uFill>
              <a:latin typeface="Times New Roman" panose="02020603050405020304" pitchFamily="18" charset="0"/>
              <a:ea typeface="Cambria"/>
              <a:cs typeface="Times New Roman" panose="02020603050405020304" pitchFamily="18" charset="0"/>
              <a:sym typeface="Cambria"/>
            </a:endParaRPr>
          </a:p>
          <a:p>
            <a:pPr marL="1657350" lvl="3" indent="-285750" defTabSz="449580">
              <a:buFont typeface="Arial" panose="020B0604020202020204" pitchFamily="34" charset="0"/>
              <a:buChar char="•"/>
            </a:pPr>
            <a:r>
              <a:rPr lang="fr-CA" sz="2000" dirty="0" smtClean="0">
                <a:latin typeface="Times New Roman" panose="02020603050405020304" pitchFamily="18" charset="0"/>
                <a:ea typeface="Cambria"/>
                <a:cs typeface="Times New Roman" panose="02020603050405020304" pitchFamily="18" charset="0"/>
                <a:sym typeface="Cambria"/>
              </a:rPr>
              <a:t>position </a:t>
            </a:r>
            <a:r>
              <a:rPr lang="fr-CA" sz="2000" dirty="0">
                <a:latin typeface="Times New Roman" panose="02020603050405020304" pitchFamily="18" charset="0"/>
                <a:ea typeface="Cambria"/>
                <a:cs typeface="Times New Roman" panose="02020603050405020304" pitchFamily="18" charset="0"/>
                <a:sym typeface="Cambria"/>
              </a:rPr>
              <a:t>central de l’élève en tant que membre d’une communauté d’apprentissage : construction par </a:t>
            </a:r>
            <a:r>
              <a:rPr lang="fr-CA" sz="2000" dirty="0" smtClean="0">
                <a:latin typeface="Times New Roman" panose="02020603050405020304" pitchFamily="18" charset="0"/>
                <a:ea typeface="Cambria"/>
                <a:cs typeface="Times New Roman" panose="02020603050405020304" pitchFamily="18" charset="0"/>
                <a:sym typeface="Cambria"/>
              </a:rPr>
              <a:t>l'élève </a:t>
            </a:r>
            <a:r>
              <a:rPr lang="fr-CA" sz="2000" dirty="0">
                <a:latin typeface="Times New Roman" panose="02020603050405020304" pitchFamily="18" charset="0"/>
                <a:ea typeface="Cambria"/>
                <a:cs typeface="Times New Roman" panose="02020603050405020304" pitchFamily="18" charset="0"/>
                <a:sym typeface="Cambria"/>
              </a:rPr>
              <a:t>des ses propres savoirs et contribution à la constructions savoirs des autres élèves ;son engagement dans une démarche d’apprentissage </a:t>
            </a:r>
            <a:r>
              <a:rPr lang="fr-CA" sz="2000" dirty="0" smtClean="0">
                <a:latin typeface="Times New Roman" panose="02020603050405020304" pitchFamily="18" charset="0"/>
                <a:ea typeface="Cambria"/>
                <a:cs typeface="Times New Roman" panose="02020603050405020304" pitchFamily="18" charset="0"/>
                <a:sym typeface="Cambria"/>
              </a:rPr>
              <a:t>collective</a:t>
            </a:r>
          </a:p>
          <a:p>
            <a:pPr lvl="3" defTabSz="449580"/>
            <a:endParaRPr lang="fr-CA" sz="2000" dirty="0" smtClean="0">
              <a:latin typeface="Times New Roman" panose="02020603050405020304" pitchFamily="18" charset="0"/>
              <a:ea typeface="Cambria"/>
              <a:cs typeface="Times New Roman" panose="02020603050405020304" pitchFamily="18" charset="0"/>
              <a:sym typeface="Cambria"/>
            </a:endParaRPr>
          </a:p>
          <a:p>
            <a:pPr marL="1657350" lvl="3" indent="-285750" defTabSz="449580">
              <a:buFont typeface="Arial" panose="020B0604020202020204" pitchFamily="34"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interaction </a:t>
            </a:r>
            <a:r>
              <a:rPr lang="fr-CA" sz="2000" dirty="0">
                <a:uFill>
                  <a:solidFill/>
                </a:uFill>
                <a:latin typeface="Times New Roman" panose="02020603050405020304" pitchFamily="18" charset="0"/>
                <a:ea typeface="Cambria"/>
                <a:cs typeface="Times New Roman" panose="02020603050405020304" pitchFamily="18" charset="0"/>
                <a:sym typeface="Cambria"/>
              </a:rPr>
              <a:t>de l’élève avec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l’environnement </a:t>
            </a:r>
            <a:r>
              <a:rPr lang="fr-CA" sz="2000" dirty="0">
                <a:uFill>
                  <a:solidFill/>
                </a:uFill>
                <a:latin typeface="Times New Roman" panose="02020603050405020304" pitchFamily="18" charset="0"/>
                <a:ea typeface="Cambria"/>
                <a:cs typeface="Times New Roman" panose="02020603050405020304" pitchFamily="18" charset="0"/>
                <a:sym typeface="Cambria"/>
              </a:rPr>
              <a:t>réel et avec ses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pair</a:t>
            </a:r>
          </a:p>
          <a:p>
            <a:pPr marL="1657350" lvl="3" indent="-285750" defTabSz="449580">
              <a:buFont typeface="Arial" panose="020B0604020202020204" pitchFamily="34" charset="0"/>
              <a:buChar char="•"/>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657350" lvl="3" indent="-285750" defTabSz="449580">
              <a:buFont typeface="Arial" panose="020B0604020202020204" pitchFamily="34"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apprentissage </a:t>
            </a:r>
            <a:r>
              <a:rPr lang="fr-CA" sz="2000" dirty="0">
                <a:uFill>
                  <a:solidFill/>
                </a:uFill>
                <a:latin typeface="Times New Roman" panose="02020603050405020304" pitchFamily="18" charset="0"/>
                <a:ea typeface="Cambria"/>
                <a:cs typeface="Times New Roman" panose="02020603050405020304" pitchFamily="18" charset="0"/>
                <a:sym typeface="Cambria"/>
              </a:rPr>
              <a:t>avec et par le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groupe</a:t>
            </a:r>
          </a:p>
          <a:p>
            <a:pPr marL="1657350" lvl="3" indent="-285750" defTabSz="449580">
              <a:buFont typeface="Arial" panose="020B0604020202020204" pitchFamily="34" charset="0"/>
              <a:buChar char="•"/>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657350" lvl="3" indent="-285750" defTabSz="449580">
              <a:buFont typeface="Arial" panose="020B0604020202020204" pitchFamily="34"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motivation </a:t>
            </a:r>
            <a:r>
              <a:rPr lang="fr-CA" sz="2000" dirty="0">
                <a:uFill>
                  <a:solidFill/>
                </a:uFill>
                <a:latin typeface="Times New Roman" panose="02020603050405020304" pitchFamily="18" charset="0"/>
                <a:ea typeface="Cambria"/>
                <a:cs typeface="Times New Roman" panose="02020603050405020304" pitchFamily="18" charset="0"/>
                <a:sym typeface="Cambria"/>
              </a:rPr>
              <a:t>essentiellement interne, alimentée par le désir d’apprendre de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même que </a:t>
            </a:r>
            <a:r>
              <a:rPr lang="fr-CA" sz="2000" dirty="0">
                <a:uFill>
                  <a:solidFill/>
                </a:uFill>
                <a:latin typeface="Times New Roman" panose="02020603050405020304" pitchFamily="18" charset="0"/>
                <a:ea typeface="Cambria"/>
                <a:cs typeface="Times New Roman" panose="02020603050405020304" pitchFamily="18" charset="0"/>
                <a:sym typeface="Cambria"/>
              </a:rPr>
              <a:t>par celui de contribuer aux apprentissage du groupe</a:t>
            </a:r>
          </a:p>
          <a:p>
            <a:pPr lvl="2" defTabSz="449580"/>
            <a:endParaRPr lang="fr-CA" dirty="0">
              <a:uFill>
                <a:solidFill/>
              </a:uFill>
              <a:latin typeface="Times New Roman" panose="02020603050405020304" pitchFamily="18" charset="0"/>
              <a:ea typeface="Cambria"/>
              <a:cs typeface="Times New Roman" panose="02020603050405020304" pitchFamily="18" charset="0"/>
              <a:sym typeface="Cambria"/>
            </a:endParaRPr>
          </a:p>
          <a:p>
            <a:pPr lvl="2" defTabSz="449580"/>
            <a:endParaRPr lang="fr-CA" dirty="0">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3434474533"/>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5" end="5"/>
                                            </p:txEl>
                                          </p:spTgt>
                                        </p:tgtEl>
                                        <p:attrNameLst>
                                          <p:attrName>style.visibility</p:attrName>
                                        </p:attrNameLst>
                                      </p:cBhvr>
                                      <p:to>
                                        <p:strVal val="visible"/>
                                      </p:to>
                                    </p:set>
                                    <p:animEffect transition="in" filter="fade">
                                      <p:cBhvr>
                                        <p:cTn id="21" dur="1000"/>
                                        <p:tgtEl>
                                          <p:spTgt spid="10">
                                            <p:txEl>
                                              <p:pRg st="5" end="5"/>
                                            </p:txEl>
                                          </p:spTgt>
                                        </p:tgtEl>
                                      </p:cBhvr>
                                    </p:animEffect>
                                    <p:anim calcmode="lin" valueType="num">
                                      <p:cBhvr>
                                        <p:cTn id="22"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7" end="7"/>
                                            </p:txEl>
                                          </p:spTgt>
                                        </p:tgtEl>
                                        <p:attrNameLst>
                                          <p:attrName>style.visibility</p:attrName>
                                        </p:attrNameLst>
                                      </p:cBhvr>
                                      <p:to>
                                        <p:strVal val="visible"/>
                                      </p:to>
                                    </p:set>
                                    <p:animEffect transition="in" filter="fade">
                                      <p:cBhvr>
                                        <p:cTn id="28" dur="1000"/>
                                        <p:tgtEl>
                                          <p:spTgt spid="10">
                                            <p:txEl>
                                              <p:pRg st="7" end="7"/>
                                            </p:txEl>
                                          </p:spTgt>
                                        </p:tgtEl>
                                      </p:cBhvr>
                                    </p:animEffect>
                                    <p:anim calcmode="lin" valueType="num">
                                      <p:cBhvr>
                                        <p:cTn id="29"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9" end="9"/>
                                            </p:txEl>
                                          </p:spTgt>
                                        </p:tgtEl>
                                        <p:attrNameLst>
                                          <p:attrName>style.visibility</p:attrName>
                                        </p:attrNameLst>
                                      </p:cBhvr>
                                      <p:to>
                                        <p:strVal val="visible"/>
                                      </p:to>
                                    </p:set>
                                    <p:animEffect transition="in" filter="fade">
                                      <p:cBhvr>
                                        <p:cTn id="35" dur="1000"/>
                                        <p:tgtEl>
                                          <p:spTgt spid="10">
                                            <p:txEl>
                                              <p:pRg st="9" end="9"/>
                                            </p:txEl>
                                          </p:spTgt>
                                        </p:tgtEl>
                                      </p:cBhvr>
                                    </p:animEffect>
                                    <p:anim calcmode="lin" valueType="num">
                                      <p:cBhvr>
                                        <p:cTn id="36"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7</a:t>
            </a:fld>
            <a:endParaRPr lang="en-US"/>
          </a:p>
        </p:txBody>
      </p:sp>
      <p:sp>
        <p:nvSpPr>
          <p:cNvPr id="10" name="Rectangle 9"/>
          <p:cNvSpPr/>
          <p:nvPr/>
        </p:nvSpPr>
        <p:spPr>
          <a:xfrm>
            <a:off x="0" y="1187668"/>
            <a:ext cx="8988426" cy="5262979"/>
          </a:xfrm>
          <a:prstGeom prst="rect">
            <a:avLst/>
          </a:prstGeom>
        </p:spPr>
        <p:txBody>
          <a:bodyPr wrap="square">
            <a:spAutoFit/>
          </a:bodyPr>
          <a:lstStyle/>
          <a:p>
            <a:pPr lvl="2" defTabSz="449580"/>
            <a:endParaRPr lang="fr-CA" sz="2200" b="1" dirty="0" smtClean="0">
              <a:uFill>
                <a:solidFill/>
              </a:uFill>
              <a:latin typeface="Times New Roman" panose="02020603050405020304" pitchFamily="18" charset="0"/>
              <a:ea typeface="Cambria"/>
              <a:cs typeface="Times New Roman" panose="02020603050405020304" pitchFamily="18" charset="0"/>
              <a:sym typeface="Cambria"/>
            </a:endParaRPr>
          </a:p>
          <a:p>
            <a:pPr lvl="2" defTabSz="449580"/>
            <a:r>
              <a:rPr lang="fr-CA" sz="2200" b="1" dirty="0" smtClean="0">
                <a:uFill>
                  <a:solidFill/>
                </a:uFill>
                <a:latin typeface="Times New Roman" panose="02020603050405020304" pitchFamily="18" charset="0"/>
                <a:ea typeface="Cambria"/>
                <a:cs typeface="Times New Roman" panose="02020603050405020304" pitchFamily="18" charset="0"/>
                <a:sym typeface="Cambria"/>
              </a:rPr>
              <a:t>Contribution du constructivisme et socioconstructivisme en éducation : </a:t>
            </a:r>
            <a:r>
              <a:rPr lang="fr-CA" dirty="0">
                <a:uFill>
                  <a:solidFill/>
                </a:uFill>
                <a:latin typeface="Times New Roman" panose="02020603050405020304" pitchFamily="18" charset="0"/>
                <a:ea typeface="Cambria"/>
                <a:cs typeface="Times New Roman" panose="02020603050405020304" pitchFamily="18" charset="0"/>
                <a:sym typeface="Cambria"/>
              </a:rPr>
              <a:t>a</a:t>
            </a:r>
            <a:r>
              <a:rPr lang="fr-CA" dirty="0" smtClean="0">
                <a:uFill>
                  <a:solidFill/>
                </a:uFill>
                <a:latin typeface="Times New Roman" panose="02020603050405020304" pitchFamily="18" charset="0"/>
                <a:ea typeface="Cambria"/>
                <a:cs typeface="Times New Roman" panose="02020603050405020304" pitchFamily="18" charset="0"/>
                <a:sym typeface="Cambria"/>
              </a:rPr>
              <a:t>vec le théorie de l’intelligence de Piaget et la théorie de la zone proximale de développement (ZPD) de Vygotski, ces deux auteurs nous ont données des principes sur lesquelles reposent les courants constructivisme et socioconstructivisme. De plus, Jerome Bruner, avec sa théorie de  la pédagogie par découverte, permet à un élève de faire à des situations d’autoapprentissage.</a:t>
            </a:r>
          </a:p>
          <a:p>
            <a:pPr lvl="2" defTabSz="449580"/>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1200150" lvl="2" indent="-285750" defTabSz="449580">
              <a:buFont typeface="Wingdings" panose="05000000000000000000" pitchFamily="2" charset="2"/>
              <a:buChar char="Ø"/>
            </a:pPr>
            <a:endParaRPr lang="fr-CA" dirty="0">
              <a:uFill>
                <a:solidFill/>
              </a:uFill>
              <a:latin typeface="Times New Roman" panose="02020603050405020304" pitchFamily="18" charset="0"/>
              <a:ea typeface="Cambria"/>
              <a:cs typeface="Times New Roman" panose="02020603050405020304" pitchFamily="18" charset="0"/>
              <a:sym typeface="Cambria"/>
            </a:endParaRPr>
          </a:p>
          <a:p>
            <a:pPr marL="1657350" lvl="3" indent="-285750" defTabSz="449580">
              <a:buFont typeface="Arial" panose="020B0604020202020204" pitchFamily="34" charset="0"/>
              <a:buChar char="•"/>
            </a:pPr>
            <a:r>
              <a:rPr lang="fr-CA" b="1" dirty="0" smtClean="0">
                <a:uFill>
                  <a:solidFill/>
                </a:uFill>
                <a:latin typeface="Times New Roman" panose="02020603050405020304" pitchFamily="18" charset="0"/>
                <a:ea typeface="Cambria"/>
                <a:cs typeface="Times New Roman" panose="02020603050405020304" pitchFamily="18" charset="0"/>
                <a:sym typeface="Cambria"/>
              </a:rPr>
              <a:t>Piaget : </a:t>
            </a:r>
            <a:r>
              <a:rPr lang="fr-CA" dirty="0" smtClean="0">
                <a:uFill>
                  <a:solidFill/>
                </a:uFill>
                <a:latin typeface="Times New Roman" panose="02020603050405020304" pitchFamily="18" charset="0"/>
                <a:ea typeface="Cambria"/>
                <a:cs typeface="Times New Roman" panose="02020603050405020304" pitchFamily="18" charset="0"/>
                <a:sym typeface="Cambria"/>
              </a:rPr>
              <a:t>4 stades de développement</a:t>
            </a:r>
          </a:p>
          <a:p>
            <a:pPr marL="1657350" lvl="3" indent="-285750" defTabSz="449580">
              <a:buFont typeface="Arial" panose="020B0604020202020204" pitchFamily="34" charset="0"/>
              <a:buChar char="•"/>
            </a:pPr>
            <a:endParaRPr lang="fr-CA" b="1" dirty="0">
              <a:uFill>
                <a:solidFill/>
              </a:uFill>
              <a:latin typeface="Times New Roman" panose="02020603050405020304" pitchFamily="18" charset="0"/>
              <a:ea typeface="Cambria"/>
              <a:cs typeface="Times New Roman" panose="02020603050405020304" pitchFamily="18" charset="0"/>
              <a:sym typeface="Cambria"/>
            </a:endParaRPr>
          </a:p>
          <a:p>
            <a:pPr marL="1657350" lvl="3" indent="-285750" defTabSz="449580">
              <a:buFont typeface="Arial" panose="020B0604020202020204" pitchFamily="34" charset="0"/>
              <a:buChar char="•"/>
            </a:pPr>
            <a:r>
              <a:rPr lang="fr-CA" b="1" dirty="0" smtClean="0">
                <a:uFill>
                  <a:solidFill/>
                </a:uFill>
                <a:latin typeface="Times New Roman" panose="02020603050405020304" pitchFamily="18" charset="0"/>
                <a:ea typeface="Cambria"/>
                <a:cs typeface="Times New Roman" panose="02020603050405020304" pitchFamily="18" charset="0"/>
                <a:sym typeface="Cambria"/>
              </a:rPr>
              <a:t>Vygotski : </a:t>
            </a:r>
            <a:r>
              <a:rPr lang="fr-CA" dirty="0" smtClean="0">
                <a:uFill>
                  <a:solidFill/>
                </a:uFill>
                <a:latin typeface="Times New Roman" panose="02020603050405020304" pitchFamily="18" charset="0"/>
                <a:ea typeface="Cambria"/>
                <a:cs typeface="Times New Roman" panose="02020603050405020304" pitchFamily="18" charset="0"/>
                <a:sym typeface="Cambria"/>
              </a:rPr>
              <a:t>zone prochaine de développement (ZPD)</a:t>
            </a:r>
          </a:p>
          <a:p>
            <a:pPr marL="1657350" lvl="3" indent="-285750" defTabSz="449580">
              <a:buFont typeface="Arial" panose="020B0604020202020204" pitchFamily="34" charset="0"/>
              <a:buChar char="•"/>
            </a:pPr>
            <a:endParaRPr lang="fr-CA" b="1" dirty="0">
              <a:uFill>
                <a:solidFill/>
              </a:uFill>
              <a:latin typeface="Times New Roman" panose="02020603050405020304" pitchFamily="18" charset="0"/>
              <a:ea typeface="Cambria"/>
              <a:cs typeface="Times New Roman" panose="02020603050405020304" pitchFamily="18" charset="0"/>
              <a:sym typeface="Cambria"/>
            </a:endParaRPr>
          </a:p>
          <a:p>
            <a:pPr marL="1657350" lvl="3" indent="-285750" defTabSz="449580">
              <a:buFont typeface="Arial" panose="020B0604020202020204" pitchFamily="34" charset="0"/>
              <a:buChar char="•"/>
            </a:pPr>
            <a:r>
              <a:rPr lang="fr-CA" b="1" dirty="0" smtClean="0">
                <a:uFill>
                  <a:solidFill/>
                </a:uFill>
                <a:latin typeface="Times New Roman" panose="02020603050405020304" pitchFamily="18" charset="0"/>
                <a:ea typeface="Cambria"/>
                <a:cs typeface="Times New Roman" panose="02020603050405020304" pitchFamily="18" charset="0"/>
                <a:sym typeface="Cambria"/>
              </a:rPr>
              <a:t>Bruner : </a:t>
            </a:r>
            <a:r>
              <a:rPr lang="fr-CA" dirty="0" smtClean="0">
                <a:uFill>
                  <a:solidFill/>
                </a:uFill>
                <a:latin typeface="Times New Roman" panose="02020603050405020304" pitchFamily="18" charset="0"/>
                <a:ea typeface="Cambria"/>
                <a:cs typeface="Times New Roman" panose="02020603050405020304" pitchFamily="18" charset="0"/>
                <a:sym typeface="Cambria"/>
              </a:rPr>
              <a:t>pédagogie de la découverte</a:t>
            </a:r>
            <a:endParaRPr lang="fr-CA" b="1" dirty="0" smtClean="0">
              <a:uFill>
                <a:solidFill/>
              </a:uFill>
              <a:latin typeface="Times New Roman" panose="02020603050405020304" pitchFamily="18" charset="0"/>
              <a:ea typeface="Cambria"/>
              <a:cs typeface="Times New Roman" panose="02020603050405020304" pitchFamily="18" charset="0"/>
              <a:sym typeface="Cambria"/>
            </a:endParaRPr>
          </a:p>
          <a:p>
            <a:pPr lvl="2" defTabSz="449580"/>
            <a:endParaRPr lang="fr-CA" dirty="0">
              <a:uFill>
                <a:solidFill/>
              </a:uFill>
              <a:latin typeface="Times New Roman" panose="02020603050405020304" pitchFamily="18" charset="0"/>
              <a:ea typeface="Cambria"/>
              <a:cs typeface="Times New Roman" panose="02020603050405020304" pitchFamily="18" charset="0"/>
              <a:sym typeface="Cambria"/>
            </a:endParaRPr>
          </a:p>
          <a:p>
            <a:pPr lvl="2" defTabSz="449580"/>
            <a:endParaRPr lang="fr-CA" b="1" dirty="0">
              <a:uFill>
                <a:solidFill/>
              </a:uFill>
              <a:latin typeface="Times New Roman" panose="02020603050405020304" pitchFamily="18" charset="0"/>
              <a:ea typeface="Cambria"/>
              <a:cs typeface="Times New Roman" panose="02020603050405020304" pitchFamily="18" charset="0"/>
              <a:sym typeface="Cambria"/>
            </a:endParaRPr>
          </a:p>
          <a:p>
            <a:pPr lvl="2" defTabSz="449580"/>
            <a:r>
              <a:rPr lang="fr-CA" b="1" dirty="0" smtClean="0">
                <a:uFill>
                  <a:solidFill/>
                </a:uFill>
                <a:latin typeface="Times New Roman" panose="02020603050405020304" pitchFamily="18" charset="0"/>
                <a:ea typeface="Cambria"/>
                <a:cs typeface="Times New Roman" panose="02020603050405020304" pitchFamily="18" charset="0"/>
                <a:sym typeface="Cambria"/>
              </a:rPr>
              <a:t>	</a:t>
            </a:r>
            <a:endParaRPr lang="fr-CA" b="1" dirty="0">
              <a:uFill>
                <a:solidFill/>
              </a:uFill>
              <a:latin typeface="Times New Roman" panose="02020603050405020304" pitchFamily="18" charset="0"/>
              <a:ea typeface="Cambria"/>
              <a:cs typeface="Times New Roman" panose="02020603050405020304" pitchFamily="18" charset="0"/>
              <a:sym typeface="Cambria"/>
            </a:endParaRPr>
          </a:p>
          <a:p>
            <a:pPr lvl="3" defTabSz="449580"/>
            <a:endParaRPr lang="fr-CA" b="1" dirty="0" smtClean="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567319925"/>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4" end="4"/>
                                            </p:txEl>
                                          </p:spTgt>
                                        </p:tgtEl>
                                        <p:attrNameLst>
                                          <p:attrName>style.visibility</p:attrName>
                                        </p:attrNameLst>
                                      </p:cBhvr>
                                      <p:to>
                                        <p:strVal val="visible"/>
                                      </p:to>
                                    </p:set>
                                    <p:animEffect transition="in" filter="fade">
                                      <p:cBhvr>
                                        <p:cTn id="14" dur="1000"/>
                                        <p:tgtEl>
                                          <p:spTgt spid="10">
                                            <p:txEl>
                                              <p:pRg st="4" end="4"/>
                                            </p:txEl>
                                          </p:spTgt>
                                        </p:tgtEl>
                                      </p:cBhvr>
                                    </p:animEffect>
                                    <p:anim calcmode="lin" valueType="num">
                                      <p:cBhvr>
                                        <p:cTn id="15"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6" end="6"/>
                                            </p:txEl>
                                          </p:spTgt>
                                        </p:tgtEl>
                                        <p:attrNameLst>
                                          <p:attrName>style.visibility</p:attrName>
                                        </p:attrNameLst>
                                      </p:cBhvr>
                                      <p:to>
                                        <p:strVal val="visible"/>
                                      </p:to>
                                    </p:set>
                                    <p:animEffect transition="in" filter="fade">
                                      <p:cBhvr>
                                        <p:cTn id="21" dur="1000"/>
                                        <p:tgtEl>
                                          <p:spTgt spid="10">
                                            <p:txEl>
                                              <p:pRg st="6" end="6"/>
                                            </p:txEl>
                                          </p:spTgt>
                                        </p:tgtEl>
                                      </p:cBhvr>
                                    </p:animEffect>
                                    <p:anim calcmode="lin" valueType="num">
                                      <p:cBhvr>
                                        <p:cTn id="22"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8" end="8"/>
                                            </p:txEl>
                                          </p:spTgt>
                                        </p:tgtEl>
                                        <p:attrNameLst>
                                          <p:attrName>style.visibility</p:attrName>
                                        </p:attrNameLst>
                                      </p:cBhvr>
                                      <p:to>
                                        <p:strVal val="visible"/>
                                      </p:to>
                                    </p:set>
                                    <p:animEffect transition="in" filter="fade">
                                      <p:cBhvr>
                                        <p:cTn id="28" dur="1000"/>
                                        <p:tgtEl>
                                          <p:spTgt spid="10">
                                            <p:txEl>
                                              <p:pRg st="8" end="8"/>
                                            </p:txEl>
                                          </p:spTgt>
                                        </p:tgtEl>
                                      </p:cBhvr>
                                    </p:animEffect>
                                    <p:anim calcmode="lin" valueType="num">
                                      <p:cBhvr>
                                        <p:cTn id="29"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11" end="11"/>
                                            </p:txEl>
                                          </p:spTgt>
                                        </p:tgtEl>
                                        <p:attrNameLst>
                                          <p:attrName>style.visibility</p:attrName>
                                        </p:attrNameLst>
                                      </p:cBhvr>
                                      <p:to>
                                        <p:strVal val="visible"/>
                                      </p:to>
                                    </p:set>
                                    <p:animEffect transition="in" filter="fade">
                                      <p:cBhvr>
                                        <p:cTn id="35" dur="1000"/>
                                        <p:tgtEl>
                                          <p:spTgt spid="10">
                                            <p:txEl>
                                              <p:pRg st="11" end="11"/>
                                            </p:txEl>
                                          </p:spTgt>
                                        </p:tgtEl>
                                      </p:cBhvr>
                                    </p:animEffect>
                                    <p:anim calcmode="lin" valueType="num">
                                      <p:cBhvr>
                                        <p:cTn id="36" dur="1000" fill="hold"/>
                                        <p:tgtEl>
                                          <p:spTgt spid="10">
                                            <p:txEl>
                                              <p:pRg st="11" end="11"/>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8</a:t>
            </a:fld>
            <a:endParaRPr lang="en-US"/>
          </a:p>
        </p:txBody>
      </p:sp>
      <p:sp>
        <p:nvSpPr>
          <p:cNvPr id="10" name="Rectangle 9"/>
          <p:cNvSpPr/>
          <p:nvPr/>
        </p:nvSpPr>
        <p:spPr>
          <a:xfrm>
            <a:off x="0" y="1187668"/>
            <a:ext cx="8988426" cy="4555093"/>
          </a:xfrm>
          <a:prstGeom prst="rect">
            <a:avLst/>
          </a:prstGeom>
        </p:spPr>
        <p:txBody>
          <a:bodyPr wrap="square">
            <a:spAutoFit/>
          </a:bodyPr>
          <a:lstStyle/>
          <a:p>
            <a:pPr lvl="2" defTabSz="449580"/>
            <a:endParaRPr lang="fr-CA" sz="2200" b="1" dirty="0" smtClean="0">
              <a:uFill>
                <a:solidFill/>
              </a:uFill>
              <a:latin typeface="Times New Roman" panose="02020603050405020304" pitchFamily="18" charset="0"/>
              <a:ea typeface="Cambria"/>
              <a:cs typeface="Times New Roman" panose="02020603050405020304" pitchFamily="18" charset="0"/>
              <a:sym typeface="Cambria"/>
            </a:endParaRPr>
          </a:p>
          <a:p>
            <a:pPr lvl="2" defTabSz="449580"/>
            <a:r>
              <a:rPr lang="fr-CA" sz="2200" b="1" dirty="0" smtClean="0">
                <a:uFill>
                  <a:solidFill/>
                </a:uFill>
                <a:latin typeface="Times New Roman" panose="02020603050405020304" pitchFamily="18" charset="0"/>
                <a:ea typeface="Cambria"/>
                <a:cs typeface="Times New Roman" panose="02020603050405020304" pitchFamily="18" charset="0"/>
                <a:sym typeface="Cambria"/>
              </a:rPr>
              <a:t>Piaget, Vygotski et Bruner : </a:t>
            </a:r>
            <a:r>
              <a:rPr lang="fr-CA" sz="2200" dirty="0" smtClean="0">
                <a:uFill>
                  <a:solidFill/>
                </a:uFill>
                <a:latin typeface="Times New Roman" panose="02020603050405020304" pitchFamily="18" charset="0"/>
                <a:ea typeface="Cambria"/>
                <a:cs typeface="Times New Roman" panose="02020603050405020304" pitchFamily="18" charset="0"/>
                <a:sym typeface="Cambria"/>
              </a:rPr>
              <a:t>ces trois auteurs vont influencer de façon significative le développement de nombreuses stratégies d’apprentissage et stratégies d’enseignement utilisées actuellement  dans le domaine de l’éducation</a:t>
            </a:r>
            <a:endParaRPr lang="fr-CA" sz="2200" b="1" dirty="0" smtClean="0">
              <a:uFill>
                <a:solidFill/>
              </a:uFill>
              <a:latin typeface="Times New Roman" panose="02020603050405020304" pitchFamily="18" charset="0"/>
              <a:ea typeface="Cambria"/>
              <a:cs typeface="Times New Roman" panose="02020603050405020304" pitchFamily="18" charset="0"/>
              <a:sym typeface="Cambria"/>
            </a:endParaRPr>
          </a:p>
          <a:p>
            <a:pPr lvl="2" defTabSz="449580"/>
            <a:endParaRPr lang="fr-CA" dirty="0">
              <a:uFill>
                <a:solidFill/>
              </a:uFill>
              <a:latin typeface="Times New Roman" panose="02020603050405020304" pitchFamily="18" charset="0"/>
              <a:ea typeface="Cambria"/>
              <a:cs typeface="Times New Roman" panose="02020603050405020304" pitchFamily="18" charset="0"/>
              <a:sym typeface="Cambria"/>
            </a:endParaRPr>
          </a:p>
          <a:p>
            <a:pPr marL="1657350" lvl="3" indent="-285750" defTabSz="449580">
              <a:buFont typeface="Arial" panose="020B0604020202020204" pitchFamily="34" charset="0"/>
              <a:buChar char="•"/>
            </a:pPr>
            <a:r>
              <a:rPr lang="fr-CA" b="1" dirty="0" smtClean="0">
                <a:uFill>
                  <a:solidFill/>
                </a:uFill>
                <a:latin typeface="Times New Roman" panose="02020603050405020304" pitchFamily="18" charset="0"/>
                <a:ea typeface="Cambria"/>
                <a:cs typeface="Times New Roman" panose="02020603050405020304" pitchFamily="18" charset="0"/>
                <a:sym typeface="Cambria"/>
              </a:rPr>
              <a:t>Stratégies d’apprentissage : </a:t>
            </a:r>
            <a:r>
              <a:rPr lang="fr-CA" dirty="0" smtClean="0">
                <a:uFill>
                  <a:solidFill/>
                </a:uFill>
                <a:latin typeface="Times New Roman" panose="02020603050405020304" pitchFamily="18" charset="0"/>
                <a:ea typeface="Cambria"/>
                <a:cs typeface="Times New Roman" panose="02020603050405020304" pitchFamily="18" charset="0"/>
                <a:sym typeface="Cambria"/>
              </a:rPr>
              <a:t>apprentissage par projets, apprentissage coopératif, apprentissage par problèmes et apprentissage par découverte</a:t>
            </a:r>
          </a:p>
          <a:p>
            <a:pPr marL="1657350" lvl="3" indent="-285750" defTabSz="449580">
              <a:buFont typeface="Arial" panose="020B0604020202020204" pitchFamily="34" charset="0"/>
              <a:buChar char="•"/>
            </a:pPr>
            <a:endParaRPr lang="fr-CA" b="1" dirty="0">
              <a:uFill>
                <a:solidFill/>
              </a:uFill>
              <a:latin typeface="Times New Roman" panose="02020603050405020304" pitchFamily="18" charset="0"/>
              <a:ea typeface="Cambria"/>
              <a:cs typeface="Times New Roman" panose="02020603050405020304" pitchFamily="18" charset="0"/>
              <a:sym typeface="Cambria"/>
            </a:endParaRPr>
          </a:p>
          <a:p>
            <a:pPr marL="1657350" lvl="3" indent="-285750" defTabSz="449580">
              <a:buFont typeface="Arial" panose="020B0604020202020204" pitchFamily="34" charset="0"/>
              <a:buChar char="•"/>
            </a:pPr>
            <a:r>
              <a:rPr lang="fr-CA" b="1" dirty="0" smtClean="0">
                <a:uFill>
                  <a:solidFill/>
                </a:uFill>
                <a:latin typeface="Times New Roman" panose="02020603050405020304" pitchFamily="18" charset="0"/>
                <a:ea typeface="Cambria"/>
                <a:cs typeface="Times New Roman" panose="02020603050405020304" pitchFamily="18" charset="0"/>
                <a:sym typeface="Cambria"/>
              </a:rPr>
              <a:t>Stratégies d’enseignement : </a:t>
            </a:r>
            <a:r>
              <a:rPr lang="fr-CA" dirty="0" smtClean="0">
                <a:uFill>
                  <a:solidFill/>
                </a:uFill>
                <a:latin typeface="Times New Roman" panose="02020603050405020304" pitchFamily="18" charset="0"/>
                <a:ea typeface="Cambria"/>
                <a:cs typeface="Times New Roman" panose="02020603050405020304" pitchFamily="18" charset="0"/>
                <a:sym typeface="Cambria"/>
              </a:rPr>
              <a:t>enseignement guidé, enseignement direct, enseignement explicite et pédagogie ouverte</a:t>
            </a:r>
            <a:endParaRPr lang="fr-CA" dirty="0">
              <a:uFill>
                <a:solidFill/>
              </a:uFill>
              <a:latin typeface="Times New Roman" panose="02020603050405020304" pitchFamily="18" charset="0"/>
              <a:ea typeface="Cambria"/>
              <a:cs typeface="Times New Roman" panose="02020603050405020304" pitchFamily="18" charset="0"/>
              <a:sym typeface="Cambria"/>
            </a:endParaRPr>
          </a:p>
          <a:p>
            <a:pPr lvl="2" defTabSz="449580"/>
            <a:endParaRPr lang="fr-CA" dirty="0">
              <a:uFill>
                <a:solidFill/>
              </a:uFill>
              <a:latin typeface="Times New Roman" panose="02020603050405020304" pitchFamily="18" charset="0"/>
              <a:ea typeface="Cambria"/>
              <a:cs typeface="Times New Roman" panose="02020603050405020304" pitchFamily="18" charset="0"/>
              <a:sym typeface="Cambria"/>
            </a:endParaRPr>
          </a:p>
          <a:p>
            <a:pPr lvl="2" defTabSz="449580"/>
            <a:endParaRPr lang="fr-CA" b="1" dirty="0">
              <a:uFill>
                <a:solidFill/>
              </a:uFill>
              <a:latin typeface="Times New Roman" panose="02020603050405020304" pitchFamily="18" charset="0"/>
              <a:ea typeface="Cambria"/>
              <a:cs typeface="Times New Roman" panose="02020603050405020304" pitchFamily="18" charset="0"/>
              <a:sym typeface="Cambria"/>
            </a:endParaRPr>
          </a:p>
          <a:p>
            <a:pPr lvl="2" defTabSz="449580"/>
            <a:r>
              <a:rPr lang="fr-CA" b="1" dirty="0" smtClean="0">
                <a:uFill>
                  <a:solidFill/>
                </a:uFill>
                <a:latin typeface="Times New Roman" panose="02020603050405020304" pitchFamily="18" charset="0"/>
                <a:ea typeface="Cambria"/>
                <a:cs typeface="Times New Roman" panose="02020603050405020304" pitchFamily="18" charset="0"/>
                <a:sym typeface="Cambria"/>
              </a:rPr>
              <a:t>	</a:t>
            </a:r>
            <a:endParaRPr lang="fr-CA" b="1" dirty="0">
              <a:uFill>
                <a:solidFill/>
              </a:uFill>
              <a:latin typeface="Times New Roman" panose="02020603050405020304" pitchFamily="18" charset="0"/>
              <a:ea typeface="Cambria"/>
              <a:cs typeface="Times New Roman" panose="02020603050405020304" pitchFamily="18" charset="0"/>
              <a:sym typeface="Cambria"/>
            </a:endParaRPr>
          </a:p>
          <a:p>
            <a:pPr lvl="3" defTabSz="449580"/>
            <a:endParaRPr lang="fr-CA" b="1" dirty="0" smtClean="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2424061041"/>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5" end="5"/>
                                            </p:txEl>
                                          </p:spTgt>
                                        </p:tgtEl>
                                        <p:attrNameLst>
                                          <p:attrName>style.visibility</p:attrName>
                                        </p:attrNameLst>
                                      </p:cBhvr>
                                      <p:to>
                                        <p:strVal val="visible"/>
                                      </p:to>
                                    </p:set>
                                    <p:animEffect transition="in" filter="fade">
                                      <p:cBhvr>
                                        <p:cTn id="21" dur="1000"/>
                                        <p:tgtEl>
                                          <p:spTgt spid="10">
                                            <p:txEl>
                                              <p:pRg st="5" end="5"/>
                                            </p:txEl>
                                          </p:spTgt>
                                        </p:tgtEl>
                                      </p:cBhvr>
                                    </p:animEffect>
                                    <p:anim calcmode="lin" valueType="num">
                                      <p:cBhvr>
                                        <p:cTn id="22"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8" end="8"/>
                                            </p:txEl>
                                          </p:spTgt>
                                        </p:tgtEl>
                                        <p:attrNameLst>
                                          <p:attrName>style.visibility</p:attrName>
                                        </p:attrNameLst>
                                      </p:cBhvr>
                                      <p:to>
                                        <p:strVal val="visible"/>
                                      </p:to>
                                    </p:set>
                                    <p:animEffect transition="in" filter="fade">
                                      <p:cBhvr>
                                        <p:cTn id="28" dur="1000"/>
                                        <p:tgtEl>
                                          <p:spTgt spid="10">
                                            <p:txEl>
                                              <p:pRg st="8" end="8"/>
                                            </p:txEl>
                                          </p:spTgt>
                                        </p:tgtEl>
                                      </p:cBhvr>
                                    </p:animEffect>
                                    <p:anim calcmode="lin" valueType="num">
                                      <p:cBhvr>
                                        <p:cTn id="29"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9</a:t>
            </a:fld>
            <a:endParaRPr lang="en-US"/>
          </a:p>
        </p:txBody>
      </p:sp>
      <p:sp>
        <p:nvSpPr>
          <p:cNvPr id="10" name="Rectangle 9"/>
          <p:cNvSpPr/>
          <p:nvPr/>
        </p:nvSpPr>
        <p:spPr>
          <a:xfrm>
            <a:off x="0" y="1187668"/>
            <a:ext cx="8988426" cy="5632311"/>
          </a:xfrm>
          <a:prstGeom prst="rect">
            <a:avLst/>
          </a:prstGeom>
        </p:spPr>
        <p:txBody>
          <a:bodyPr wrap="square">
            <a:spAutoFit/>
          </a:bodyPr>
          <a:lstStyle/>
          <a:p>
            <a:pPr marL="1371600" lvl="6" indent="-457200">
              <a:buFont typeface="Wingdings" panose="05000000000000000000" pitchFamily="2" charset="2"/>
              <a:buChar char="Ø"/>
            </a:pPr>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914400" lvl="6"/>
            <a:r>
              <a:rPr lang="fr-CA" sz="2800" b="1" dirty="0">
                <a:uFill>
                  <a:solidFill/>
                </a:uFill>
                <a:latin typeface="Times New Roman" panose="02020603050405020304" pitchFamily="18" charset="0"/>
                <a:ea typeface="Cambria"/>
                <a:cs typeface="Times New Roman" panose="02020603050405020304" pitchFamily="18" charset="0"/>
                <a:sym typeface="Cambria"/>
              </a:rPr>
              <a:t>Le courant critique et citoyen : </a:t>
            </a:r>
            <a:r>
              <a:rPr lang="fr-CA" sz="2000" dirty="0">
                <a:uFill>
                  <a:solidFill/>
                </a:uFill>
                <a:latin typeface="Times New Roman" panose="02020603050405020304" pitchFamily="18" charset="0"/>
                <a:ea typeface="Cambria"/>
                <a:cs typeface="Times New Roman" panose="02020603050405020304" pitchFamily="18" charset="0"/>
                <a:sym typeface="Cambria"/>
              </a:rPr>
              <a:t>a la dimension personnelle (humanisme) et sociale (sociohumanisme) de l’humanisme, on ajoutait une dimension spirituelle et une dimension citoyenne. Nous avons choisi de nous concentrer sur cette dernière dimension., la dimension citoyenne, à laquelle nous associons une indispensable composante critique, d’où l’appellation de </a:t>
            </a:r>
            <a:r>
              <a:rPr lang="fr-CA" sz="2000" b="1" dirty="0">
                <a:uFill>
                  <a:solidFill/>
                </a:uFill>
                <a:latin typeface="Times New Roman" panose="02020603050405020304" pitchFamily="18" charset="0"/>
                <a:ea typeface="Cambria"/>
                <a:cs typeface="Times New Roman" panose="02020603050405020304" pitchFamily="18" charset="0"/>
                <a:sym typeface="Cambria"/>
              </a:rPr>
              <a:t>“ courant critique et citoyenne”. </a:t>
            </a:r>
            <a:r>
              <a:rPr lang="fr-CA" sz="2000" dirty="0">
                <a:uFill>
                  <a:solidFill/>
                </a:uFill>
                <a:latin typeface="Times New Roman" panose="02020603050405020304" pitchFamily="18" charset="0"/>
                <a:ea typeface="Cambria"/>
                <a:cs typeface="Times New Roman" panose="02020603050405020304" pitchFamily="18" charset="0"/>
                <a:sym typeface="Cambria"/>
              </a:rPr>
              <a:t>En poursuivant l’analogie avec les adverbes, si le béhaviorisme s’intéresse au combien, le cognitivisme au comment, l’humanisme et le courant critique se passionnent pour</a:t>
            </a:r>
            <a:r>
              <a:rPr lang="fr-CA" sz="2000" b="1" dirty="0">
                <a:uFill>
                  <a:solidFill/>
                </a:uFill>
                <a:latin typeface="Times New Roman" panose="02020603050405020304" pitchFamily="18" charset="0"/>
                <a:ea typeface="Cambria"/>
                <a:cs typeface="Times New Roman" panose="02020603050405020304" pitchFamily="18" charset="0"/>
                <a:sym typeface="Cambria"/>
              </a:rPr>
              <a:t> </a:t>
            </a:r>
            <a:r>
              <a:rPr lang="fr-CA" sz="2000" dirty="0">
                <a:uFill>
                  <a:solidFill/>
                </a:uFill>
                <a:latin typeface="Times New Roman" panose="02020603050405020304" pitchFamily="18" charset="0"/>
                <a:ea typeface="Cambria"/>
                <a:cs typeface="Times New Roman" panose="02020603050405020304" pitchFamily="18" charset="0"/>
                <a:sym typeface="Cambria"/>
              </a:rPr>
              <a:t>le pourquoi de l’apprentissage. Ce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pourquoi </a:t>
            </a:r>
            <a:r>
              <a:rPr lang="fr-CA" sz="2000" dirty="0">
                <a:uFill>
                  <a:solidFill/>
                </a:uFill>
                <a:latin typeface="Times New Roman" panose="02020603050405020304" pitchFamily="18" charset="0"/>
                <a:ea typeface="Cambria"/>
                <a:cs typeface="Times New Roman" panose="02020603050405020304" pitchFamily="18" charset="0"/>
                <a:sym typeface="Cambria"/>
              </a:rPr>
              <a:t>se traduit en une quête du sens à la fois individuel et collectif. </a:t>
            </a:r>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914400" lvl="6"/>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257300" lvl="6" indent="-342900">
              <a:buFont typeface="Wingdings" panose="05000000000000000000" pitchFamily="2" charset="2"/>
              <a:buChar char="Ø"/>
            </a:pPr>
            <a:r>
              <a:rPr lang="fr-CA" sz="2400" b="1" dirty="0">
                <a:uFill>
                  <a:solidFill/>
                </a:uFill>
                <a:latin typeface="Times New Roman" panose="02020603050405020304" pitchFamily="18" charset="0"/>
                <a:ea typeface="Cambria"/>
                <a:cs typeface="Times New Roman" panose="02020603050405020304" pitchFamily="18" charset="0"/>
                <a:sym typeface="Cambria"/>
              </a:rPr>
              <a:t>Finalité de l’école :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développement </a:t>
            </a:r>
            <a:r>
              <a:rPr lang="fr-CA" sz="2000" dirty="0">
                <a:uFill>
                  <a:solidFill/>
                </a:uFill>
                <a:latin typeface="Times New Roman" panose="02020603050405020304" pitchFamily="18" charset="0"/>
                <a:ea typeface="Cambria"/>
                <a:cs typeface="Times New Roman" panose="02020603050405020304" pitchFamily="18" charset="0"/>
                <a:sym typeface="Cambria"/>
              </a:rPr>
              <a:t>du savoir-vivre ensemble et du savoir-devenir (citoyenneté). </a:t>
            </a:r>
          </a:p>
          <a:p>
            <a:pPr marL="1771650" lvl="5"/>
            <a:endParaRPr lang="fr-CA" sz="2200" dirty="0" smtClean="0">
              <a:uFill>
                <a:solidFill/>
              </a:uFill>
              <a:latin typeface="Times New Roman" panose="02020603050405020304" pitchFamily="18" charset="0"/>
              <a:ea typeface="Cambria"/>
              <a:cs typeface="Times New Roman" panose="02020603050405020304" pitchFamily="18" charset="0"/>
              <a:sym typeface="Cambria"/>
            </a:endParaRPr>
          </a:p>
          <a:p>
            <a:pPr marL="400050" lvl="2"/>
            <a:endParaRPr lang="fr-CA" sz="2200" b="1" dirty="0">
              <a:uFill>
                <a:solidFill/>
              </a:uFill>
              <a:latin typeface="Times New Roman" panose="02020603050405020304" pitchFamily="18" charset="0"/>
              <a:ea typeface="Cambria"/>
              <a:cs typeface="Times New Roman" panose="02020603050405020304" pitchFamily="18" charset="0"/>
              <a:sym typeface="Cambria"/>
            </a:endParaRPr>
          </a:p>
          <a:p>
            <a:pPr marL="1371600" lvl="6" indent="-457200">
              <a:buFont typeface="Wingdings" panose="05000000000000000000" pitchFamily="2" charset="2"/>
              <a:buChar char="Ø"/>
            </a:pPr>
            <a:endParaRPr lang="fr-CA" sz="2200"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1490848986"/>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10</a:t>
            </a:fld>
            <a:endParaRPr lang="en-US"/>
          </a:p>
        </p:txBody>
      </p:sp>
      <p:sp>
        <p:nvSpPr>
          <p:cNvPr id="10" name="Rectangle 9"/>
          <p:cNvSpPr/>
          <p:nvPr/>
        </p:nvSpPr>
        <p:spPr>
          <a:xfrm>
            <a:off x="0" y="1187668"/>
            <a:ext cx="8988426" cy="5463034"/>
          </a:xfrm>
          <a:prstGeom prst="rect">
            <a:avLst/>
          </a:prstGeom>
        </p:spPr>
        <p:txBody>
          <a:bodyPr wrap="square">
            <a:spAutoFit/>
          </a:bodyPr>
          <a:lstStyle/>
          <a:p>
            <a:pPr marL="1257300" lvl="2" indent="-342900" defTabSz="449580">
              <a:buFont typeface="Wingdings" panose="05000000000000000000" pitchFamily="2" charset="2"/>
              <a:buChar char="Ø"/>
            </a:pPr>
            <a:r>
              <a:rPr lang="fr-CA" sz="2000" b="1" dirty="0" smtClean="0">
                <a:uFill>
                  <a:solidFill/>
                </a:uFill>
                <a:latin typeface="Times New Roman" panose="02020603050405020304" pitchFamily="18" charset="0"/>
                <a:ea typeface="Cambria"/>
                <a:cs typeface="Times New Roman" panose="02020603050405020304" pitchFamily="18" charset="0"/>
                <a:sym typeface="Cambria"/>
              </a:rPr>
              <a:t>Conception de l’apprentissage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a:t>
            </a:r>
          </a:p>
          <a:p>
            <a:pPr lvl="2" defTabSz="449580"/>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714500" lvl="3" indent="-342900" defTabSz="449580">
              <a:buFont typeface="Arial" panose="020B0604020202020204" pitchFamily="34" charset="0"/>
              <a:buChar char="•"/>
            </a:pPr>
            <a:r>
              <a:rPr lang="fr-CA" dirty="0">
                <a:uFill>
                  <a:solidFill/>
                </a:uFill>
                <a:latin typeface="Times New Roman" panose="02020603050405020304" pitchFamily="18" charset="0"/>
                <a:ea typeface="Cambria"/>
                <a:cs typeface="Times New Roman" panose="02020603050405020304" pitchFamily="18" charset="0"/>
                <a:sym typeface="Cambria"/>
              </a:rPr>
              <a:t>conception ouverte de l’apprentissage, incluant </a:t>
            </a:r>
            <a:r>
              <a:rPr lang="fr-CA" dirty="0" smtClean="0">
                <a:uFill>
                  <a:solidFill/>
                </a:uFill>
                <a:latin typeface="Times New Roman" panose="02020603050405020304" pitchFamily="18" charset="0"/>
                <a:ea typeface="Cambria"/>
                <a:cs typeface="Times New Roman" panose="02020603050405020304" pitchFamily="18" charset="0"/>
                <a:sym typeface="Cambria"/>
              </a:rPr>
              <a:t>la dimension </a:t>
            </a:r>
            <a:r>
              <a:rPr lang="fr-CA" dirty="0">
                <a:uFill>
                  <a:solidFill/>
                </a:uFill>
                <a:latin typeface="Times New Roman" panose="02020603050405020304" pitchFamily="18" charset="0"/>
                <a:ea typeface="Cambria"/>
                <a:cs typeface="Times New Roman" panose="02020603050405020304" pitchFamily="18" charset="0"/>
                <a:sym typeface="Cambria"/>
              </a:rPr>
              <a:t>intrapersonnelle, interpersonnelle, sociale (engagement citoyen) et environnementale (responsabilité planétaire)</a:t>
            </a:r>
          </a:p>
          <a:p>
            <a:pPr marL="1714500" lvl="3" indent="-342900" defTabSz="449580">
              <a:buFont typeface="Arial" panose="020B0604020202020204" pitchFamily="34" charset="0"/>
              <a:buChar char="•"/>
            </a:pPr>
            <a:r>
              <a:rPr lang="fr-CA" dirty="0">
                <a:uFill>
                  <a:solidFill/>
                </a:uFill>
                <a:latin typeface="Times New Roman" panose="02020603050405020304" pitchFamily="18" charset="0"/>
                <a:ea typeface="Cambria"/>
                <a:cs typeface="Times New Roman" panose="02020603050405020304" pitchFamily="18" charset="0"/>
                <a:sym typeface="Cambria"/>
              </a:rPr>
              <a:t>apprentissage associé au développement de la pensée critique et à la capacité des enjeux sociaux et planétaires</a:t>
            </a:r>
          </a:p>
          <a:p>
            <a:pPr marL="1714500" lvl="3" indent="-342900" defTabSz="449580">
              <a:buFont typeface="Arial" panose="020B0604020202020204" pitchFamily="34" charset="0"/>
              <a:buChar char="•"/>
            </a:pPr>
            <a:r>
              <a:rPr lang="fr-CA" dirty="0">
                <a:uFill>
                  <a:solidFill/>
                </a:uFill>
                <a:latin typeface="Times New Roman" panose="02020603050405020304" pitchFamily="18" charset="0"/>
                <a:ea typeface="Cambria"/>
                <a:cs typeface="Times New Roman" panose="02020603050405020304" pitchFamily="18" charset="0"/>
                <a:sym typeface="Cambria"/>
              </a:rPr>
              <a:t>apprentissage défini commun processus de développement d’une citoyenneté </a:t>
            </a:r>
            <a:r>
              <a:rPr lang="fr-CA" dirty="0" smtClean="0">
                <a:uFill>
                  <a:solidFill/>
                </a:uFill>
                <a:latin typeface="Times New Roman" panose="02020603050405020304" pitchFamily="18" charset="0"/>
                <a:ea typeface="Cambria"/>
                <a:cs typeface="Times New Roman" panose="02020603050405020304" pitchFamily="18" charset="0"/>
                <a:sym typeface="Cambria"/>
              </a:rPr>
              <a:t>responsable</a:t>
            </a:r>
          </a:p>
          <a:p>
            <a:pPr lvl="3" defTabSz="449580"/>
            <a:endParaRPr lang="fr-CA" dirty="0">
              <a:uFill>
                <a:solidFill/>
              </a:uFill>
              <a:latin typeface="Times New Roman" panose="02020603050405020304" pitchFamily="18" charset="0"/>
              <a:ea typeface="Cambria"/>
              <a:cs typeface="Times New Roman" panose="02020603050405020304" pitchFamily="18" charset="0"/>
              <a:sym typeface="Cambria"/>
            </a:endParaRPr>
          </a:p>
          <a:p>
            <a:pPr marL="1257300" lvl="2" indent="-342900" defTabSz="449580">
              <a:buFont typeface="Wingdings" panose="05000000000000000000" pitchFamily="2" charset="2"/>
              <a:buChar char="Ø"/>
            </a:pPr>
            <a:r>
              <a:rPr lang="fr-CA" sz="2000" b="1" dirty="0">
                <a:uFill>
                  <a:solidFill/>
                </a:uFill>
                <a:latin typeface="Times New Roman" panose="02020603050405020304" pitchFamily="18" charset="0"/>
                <a:ea typeface="Cambria"/>
                <a:cs typeface="Times New Roman" panose="02020603050405020304" pitchFamily="18" charset="0"/>
                <a:sym typeface="Cambria"/>
              </a:rPr>
              <a:t>Conception de l’enseignement :</a:t>
            </a:r>
            <a:r>
              <a:rPr lang="fr-CA" sz="2000" dirty="0">
                <a:uFill>
                  <a:solidFill/>
                </a:uFill>
                <a:latin typeface="Times New Roman" panose="02020603050405020304" pitchFamily="18" charset="0"/>
                <a:ea typeface="Cambria"/>
                <a:cs typeface="Times New Roman" panose="02020603050405020304" pitchFamily="18" charset="0"/>
                <a:sym typeface="Cambria"/>
              </a:rPr>
              <a:t> </a:t>
            </a:r>
          </a:p>
          <a:p>
            <a:pPr lvl="2" defTabSz="449580"/>
            <a:endParaRPr lang="fr-CA" sz="1900" dirty="0">
              <a:uFill>
                <a:solidFill/>
              </a:uFill>
              <a:latin typeface="Cambria"/>
              <a:ea typeface="Cambria"/>
              <a:cs typeface="Cambria"/>
              <a:sym typeface="Cambria"/>
            </a:endParaRPr>
          </a:p>
          <a:p>
            <a:pPr marL="1714500" lvl="3" indent="-342900" defTabSz="449580">
              <a:buFont typeface="Arial" panose="020B0604020202020204" pitchFamily="34" charset="0"/>
              <a:buChar char="•"/>
            </a:pPr>
            <a:r>
              <a:rPr lang="fr-CA" dirty="0">
                <a:latin typeface="Times New Roman" panose="02020603050405020304" pitchFamily="18" charset="0"/>
                <a:ea typeface="Cambria"/>
                <a:cs typeface="Times New Roman" panose="02020603050405020304" pitchFamily="18" charset="0"/>
                <a:sym typeface="Cambria"/>
              </a:rPr>
              <a:t>priorité à la fonction socialiste de l’école prônant des valeurs d’ouverture à l’autre, de solidarité sociale et de responsabilité citoyenne</a:t>
            </a:r>
            <a:r>
              <a:rPr lang="fr-CA" dirty="0" smtClean="0">
                <a:latin typeface="Times New Roman" panose="02020603050405020304" pitchFamily="18" charset="0"/>
                <a:ea typeface="Cambria"/>
                <a:cs typeface="Times New Roman" panose="02020603050405020304" pitchFamily="18" charset="0"/>
                <a:sym typeface="Cambria"/>
              </a:rPr>
              <a:t>.</a:t>
            </a:r>
            <a:endParaRPr lang="fr-CA" dirty="0">
              <a:latin typeface="Times New Roman" panose="02020603050405020304" pitchFamily="18" charset="0"/>
              <a:ea typeface="Cambria"/>
              <a:cs typeface="Times New Roman" panose="02020603050405020304" pitchFamily="18" charset="0"/>
              <a:sym typeface="Cambria"/>
            </a:endParaRPr>
          </a:p>
          <a:p>
            <a:pPr marL="1714500" lvl="3" indent="-342900" defTabSz="449580">
              <a:buFont typeface="Arial" panose="020B0604020202020204" pitchFamily="34" charset="0"/>
              <a:buChar char="•"/>
            </a:pPr>
            <a:r>
              <a:rPr lang="fr-CA" dirty="0">
                <a:latin typeface="Times New Roman" panose="02020603050405020304" pitchFamily="18" charset="0"/>
                <a:ea typeface="Cambria"/>
                <a:cs typeface="Times New Roman" panose="02020603050405020304" pitchFamily="18" charset="0"/>
                <a:sym typeface="Cambria"/>
              </a:rPr>
              <a:t>organisation avec les élèves d’un environnement éducatif favorisant la conscientisation et l’engagement dans la défense de valeurs universelles (paix, respect des droits de la personne</a:t>
            </a:r>
            <a:r>
              <a:rPr lang="fr-CA" dirty="0" smtClean="0">
                <a:latin typeface="Times New Roman" panose="02020603050405020304" pitchFamily="18" charset="0"/>
                <a:ea typeface="Cambria"/>
                <a:cs typeface="Times New Roman" panose="02020603050405020304" pitchFamily="18" charset="0"/>
                <a:sym typeface="Cambria"/>
              </a:rPr>
              <a:t>).</a:t>
            </a:r>
            <a:endParaRPr lang="fr-CA" dirty="0">
              <a:latin typeface="Times New Roman" panose="02020603050405020304" pitchFamily="18" charset="0"/>
              <a:ea typeface="Cambria"/>
              <a:cs typeface="Times New Roman" panose="02020603050405020304" pitchFamily="18" charset="0"/>
              <a:sym typeface="Cambria"/>
            </a:endParaRPr>
          </a:p>
          <a:p>
            <a:pPr marL="1714500" lvl="3" indent="-342900" defTabSz="449580">
              <a:buFont typeface="Arial" panose="020B0604020202020204" pitchFamily="34" charset="0"/>
              <a:buChar char="•"/>
            </a:pPr>
            <a:r>
              <a:rPr lang="fr-CA" dirty="0">
                <a:latin typeface="Times New Roman" panose="02020603050405020304" pitchFamily="18" charset="0"/>
                <a:ea typeface="Cambria"/>
                <a:cs typeface="Times New Roman" panose="02020603050405020304" pitchFamily="18" charset="0"/>
                <a:sym typeface="Cambria"/>
              </a:rPr>
              <a:t>promotion du développement de la pensée critique et de l’engagement citoyen des élèves</a:t>
            </a:r>
            <a:r>
              <a:rPr lang="fr-CA" dirty="0" smtClean="0">
                <a:latin typeface="Times New Roman" panose="02020603050405020304" pitchFamily="18" charset="0"/>
                <a:ea typeface="Cambria"/>
                <a:cs typeface="Times New Roman" panose="02020603050405020304" pitchFamily="18" charset="0"/>
                <a:sym typeface="Cambria"/>
              </a:rPr>
              <a:t>.</a:t>
            </a:r>
            <a:endParaRPr lang="fr-CA"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3875597710"/>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4" end="4"/>
                                            </p:txEl>
                                          </p:spTgt>
                                        </p:tgtEl>
                                        <p:attrNameLst>
                                          <p:attrName>style.visibility</p:attrName>
                                        </p:attrNameLst>
                                      </p:cBhvr>
                                      <p:to>
                                        <p:strVal val="visible"/>
                                      </p:to>
                                    </p:set>
                                    <p:animEffect transition="in" filter="fade">
                                      <p:cBhvr>
                                        <p:cTn id="28" dur="1000"/>
                                        <p:tgtEl>
                                          <p:spTgt spid="10">
                                            <p:txEl>
                                              <p:pRg st="4" end="4"/>
                                            </p:txEl>
                                          </p:spTgt>
                                        </p:tgtEl>
                                      </p:cBhvr>
                                    </p:animEffect>
                                    <p:anim calcmode="lin" valueType="num">
                                      <p:cBhvr>
                                        <p:cTn id="29"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6" end="6"/>
                                            </p:txEl>
                                          </p:spTgt>
                                        </p:tgtEl>
                                        <p:attrNameLst>
                                          <p:attrName>style.visibility</p:attrName>
                                        </p:attrNameLst>
                                      </p:cBhvr>
                                      <p:to>
                                        <p:strVal val="visible"/>
                                      </p:to>
                                    </p:set>
                                    <p:animEffect transition="in" filter="fade">
                                      <p:cBhvr>
                                        <p:cTn id="35" dur="1000"/>
                                        <p:tgtEl>
                                          <p:spTgt spid="10">
                                            <p:txEl>
                                              <p:pRg st="6" end="6"/>
                                            </p:txEl>
                                          </p:spTgt>
                                        </p:tgtEl>
                                      </p:cBhvr>
                                    </p:animEffect>
                                    <p:anim calcmode="lin" valueType="num">
                                      <p:cBhvr>
                                        <p:cTn id="36"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8" end="8"/>
                                            </p:txEl>
                                          </p:spTgt>
                                        </p:tgtEl>
                                        <p:attrNameLst>
                                          <p:attrName>style.visibility</p:attrName>
                                        </p:attrNameLst>
                                      </p:cBhvr>
                                      <p:to>
                                        <p:strVal val="visible"/>
                                      </p:to>
                                    </p:set>
                                    <p:animEffect transition="in" filter="fade">
                                      <p:cBhvr>
                                        <p:cTn id="42" dur="1000"/>
                                        <p:tgtEl>
                                          <p:spTgt spid="10">
                                            <p:txEl>
                                              <p:pRg st="8" end="8"/>
                                            </p:txEl>
                                          </p:spTgt>
                                        </p:tgtEl>
                                      </p:cBhvr>
                                    </p:animEffect>
                                    <p:anim calcmode="lin" valueType="num">
                                      <p:cBhvr>
                                        <p:cTn id="43"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9" end="9"/>
                                            </p:txEl>
                                          </p:spTgt>
                                        </p:tgtEl>
                                        <p:attrNameLst>
                                          <p:attrName>style.visibility</p:attrName>
                                        </p:attrNameLst>
                                      </p:cBhvr>
                                      <p:to>
                                        <p:strVal val="visible"/>
                                      </p:to>
                                    </p:set>
                                    <p:animEffect transition="in" filter="fade">
                                      <p:cBhvr>
                                        <p:cTn id="49" dur="1000"/>
                                        <p:tgtEl>
                                          <p:spTgt spid="10">
                                            <p:txEl>
                                              <p:pRg st="9" end="9"/>
                                            </p:txEl>
                                          </p:spTgt>
                                        </p:tgtEl>
                                      </p:cBhvr>
                                    </p:animEffect>
                                    <p:anim calcmode="lin" valueType="num">
                                      <p:cBhvr>
                                        <p:cTn id="50"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10" end="10"/>
                                            </p:txEl>
                                          </p:spTgt>
                                        </p:tgtEl>
                                        <p:attrNameLst>
                                          <p:attrName>style.visibility</p:attrName>
                                        </p:attrNameLst>
                                      </p:cBhvr>
                                      <p:to>
                                        <p:strVal val="visible"/>
                                      </p:to>
                                    </p:set>
                                    <p:animEffect transition="in" filter="fade">
                                      <p:cBhvr>
                                        <p:cTn id="56" dur="1000"/>
                                        <p:tgtEl>
                                          <p:spTgt spid="10">
                                            <p:txEl>
                                              <p:pRg st="10" end="10"/>
                                            </p:txEl>
                                          </p:spTgt>
                                        </p:tgtEl>
                                      </p:cBhvr>
                                    </p:animEffect>
                                    <p:anim calcmode="lin" valueType="num">
                                      <p:cBhvr>
                                        <p:cTn id="57"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11</a:t>
            </a:fld>
            <a:endParaRPr lang="en-US"/>
          </a:p>
        </p:txBody>
      </p:sp>
      <p:sp>
        <p:nvSpPr>
          <p:cNvPr id="10" name="Rectangle 9"/>
          <p:cNvSpPr/>
          <p:nvPr/>
        </p:nvSpPr>
        <p:spPr>
          <a:xfrm>
            <a:off x="0" y="1187668"/>
            <a:ext cx="8988426" cy="7448193"/>
          </a:xfrm>
          <a:prstGeom prst="rect">
            <a:avLst/>
          </a:prstGeom>
        </p:spPr>
        <p:txBody>
          <a:bodyPr wrap="square">
            <a:spAutoFit/>
          </a:bodyPr>
          <a:lstStyle/>
          <a:p>
            <a:pPr marL="1371600" lvl="6" indent="-457200">
              <a:buFont typeface="Wingdings" panose="05000000000000000000" pitchFamily="2" charset="2"/>
              <a:buChar char="Ø"/>
            </a:pPr>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1200150" lvl="2" indent="-285750" defTabSz="449580">
              <a:buFont typeface="Wingdings" panose="05000000000000000000" pitchFamily="2" charset="2"/>
              <a:buChar char="Ø"/>
            </a:pPr>
            <a:r>
              <a:rPr lang="fr-CA" sz="2400" b="1" dirty="0">
                <a:uFill>
                  <a:solidFill/>
                </a:uFill>
                <a:latin typeface="Times New Roman" panose="02020603050405020304" pitchFamily="18" charset="0"/>
                <a:ea typeface="Cambria"/>
                <a:cs typeface="Times New Roman" panose="02020603050405020304" pitchFamily="18" charset="0"/>
                <a:sym typeface="Cambria"/>
              </a:rPr>
              <a:t>Valeurs véhiculées : </a:t>
            </a:r>
            <a:r>
              <a:rPr lang="fr-CA" dirty="0">
                <a:uFill>
                  <a:solidFill/>
                </a:uFill>
                <a:latin typeface="Times New Roman" panose="02020603050405020304" pitchFamily="18" charset="0"/>
                <a:ea typeface="Cambria"/>
                <a:cs typeface="Times New Roman" panose="02020603050405020304" pitchFamily="18" charset="0"/>
                <a:sym typeface="Cambria"/>
              </a:rPr>
              <a:t>respect de l’autre et des différences sociales et culturelles, engagement citoyen, ouverture sur le monde, conscience planétaire.</a:t>
            </a:r>
          </a:p>
          <a:p>
            <a:pPr lvl="2" defTabSz="449580"/>
            <a:endParaRPr lang="fr-CA" dirty="0">
              <a:uFill>
                <a:solidFill/>
              </a:uFill>
              <a:latin typeface="Times New Roman" panose="02020603050405020304" pitchFamily="18" charset="0"/>
              <a:ea typeface="Cambria"/>
              <a:cs typeface="Times New Roman" panose="02020603050405020304" pitchFamily="18" charset="0"/>
              <a:sym typeface="Cambria"/>
            </a:endParaRPr>
          </a:p>
          <a:p>
            <a:pPr marL="1200150" lvl="2" indent="-285750" defTabSz="449580">
              <a:buFont typeface="Wingdings" panose="05000000000000000000" pitchFamily="2" charset="2"/>
              <a:buChar char="Ø"/>
            </a:pPr>
            <a:r>
              <a:rPr lang="fr-CA" sz="2400" b="1" dirty="0">
                <a:uFill>
                  <a:solidFill/>
                </a:uFill>
                <a:latin typeface="Times New Roman" panose="02020603050405020304" pitchFamily="18" charset="0"/>
                <a:ea typeface="Cambria"/>
                <a:cs typeface="Times New Roman" panose="02020603050405020304" pitchFamily="18" charset="0"/>
                <a:sym typeface="Cambria"/>
              </a:rPr>
              <a:t>Rôle de l’enseignant : </a:t>
            </a:r>
          </a:p>
          <a:p>
            <a:pPr marL="1657350" lvl="3" indent="-285750" defTabSz="449580">
              <a:buFont typeface="Arial" panose="020B0604020202020204" pitchFamily="34" charset="0"/>
              <a:buChar char="•"/>
            </a:pPr>
            <a:r>
              <a:rPr lang="fr-CA" dirty="0" smtClean="0">
                <a:uFill>
                  <a:solidFill/>
                </a:uFill>
                <a:latin typeface="Times New Roman" panose="02020603050405020304" pitchFamily="18" charset="0"/>
                <a:ea typeface="Cambria"/>
                <a:cs typeface="Times New Roman" panose="02020603050405020304" pitchFamily="18" charset="0"/>
                <a:sym typeface="Cambria"/>
              </a:rPr>
              <a:t>rôle </a:t>
            </a:r>
            <a:r>
              <a:rPr lang="fr-CA" dirty="0">
                <a:uFill>
                  <a:solidFill/>
                </a:uFill>
                <a:latin typeface="Times New Roman" panose="02020603050405020304" pitchFamily="18" charset="0"/>
                <a:ea typeface="Cambria"/>
                <a:cs typeface="Times New Roman" panose="02020603050405020304" pitchFamily="18" charset="0"/>
                <a:sym typeface="Cambria"/>
              </a:rPr>
              <a:t>d’accompagnateur (amène les élèves vers leur propre prise en </a:t>
            </a:r>
            <a:r>
              <a:rPr lang="fr-CA" dirty="0" smtClean="0">
                <a:uFill>
                  <a:solidFill/>
                </a:uFill>
                <a:latin typeface="Times New Roman" panose="02020603050405020304" pitchFamily="18" charset="0"/>
                <a:ea typeface="Cambria"/>
                <a:cs typeface="Times New Roman" panose="02020603050405020304" pitchFamily="18" charset="0"/>
                <a:sym typeface="Cambria"/>
              </a:rPr>
              <a:t>charge)</a:t>
            </a:r>
            <a:endParaRPr lang="fr-CA" dirty="0">
              <a:uFill>
                <a:solidFill/>
              </a:uFill>
              <a:latin typeface="Times New Roman" panose="02020603050405020304" pitchFamily="18" charset="0"/>
              <a:ea typeface="Cambria"/>
              <a:cs typeface="Times New Roman" panose="02020603050405020304" pitchFamily="18" charset="0"/>
              <a:sym typeface="Cambria"/>
            </a:endParaRPr>
          </a:p>
          <a:p>
            <a:pPr marL="1657350" lvl="3" indent="-285750" defTabSz="449580">
              <a:buFont typeface="Arial" panose="020B0604020202020204" pitchFamily="34" charset="0"/>
              <a:buChar char="•"/>
            </a:pPr>
            <a:r>
              <a:rPr lang="fr-CA" dirty="0" smtClean="0">
                <a:uFill>
                  <a:solidFill/>
                </a:uFill>
                <a:latin typeface="Times New Roman" panose="02020603050405020304" pitchFamily="18" charset="0"/>
                <a:ea typeface="Cambria"/>
                <a:cs typeface="Times New Roman" panose="02020603050405020304" pitchFamily="18" charset="0"/>
                <a:sym typeface="Cambria"/>
              </a:rPr>
              <a:t>coresponsabilité </a:t>
            </a:r>
            <a:r>
              <a:rPr lang="fr-CA" dirty="0">
                <a:uFill>
                  <a:solidFill/>
                </a:uFill>
                <a:latin typeface="Times New Roman" panose="02020603050405020304" pitchFamily="18" charset="0"/>
                <a:ea typeface="Cambria"/>
                <a:cs typeface="Times New Roman" panose="02020603050405020304" pitchFamily="18" charset="0"/>
                <a:sym typeface="Cambria"/>
              </a:rPr>
              <a:t>avec le groupe de la planification, de la réalisation et </a:t>
            </a:r>
            <a:r>
              <a:rPr lang="fr-CA" dirty="0" smtClean="0">
                <a:uFill>
                  <a:solidFill/>
                </a:uFill>
                <a:latin typeface="Times New Roman" panose="02020603050405020304" pitchFamily="18" charset="0"/>
                <a:ea typeface="Cambria"/>
                <a:cs typeface="Times New Roman" panose="02020603050405020304" pitchFamily="18" charset="0"/>
                <a:sym typeface="Cambria"/>
              </a:rPr>
              <a:t>de</a:t>
            </a:r>
          </a:p>
          <a:p>
            <a:pPr lvl="3" defTabSz="449580"/>
            <a:r>
              <a:rPr lang="fr-CA" dirty="0">
                <a:uFill>
                  <a:solidFill/>
                </a:uFill>
                <a:latin typeface="Times New Roman" panose="02020603050405020304" pitchFamily="18" charset="0"/>
                <a:ea typeface="Cambria"/>
                <a:cs typeface="Times New Roman" panose="02020603050405020304" pitchFamily="18" charset="0"/>
                <a:sym typeface="Cambria"/>
              </a:rPr>
              <a:t> </a:t>
            </a:r>
            <a:r>
              <a:rPr lang="fr-CA" dirty="0" smtClean="0">
                <a:uFill>
                  <a:solidFill/>
                </a:uFill>
                <a:latin typeface="Times New Roman" panose="02020603050405020304" pitchFamily="18" charset="0"/>
                <a:ea typeface="Cambria"/>
                <a:cs typeface="Times New Roman" panose="02020603050405020304" pitchFamily="18" charset="0"/>
                <a:sym typeface="Cambria"/>
              </a:rPr>
              <a:t>   l’évaluation </a:t>
            </a:r>
            <a:r>
              <a:rPr lang="fr-CA" dirty="0">
                <a:uFill>
                  <a:solidFill/>
                </a:uFill>
                <a:latin typeface="Times New Roman" panose="02020603050405020304" pitchFamily="18" charset="0"/>
                <a:ea typeface="Cambria"/>
                <a:cs typeface="Times New Roman" panose="02020603050405020304" pitchFamily="18" charset="0"/>
                <a:sym typeface="Cambria"/>
              </a:rPr>
              <a:t>des activités d’apprentissage(gestion participative) </a:t>
            </a:r>
          </a:p>
          <a:p>
            <a:pPr lvl="3" defTabSz="449580"/>
            <a:endParaRPr lang="fr-CA" b="1" dirty="0" smtClean="0">
              <a:uFill>
                <a:solidFill/>
              </a:uFill>
              <a:latin typeface="Times New Roman" panose="02020603050405020304" pitchFamily="18" charset="0"/>
              <a:ea typeface="Cambria"/>
              <a:cs typeface="Times New Roman" panose="02020603050405020304" pitchFamily="18" charset="0"/>
              <a:sym typeface="Cambria"/>
            </a:endParaRPr>
          </a:p>
          <a:p>
            <a:pPr marL="1200150" lvl="2" indent="-285750" defTabSz="449580">
              <a:buFont typeface="Wingdings" panose="05000000000000000000" pitchFamily="2" charset="2"/>
              <a:buChar char="Ø"/>
            </a:pPr>
            <a:r>
              <a:rPr lang="fr-CA" sz="2400" b="1" dirty="0">
                <a:uFill>
                  <a:solidFill/>
                </a:uFill>
                <a:latin typeface="Times New Roman" panose="02020603050405020304" pitchFamily="18" charset="0"/>
                <a:ea typeface="Cambria"/>
                <a:cs typeface="Times New Roman" panose="02020603050405020304" pitchFamily="18" charset="0"/>
                <a:sym typeface="Cambria"/>
              </a:rPr>
              <a:t>Rôle de l’apprenant :</a:t>
            </a:r>
          </a:p>
          <a:p>
            <a:pPr marL="1657350" lvl="3" indent="-285750" defTabSz="449580">
              <a:buFont typeface="Arial" panose="020B0604020202020204" pitchFamily="34" charset="0"/>
              <a:buChar char="•"/>
            </a:pPr>
            <a:r>
              <a:rPr lang="fr-CA" dirty="0" smtClean="0">
                <a:latin typeface="Times New Roman" panose="02020603050405020304" pitchFamily="18" charset="0"/>
                <a:ea typeface="Cambria"/>
                <a:cs typeface="Times New Roman" panose="02020603050405020304" pitchFamily="18" charset="0"/>
                <a:sym typeface="Cambria"/>
              </a:rPr>
              <a:t>engagement </a:t>
            </a:r>
            <a:r>
              <a:rPr lang="fr-CA" dirty="0">
                <a:latin typeface="Times New Roman" panose="02020603050405020304" pitchFamily="18" charset="0"/>
                <a:ea typeface="Cambria"/>
                <a:cs typeface="Times New Roman" panose="02020603050405020304" pitchFamily="18" charset="0"/>
                <a:sym typeface="Cambria"/>
              </a:rPr>
              <a:t>de chaque élève dans sa communauté d’apprentissage (groupe- </a:t>
            </a:r>
            <a:endParaRPr lang="fr-CA" dirty="0" smtClean="0">
              <a:latin typeface="Times New Roman" panose="02020603050405020304" pitchFamily="18" charset="0"/>
              <a:ea typeface="Cambria"/>
              <a:cs typeface="Times New Roman" panose="02020603050405020304" pitchFamily="18" charset="0"/>
              <a:sym typeface="Cambria"/>
            </a:endParaRPr>
          </a:p>
          <a:p>
            <a:pPr lvl="2" defTabSz="449580"/>
            <a:r>
              <a:rPr lang="fr-CA" dirty="0">
                <a:latin typeface="Times New Roman" panose="02020603050405020304" pitchFamily="18" charset="0"/>
                <a:ea typeface="Cambria"/>
                <a:cs typeface="Times New Roman" panose="02020603050405020304" pitchFamily="18" charset="0"/>
                <a:sym typeface="Cambria"/>
              </a:rPr>
              <a:t>	</a:t>
            </a:r>
            <a:r>
              <a:rPr lang="fr-CA" dirty="0" smtClean="0">
                <a:latin typeface="Times New Roman" panose="02020603050405020304" pitchFamily="18" charset="0"/>
                <a:ea typeface="Cambria"/>
                <a:cs typeface="Times New Roman" panose="02020603050405020304" pitchFamily="18" charset="0"/>
                <a:sym typeface="Cambria"/>
              </a:rPr>
              <a:t>    classe</a:t>
            </a:r>
            <a:r>
              <a:rPr lang="fr-CA" dirty="0">
                <a:latin typeface="Times New Roman" panose="02020603050405020304" pitchFamily="18" charset="0"/>
                <a:ea typeface="Cambria"/>
                <a:cs typeface="Times New Roman" panose="02020603050405020304" pitchFamily="18" charset="0"/>
                <a:sym typeface="Cambria"/>
              </a:rPr>
              <a:t>) et </a:t>
            </a:r>
            <a:r>
              <a:rPr lang="fr-CA" dirty="0" smtClean="0">
                <a:latin typeface="Times New Roman" panose="02020603050405020304" pitchFamily="18" charset="0"/>
                <a:ea typeface="Cambria"/>
                <a:cs typeface="Times New Roman" panose="02020603050405020304" pitchFamily="18" charset="0"/>
                <a:sym typeface="Cambria"/>
              </a:rPr>
              <a:t>participation </a:t>
            </a:r>
            <a:r>
              <a:rPr lang="fr-CA" dirty="0">
                <a:latin typeface="Times New Roman" panose="02020603050405020304" pitchFamily="18" charset="0"/>
                <a:ea typeface="Cambria"/>
                <a:cs typeface="Times New Roman" panose="02020603050405020304" pitchFamily="18" charset="0"/>
                <a:sym typeface="Cambria"/>
              </a:rPr>
              <a:t>à la gestion de cette </a:t>
            </a:r>
            <a:r>
              <a:rPr lang="fr-CA" dirty="0" smtClean="0">
                <a:latin typeface="Times New Roman" panose="02020603050405020304" pitchFamily="18" charset="0"/>
                <a:ea typeface="Cambria"/>
                <a:cs typeface="Times New Roman" panose="02020603050405020304" pitchFamily="18" charset="0"/>
                <a:sym typeface="Cambria"/>
              </a:rPr>
              <a:t>communauté.</a:t>
            </a:r>
          </a:p>
          <a:p>
            <a:pPr marL="1657350" lvl="3" indent="-285750" defTabSz="449580">
              <a:buFont typeface="Arial" panose="020B0604020202020204" pitchFamily="34" charset="0"/>
              <a:buChar char="•"/>
            </a:pPr>
            <a:r>
              <a:rPr lang="fr-CA" dirty="0" smtClean="0">
                <a:latin typeface="Times New Roman" panose="02020603050405020304" pitchFamily="18" charset="0"/>
                <a:ea typeface="Cambria"/>
                <a:cs typeface="Times New Roman" panose="02020603050405020304" pitchFamily="18" charset="0"/>
                <a:sym typeface="Cambria"/>
              </a:rPr>
              <a:t>regard </a:t>
            </a:r>
            <a:r>
              <a:rPr lang="fr-CA" dirty="0">
                <a:latin typeface="Times New Roman" panose="02020603050405020304" pitchFamily="18" charset="0"/>
                <a:ea typeface="Cambria"/>
                <a:cs typeface="Times New Roman" panose="02020603050405020304" pitchFamily="18" charset="0"/>
                <a:sym typeface="Cambria"/>
              </a:rPr>
              <a:t>critique de l’élève sur lui-même, sur les institutions qui </a:t>
            </a:r>
            <a:r>
              <a:rPr lang="fr-CA" dirty="0" smtClean="0">
                <a:latin typeface="Times New Roman" panose="02020603050405020304" pitchFamily="18" charset="0"/>
                <a:ea typeface="Cambria"/>
                <a:cs typeface="Times New Roman" panose="02020603050405020304" pitchFamily="18" charset="0"/>
                <a:sym typeface="Cambria"/>
              </a:rPr>
              <a:t>l’entourent</a:t>
            </a:r>
          </a:p>
          <a:p>
            <a:pPr lvl="2" defTabSz="449580"/>
            <a:r>
              <a:rPr lang="fr-CA" dirty="0">
                <a:latin typeface="Times New Roman" panose="02020603050405020304" pitchFamily="18" charset="0"/>
                <a:ea typeface="Cambria"/>
                <a:cs typeface="Times New Roman" panose="02020603050405020304" pitchFamily="18" charset="0"/>
                <a:sym typeface="Cambria"/>
              </a:rPr>
              <a:t> </a:t>
            </a:r>
            <a:r>
              <a:rPr lang="fr-CA" dirty="0" smtClean="0">
                <a:latin typeface="Times New Roman" panose="02020603050405020304" pitchFamily="18" charset="0"/>
                <a:ea typeface="Cambria"/>
                <a:cs typeface="Times New Roman" panose="02020603050405020304" pitchFamily="18" charset="0"/>
                <a:sym typeface="Cambria"/>
              </a:rPr>
              <a:t>          </a:t>
            </a:r>
            <a:r>
              <a:rPr lang="fr-CA" dirty="0">
                <a:latin typeface="Times New Roman" panose="02020603050405020304" pitchFamily="18" charset="0"/>
                <a:ea typeface="Cambria"/>
                <a:cs typeface="Times New Roman" panose="02020603050405020304" pitchFamily="18" charset="0"/>
                <a:sym typeface="Cambria"/>
              </a:rPr>
              <a:t>(incluant </a:t>
            </a:r>
            <a:r>
              <a:rPr lang="fr-CA" dirty="0" smtClean="0">
                <a:latin typeface="Times New Roman" panose="02020603050405020304" pitchFamily="18" charset="0"/>
                <a:ea typeface="Cambria"/>
                <a:cs typeface="Times New Roman" panose="02020603050405020304" pitchFamily="18" charset="0"/>
                <a:sym typeface="Cambria"/>
              </a:rPr>
              <a:t>l’école </a:t>
            </a:r>
            <a:r>
              <a:rPr lang="fr-CA" dirty="0">
                <a:latin typeface="Times New Roman" panose="02020603050405020304" pitchFamily="18" charset="0"/>
                <a:ea typeface="Cambria"/>
                <a:cs typeface="Times New Roman" panose="02020603050405020304" pitchFamily="18" charset="0"/>
                <a:sym typeface="Cambria"/>
              </a:rPr>
              <a:t>) et sur le fonctionnement de la société.</a:t>
            </a:r>
          </a:p>
          <a:p>
            <a:pPr marL="1657350" lvl="3" indent="-285750" defTabSz="449580">
              <a:buFont typeface="Arial" panose="020B0604020202020204" pitchFamily="34" charset="0"/>
              <a:buChar char="•"/>
            </a:pPr>
            <a:r>
              <a:rPr lang="fr-CA" dirty="0" smtClean="0">
                <a:latin typeface="Times New Roman" panose="02020603050405020304" pitchFamily="18" charset="0"/>
                <a:ea typeface="Cambria"/>
                <a:cs typeface="Times New Roman" panose="02020603050405020304" pitchFamily="18" charset="0"/>
                <a:sym typeface="Cambria"/>
              </a:rPr>
              <a:t>engagement </a:t>
            </a:r>
            <a:r>
              <a:rPr lang="fr-CA" dirty="0">
                <a:latin typeface="Times New Roman" panose="02020603050405020304" pitchFamily="18" charset="0"/>
                <a:ea typeface="Cambria"/>
                <a:cs typeface="Times New Roman" panose="02020603050405020304" pitchFamily="18" charset="0"/>
                <a:sym typeface="Cambria"/>
              </a:rPr>
              <a:t>de l’élève à l’égard de la promotion de certaines causes sociales </a:t>
            </a:r>
            <a:r>
              <a:rPr lang="fr-CA" dirty="0" smtClean="0">
                <a:latin typeface="Times New Roman" panose="02020603050405020304" pitchFamily="18" charset="0"/>
                <a:ea typeface="Cambria"/>
                <a:cs typeface="Times New Roman" panose="02020603050405020304" pitchFamily="18" charset="0"/>
                <a:sym typeface="Cambria"/>
              </a:rPr>
              <a:t>ou </a:t>
            </a:r>
            <a:r>
              <a:rPr lang="fr-CA" dirty="0">
                <a:latin typeface="Times New Roman" panose="02020603050405020304" pitchFamily="18" charset="0"/>
                <a:ea typeface="Cambria"/>
                <a:cs typeface="Times New Roman" panose="02020603050405020304" pitchFamily="18" charset="0"/>
                <a:sym typeface="Cambria"/>
              </a:rPr>
              <a:t>dans des </a:t>
            </a:r>
            <a:r>
              <a:rPr lang="fr-CA" dirty="0" smtClean="0">
                <a:latin typeface="Times New Roman" panose="02020603050405020304" pitchFamily="18" charset="0"/>
                <a:ea typeface="Cambria"/>
                <a:cs typeface="Times New Roman" panose="02020603050405020304" pitchFamily="18" charset="0"/>
                <a:sym typeface="Cambria"/>
              </a:rPr>
              <a:t>projets </a:t>
            </a:r>
            <a:r>
              <a:rPr lang="fr-CA" dirty="0">
                <a:latin typeface="Times New Roman" panose="02020603050405020304" pitchFamily="18" charset="0"/>
                <a:ea typeface="Cambria"/>
                <a:cs typeface="Times New Roman" panose="02020603050405020304" pitchFamily="18" charset="0"/>
                <a:sym typeface="Cambria"/>
              </a:rPr>
              <a:t>à dimension communautaire, nationale ou </a:t>
            </a:r>
            <a:r>
              <a:rPr lang="fr-CA" dirty="0" smtClean="0">
                <a:latin typeface="Times New Roman" panose="02020603050405020304" pitchFamily="18" charset="0"/>
                <a:ea typeface="Cambria"/>
                <a:cs typeface="Times New Roman" panose="02020603050405020304" pitchFamily="18" charset="0"/>
                <a:sym typeface="Cambria"/>
              </a:rPr>
              <a:t>planétaire.</a:t>
            </a:r>
          </a:p>
          <a:p>
            <a:pPr marL="1657350" lvl="3" indent="-285750" defTabSz="449580">
              <a:buFont typeface="Arial" panose="020B0604020202020204" pitchFamily="34" charset="0"/>
              <a:buChar char="•"/>
            </a:pPr>
            <a:r>
              <a:rPr lang="fr-CA" dirty="0" smtClean="0">
                <a:latin typeface="Times New Roman" panose="02020603050405020304" pitchFamily="18" charset="0"/>
                <a:ea typeface="Cambria"/>
                <a:cs typeface="Times New Roman" panose="02020603050405020304" pitchFamily="18" charset="0"/>
                <a:sym typeface="Cambria"/>
              </a:rPr>
              <a:t>motivation </a:t>
            </a:r>
            <a:r>
              <a:rPr lang="fr-CA" dirty="0">
                <a:latin typeface="Times New Roman" panose="02020603050405020304" pitchFamily="18" charset="0"/>
                <a:ea typeface="Cambria"/>
                <a:cs typeface="Times New Roman" panose="02020603050405020304" pitchFamily="18" charset="0"/>
                <a:sym typeface="Cambria"/>
              </a:rPr>
              <a:t>essentiellement interne, issue du besoin de contribuer </a:t>
            </a:r>
            <a:r>
              <a:rPr lang="fr-CA" dirty="0" smtClean="0">
                <a:latin typeface="Times New Roman" panose="02020603050405020304" pitchFamily="18" charset="0"/>
                <a:ea typeface="Cambria"/>
                <a:cs typeface="Times New Roman" panose="02020603050405020304" pitchFamily="18" charset="0"/>
                <a:sym typeface="Cambria"/>
              </a:rPr>
              <a:t>à </a:t>
            </a:r>
          </a:p>
          <a:p>
            <a:pPr lvl="2" defTabSz="449580"/>
            <a:r>
              <a:rPr lang="fr-CA" dirty="0" smtClean="0">
                <a:latin typeface="Times New Roman" panose="02020603050405020304" pitchFamily="18" charset="0"/>
                <a:ea typeface="Cambria"/>
                <a:cs typeface="Times New Roman" panose="02020603050405020304" pitchFamily="18" charset="0"/>
                <a:sym typeface="Cambria"/>
              </a:rPr>
              <a:t>	    l’édification d’un monde </a:t>
            </a:r>
            <a:r>
              <a:rPr lang="fr-CA" dirty="0">
                <a:latin typeface="Times New Roman" panose="02020603050405020304" pitchFamily="18" charset="0"/>
                <a:ea typeface="Cambria"/>
                <a:cs typeface="Times New Roman" panose="02020603050405020304" pitchFamily="18" charset="0"/>
                <a:sym typeface="Cambria"/>
              </a:rPr>
              <a:t>meilleur.</a:t>
            </a:r>
          </a:p>
          <a:p>
            <a:pPr marL="400050" lvl="2" indent="0">
              <a:buNone/>
            </a:pPr>
            <a:endParaRPr lang="fr-CA" b="1" dirty="0">
              <a:uFill>
                <a:solidFill/>
              </a:uFill>
              <a:latin typeface="Times New Roman" panose="02020603050405020304" pitchFamily="18" charset="0"/>
              <a:ea typeface="Cambria"/>
              <a:cs typeface="Times New Roman" panose="02020603050405020304" pitchFamily="18" charset="0"/>
              <a:sym typeface="Cambria"/>
            </a:endParaRPr>
          </a:p>
          <a:p>
            <a:pPr marL="742950" lvl="2" indent="-342900">
              <a:buFont typeface="Wingdings" panose="05000000000000000000" pitchFamily="2" charset="2"/>
              <a:buChar char="Ø"/>
            </a:pPr>
            <a:endParaRPr lang="fr-CA" sz="2000" b="1" dirty="0">
              <a:uFill>
                <a:solidFill/>
              </a:uFill>
              <a:latin typeface="Cambria"/>
              <a:ea typeface="Cambria"/>
              <a:cs typeface="Cambria"/>
              <a:sym typeface="Cambria"/>
            </a:endParaRPr>
          </a:p>
          <a:p>
            <a:pPr lvl="3" defTabSz="449580"/>
            <a:endParaRPr lang="fr-CA" b="1" dirty="0">
              <a:uFill>
                <a:solidFill/>
              </a:uFill>
              <a:latin typeface="Times New Roman" panose="02020603050405020304" pitchFamily="18" charset="0"/>
              <a:ea typeface="Cambria"/>
              <a:cs typeface="Times New Roman" panose="02020603050405020304" pitchFamily="18" charset="0"/>
              <a:sym typeface="Cambria"/>
            </a:endParaRPr>
          </a:p>
          <a:p>
            <a:pPr lvl="2" defTabSz="449580"/>
            <a:endParaRPr lang="fr-CA" b="1" dirty="0">
              <a:uFill>
                <a:solidFill/>
              </a:uFill>
              <a:latin typeface="Cambria"/>
              <a:ea typeface="Cambria"/>
              <a:cs typeface="Cambria"/>
              <a:sym typeface="Cambria"/>
            </a:endParaRPr>
          </a:p>
          <a:p>
            <a:pPr marL="400050" lvl="2"/>
            <a:endParaRPr lang="fr-CA" sz="2200" b="1" dirty="0">
              <a:uFill>
                <a:solidFill/>
              </a:uFill>
              <a:latin typeface="Times New Roman" panose="02020603050405020304" pitchFamily="18" charset="0"/>
              <a:ea typeface="Cambria"/>
              <a:cs typeface="Times New Roman" panose="02020603050405020304" pitchFamily="18" charset="0"/>
              <a:sym typeface="Cambria"/>
            </a:endParaRPr>
          </a:p>
          <a:p>
            <a:pPr marL="1371600" lvl="6" indent="-457200">
              <a:buFont typeface="Wingdings" panose="05000000000000000000" pitchFamily="2" charset="2"/>
              <a:buChar char="Ø"/>
            </a:pPr>
            <a:endParaRPr lang="fr-CA" sz="2200"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610480027"/>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5" end="5"/>
                                            </p:txEl>
                                          </p:spTgt>
                                        </p:tgtEl>
                                        <p:attrNameLst>
                                          <p:attrName>style.visibility</p:attrName>
                                        </p:attrNameLst>
                                      </p:cBhvr>
                                      <p:to>
                                        <p:strVal val="visible"/>
                                      </p:to>
                                    </p:set>
                                    <p:animEffect transition="in" filter="fade">
                                      <p:cBhvr>
                                        <p:cTn id="28" dur="1000"/>
                                        <p:tgtEl>
                                          <p:spTgt spid="10">
                                            <p:txEl>
                                              <p:pRg st="5" end="5"/>
                                            </p:txEl>
                                          </p:spTgt>
                                        </p:tgtEl>
                                      </p:cBhvr>
                                    </p:animEffect>
                                    <p:anim calcmode="lin" valueType="num">
                                      <p:cBhvr>
                                        <p:cTn id="29"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6" end="6"/>
                                            </p:txEl>
                                          </p:spTgt>
                                        </p:tgtEl>
                                        <p:attrNameLst>
                                          <p:attrName>style.visibility</p:attrName>
                                        </p:attrNameLst>
                                      </p:cBhvr>
                                      <p:to>
                                        <p:strVal val="visible"/>
                                      </p:to>
                                    </p:set>
                                    <p:animEffect transition="in" filter="fade">
                                      <p:cBhvr>
                                        <p:cTn id="35" dur="1000"/>
                                        <p:tgtEl>
                                          <p:spTgt spid="10">
                                            <p:txEl>
                                              <p:pRg st="6" end="6"/>
                                            </p:txEl>
                                          </p:spTgt>
                                        </p:tgtEl>
                                      </p:cBhvr>
                                    </p:animEffect>
                                    <p:anim calcmode="lin" valueType="num">
                                      <p:cBhvr>
                                        <p:cTn id="36"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8" end="8"/>
                                            </p:txEl>
                                          </p:spTgt>
                                        </p:tgtEl>
                                        <p:attrNameLst>
                                          <p:attrName>style.visibility</p:attrName>
                                        </p:attrNameLst>
                                      </p:cBhvr>
                                      <p:to>
                                        <p:strVal val="visible"/>
                                      </p:to>
                                    </p:set>
                                    <p:animEffect transition="in" filter="fade">
                                      <p:cBhvr>
                                        <p:cTn id="42" dur="1000"/>
                                        <p:tgtEl>
                                          <p:spTgt spid="10">
                                            <p:txEl>
                                              <p:pRg st="8" end="8"/>
                                            </p:txEl>
                                          </p:spTgt>
                                        </p:tgtEl>
                                      </p:cBhvr>
                                    </p:animEffect>
                                    <p:anim calcmode="lin" valueType="num">
                                      <p:cBhvr>
                                        <p:cTn id="43"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9" end="9"/>
                                            </p:txEl>
                                          </p:spTgt>
                                        </p:tgtEl>
                                        <p:attrNameLst>
                                          <p:attrName>style.visibility</p:attrName>
                                        </p:attrNameLst>
                                      </p:cBhvr>
                                      <p:to>
                                        <p:strVal val="visible"/>
                                      </p:to>
                                    </p:set>
                                    <p:animEffect transition="in" filter="fade">
                                      <p:cBhvr>
                                        <p:cTn id="49" dur="1000"/>
                                        <p:tgtEl>
                                          <p:spTgt spid="10">
                                            <p:txEl>
                                              <p:pRg st="9" end="9"/>
                                            </p:txEl>
                                          </p:spTgt>
                                        </p:tgtEl>
                                      </p:cBhvr>
                                    </p:animEffect>
                                    <p:anim calcmode="lin" valueType="num">
                                      <p:cBhvr>
                                        <p:cTn id="50"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10" end="10"/>
                                            </p:txEl>
                                          </p:spTgt>
                                        </p:tgtEl>
                                        <p:attrNameLst>
                                          <p:attrName>style.visibility</p:attrName>
                                        </p:attrNameLst>
                                      </p:cBhvr>
                                      <p:to>
                                        <p:strVal val="visible"/>
                                      </p:to>
                                    </p:set>
                                    <p:animEffect transition="in" filter="fade">
                                      <p:cBhvr>
                                        <p:cTn id="56" dur="1000"/>
                                        <p:tgtEl>
                                          <p:spTgt spid="10">
                                            <p:txEl>
                                              <p:pRg st="10" end="10"/>
                                            </p:txEl>
                                          </p:spTgt>
                                        </p:tgtEl>
                                      </p:cBhvr>
                                    </p:animEffect>
                                    <p:anim calcmode="lin" valueType="num">
                                      <p:cBhvr>
                                        <p:cTn id="57"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xEl>
                                              <p:pRg st="11" end="11"/>
                                            </p:txEl>
                                          </p:spTgt>
                                        </p:tgtEl>
                                        <p:attrNameLst>
                                          <p:attrName>style.visibility</p:attrName>
                                        </p:attrNameLst>
                                      </p:cBhvr>
                                      <p:to>
                                        <p:strVal val="visible"/>
                                      </p:to>
                                    </p:set>
                                    <p:animEffect transition="in" filter="fade">
                                      <p:cBhvr>
                                        <p:cTn id="63" dur="1000"/>
                                        <p:tgtEl>
                                          <p:spTgt spid="10">
                                            <p:txEl>
                                              <p:pRg st="11" end="11"/>
                                            </p:txEl>
                                          </p:spTgt>
                                        </p:tgtEl>
                                      </p:cBhvr>
                                    </p:animEffect>
                                    <p:anim calcmode="lin" valueType="num">
                                      <p:cBhvr>
                                        <p:cTn id="64" dur="1000" fill="hold"/>
                                        <p:tgtEl>
                                          <p:spTgt spid="10">
                                            <p:txEl>
                                              <p:pRg st="11" end="11"/>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0">
                                            <p:txEl>
                                              <p:pRg st="12" end="12"/>
                                            </p:txEl>
                                          </p:spTgt>
                                        </p:tgtEl>
                                        <p:attrNameLst>
                                          <p:attrName>style.visibility</p:attrName>
                                        </p:attrNameLst>
                                      </p:cBhvr>
                                      <p:to>
                                        <p:strVal val="visible"/>
                                      </p:to>
                                    </p:set>
                                    <p:animEffect transition="in" filter="fade">
                                      <p:cBhvr>
                                        <p:cTn id="70" dur="1000"/>
                                        <p:tgtEl>
                                          <p:spTgt spid="10">
                                            <p:txEl>
                                              <p:pRg st="12" end="12"/>
                                            </p:txEl>
                                          </p:spTgt>
                                        </p:tgtEl>
                                      </p:cBhvr>
                                    </p:animEffect>
                                    <p:anim calcmode="lin" valueType="num">
                                      <p:cBhvr>
                                        <p:cTn id="71" dur="1000" fill="hold"/>
                                        <p:tgtEl>
                                          <p:spTgt spid="10">
                                            <p:txEl>
                                              <p:pRg st="12" end="12"/>
                                            </p:txEl>
                                          </p:spTgt>
                                        </p:tgtEl>
                                        <p:attrNameLst>
                                          <p:attrName>ppt_x</p:attrName>
                                        </p:attrNameLst>
                                      </p:cBhvr>
                                      <p:tavLst>
                                        <p:tav tm="0">
                                          <p:val>
                                            <p:strVal val="#ppt_x"/>
                                          </p:val>
                                        </p:tav>
                                        <p:tav tm="100000">
                                          <p:val>
                                            <p:strVal val="#ppt_x"/>
                                          </p:val>
                                        </p:tav>
                                      </p:tavLst>
                                    </p:anim>
                                    <p:anim calcmode="lin" valueType="num">
                                      <p:cBhvr>
                                        <p:cTn id="72" dur="1000" fill="hold"/>
                                        <p:tgtEl>
                                          <p:spTgt spid="10">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10">
                                            <p:txEl>
                                              <p:pRg st="13" end="13"/>
                                            </p:txEl>
                                          </p:spTgt>
                                        </p:tgtEl>
                                        <p:attrNameLst>
                                          <p:attrName>style.visibility</p:attrName>
                                        </p:attrNameLst>
                                      </p:cBhvr>
                                      <p:to>
                                        <p:strVal val="visible"/>
                                      </p:to>
                                    </p:set>
                                    <p:animEffect transition="in" filter="fade">
                                      <p:cBhvr>
                                        <p:cTn id="77" dur="1000"/>
                                        <p:tgtEl>
                                          <p:spTgt spid="10">
                                            <p:txEl>
                                              <p:pRg st="13" end="13"/>
                                            </p:txEl>
                                          </p:spTgt>
                                        </p:tgtEl>
                                      </p:cBhvr>
                                    </p:animEffect>
                                    <p:anim calcmode="lin" valueType="num">
                                      <p:cBhvr>
                                        <p:cTn id="78" dur="1000" fill="hold"/>
                                        <p:tgtEl>
                                          <p:spTgt spid="10">
                                            <p:txEl>
                                              <p:pRg st="13" end="13"/>
                                            </p:txEl>
                                          </p:spTgt>
                                        </p:tgtEl>
                                        <p:attrNameLst>
                                          <p:attrName>ppt_x</p:attrName>
                                        </p:attrNameLst>
                                      </p:cBhvr>
                                      <p:tavLst>
                                        <p:tav tm="0">
                                          <p:val>
                                            <p:strVal val="#ppt_x"/>
                                          </p:val>
                                        </p:tav>
                                        <p:tav tm="100000">
                                          <p:val>
                                            <p:strVal val="#ppt_x"/>
                                          </p:val>
                                        </p:tav>
                                      </p:tavLst>
                                    </p:anim>
                                    <p:anim calcmode="lin" valueType="num">
                                      <p:cBhvr>
                                        <p:cTn id="79" dur="1000" fill="hold"/>
                                        <p:tgtEl>
                                          <p:spTgt spid="10">
                                            <p:txEl>
                                              <p:pRg st="13" end="13"/>
                                            </p:txEl>
                                          </p:spTgt>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nodeType="clickEffect">
                                  <p:stCondLst>
                                    <p:cond delay="0"/>
                                  </p:stCondLst>
                                  <p:childTnLst>
                                    <p:set>
                                      <p:cBhvr>
                                        <p:cTn id="83" dur="1" fill="hold">
                                          <p:stCondLst>
                                            <p:cond delay="0"/>
                                          </p:stCondLst>
                                        </p:cTn>
                                        <p:tgtEl>
                                          <p:spTgt spid="10">
                                            <p:txEl>
                                              <p:pRg st="14" end="14"/>
                                            </p:txEl>
                                          </p:spTgt>
                                        </p:tgtEl>
                                        <p:attrNameLst>
                                          <p:attrName>style.visibility</p:attrName>
                                        </p:attrNameLst>
                                      </p:cBhvr>
                                      <p:to>
                                        <p:strVal val="visible"/>
                                      </p:to>
                                    </p:set>
                                    <p:animEffect transition="in" filter="fade">
                                      <p:cBhvr>
                                        <p:cTn id="84" dur="1000"/>
                                        <p:tgtEl>
                                          <p:spTgt spid="10">
                                            <p:txEl>
                                              <p:pRg st="14" end="14"/>
                                            </p:txEl>
                                          </p:spTgt>
                                        </p:tgtEl>
                                      </p:cBhvr>
                                    </p:animEffect>
                                    <p:anim calcmode="lin" valueType="num">
                                      <p:cBhvr>
                                        <p:cTn id="85" dur="1000" fill="hold"/>
                                        <p:tgtEl>
                                          <p:spTgt spid="10">
                                            <p:txEl>
                                              <p:pRg st="14" end="14"/>
                                            </p:txEl>
                                          </p:spTgt>
                                        </p:tgtEl>
                                        <p:attrNameLst>
                                          <p:attrName>ppt_x</p:attrName>
                                        </p:attrNameLst>
                                      </p:cBhvr>
                                      <p:tavLst>
                                        <p:tav tm="0">
                                          <p:val>
                                            <p:strVal val="#ppt_x"/>
                                          </p:val>
                                        </p:tav>
                                        <p:tav tm="100000">
                                          <p:val>
                                            <p:strVal val="#ppt_x"/>
                                          </p:val>
                                        </p:tav>
                                      </p:tavLst>
                                    </p:anim>
                                    <p:anim calcmode="lin" valueType="num">
                                      <p:cBhvr>
                                        <p:cTn id="86" dur="1000" fill="hold"/>
                                        <p:tgtEl>
                                          <p:spTgt spid="10">
                                            <p:txEl>
                                              <p:pRg st="14" end="14"/>
                                            </p:txEl>
                                          </p:spTgt>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2" presetClass="entr" presetSubtype="0" fill="hold" nodeType="clickEffect">
                                  <p:stCondLst>
                                    <p:cond delay="0"/>
                                  </p:stCondLst>
                                  <p:childTnLst>
                                    <p:set>
                                      <p:cBhvr>
                                        <p:cTn id="90" dur="1" fill="hold">
                                          <p:stCondLst>
                                            <p:cond delay="0"/>
                                          </p:stCondLst>
                                        </p:cTn>
                                        <p:tgtEl>
                                          <p:spTgt spid="10">
                                            <p:txEl>
                                              <p:pRg st="15" end="15"/>
                                            </p:txEl>
                                          </p:spTgt>
                                        </p:tgtEl>
                                        <p:attrNameLst>
                                          <p:attrName>style.visibility</p:attrName>
                                        </p:attrNameLst>
                                      </p:cBhvr>
                                      <p:to>
                                        <p:strVal val="visible"/>
                                      </p:to>
                                    </p:set>
                                    <p:animEffect transition="in" filter="fade">
                                      <p:cBhvr>
                                        <p:cTn id="91" dur="1000"/>
                                        <p:tgtEl>
                                          <p:spTgt spid="10">
                                            <p:txEl>
                                              <p:pRg st="15" end="15"/>
                                            </p:txEl>
                                          </p:spTgt>
                                        </p:tgtEl>
                                      </p:cBhvr>
                                    </p:animEffect>
                                    <p:anim calcmode="lin" valueType="num">
                                      <p:cBhvr>
                                        <p:cTn id="92" dur="1000" fill="hold"/>
                                        <p:tgtEl>
                                          <p:spTgt spid="10">
                                            <p:txEl>
                                              <p:pRg st="15" end="15"/>
                                            </p:txEl>
                                          </p:spTgt>
                                        </p:tgtEl>
                                        <p:attrNameLst>
                                          <p:attrName>ppt_x</p:attrName>
                                        </p:attrNameLst>
                                      </p:cBhvr>
                                      <p:tavLst>
                                        <p:tav tm="0">
                                          <p:val>
                                            <p:strVal val="#ppt_x"/>
                                          </p:val>
                                        </p:tav>
                                        <p:tav tm="100000">
                                          <p:val>
                                            <p:strVal val="#ppt_x"/>
                                          </p:val>
                                        </p:tav>
                                      </p:tavLst>
                                    </p:anim>
                                    <p:anim calcmode="lin" valueType="num">
                                      <p:cBhvr>
                                        <p:cTn id="93" dur="1000" fill="hold"/>
                                        <p:tgtEl>
                                          <p:spTgt spid="10">
                                            <p:txEl>
                                              <p:pRg st="15" end="1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12</a:t>
            </a:fld>
            <a:endParaRPr lang="en-US"/>
          </a:p>
        </p:txBody>
      </p:sp>
      <p:sp>
        <p:nvSpPr>
          <p:cNvPr id="10" name="Rectangle 9"/>
          <p:cNvSpPr/>
          <p:nvPr/>
        </p:nvSpPr>
        <p:spPr>
          <a:xfrm>
            <a:off x="0" y="1187668"/>
            <a:ext cx="8988426" cy="5386090"/>
          </a:xfrm>
          <a:prstGeom prst="rect">
            <a:avLst/>
          </a:prstGeom>
        </p:spPr>
        <p:txBody>
          <a:bodyPr wrap="square">
            <a:spAutoFit/>
          </a:bodyPr>
          <a:lstStyle/>
          <a:p>
            <a:pPr marL="1371600" lvl="6" indent="-457200">
              <a:buFont typeface="Wingdings" panose="05000000000000000000" pitchFamily="2" charset="2"/>
              <a:buChar char="Ø"/>
            </a:pPr>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914400" lvl="6"/>
            <a:r>
              <a:rPr lang="fr-CA" sz="2400" b="1" dirty="0" smtClean="0">
                <a:uFill>
                  <a:solidFill/>
                </a:uFill>
                <a:latin typeface="Times New Roman" panose="02020603050405020304" pitchFamily="18" charset="0"/>
                <a:ea typeface="Cambria"/>
                <a:cs typeface="Times New Roman" panose="02020603050405020304" pitchFamily="18" charset="0"/>
                <a:sym typeface="Cambria"/>
              </a:rPr>
              <a:t>Fondements théoriques </a:t>
            </a:r>
            <a:r>
              <a:rPr lang="fr-CA" sz="2400" b="1" dirty="0">
                <a:uFill>
                  <a:solidFill/>
                </a:uFill>
                <a:latin typeface="Times New Roman" panose="02020603050405020304" pitchFamily="18" charset="0"/>
                <a:ea typeface="Cambria"/>
                <a:cs typeface="Times New Roman" panose="02020603050405020304" pitchFamily="18" charset="0"/>
                <a:sym typeface="Cambria"/>
              </a:rPr>
              <a:t>du courant critique </a:t>
            </a:r>
            <a:r>
              <a:rPr lang="fr-CA" sz="2400" b="1" dirty="0" smtClean="0">
                <a:uFill>
                  <a:solidFill/>
                </a:uFill>
                <a:latin typeface="Times New Roman" panose="02020603050405020304" pitchFamily="18" charset="0"/>
                <a:ea typeface="Cambria"/>
                <a:cs typeface="Times New Roman" panose="02020603050405020304" pitchFamily="18" charset="0"/>
                <a:sym typeface="Cambria"/>
              </a:rPr>
              <a:t> et citoyen :</a:t>
            </a:r>
          </a:p>
          <a:p>
            <a:pPr marL="1371600" lvl="6" indent="-457200">
              <a:buFont typeface="Wingdings" panose="05000000000000000000" pitchFamily="2" charset="2"/>
              <a:buChar char="Ø"/>
            </a:pPr>
            <a:endParaRPr lang="fr-CA" sz="2200" dirty="0" smtClean="0">
              <a:uFill>
                <a:solidFill/>
              </a:uFill>
              <a:latin typeface="Cambria"/>
              <a:ea typeface="Cambria"/>
              <a:cs typeface="Cambria"/>
              <a:sym typeface="Cambria"/>
            </a:endParaRPr>
          </a:p>
          <a:p>
            <a:pPr marL="1828800" lvl="7" indent="-4572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S’intéressent aux théories sociales qui reposent « sur le principe que l’éducation doit permettre de résoudre </a:t>
            </a:r>
            <a:r>
              <a:rPr lang="fr-CA" sz="2000" dirty="0">
                <a:uFill>
                  <a:solidFill/>
                </a:uFill>
                <a:latin typeface="Times New Roman" panose="02020603050405020304" pitchFamily="18" charset="0"/>
                <a:ea typeface="Cambria"/>
                <a:cs typeface="Times New Roman" panose="02020603050405020304" pitchFamily="18" charset="0"/>
                <a:sym typeface="Cambria"/>
              </a:rPr>
              <a:t>l</a:t>
            </a:r>
            <a:r>
              <a:rPr lang="fr-CA" sz="2000" dirty="0" smtClean="0">
                <a:uFill>
                  <a:solidFill/>
                </a:uFill>
                <a:latin typeface="Times New Roman" panose="02020603050405020304" pitchFamily="18" charset="0"/>
                <a:ea typeface="Cambria"/>
                <a:cs typeface="Times New Roman" panose="02020603050405020304" pitchFamily="18" charset="0"/>
                <a:sym typeface="Cambria"/>
              </a:rPr>
              <a:t>es problèmes sociaux, culturels </a:t>
            </a:r>
            <a:r>
              <a:rPr lang="fr-CA" sz="2000" dirty="0">
                <a:uFill>
                  <a:solidFill/>
                </a:uFill>
                <a:latin typeface="Times New Roman" panose="02020603050405020304" pitchFamily="18" charset="0"/>
                <a:ea typeface="Cambria"/>
                <a:cs typeface="Times New Roman" panose="02020603050405020304" pitchFamily="18" charset="0"/>
                <a:sym typeface="Cambria"/>
              </a:rPr>
              <a:t>e</a:t>
            </a:r>
            <a:r>
              <a:rPr lang="fr-CA" sz="2000" dirty="0" smtClean="0">
                <a:uFill>
                  <a:solidFill/>
                </a:uFill>
                <a:latin typeface="Times New Roman" panose="02020603050405020304" pitchFamily="18" charset="0"/>
                <a:ea typeface="Cambria"/>
                <a:cs typeface="Times New Roman" panose="02020603050405020304" pitchFamily="18" charset="0"/>
                <a:sym typeface="Cambria"/>
              </a:rPr>
              <a:t>t environnementaux.  </a:t>
            </a:r>
          </a:p>
          <a:p>
            <a:pPr marL="1828800" lvl="7" indent="-457200">
              <a:buFont typeface="Wingdings" panose="05000000000000000000" pitchFamily="2" charset="2"/>
              <a:buChar char="Ø"/>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828800" lvl="7" indent="-4572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Une participation active des jeunes à la création de leur culture à la formation à la pensée critique et à la formation à l’action sociale.</a:t>
            </a:r>
          </a:p>
          <a:p>
            <a:pPr marL="1828800" lvl="7" indent="-457200">
              <a:buFont typeface="Wingdings" panose="05000000000000000000" pitchFamily="2" charset="2"/>
              <a:buChar char="Ø"/>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828800" lvl="7" indent="-4572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Importance accordée à l'éducation de la citoyenneté dans une perspective planétaire qui recouvre six volets : l’éducation aux droits de la personne et à la démocratie, l’éducation à la paix, l’éducation interculturelle, </a:t>
            </a:r>
            <a:r>
              <a:rPr lang="fr-CA" sz="2000" dirty="0">
                <a:uFill>
                  <a:solidFill/>
                </a:uFill>
                <a:latin typeface="Times New Roman" panose="02020603050405020304" pitchFamily="18" charset="0"/>
                <a:ea typeface="Cambria"/>
                <a:cs typeface="Times New Roman" panose="02020603050405020304" pitchFamily="18" charset="0"/>
                <a:sym typeface="Cambria"/>
              </a:rPr>
              <a:t>l’éducation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relative à l’environnement, </a:t>
            </a:r>
            <a:r>
              <a:rPr lang="fr-CA" sz="2000" dirty="0">
                <a:uFill>
                  <a:solidFill/>
                </a:uFill>
                <a:latin typeface="Times New Roman" panose="02020603050405020304" pitchFamily="18" charset="0"/>
                <a:ea typeface="Cambria"/>
                <a:cs typeface="Times New Roman" panose="02020603050405020304" pitchFamily="18" charset="0"/>
                <a:sym typeface="Cambria"/>
              </a:rPr>
              <a:t>l’éducation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au développement et </a:t>
            </a:r>
            <a:r>
              <a:rPr lang="fr-CA" sz="2000" dirty="0">
                <a:uFill>
                  <a:solidFill/>
                </a:uFill>
                <a:latin typeface="Times New Roman" panose="02020603050405020304" pitchFamily="18" charset="0"/>
                <a:ea typeface="Cambria"/>
                <a:cs typeface="Times New Roman" panose="02020603050405020304" pitchFamily="18" charset="0"/>
                <a:sym typeface="Cambria"/>
              </a:rPr>
              <a:t> l’éducation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à la solidarité locale et </a:t>
            </a:r>
            <a:r>
              <a:rPr lang="fr-CA" sz="2000" dirty="0">
                <a:uFill>
                  <a:solidFill/>
                </a:uFill>
                <a:latin typeface="Times New Roman" panose="02020603050405020304" pitchFamily="18" charset="0"/>
                <a:ea typeface="Cambria"/>
                <a:cs typeface="Times New Roman" panose="02020603050405020304" pitchFamily="18" charset="0"/>
                <a:sym typeface="Cambria"/>
              </a:rPr>
              <a: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internationale. </a:t>
            </a: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828800" lvl="7" indent="-457200">
              <a:buFont typeface="Wingdings" panose="05000000000000000000" pitchFamily="2" charset="2"/>
              <a:buChar char="Ø"/>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3932906214"/>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5" end="5"/>
                                            </p:txEl>
                                          </p:spTgt>
                                        </p:tgtEl>
                                        <p:attrNameLst>
                                          <p:attrName>style.visibility</p:attrName>
                                        </p:attrNameLst>
                                      </p:cBhvr>
                                      <p:to>
                                        <p:strVal val="visible"/>
                                      </p:to>
                                    </p:set>
                                    <p:animEffect transition="in" filter="fade">
                                      <p:cBhvr>
                                        <p:cTn id="21" dur="1000"/>
                                        <p:tgtEl>
                                          <p:spTgt spid="10">
                                            <p:txEl>
                                              <p:pRg st="5" end="5"/>
                                            </p:txEl>
                                          </p:spTgt>
                                        </p:tgtEl>
                                      </p:cBhvr>
                                    </p:animEffect>
                                    <p:anim calcmode="lin" valueType="num">
                                      <p:cBhvr>
                                        <p:cTn id="22"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7" end="7"/>
                                            </p:txEl>
                                          </p:spTgt>
                                        </p:tgtEl>
                                        <p:attrNameLst>
                                          <p:attrName>style.visibility</p:attrName>
                                        </p:attrNameLst>
                                      </p:cBhvr>
                                      <p:to>
                                        <p:strVal val="visible"/>
                                      </p:to>
                                    </p:set>
                                    <p:animEffect transition="in" filter="fade">
                                      <p:cBhvr>
                                        <p:cTn id="28" dur="1000"/>
                                        <p:tgtEl>
                                          <p:spTgt spid="10">
                                            <p:txEl>
                                              <p:pRg st="7" end="7"/>
                                            </p:txEl>
                                          </p:spTgt>
                                        </p:tgtEl>
                                      </p:cBhvr>
                                    </p:animEffect>
                                    <p:anim calcmode="lin" valueType="num">
                                      <p:cBhvr>
                                        <p:cTn id="29"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13</a:t>
            </a:fld>
            <a:endParaRPr lang="en-US"/>
          </a:p>
        </p:txBody>
      </p:sp>
      <p:sp>
        <p:nvSpPr>
          <p:cNvPr id="10" name="Rectangle 9"/>
          <p:cNvSpPr/>
          <p:nvPr/>
        </p:nvSpPr>
        <p:spPr>
          <a:xfrm>
            <a:off x="0" y="1187668"/>
            <a:ext cx="8988426" cy="5201424"/>
          </a:xfrm>
          <a:prstGeom prst="rect">
            <a:avLst/>
          </a:prstGeom>
        </p:spPr>
        <p:txBody>
          <a:bodyPr wrap="square">
            <a:spAutoFit/>
          </a:bodyPr>
          <a:lstStyle/>
          <a:p>
            <a:pPr marL="1371600" lvl="6" indent="-457200">
              <a:buFont typeface="Wingdings" panose="05000000000000000000" pitchFamily="2" charset="2"/>
              <a:buChar char="Ø"/>
            </a:pPr>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914400" lvl="6"/>
            <a:r>
              <a:rPr lang="fr-CA" sz="2400" b="1" dirty="0" smtClean="0">
                <a:uFill>
                  <a:solidFill/>
                </a:uFill>
                <a:latin typeface="Times New Roman" panose="02020603050405020304" pitchFamily="18" charset="0"/>
                <a:ea typeface="Cambria"/>
                <a:cs typeface="Times New Roman" panose="02020603050405020304" pitchFamily="18" charset="0"/>
                <a:sym typeface="Cambria"/>
              </a:rPr>
              <a:t>En conclusion, </a:t>
            </a:r>
            <a:r>
              <a:rPr lang="fr-CA" sz="2400" dirty="0" smtClean="0">
                <a:uFill>
                  <a:solidFill/>
                </a:uFill>
                <a:latin typeface="Times New Roman" panose="02020603050405020304" pitchFamily="18" charset="0"/>
                <a:ea typeface="Cambria"/>
                <a:cs typeface="Times New Roman" panose="02020603050405020304" pitchFamily="18" charset="0"/>
                <a:sym typeface="Cambria"/>
              </a:rPr>
              <a:t>les six courants pédagogique en éducation tournent autour de 4 grands pôles :</a:t>
            </a:r>
          </a:p>
          <a:p>
            <a:pPr marL="914400" lvl="6"/>
            <a:endParaRPr lang="fr-CA" sz="2400" b="1" dirty="0">
              <a:uFill>
                <a:solidFill/>
              </a:uFill>
              <a:latin typeface="Times New Roman" panose="02020603050405020304" pitchFamily="18" charset="0"/>
              <a:ea typeface="Cambria"/>
              <a:cs typeface="Times New Roman" panose="02020603050405020304" pitchFamily="18" charset="0"/>
              <a:sym typeface="Cambria"/>
            </a:endParaRPr>
          </a:p>
          <a:p>
            <a:pPr marL="914400" lvl="6"/>
            <a:endParaRPr lang="fr-CA" sz="2200" dirty="0" smtClean="0">
              <a:uFill>
                <a:solidFill/>
              </a:uFill>
              <a:latin typeface="Cambria"/>
              <a:ea typeface="Cambria"/>
              <a:cs typeface="Cambria"/>
              <a:sym typeface="Cambria"/>
            </a:endParaRPr>
          </a:p>
          <a:p>
            <a:pPr marL="1371600" lvl="7"/>
            <a:r>
              <a:rPr lang="fr-CA" sz="2200" b="1" dirty="0" smtClean="0">
                <a:uFill>
                  <a:solidFill/>
                </a:uFill>
                <a:latin typeface="Times New Roman" panose="02020603050405020304" pitchFamily="18" charset="0"/>
                <a:ea typeface="Cambria"/>
                <a:cs typeface="Times New Roman" panose="02020603050405020304" pitchFamily="18" charset="0"/>
                <a:sym typeface="Cambria"/>
              </a:rPr>
              <a:t>PÔLE 1 : </a:t>
            </a:r>
            <a:r>
              <a:rPr lang="fr-CA" sz="2200" dirty="0" smtClean="0">
                <a:uFill>
                  <a:solidFill/>
                </a:uFill>
                <a:latin typeface="Times New Roman" panose="02020603050405020304" pitchFamily="18" charset="0"/>
                <a:ea typeface="Cambria"/>
                <a:cs typeface="Times New Roman" panose="02020603050405020304" pitchFamily="18" charset="0"/>
                <a:sym typeface="Cambria"/>
              </a:rPr>
              <a:t>théories centrées sur la personne de l’apprenant</a:t>
            </a:r>
          </a:p>
          <a:p>
            <a:pPr marL="1371600" lvl="7"/>
            <a:endParaRPr lang="fr-CA" sz="2200"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200" b="1" dirty="0">
                <a:uFill>
                  <a:solidFill/>
                </a:uFill>
                <a:latin typeface="Times New Roman" panose="02020603050405020304" pitchFamily="18" charset="0"/>
                <a:ea typeface="Cambria"/>
                <a:cs typeface="Times New Roman" panose="02020603050405020304" pitchFamily="18" charset="0"/>
                <a:sym typeface="Cambria"/>
              </a:rPr>
              <a:t>PÔLE </a:t>
            </a:r>
            <a:r>
              <a:rPr lang="fr-CA" sz="2200" b="1" dirty="0" smtClean="0">
                <a:uFill>
                  <a:solidFill/>
                </a:uFill>
                <a:latin typeface="Times New Roman" panose="02020603050405020304" pitchFamily="18" charset="0"/>
                <a:ea typeface="Cambria"/>
                <a:cs typeface="Times New Roman" panose="02020603050405020304" pitchFamily="18" charset="0"/>
                <a:sym typeface="Cambria"/>
              </a:rPr>
              <a:t>2 : </a:t>
            </a:r>
            <a:r>
              <a:rPr lang="fr-CA" sz="2200" dirty="0" smtClean="0">
                <a:uFill>
                  <a:solidFill/>
                </a:uFill>
                <a:latin typeface="Times New Roman" panose="02020603050405020304" pitchFamily="18" charset="0"/>
                <a:ea typeface="Cambria"/>
                <a:cs typeface="Times New Roman" panose="02020603050405020304" pitchFamily="18" charset="0"/>
                <a:sym typeface="Cambria"/>
              </a:rPr>
              <a:t>théories centrées </a:t>
            </a:r>
            <a:r>
              <a:rPr lang="fr-CA" sz="2200" dirty="0">
                <a:uFill>
                  <a:solidFill/>
                </a:uFill>
                <a:latin typeface="Times New Roman" panose="02020603050405020304" pitchFamily="18" charset="0"/>
                <a:ea typeface="Cambria"/>
                <a:cs typeface="Times New Roman" panose="02020603050405020304" pitchFamily="18" charset="0"/>
                <a:sym typeface="Cambria"/>
              </a:rPr>
              <a:t>sur les disciplines d’enseignement</a:t>
            </a:r>
            <a:endParaRPr lang="fr-CA" sz="22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200" b="1"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200" b="1" dirty="0">
                <a:uFill>
                  <a:solidFill/>
                </a:uFill>
                <a:latin typeface="Times New Roman" panose="02020603050405020304" pitchFamily="18" charset="0"/>
                <a:ea typeface="Cambria"/>
                <a:cs typeface="Times New Roman" panose="02020603050405020304" pitchFamily="18" charset="0"/>
                <a:sym typeface="Cambria"/>
              </a:rPr>
              <a:t>PÔLE </a:t>
            </a:r>
            <a:r>
              <a:rPr lang="fr-CA" sz="2200" b="1" dirty="0" smtClean="0">
                <a:uFill>
                  <a:solidFill/>
                </a:uFill>
                <a:latin typeface="Times New Roman" panose="02020603050405020304" pitchFamily="18" charset="0"/>
                <a:ea typeface="Cambria"/>
                <a:cs typeface="Times New Roman" panose="02020603050405020304" pitchFamily="18" charset="0"/>
                <a:sym typeface="Cambria"/>
              </a:rPr>
              <a:t>3 : </a:t>
            </a:r>
            <a:r>
              <a:rPr lang="fr-CA" sz="2200" dirty="0" smtClean="0">
                <a:uFill>
                  <a:solidFill/>
                </a:uFill>
                <a:latin typeface="Times New Roman" panose="02020603050405020304" pitchFamily="18" charset="0"/>
                <a:ea typeface="Cambria"/>
                <a:cs typeface="Times New Roman" panose="02020603050405020304" pitchFamily="18" charset="0"/>
                <a:sym typeface="Cambria"/>
              </a:rPr>
              <a:t>théories  centrées </a:t>
            </a:r>
            <a:r>
              <a:rPr lang="fr-CA" sz="2200" dirty="0">
                <a:uFill>
                  <a:solidFill/>
                </a:uFill>
                <a:latin typeface="Times New Roman" panose="02020603050405020304" pitchFamily="18" charset="0"/>
                <a:ea typeface="Cambria"/>
                <a:cs typeface="Times New Roman" panose="02020603050405020304" pitchFamily="18" charset="0"/>
                <a:sym typeface="Cambria"/>
              </a:rPr>
              <a:t>sur la société ou les dimensions 		          sociale, environnementale ou </a:t>
            </a:r>
            <a:r>
              <a:rPr lang="fr-CA" sz="2200" dirty="0" smtClean="0">
                <a:uFill>
                  <a:solidFill/>
                </a:uFill>
                <a:latin typeface="Times New Roman" panose="02020603050405020304" pitchFamily="18" charset="0"/>
                <a:ea typeface="Cambria"/>
                <a:cs typeface="Times New Roman" panose="02020603050405020304" pitchFamily="18" charset="0"/>
                <a:sym typeface="Cambria"/>
              </a:rPr>
              <a:t>planétaire </a:t>
            </a:r>
            <a:endParaRPr lang="fr-CA" sz="2200" b="1"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200" b="1"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200" b="1" dirty="0">
                <a:uFill>
                  <a:solidFill/>
                </a:uFill>
                <a:latin typeface="Times New Roman" panose="02020603050405020304" pitchFamily="18" charset="0"/>
                <a:ea typeface="Cambria"/>
                <a:cs typeface="Times New Roman" panose="02020603050405020304" pitchFamily="18" charset="0"/>
                <a:sym typeface="Cambria"/>
              </a:rPr>
              <a:t>PÔLE </a:t>
            </a:r>
            <a:r>
              <a:rPr lang="fr-CA" sz="2200" b="1" dirty="0" smtClean="0">
                <a:uFill>
                  <a:solidFill/>
                </a:uFill>
                <a:latin typeface="Times New Roman" panose="02020603050405020304" pitchFamily="18" charset="0"/>
                <a:ea typeface="Cambria"/>
                <a:cs typeface="Times New Roman" panose="02020603050405020304" pitchFamily="18" charset="0"/>
                <a:sym typeface="Cambria"/>
              </a:rPr>
              <a:t>4 : </a:t>
            </a:r>
            <a:r>
              <a:rPr lang="fr-CA" sz="2200" dirty="0">
                <a:uFill>
                  <a:solidFill/>
                </a:uFill>
                <a:latin typeface="Times New Roman" panose="02020603050405020304" pitchFamily="18" charset="0"/>
                <a:ea typeface="Cambria"/>
                <a:cs typeface="Times New Roman" panose="02020603050405020304" pitchFamily="18" charset="0"/>
                <a:sym typeface="Cambria"/>
              </a:rPr>
              <a:t>théories </a:t>
            </a:r>
            <a:r>
              <a:rPr lang="fr-CA" sz="2200" dirty="0" smtClean="0">
                <a:uFill>
                  <a:solidFill/>
                </a:uFill>
                <a:latin typeface="Times New Roman" panose="02020603050405020304" pitchFamily="18" charset="0"/>
                <a:ea typeface="Cambria"/>
                <a:cs typeface="Times New Roman" panose="02020603050405020304" pitchFamily="18" charset="0"/>
                <a:sym typeface="Cambria"/>
              </a:rPr>
              <a:t>fondées  </a:t>
            </a:r>
            <a:r>
              <a:rPr lang="fr-CA" sz="2200" dirty="0">
                <a:uFill>
                  <a:solidFill/>
                </a:uFill>
                <a:latin typeface="Times New Roman" panose="02020603050405020304" pitchFamily="18" charset="0"/>
                <a:ea typeface="Cambria"/>
                <a:cs typeface="Times New Roman" panose="02020603050405020304" pitchFamily="18" charset="0"/>
                <a:sym typeface="Cambria"/>
              </a:rPr>
              <a:t>sur les </a:t>
            </a:r>
            <a:r>
              <a:rPr lang="fr-CA" sz="2200" dirty="0" smtClean="0">
                <a:uFill>
                  <a:solidFill/>
                </a:uFill>
                <a:latin typeface="Times New Roman" panose="02020603050405020304" pitchFamily="18" charset="0"/>
                <a:ea typeface="Cambria"/>
                <a:cs typeface="Times New Roman" panose="02020603050405020304" pitchFamily="18" charset="0"/>
                <a:sym typeface="Cambria"/>
              </a:rPr>
              <a:t>interactions pédagogiques 	          entrent les trois dimentions qui précèdent</a:t>
            </a:r>
            <a:endParaRPr lang="fr-CA" sz="2200" b="1"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200"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4274253398"/>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4" end="4"/>
                                            </p:txEl>
                                          </p:spTgt>
                                        </p:tgtEl>
                                        <p:attrNameLst>
                                          <p:attrName>style.visibility</p:attrName>
                                        </p:attrNameLst>
                                      </p:cBhvr>
                                      <p:to>
                                        <p:strVal val="visible"/>
                                      </p:to>
                                    </p:set>
                                    <p:animEffect transition="in" filter="fade">
                                      <p:cBhvr>
                                        <p:cTn id="14" dur="1000"/>
                                        <p:tgtEl>
                                          <p:spTgt spid="10">
                                            <p:txEl>
                                              <p:pRg st="4" end="4"/>
                                            </p:txEl>
                                          </p:spTgt>
                                        </p:tgtEl>
                                      </p:cBhvr>
                                    </p:animEffect>
                                    <p:anim calcmode="lin" valueType="num">
                                      <p:cBhvr>
                                        <p:cTn id="15"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6" end="6"/>
                                            </p:txEl>
                                          </p:spTgt>
                                        </p:tgtEl>
                                        <p:attrNameLst>
                                          <p:attrName>style.visibility</p:attrName>
                                        </p:attrNameLst>
                                      </p:cBhvr>
                                      <p:to>
                                        <p:strVal val="visible"/>
                                      </p:to>
                                    </p:set>
                                    <p:animEffect transition="in" filter="fade">
                                      <p:cBhvr>
                                        <p:cTn id="21" dur="1000"/>
                                        <p:tgtEl>
                                          <p:spTgt spid="10">
                                            <p:txEl>
                                              <p:pRg st="6" end="6"/>
                                            </p:txEl>
                                          </p:spTgt>
                                        </p:tgtEl>
                                      </p:cBhvr>
                                    </p:animEffect>
                                    <p:anim calcmode="lin" valueType="num">
                                      <p:cBhvr>
                                        <p:cTn id="22"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8" end="8"/>
                                            </p:txEl>
                                          </p:spTgt>
                                        </p:tgtEl>
                                        <p:attrNameLst>
                                          <p:attrName>style.visibility</p:attrName>
                                        </p:attrNameLst>
                                      </p:cBhvr>
                                      <p:to>
                                        <p:strVal val="visible"/>
                                      </p:to>
                                    </p:set>
                                    <p:animEffect transition="in" filter="fade">
                                      <p:cBhvr>
                                        <p:cTn id="28" dur="1000"/>
                                        <p:tgtEl>
                                          <p:spTgt spid="10">
                                            <p:txEl>
                                              <p:pRg st="8" end="8"/>
                                            </p:txEl>
                                          </p:spTgt>
                                        </p:tgtEl>
                                      </p:cBhvr>
                                    </p:animEffect>
                                    <p:anim calcmode="lin" valueType="num">
                                      <p:cBhvr>
                                        <p:cTn id="29"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10" end="10"/>
                                            </p:txEl>
                                          </p:spTgt>
                                        </p:tgtEl>
                                        <p:attrNameLst>
                                          <p:attrName>style.visibility</p:attrName>
                                        </p:attrNameLst>
                                      </p:cBhvr>
                                      <p:to>
                                        <p:strVal val="visible"/>
                                      </p:to>
                                    </p:set>
                                    <p:animEffect transition="in" filter="fade">
                                      <p:cBhvr>
                                        <p:cTn id="35" dur="1000"/>
                                        <p:tgtEl>
                                          <p:spTgt spid="10">
                                            <p:txEl>
                                              <p:pRg st="10" end="10"/>
                                            </p:txEl>
                                          </p:spTgt>
                                        </p:tgtEl>
                                      </p:cBhvr>
                                    </p:animEffect>
                                    <p:anim calcmode="lin" valueType="num">
                                      <p:cBhvr>
                                        <p:cTn id="36"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14</a:t>
            </a:fld>
            <a:endParaRPr lang="en-US"/>
          </a:p>
        </p:txBody>
      </p:sp>
      <p:sp>
        <p:nvSpPr>
          <p:cNvPr id="10" name="Rectangle 9"/>
          <p:cNvSpPr/>
          <p:nvPr/>
        </p:nvSpPr>
        <p:spPr>
          <a:xfrm>
            <a:off x="0" y="1187668"/>
            <a:ext cx="8988426" cy="4524315"/>
          </a:xfrm>
          <a:prstGeom prst="rect">
            <a:avLst/>
          </a:prstGeom>
        </p:spPr>
        <p:txBody>
          <a:bodyPr wrap="square">
            <a:spAutoFit/>
          </a:bodyPr>
          <a:lstStyle/>
          <a:p>
            <a:pPr marL="1371600" lvl="6" indent="-457200">
              <a:buFont typeface="Wingdings" panose="05000000000000000000" pitchFamily="2" charset="2"/>
              <a:buChar char="Ø"/>
            </a:pPr>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914400" lvl="6"/>
            <a:r>
              <a:rPr lang="fr-CA" sz="2400" b="1" dirty="0" smtClean="0">
                <a:uFill>
                  <a:solidFill/>
                </a:uFill>
                <a:latin typeface="Times New Roman" panose="02020603050405020304" pitchFamily="18" charset="0"/>
                <a:ea typeface="Cambria"/>
                <a:cs typeface="Times New Roman" panose="02020603050405020304" pitchFamily="18" charset="0"/>
                <a:sym typeface="Cambria"/>
              </a:rPr>
              <a:t>En résumé, </a:t>
            </a:r>
            <a:r>
              <a:rPr lang="fr-CA" sz="2400" dirty="0" smtClean="0">
                <a:uFill>
                  <a:solidFill/>
                </a:uFill>
                <a:latin typeface="Times New Roman" panose="02020603050405020304" pitchFamily="18" charset="0"/>
                <a:ea typeface="Cambria"/>
                <a:cs typeface="Times New Roman" panose="02020603050405020304" pitchFamily="18" charset="0"/>
                <a:sym typeface="Cambria"/>
              </a:rPr>
              <a:t>l’apprentissage et l’enseignement se traduisent en un mot  </a:t>
            </a:r>
            <a:r>
              <a:rPr lang="fr-CA" sz="2400" b="1" i="1" dirty="0" smtClean="0">
                <a:uFill>
                  <a:solidFill/>
                </a:uFill>
                <a:latin typeface="Times New Roman" panose="02020603050405020304" pitchFamily="18" charset="0"/>
                <a:ea typeface="Cambria"/>
                <a:cs typeface="Times New Roman" panose="02020603050405020304" pitchFamily="18" charset="0"/>
                <a:sym typeface="Cambria"/>
              </a:rPr>
              <a:t>« PROCESSUS »</a:t>
            </a:r>
          </a:p>
          <a:p>
            <a:pPr marL="914400" lvl="6"/>
            <a:endParaRPr lang="fr-CA" sz="2400" b="1" i="1"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200" b="1" dirty="0" smtClean="0">
                <a:uFill>
                  <a:solidFill/>
                </a:uFill>
                <a:latin typeface="Times New Roman" panose="02020603050405020304" pitchFamily="18" charset="0"/>
                <a:ea typeface="Cambria"/>
                <a:cs typeface="Times New Roman" panose="02020603050405020304" pitchFamily="18" charset="0"/>
                <a:sym typeface="Cambria"/>
              </a:rPr>
              <a:t>Processus cognitif</a:t>
            </a:r>
          </a:p>
          <a:p>
            <a:pPr marL="1714500" lvl="7" indent="-342900">
              <a:buFont typeface="Wingdings" panose="05000000000000000000" pitchFamily="2" charset="2"/>
              <a:buChar char="Ø"/>
            </a:pPr>
            <a:r>
              <a:rPr lang="fr-CA" sz="2200" b="1" dirty="0" smtClean="0">
                <a:uFill>
                  <a:solidFill/>
                </a:uFill>
                <a:latin typeface="Times New Roman" panose="02020603050405020304" pitchFamily="18" charset="0"/>
                <a:ea typeface="Cambria"/>
                <a:cs typeface="Times New Roman" panose="02020603050405020304" pitchFamily="18" charset="0"/>
                <a:sym typeface="Cambria"/>
              </a:rPr>
              <a:t>Processus du traitement de l’information</a:t>
            </a:r>
          </a:p>
          <a:p>
            <a:pPr marL="1714500" lvl="7" indent="-342900">
              <a:buFont typeface="Wingdings" panose="05000000000000000000" pitchFamily="2" charset="2"/>
              <a:buChar char="Ø"/>
            </a:pPr>
            <a:r>
              <a:rPr lang="fr-CA" sz="2200" b="1" dirty="0" smtClean="0">
                <a:uFill>
                  <a:solidFill/>
                </a:uFill>
                <a:latin typeface="Times New Roman" panose="02020603050405020304" pitchFamily="18" charset="0"/>
                <a:ea typeface="Cambria"/>
                <a:cs typeface="Times New Roman" panose="02020603050405020304" pitchFamily="18" charset="0"/>
                <a:sym typeface="Cambria"/>
              </a:rPr>
              <a:t>Processus de coconstruction du sens</a:t>
            </a:r>
          </a:p>
          <a:p>
            <a:pPr marL="1714500" lvl="7" indent="-342900">
              <a:buFont typeface="Wingdings" panose="05000000000000000000" pitchFamily="2" charset="2"/>
              <a:buChar char="Ø"/>
            </a:pPr>
            <a:r>
              <a:rPr lang="fr-CA" sz="2200" b="1" dirty="0" smtClean="0">
                <a:uFill>
                  <a:solidFill/>
                </a:uFill>
                <a:latin typeface="Times New Roman" panose="02020603050405020304" pitchFamily="18" charset="0"/>
                <a:ea typeface="Cambria"/>
                <a:cs typeface="Times New Roman" panose="02020603050405020304" pitchFamily="18" charset="0"/>
                <a:sym typeface="Cambria"/>
              </a:rPr>
              <a:t>Processus d’apprenant actif et social</a:t>
            </a:r>
          </a:p>
          <a:p>
            <a:pPr marL="1714500" lvl="7" indent="-342900">
              <a:buFont typeface="Wingdings" panose="05000000000000000000" pitchFamily="2" charset="2"/>
              <a:buChar char="Ø"/>
            </a:pPr>
            <a:r>
              <a:rPr lang="fr-CA" sz="2200" b="1" dirty="0" smtClean="0">
                <a:uFill>
                  <a:solidFill/>
                </a:uFill>
                <a:latin typeface="Times New Roman" panose="02020603050405020304" pitchFamily="18" charset="0"/>
                <a:ea typeface="Cambria"/>
                <a:cs typeface="Times New Roman" panose="02020603050405020304" pitchFamily="18" charset="0"/>
                <a:sym typeface="Cambria"/>
              </a:rPr>
              <a:t>Processus d’actualisation de soi</a:t>
            </a:r>
          </a:p>
          <a:p>
            <a:pPr marL="1714500" lvl="7" indent="-342900">
              <a:buFont typeface="Wingdings" panose="05000000000000000000" pitchFamily="2" charset="2"/>
              <a:buChar char="Ø"/>
            </a:pPr>
            <a:r>
              <a:rPr lang="fr-CA" sz="2200" b="1" dirty="0" smtClean="0">
                <a:uFill>
                  <a:solidFill/>
                </a:uFill>
                <a:latin typeface="Times New Roman" panose="02020603050405020304" pitchFamily="18" charset="0"/>
                <a:ea typeface="Cambria"/>
                <a:cs typeface="Times New Roman" panose="02020603050405020304" pitchFamily="18" charset="0"/>
                <a:sym typeface="Cambria"/>
              </a:rPr>
              <a:t>Processus continu</a:t>
            </a:r>
          </a:p>
          <a:p>
            <a:pPr marL="1714500" lvl="7" indent="-342900">
              <a:buFont typeface="Wingdings" panose="05000000000000000000" pitchFamily="2" charset="2"/>
              <a:buChar char="Ø"/>
            </a:pPr>
            <a:r>
              <a:rPr lang="fr-CA" sz="2200" b="1" dirty="0" smtClean="0">
                <a:uFill>
                  <a:solidFill/>
                </a:uFill>
                <a:latin typeface="Times New Roman" panose="02020603050405020304" pitchFamily="18" charset="0"/>
                <a:ea typeface="Cambria"/>
                <a:cs typeface="Times New Roman" panose="02020603050405020304" pitchFamily="18" charset="0"/>
                <a:sym typeface="Cambria"/>
              </a:rPr>
              <a:t>Processus multidimensionnel</a:t>
            </a:r>
          </a:p>
          <a:p>
            <a:pPr marL="1714500" lvl="7" indent="-342900">
              <a:buFont typeface="Wingdings" panose="05000000000000000000" pitchFamily="2" charset="2"/>
              <a:buChar char="Ø"/>
            </a:pPr>
            <a:r>
              <a:rPr lang="fr-CA" sz="2200" b="1" dirty="0" smtClean="0">
                <a:uFill>
                  <a:solidFill/>
                </a:uFill>
                <a:latin typeface="Times New Roman" panose="02020603050405020304" pitchFamily="18" charset="0"/>
                <a:ea typeface="Cambria"/>
                <a:cs typeface="Times New Roman" panose="02020603050405020304" pitchFamily="18" charset="0"/>
                <a:sym typeface="Cambria"/>
              </a:rPr>
              <a:t>Processus d’intégration des savoirs </a:t>
            </a:r>
            <a:endParaRPr lang="fr-CA" sz="2200" b="1"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endParaRPr lang="fr-CA" sz="2200" b="1"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3900948130"/>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5" end="5"/>
                                            </p:txEl>
                                          </p:spTgt>
                                        </p:tgtEl>
                                        <p:attrNameLst>
                                          <p:attrName>style.visibility</p:attrName>
                                        </p:attrNameLst>
                                      </p:cBhvr>
                                      <p:to>
                                        <p:strVal val="visible"/>
                                      </p:to>
                                    </p:set>
                                    <p:animEffect transition="in" filter="fade">
                                      <p:cBhvr>
                                        <p:cTn id="28" dur="1000"/>
                                        <p:tgtEl>
                                          <p:spTgt spid="10">
                                            <p:txEl>
                                              <p:pRg st="5" end="5"/>
                                            </p:txEl>
                                          </p:spTgt>
                                        </p:tgtEl>
                                      </p:cBhvr>
                                    </p:animEffect>
                                    <p:anim calcmode="lin" valueType="num">
                                      <p:cBhvr>
                                        <p:cTn id="29"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6" end="6"/>
                                            </p:txEl>
                                          </p:spTgt>
                                        </p:tgtEl>
                                        <p:attrNameLst>
                                          <p:attrName>style.visibility</p:attrName>
                                        </p:attrNameLst>
                                      </p:cBhvr>
                                      <p:to>
                                        <p:strVal val="visible"/>
                                      </p:to>
                                    </p:set>
                                    <p:animEffect transition="in" filter="fade">
                                      <p:cBhvr>
                                        <p:cTn id="35" dur="1000"/>
                                        <p:tgtEl>
                                          <p:spTgt spid="10">
                                            <p:txEl>
                                              <p:pRg st="6" end="6"/>
                                            </p:txEl>
                                          </p:spTgt>
                                        </p:tgtEl>
                                      </p:cBhvr>
                                    </p:animEffect>
                                    <p:anim calcmode="lin" valueType="num">
                                      <p:cBhvr>
                                        <p:cTn id="36"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7" end="7"/>
                                            </p:txEl>
                                          </p:spTgt>
                                        </p:tgtEl>
                                        <p:attrNameLst>
                                          <p:attrName>style.visibility</p:attrName>
                                        </p:attrNameLst>
                                      </p:cBhvr>
                                      <p:to>
                                        <p:strVal val="visible"/>
                                      </p:to>
                                    </p:set>
                                    <p:animEffect transition="in" filter="fade">
                                      <p:cBhvr>
                                        <p:cTn id="42" dur="1000"/>
                                        <p:tgtEl>
                                          <p:spTgt spid="10">
                                            <p:txEl>
                                              <p:pRg st="7" end="7"/>
                                            </p:txEl>
                                          </p:spTgt>
                                        </p:tgtEl>
                                      </p:cBhvr>
                                    </p:animEffect>
                                    <p:anim calcmode="lin" valueType="num">
                                      <p:cBhvr>
                                        <p:cTn id="43"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8" end="8"/>
                                            </p:txEl>
                                          </p:spTgt>
                                        </p:tgtEl>
                                        <p:attrNameLst>
                                          <p:attrName>style.visibility</p:attrName>
                                        </p:attrNameLst>
                                      </p:cBhvr>
                                      <p:to>
                                        <p:strVal val="visible"/>
                                      </p:to>
                                    </p:set>
                                    <p:animEffect transition="in" filter="fade">
                                      <p:cBhvr>
                                        <p:cTn id="49" dur="1000"/>
                                        <p:tgtEl>
                                          <p:spTgt spid="10">
                                            <p:txEl>
                                              <p:pRg st="8" end="8"/>
                                            </p:txEl>
                                          </p:spTgt>
                                        </p:tgtEl>
                                      </p:cBhvr>
                                    </p:animEffect>
                                    <p:anim calcmode="lin" valueType="num">
                                      <p:cBhvr>
                                        <p:cTn id="50"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9" end="9"/>
                                            </p:txEl>
                                          </p:spTgt>
                                        </p:tgtEl>
                                        <p:attrNameLst>
                                          <p:attrName>style.visibility</p:attrName>
                                        </p:attrNameLst>
                                      </p:cBhvr>
                                      <p:to>
                                        <p:strVal val="visible"/>
                                      </p:to>
                                    </p:set>
                                    <p:animEffect transition="in" filter="fade">
                                      <p:cBhvr>
                                        <p:cTn id="56" dur="1000"/>
                                        <p:tgtEl>
                                          <p:spTgt spid="10">
                                            <p:txEl>
                                              <p:pRg st="9" end="9"/>
                                            </p:txEl>
                                          </p:spTgt>
                                        </p:tgtEl>
                                      </p:cBhvr>
                                    </p:animEffect>
                                    <p:anim calcmode="lin" valueType="num">
                                      <p:cBhvr>
                                        <p:cTn id="57"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xEl>
                                              <p:pRg st="10" end="10"/>
                                            </p:txEl>
                                          </p:spTgt>
                                        </p:tgtEl>
                                        <p:attrNameLst>
                                          <p:attrName>style.visibility</p:attrName>
                                        </p:attrNameLst>
                                      </p:cBhvr>
                                      <p:to>
                                        <p:strVal val="visible"/>
                                      </p:to>
                                    </p:set>
                                    <p:animEffect transition="in" filter="fade">
                                      <p:cBhvr>
                                        <p:cTn id="63" dur="1000"/>
                                        <p:tgtEl>
                                          <p:spTgt spid="10">
                                            <p:txEl>
                                              <p:pRg st="10" end="10"/>
                                            </p:txEl>
                                          </p:spTgt>
                                        </p:tgtEl>
                                      </p:cBhvr>
                                    </p:animEffect>
                                    <p:anim calcmode="lin" valueType="num">
                                      <p:cBhvr>
                                        <p:cTn id="64"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15</a:t>
            </a:fld>
            <a:endParaRPr lang="en-US"/>
          </a:p>
        </p:txBody>
      </p:sp>
      <p:sp>
        <p:nvSpPr>
          <p:cNvPr id="10" name="Rectangle 9"/>
          <p:cNvSpPr/>
          <p:nvPr/>
        </p:nvSpPr>
        <p:spPr>
          <a:xfrm>
            <a:off x="-152400" y="920696"/>
            <a:ext cx="8988426" cy="5632311"/>
          </a:xfrm>
          <a:prstGeom prst="rect">
            <a:avLst/>
          </a:prstGeom>
        </p:spPr>
        <p:txBody>
          <a:bodyPr wrap="square">
            <a:spAutoFit/>
          </a:bodyPr>
          <a:lstStyle/>
          <a:p>
            <a:pPr marL="1371600" lvl="6" indent="-457200">
              <a:buFont typeface="Wingdings" panose="05000000000000000000" pitchFamily="2" charset="2"/>
              <a:buChar char="Ø"/>
            </a:pPr>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914400" lvl="6"/>
            <a:r>
              <a:rPr lang="fr-CA" sz="2400" b="1" dirty="0" smtClean="0">
                <a:uFill>
                  <a:solidFill/>
                </a:uFill>
                <a:latin typeface="Times New Roman" panose="02020603050405020304" pitchFamily="18" charset="0"/>
                <a:ea typeface="Cambria"/>
                <a:cs typeface="Times New Roman" panose="02020603050405020304" pitchFamily="18" charset="0"/>
                <a:sym typeface="Cambria"/>
              </a:rPr>
              <a:t>LES STYLES D’APPRENTISSAGE : style auditif, style visuel et style kinesthésique</a:t>
            </a:r>
            <a:r>
              <a:rPr lang="fr-CA" sz="2400" dirty="0" smtClean="0">
                <a:uFill>
                  <a:solidFill/>
                </a:uFill>
                <a:latin typeface="Times New Roman" panose="02020603050405020304" pitchFamily="18" charset="0"/>
                <a:ea typeface="Cambria"/>
                <a:cs typeface="Times New Roman" panose="02020603050405020304" pitchFamily="18" charset="0"/>
                <a:sym typeface="Cambria"/>
              </a:rPr>
              <a:t> </a:t>
            </a:r>
          </a:p>
          <a:p>
            <a:pPr marL="914400" lvl="6"/>
            <a:endParaRPr lang="fr-CA" sz="2400" dirty="0" smtClean="0">
              <a:uFill>
                <a:solidFill/>
              </a:uFill>
              <a:latin typeface="Times New Roman" panose="02020603050405020304" pitchFamily="18" charset="0"/>
              <a:ea typeface="Cambria"/>
              <a:cs typeface="Times New Roman" panose="02020603050405020304" pitchFamily="18" charset="0"/>
              <a:sym typeface="Cambria"/>
            </a:endParaRPr>
          </a:p>
          <a:p>
            <a:pPr marL="914400" lvl="6"/>
            <a:endParaRPr lang="fr-CA" sz="2400" dirty="0">
              <a:uFill>
                <a:solidFill/>
              </a:uFill>
              <a:latin typeface="Times New Roman" panose="02020603050405020304" pitchFamily="18" charset="0"/>
              <a:ea typeface="Cambria"/>
              <a:cs typeface="Times New Roman" panose="02020603050405020304" pitchFamily="18" charset="0"/>
              <a:sym typeface="Cambria"/>
            </a:endParaRPr>
          </a:p>
          <a:p>
            <a:pPr marL="1257300" lvl="6" indent="-342900">
              <a:buFont typeface="Wingdings" panose="05000000000000000000" pitchFamily="2" charset="2"/>
              <a:buChar char="Ø"/>
            </a:pPr>
            <a:r>
              <a:rPr lang="fr-CA" sz="2200" dirty="0" smtClean="0">
                <a:uFill>
                  <a:solidFill/>
                </a:uFill>
                <a:latin typeface="Times New Roman" panose="02020603050405020304" pitchFamily="18" charset="0"/>
                <a:ea typeface="Cambria"/>
                <a:cs typeface="Times New Roman" panose="02020603050405020304" pitchFamily="18" charset="0"/>
                <a:sym typeface="Cambria"/>
              </a:rPr>
              <a:t>le style d’apprentissage d’un individu, c’est son mode personnel de saisie et traitement de l’information, par conséquent c’est donc la manière préférentielle d’aborder et de résoudre un problème. </a:t>
            </a:r>
          </a:p>
          <a:p>
            <a:pPr marL="914400" lvl="6"/>
            <a:endParaRPr lang="fr-CA" sz="2400" dirty="0" smtClean="0">
              <a:uFill>
                <a:solidFill/>
              </a:uFill>
              <a:latin typeface="Times New Roman" panose="02020603050405020304" pitchFamily="18" charset="0"/>
              <a:ea typeface="Cambria"/>
              <a:cs typeface="Times New Roman" panose="02020603050405020304" pitchFamily="18" charset="0"/>
              <a:sym typeface="Cambria"/>
            </a:endParaRPr>
          </a:p>
          <a:p>
            <a:pPr marL="914400" lvl="6"/>
            <a:endParaRPr lang="fr-CA" sz="2400" dirty="0">
              <a:uFill>
                <a:solidFill/>
              </a:uFill>
              <a:latin typeface="Times New Roman" panose="02020603050405020304" pitchFamily="18" charset="0"/>
              <a:ea typeface="Cambria"/>
              <a:cs typeface="Times New Roman" panose="02020603050405020304" pitchFamily="18" charset="0"/>
              <a:sym typeface="Cambria"/>
            </a:endParaRPr>
          </a:p>
          <a:p>
            <a:pPr marL="1257300" lvl="6" indent="-342900">
              <a:buFont typeface="Wingdings" panose="05000000000000000000" pitchFamily="2" charset="2"/>
              <a:buChar char="Ø"/>
            </a:pPr>
            <a:r>
              <a:rPr lang="fr-CA" sz="2200" dirty="0">
                <a:uFill>
                  <a:solidFill/>
                </a:uFill>
                <a:latin typeface="Times New Roman" panose="02020603050405020304" pitchFamily="18" charset="0"/>
                <a:ea typeface="Cambria"/>
                <a:cs typeface="Times New Roman" panose="02020603050405020304" pitchFamily="18" charset="0"/>
                <a:sym typeface="Cambria"/>
              </a:rPr>
              <a:t>l</a:t>
            </a:r>
            <a:r>
              <a:rPr lang="fr-CA" sz="2200" dirty="0" smtClean="0">
                <a:uFill>
                  <a:solidFill/>
                </a:uFill>
                <a:latin typeface="Times New Roman" panose="02020603050405020304" pitchFamily="18" charset="0"/>
                <a:ea typeface="Cambria"/>
                <a:cs typeface="Times New Roman" panose="02020603050405020304" pitchFamily="18" charset="0"/>
                <a:sym typeface="Cambria"/>
              </a:rPr>
              <a:t>e style d’apprentissage résulte des caractéristiques personnelles   innées  qui influencent la manière dont la personne enregistre, décode, transforme ou utilise l’information reçue de l’environement ( style visuel vs  style auditif) et il peut évoluer avec l’expéreince.</a:t>
            </a:r>
          </a:p>
          <a:p>
            <a:pPr marL="1257300" lvl="6" indent="-342900">
              <a:buFont typeface="Wingdings" panose="05000000000000000000" pitchFamily="2" charset="2"/>
              <a:buChar char="Ø"/>
            </a:pPr>
            <a:endParaRPr lang="fr-CA" sz="2200"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1186692007"/>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4" end="4"/>
                                            </p:txEl>
                                          </p:spTgt>
                                        </p:tgtEl>
                                        <p:attrNameLst>
                                          <p:attrName>style.visibility</p:attrName>
                                        </p:attrNameLst>
                                      </p:cBhvr>
                                      <p:to>
                                        <p:strVal val="visible"/>
                                      </p:to>
                                    </p:set>
                                    <p:animEffect transition="in" filter="fade">
                                      <p:cBhvr>
                                        <p:cTn id="14" dur="1000"/>
                                        <p:tgtEl>
                                          <p:spTgt spid="10">
                                            <p:txEl>
                                              <p:pRg st="4" end="4"/>
                                            </p:txEl>
                                          </p:spTgt>
                                        </p:tgtEl>
                                      </p:cBhvr>
                                    </p:animEffect>
                                    <p:anim calcmode="lin" valueType="num">
                                      <p:cBhvr>
                                        <p:cTn id="15"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7" end="7"/>
                                            </p:txEl>
                                          </p:spTgt>
                                        </p:tgtEl>
                                        <p:attrNameLst>
                                          <p:attrName>style.visibility</p:attrName>
                                        </p:attrNameLst>
                                      </p:cBhvr>
                                      <p:to>
                                        <p:strVal val="visible"/>
                                      </p:to>
                                    </p:set>
                                    <p:animEffect transition="in" filter="fade">
                                      <p:cBhvr>
                                        <p:cTn id="21" dur="1000"/>
                                        <p:tgtEl>
                                          <p:spTgt spid="10">
                                            <p:txEl>
                                              <p:pRg st="7" end="7"/>
                                            </p:txEl>
                                          </p:spTgt>
                                        </p:tgtEl>
                                      </p:cBhvr>
                                    </p:animEffect>
                                    <p:anim calcmode="lin" valueType="num">
                                      <p:cBhvr>
                                        <p:cTn id="22"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16</a:t>
            </a:fld>
            <a:endParaRPr lang="en-US"/>
          </a:p>
        </p:txBody>
      </p:sp>
      <p:sp>
        <p:nvSpPr>
          <p:cNvPr id="10" name="Rectangle 9"/>
          <p:cNvSpPr/>
          <p:nvPr/>
        </p:nvSpPr>
        <p:spPr>
          <a:xfrm>
            <a:off x="0" y="1240219"/>
            <a:ext cx="8988426" cy="6894195"/>
          </a:xfrm>
          <a:prstGeom prst="rect">
            <a:avLst/>
          </a:prstGeom>
        </p:spPr>
        <p:txBody>
          <a:bodyPr wrap="square">
            <a:spAutoFit/>
          </a:bodyPr>
          <a:lstStyle/>
          <a:p>
            <a:pPr marL="1257300" lvl="6" indent="-342900">
              <a:buFont typeface="Wingdings" panose="05000000000000000000" pitchFamily="2" charset="2"/>
              <a:buChar char="Ø"/>
            </a:pPr>
            <a:r>
              <a:rPr lang="fr-CA" sz="2200" dirty="0" smtClean="0">
                <a:uFill>
                  <a:solidFill/>
                </a:uFill>
                <a:latin typeface="Times New Roman" panose="02020603050405020304" pitchFamily="18" charset="0"/>
                <a:ea typeface="Cambria"/>
                <a:cs typeface="Times New Roman" panose="02020603050405020304" pitchFamily="18" charset="0"/>
                <a:sym typeface="Cambria"/>
              </a:rPr>
              <a:t>David Kolb est un éducateur qui a beaucoup contribué à l’étude de style d’apprentissage. Ses études ont permis d’affirmer que les individus ont plusieurs façons d’apprendre, mais qu’ils apprennent mieux avec une approche en particulier et qu’ils ont aussi tendance  à privilégier un mode d’apprentissage. Son répertoire se compose de quatre styles d'apprentissage :</a:t>
            </a:r>
          </a:p>
          <a:p>
            <a:pPr marL="914400" lvl="6"/>
            <a:endParaRPr lang="fr-CA" sz="2200"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000" b="1" dirty="0" smtClean="0">
                <a:uFill>
                  <a:solidFill/>
                </a:uFill>
                <a:latin typeface="Times New Roman" panose="02020603050405020304" pitchFamily="18" charset="0"/>
                <a:ea typeface="Cambria"/>
                <a:cs typeface="Times New Roman" panose="02020603050405020304" pitchFamily="18" charset="0"/>
                <a:sym typeface="Cambria"/>
              </a:rPr>
              <a:t>1-	Style accommodateur (ou manipulateur)  </a:t>
            </a:r>
          </a:p>
          <a:p>
            <a:pPr marL="2171700" lvl="8" indent="-342900">
              <a:buFont typeface="Arial" panose="020B0604020202020204" pitchFamily="34" charset="0"/>
              <a:buChar char="•"/>
            </a:pPr>
            <a:r>
              <a:rPr lang="fr-CA" sz="2000" dirty="0">
                <a:uFill>
                  <a:solidFill/>
                </a:uFill>
                <a:latin typeface="Times New Roman" panose="02020603050405020304" pitchFamily="18" charset="0"/>
                <a:ea typeface="Cambria"/>
                <a:cs typeface="Times New Roman" panose="02020603050405020304" pitchFamily="18" charset="0"/>
                <a:sym typeface="Cambria"/>
              </a:rPr>
              <a:t>A</a:t>
            </a:r>
            <a:r>
              <a:rPr lang="fr-CA" sz="2000" dirty="0" smtClean="0">
                <a:uFill>
                  <a:solidFill/>
                </a:uFill>
                <a:latin typeface="Times New Roman" panose="02020603050405020304" pitchFamily="18" charset="0"/>
                <a:ea typeface="Cambria"/>
                <a:cs typeface="Times New Roman" panose="02020603050405020304" pitchFamily="18" charset="0"/>
                <a:sym typeface="Cambria"/>
              </a:rPr>
              <a:t>pprend surtout en exécutant les tâches </a:t>
            </a:r>
          </a:p>
          <a:p>
            <a:pPr marL="2171700" lvl="8" indent="-342900">
              <a:buFont typeface="Arial" panose="020B0604020202020204" pitchFamily="34"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Aime être au cœur des activités d’apprentissage </a:t>
            </a:r>
            <a:r>
              <a:rPr lang="fr-CA" sz="2000" dirty="0">
                <a:uFill>
                  <a:solidFill/>
                </a:uFill>
                <a:latin typeface="Times New Roman" panose="02020603050405020304" pitchFamily="18" charset="0"/>
                <a:ea typeface="Cambria"/>
                <a:cs typeface="Times New Roman" panose="02020603050405020304" pitchFamily="18" charset="0"/>
                <a:sym typeface="Cambria"/>
              </a:rPr>
              <a:t>et aime</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prendre des risques</a:t>
            </a:r>
          </a:p>
          <a:p>
            <a:pPr marL="2171700" lvl="8" indent="-342900">
              <a:buFont typeface="Arial" panose="020B0604020202020204" pitchFamily="34"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Privilégie la méthode essai/erreur à la déduction logique et a un coté pratico-pratique</a:t>
            </a:r>
          </a:p>
          <a:p>
            <a:pPr marL="2171700" lvl="8" indent="-342900">
              <a:buFont typeface="Arial" panose="020B0604020202020204" pitchFamily="34"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Activités favorisant son apprentissage : pédagogie par les jeux, les jeux de rôle, activités et exercices en petit groupe, les échanges de commentaires et les débats d’idées</a:t>
            </a:r>
          </a:p>
          <a:p>
            <a:pPr marL="1371600" lvl="7"/>
            <a:endParaRPr lang="fr-CA" sz="2200" b="1" dirty="0" smtClean="0">
              <a:uFill>
                <a:solidFill/>
              </a:uFill>
              <a:latin typeface="Times New Roman" panose="02020603050405020304" pitchFamily="18" charset="0"/>
              <a:ea typeface="Cambria"/>
              <a:cs typeface="Times New Roman" panose="02020603050405020304" pitchFamily="18" charset="0"/>
              <a:sym typeface="Cambria"/>
            </a:endParaRPr>
          </a:p>
          <a:p>
            <a:pPr marL="1257300" lvl="6" indent="-342900">
              <a:buFont typeface="Wingdings" panose="05000000000000000000" pitchFamily="2" charset="2"/>
              <a:buChar char="Ø"/>
            </a:pPr>
            <a:endParaRPr lang="fr-CA" sz="2200" dirty="0">
              <a:uFill>
                <a:solidFill/>
              </a:uFill>
              <a:latin typeface="Times New Roman" panose="02020603050405020304" pitchFamily="18" charset="0"/>
              <a:ea typeface="Cambria"/>
              <a:cs typeface="Times New Roman" panose="02020603050405020304" pitchFamily="18" charset="0"/>
              <a:sym typeface="Cambria"/>
            </a:endParaRPr>
          </a:p>
          <a:p>
            <a:pPr marL="1257300" lvl="6" indent="-342900">
              <a:buFont typeface="Wingdings" panose="05000000000000000000" pitchFamily="2" charset="2"/>
              <a:buChar char="Ø"/>
            </a:pPr>
            <a:endParaRPr lang="fr-CA" sz="2200" dirty="0">
              <a:uFill>
                <a:solidFill/>
              </a:uFill>
              <a:latin typeface="Times New Roman" panose="02020603050405020304" pitchFamily="18" charset="0"/>
              <a:ea typeface="Cambria"/>
              <a:cs typeface="Times New Roman" panose="02020603050405020304" pitchFamily="18" charset="0"/>
              <a:sym typeface="Cambria"/>
            </a:endParaRPr>
          </a:p>
          <a:p>
            <a:pPr marL="1257300" lvl="6" indent="-342900">
              <a:buFont typeface="Wingdings" panose="05000000000000000000" pitchFamily="2" charset="2"/>
              <a:buChar char="Ø"/>
            </a:pPr>
            <a:endParaRPr lang="fr-CA" sz="2200" dirty="0" smtClean="0">
              <a:uFill>
                <a:solidFill/>
              </a:uFill>
              <a:latin typeface="Times New Roman" panose="02020603050405020304" pitchFamily="18" charset="0"/>
              <a:ea typeface="Cambria"/>
              <a:cs typeface="Times New Roman" panose="02020603050405020304" pitchFamily="18" charset="0"/>
              <a:sym typeface="Cambria"/>
            </a:endParaRPr>
          </a:p>
          <a:p>
            <a:pPr marL="1257300" lvl="6" indent="-342900">
              <a:buFont typeface="Wingdings" panose="05000000000000000000" pitchFamily="2" charset="2"/>
              <a:buChar char="Ø"/>
            </a:pPr>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387209283"/>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4" end="4"/>
                                            </p:txEl>
                                          </p:spTgt>
                                        </p:tgtEl>
                                        <p:attrNameLst>
                                          <p:attrName>style.visibility</p:attrName>
                                        </p:attrNameLst>
                                      </p:cBhvr>
                                      <p:to>
                                        <p:strVal val="visible"/>
                                      </p:to>
                                    </p:set>
                                    <p:animEffect transition="in" filter="fade">
                                      <p:cBhvr>
                                        <p:cTn id="28" dur="1000"/>
                                        <p:tgtEl>
                                          <p:spTgt spid="10">
                                            <p:txEl>
                                              <p:pRg st="4" end="4"/>
                                            </p:txEl>
                                          </p:spTgt>
                                        </p:tgtEl>
                                      </p:cBhvr>
                                    </p:animEffect>
                                    <p:anim calcmode="lin" valueType="num">
                                      <p:cBhvr>
                                        <p:cTn id="29"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5" end="5"/>
                                            </p:txEl>
                                          </p:spTgt>
                                        </p:tgtEl>
                                        <p:attrNameLst>
                                          <p:attrName>style.visibility</p:attrName>
                                        </p:attrNameLst>
                                      </p:cBhvr>
                                      <p:to>
                                        <p:strVal val="visible"/>
                                      </p:to>
                                    </p:set>
                                    <p:animEffect transition="in" filter="fade">
                                      <p:cBhvr>
                                        <p:cTn id="35" dur="1000"/>
                                        <p:tgtEl>
                                          <p:spTgt spid="10">
                                            <p:txEl>
                                              <p:pRg st="5" end="5"/>
                                            </p:txEl>
                                          </p:spTgt>
                                        </p:tgtEl>
                                      </p:cBhvr>
                                    </p:animEffect>
                                    <p:anim calcmode="lin" valueType="num">
                                      <p:cBhvr>
                                        <p:cTn id="36"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6" end="6"/>
                                            </p:txEl>
                                          </p:spTgt>
                                        </p:tgtEl>
                                        <p:attrNameLst>
                                          <p:attrName>style.visibility</p:attrName>
                                        </p:attrNameLst>
                                      </p:cBhvr>
                                      <p:to>
                                        <p:strVal val="visible"/>
                                      </p:to>
                                    </p:set>
                                    <p:animEffect transition="in" filter="fade">
                                      <p:cBhvr>
                                        <p:cTn id="42" dur="1000"/>
                                        <p:tgtEl>
                                          <p:spTgt spid="10">
                                            <p:txEl>
                                              <p:pRg st="6" end="6"/>
                                            </p:txEl>
                                          </p:spTgt>
                                        </p:tgtEl>
                                      </p:cBhvr>
                                    </p:animEffect>
                                    <p:anim calcmode="lin" valueType="num">
                                      <p:cBhvr>
                                        <p:cTn id="43"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17</a:t>
            </a:fld>
            <a:endParaRPr lang="en-US"/>
          </a:p>
        </p:txBody>
      </p:sp>
      <p:sp>
        <p:nvSpPr>
          <p:cNvPr id="10" name="Rectangle 9"/>
          <p:cNvSpPr/>
          <p:nvPr/>
        </p:nvSpPr>
        <p:spPr>
          <a:xfrm>
            <a:off x="0" y="1187668"/>
            <a:ext cx="8988426" cy="5970865"/>
          </a:xfrm>
          <a:prstGeom prst="rect">
            <a:avLst/>
          </a:prstGeom>
        </p:spPr>
        <p:txBody>
          <a:bodyPr wrap="square">
            <a:spAutoFit/>
          </a:bodyPr>
          <a:lstStyle/>
          <a:p>
            <a:pPr marL="914400" lvl="6"/>
            <a:endParaRPr lang="fr-CA" sz="2200"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000" b="1" dirty="0" smtClean="0">
                <a:uFill>
                  <a:solidFill/>
                </a:uFill>
                <a:latin typeface="Times New Roman" panose="02020603050405020304" pitchFamily="18" charset="0"/>
                <a:ea typeface="Cambria"/>
                <a:cs typeface="Times New Roman" panose="02020603050405020304" pitchFamily="18" charset="0"/>
                <a:sym typeface="Cambria"/>
              </a:rPr>
              <a:t>2-	Style divergent (ou observateur)</a:t>
            </a: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Arial" panose="020B0604020202020204" pitchFamily="34" charset="0"/>
              <a:buChar char="•"/>
            </a:pPr>
            <a:r>
              <a:rPr lang="fr-CA" sz="2000" dirty="0">
                <a:uFill>
                  <a:solidFill/>
                </a:uFill>
                <a:latin typeface="Times New Roman" panose="02020603050405020304" pitchFamily="18" charset="0"/>
                <a:ea typeface="Cambria"/>
                <a:cs typeface="Times New Roman" panose="02020603050405020304" pitchFamily="18" charset="0"/>
                <a:sym typeface="Cambria"/>
              </a:rPr>
              <a:t>A</a:t>
            </a:r>
            <a:r>
              <a:rPr lang="fr-CA" sz="2000" dirty="0" smtClean="0">
                <a:uFill>
                  <a:solidFill/>
                </a:uFill>
                <a:latin typeface="Times New Roman" panose="02020603050405020304" pitchFamily="18" charset="0"/>
                <a:ea typeface="Cambria"/>
                <a:cs typeface="Times New Roman" panose="02020603050405020304" pitchFamily="18" charset="0"/>
                <a:sym typeface="Cambria"/>
              </a:rPr>
              <a:t>pprenant </a:t>
            </a:r>
            <a:r>
              <a:rPr lang="fr-CA" sz="2000" dirty="0">
                <a:uFill>
                  <a:solidFill/>
                </a:uFill>
                <a:latin typeface="Times New Roman" panose="02020603050405020304" pitchFamily="18" charset="0"/>
                <a:ea typeface="Cambria"/>
                <a:cs typeface="Times New Roman" panose="02020603050405020304" pitchFamily="18" charset="0"/>
                <a:sym typeface="Cambria"/>
              </a:rPr>
              <a:t>que l’on peut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qualifier </a:t>
            </a:r>
            <a:r>
              <a:rPr lang="fr-CA" sz="2000" dirty="0">
                <a:uFill>
                  <a:solidFill/>
                </a:uFill>
                <a:latin typeface="Times New Roman" panose="02020603050405020304" pitchFamily="18" charset="0"/>
                <a:ea typeface="Cambria"/>
                <a:cs typeface="Times New Roman" panose="02020603050405020304" pitchFamily="18" charset="0"/>
                <a:sym typeface="Cambria"/>
              </a:rPr>
              <a:t>d’un être </a:t>
            </a:r>
            <a:r>
              <a:rPr lang="fr-CA" sz="2000" b="1" dirty="0">
                <a:uFill>
                  <a:solidFill/>
                </a:uFill>
                <a:latin typeface="Times New Roman" panose="02020603050405020304" pitchFamily="18" charset="0"/>
                <a:ea typeface="Cambria"/>
                <a:cs typeface="Times New Roman" panose="02020603050405020304" pitchFamily="18" charset="0"/>
                <a:sym typeface="Cambria"/>
              </a:rPr>
              <a:t>imaginatif </a:t>
            </a:r>
            <a:r>
              <a:rPr lang="fr-CA" sz="2000" dirty="0">
                <a:uFill>
                  <a:solidFill/>
                </a:uFill>
                <a:latin typeface="Times New Roman" panose="02020603050405020304" pitchFamily="18" charset="0"/>
                <a:ea typeface="Cambria"/>
                <a:cs typeface="Times New Roman" panose="02020603050405020304" pitchFamily="18" charset="0"/>
                <a:sym typeface="Cambria"/>
              </a:rPr>
              <a:t>à l’esprit ouvert </a:t>
            </a:r>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Arial" panose="020B0604020202020204" pitchFamily="34"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Possède </a:t>
            </a:r>
            <a:r>
              <a:rPr lang="fr-CA" sz="2000" dirty="0">
                <a:uFill>
                  <a:solidFill/>
                </a:uFill>
                <a:latin typeface="Times New Roman" panose="02020603050405020304" pitchFamily="18" charset="0"/>
                <a:ea typeface="Cambria"/>
                <a:cs typeface="Times New Roman" panose="02020603050405020304" pitchFamily="18" charset="0"/>
                <a:sym typeface="Cambria"/>
              </a:rPr>
              <a:t>un bon sens de l’observation et peut percevoir les situations sous divers angles et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perspectives</a:t>
            </a:r>
          </a:p>
          <a:p>
            <a:pPr marL="2171700" lvl="8" indent="-342900">
              <a:buFont typeface="Arial" panose="020B0604020202020204" pitchFamily="34"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L’innovation </a:t>
            </a:r>
            <a:r>
              <a:rPr lang="fr-CA" sz="2000" dirty="0">
                <a:uFill>
                  <a:solidFill/>
                </a:uFill>
                <a:latin typeface="Times New Roman" panose="02020603050405020304" pitchFamily="18" charset="0"/>
                <a:ea typeface="Cambria"/>
                <a:cs typeface="Times New Roman" panose="02020603050405020304" pitchFamily="18" charset="0"/>
                <a:sym typeface="Cambria"/>
              </a:rPr>
              <a:t>le motive au plus haut point et il excelle dans les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remue-méninges </a:t>
            </a: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Arial" panose="020B0604020202020204" pitchFamily="34" charset="0"/>
              <a:buChar char="•"/>
            </a:pPr>
            <a:r>
              <a:rPr lang="fr-CA" sz="2000" dirty="0">
                <a:uFill>
                  <a:solidFill/>
                </a:uFill>
                <a:latin typeface="Times New Roman" panose="02020603050405020304" pitchFamily="18" charset="0"/>
                <a:ea typeface="Cambria"/>
                <a:cs typeface="Times New Roman" panose="02020603050405020304" pitchFamily="18" charset="0"/>
                <a:sym typeface="Cambria"/>
              </a:rPr>
              <a:t>L</a:t>
            </a:r>
            <a:r>
              <a:rPr lang="fr-CA" sz="2000" dirty="0" smtClean="0">
                <a:uFill>
                  <a:solidFill/>
                </a:uFill>
                <a:latin typeface="Times New Roman" panose="02020603050405020304" pitchFamily="18" charset="0"/>
                <a:ea typeface="Cambria"/>
                <a:cs typeface="Times New Roman" panose="02020603050405020304" pitchFamily="18" charset="0"/>
                <a:sym typeface="Cambria"/>
              </a:rPr>
              <a:t>es </a:t>
            </a:r>
            <a:r>
              <a:rPr lang="fr-CA" sz="2000" dirty="0">
                <a:uFill>
                  <a:solidFill/>
                </a:uFill>
                <a:latin typeface="Times New Roman" panose="02020603050405020304" pitchFamily="18" charset="0"/>
                <a:ea typeface="Cambria"/>
                <a:cs typeface="Times New Roman" panose="02020603050405020304" pitchFamily="18" charset="0"/>
                <a:sym typeface="Cambria"/>
              </a:rPr>
              <a:t>liens humains et les sentiments ont une importance capitale à ses yeux  </a:t>
            </a:r>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Arial" panose="020B0604020202020204" pitchFamily="34" charset="0"/>
              <a:buChar char="•"/>
            </a:pPr>
            <a:r>
              <a:rPr lang="fr-CA" sz="2000" dirty="0">
                <a:uFill>
                  <a:solidFill/>
                </a:uFill>
                <a:latin typeface="Times New Roman" panose="02020603050405020304" pitchFamily="18" charset="0"/>
                <a:ea typeface="Cambria"/>
                <a:cs typeface="Times New Roman" panose="02020603050405020304" pitchFamily="18" charset="0"/>
                <a:sym typeface="Cambria"/>
              </a:rPr>
              <a:t>Activités favorisant son apprentissage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a:t>
            </a:r>
            <a:r>
              <a:rPr lang="fr-CA" sz="2000" dirty="0">
                <a:uFill>
                  <a:solidFill/>
                </a:uFill>
                <a:latin typeface="Times New Roman" panose="02020603050405020304" pitchFamily="18" charset="0"/>
                <a:ea typeface="Cambria"/>
                <a:cs typeface="Times New Roman" panose="02020603050405020304" pitchFamily="18" charset="0"/>
                <a:sym typeface="Cambria"/>
              </a:rPr>
              <a:t>pédagogie par les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jeux (en diversifient les jeux), </a:t>
            </a:r>
            <a:r>
              <a:rPr lang="fr-CA" sz="2000" dirty="0">
                <a:uFill>
                  <a:solidFill/>
                </a:uFill>
                <a:latin typeface="Times New Roman" panose="02020603050405020304" pitchFamily="18" charset="0"/>
                <a:ea typeface="Cambria"/>
                <a:cs typeface="Times New Roman" panose="02020603050405020304" pitchFamily="18" charset="0"/>
                <a:sym typeface="Cambria"/>
              </a:rPr>
              <a:t>les jeux de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rôle diversifiés, </a:t>
            </a:r>
            <a:r>
              <a:rPr lang="fr-CA" sz="2000" dirty="0">
                <a:uFill>
                  <a:solidFill/>
                </a:uFill>
                <a:latin typeface="Times New Roman" panose="02020603050405020304" pitchFamily="18" charset="0"/>
                <a:ea typeface="Cambria"/>
                <a:cs typeface="Times New Roman" panose="02020603050405020304" pitchFamily="18" charset="0"/>
                <a:sym typeface="Cambria"/>
              </a:rPr>
              <a:t>, les échanges de commentaires et les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débats d’idées, les explications individuelles ou cours particuliers, les exercices d’observation, faire des synthèses et tirer des conclusions</a:t>
            </a: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828800" lvl="8"/>
            <a:r>
              <a:rPr lang="fr-CA" sz="2000" dirty="0" smtClean="0">
                <a:uFill>
                  <a:solidFill/>
                </a:uFill>
                <a:latin typeface="Times New Roman" panose="02020603050405020304" pitchFamily="18" charset="0"/>
                <a:ea typeface="Cambria"/>
                <a:cs typeface="Times New Roman" panose="02020603050405020304" pitchFamily="18" charset="0"/>
                <a:sym typeface="Cambria"/>
              </a:rPr>
              <a:t>	</a:t>
            </a:r>
          </a:p>
          <a:p>
            <a:pPr marL="1371600" lvl="7"/>
            <a:r>
              <a:rPr lang="fr-CA" sz="2000" dirty="0" smtClean="0">
                <a:uFill>
                  <a:solidFill/>
                </a:uFill>
                <a:latin typeface="Times New Roman" panose="02020603050405020304" pitchFamily="18" charset="0"/>
                <a:ea typeface="Cambria"/>
                <a:cs typeface="Times New Roman" panose="02020603050405020304" pitchFamily="18" charset="0"/>
                <a:sym typeface="Cambria"/>
              </a:rPr>
              <a:t> </a:t>
            </a:r>
          </a:p>
          <a:p>
            <a:pPr marL="1371600" lvl="7"/>
            <a:endParaRPr lang="fr-CA" sz="2000" b="1"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502295617"/>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5" end="5"/>
                                            </p:txEl>
                                          </p:spTgt>
                                        </p:tgtEl>
                                        <p:attrNameLst>
                                          <p:attrName>style.visibility</p:attrName>
                                        </p:attrNameLst>
                                      </p:cBhvr>
                                      <p:to>
                                        <p:strVal val="visible"/>
                                      </p:to>
                                    </p:set>
                                    <p:animEffect transition="in" filter="fade">
                                      <p:cBhvr>
                                        <p:cTn id="28" dur="1000"/>
                                        <p:tgtEl>
                                          <p:spTgt spid="10">
                                            <p:txEl>
                                              <p:pRg st="5" end="5"/>
                                            </p:txEl>
                                          </p:spTgt>
                                        </p:tgtEl>
                                      </p:cBhvr>
                                    </p:animEffect>
                                    <p:anim calcmode="lin" valueType="num">
                                      <p:cBhvr>
                                        <p:cTn id="29"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8" end="8"/>
                                            </p:txEl>
                                          </p:spTgt>
                                        </p:tgtEl>
                                        <p:attrNameLst>
                                          <p:attrName>style.visibility</p:attrName>
                                        </p:attrNameLst>
                                      </p:cBhvr>
                                      <p:to>
                                        <p:strVal val="visible"/>
                                      </p:to>
                                    </p:set>
                                    <p:animEffect transition="in" filter="fade">
                                      <p:cBhvr>
                                        <p:cTn id="35" dur="1000"/>
                                        <p:tgtEl>
                                          <p:spTgt spid="10">
                                            <p:txEl>
                                              <p:pRg st="8" end="8"/>
                                            </p:txEl>
                                          </p:spTgt>
                                        </p:tgtEl>
                                      </p:cBhvr>
                                    </p:animEffect>
                                    <p:anim calcmode="lin" valueType="num">
                                      <p:cBhvr>
                                        <p:cTn id="36"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6" end="6"/>
                                            </p:txEl>
                                          </p:spTgt>
                                        </p:tgtEl>
                                        <p:attrNameLst>
                                          <p:attrName>style.visibility</p:attrName>
                                        </p:attrNameLst>
                                      </p:cBhvr>
                                      <p:to>
                                        <p:strVal val="visible"/>
                                      </p:to>
                                    </p:set>
                                    <p:animEffect transition="in" filter="fade">
                                      <p:cBhvr>
                                        <p:cTn id="42" dur="1000"/>
                                        <p:tgtEl>
                                          <p:spTgt spid="10">
                                            <p:txEl>
                                              <p:pRg st="6" end="6"/>
                                            </p:txEl>
                                          </p:spTgt>
                                        </p:tgtEl>
                                      </p:cBhvr>
                                    </p:animEffect>
                                    <p:anim calcmode="lin" valueType="num">
                                      <p:cBhvr>
                                        <p:cTn id="43"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7" end="7"/>
                                            </p:txEl>
                                          </p:spTgt>
                                        </p:tgtEl>
                                        <p:attrNameLst>
                                          <p:attrName>style.visibility</p:attrName>
                                        </p:attrNameLst>
                                      </p:cBhvr>
                                      <p:to>
                                        <p:strVal val="visible"/>
                                      </p:to>
                                    </p:set>
                                    <p:animEffect transition="in" filter="fade">
                                      <p:cBhvr>
                                        <p:cTn id="49" dur="1000"/>
                                        <p:tgtEl>
                                          <p:spTgt spid="10">
                                            <p:txEl>
                                              <p:pRg st="7" end="7"/>
                                            </p:txEl>
                                          </p:spTgt>
                                        </p:tgtEl>
                                      </p:cBhvr>
                                    </p:animEffect>
                                    <p:anim calcmode="lin" valueType="num">
                                      <p:cBhvr>
                                        <p:cTn id="50"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9" end="9"/>
                                            </p:txEl>
                                          </p:spTgt>
                                        </p:tgtEl>
                                        <p:attrNameLst>
                                          <p:attrName>style.visibility</p:attrName>
                                        </p:attrNameLst>
                                      </p:cBhvr>
                                      <p:to>
                                        <p:strVal val="visible"/>
                                      </p:to>
                                    </p:set>
                                    <p:animEffect transition="in" filter="fade">
                                      <p:cBhvr>
                                        <p:cTn id="56" dur="1000"/>
                                        <p:tgtEl>
                                          <p:spTgt spid="10">
                                            <p:txEl>
                                              <p:pRg st="9" end="9"/>
                                            </p:txEl>
                                          </p:spTgt>
                                        </p:tgtEl>
                                      </p:cBhvr>
                                    </p:animEffect>
                                    <p:anim calcmode="lin" valueType="num">
                                      <p:cBhvr>
                                        <p:cTn id="57"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18</a:t>
            </a:fld>
            <a:endParaRPr lang="en-US"/>
          </a:p>
        </p:txBody>
      </p:sp>
      <p:sp>
        <p:nvSpPr>
          <p:cNvPr id="10" name="Rectangle 9"/>
          <p:cNvSpPr/>
          <p:nvPr/>
        </p:nvSpPr>
        <p:spPr>
          <a:xfrm>
            <a:off x="0" y="1187668"/>
            <a:ext cx="8988426" cy="5355312"/>
          </a:xfrm>
          <a:prstGeom prst="rect">
            <a:avLst/>
          </a:prstGeom>
        </p:spPr>
        <p:txBody>
          <a:bodyPr wrap="square">
            <a:spAutoFit/>
          </a:bodyPr>
          <a:lstStyle/>
          <a:p>
            <a:pPr marL="1371600" lvl="7"/>
            <a:r>
              <a:rPr lang="fr-CA" sz="2200" b="1" dirty="0" smtClean="0">
                <a:uFill>
                  <a:solidFill/>
                </a:uFill>
                <a:latin typeface="Times New Roman" panose="02020603050405020304" pitchFamily="18" charset="0"/>
                <a:ea typeface="Cambria"/>
                <a:cs typeface="Times New Roman" panose="02020603050405020304" pitchFamily="18" charset="0"/>
                <a:sym typeface="Cambria"/>
              </a:rPr>
              <a:t>3-	</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Style </a:t>
            </a:r>
            <a:r>
              <a:rPr lang="fr-CA" sz="2000" b="1" dirty="0">
                <a:uFill>
                  <a:solidFill/>
                </a:uFill>
                <a:latin typeface="Times New Roman" panose="02020603050405020304" pitchFamily="18" charset="0"/>
                <a:ea typeface="Cambria"/>
                <a:cs typeface="Times New Roman" panose="02020603050405020304" pitchFamily="18" charset="0"/>
                <a:sym typeface="Cambria"/>
              </a:rPr>
              <a:t>convergent </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(ou penseur-expérimentateur)</a:t>
            </a:r>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Arial" panose="020B0604020202020204" pitchFamily="34" charset="0"/>
              <a:buChar char="•"/>
            </a:pPr>
            <a:r>
              <a:rPr lang="fr-CA" sz="2000" dirty="0">
                <a:uFill>
                  <a:solidFill/>
                </a:uFill>
                <a:latin typeface="Times New Roman" panose="02020603050405020304" pitchFamily="18" charset="0"/>
                <a:ea typeface="Cambria"/>
                <a:cs typeface="Times New Roman" panose="02020603050405020304" pitchFamily="18" charset="0"/>
                <a:sym typeface="Cambria"/>
              </a:rPr>
              <a:t>Apprenant qui raisonne par induction et est très logique</a:t>
            </a:r>
          </a:p>
          <a:p>
            <a:pPr marL="2171700" lvl="8" indent="-342900">
              <a:buFont typeface="Arial" panose="020B0604020202020204" pitchFamily="34" charset="0"/>
              <a:buChar char="•"/>
            </a:pPr>
            <a:r>
              <a:rPr lang="fr-CA" sz="2000" dirty="0">
                <a:uFill>
                  <a:solidFill/>
                </a:uFill>
                <a:latin typeface="Times New Roman" panose="02020603050405020304" pitchFamily="18" charset="0"/>
                <a:ea typeface="Cambria"/>
                <a:cs typeface="Times New Roman" panose="02020603050405020304" pitchFamily="18" charset="0"/>
                <a:sym typeface="Cambria"/>
              </a:rPr>
              <a:t>Il adore résoudre des problèmes et prendre des décisions</a:t>
            </a:r>
          </a:p>
          <a:p>
            <a:pPr marL="2171700" lvl="8" indent="-342900">
              <a:buFont typeface="Arial" panose="020B0604020202020204" pitchFamily="34" charset="0"/>
              <a:buChar char="•"/>
            </a:pPr>
            <a:r>
              <a:rPr lang="fr-CA" sz="2000" dirty="0">
                <a:uFill>
                  <a:solidFill/>
                </a:uFill>
                <a:latin typeface="Times New Roman" panose="02020603050405020304" pitchFamily="18" charset="0"/>
                <a:ea typeface="Cambria"/>
                <a:cs typeface="Times New Roman" panose="02020603050405020304" pitchFamily="18" charset="0"/>
                <a:sym typeface="Cambria"/>
              </a:rPr>
              <a:t>Il est plus à l’aise dans l’exécution de tâches et la mise en pratique que dans les échanges de commentaires et les débats d’idées </a:t>
            </a:r>
          </a:p>
          <a:p>
            <a:pPr marL="2171700" lvl="8" indent="-342900">
              <a:buFont typeface="Arial" panose="020B0604020202020204" pitchFamily="34" charset="0"/>
              <a:buChar char="•"/>
            </a:pPr>
            <a:r>
              <a:rPr lang="fr-CA" sz="2000" dirty="0">
                <a:uFill>
                  <a:solidFill/>
                </a:uFill>
                <a:latin typeface="Times New Roman" panose="02020603050405020304" pitchFamily="18" charset="0"/>
                <a:ea typeface="Cambria"/>
                <a:cs typeface="Times New Roman" panose="02020603050405020304" pitchFamily="18" charset="0"/>
                <a:sym typeface="Cambria"/>
              </a:rPr>
              <a:t>Activités favorisant son apprentissage : les travaux et projets individuels autogérés, les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études </a:t>
            </a:r>
            <a:r>
              <a:rPr lang="fr-CA" sz="2000" dirty="0">
                <a:uFill>
                  <a:solidFill/>
                </a:uFill>
                <a:latin typeface="Times New Roman" panose="02020603050405020304" pitchFamily="18" charset="0"/>
                <a:ea typeface="Cambria"/>
                <a:cs typeface="Times New Roman" panose="02020603050405020304" pitchFamily="18" charset="0"/>
                <a:sym typeface="Cambria"/>
              </a:rPr>
              <a:t>de cas et les simulations et les périodes d’études dédiées à la réalisation de travaux </a:t>
            </a:r>
          </a:p>
          <a:p>
            <a:pPr marL="1371600" lvl="7"/>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000" b="1" dirty="0" smtClean="0">
                <a:uFill>
                  <a:solidFill/>
                </a:uFill>
                <a:latin typeface="Times New Roman" panose="02020603050405020304" pitchFamily="18" charset="0"/>
                <a:ea typeface="Cambria"/>
                <a:cs typeface="Times New Roman" panose="02020603050405020304" pitchFamily="18" charset="0"/>
                <a:sym typeface="Cambria"/>
              </a:rPr>
              <a:t>4- 	Style assimilateur (ou conceptualisateur)</a:t>
            </a:r>
          </a:p>
          <a:p>
            <a:pPr marL="2171700" lvl="8" indent="-342900">
              <a:buFont typeface="Arial" panose="020B0604020202020204" pitchFamily="34"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Apprenant très patient et est très centré sur la théorie</a:t>
            </a:r>
          </a:p>
          <a:p>
            <a:pPr marL="2171700" lvl="8" indent="-342900">
              <a:buFont typeface="Arial" panose="020B0604020202020204" pitchFamily="34"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Organise de façon logique les observations reçues</a:t>
            </a:r>
          </a:p>
          <a:p>
            <a:pPr marL="2171700" lvl="8" indent="-342900">
              <a:buFont typeface="Arial" panose="020B0604020202020204" pitchFamily="34"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Préfère réfléchir sur les concepts plutôt que de passer en mode pratique</a:t>
            </a: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Arial" panose="020B0604020202020204" pitchFamily="34" charset="0"/>
              <a:buChar char="•"/>
            </a:pPr>
            <a:r>
              <a:rPr lang="fr-CA" sz="2000" dirty="0">
                <a:uFill>
                  <a:solidFill/>
                </a:uFill>
                <a:latin typeface="Times New Roman" panose="02020603050405020304" pitchFamily="18" charset="0"/>
                <a:ea typeface="Cambria"/>
                <a:cs typeface="Times New Roman" panose="02020603050405020304" pitchFamily="18" charset="0"/>
                <a:sym typeface="Cambria"/>
              </a:rPr>
              <a:t>Activités favorisant son apprentissage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les cours théoriques traditionnels, les activités de lecture</a:t>
            </a:r>
          </a:p>
        </p:txBody>
      </p:sp>
    </p:spTree>
    <p:extLst>
      <p:ext uri="{BB962C8B-B14F-4D97-AF65-F5344CB8AC3E}">
        <p14:creationId xmlns:p14="http://schemas.microsoft.com/office/powerpoint/2010/main" val="2383050674"/>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1" end="1"/>
                                            </p:txEl>
                                          </p:spTgt>
                                        </p:tgtEl>
                                        <p:attrNameLst>
                                          <p:attrName>style.visibility</p:attrName>
                                        </p:attrNameLst>
                                      </p:cBhvr>
                                      <p:to>
                                        <p:strVal val="visible"/>
                                      </p:to>
                                    </p:set>
                                    <p:animEffect transition="in" filter="fade">
                                      <p:cBhvr>
                                        <p:cTn id="14" dur="1000"/>
                                        <p:tgtEl>
                                          <p:spTgt spid="10">
                                            <p:txEl>
                                              <p:pRg st="1" end="1"/>
                                            </p:txEl>
                                          </p:spTgt>
                                        </p:tgtEl>
                                      </p:cBhvr>
                                    </p:animEffect>
                                    <p:anim calcmode="lin" valueType="num">
                                      <p:cBhvr>
                                        <p:cTn id="15"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2" end="2"/>
                                            </p:txEl>
                                          </p:spTgt>
                                        </p:tgtEl>
                                        <p:attrNameLst>
                                          <p:attrName>style.visibility</p:attrName>
                                        </p:attrNameLst>
                                      </p:cBhvr>
                                      <p:to>
                                        <p:strVal val="visible"/>
                                      </p:to>
                                    </p:set>
                                    <p:animEffect transition="in" filter="fade">
                                      <p:cBhvr>
                                        <p:cTn id="21" dur="1000"/>
                                        <p:tgtEl>
                                          <p:spTgt spid="10">
                                            <p:txEl>
                                              <p:pRg st="2" end="2"/>
                                            </p:txEl>
                                          </p:spTgt>
                                        </p:tgtEl>
                                      </p:cBhvr>
                                    </p:animEffect>
                                    <p:anim calcmode="lin" valueType="num">
                                      <p:cBhvr>
                                        <p:cTn id="22"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3" end="3"/>
                                            </p:txEl>
                                          </p:spTgt>
                                        </p:tgtEl>
                                        <p:attrNameLst>
                                          <p:attrName>style.visibility</p:attrName>
                                        </p:attrNameLst>
                                      </p:cBhvr>
                                      <p:to>
                                        <p:strVal val="visible"/>
                                      </p:to>
                                    </p:set>
                                    <p:animEffect transition="in" filter="fade">
                                      <p:cBhvr>
                                        <p:cTn id="28" dur="1000"/>
                                        <p:tgtEl>
                                          <p:spTgt spid="10">
                                            <p:txEl>
                                              <p:pRg st="3" end="3"/>
                                            </p:txEl>
                                          </p:spTgt>
                                        </p:tgtEl>
                                      </p:cBhvr>
                                    </p:animEffect>
                                    <p:anim calcmode="lin" valueType="num">
                                      <p:cBhvr>
                                        <p:cTn id="29"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4" end="4"/>
                                            </p:txEl>
                                          </p:spTgt>
                                        </p:tgtEl>
                                        <p:attrNameLst>
                                          <p:attrName>style.visibility</p:attrName>
                                        </p:attrNameLst>
                                      </p:cBhvr>
                                      <p:to>
                                        <p:strVal val="visible"/>
                                      </p:to>
                                    </p:set>
                                    <p:animEffect transition="in" filter="fade">
                                      <p:cBhvr>
                                        <p:cTn id="35" dur="1000"/>
                                        <p:tgtEl>
                                          <p:spTgt spid="10">
                                            <p:txEl>
                                              <p:pRg st="4" end="4"/>
                                            </p:txEl>
                                          </p:spTgt>
                                        </p:tgtEl>
                                      </p:cBhvr>
                                    </p:animEffect>
                                    <p:anim calcmode="lin" valueType="num">
                                      <p:cBhvr>
                                        <p:cTn id="36"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6" end="6"/>
                                            </p:txEl>
                                          </p:spTgt>
                                        </p:tgtEl>
                                        <p:attrNameLst>
                                          <p:attrName>style.visibility</p:attrName>
                                        </p:attrNameLst>
                                      </p:cBhvr>
                                      <p:to>
                                        <p:strVal val="visible"/>
                                      </p:to>
                                    </p:set>
                                    <p:animEffect transition="in" filter="fade">
                                      <p:cBhvr>
                                        <p:cTn id="42" dur="1000"/>
                                        <p:tgtEl>
                                          <p:spTgt spid="10">
                                            <p:txEl>
                                              <p:pRg st="6" end="6"/>
                                            </p:txEl>
                                          </p:spTgt>
                                        </p:tgtEl>
                                      </p:cBhvr>
                                    </p:animEffect>
                                    <p:anim calcmode="lin" valueType="num">
                                      <p:cBhvr>
                                        <p:cTn id="43"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7" end="7"/>
                                            </p:txEl>
                                          </p:spTgt>
                                        </p:tgtEl>
                                        <p:attrNameLst>
                                          <p:attrName>style.visibility</p:attrName>
                                        </p:attrNameLst>
                                      </p:cBhvr>
                                      <p:to>
                                        <p:strVal val="visible"/>
                                      </p:to>
                                    </p:set>
                                    <p:animEffect transition="in" filter="fade">
                                      <p:cBhvr>
                                        <p:cTn id="49" dur="1000"/>
                                        <p:tgtEl>
                                          <p:spTgt spid="10">
                                            <p:txEl>
                                              <p:pRg st="7" end="7"/>
                                            </p:txEl>
                                          </p:spTgt>
                                        </p:tgtEl>
                                      </p:cBhvr>
                                    </p:animEffect>
                                    <p:anim calcmode="lin" valueType="num">
                                      <p:cBhvr>
                                        <p:cTn id="50"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8" end="8"/>
                                            </p:txEl>
                                          </p:spTgt>
                                        </p:tgtEl>
                                        <p:attrNameLst>
                                          <p:attrName>style.visibility</p:attrName>
                                        </p:attrNameLst>
                                      </p:cBhvr>
                                      <p:to>
                                        <p:strVal val="visible"/>
                                      </p:to>
                                    </p:set>
                                    <p:animEffect transition="in" filter="fade">
                                      <p:cBhvr>
                                        <p:cTn id="56" dur="1000"/>
                                        <p:tgtEl>
                                          <p:spTgt spid="10">
                                            <p:txEl>
                                              <p:pRg st="8" end="8"/>
                                            </p:txEl>
                                          </p:spTgt>
                                        </p:tgtEl>
                                      </p:cBhvr>
                                    </p:animEffect>
                                    <p:anim calcmode="lin" valueType="num">
                                      <p:cBhvr>
                                        <p:cTn id="57"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xEl>
                                              <p:pRg st="9" end="9"/>
                                            </p:txEl>
                                          </p:spTgt>
                                        </p:tgtEl>
                                        <p:attrNameLst>
                                          <p:attrName>style.visibility</p:attrName>
                                        </p:attrNameLst>
                                      </p:cBhvr>
                                      <p:to>
                                        <p:strVal val="visible"/>
                                      </p:to>
                                    </p:set>
                                    <p:animEffect transition="in" filter="fade">
                                      <p:cBhvr>
                                        <p:cTn id="63" dur="1000"/>
                                        <p:tgtEl>
                                          <p:spTgt spid="10">
                                            <p:txEl>
                                              <p:pRg st="9" end="9"/>
                                            </p:txEl>
                                          </p:spTgt>
                                        </p:tgtEl>
                                      </p:cBhvr>
                                    </p:animEffect>
                                    <p:anim calcmode="lin" valueType="num">
                                      <p:cBhvr>
                                        <p:cTn id="64"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0">
                                            <p:txEl>
                                              <p:pRg st="10" end="10"/>
                                            </p:txEl>
                                          </p:spTgt>
                                        </p:tgtEl>
                                        <p:attrNameLst>
                                          <p:attrName>style.visibility</p:attrName>
                                        </p:attrNameLst>
                                      </p:cBhvr>
                                      <p:to>
                                        <p:strVal val="visible"/>
                                      </p:to>
                                    </p:set>
                                    <p:animEffect transition="in" filter="fade">
                                      <p:cBhvr>
                                        <p:cTn id="70" dur="1000"/>
                                        <p:tgtEl>
                                          <p:spTgt spid="10">
                                            <p:txEl>
                                              <p:pRg st="10" end="10"/>
                                            </p:txEl>
                                          </p:spTgt>
                                        </p:tgtEl>
                                      </p:cBhvr>
                                    </p:animEffect>
                                    <p:anim calcmode="lin" valueType="num">
                                      <p:cBhvr>
                                        <p:cTn id="71"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72"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19</a:t>
            </a:fld>
            <a:endParaRPr lang="en-US"/>
          </a:p>
        </p:txBody>
      </p:sp>
      <p:sp>
        <p:nvSpPr>
          <p:cNvPr id="10" name="Rectangle 9"/>
          <p:cNvSpPr/>
          <p:nvPr/>
        </p:nvSpPr>
        <p:spPr>
          <a:xfrm>
            <a:off x="0" y="1187668"/>
            <a:ext cx="8988426" cy="6494085"/>
          </a:xfrm>
          <a:prstGeom prst="rect">
            <a:avLst/>
          </a:prstGeom>
        </p:spPr>
        <p:txBody>
          <a:bodyPr wrap="square">
            <a:spAutoFit/>
          </a:bodyPr>
          <a:lstStyle/>
          <a:p>
            <a:pPr marL="1371600" lvl="7"/>
            <a:endParaRPr lang="fr-CA" sz="2400" b="1"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400" b="1" dirty="0" smtClean="0">
                <a:uFill>
                  <a:solidFill/>
                </a:uFill>
                <a:latin typeface="Times New Roman" panose="02020603050405020304" pitchFamily="18" charset="0"/>
                <a:ea typeface="Cambria"/>
                <a:cs typeface="Times New Roman" panose="02020603050405020304" pitchFamily="18" charset="0"/>
                <a:sym typeface="Cambria"/>
              </a:rPr>
              <a:t>Conclusion sur les styles d’apprentissage</a:t>
            </a:r>
          </a:p>
          <a:p>
            <a:pPr marL="1371600" lvl="7"/>
            <a:endParaRPr lang="fr-CA" sz="2400" b="1"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200" dirty="0" smtClean="0">
                <a:uFill>
                  <a:solidFill/>
                </a:uFill>
                <a:latin typeface="Times New Roman" panose="02020603050405020304" pitchFamily="18" charset="0"/>
                <a:ea typeface="Cambria"/>
                <a:cs typeface="Times New Roman" panose="02020603050405020304" pitchFamily="18" charset="0"/>
                <a:sym typeface="Cambria"/>
              </a:rPr>
              <a:t>Un apprenant est rarement influencé par un seul style d’apprentissage. Il peut se situer en intersection de deux, trois ou </a:t>
            </a:r>
            <a:r>
              <a:rPr lang="fr-CA" sz="2200" dirty="0">
                <a:uFill>
                  <a:solidFill/>
                </a:uFill>
                <a:latin typeface="Times New Roman" panose="02020603050405020304" pitchFamily="18" charset="0"/>
                <a:ea typeface="Cambria"/>
                <a:cs typeface="Times New Roman" panose="02020603050405020304" pitchFamily="18" charset="0"/>
                <a:sym typeface="Cambria"/>
              </a:rPr>
              <a:t>même des quatre styles </a:t>
            </a:r>
            <a:r>
              <a:rPr lang="fr-CA" sz="2200" dirty="0" smtClean="0">
                <a:uFill>
                  <a:solidFill/>
                </a:uFill>
                <a:latin typeface="Times New Roman" panose="02020603050405020304" pitchFamily="18" charset="0"/>
                <a:ea typeface="Cambria"/>
                <a:cs typeface="Times New Roman" panose="02020603050405020304" pitchFamily="18" charset="0"/>
                <a:sym typeface="Cambria"/>
              </a:rPr>
              <a:t>d'apprentissage, </a:t>
            </a:r>
            <a:r>
              <a:rPr lang="fr-CA" sz="2200" dirty="0">
                <a:uFill>
                  <a:solidFill/>
                </a:uFill>
                <a:latin typeface="Times New Roman" panose="02020603050405020304" pitchFamily="18" charset="0"/>
                <a:ea typeface="Cambria"/>
                <a:cs typeface="Times New Roman" panose="02020603050405020304" pitchFamily="18" charset="0"/>
                <a:sym typeface="Cambria"/>
              </a:rPr>
              <a:t>mais </a:t>
            </a:r>
            <a:r>
              <a:rPr lang="fr-CA" sz="2200" dirty="0" smtClean="0">
                <a:uFill>
                  <a:solidFill/>
                </a:uFill>
                <a:latin typeface="Times New Roman" panose="02020603050405020304" pitchFamily="18" charset="0"/>
                <a:ea typeface="Cambria"/>
                <a:cs typeface="Times New Roman" panose="02020603050405020304" pitchFamily="18" charset="0"/>
                <a:sym typeface="Cambria"/>
              </a:rPr>
              <a:t>il aura une tendance qui sera prédominante. Dans le cas d’un élève qui est à l’aise avec tous les styles, on parle d’un apprenant universel qui est performant dans toutes </a:t>
            </a:r>
            <a:r>
              <a:rPr lang="fr-CA" sz="2200" dirty="0">
                <a:uFill>
                  <a:solidFill/>
                </a:uFill>
                <a:latin typeface="Times New Roman" panose="02020603050405020304" pitchFamily="18" charset="0"/>
                <a:ea typeface="Cambria"/>
                <a:cs typeface="Times New Roman" panose="02020603050405020304" pitchFamily="18" charset="0"/>
                <a:sym typeface="Cambria"/>
              </a:rPr>
              <a:t>les situations </a:t>
            </a:r>
            <a:r>
              <a:rPr lang="fr-CA" sz="2200" dirty="0" smtClean="0">
                <a:uFill>
                  <a:solidFill/>
                </a:uFill>
                <a:latin typeface="Times New Roman" panose="02020603050405020304" pitchFamily="18" charset="0"/>
                <a:ea typeface="Cambria"/>
                <a:cs typeface="Times New Roman" panose="02020603050405020304" pitchFamily="18" charset="0"/>
                <a:sym typeface="Cambria"/>
              </a:rPr>
              <a:t>d’apprentissage.</a:t>
            </a:r>
          </a:p>
          <a:p>
            <a:pPr marL="1371600" lvl="7"/>
            <a:r>
              <a:rPr lang="fr-CA" sz="2200" dirty="0" smtClean="0">
                <a:uFill>
                  <a:solidFill/>
                </a:uFill>
                <a:latin typeface="Times New Roman" panose="02020603050405020304" pitchFamily="18" charset="0"/>
                <a:ea typeface="Cambria"/>
                <a:cs typeface="Times New Roman" panose="02020603050405020304" pitchFamily="18" charset="0"/>
                <a:sym typeface="Cambria"/>
              </a:rPr>
              <a:t>   </a:t>
            </a:r>
          </a:p>
          <a:p>
            <a:pPr marL="1371600" lvl="7"/>
            <a:endParaRPr lang="fr-CA" sz="2200" b="1"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400" b="1"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400" b="1"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400" b="1"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400" b="1"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400" b="1"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400" b="1"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400" dirty="0" smtClean="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283121379"/>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20</a:t>
            </a:fld>
            <a:endParaRPr lang="en-US"/>
          </a:p>
        </p:txBody>
      </p:sp>
      <p:sp>
        <p:nvSpPr>
          <p:cNvPr id="10" name="Rectangle 9"/>
          <p:cNvSpPr/>
          <p:nvPr/>
        </p:nvSpPr>
        <p:spPr>
          <a:xfrm>
            <a:off x="-152400" y="920696"/>
            <a:ext cx="8988426" cy="5539978"/>
          </a:xfrm>
          <a:prstGeom prst="rect">
            <a:avLst/>
          </a:prstGeom>
        </p:spPr>
        <p:txBody>
          <a:bodyPr wrap="square">
            <a:spAutoFit/>
          </a:bodyPr>
          <a:lstStyle/>
          <a:p>
            <a:pPr marL="1371600" lvl="6" indent="-457200">
              <a:buFont typeface="Wingdings" panose="05000000000000000000" pitchFamily="2" charset="2"/>
              <a:buChar char="Ø"/>
            </a:pPr>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914400" lvl="6"/>
            <a:r>
              <a:rPr lang="fr-CA" sz="2400" b="1" dirty="0" smtClean="0">
                <a:uFill>
                  <a:solidFill/>
                </a:uFill>
                <a:latin typeface="Times New Roman" panose="02020603050405020304" pitchFamily="18" charset="0"/>
                <a:ea typeface="Cambria"/>
                <a:cs typeface="Times New Roman" panose="02020603050405020304" pitchFamily="18" charset="0"/>
                <a:sym typeface="Cambria"/>
              </a:rPr>
              <a:t>LES </a:t>
            </a:r>
            <a:r>
              <a:rPr lang="fr-CA" sz="2400" b="1" dirty="0">
                <a:uFill>
                  <a:solidFill/>
                </a:uFill>
                <a:latin typeface="Times New Roman" panose="02020603050405020304" pitchFamily="18" charset="0"/>
                <a:ea typeface="Cambria"/>
                <a:cs typeface="Times New Roman" panose="02020603050405020304" pitchFamily="18" charset="0"/>
                <a:sym typeface="Cambria"/>
              </a:rPr>
              <a:t>STRATÉGIES D’ENSEIGNEMENT :</a:t>
            </a:r>
          </a:p>
          <a:p>
            <a:pPr marL="914400" lvl="6"/>
            <a:endParaRPr lang="fr-CA" sz="2400" dirty="0" smtClean="0">
              <a:uFill>
                <a:solidFill/>
              </a:uFill>
              <a:latin typeface="Times New Roman" panose="02020603050405020304" pitchFamily="18" charset="0"/>
              <a:ea typeface="Cambria"/>
              <a:cs typeface="Times New Roman" panose="02020603050405020304" pitchFamily="18" charset="0"/>
              <a:sym typeface="Cambria"/>
            </a:endParaRPr>
          </a:p>
          <a:p>
            <a:pPr marL="914400" lvl="6"/>
            <a:endParaRPr lang="fr-CA" sz="2400"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a:uFill>
                  <a:solidFill/>
                </a:uFill>
                <a:latin typeface="Times New Roman" panose="02020603050405020304" pitchFamily="18" charset="0"/>
                <a:ea typeface="Cambria"/>
                <a:cs typeface="Times New Roman" panose="02020603050405020304" pitchFamily="18" charset="0"/>
                <a:sym typeface="Cambria"/>
              </a:rPr>
              <a:t>Une stratégie se définit par la planification et la coordination d’un ensemble d’opérations en vue d’atteindre efficacement un objectif.</a:t>
            </a: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a:uFill>
                  <a:solidFill/>
                </a:uFill>
                <a:latin typeface="Times New Roman" panose="02020603050405020304" pitchFamily="18" charset="0"/>
                <a:ea typeface="Cambria"/>
                <a:cs typeface="Times New Roman" panose="02020603050405020304" pitchFamily="18" charset="0"/>
                <a:sym typeface="Cambria"/>
              </a:rPr>
              <a:t>Les stratégies sont des connaissances procédurales, alors en s’acquièrent </a:t>
            </a: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a:uFill>
                  <a:solidFill/>
                </a:uFill>
                <a:latin typeface="Times New Roman" panose="02020603050405020304" pitchFamily="18" charset="0"/>
                <a:ea typeface="Cambria"/>
                <a:cs typeface="Times New Roman" panose="02020603050405020304" pitchFamily="18" charset="0"/>
                <a:sym typeface="Cambria"/>
              </a:rPr>
              <a:t>Toute connaissance théorique, donc déclarative, doit être associée à des stratégies (procédures) qui permettent le traitement ou la réutilisation fonctionnelle</a:t>
            </a: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a:uFill>
                  <a:solidFill/>
                </a:uFill>
                <a:latin typeface="Times New Roman" panose="02020603050405020304" pitchFamily="18" charset="0"/>
                <a:ea typeface="Cambria"/>
                <a:cs typeface="Times New Roman" panose="02020603050405020304" pitchFamily="18" charset="0"/>
                <a:sym typeface="Cambria"/>
              </a:rPr>
              <a:t>Les stratégies sont le «  </a:t>
            </a:r>
            <a:r>
              <a:rPr lang="fr-CA" sz="2000" b="1" dirty="0">
                <a:uFill>
                  <a:solidFill/>
                </a:uFill>
                <a:latin typeface="Times New Roman" panose="02020603050405020304" pitchFamily="18" charset="0"/>
                <a:ea typeface="Cambria"/>
                <a:cs typeface="Times New Roman" panose="02020603050405020304" pitchFamily="18" charset="0"/>
                <a:sym typeface="Cambria"/>
              </a:rPr>
              <a:t>mode d’emploi » ; </a:t>
            </a:r>
            <a:r>
              <a:rPr lang="fr-CA" sz="2000" dirty="0">
                <a:uFill>
                  <a:solidFill/>
                </a:uFill>
                <a:latin typeface="Times New Roman" panose="02020603050405020304" pitchFamily="18" charset="0"/>
                <a:ea typeface="Cambria"/>
                <a:cs typeface="Times New Roman" panose="02020603050405020304" pitchFamily="18" charset="0"/>
                <a:sym typeface="Cambria"/>
              </a:rPr>
              <a:t>sans elles, il n’y a pas de savoir en vue d’une application</a:t>
            </a:r>
          </a:p>
          <a:p>
            <a:pPr marL="914400" lvl="6"/>
            <a:endParaRPr lang="fr-CA" sz="2400" dirty="0" smtClean="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2958001"/>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4" end="4"/>
                                            </p:txEl>
                                          </p:spTgt>
                                        </p:tgtEl>
                                        <p:attrNameLst>
                                          <p:attrName>style.visibility</p:attrName>
                                        </p:attrNameLst>
                                      </p:cBhvr>
                                      <p:to>
                                        <p:strVal val="visible"/>
                                      </p:to>
                                    </p:set>
                                    <p:animEffect transition="in" filter="fade">
                                      <p:cBhvr>
                                        <p:cTn id="14" dur="1000"/>
                                        <p:tgtEl>
                                          <p:spTgt spid="10">
                                            <p:txEl>
                                              <p:pRg st="4" end="4"/>
                                            </p:txEl>
                                          </p:spTgt>
                                        </p:tgtEl>
                                      </p:cBhvr>
                                    </p:animEffect>
                                    <p:anim calcmode="lin" valueType="num">
                                      <p:cBhvr>
                                        <p:cTn id="15"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6" end="6"/>
                                            </p:txEl>
                                          </p:spTgt>
                                        </p:tgtEl>
                                        <p:attrNameLst>
                                          <p:attrName>style.visibility</p:attrName>
                                        </p:attrNameLst>
                                      </p:cBhvr>
                                      <p:to>
                                        <p:strVal val="visible"/>
                                      </p:to>
                                    </p:set>
                                    <p:animEffect transition="in" filter="fade">
                                      <p:cBhvr>
                                        <p:cTn id="21" dur="1000"/>
                                        <p:tgtEl>
                                          <p:spTgt spid="10">
                                            <p:txEl>
                                              <p:pRg st="6" end="6"/>
                                            </p:txEl>
                                          </p:spTgt>
                                        </p:tgtEl>
                                      </p:cBhvr>
                                    </p:animEffect>
                                    <p:anim calcmode="lin" valueType="num">
                                      <p:cBhvr>
                                        <p:cTn id="22"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8" end="8"/>
                                            </p:txEl>
                                          </p:spTgt>
                                        </p:tgtEl>
                                        <p:attrNameLst>
                                          <p:attrName>style.visibility</p:attrName>
                                        </p:attrNameLst>
                                      </p:cBhvr>
                                      <p:to>
                                        <p:strVal val="visible"/>
                                      </p:to>
                                    </p:set>
                                    <p:animEffect transition="in" filter="fade">
                                      <p:cBhvr>
                                        <p:cTn id="28" dur="1000"/>
                                        <p:tgtEl>
                                          <p:spTgt spid="10">
                                            <p:txEl>
                                              <p:pRg st="8" end="8"/>
                                            </p:txEl>
                                          </p:spTgt>
                                        </p:tgtEl>
                                      </p:cBhvr>
                                    </p:animEffect>
                                    <p:anim calcmode="lin" valueType="num">
                                      <p:cBhvr>
                                        <p:cTn id="29"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10" end="10"/>
                                            </p:txEl>
                                          </p:spTgt>
                                        </p:tgtEl>
                                        <p:attrNameLst>
                                          <p:attrName>style.visibility</p:attrName>
                                        </p:attrNameLst>
                                      </p:cBhvr>
                                      <p:to>
                                        <p:strVal val="visible"/>
                                      </p:to>
                                    </p:set>
                                    <p:animEffect transition="in" filter="fade">
                                      <p:cBhvr>
                                        <p:cTn id="35" dur="1000"/>
                                        <p:tgtEl>
                                          <p:spTgt spid="10">
                                            <p:txEl>
                                              <p:pRg st="10" end="10"/>
                                            </p:txEl>
                                          </p:spTgt>
                                        </p:tgtEl>
                                      </p:cBhvr>
                                    </p:animEffect>
                                    <p:anim calcmode="lin" valueType="num">
                                      <p:cBhvr>
                                        <p:cTn id="36"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21</a:t>
            </a:fld>
            <a:endParaRPr lang="en-US"/>
          </a:p>
        </p:txBody>
      </p:sp>
      <p:sp>
        <p:nvSpPr>
          <p:cNvPr id="10" name="Rectangle 9"/>
          <p:cNvSpPr/>
          <p:nvPr/>
        </p:nvSpPr>
        <p:spPr>
          <a:xfrm>
            <a:off x="-152400" y="920696"/>
            <a:ext cx="8988426" cy="7078861"/>
          </a:xfrm>
          <a:prstGeom prst="rect">
            <a:avLst/>
          </a:prstGeom>
        </p:spPr>
        <p:txBody>
          <a:bodyPr wrap="square">
            <a:spAutoFit/>
          </a:bodyPr>
          <a:lstStyle/>
          <a:p>
            <a:pPr marL="1371600" lvl="6" indent="-457200">
              <a:buFont typeface="Wingdings" panose="05000000000000000000" pitchFamily="2" charset="2"/>
              <a:buChar char="Ø"/>
            </a:pPr>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914400" lvl="6"/>
            <a:r>
              <a:rPr lang="fr-CA" sz="2400" b="1" dirty="0" smtClean="0">
                <a:uFill>
                  <a:solidFill/>
                </a:uFill>
                <a:latin typeface="Times New Roman" panose="02020603050405020304" pitchFamily="18" charset="0"/>
                <a:ea typeface="Cambria"/>
                <a:cs typeface="Times New Roman" panose="02020603050405020304" pitchFamily="18" charset="0"/>
                <a:sym typeface="Cambria"/>
              </a:rPr>
              <a:t>LES </a:t>
            </a:r>
            <a:r>
              <a:rPr lang="fr-CA" sz="2400" b="1" dirty="0">
                <a:uFill>
                  <a:solidFill/>
                </a:uFill>
                <a:latin typeface="Times New Roman" panose="02020603050405020304" pitchFamily="18" charset="0"/>
                <a:ea typeface="Cambria"/>
                <a:cs typeface="Times New Roman" panose="02020603050405020304" pitchFamily="18" charset="0"/>
                <a:sym typeface="Cambria"/>
              </a:rPr>
              <a:t>STRATÉGIES </a:t>
            </a:r>
            <a:r>
              <a:rPr lang="fr-CA" sz="2400" b="1" dirty="0" smtClean="0">
                <a:uFill>
                  <a:solidFill/>
                </a:uFill>
                <a:latin typeface="Times New Roman" panose="02020603050405020304" pitchFamily="18" charset="0"/>
                <a:ea typeface="Cambria"/>
                <a:cs typeface="Times New Roman" panose="02020603050405020304" pitchFamily="18" charset="0"/>
                <a:sym typeface="Cambria"/>
              </a:rPr>
              <a:t>D’ENSEIGNEMENT : (suite)</a:t>
            </a:r>
            <a:endParaRPr lang="fr-CA" sz="2400" b="1" dirty="0">
              <a:uFill>
                <a:solidFill/>
              </a:uFill>
              <a:latin typeface="Times New Roman" panose="02020603050405020304" pitchFamily="18" charset="0"/>
              <a:ea typeface="Cambria"/>
              <a:cs typeface="Times New Roman" panose="02020603050405020304" pitchFamily="18" charset="0"/>
              <a:sym typeface="Cambria"/>
            </a:endParaRPr>
          </a:p>
          <a:p>
            <a:pPr marL="914400" lvl="6"/>
            <a:endParaRPr lang="fr-CA" sz="24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a:uFill>
                  <a:solidFill/>
                </a:uFill>
                <a:latin typeface="Times New Roman" panose="02020603050405020304" pitchFamily="18" charset="0"/>
                <a:ea typeface="Cambria"/>
                <a:cs typeface="Times New Roman" panose="02020603050405020304" pitchFamily="18" charset="0"/>
                <a:sym typeface="Cambria"/>
              </a:rPr>
              <a:t>Les connaissances des experts sont organisées, par celles des novices. Ceux-ci utilisent des stratégies sans en évaluer la pertinence ou la valeur selon l’activité à réaliser. Le rôle de l’enseignant est de leur faire prendre conscience et de les guider vers un choix de stratégies plus  judicieux </a:t>
            </a:r>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a:uFill>
                  <a:solidFill/>
                </a:uFill>
                <a:latin typeface="Times New Roman" panose="02020603050405020304" pitchFamily="18" charset="0"/>
                <a:ea typeface="Cambria"/>
                <a:cs typeface="Times New Roman" panose="02020603050405020304" pitchFamily="18" charset="0"/>
                <a:sym typeface="Cambria"/>
              </a:rPr>
              <a:t>Une stratégie doit faire l’objet d’un apprentissage à partir d’un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modèle </a:t>
            </a:r>
            <a:r>
              <a:rPr lang="fr-CA" sz="2000" dirty="0">
                <a:uFill>
                  <a:solidFill/>
                </a:uFill>
                <a:latin typeface="Times New Roman" panose="02020603050405020304" pitchFamily="18" charset="0"/>
                <a:ea typeface="Cambria"/>
                <a:cs typeface="Times New Roman" panose="02020603050405020304" pitchFamily="18" charset="0"/>
                <a:sym typeface="Cambria"/>
              </a:rPr>
              <a:t>explicite et de pratiques guidées par l’enseignant. On parle </a:t>
            </a:r>
            <a:r>
              <a:rPr lang="fr-CA" sz="2000" b="1" dirty="0">
                <a:uFill>
                  <a:solidFill/>
                </a:uFill>
                <a:latin typeface="Times New Roman" panose="02020603050405020304" pitchFamily="18" charset="0"/>
                <a:ea typeface="Cambria"/>
                <a:cs typeface="Times New Roman" panose="02020603050405020304" pitchFamily="18" charset="0"/>
                <a:sym typeface="Cambria"/>
              </a:rPr>
              <a:t>d’enseignement explicite </a:t>
            </a:r>
            <a:endParaRPr lang="fr-CA" sz="2000" b="1" dirty="0" smtClean="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1714500" lvl="7" indent="-342900">
              <a:buFont typeface="Wingdings" panose="05000000000000000000" pitchFamily="2" charset="2"/>
              <a:buChar char="Ø"/>
            </a:pPr>
            <a:r>
              <a:rPr lang="fr-CA" sz="2000" dirty="0">
                <a:uFill>
                  <a:solidFill/>
                </a:uFill>
                <a:latin typeface="Times New Roman" panose="02020603050405020304" pitchFamily="18" charset="0"/>
                <a:ea typeface="Cambria"/>
                <a:cs typeface="Times New Roman" panose="02020603050405020304" pitchFamily="18" charset="0"/>
                <a:sym typeface="Cambria"/>
              </a:rPr>
              <a:t>Pour une situation donnée, plusieurs stratégies peuvent convenir, mais il appartient à l’enseignant d’expliquer la valeur des stratégies proposées et de favoriser chez l’élève l’usage des stratégies les plus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économiques </a:t>
            </a:r>
            <a:r>
              <a:rPr lang="fr-CA" sz="2000" dirty="0">
                <a:uFill>
                  <a:solidFill/>
                </a:uFill>
                <a:latin typeface="Times New Roman" panose="02020603050405020304" pitchFamily="18" charset="0"/>
                <a:ea typeface="Cambria"/>
                <a:cs typeface="Times New Roman" panose="02020603050405020304" pitchFamily="18" charset="0"/>
                <a:sym typeface="Cambria"/>
              </a:rPr>
              <a:t>(en investissement cognitif, en temps, etc.) </a:t>
            </a:r>
          </a:p>
          <a:p>
            <a:pPr marL="1714500" lvl="7" indent="-342900">
              <a:buFont typeface="Wingdings" panose="05000000000000000000" pitchFamily="2" charset="2"/>
              <a:buChar char="Ø"/>
            </a:pPr>
            <a:endParaRPr lang="fr-CA" sz="2400" b="1"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914400" lvl="6"/>
            <a:endParaRPr lang="fr-CA" sz="2400" dirty="0" smtClean="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3995756821"/>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4" end="4"/>
                                            </p:txEl>
                                          </p:spTgt>
                                        </p:tgtEl>
                                        <p:attrNameLst>
                                          <p:attrName>style.visibility</p:attrName>
                                        </p:attrNameLst>
                                      </p:cBhvr>
                                      <p:to>
                                        <p:strVal val="visible"/>
                                      </p:to>
                                    </p:set>
                                    <p:animEffect transition="in" filter="fade">
                                      <p:cBhvr>
                                        <p:cTn id="14" dur="1000"/>
                                        <p:tgtEl>
                                          <p:spTgt spid="10">
                                            <p:txEl>
                                              <p:pRg st="4" end="4"/>
                                            </p:txEl>
                                          </p:spTgt>
                                        </p:tgtEl>
                                      </p:cBhvr>
                                    </p:animEffect>
                                    <p:anim calcmode="lin" valueType="num">
                                      <p:cBhvr>
                                        <p:cTn id="15"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6" end="6"/>
                                            </p:txEl>
                                          </p:spTgt>
                                        </p:tgtEl>
                                        <p:attrNameLst>
                                          <p:attrName>style.visibility</p:attrName>
                                        </p:attrNameLst>
                                      </p:cBhvr>
                                      <p:to>
                                        <p:strVal val="visible"/>
                                      </p:to>
                                    </p:set>
                                    <p:animEffect transition="in" filter="fade">
                                      <p:cBhvr>
                                        <p:cTn id="21" dur="1000"/>
                                        <p:tgtEl>
                                          <p:spTgt spid="10">
                                            <p:txEl>
                                              <p:pRg st="6" end="6"/>
                                            </p:txEl>
                                          </p:spTgt>
                                        </p:tgtEl>
                                      </p:cBhvr>
                                    </p:animEffect>
                                    <p:anim calcmode="lin" valueType="num">
                                      <p:cBhvr>
                                        <p:cTn id="22"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8" end="8"/>
                                            </p:txEl>
                                          </p:spTgt>
                                        </p:tgtEl>
                                        <p:attrNameLst>
                                          <p:attrName>style.visibility</p:attrName>
                                        </p:attrNameLst>
                                      </p:cBhvr>
                                      <p:to>
                                        <p:strVal val="visible"/>
                                      </p:to>
                                    </p:set>
                                    <p:animEffect transition="in" filter="fade">
                                      <p:cBhvr>
                                        <p:cTn id="28" dur="1000"/>
                                        <p:tgtEl>
                                          <p:spTgt spid="10">
                                            <p:txEl>
                                              <p:pRg st="8" end="8"/>
                                            </p:txEl>
                                          </p:spTgt>
                                        </p:tgtEl>
                                      </p:cBhvr>
                                    </p:animEffect>
                                    <p:anim calcmode="lin" valueType="num">
                                      <p:cBhvr>
                                        <p:cTn id="29"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22</a:t>
            </a:fld>
            <a:endParaRPr lang="en-US"/>
          </a:p>
        </p:txBody>
      </p:sp>
      <p:sp>
        <p:nvSpPr>
          <p:cNvPr id="10" name="Rectangle 9"/>
          <p:cNvSpPr/>
          <p:nvPr/>
        </p:nvSpPr>
        <p:spPr>
          <a:xfrm>
            <a:off x="-152400" y="920696"/>
            <a:ext cx="8988426" cy="5724644"/>
          </a:xfrm>
          <a:prstGeom prst="rect">
            <a:avLst/>
          </a:prstGeom>
        </p:spPr>
        <p:txBody>
          <a:bodyPr wrap="square">
            <a:spAutoFit/>
          </a:bodyPr>
          <a:lstStyle/>
          <a:p>
            <a:pPr marL="1371600" lvl="6" indent="-457200">
              <a:buFont typeface="Wingdings" panose="05000000000000000000" pitchFamily="2" charset="2"/>
              <a:buChar char="Ø"/>
            </a:pPr>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914400" lvl="6"/>
            <a:r>
              <a:rPr lang="fr-CA" sz="2400" b="1" dirty="0">
                <a:uFill>
                  <a:solidFill/>
                </a:uFill>
                <a:latin typeface="Times New Roman" panose="02020603050405020304" pitchFamily="18" charset="0"/>
                <a:ea typeface="Cambria"/>
                <a:cs typeface="Times New Roman" panose="02020603050405020304" pitchFamily="18" charset="0"/>
                <a:sym typeface="Cambria"/>
              </a:rPr>
              <a:t>Exemples de stratégies </a:t>
            </a:r>
            <a:r>
              <a:rPr lang="fr-CA" sz="2400" b="1" dirty="0" smtClean="0">
                <a:uFill>
                  <a:solidFill/>
                </a:uFill>
                <a:latin typeface="Times New Roman" panose="02020603050405020304" pitchFamily="18" charset="0"/>
                <a:ea typeface="Cambria"/>
                <a:cs typeface="Times New Roman" panose="02020603050405020304" pitchFamily="18" charset="0"/>
                <a:sym typeface="Cambria"/>
              </a:rPr>
              <a:t>d’enseignement :</a:t>
            </a:r>
            <a:endParaRPr lang="fr-CA" sz="2400" b="1" dirty="0">
              <a:uFill>
                <a:solidFill/>
              </a:uFill>
              <a:latin typeface="Times New Roman" panose="02020603050405020304" pitchFamily="18" charset="0"/>
              <a:ea typeface="Cambria"/>
              <a:cs typeface="Times New Roman" panose="02020603050405020304" pitchFamily="18" charset="0"/>
              <a:sym typeface="Cambria"/>
            </a:endParaRPr>
          </a:p>
          <a:p>
            <a:pPr marL="914400" lvl="6"/>
            <a:endParaRPr lang="fr-CA" sz="24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828800" lvl="7" indent="-457200">
              <a:buAutoNum type="arabicPeriod"/>
            </a:pPr>
            <a:r>
              <a:rPr lang="fr-CA" sz="2000" b="1" dirty="0" smtClean="0">
                <a:uFill>
                  <a:solidFill/>
                </a:uFill>
                <a:latin typeface="Times New Roman" panose="02020603050405020304" pitchFamily="18" charset="0"/>
                <a:ea typeface="Cambria"/>
                <a:cs typeface="Times New Roman" panose="02020603050405020304" pitchFamily="18" charset="0"/>
                <a:sym typeface="Cambria"/>
              </a:rPr>
              <a:t>Le </a:t>
            </a:r>
            <a:r>
              <a:rPr lang="fr-CA" sz="2000" b="1" dirty="0">
                <a:uFill>
                  <a:solidFill/>
                </a:uFill>
                <a:latin typeface="Times New Roman" panose="02020603050405020304" pitchFamily="18" charset="0"/>
                <a:ea typeface="Cambria"/>
                <a:cs typeface="Times New Roman" panose="02020603050405020304" pitchFamily="18" charset="0"/>
                <a:sym typeface="Cambria"/>
              </a:rPr>
              <a:t>rappel des connaissances antérieurs : </a:t>
            </a:r>
          </a:p>
          <a:p>
            <a:pPr marL="2171700" lvl="8" indent="-342900">
              <a:buFont typeface="Arial" panose="020B0604020202020204" pitchFamily="34" charset="0"/>
              <a:buChar char="•"/>
            </a:pPr>
            <a:r>
              <a:rPr lang="fr-CA" sz="2000" dirty="0">
                <a:uFill>
                  <a:solidFill/>
                </a:uFill>
                <a:latin typeface="Times New Roman" panose="02020603050405020304" pitchFamily="18" charset="0"/>
                <a:ea typeface="Cambria"/>
                <a:cs typeface="Times New Roman" panose="02020603050405020304" pitchFamily="18" charset="0"/>
                <a:sym typeface="Cambria"/>
              </a:rPr>
              <a:t>L’élève ne peut traiter l’information qui </a:t>
            </a:r>
            <a:r>
              <a:rPr lang="fr-CA" sz="2000" dirty="0" err="1" smtClean="0">
                <a:uFill>
                  <a:solidFill/>
                </a:uFill>
                <a:latin typeface="Times New Roman" panose="02020603050405020304" pitchFamily="18" charset="0"/>
                <a:ea typeface="Cambria"/>
                <a:cs typeface="Times New Roman" panose="02020603050405020304" pitchFamily="18" charset="0"/>
                <a:sym typeface="Cambria"/>
              </a:rPr>
              <a:t>ades</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a:t>
            </a:r>
            <a:r>
              <a:rPr lang="fr-CA" sz="2000" dirty="0">
                <a:uFill>
                  <a:solidFill/>
                </a:uFill>
                <a:latin typeface="Times New Roman" panose="02020603050405020304" pitchFamily="18" charset="0"/>
                <a:ea typeface="Cambria"/>
                <a:cs typeface="Times New Roman" panose="02020603050405020304" pitchFamily="18" charset="0"/>
                <a:sym typeface="Cambria"/>
              </a:rPr>
              <a:t>liens avec ce qu’il connait déjà</a:t>
            </a:r>
          </a:p>
          <a:p>
            <a:pPr marL="2171700" lvl="8" indent="-342900">
              <a:buFont typeface="Arial" panose="020B0604020202020204" pitchFamily="34" charset="0"/>
              <a:buChar char="•"/>
            </a:pPr>
            <a:r>
              <a:rPr lang="fr-CA" sz="2000" dirty="0">
                <a:uFill>
                  <a:solidFill/>
                </a:uFill>
                <a:latin typeface="Times New Roman" panose="02020603050405020304" pitchFamily="18" charset="0"/>
                <a:ea typeface="Cambria"/>
                <a:cs typeface="Times New Roman" panose="02020603050405020304" pitchFamily="18" charset="0"/>
                <a:sym typeface="Cambria"/>
              </a:rPr>
              <a:t>Le rappel permet </a:t>
            </a:r>
            <a:r>
              <a:rPr lang="fr-CA" sz="2000" b="1" dirty="0">
                <a:uFill>
                  <a:solidFill/>
                </a:uFill>
                <a:latin typeface="Times New Roman" panose="02020603050405020304" pitchFamily="18" charset="0"/>
                <a:ea typeface="Cambria"/>
                <a:cs typeface="Times New Roman" panose="02020603050405020304" pitchFamily="18" charset="0"/>
                <a:sym typeface="Cambria"/>
              </a:rPr>
              <a:t>de greffer </a:t>
            </a:r>
            <a:r>
              <a:rPr lang="fr-CA" sz="2000" dirty="0">
                <a:uFill>
                  <a:solidFill/>
                </a:uFill>
                <a:latin typeface="Times New Roman" panose="02020603050405020304" pitchFamily="18" charset="0"/>
                <a:ea typeface="Cambria"/>
                <a:cs typeface="Times New Roman" panose="02020603050405020304" pitchFamily="18" charset="0"/>
                <a:sym typeface="Cambria"/>
              </a:rPr>
              <a:t>de nouvelles connaissances aux connaissances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antérieures</a:t>
            </a:r>
          </a:p>
          <a:p>
            <a:pPr marL="2171700" lvl="8" indent="-342900">
              <a:buFont typeface="Arial" panose="020B0604020202020204" pitchFamily="34" charset="0"/>
              <a:buChar char="•"/>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000" dirty="0">
                <a:uFill>
                  <a:solidFill/>
                </a:uFill>
                <a:latin typeface="Times New Roman" panose="02020603050405020304" pitchFamily="18" charset="0"/>
                <a:ea typeface="Cambria"/>
                <a:cs typeface="Times New Roman" panose="02020603050405020304" pitchFamily="18" charset="0"/>
                <a:sym typeface="Cambria"/>
              </a:rPr>
              <a: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2.	</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Le </a:t>
            </a:r>
            <a:r>
              <a:rPr lang="fr-CA" sz="2000" b="1" dirty="0">
                <a:uFill>
                  <a:solidFill/>
                </a:uFill>
                <a:latin typeface="Times New Roman" panose="02020603050405020304" pitchFamily="18" charset="0"/>
                <a:ea typeface="Cambria"/>
                <a:cs typeface="Times New Roman" panose="02020603050405020304" pitchFamily="18" charset="0"/>
                <a:sym typeface="Cambria"/>
              </a:rPr>
              <a:t>questionnement : </a:t>
            </a:r>
          </a:p>
          <a:p>
            <a:pPr marL="2171700" lvl="8" indent="-342900">
              <a:buFont typeface="Arial" panose="020B0604020202020204" pitchFamily="34" charset="0"/>
              <a:buChar char="•"/>
            </a:pPr>
            <a:r>
              <a:rPr lang="fr-CA" sz="2000" dirty="0">
                <a:uFill>
                  <a:solidFill/>
                </a:uFill>
                <a:latin typeface="Times New Roman" panose="02020603050405020304" pitchFamily="18" charset="0"/>
                <a:ea typeface="Cambria"/>
                <a:cs typeface="Times New Roman" panose="02020603050405020304" pitchFamily="18" charset="0"/>
                <a:sym typeface="Cambria"/>
              </a:rPr>
              <a:t>conçu comme un échange véritable, une interaction entre l’enseignant-élève</a:t>
            </a:r>
          </a:p>
          <a:p>
            <a:pPr marL="2171700" lvl="8" indent="-342900">
              <a:buFont typeface="Arial" panose="020B0604020202020204" pitchFamily="34" charset="0"/>
              <a:buChar char="•"/>
            </a:pPr>
            <a:r>
              <a:rPr lang="fr-CA" sz="2000" dirty="0">
                <a:uFill>
                  <a:solidFill/>
                </a:uFill>
                <a:latin typeface="Times New Roman" panose="02020603050405020304" pitchFamily="18" charset="0"/>
                <a:ea typeface="Cambria"/>
                <a:cs typeface="Times New Roman" panose="02020603050405020304" pitchFamily="18" charset="0"/>
                <a:sym typeface="Cambria"/>
              </a:rPr>
              <a:t>Important de faire exprimer les élèves sur ce qu’ils savent, comment ils procèdent, à quoi ils croient que servira cet apprentissage et quand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il </a:t>
            </a:r>
            <a:r>
              <a:rPr lang="fr-CA" sz="2000" dirty="0">
                <a:uFill>
                  <a:solidFill/>
                </a:uFill>
                <a:latin typeface="Times New Roman" panose="02020603050405020304" pitchFamily="18" charset="0"/>
                <a:ea typeface="Cambria"/>
                <a:cs typeface="Times New Roman" panose="02020603050405020304" pitchFamily="18" charset="0"/>
                <a:sym typeface="Cambria"/>
              </a:rPr>
              <a:t>leur servira (contexte de réutilisation</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t>
            </a:r>
          </a:p>
          <a:p>
            <a:pPr marL="2171700" lvl="8" indent="-342900">
              <a:buFont typeface="Arial" panose="020B0604020202020204" pitchFamily="34"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Permet de développer la conscience, le contrôle, l’autonomie de la pensée </a:t>
            </a:r>
            <a:endParaRPr lang="fr-CA" sz="2000"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2612216049"/>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4" end="4"/>
                                            </p:txEl>
                                          </p:spTgt>
                                        </p:tgtEl>
                                        <p:attrNameLst>
                                          <p:attrName>style.visibility</p:attrName>
                                        </p:attrNameLst>
                                      </p:cBhvr>
                                      <p:to>
                                        <p:strVal val="visible"/>
                                      </p:to>
                                    </p:set>
                                    <p:animEffect transition="in" filter="fade">
                                      <p:cBhvr>
                                        <p:cTn id="14" dur="1000"/>
                                        <p:tgtEl>
                                          <p:spTgt spid="10">
                                            <p:txEl>
                                              <p:pRg st="4" end="4"/>
                                            </p:txEl>
                                          </p:spTgt>
                                        </p:tgtEl>
                                      </p:cBhvr>
                                    </p:animEffect>
                                    <p:anim calcmode="lin" valueType="num">
                                      <p:cBhvr>
                                        <p:cTn id="15"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5" end="5"/>
                                            </p:txEl>
                                          </p:spTgt>
                                        </p:tgtEl>
                                        <p:attrNameLst>
                                          <p:attrName>style.visibility</p:attrName>
                                        </p:attrNameLst>
                                      </p:cBhvr>
                                      <p:to>
                                        <p:strVal val="visible"/>
                                      </p:to>
                                    </p:set>
                                    <p:animEffect transition="in" filter="fade">
                                      <p:cBhvr>
                                        <p:cTn id="21" dur="1000"/>
                                        <p:tgtEl>
                                          <p:spTgt spid="10">
                                            <p:txEl>
                                              <p:pRg st="5" end="5"/>
                                            </p:txEl>
                                          </p:spTgt>
                                        </p:tgtEl>
                                      </p:cBhvr>
                                    </p:animEffect>
                                    <p:anim calcmode="lin" valueType="num">
                                      <p:cBhvr>
                                        <p:cTn id="22"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6" end="6"/>
                                            </p:txEl>
                                          </p:spTgt>
                                        </p:tgtEl>
                                        <p:attrNameLst>
                                          <p:attrName>style.visibility</p:attrName>
                                        </p:attrNameLst>
                                      </p:cBhvr>
                                      <p:to>
                                        <p:strVal val="visible"/>
                                      </p:to>
                                    </p:set>
                                    <p:animEffect transition="in" filter="fade">
                                      <p:cBhvr>
                                        <p:cTn id="28" dur="1000"/>
                                        <p:tgtEl>
                                          <p:spTgt spid="10">
                                            <p:txEl>
                                              <p:pRg st="6" end="6"/>
                                            </p:txEl>
                                          </p:spTgt>
                                        </p:tgtEl>
                                      </p:cBhvr>
                                    </p:animEffect>
                                    <p:anim calcmode="lin" valueType="num">
                                      <p:cBhvr>
                                        <p:cTn id="29"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8" end="8"/>
                                            </p:txEl>
                                          </p:spTgt>
                                        </p:tgtEl>
                                        <p:attrNameLst>
                                          <p:attrName>style.visibility</p:attrName>
                                        </p:attrNameLst>
                                      </p:cBhvr>
                                      <p:to>
                                        <p:strVal val="visible"/>
                                      </p:to>
                                    </p:set>
                                    <p:animEffect transition="in" filter="fade">
                                      <p:cBhvr>
                                        <p:cTn id="35" dur="1000"/>
                                        <p:tgtEl>
                                          <p:spTgt spid="10">
                                            <p:txEl>
                                              <p:pRg st="8" end="8"/>
                                            </p:txEl>
                                          </p:spTgt>
                                        </p:tgtEl>
                                      </p:cBhvr>
                                    </p:animEffect>
                                    <p:anim calcmode="lin" valueType="num">
                                      <p:cBhvr>
                                        <p:cTn id="36"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9" end="9"/>
                                            </p:txEl>
                                          </p:spTgt>
                                        </p:tgtEl>
                                        <p:attrNameLst>
                                          <p:attrName>style.visibility</p:attrName>
                                        </p:attrNameLst>
                                      </p:cBhvr>
                                      <p:to>
                                        <p:strVal val="visible"/>
                                      </p:to>
                                    </p:set>
                                    <p:animEffect transition="in" filter="fade">
                                      <p:cBhvr>
                                        <p:cTn id="42" dur="1000"/>
                                        <p:tgtEl>
                                          <p:spTgt spid="10">
                                            <p:txEl>
                                              <p:pRg st="9" end="9"/>
                                            </p:txEl>
                                          </p:spTgt>
                                        </p:tgtEl>
                                      </p:cBhvr>
                                    </p:animEffect>
                                    <p:anim calcmode="lin" valueType="num">
                                      <p:cBhvr>
                                        <p:cTn id="43"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10" end="10"/>
                                            </p:txEl>
                                          </p:spTgt>
                                        </p:tgtEl>
                                        <p:attrNameLst>
                                          <p:attrName>style.visibility</p:attrName>
                                        </p:attrNameLst>
                                      </p:cBhvr>
                                      <p:to>
                                        <p:strVal val="visible"/>
                                      </p:to>
                                    </p:set>
                                    <p:animEffect transition="in" filter="fade">
                                      <p:cBhvr>
                                        <p:cTn id="49" dur="1000"/>
                                        <p:tgtEl>
                                          <p:spTgt spid="10">
                                            <p:txEl>
                                              <p:pRg st="10" end="10"/>
                                            </p:txEl>
                                          </p:spTgt>
                                        </p:tgtEl>
                                      </p:cBhvr>
                                    </p:animEffect>
                                    <p:anim calcmode="lin" valueType="num">
                                      <p:cBhvr>
                                        <p:cTn id="50"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11" end="11"/>
                                            </p:txEl>
                                          </p:spTgt>
                                        </p:tgtEl>
                                        <p:attrNameLst>
                                          <p:attrName>style.visibility</p:attrName>
                                        </p:attrNameLst>
                                      </p:cBhvr>
                                      <p:to>
                                        <p:strVal val="visible"/>
                                      </p:to>
                                    </p:set>
                                    <p:animEffect transition="in" filter="fade">
                                      <p:cBhvr>
                                        <p:cTn id="56" dur="1000"/>
                                        <p:tgtEl>
                                          <p:spTgt spid="10">
                                            <p:txEl>
                                              <p:pRg st="11" end="11"/>
                                            </p:txEl>
                                          </p:spTgt>
                                        </p:tgtEl>
                                      </p:cBhvr>
                                    </p:animEffect>
                                    <p:anim calcmode="lin" valueType="num">
                                      <p:cBhvr>
                                        <p:cTn id="57" dur="1000" fill="hold"/>
                                        <p:tgtEl>
                                          <p:spTgt spid="10">
                                            <p:txEl>
                                              <p:pRg st="11" end="11"/>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23</a:t>
            </a:fld>
            <a:endParaRPr lang="en-US"/>
          </a:p>
        </p:txBody>
      </p:sp>
      <p:sp>
        <p:nvSpPr>
          <p:cNvPr id="10" name="Rectangle 9"/>
          <p:cNvSpPr/>
          <p:nvPr/>
        </p:nvSpPr>
        <p:spPr>
          <a:xfrm>
            <a:off x="-152400" y="920696"/>
            <a:ext cx="8988426" cy="6278642"/>
          </a:xfrm>
          <a:prstGeom prst="rect">
            <a:avLst/>
          </a:prstGeom>
        </p:spPr>
        <p:txBody>
          <a:bodyPr wrap="square">
            <a:spAutoFit/>
          </a:bodyPr>
          <a:lstStyle/>
          <a:p>
            <a:pPr marL="1371600" lvl="6" indent="-457200">
              <a:buFont typeface="Wingdings" panose="05000000000000000000" pitchFamily="2" charset="2"/>
              <a:buChar char="Ø"/>
            </a:pPr>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914400" lvl="6"/>
            <a:r>
              <a:rPr lang="fr-CA" sz="2400" b="1" dirty="0">
                <a:uFill>
                  <a:solidFill/>
                </a:uFill>
                <a:latin typeface="Times New Roman" panose="02020603050405020304" pitchFamily="18" charset="0"/>
                <a:ea typeface="Cambria"/>
                <a:cs typeface="Times New Roman" panose="02020603050405020304" pitchFamily="18" charset="0"/>
                <a:sym typeface="Cambria"/>
              </a:rPr>
              <a:t>Exemples de stratégies </a:t>
            </a:r>
            <a:r>
              <a:rPr lang="fr-CA" sz="2400" b="1" dirty="0" smtClean="0">
                <a:uFill>
                  <a:solidFill/>
                </a:uFill>
                <a:latin typeface="Times New Roman" panose="02020603050405020304" pitchFamily="18" charset="0"/>
                <a:ea typeface="Cambria"/>
                <a:cs typeface="Times New Roman" panose="02020603050405020304" pitchFamily="18" charset="0"/>
                <a:sym typeface="Cambria"/>
              </a:rPr>
              <a:t>d’enseignement : (suite)</a:t>
            </a:r>
            <a:endParaRPr lang="fr-CA" sz="2400" b="1"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000" b="1" dirty="0" smtClean="0">
                <a:uFill>
                  <a:solidFill/>
                </a:uFill>
                <a:latin typeface="Times New Roman" panose="02020603050405020304" pitchFamily="18" charset="0"/>
                <a:ea typeface="Cambria"/>
                <a:cs typeface="Times New Roman" panose="02020603050405020304" pitchFamily="18" charset="0"/>
                <a:sym typeface="Cambria"/>
              </a:rPr>
              <a:t>3. 	La répétion : </a:t>
            </a:r>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Arial" panose="020B0604020202020204" pitchFamily="34"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Permet de pratiquer et d’intégrer des définitions, des concepts, etc., de reformuler, de présenter le même contenu différemment </a:t>
            </a:r>
          </a:p>
          <a:p>
            <a:pPr marL="2171700" lvl="8" indent="-342900">
              <a:buFont typeface="Arial" panose="020B0604020202020204" pitchFamily="34"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Permet traitement et retraitement de l’information</a:t>
            </a:r>
            <a:r>
              <a:rPr lang="fr-CA" sz="2000" dirty="0">
                <a:uFill>
                  <a:solidFill/>
                </a:uFill>
                <a:latin typeface="Times New Roman" panose="02020603050405020304" pitchFamily="18" charset="0"/>
                <a:ea typeface="Cambria"/>
                <a:cs typeface="Times New Roman" panose="02020603050405020304" pitchFamily="18" charset="0"/>
                <a:sym typeface="Cambria"/>
              </a:rPr>
              <a: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facilitant le stockage de celle-ci dans la mémoire à long terme. L’apprenant a besoin </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de temps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entre les répétitions pour que ce traitement et ce retraitement s’effectuent. Ce temps lui permet de réviser les données, de leur donner un sens, de juger de leur pertinence, etc.</a:t>
            </a:r>
          </a:p>
          <a:p>
            <a:pPr marL="1828800" lvl="8"/>
            <a:r>
              <a:rPr lang="fr-CA" sz="2000" dirty="0" smtClean="0">
                <a:uFill>
                  <a:solidFill/>
                </a:uFill>
                <a:latin typeface="Times New Roman" panose="02020603050405020304" pitchFamily="18" charset="0"/>
                <a:ea typeface="Cambria"/>
                <a:cs typeface="Times New Roman" panose="02020603050405020304" pitchFamily="18" charset="0"/>
                <a:sym typeface="Cambria"/>
              </a:rPr>
              <a:t> </a:t>
            </a:r>
            <a:endParaRPr lang="fr-CA" sz="2000" b="1"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000" b="1" dirty="0" smtClean="0">
                <a:uFill>
                  <a:solidFill/>
                </a:uFill>
                <a:latin typeface="Times New Roman" panose="02020603050405020304" pitchFamily="18" charset="0"/>
                <a:ea typeface="Cambria"/>
                <a:cs typeface="Times New Roman" panose="02020603050405020304" pitchFamily="18" charset="0"/>
                <a:sym typeface="Cambria"/>
              </a:rPr>
              <a:t>4.</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La représentation des connaissances de façon imagée </a:t>
            </a:r>
            <a:r>
              <a:rPr lang="fr-CA" sz="2000" b="1" dirty="0">
                <a:uFill>
                  <a:solidFill/>
                </a:uFill>
                <a:latin typeface="Times New Roman" panose="02020603050405020304" pitchFamily="18" charset="0"/>
                <a:ea typeface="Cambria"/>
                <a:cs typeface="Times New Roman" panose="02020603050405020304" pitchFamily="18" charset="0"/>
                <a:sym typeface="Cambria"/>
              </a:rPr>
              <a:t>: </a:t>
            </a:r>
          </a:p>
          <a:p>
            <a:pPr marL="2171700" lvl="8" indent="-342900">
              <a:buFont typeface="Arial" panose="020B0604020202020204" pitchFamily="34"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Fait référence à l’image mentale, aux analogies et aux allégories</a:t>
            </a:r>
          </a:p>
          <a:p>
            <a:pPr marL="2171700" lvl="8" indent="-342900">
              <a:buFont typeface="Arial" panose="020B0604020202020204" pitchFamily="34"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Son utilisation a des effets bénéfiques sur l’apprentissage; d’une part, les apprentissages sont favorisés et, d’autre part, la représentation dans la mémoire semble plus permanente (ex. – analogie du contrôleur aérien pour comprendre le rôle de la mémoire) </a:t>
            </a:r>
          </a:p>
          <a:p>
            <a:pPr marL="2171700" lvl="8" indent="-342900">
              <a:buFont typeface="Arial" panose="020B0604020202020204" pitchFamily="34" charset="0"/>
              <a:buChar char="•"/>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1066036170"/>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5" end="5"/>
                                            </p:txEl>
                                          </p:spTgt>
                                        </p:tgtEl>
                                        <p:attrNameLst>
                                          <p:attrName>style.visibility</p:attrName>
                                        </p:attrNameLst>
                                      </p:cBhvr>
                                      <p:to>
                                        <p:strVal val="visible"/>
                                      </p:to>
                                    </p:set>
                                    <p:animEffect transition="in" filter="fade">
                                      <p:cBhvr>
                                        <p:cTn id="28" dur="1000"/>
                                        <p:tgtEl>
                                          <p:spTgt spid="10">
                                            <p:txEl>
                                              <p:pRg st="5" end="5"/>
                                            </p:txEl>
                                          </p:spTgt>
                                        </p:tgtEl>
                                      </p:cBhvr>
                                    </p:animEffect>
                                    <p:anim calcmode="lin" valueType="num">
                                      <p:cBhvr>
                                        <p:cTn id="29"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6" end="6"/>
                                            </p:txEl>
                                          </p:spTgt>
                                        </p:tgtEl>
                                        <p:attrNameLst>
                                          <p:attrName>style.visibility</p:attrName>
                                        </p:attrNameLst>
                                      </p:cBhvr>
                                      <p:to>
                                        <p:strVal val="visible"/>
                                      </p:to>
                                    </p:set>
                                    <p:animEffect transition="in" filter="fade">
                                      <p:cBhvr>
                                        <p:cTn id="35" dur="1000"/>
                                        <p:tgtEl>
                                          <p:spTgt spid="10">
                                            <p:txEl>
                                              <p:pRg st="6" end="6"/>
                                            </p:txEl>
                                          </p:spTgt>
                                        </p:tgtEl>
                                      </p:cBhvr>
                                    </p:animEffect>
                                    <p:anim calcmode="lin" valueType="num">
                                      <p:cBhvr>
                                        <p:cTn id="36"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7" end="7"/>
                                            </p:txEl>
                                          </p:spTgt>
                                        </p:tgtEl>
                                        <p:attrNameLst>
                                          <p:attrName>style.visibility</p:attrName>
                                        </p:attrNameLst>
                                      </p:cBhvr>
                                      <p:to>
                                        <p:strVal val="visible"/>
                                      </p:to>
                                    </p:set>
                                    <p:animEffect transition="in" filter="fade">
                                      <p:cBhvr>
                                        <p:cTn id="42" dur="1000"/>
                                        <p:tgtEl>
                                          <p:spTgt spid="10">
                                            <p:txEl>
                                              <p:pRg st="7" end="7"/>
                                            </p:txEl>
                                          </p:spTgt>
                                        </p:tgtEl>
                                      </p:cBhvr>
                                    </p:animEffect>
                                    <p:anim calcmode="lin" valueType="num">
                                      <p:cBhvr>
                                        <p:cTn id="43"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8" end="8"/>
                                            </p:txEl>
                                          </p:spTgt>
                                        </p:tgtEl>
                                        <p:attrNameLst>
                                          <p:attrName>style.visibility</p:attrName>
                                        </p:attrNameLst>
                                      </p:cBhvr>
                                      <p:to>
                                        <p:strVal val="visible"/>
                                      </p:to>
                                    </p:set>
                                    <p:animEffect transition="in" filter="fade">
                                      <p:cBhvr>
                                        <p:cTn id="49" dur="1000"/>
                                        <p:tgtEl>
                                          <p:spTgt spid="10">
                                            <p:txEl>
                                              <p:pRg st="8" end="8"/>
                                            </p:txEl>
                                          </p:spTgt>
                                        </p:tgtEl>
                                      </p:cBhvr>
                                    </p:animEffect>
                                    <p:anim calcmode="lin" valueType="num">
                                      <p:cBhvr>
                                        <p:cTn id="50"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9" end="9"/>
                                            </p:txEl>
                                          </p:spTgt>
                                        </p:tgtEl>
                                        <p:attrNameLst>
                                          <p:attrName>style.visibility</p:attrName>
                                        </p:attrNameLst>
                                      </p:cBhvr>
                                      <p:to>
                                        <p:strVal val="visible"/>
                                      </p:to>
                                    </p:set>
                                    <p:animEffect transition="in" filter="fade">
                                      <p:cBhvr>
                                        <p:cTn id="56" dur="1000"/>
                                        <p:tgtEl>
                                          <p:spTgt spid="10">
                                            <p:txEl>
                                              <p:pRg st="9" end="9"/>
                                            </p:txEl>
                                          </p:spTgt>
                                        </p:tgtEl>
                                      </p:cBhvr>
                                    </p:animEffect>
                                    <p:anim calcmode="lin" valueType="num">
                                      <p:cBhvr>
                                        <p:cTn id="57"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24</a:t>
            </a:fld>
            <a:endParaRPr lang="en-US"/>
          </a:p>
        </p:txBody>
      </p:sp>
      <p:sp>
        <p:nvSpPr>
          <p:cNvPr id="10" name="Rectangle 9"/>
          <p:cNvSpPr/>
          <p:nvPr/>
        </p:nvSpPr>
        <p:spPr>
          <a:xfrm>
            <a:off x="-152400" y="920696"/>
            <a:ext cx="8988426" cy="5847755"/>
          </a:xfrm>
          <a:prstGeom prst="rect">
            <a:avLst/>
          </a:prstGeom>
        </p:spPr>
        <p:txBody>
          <a:bodyPr wrap="square">
            <a:spAutoFit/>
          </a:bodyPr>
          <a:lstStyle/>
          <a:p>
            <a:pPr marL="1371600" lvl="6" indent="-457200">
              <a:buFont typeface="Wingdings" panose="05000000000000000000" pitchFamily="2" charset="2"/>
              <a:buChar char="Ø"/>
            </a:pPr>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914400" lvl="6"/>
            <a:r>
              <a:rPr lang="fr-CA" sz="2400" b="1" dirty="0">
                <a:uFill>
                  <a:solidFill/>
                </a:uFill>
                <a:latin typeface="Times New Roman" panose="02020603050405020304" pitchFamily="18" charset="0"/>
                <a:ea typeface="Cambria"/>
                <a:cs typeface="Times New Roman" panose="02020603050405020304" pitchFamily="18" charset="0"/>
                <a:sym typeface="Cambria"/>
              </a:rPr>
              <a:t>Exemples de stratégies </a:t>
            </a:r>
            <a:r>
              <a:rPr lang="fr-CA" sz="2400" b="1" dirty="0" smtClean="0">
                <a:uFill>
                  <a:solidFill/>
                </a:uFill>
                <a:latin typeface="Times New Roman" panose="02020603050405020304" pitchFamily="18" charset="0"/>
                <a:ea typeface="Cambria"/>
                <a:cs typeface="Times New Roman" panose="02020603050405020304" pitchFamily="18" charset="0"/>
                <a:sym typeface="Cambria"/>
              </a:rPr>
              <a:t>d’enseignement : (suite)</a:t>
            </a:r>
            <a:endParaRPr lang="fr-CA" sz="2400" b="1"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828800" lvl="7" indent="-457200">
              <a:buAutoNum type="arabicPeriod" startAt="5"/>
            </a:pPr>
            <a:r>
              <a:rPr lang="fr-CA" sz="2000" b="1" dirty="0" smtClean="0">
                <a:uFill>
                  <a:solidFill/>
                </a:uFill>
                <a:latin typeface="Times New Roman" panose="02020603050405020304" pitchFamily="18" charset="0"/>
                <a:ea typeface="Cambria"/>
                <a:cs typeface="Times New Roman" panose="02020603050405020304" pitchFamily="18" charset="0"/>
                <a:sym typeface="Cambria"/>
              </a:rPr>
              <a:t>La représentation en schéma :  ( « mind map » carte 	conceptuelle ou spatiale ou temporelle)</a:t>
            </a:r>
          </a:p>
          <a:p>
            <a:pPr marL="1371600" lvl="7"/>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Arial" panose="020B0604020202020204" pitchFamily="34" charset="0"/>
              <a:buChar char="•"/>
            </a:pPr>
            <a:r>
              <a:rPr lang="fr-CA" dirty="0" smtClean="0">
                <a:uFill>
                  <a:solidFill/>
                </a:uFill>
                <a:latin typeface="Times New Roman" panose="02020603050405020304" pitchFamily="18" charset="0"/>
                <a:ea typeface="Cambria"/>
                <a:cs typeface="Times New Roman" panose="02020603050405020304" pitchFamily="18" charset="0"/>
                <a:sym typeface="Cambria"/>
              </a:rPr>
              <a:t>Représente une économie pour le cerveau, permet de transformer les informations présentées sous forme auditive de manière visuelle et schématique, et permet, aussi, d’organiser, de classer et rendre facilement accessibles les connaissances déclaratives</a:t>
            </a:r>
          </a:p>
          <a:p>
            <a:pPr marL="2171700" lvl="8" indent="-342900">
              <a:buFont typeface="Arial" panose="020B0604020202020204" pitchFamily="34" charset="0"/>
              <a:buChar char="•"/>
            </a:pPr>
            <a:r>
              <a:rPr lang="fr-CA" dirty="0" smtClean="0">
                <a:uFill>
                  <a:solidFill/>
                </a:uFill>
                <a:latin typeface="Times New Roman" panose="02020603050405020304" pitchFamily="18" charset="0"/>
                <a:ea typeface="Cambria"/>
                <a:cs typeface="Times New Roman" panose="02020603050405020304" pitchFamily="18" charset="0"/>
                <a:sym typeface="Cambria"/>
              </a:rPr>
              <a:t>Au niveau </a:t>
            </a:r>
            <a:r>
              <a:rPr lang="fr-CA" dirty="0">
                <a:uFill>
                  <a:solidFill/>
                </a:uFill>
                <a:latin typeface="Times New Roman" panose="02020603050405020304" pitchFamily="18" charset="0"/>
                <a:ea typeface="Cambria"/>
                <a:cs typeface="Times New Roman" panose="02020603050405020304" pitchFamily="18" charset="0"/>
                <a:sym typeface="Cambria"/>
              </a:rPr>
              <a:t>de la </a:t>
            </a:r>
            <a:r>
              <a:rPr lang="fr-CA" dirty="0" smtClean="0">
                <a:uFill>
                  <a:solidFill/>
                </a:uFill>
                <a:latin typeface="Times New Roman" panose="02020603050405020304" pitchFamily="18" charset="0"/>
                <a:ea typeface="Cambria"/>
                <a:cs typeface="Times New Roman" panose="02020603050405020304" pitchFamily="18" charset="0"/>
                <a:sym typeface="Cambria"/>
              </a:rPr>
              <a:t>MLT, les connaissances déclaratives, procédurales et conditionnelles ne sont pas dissociées les unes des autres, mais sont reliées entre elles de façon systémique. Elles sont organisées et hiérarchisées </a:t>
            </a:r>
            <a:r>
              <a:rPr lang="fr-CA" dirty="0">
                <a:uFill>
                  <a:solidFill/>
                </a:uFill>
                <a:latin typeface="Times New Roman" panose="02020603050405020304" pitchFamily="18" charset="0"/>
                <a:ea typeface="Cambria"/>
                <a:cs typeface="Times New Roman" panose="02020603050405020304" pitchFamily="18" charset="0"/>
                <a:sym typeface="Cambria"/>
              </a:rPr>
              <a:t>en un </a:t>
            </a:r>
            <a:r>
              <a:rPr lang="fr-CA" dirty="0" smtClean="0">
                <a:uFill>
                  <a:solidFill/>
                </a:uFill>
                <a:latin typeface="Times New Roman" panose="02020603050405020304" pitchFamily="18" charset="0"/>
                <a:ea typeface="Cambria"/>
                <a:cs typeface="Times New Roman" panose="02020603050405020304" pitchFamily="18" charset="0"/>
                <a:sym typeface="Cambria"/>
              </a:rPr>
              <a:t>réseau complexe c’est une architecture de connaissances (ex. connaissances des  sports</a:t>
            </a:r>
          </a:p>
          <a:p>
            <a:pPr marL="2171700" lvl="8" indent="-342900">
              <a:buFont typeface="Arial" panose="020B0604020202020204" pitchFamily="34" charset="0"/>
              <a:buChar char="•"/>
            </a:pPr>
            <a:r>
              <a:rPr lang="fr-CA" dirty="0" smtClean="0">
                <a:uFill>
                  <a:solidFill/>
                </a:uFill>
                <a:latin typeface="Times New Roman" panose="02020603050405020304" pitchFamily="18" charset="0"/>
                <a:ea typeface="Cambria"/>
                <a:cs typeface="Times New Roman" panose="02020603050405020304" pitchFamily="18" charset="0"/>
                <a:sym typeface="Cambria"/>
              </a:rPr>
              <a:t>Le schéma est une </a:t>
            </a:r>
            <a:r>
              <a:rPr lang="fr-CA" b="1" dirty="0" smtClean="0">
                <a:uFill>
                  <a:solidFill/>
                </a:uFill>
                <a:latin typeface="Times New Roman" panose="02020603050405020304" pitchFamily="18" charset="0"/>
                <a:ea typeface="Cambria"/>
                <a:cs typeface="Times New Roman" panose="02020603050405020304" pitchFamily="18" charset="0"/>
                <a:sym typeface="Cambria"/>
              </a:rPr>
              <a:t>structure évolutive </a:t>
            </a:r>
            <a:r>
              <a:rPr lang="fr-CA" dirty="0" smtClean="0">
                <a:uFill>
                  <a:solidFill/>
                </a:uFill>
                <a:latin typeface="Times New Roman" panose="02020603050405020304" pitchFamily="18" charset="0"/>
                <a:ea typeface="Cambria"/>
                <a:cs typeface="Times New Roman" panose="02020603050405020304" pitchFamily="18" charset="0"/>
                <a:sym typeface="Cambria"/>
              </a:rPr>
              <a:t>par ce que de nouvelles connaissances peuvent s’y greffer</a:t>
            </a:r>
          </a:p>
          <a:p>
            <a:pPr marL="2171700" lvl="8" indent="-342900">
              <a:buFont typeface="Arial" panose="020B0604020202020204" pitchFamily="34" charset="0"/>
              <a:buChar char="•"/>
            </a:pPr>
            <a:r>
              <a:rPr lang="fr-CA" dirty="0" smtClean="0">
                <a:uFill>
                  <a:solidFill/>
                </a:uFill>
                <a:latin typeface="Times New Roman" panose="02020603050405020304" pitchFamily="18" charset="0"/>
                <a:ea typeface="Cambria"/>
                <a:cs typeface="Times New Roman" panose="02020603050405020304" pitchFamily="18" charset="0"/>
                <a:sym typeface="Cambria"/>
              </a:rPr>
              <a:t>L’organisation des connaissances en schéma permet de contrecarrer les limites de la mémoire de travail puisque (donc un réseau d’informations) représente une seule unité d’information. </a:t>
            </a:r>
            <a:endParaRPr lang="fr-CA"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649250323"/>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5" end="5"/>
                                            </p:txEl>
                                          </p:spTgt>
                                        </p:tgtEl>
                                        <p:attrNameLst>
                                          <p:attrName>style.visibility</p:attrName>
                                        </p:attrNameLst>
                                      </p:cBhvr>
                                      <p:to>
                                        <p:strVal val="visible"/>
                                      </p:to>
                                    </p:set>
                                    <p:animEffect transition="in" filter="fade">
                                      <p:cBhvr>
                                        <p:cTn id="21" dur="1000"/>
                                        <p:tgtEl>
                                          <p:spTgt spid="10">
                                            <p:txEl>
                                              <p:pRg st="5" end="5"/>
                                            </p:txEl>
                                          </p:spTgt>
                                        </p:tgtEl>
                                      </p:cBhvr>
                                    </p:animEffect>
                                    <p:anim calcmode="lin" valueType="num">
                                      <p:cBhvr>
                                        <p:cTn id="22"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6" end="6"/>
                                            </p:txEl>
                                          </p:spTgt>
                                        </p:tgtEl>
                                        <p:attrNameLst>
                                          <p:attrName>style.visibility</p:attrName>
                                        </p:attrNameLst>
                                      </p:cBhvr>
                                      <p:to>
                                        <p:strVal val="visible"/>
                                      </p:to>
                                    </p:set>
                                    <p:animEffect transition="in" filter="fade">
                                      <p:cBhvr>
                                        <p:cTn id="28" dur="1000"/>
                                        <p:tgtEl>
                                          <p:spTgt spid="10">
                                            <p:txEl>
                                              <p:pRg st="6" end="6"/>
                                            </p:txEl>
                                          </p:spTgt>
                                        </p:tgtEl>
                                      </p:cBhvr>
                                    </p:animEffect>
                                    <p:anim calcmode="lin" valueType="num">
                                      <p:cBhvr>
                                        <p:cTn id="29"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7" end="7"/>
                                            </p:txEl>
                                          </p:spTgt>
                                        </p:tgtEl>
                                        <p:attrNameLst>
                                          <p:attrName>style.visibility</p:attrName>
                                        </p:attrNameLst>
                                      </p:cBhvr>
                                      <p:to>
                                        <p:strVal val="visible"/>
                                      </p:to>
                                    </p:set>
                                    <p:animEffect transition="in" filter="fade">
                                      <p:cBhvr>
                                        <p:cTn id="35" dur="1000"/>
                                        <p:tgtEl>
                                          <p:spTgt spid="10">
                                            <p:txEl>
                                              <p:pRg st="7" end="7"/>
                                            </p:txEl>
                                          </p:spTgt>
                                        </p:tgtEl>
                                      </p:cBhvr>
                                    </p:animEffect>
                                    <p:anim calcmode="lin" valueType="num">
                                      <p:cBhvr>
                                        <p:cTn id="36"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8" end="8"/>
                                            </p:txEl>
                                          </p:spTgt>
                                        </p:tgtEl>
                                        <p:attrNameLst>
                                          <p:attrName>style.visibility</p:attrName>
                                        </p:attrNameLst>
                                      </p:cBhvr>
                                      <p:to>
                                        <p:strVal val="visible"/>
                                      </p:to>
                                    </p:set>
                                    <p:animEffect transition="in" filter="fade">
                                      <p:cBhvr>
                                        <p:cTn id="42" dur="1000"/>
                                        <p:tgtEl>
                                          <p:spTgt spid="10">
                                            <p:txEl>
                                              <p:pRg st="8" end="8"/>
                                            </p:txEl>
                                          </p:spTgt>
                                        </p:tgtEl>
                                      </p:cBhvr>
                                    </p:animEffect>
                                    <p:anim calcmode="lin" valueType="num">
                                      <p:cBhvr>
                                        <p:cTn id="43"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25</a:t>
            </a:fld>
            <a:endParaRPr lang="en-US"/>
          </a:p>
        </p:txBody>
      </p:sp>
      <p:sp>
        <p:nvSpPr>
          <p:cNvPr id="10" name="Rectangle 9"/>
          <p:cNvSpPr/>
          <p:nvPr/>
        </p:nvSpPr>
        <p:spPr>
          <a:xfrm>
            <a:off x="-152400" y="920696"/>
            <a:ext cx="8988426" cy="6217087"/>
          </a:xfrm>
          <a:prstGeom prst="rect">
            <a:avLst/>
          </a:prstGeom>
        </p:spPr>
        <p:txBody>
          <a:bodyPr wrap="square">
            <a:spAutoFit/>
          </a:bodyPr>
          <a:lstStyle/>
          <a:p>
            <a:pPr marL="1371600" lvl="6" indent="-457200">
              <a:buFont typeface="Wingdings" panose="05000000000000000000" pitchFamily="2" charset="2"/>
              <a:buChar char="Ø"/>
            </a:pPr>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914400" lvl="6"/>
            <a:r>
              <a:rPr lang="fr-CA" sz="2400" b="1" dirty="0">
                <a:uFill>
                  <a:solidFill/>
                </a:uFill>
                <a:latin typeface="Times New Roman" panose="02020603050405020304" pitchFamily="18" charset="0"/>
                <a:ea typeface="Cambria"/>
                <a:cs typeface="Times New Roman" panose="02020603050405020304" pitchFamily="18" charset="0"/>
                <a:sym typeface="Cambria"/>
              </a:rPr>
              <a:t>MODÈLES D’ENSEIGNEMENT : selon les différents </a:t>
            </a:r>
            <a:r>
              <a:rPr lang="fr-CA" sz="2400" b="1" dirty="0" smtClean="0">
                <a:uFill>
                  <a:solidFill/>
                </a:uFill>
                <a:latin typeface="Times New Roman" panose="02020603050405020304" pitchFamily="18" charset="0"/>
                <a:ea typeface="Cambria"/>
                <a:cs typeface="Times New Roman" panose="02020603050405020304" pitchFamily="18" charset="0"/>
                <a:sym typeface="Cambria"/>
              </a:rPr>
              <a:t>courants pédagogiques</a:t>
            </a:r>
            <a:endParaRPr lang="fr-CA" sz="2400" b="1" dirty="0">
              <a:uFill>
                <a:solidFill/>
              </a:uFill>
              <a:latin typeface="Times New Roman" panose="02020603050405020304" pitchFamily="18" charset="0"/>
              <a:ea typeface="Cambria"/>
              <a:cs typeface="Times New Roman" panose="02020603050405020304" pitchFamily="18" charset="0"/>
              <a:sym typeface="Cambria"/>
            </a:endParaRPr>
          </a:p>
          <a:p>
            <a:pPr marL="914400" lvl="6"/>
            <a:endParaRPr lang="fr-CA" sz="24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200" b="1" dirty="0" smtClean="0">
                <a:uFill>
                  <a:solidFill/>
                </a:uFill>
                <a:latin typeface="Times New Roman" panose="02020603050405020304" pitchFamily="18" charset="0"/>
                <a:ea typeface="Cambria"/>
                <a:cs typeface="Times New Roman" panose="02020603050405020304" pitchFamily="18" charset="0"/>
                <a:sym typeface="Cambria"/>
              </a:rPr>
              <a:t>CONSTRUCTIVISME ET SOCIOCONSTRUCTIVISME </a:t>
            </a:r>
            <a:endParaRPr lang="fr-CA" sz="2400" b="1"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400" b="1" dirty="0">
              <a:uFill>
                <a:solidFill/>
              </a:uFill>
              <a:latin typeface="Times New Roman" panose="02020603050405020304" pitchFamily="18" charset="0"/>
              <a:ea typeface="Cambria"/>
              <a:cs typeface="Times New Roman" panose="02020603050405020304" pitchFamily="18" charset="0"/>
              <a:sym typeface="Cambria"/>
            </a:endParaRPr>
          </a:p>
          <a:p>
            <a:pPr marL="1828800" lvl="7" indent="-457200">
              <a:buAutoNum type="arabicPeriod"/>
            </a:pPr>
            <a:r>
              <a:rPr lang="fr-CA" sz="2200" b="1" dirty="0" smtClean="0">
                <a:uFill>
                  <a:solidFill/>
                </a:uFill>
                <a:latin typeface="Times New Roman" panose="02020603050405020304" pitchFamily="18" charset="0"/>
                <a:ea typeface="Cambria"/>
                <a:cs typeface="Times New Roman" panose="02020603050405020304" pitchFamily="18" charset="0"/>
                <a:sym typeface="Cambria"/>
              </a:rPr>
              <a:t>Apprentissage par projets : </a:t>
            </a:r>
            <a:r>
              <a:rPr lang="fr-CA" sz="2200" dirty="0" smtClean="0">
                <a:uFill>
                  <a:solidFill/>
                </a:uFill>
                <a:latin typeface="Times New Roman" panose="02020603050405020304" pitchFamily="18" charset="0"/>
                <a:ea typeface="Cambria"/>
                <a:cs typeface="Times New Roman" panose="02020603050405020304" pitchFamily="18" charset="0"/>
                <a:sym typeface="Cambria"/>
              </a:rPr>
              <a:t>	</a:t>
            </a:r>
          </a:p>
          <a:p>
            <a:pPr marL="1828800" lvl="7" indent="-457200">
              <a:buAutoNum type="arabicPeriod"/>
            </a:pPr>
            <a:endParaRPr lang="fr-CA" sz="2200" dirty="0" smtClean="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Ø"/>
            </a:pPr>
            <a:r>
              <a:rPr lang="fr-CA" sz="2200" dirty="0" smtClean="0">
                <a:uFill>
                  <a:solidFill/>
                </a:uFill>
                <a:latin typeface="Times New Roman" panose="02020603050405020304" pitchFamily="18" charset="0"/>
                <a:ea typeface="Cambria"/>
                <a:cs typeface="Times New Roman" panose="02020603050405020304" pitchFamily="18" charset="0"/>
                <a:sym typeface="Cambria"/>
              </a:rPr>
              <a:t>Engage </a:t>
            </a:r>
            <a:r>
              <a:rPr lang="fr-CA" sz="2200" dirty="0">
                <a:uFill>
                  <a:solidFill/>
                </a:uFill>
                <a:latin typeface="Times New Roman" panose="02020603050405020304" pitchFamily="18" charset="0"/>
                <a:ea typeface="Cambria"/>
                <a:cs typeface="Times New Roman" panose="02020603050405020304" pitchFamily="18" charset="0"/>
                <a:sym typeface="Cambria"/>
              </a:rPr>
              <a:t>l’élève dans l’acquisition de connaissances, la construction de savoirs et le développement de </a:t>
            </a:r>
            <a:r>
              <a:rPr lang="fr-CA" sz="2200" dirty="0" smtClean="0">
                <a:uFill>
                  <a:solidFill/>
                </a:uFill>
                <a:latin typeface="Times New Roman" panose="02020603050405020304" pitchFamily="18" charset="0"/>
                <a:ea typeface="Cambria"/>
                <a:cs typeface="Times New Roman" panose="02020603050405020304" pitchFamily="18" charset="0"/>
                <a:sym typeface="Cambria"/>
              </a:rPr>
              <a:t>compétences</a:t>
            </a:r>
          </a:p>
          <a:p>
            <a:pPr marL="2171700" lvl="8" indent="-342900">
              <a:buFont typeface="Arial" panose="020B0604020202020204" pitchFamily="34" charset="0"/>
              <a:buChar char="•"/>
            </a:pPr>
            <a:endParaRPr lang="fr-CA" sz="2200"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Ø"/>
            </a:pPr>
            <a:r>
              <a:rPr lang="fr-CA" sz="2200" dirty="0">
                <a:uFill>
                  <a:solidFill/>
                </a:uFill>
                <a:latin typeface="Times New Roman" panose="02020603050405020304" pitchFamily="18" charset="0"/>
                <a:ea typeface="Cambria"/>
                <a:cs typeface="Times New Roman" panose="02020603050405020304" pitchFamily="18" charset="0"/>
                <a:sym typeface="Cambria"/>
              </a:rPr>
              <a:t>Permet à l’élève de se fixer un but, faire des choix, d’adopter une attitude de recherche, d’explorer, de discuter et de collaborer avec ses camarades pour réaliser et présenter une production concrète</a:t>
            </a:r>
          </a:p>
          <a:p>
            <a:pPr marL="2171700" lvl="8" indent="-342900">
              <a:buFont typeface="Arial" panose="020B0604020202020204" pitchFamily="34" charset="0"/>
              <a:buChar char="•"/>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1592814211"/>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4" end="4"/>
                                            </p:txEl>
                                          </p:spTgt>
                                        </p:tgtEl>
                                        <p:attrNameLst>
                                          <p:attrName>style.visibility</p:attrName>
                                        </p:attrNameLst>
                                      </p:cBhvr>
                                      <p:to>
                                        <p:strVal val="visible"/>
                                      </p:to>
                                    </p:set>
                                    <p:animEffect transition="in" filter="fade">
                                      <p:cBhvr>
                                        <p:cTn id="14" dur="1000"/>
                                        <p:tgtEl>
                                          <p:spTgt spid="10">
                                            <p:txEl>
                                              <p:pRg st="4" end="4"/>
                                            </p:txEl>
                                          </p:spTgt>
                                        </p:tgtEl>
                                      </p:cBhvr>
                                    </p:animEffect>
                                    <p:anim calcmode="lin" valueType="num">
                                      <p:cBhvr>
                                        <p:cTn id="15"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6" end="6"/>
                                            </p:txEl>
                                          </p:spTgt>
                                        </p:tgtEl>
                                        <p:attrNameLst>
                                          <p:attrName>style.visibility</p:attrName>
                                        </p:attrNameLst>
                                      </p:cBhvr>
                                      <p:to>
                                        <p:strVal val="visible"/>
                                      </p:to>
                                    </p:set>
                                    <p:animEffect transition="in" filter="fade">
                                      <p:cBhvr>
                                        <p:cTn id="21" dur="1000"/>
                                        <p:tgtEl>
                                          <p:spTgt spid="10">
                                            <p:txEl>
                                              <p:pRg st="6" end="6"/>
                                            </p:txEl>
                                          </p:spTgt>
                                        </p:tgtEl>
                                      </p:cBhvr>
                                    </p:animEffect>
                                    <p:anim calcmode="lin" valueType="num">
                                      <p:cBhvr>
                                        <p:cTn id="22"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8" end="8"/>
                                            </p:txEl>
                                          </p:spTgt>
                                        </p:tgtEl>
                                        <p:attrNameLst>
                                          <p:attrName>style.visibility</p:attrName>
                                        </p:attrNameLst>
                                      </p:cBhvr>
                                      <p:to>
                                        <p:strVal val="visible"/>
                                      </p:to>
                                    </p:set>
                                    <p:animEffect transition="in" filter="fade">
                                      <p:cBhvr>
                                        <p:cTn id="28" dur="1000"/>
                                        <p:tgtEl>
                                          <p:spTgt spid="10">
                                            <p:txEl>
                                              <p:pRg st="8" end="8"/>
                                            </p:txEl>
                                          </p:spTgt>
                                        </p:tgtEl>
                                      </p:cBhvr>
                                    </p:animEffect>
                                    <p:anim calcmode="lin" valueType="num">
                                      <p:cBhvr>
                                        <p:cTn id="29"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10" end="10"/>
                                            </p:txEl>
                                          </p:spTgt>
                                        </p:tgtEl>
                                        <p:attrNameLst>
                                          <p:attrName>style.visibility</p:attrName>
                                        </p:attrNameLst>
                                      </p:cBhvr>
                                      <p:to>
                                        <p:strVal val="visible"/>
                                      </p:to>
                                    </p:set>
                                    <p:animEffect transition="in" filter="fade">
                                      <p:cBhvr>
                                        <p:cTn id="35" dur="1000"/>
                                        <p:tgtEl>
                                          <p:spTgt spid="10">
                                            <p:txEl>
                                              <p:pRg st="10" end="10"/>
                                            </p:txEl>
                                          </p:spTgt>
                                        </p:tgtEl>
                                      </p:cBhvr>
                                    </p:animEffect>
                                    <p:anim calcmode="lin" valueType="num">
                                      <p:cBhvr>
                                        <p:cTn id="36"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26</a:t>
            </a:fld>
            <a:endParaRPr lang="en-US"/>
          </a:p>
        </p:txBody>
      </p:sp>
      <p:sp>
        <p:nvSpPr>
          <p:cNvPr id="10" name="Rectangle 9"/>
          <p:cNvSpPr/>
          <p:nvPr/>
        </p:nvSpPr>
        <p:spPr>
          <a:xfrm>
            <a:off x="-152400" y="920696"/>
            <a:ext cx="8988426" cy="6124754"/>
          </a:xfrm>
          <a:prstGeom prst="rect">
            <a:avLst/>
          </a:prstGeom>
        </p:spPr>
        <p:txBody>
          <a:bodyPr wrap="square">
            <a:spAutoFit/>
          </a:bodyPr>
          <a:lstStyle/>
          <a:p>
            <a:pPr marL="1371600" lvl="6" indent="-457200">
              <a:buFont typeface="Wingdings" panose="05000000000000000000" pitchFamily="2" charset="2"/>
              <a:buChar char="Ø"/>
            </a:pPr>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914400" lvl="6"/>
            <a:r>
              <a:rPr lang="fr-CA" sz="2400" b="1" dirty="0">
                <a:uFill>
                  <a:solidFill/>
                </a:uFill>
                <a:latin typeface="Times New Roman" panose="02020603050405020304" pitchFamily="18" charset="0"/>
                <a:ea typeface="Cambria"/>
                <a:cs typeface="Times New Roman" panose="02020603050405020304" pitchFamily="18" charset="0"/>
                <a:sym typeface="Cambria"/>
              </a:rPr>
              <a:t>MODÈLES D’ENSEIGNEMENT : selon les différents </a:t>
            </a:r>
            <a:r>
              <a:rPr lang="fr-CA" sz="2400" b="1" dirty="0" smtClean="0">
                <a:uFill>
                  <a:solidFill/>
                </a:uFill>
                <a:latin typeface="Times New Roman" panose="02020603050405020304" pitchFamily="18" charset="0"/>
                <a:ea typeface="Cambria"/>
                <a:cs typeface="Times New Roman" panose="02020603050405020304" pitchFamily="18" charset="0"/>
                <a:sym typeface="Cambria"/>
              </a:rPr>
              <a:t>courants pédagogiques</a:t>
            </a:r>
            <a:endParaRPr lang="fr-CA" sz="2400" b="1" dirty="0">
              <a:uFill>
                <a:solidFill/>
              </a:uFill>
              <a:latin typeface="Times New Roman" panose="02020603050405020304" pitchFamily="18" charset="0"/>
              <a:ea typeface="Cambria"/>
              <a:cs typeface="Times New Roman" panose="02020603050405020304" pitchFamily="18" charset="0"/>
              <a:sym typeface="Cambria"/>
            </a:endParaRPr>
          </a:p>
          <a:p>
            <a:pPr marL="914400" lvl="6"/>
            <a:endParaRPr lang="fr-CA" sz="24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000" b="1" dirty="0" smtClean="0">
                <a:uFill>
                  <a:solidFill/>
                </a:uFill>
                <a:latin typeface="Times New Roman" panose="02020603050405020304" pitchFamily="18" charset="0"/>
                <a:ea typeface="Cambria"/>
                <a:cs typeface="Times New Roman" panose="02020603050405020304" pitchFamily="18" charset="0"/>
                <a:sym typeface="Cambria"/>
              </a:rPr>
              <a:t>CONSTRUCTIVISME ET SOCIOCONSTRUCTIVISME : </a:t>
            </a:r>
          </a:p>
          <a:p>
            <a:pPr marL="1371600" lvl="7"/>
            <a:endParaRPr lang="fr-CA" sz="2200" b="1" dirty="0">
              <a:uFill>
                <a:solidFill/>
              </a:uFill>
              <a:latin typeface="Times New Roman" panose="02020603050405020304" pitchFamily="18" charset="0"/>
              <a:ea typeface="Cambria"/>
              <a:cs typeface="Times New Roman" panose="02020603050405020304" pitchFamily="18" charset="0"/>
              <a:sym typeface="Cambria"/>
            </a:endParaRPr>
          </a:p>
          <a:p>
            <a:pPr marL="1828800" lvl="7" indent="-457200">
              <a:buAutoNum type="arabicPeriod" startAt="2"/>
            </a:pPr>
            <a:r>
              <a:rPr lang="fr-CA" sz="2200" b="1" dirty="0" smtClean="0">
                <a:uFill>
                  <a:solidFill/>
                </a:uFill>
                <a:latin typeface="Times New Roman" panose="02020603050405020304" pitchFamily="18" charset="0"/>
                <a:ea typeface="Cambria"/>
                <a:cs typeface="Times New Roman" panose="02020603050405020304" pitchFamily="18" charset="0"/>
                <a:sym typeface="Cambria"/>
              </a:rPr>
              <a:t>Apprentissage coopératif : </a:t>
            </a:r>
          </a:p>
          <a:p>
            <a:pPr marL="1371600" lvl="7"/>
            <a:r>
              <a:rPr lang="fr-CA" sz="2200" dirty="0" smtClean="0">
                <a:uFill>
                  <a:solidFill/>
                </a:uFill>
                <a:latin typeface="Times New Roman" panose="02020603050405020304" pitchFamily="18" charset="0"/>
                <a:ea typeface="Cambria"/>
                <a:cs typeface="Times New Roman" panose="02020603050405020304" pitchFamily="18" charset="0"/>
                <a:sym typeface="Cambria"/>
              </a:rPr>
              <a:t>	</a:t>
            </a:r>
            <a:endParaRPr lang="fr-CA" sz="2200"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Ø"/>
            </a:pPr>
            <a:r>
              <a:rPr lang="fr-CA" sz="2200" dirty="0" smtClean="0">
                <a:uFill>
                  <a:solidFill/>
                </a:uFill>
                <a:latin typeface="Times New Roman" panose="02020603050405020304" pitchFamily="18" charset="0"/>
                <a:ea typeface="Cambria"/>
                <a:cs typeface="Times New Roman" panose="02020603050405020304" pitchFamily="18" charset="0"/>
                <a:sym typeface="Cambria"/>
              </a:rPr>
              <a:t>Élèves regroupés en équipe qui s’engagent dans une démarche de résolutions de problèmes sans avoir préalablement étudié ou reçu une formation à son sujet</a:t>
            </a:r>
          </a:p>
          <a:p>
            <a:pPr marL="2171700" lvl="8" indent="-342900">
              <a:buFont typeface="Wingdings" panose="05000000000000000000" pitchFamily="2" charset="2"/>
              <a:buChar char="Ø"/>
            </a:pPr>
            <a:r>
              <a:rPr lang="fr-CA" sz="2200" dirty="0" smtClean="0">
                <a:uFill>
                  <a:solidFill/>
                </a:uFill>
                <a:latin typeface="Times New Roman" panose="02020603050405020304" pitchFamily="18" charset="0"/>
                <a:ea typeface="Cambria"/>
                <a:cs typeface="Times New Roman" panose="02020603050405020304" pitchFamily="18" charset="0"/>
                <a:sym typeface="Cambria"/>
              </a:rPr>
              <a:t>La démarche compte ici davantage que la résolution du problème</a:t>
            </a:r>
          </a:p>
          <a:p>
            <a:pPr marL="2171700" lvl="8" indent="-342900">
              <a:buFont typeface="Wingdings" panose="05000000000000000000" pitchFamily="2" charset="2"/>
              <a:buChar char="Ø"/>
            </a:pPr>
            <a:r>
              <a:rPr lang="fr-CA" sz="2200" dirty="0" smtClean="0">
                <a:uFill>
                  <a:solidFill/>
                </a:uFill>
                <a:latin typeface="Times New Roman" panose="02020603050405020304" pitchFamily="18" charset="0"/>
                <a:ea typeface="Cambria"/>
                <a:cs typeface="Times New Roman" panose="02020603050405020304" pitchFamily="18" charset="0"/>
                <a:sym typeface="Cambria"/>
              </a:rPr>
              <a:t>Vise également le développement d’habiletés sociales et interpersonnelles et la responsabilisation des élèves , ce </a:t>
            </a:r>
            <a:r>
              <a:rPr lang="fr-CA" sz="2200" dirty="0">
                <a:uFill>
                  <a:solidFill/>
                </a:uFill>
                <a:latin typeface="Times New Roman" panose="02020603050405020304" pitchFamily="18" charset="0"/>
                <a:ea typeface="Cambria"/>
                <a:cs typeface="Times New Roman" panose="02020603050405020304" pitchFamily="18" charset="0"/>
                <a:sym typeface="Cambria"/>
              </a:rPr>
              <a:t>qui facilite le travail et la vie en groupe </a:t>
            </a:r>
          </a:p>
          <a:p>
            <a:pPr marL="2171700" lvl="8" indent="-342900">
              <a:buFont typeface="Arial" panose="020B0604020202020204" pitchFamily="34" charset="0"/>
              <a:buChar char="•"/>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1460353290"/>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4" end="4"/>
                                            </p:txEl>
                                          </p:spTgt>
                                        </p:tgtEl>
                                        <p:attrNameLst>
                                          <p:attrName>style.visibility</p:attrName>
                                        </p:attrNameLst>
                                      </p:cBhvr>
                                      <p:to>
                                        <p:strVal val="visible"/>
                                      </p:to>
                                    </p:set>
                                    <p:animEffect transition="in" filter="fade">
                                      <p:cBhvr>
                                        <p:cTn id="14" dur="1000"/>
                                        <p:tgtEl>
                                          <p:spTgt spid="10">
                                            <p:txEl>
                                              <p:pRg st="4" end="4"/>
                                            </p:txEl>
                                          </p:spTgt>
                                        </p:tgtEl>
                                      </p:cBhvr>
                                    </p:animEffect>
                                    <p:anim calcmode="lin" valueType="num">
                                      <p:cBhvr>
                                        <p:cTn id="15"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6" end="6"/>
                                            </p:txEl>
                                          </p:spTgt>
                                        </p:tgtEl>
                                        <p:attrNameLst>
                                          <p:attrName>style.visibility</p:attrName>
                                        </p:attrNameLst>
                                      </p:cBhvr>
                                      <p:to>
                                        <p:strVal val="visible"/>
                                      </p:to>
                                    </p:set>
                                    <p:animEffect transition="in" filter="fade">
                                      <p:cBhvr>
                                        <p:cTn id="21" dur="1000"/>
                                        <p:tgtEl>
                                          <p:spTgt spid="10">
                                            <p:txEl>
                                              <p:pRg st="6" end="6"/>
                                            </p:txEl>
                                          </p:spTgt>
                                        </p:tgtEl>
                                      </p:cBhvr>
                                    </p:animEffect>
                                    <p:anim calcmode="lin" valueType="num">
                                      <p:cBhvr>
                                        <p:cTn id="22"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7" end="7"/>
                                            </p:txEl>
                                          </p:spTgt>
                                        </p:tgtEl>
                                        <p:attrNameLst>
                                          <p:attrName>style.visibility</p:attrName>
                                        </p:attrNameLst>
                                      </p:cBhvr>
                                      <p:to>
                                        <p:strVal val="visible"/>
                                      </p:to>
                                    </p:set>
                                    <p:animEffect transition="in" filter="fade">
                                      <p:cBhvr>
                                        <p:cTn id="28" dur="1000"/>
                                        <p:tgtEl>
                                          <p:spTgt spid="10">
                                            <p:txEl>
                                              <p:pRg st="7" end="7"/>
                                            </p:txEl>
                                          </p:spTgt>
                                        </p:tgtEl>
                                      </p:cBhvr>
                                    </p:animEffect>
                                    <p:anim calcmode="lin" valueType="num">
                                      <p:cBhvr>
                                        <p:cTn id="29"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8" end="8"/>
                                            </p:txEl>
                                          </p:spTgt>
                                        </p:tgtEl>
                                        <p:attrNameLst>
                                          <p:attrName>style.visibility</p:attrName>
                                        </p:attrNameLst>
                                      </p:cBhvr>
                                      <p:to>
                                        <p:strVal val="visible"/>
                                      </p:to>
                                    </p:set>
                                    <p:animEffect transition="in" filter="fade">
                                      <p:cBhvr>
                                        <p:cTn id="35" dur="1000"/>
                                        <p:tgtEl>
                                          <p:spTgt spid="10">
                                            <p:txEl>
                                              <p:pRg st="8" end="8"/>
                                            </p:txEl>
                                          </p:spTgt>
                                        </p:tgtEl>
                                      </p:cBhvr>
                                    </p:animEffect>
                                    <p:anim calcmode="lin" valueType="num">
                                      <p:cBhvr>
                                        <p:cTn id="36"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9" end="9"/>
                                            </p:txEl>
                                          </p:spTgt>
                                        </p:tgtEl>
                                        <p:attrNameLst>
                                          <p:attrName>style.visibility</p:attrName>
                                        </p:attrNameLst>
                                      </p:cBhvr>
                                      <p:to>
                                        <p:strVal val="visible"/>
                                      </p:to>
                                    </p:set>
                                    <p:animEffect transition="in" filter="fade">
                                      <p:cBhvr>
                                        <p:cTn id="42" dur="1000"/>
                                        <p:tgtEl>
                                          <p:spTgt spid="10">
                                            <p:txEl>
                                              <p:pRg st="9" end="9"/>
                                            </p:txEl>
                                          </p:spTgt>
                                        </p:tgtEl>
                                      </p:cBhvr>
                                    </p:animEffect>
                                    <p:anim calcmode="lin" valueType="num">
                                      <p:cBhvr>
                                        <p:cTn id="43"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10" end="10"/>
                                            </p:txEl>
                                          </p:spTgt>
                                        </p:tgtEl>
                                        <p:attrNameLst>
                                          <p:attrName>style.visibility</p:attrName>
                                        </p:attrNameLst>
                                      </p:cBhvr>
                                      <p:to>
                                        <p:strVal val="visible"/>
                                      </p:to>
                                    </p:set>
                                    <p:animEffect transition="in" filter="fade">
                                      <p:cBhvr>
                                        <p:cTn id="49" dur="1000"/>
                                        <p:tgtEl>
                                          <p:spTgt spid="10">
                                            <p:txEl>
                                              <p:pRg st="10" end="10"/>
                                            </p:txEl>
                                          </p:spTgt>
                                        </p:tgtEl>
                                      </p:cBhvr>
                                    </p:animEffect>
                                    <p:anim calcmode="lin" valueType="num">
                                      <p:cBhvr>
                                        <p:cTn id="50"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27</a:t>
            </a:fld>
            <a:endParaRPr lang="en-US"/>
          </a:p>
        </p:txBody>
      </p:sp>
      <p:sp>
        <p:nvSpPr>
          <p:cNvPr id="10" name="Rectangle 9"/>
          <p:cNvSpPr/>
          <p:nvPr/>
        </p:nvSpPr>
        <p:spPr>
          <a:xfrm>
            <a:off x="-152400" y="920696"/>
            <a:ext cx="8988426" cy="5878532"/>
          </a:xfrm>
          <a:prstGeom prst="rect">
            <a:avLst/>
          </a:prstGeom>
        </p:spPr>
        <p:txBody>
          <a:bodyPr wrap="square">
            <a:spAutoFit/>
          </a:bodyPr>
          <a:lstStyle/>
          <a:p>
            <a:pPr marL="1371600" lvl="6" indent="-457200">
              <a:buFont typeface="Wingdings" panose="05000000000000000000" pitchFamily="2" charset="2"/>
              <a:buChar char="Ø"/>
            </a:pPr>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914400" lvl="6"/>
            <a:r>
              <a:rPr lang="fr-CA" sz="2400" b="1" dirty="0">
                <a:uFill>
                  <a:solidFill/>
                </a:uFill>
                <a:latin typeface="Times New Roman" panose="02020603050405020304" pitchFamily="18" charset="0"/>
                <a:ea typeface="Cambria"/>
                <a:cs typeface="Times New Roman" panose="02020603050405020304" pitchFamily="18" charset="0"/>
                <a:sym typeface="Cambria"/>
              </a:rPr>
              <a:t>MODÈLES D’ENSEIGNEMENT : selon les différents </a:t>
            </a:r>
            <a:r>
              <a:rPr lang="fr-CA" sz="2400" b="1" dirty="0" smtClean="0">
                <a:uFill>
                  <a:solidFill/>
                </a:uFill>
                <a:latin typeface="Times New Roman" panose="02020603050405020304" pitchFamily="18" charset="0"/>
                <a:ea typeface="Cambria"/>
                <a:cs typeface="Times New Roman" panose="02020603050405020304" pitchFamily="18" charset="0"/>
                <a:sym typeface="Cambria"/>
              </a:rPr>
              <a:t>courants pédagogiques</a:t>
            </a:r>
            <a:endParaRPr lang="fr-CA" sz="2400" b="1"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200" b="1" dirty="0" smtClean="0">
                <a:uFill>
                  <a:solidFill/>
                </a:uFill>
                <a:latin typeface="Times New Roman" panose="02020603050405020304" pitchFamily="18" charset="0"/>
                <a:ea typeface="Cambria"/>
                <a:cs typeface="Times New Roman" panose="02020603050405020304" pitchFamily="18" charset="0"/>
                <a:sym typeface="Cambria"/>
              </a:rPr>
              <a:t>CONSTRUCTIVISME ET SOCIOCONSTRUCTIVISME :</a:t>
            </a:r>
          </a:p>
          <a:p>
            <a:pPr marL="1371600" lvl="7"/>
            <a:endParaRPr lang="fr-CA" sz="2200" b="1"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200" b="1" dirty="0" smtClean="0">
                <a:uFill>
                  <a:solidFill/>
                </a:uFill>
                <a:latin typeface="Times New Roman" panose="02020603050405020304" pitchFamily="18" charset="0"/>
                <a:ea typeface="Cambria"/>
                <a:cs typeface="Times New Roman" panose="02020603050405020304" pitchFamily="18" charset="0"/>
                <a:sym typeface="Cambria"/>
              </a:rPr>
              <a:t> 3. 	Apprentissage par problèmes :</a:t>
            </a:r>
          </a:p>
          <a:p>
            <a:pPr marL="1371600" lvl="7"/>
            <a:r>
              <a:rPr lang="fr-CA" sz="2000" b="1" dirty="0" smtClean="0">
                <a:uFill>
                  <a:solidFill/>
                </a:uFill>
                <a:latin typeface="Times New Roman" panose="02020603050405020304" pitchFamily="18" charset="0"/>
                <a:ea typeface="Cambria"/>
                <a:cs typeface="Times New Roman" panose="02020603050405020304" pitchFamily="18" charset="0"/>
                <a:sym typeface="Cambria"/>
              </a:rPr>
              <a: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a:t>
            </a: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Considérer  comme une forme d’organisation de l’apprentissage et du travail qui privilégie les interactions entre les pairs et le travail d’équipe</a:t>
            </a:r>
          </a:p>
          <a:p>
            <a:pPr marL="2171700" lvl="8"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La démarche compte ici davantage que la résolution du problème</a:t>
            </a:r>
          </a:p>
          <a:p>
            <a:pPr marL="2171700" lvl="8"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Accent n’est pas mis sur le fait de trouver la solution</a:t>
            </a:r>
          </a:p>
          <a:p>
            <a:pPr marL="2171700" lvl="8"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Engage activement l’élève dans son apprentissage, améliore les habiletés de collaboration, développe l’autonomie à rechercher l’information pertinente, sout</a:t>
            </a:r>
            <a:r>
              <a:rPr lang="fr-CA" sz="2200" dirty="0" smtClean="0">
                <a:uFill>
                  <a:solidFill/>
                </a:uFill>
                <a:latin typeface="Times New Roman" panose="02020603050405020304" pitchFamily="18" charset="0"/>
                <a:ea typeface="Cambria"/>
                <a:cs typeface="Times New Roman" panose="02020603050405020304" pitchFamily="18" charset="0"/>
                <a:sym typeface="Cambria"/>
              </a:rPr>
              <a:t>enir l’utilisation des habiletés de haut niveau (application, analyse,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synthèse et évaluation) et  favorise l’intégration des connaissances et leur transfert</a:t>
            </a:r>
          </a:p>
        </p:txBody>
      </p:sp>
    </p:spTree>
    <p:extLst>
      <p:ext uri="{BB962C8B-B14F-4D97-AF65-F5344CB8AC3E}">
        <p14:creationId xmlns:p14="http://schemas.microsoft.com/office/powerpoint/2010/main" val="3332557994"/>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5" end="5"/>
                                            </p:txEl>
                                          </p:spTgt>
                                        </p:tgtEl>
                                        <p:attrNameLst>
                                          <p:attrName>style.visibility</p:attrName>
                                        </p:attrNameLst>
                                      </p:cBhvr>
                                      <p:to>
                                        <p:strVal val="visible"/>
                                      </p:to>
                                    </p:set>
                                    <p:animEffect transition="in" filter="fade">
                                      <p:cBhvr>
                                        <p:cTn id="21" dur="1000"/>
                                        <p:tgtEl>
                                          <p:spTgt spid="10">
                                            <p:txEl>
                                              <p:pRg st="5" end="5"/>
                                            </p:txEl>
                                          </p:spTgt>
                                        </p:tgtEl>
                                      </p:cBhvr>
                                    </p:animEffect>
                                    <p:anim calcmode="lin" valueType="num">
                                      <p:cBhvr>
                                        <p:cTn id="22"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6" end="6"/>
                                            </p:txEl>
                                          </p:spTgt>
                                        </p:tgtEl>
                                        <p:attrNameLst>
                                          <p:attrName>style.visibility</p:attrName>
                                        </p:attrNameLst>
                                      </p:cBhvr>
                                      <p:to>
                                        <p:strVal val="visible"/>
                                      </p:to>
                                    </p:set>
                                    <p:animEffect transition="in" filter="fade">
                                      <p:cBhvr>
                                        <p:cTn id="28" dur="1000"/>
                                        <p:tgtEl>
                                          <p:spTgt spid="10">
                                            <p:txEl>
                                              <p:pRg st="6" end="6"/>
                                            </p:txEl>
                                          </p:spTgt>
                                        </p:tgtEl>
                                      </p:cBhvr>
                                    </p:animEffect>
                                    <p:anim calcmode="lin" valueType="num">
                                      <p:cBhvr>
                                        <p:cTn id="29"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7" end="7"/>
                                            </p:txEl>
                                          </p:spTgt>
                                        </p:tgtEl>
                                        <p:attrNameLst>
                                          <p:attrName>style.visibility</p:attrName>
                                        </p:attrNameLst>
                                      </p:cBhvr>
                                      <p:to>
                                        <p:strVal val="visible"/>
                                      </p:to>
                                    </p:set>
                                    <p:animEffect transition="in" filter="fade">
                                      <p:cBhvr>
                                        <p:cTn id="35" dur="1000"/>
                                        <p:tgtEl>
                                          <p:spTgt spid="10">
                                            <p:txEl>
                                              <p:pRg st="7" end="7"/>
                                            </p:txEl>
                                          </p:spTgt>
                                        </p:tgtEl>
                                      </p:cBhvr>
                                    </p:animEffect>
                                    <p:anim calcmode="lin" valueType="num">
                                      <p:cBhvr>
                                        <p:cTn id="36"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8" end="8"/>
                                            </p:txEl>
                                          </p:spTgt>
                                        </p:tgtEl>
                                        <p:attrNameLst>
                                          <p:attrName>style.visibility</p:attrName>
                                        </p:attrNameLst>
                                      </p:cBhvr>
                                      <p:to>
                                        <p:strVal val="visible"/>
                                      </p:to>
                                    </p:set>
                                    <p:animEffect transition="in" filter="fade">
                                      <p:cBhvr>
                                        <p:cTn id="42" dur="1000"/>
                                        <p:tgtEl>
                                          <p:spTgt spid="10">
                                            <p:txEl>
                                              <p:pRg st="8" end="8"/>
                                            </p:txEl>
                                          </p:spTgt>
                                        </p:tgtEl>
                                      </p:cBhvr>
                                    </p:animEffect>
                                    <p:anim calcmode="lin" valueType="num">
                                      <p:cBhvr>
                                        <p:cTn id="43"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9" end="9"/>
                                            </p:txEl>
                                          </p:spTgt>
                                        </p:tgtEl>
                                        <p:attrNameLst>
                                          <p:attrName>style.visibility</p:attrName>
                                        </p:attrNameLst>
                                      </p:cBhvr>
                                      <p:to>
                                        <p:strVal val="visible"/>
                                      </p:to>
                                    </p:set>
                                    <p:animEffect transition="in" filter="fade">
                                      <p:cBhvr>
                                        <p:cTn id="49" dur="1000"/>
                                        <p:tgtEl>
                                          <p:spTgt spid="10">
                                            <p:txEl>
                                              <p:pRg st="9" end="9"/>
                                            </p:txEl>
                                          </p:spTgt>
                                        </p:tgtEl>
                                      </p:cBhvr>
                                    </p:animEffect>
                                    <p:anim calcmode="lin" valueType="num">
                                      <p:cBhvr>
                                        <p:cTn id="50"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10" end="10"/>
                                            </p:txEl>
                                          </p:spTgt>
                                        </p:tgtEl>
                                        <p:attrNameLst>
                                          <p:attrName>style.visibility</p:attrName>
                                        </p:attrNameLst>
                                      </p:cBhvr>
                                      <p:to>
                                        <p:strVal val="visible"/>
                                      </p:to>
                                    </p:set>
                                    <p:animEffect transition="in" filter="fade">
                                      <p:cBhvr>
                                        <p:cTn id="56" dur="1000"/>
                                        <p:tgtEl>
                                          <p:spTgt spid="10">
                                            <p:txEl>
                                              <p:pRg st="10" end="10"/>
                                            </p:txEl>
                                          </p:spTgt>
                                        </p:tgtEl>
                                      </p:cBhvr>
                                    </p:animEffect>
                                    <p:anim calcmode="lin" valueType="num">
                                      <p:cBhvr>
                                        <p:cTn id="57"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28</a:t>
            </a:fld>
            <a:endParaRPr lang="en-US"/>
          </a:p>
        </p:txBody>
      </p:sp>
      <p:sp>
        <p:nvSpPr>
          <p:cNvPr id="10" name="Rectangle 9"/>
          <p:cNvSpPr/>
          <p:nvPr/>
        </p:nvSpPr>
        <p:spPr>
          <a:xfrm>
            <a:off x="-152400" y="920696"/>
            <a:ext cx="8988426" cy="5786199"/>
          </a:xfrm>
          <a:prstGeom prst="rect">
            <a:avLst/>
          </a:prstGeom>
        </p:spPr>
        <p:txBody>
          <a:bodyPr wrap="square">
            <a:spAutoFit/>
          </a:bodyPr>
          <a:lstStyle/>
          <a:p>
            <a:pPr marL="1371600" lvl="6" indent="-457200">
              <a:buFont typeface="Wingdings" panose="05000000000000000000" pitchFamily="2" charset="2"/>
              <a:buChar char="Ø"/>
            </a:pPr>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914400" lvl="6"/>
            <a:r>
              <a:rPr lang="fr-CA" sz="2400" b="1" dirty="0">
                <a:uFill>
                  <a:solidFill/>
                </a:uFill>
                <a:latin typeface="Times New Roman" panose="02020603050405020304" pitchFamily="18" charset="0"/>
                <a:ea typeface="Cambria"/>
                <a:cs typeface="Times New Roman" panose="02020603050405020304" pitchFamily="18" charset="0"/>
                <a:sym typeface="Cambria"/>
              </a:rPr>
              <a:t>MODÈLES D’ENSEIGNEMENT : selon les différents </a:t>
            </a:r>
            <a:r>
              <a:rPr lang="fr-CA" sz="2400" b="1" dirty="0" smtClean="0">
                <a:uFill>
                  <a:solidFill/>
                </a:uFill>
                <a:latin typeface="Times New Roman" panose="02020603050405020304" pitchFamily="18" charset="0"/>
                <a:ea typeface="Cambria"/>
                <a:cs typeface="Times New Roman" panose="02020603050405020304" pitchFamily="18" charset="0"/>
                <a:sym typeface="Cambria"/>
              </a:rPr>
              <a:t>courants pédagogiques</a:t>
            </a:r>
            <a:endParaRPr lang="fr-CA" sz="2400" b="1" dirty="0">
              <a:uFill>
                <a:solidFill/>
              </a:uFill>
              <a:latin typeface="Times New Roman" panose="02020603050405020304" pitchFamily="18" charset="0"/>
              <a:ea typeface="Cambria"/>
              <a:cs typeface="Times New Roman" panose="02020603050405020304" pitchFamily="18" charset="0"/>
              <a:sym typeface="Cambria"/>
            </a:endParaRPr>
          </a:p>
          <a:p>
            <a:pPr marL="1371600" lvl="7"/>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200" b="1" dirty="0" smtClean="0">
                <a:uFill>
                  <a:solidFill/>
                </a:uFill>
                <a:latin typeface="Times New Roman" panose="02020603050405020304" pitchFamily="18" charset="0"/>
                <a:ea typeface="Cambria"/>
                <a:cs typeface="Times New Roman" panose="02020603050405020304" pitchFamily="18" charset="0"/>
                <a:sym typeface="Cambria"/>
              </a:rPr>
              <a:t>CONSTRUCTIVISME ET SOCIOCONSTRUCTIVISME :</a:t>
            </a:r>
            <a:endParaRPr lang="fr-CA" sz="2200" b="1"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200" b="1" dirty="0" smtClean="0">
                <a:uFill>
                  <a:solidFill/>
                </a:uFill>
                <a:latin typeface="Times New Roman" panose="02020603050405020304" pitchFamily="18" charset="0"/>
                <a:ea typeface="Cambria"/>
                <a:cs typeface="Times New Roman" panose="02020603050405020304" pitchFamily="18" charset="0"/>
                <a:sym typeface="Cambria"/>
              </a:rPr>
              <a:t> 4. 	Apprentissage expérientiel :</a:t>
            </a: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Apprendre à partir de l’expérience et est </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centré sur la personne</a:t>
            </a:r>
          </a:p>
          <a:p>
            <a:pPr marL="2171700" lvl="8"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Démarche inductive dont l’expérience est le point de départ</a:t>
            </a:r>
          </a:p>
          <a:p>
            <a:pPr marL="2171700" lvl="8"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S’intéresse au processus de l’apprentissage ainsi qu’au produit de cet apprentissage</a:t>
            </a:r>
          </a:p>
          <a:p>
            <a:pPr marL="2171700" lvl="8"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Principe </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de continuité,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l’expérience présente s’appuie</a:t>
            </a:r>
            <a:r>
              <a:rPr lang="fr-CA" sz="2000" dirty="0">
                <a:uFill>
                  <a:solidFill/>
                </a:uFill>
                <a:latin typeface="Times New Roman" panose="02020603050405020304" pitchFamily="18" charset="0"/>
                <a:ea typeface="Cambria"/>
                <a:cs typeface="Times New Roman" panose="02020603050405020304" pitchFamily="18" charset="0"/>
                <a:sym typeface="Cambria"/>
              </a:rPr>
              <a: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sur les expériences antérieures et modifie les expériences </a:t>
            </a:r>
          </a:p>
          <a:p>
            <a:pPr marL="2171700" lvl="8"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Principe </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d’interaction</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l’individu est un être en relation, en interaction avec et dans un environnement physique et biologique </a:t>
            </a:r>
            <a:r>
              <a:rPr lang="fr-CA" sz="2000" dirty="0">
                <a:uFill>
                  <a:solidFill/>
                </a:uFill>
                <a:latin typeface="Times New Roman" panose="02020603050405020304" pitchFamily="18" charset="0"/>
                <a:ea typeface="Cambria"/>
                <a:cs typeface="Times New Roman" panose="02020603050405020304" pitchFamily="18" charset="0"/>
                <a:sym typeface="Cambria"/>
              </a:rPr>
              <a:t>(humain, social et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culturel)</a:t>
            </a:r>
          </a:p>
          <a:p>
            <a:pPr marL="2171700" lvl="8" indent="-342900">
              <a:buFont typeface="Wingdings" panose="05000000000000000000" pitchFamily="2" charset="2"/>
              <a:buChar char="Ø"/>
            </a:pPr>
            <a:r>
              <a:rPr lang="fr-CA" sz="2000" dirty="0">
                <a:uFill>
                  <a:solidFill/>
                </a:uFill>
                <a:latin typeface="Times New Roman" panose="02020603050405020304" pitchFamily="18" charset="0"/>
                <a:ea typeface="Cambria"/>
                <a:cs typeface="Times New Roman" panose="02020603050405020304" pitchFamily="18" charset="0"/>
                <a:sym typeface="Cambria"/>
              </a:rPr>
              <a:t>L</a:t>
            </a:r>
            <a:r>
              <a:rPr lang="fr-CA" sz="2000" dirty="0" smtClean="0">
                <a:uFill>
                  <a:solidFill/>
                </a:uFill>
                <a:latin typeface="Times New Roman" panose="02020603050405020304" pitchFamily="18" charset="0"/>
                <a:ea typeface="Cambria"/>
                <a:cs typeface="Times New Roman" panose="02020603050405020304" pitchFamily="18" charset="0"/>
                <a:sym typeface="Cambria"/>
              </a:rPr>
              <a:t>’expérience a un caractère </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cumulatif et évolutif,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car chaque expérience  contribue à préparer l'élève à des expériences futures plus poussées et plus profitables</a:t>
            </a:r>
          </a:p>
        </p:txBody>
      </p:sp>
    </p:spTree>
    <p:extLst>
      <p:ext uri="{BB962C8B-B14F-4D97-AF65-F5344CB8AC3E}">
        <p14:creationId xmlns:p14="http://schemas.microsoft.com/office/powerpoint/2010/main" val="2170270925"/>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5" end="5"/>
                                            </p:txEl>
                                          </p:spTgt>
                                        </p:tgtEl>
                                        <p:attrNameLst>
                                          <p:attrName>style.visibility</p:attrName>
                                        </p:attrNameLst>
                                      </p:cBhvr>
                                      <p:to>
                                        <p:strVal val="visible"/>
                                      </p:to>
                                    </p:set>
                                    <p:animEffect transition="in" filter="fade">
                                      <p:cBhvr>
                                        <p:cTn id="28" dur="1000"/>
                                        <p:tgtEl>
                                          <p:spTgt spid="10">
                                            <p:txEl>
                                              <p:pRg st="5" end="5"/>
                                            </p:txEl>
                                          </p:spTgt>
                                        </p:tgtEl>
                                      </p:cBhvr>
                                    </p:animEffect>
                                    <p:anim calcmode="lin" valueType="num">
                                      <p:cBhvr>
                                        <p:cTn id="29"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6" end="6"/>
                                            </p:txEl>
                                          </p:spTgt>
                                        </p:tgtEl>
                                        <p:attrNameLst>
                                          <p:attrName>style.visibility</p:attrName>
                                        </p:attrNameLst>
                                      </p:cBhvr>
                                      <p:to>
                                        <p:strVal val="visible"/>
                                      </p:to>
                                    </p:set>
                                    <p:animEffect transition="in" filter="fade">
                                      <p:cBhvr>
                                        <p:cTn id="35" dur="1000"/>
                                        <p:tgtEl>
                                          <p:spTgt spid="10">
                                            <p:txEl>
                                              <p:pRg st="6" end="6"/>
                                            </p:txEl>
                                          </p:spTgt>
                                        </p:tgtEl>
                                      </p:cBhvr>
                                    </p:animEffect>
                                    <p:anim calcmode="lin" valueType="num">
                                      <p:cBhvr>
                                        <p:cTn id="36"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7" end="7"/>
                                            </p:txEl>
                                          </p:spTgt>
                                        </p:tgtEl>
                                        <p:attrNameLst>
                                          <p:attrName>style.visibility</p:attrName>
                                        </p:attrNameLst>
                                      </p:cBhvr>
                                      <p:to>
                                        <p:strVal val="visible"/>
                                      </p:to>
                                    </p:set>
                                    <p:animEffect transition="in" filter="fade">
                                      <p:cBhvr>
                                        <p:cTn id="42" dur="1000"/>
                                        <p:tgtEl>
                                          <p:spTgt spid="10">
                                            <p:txEl>
                                              <p:pRg st="7" end="7"/>
                                            </p:txEl>
                                          </p:spTgt>
                                        </p:tgtEl>
                                      </p:cBhvr>
                                    </p:animEffect>
                                    <p:anim calcmode="lin" valueType="num">
                                      <p:cBhvr>
                                        <p:cTn id="43"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8" end="8"/>
                                            </p:txEl>
                                          </p:spTgt>
                                        </p:tgtEl>
                                        <p:attrNameLst>
                                          <p:attrName>style.visibility</p:attrName>
                                        </p:attrNameLst>
                                      </p:cBhvr>
                                      <p:to>
                                        <p:strVal val="visible"/>
                                      </p:to>
                                    </p:set>
                                    <p:animEffect transition="in" filter="fade">
                                      <p:cBhvr>
                                        <p:cTn id="49" dur="1000"/>
                                        <p:tgtEl>
                                          <p:spTgt spid="10">
                                            <p:txEl>
                                              <p:pRg st="8" end="8"/>
                                            </p:txEl>
                                          </p:spTgt>
                                        </p:tgtEl>
                                      </p:cBhvr>
                                    </p:animEffect>
                                    <p:anim calcmode="lin" valueType="num">
                                      <p:cBhvr>
                                        <p:cTn id="50"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9" end="9"/>
                                            </p:txEl>
                                          </p:spTgt>
                                        </p:tgtEl>
                                        <p:attrNameLst>
                                          <p:attrName>style.visibility</p:attrName>
                                        </p:attrNameLst>
                                      </p:cBhvr>
                                      <p:to>
                                        <p:strVal val="visible"/>
                                      </p:to>
                                    </p:set>
                                    <p:animEffect transition="in" filter="fade">
                                      <p:cBhvr>
                                        <p:cTn id="56" dur="1000"/>
                                        <p:tgtEl>
                                          <p:spTgt spid="10">
                                            <p:txEl>
                                              <p:pRg st="9" end="9"/>
                                            </p:txEl>
                                          </p:spTgt>
                                        </p:tgtEl>
                                      </p:cBhvr>
                                    </p:animEffect>
                                    <p:anim calcmode="lin" valueType="num">
                                      <p:cBhvr>
                                        <p:cTn id="57"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xEl>
                                              <p:pRg st="10" end="10"/>
                                            </p:txEl>
                                          </p:spTgt>
                                        </p:tgtEl>
                                        <p:attrNameLst>
                                          <p:attrName>style.visibility</p:attrName>
                                        </p:attrNameLst>
                                      </p:cBhvr>
                                      <p:to>
                                        <p:strVal val="visible"/>
                                      </p:to>
                                    </p:set>
                                    <p:animEffect transition="in" filter="fade">
                                      <p:cBhvr>
                                        <p:cTn id="63" dur="1000"/>
                                        <p:tgtEl>
                                          <p:spTgt spid="10">
                                            <p:txEl>
                                              <p:pRg st="10" end="10"/>
                                            </p:txEl>
                                          </p:spTgt>
                                        </p:tgtEl>
                                      </p:cBhvr>
                                    </p:animEffect>
                                    <p:anim calcmode="lin" valueType="num">
                                      <p:cBhvr>
                                        <p:cTn id="64"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29</a:t>
            </a:fld>
            <a:endParaRPr lang="en-US"/>
          </a:p>
        </p:txBody>
      </p:sp>
      <p:sp>
        <p:nvSpPr>
          <p:cNvPr id="10" name="Rectangle 9"/>
          <p:cNvSpPr/>
          <p:nvPr/>
        </p:nvSpPr>
        <p:spPr>
          <a:xfrm>
            <a:off x="-152400" y="920696"/>
            <a:ext cx="8988426" cy="6093976"/>
          </a:xfrm>
          <a:prstGeom prst="rect">
            <a:avLst/>
          </a:prstGeom>
        </p:spPr>
        <p:txBody>
          <a:bodyPr wrap="square">
            <a:spAutoFit/>
          </a:bodyPr>
          <a:lstStyle/>
          <a:p>
            <a:pPr marL="1371600" lvl="6" indent="-457200">
              <a:buFont typeface="Wingdings" panose="05000000000000000000" pitchFamily="2" charset="2"/>
              <a:buChar char="Ø"/>
            </a:pPr>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914400" lvl="6"/>
            <a:r>
              <a:rPr lang="fr-CA" sz="2400" b="1" dirty="0">
                <a:uFill>
                  <a:solidFill/>
                </a:uFill>
                <a:latin typeface="Times New Roman" panose="02020603050405020304" pitchFamily="18" charset="0"/>
                <a:ea typeface="Cambria"/>
                <a:cs typeface="Times New Roman" panose="02020603050405020304" pitchFamily="18" charset="0"/>
                <a:sym typeface="Cambria"/>
              </a:rPr>
              <a:t>MODÈLES D’ENSEIGNEMENT : selon les différents </a:t>
            </a:r>
            <a:r>
              <a:rPr lang="fr-CA" sz="2400" b="1" dirty="0" smtClean="0">
                <a:uFill>
                  <a:solidFill/>
                </a:uFill>
                <a:latin typeface="Times New Roman" panose="02020603050405020304" pitchFamily="18" charset="0"/>
                <a:ea typeface="Cambria"/>
                <a:cs typeface="Times New Roman" panose="02020603050405020304" pitchFamily="18" charset="0"/>
                <a:sym typeface="Cambria"/>
              </a:rPr>
              <a:t>courants pédagogiques</a:t>
            </a:r>
          </a:p>
          <a:p>
            <a:pPr marL="914400" lvl="6"/>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200" b="1" dirty="0" smtClean="0">
                <a:uFill>
                  <a:solidFill/>
                </a:uFill>
                <a:latin typeface="Times New Roman" panose="02020603050405020304" pitchFamily="18" charset="0"/>
                <a:ea typeface="Cambria"/>
                <a:cs typeface="Times New Roman" panose="02020603050405020304" pitchFamily="18" charset="0"/>
                <a:sym typeface="Cambria"/>
              </a:rPr>
              <a:t>COGNITIVISME :</a:t>
            </a:r>
            <a:endParaRPr lang="fr-CA" sz="2200" b="1"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200" b="1" dirty="0" smtClean="0">
                <a:uFill>
                  <a:solidFill/>
                </a:uFill>
                <a:latin typeface="Times New Roman" panose="02020603050405020304" pitchFamily="18" charset="0"/>
                <a:ea typeface="Cambria"/>
                <a:cs typeface="Times New Roman" panose="02020603050405020304" pitchFamily="18" charset="0"/>
                <a:sym typeface="Cambria"/>
              </a:rPr>
              <a:t> 1. 	Apprentissage stratégique :</a:t>
            </a:r>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Modèle qui tient compte du processus mentaux des élèves et des interventions de l'enseignant auprès des élèves</a:t>
            </a:r>
          </a:p>
          <a:p>
            <a:pPr marL="2171700" lvl="8" indent="-342900">
              <a:buFont typeface="Wingdings" panose="05000000000000000000" pitchFamily="2" charset="2"/>
              <a:buChar char="Ø"/>
            </a:pPr>
            <a:r>
              <a:rPr lang="fr-CA" sz="2000" dirty="0">
                <a:uFill>
                  <a:solidFill/>
                </a:uFill>
                <a:latin typeface="Times New Roman" panose="02020603050405020304" pitchFamily="18" charset="0"/>
                <a:ea typeface="Cambria"/>
                <a:cs typeface="Times New Roman" panose="02020603050405020304" pitchFamily="18" charset="0"/>
                <a:sym typeface="Cambria"/>
              </a:rPr>
              <a:t>les connaissance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antérieures permettent l’ancrage de nouvelle information et l’utilisation de la mémoire pour assurer l’efficacité et le transfert des apprentissages</a:t>
            </a:r>
          </a:p>
          <a:p>
            <a:pPr marL="2171700" lvl="8"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La considération des variables affectives jouent un rôle important dans la motivation à apprendre</a:t>
            </a:r>
          </a:p>
          <a:p>
            <a:pPr marL="2171700" lvl="8"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L’enseignement des trois types de connaissances ( D, P, C)</a:t>
            </a:r>
          </a:p>
          <a:p>
            <a:pPr marL="2171700" lvl="8"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L’enseignement et l’utilisation des stratégies de façon efficace ( 4 classe de stratégies- métacognitives, cognitives, affective et de soutien)</a:t>
            </a:r>
          </a:p>
          <a:p>
            <a:pPr marL="2171700" lvl="8"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Le transfert des connaissances</a:t>
            </a:r>
          </a:p>
          <a:p>
            <a:pPr marL="2171700" lvl="8" indent="-342900">
              <a:buFont typeface="Wingdings" panose="05000000000000000000" pitchFamily="2" charset="2"/>
              <a:buChar char="Ø"/>
            </a:pPr>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2921924145"/>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5" end="5"/>
                                            </p:txEl>
                                          </p:spTgt>
                                        </p:tgtEl>
                                        <p:attrNameLst>
                                          <p:attrName>style.visibility</p:attrName>
                                        </p:attrNameLst>
                                      </p:cBhvr>
                                      <p:to>
                                        <p:strVal val="visible"/>
                                      </p:to>
                                    </p:set>
                                    <p:animEffect transition="in" filter="fade">
                                      <p:cBhvr>
                                        <p:cTn id="28" dur="1000"/>
                                        <p:tgtEl>
                                          <p:spTgt spid="10">
                                            <p:txEl>
                                              <p:pRg st="5" end="5"/>
                                            </p:txEl>
                                          </p:spTgt>
                                        </p:tgtEl>
                                      </p:cBhvr>
                                    </p:animEffect>
                                    <p:anim calcmode="lin" valueType="num">
                                      <p:cBhvr>
                                        <p:cTn id="29"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6" end="6"/>
                                            </p:txEl>
                                          </p:spTgt>
                                        </p:tgtEl>
                                        <p:attrNameLst>
                                          <p:attrName>style.visibility</p:attrName>
                                        </p:attrNameLst>
                                      </p:cBhvr>
                                      <p:to>
                                        <p:strVal val="visible"/>
                                      </p:to>
                                    </p:set>
                                    <p:animEffect transition="in" filter="fade">
                                      <p:cBhvr>
                                        <p:cTn id="35" dur="1000"/>
                                        <p:tgtEl>
                                          <p:spTgt spid="10">
                                            <p:txEl>
                                              <p:pRg st="6" end="6"/>
                                            </p:txEl>
                                          </p:spTgt>
                                        </p:tgtEl>
                                      </p:cBhvr>
                                    </p:animEffect>
                                    <p:anim calcmode="lin" valueType="num">
                                      <p:cBhvr>
                                        <p:cTn id="36"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7" end="7"/>
                                            </p:txEl>
                                          </p:spTgt>
                                        </p:tgtEl>
                                        <p:attrNameLst>
                                          <p:attrName>style.visibility</p:attrName>
                                        </p:attrNameLst>
                                      </p:cBhvr>
                                      <p:to>
                                        <p:strVal val="visible"/>
                                      </p:to>
                                    </p:set>
                                    <p:animEffect transition="in" filter="fade">
                                      <p:cBhvr>
                                        <p:cTn id="42" dur="1000"/>
                                        <p:tgtEl>
                                          <p:spTgt spid="10">
                                            <p:txEl>
                                              <p:pRg st="7" end="7"/>
                                            </p:txEl>
                                          </p:spTgt>
                                        </p:tgtEl>
                                      </p:cBhvr>
                                    </p:animEffect>
                                    <p:anim calcmode="lin" valueType="num">
                                      <p:cBhvr>
                                        <p:cTn id="43"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8" end="8"/>
                                            </p:txEl>
                                          </p:spTgt>
                                        </p:tgtEl>
                                        <p:attrNameLst>
                                          <p:attrName>style.visibility</p:attrName>
                                        </p:attrNameLst>
                                      </p:cBhvr>
                                      <p:to>
                                        <p:strVal val="visible"/>
                                      </p:to>
                                    </p:set>
                                    <p:animEffect transition="in" filter="fade">
                                      <p:cBhvr>
                                        <p:cTn id="49" dur="1000"/>
                                        <p:tgtEl>
                                          <p:spTgt spid="10">
                                            <p:txEl>
                                              <p:pRg st="8" end="8"/>
                                            </p:txEl>
                                          </p:spTgt>
                                        </p:tgtEl>
                                      </p:cBhvr>
                                    </p:animEffect>
                                    <p:anim calcmode="lin" valueType="num">
                                      <p:cBhvr>
                                        <p:cTn id="50"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9" end="9"/>
                                            </p:txEl>
                                          </p:spTgt>
                                        </p:tgtEl>
                                        <p:attrNameLst>
                                          <p:attrName>style.visibility</p:attrName>
                                        </p:attrNameLst>
                                      </p:cBhvr>
                                      <p:to>
                                        <p:strVal val="visible"/>
                                      </p:to>
                                    </p:set>
                                    <p:animEffect transition="in" filter="fade">
                                      <p:cBhvr>
                                        <p:cTn id="56" dur="1000"/>
                                        <p:tgtEl>
                                          <p:spTgt spid="10">
                                            <p:txEl>
                                              <p:pRg st="9" end="9"/>
                                            </p:txEl>
                                          </p:spTgt>
                                        </p:tgtEl>
                                      </p:cBhvr>
                                    </p:animEffect>
                                    <p:anim calcmode="lin" valueType="num">
                                      <p:cBhvr>
                                        <p:cTn id="57"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xEl>
                                              <p:pRg st="10" end="10"/>
                                            </p:txEl>
                                          </p:spTgt>
                                        </p:tgtEl>
                                        <p:attrNameLst>
                                          <p:attrName>style.visibility</p:attrName>
                                        </p:attrNameLst>
                                      </p:cBhvr>
                                      <p:to>
                                        <p:strVal val="visible"/>
                                      </p:to>
                                    </p:set>
                                    <p:animEffect transition="in" filter="fade">
                                      <p:cBhvr>
                                        <p:cTn id="63" dur="1000"/>
                                        <p:tgtEl>
                                          <p:spTgt spid="10">
                                            <p:txEl>
                                              <p:pRg st="10" end="10"/>
                                            </p:txEl>
                                          </p:spTgt>
                                        </p:tgtEl>
                                      </p:cBhvr>
                                    </p:animEffect>
                                    <p:anim calcmode="lin" valueType="num">
                                      <p:cBhvr>
                                        <p:cTn id="64"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30</a:t>
            </a:fld>
            <a:endParaRPr lang="en-US"/>
          </a:p>
        </p:txBody>
      </p:sp>
      <p:sp>
        <p:nvSpPr>
          <p:cNvPr id="10" name="Rectangle 9"/>
          <p:cNvSpPr/>
          <p:nvPr/>
        </p:nvSpPr>
        <p:spPr>
          <a:xfrm>
            <a:off x="-152400" y="920696"/>
            <a:ext cx="8988426" cy="6093976"/>
          </a:xfrm>
          <a:prstGeom prst="rect">
            <a:avLst/>
          </a:prstGeom>
        </p:spPr>
        <p:txBody>
          <a:bodyPr wrap="square">
            <a:spAutoFit/>
          </a:bodyPr>
          <a:lstStyle/>
          <a:p>
            <a:pPr marL="1371600" lvl="6" indent="-457200">
              <a:buFont typeface="Wingdings" panose="05000000000000000000" pitchFamily="2" charset="2"/>
              <a:buChar char="Ø"/>
            </a:pPr>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914400" lvl="6"/>
            <a:r>
              <a:rPr lang="fr-CA" sz="2400" b="1" dirty="0">
                <a:uFill>
                  <a:solidFill/>
                </a:uFill>
                <a:latin typeface="Times New Roman" panose="02020603050405020304" pitchFamily="18" charset="0"/>
                <a:ea typeface="Cambria"/>
                <a:cs typeface="Times New Roman" panose="02020603050405020304" pitchFamily="18" charset="0"/>
                <a:sym typeface="Cambria"/>
              </a:rPr>
              <a:t>MODÈLES D’ENSEIGNEMENT : selon les différents </a:t>
            </a:r>
            <a:r>
              <a:rPr lang="fr-CA" sz="2400" b="1" dirty="0" smtClean="0">
                <a:uFill>
                  <a:solidFill/>
                </a:uFill>
                <a:latin typeface="Times New Roman" panose="02020603050405020304" pitchFamily="18" charset="0"/>
                <a:ea typeface="Cambria"/>
                <a:cs typeface="Times New Roman" panose="02020603050405020304" pitchFamily="18" charset="0"/>
                <a:sym typeface="Cambria"/>
              </a:rPr>
              <a:t>courants pédagogiques</a:t>
            </a:r>
          </a:p>
          <a:p>
            <a:pPr marL="914400" lvl="6"/>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200" b="1" dirty="0" smtClean="0">
                <a:uFill>
                  <a:solidFill/>
                </a:uFill>
                <a:latin typeface="Times New Roman" panose="02020603050405020304" pitchFamily="18" charset="0"/>
                <a:ea typeface="Cambria"/>
                <a:cs typeface="Times New Roman" panose="02020603050405020304" pitchFamily="18" charset="0"/>
                <a:sym typeface="Cambria"/>
              </a:rPr>
              <a:t>COGNITIVISME :</a:t>
            </a:r>
            <a:endParaRPr lang="fr-CA" sz="2200" b="1"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200" b="1" dirty="0" smtClean="0">
                <a:uFill>
                  <a:solidFill/>
                </a:uFill>
                <a:latin typeface="Times New Roman" panose="02020603050405020304" pitchFamily="18" charset="0"/>
                <a:ea typeface="Cambria"/>
                <a:cs typeface="Times New Roman" panose="02020603050405020304" pitchFamily="18" charset="0"/>
                <a:sym typeface="Cambria"/>
              </a:rPr>
              <a:t> 2. 	Apprentissage par découverte :</a:t>
            </a:r>
          </a:p>
          <a:p>
            <a:pPr marL="1371600" lvl="7"/>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Importance d’enseignement de la structure pour faciliter l’apprentissage et retenir ce qui a été appris</a:t>
            </a:r>
          </a:p>
          <a:p>
            <a:pPr marL="2171700" lvl="8"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La grande capacité des enfants à apprendre</a:t>
            </a:r>
          </a:p>
          <a:p>
            <a:pPr marL="2171700" lvl="8"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La pensée intuitive qui permet de parvenir à des formulations plausibles sans passer par </a:t>
            </a:r>
            <a:r>
              <a:rPr lang="fr-CA" sz="2000" dirty="0">
                <a:uFill>
                  <a:solidFill/>
                </a:uFill>
                <a:latin typeface="Times New Roman" panose="02020603050405020304" pitchFamily="18" charset="0"/>
                <a:ea typeface="Cambria"/>
                <a:cs typeface="Times New Roman" panose="02020603050405020304" pitchFamily="18" charset="0"/>
                <a:sym typeface="Cambria"/>
              </a:rPr>
              <a:t>une longue démarche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analytique</a:t>
            </a:r>
          </a:p>
          <a:p>
            <a:pPr marL="2171700" lvl="8"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Le désir d’apprendre ainsi que les stratégies qui amènent à développer sa motivation intrinsèque</a:t>
            </a:r>
          </a:p>
          <a:p>
            <a:pPr marL="2171700" lvl="8"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Les principes de l’apprentissage par la découverte sont : l’attitude (motivation), l’activation (récompense intrinsèque), compatibilité (liens), l’entraînement, prise de conscience du soi (réfléchir) et l’aptitude (traiter l’ensemble des éléments)   </a:t>
            </a: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828800" lvl="8"/>
            <a:endParaRPr lang="fr-CA" sz="2000"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425663019"/>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6" end="6"/>
                                            </p:txEl>
                                          </p:spTgt>
                                        </p:tgtEl>
                                        <p:attrNameLst>
                                          <p:attrName>style.visibility</p:attrName>
                                        </p:attrNameLst>
                                      </p:cBhvr>
                                      <p:to>
                                        <p:strVal val="visible"/>
                                      </p:to>
                                    </p:set>
                                    <p:animEffect transition="in" filter="fade">
                                      <p:cBhvr>
                                        <p:cTn id="28" dur="1000"/>
                                        <p:tgtEl>
                                          <p:spTgt spid="10">
                                            <p:txEl>
                                              <p:pRg st="6" end="6"/>
                                            </p:txEl>
                                          </p:spTgt>
                                        </p:tgtEl>
                                      </p:cBhvr>
                                    </p:animEffect>
                                    <p:anim calcmode="lin" valueType="num">
                                      <p:cBhvr>
                                        <p:cTn id="29"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7" end="7"/>
                                            </p:txEl>
                                          </p:spTgt>
                                        </p:tgtEl>
                                        <p:attrNameLst>
                                          <p:attrName>style.visibility</p:attrName>
                                        </p:attrNameLst>
                                      </p:cBhvr>
                                      <p:to>
                                        <p:strVal val="visible"/>
                                      </p:to>
                                    </p:set>
                                    <p:animEffect transition="in" filter="fade">
                                      <p:cBhvr>
                                        <p:cTn id="35" dur="1000"/>
                                        <p:tgtEl>
                                          <p:spTgt spid="10">
                                            <p:txEl>
                                              <p:pRg st="7" end="7"/>
                                            </p:txEl>
                                          </p:spTgt>
                                        </p:tgtEl>
                                      </p:cBhvr>
                                    </p:animEffect>
                                    <p:anim calcmode="lin" valueType="num">
                                      <p:cBhvr>
                                        <p:cTn id="36"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8" end="8"/>
                                            </p:txEl>
                                          </p:spTgt>
                                        </p:tgtEl>
                                        <p:attrNameLst>
                                          <p:attrName>style.visibility</p:attrName>
                                        </p:attrNameLst>
                                      </p:cBhvr>
                                      <p:to>
                                        <p:strVal val="visible"/>
                                      </p:to>
                                    </p:set>
                                    <p:animEffect transition="in" filter="fade">
                                      <p:cBhvr>
                                        <p:cTn id="42" dur="1000"/>
                                        <p:tgtEl>
                                          <p:spTgt spid="10">
                                            <p:txEl>
                                              <p:pRg st="8" end="8"/>
                                            </p:txEl>
                                          </p:spTgt>
                                        </p:tgtEl>
                                      </p:cBhvr>
                                    </p:animEffect>
                                    <p:anim calcmode="lin" valueType="num">
                                      <p:cBhvr>
                                        <p:cTn id="43"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9" end="9"/>
                                            </p:txEl>
                                          </p:spTgt>
                                        </p:tgtEl>
                                        <p:attrNameLst>
                                          <p:attrName>style.visibility</p:attrName>
                                        </p:attrNameLst>
                                      </p:cBhvr>
                                      <p:to>
                                        <p:strVal val="visible"/>
                                      </p:to>
                                    </p:set>
                                    <p:animEffect transition="in" filter="fade">
                                      <p:cBhvr>
                                        <p:cTn id="49" dur="1000"/>
                                        <p:tgtEl>
                                          <p:spTgt spid="10">
                                            <p:txEl>
                                              <p:pRg st="9" end="9"/>
                                            </p:txEl>
                                          </p:spTgt>
                                        </p:tgtEl>
                                      </p:cBhvr>
                                    </p:animEffect>
                                    <p:anim calcmode="lin" valueType="num">
                                      <p:cBhvr>
                                        <p:cTn id="50"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10" end="10"/>
                                            </p:txEl>
                                          </p:spTgt>
                                        </p:tgtEl>
                                        <p:attrNameLst>
                                          <p:attrName>style.visibility</p:attrName>
                                        </p:attrNameLst>
                                      </p:cBhvr>
                                      <p:to>
                                        <p:strVal val="visible"/>
                                      </p:to>
                                    </p:set>
                                    <p:animEffect transition="in" filter="fade">
                                      <p:cBhvr>
                                        <p:cTn id="56" dur="1000"/>
                                        <p:tgtEl>
                                          <p:spTgt spid="10">
                                            <p:txEl>
                                              <p:pRg st="10" end="10"/>
                                            </p:txEl>
                                          </p:spTgt>
                                        </p:tgtEl>
                                      </p:cBhvr>
                                    </p:animEffect>
                                    <p:anim calcmode="lin" valueType="num">
                                      <p:cBhvr>
                                        <p:cTn id="57"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31</a:t>
            </a:fld>
            <a:endParaRPr lang="en-US"/>
          </a:p>
        </p:txBody>
      </p:sp>
      <p:sp>
        <p:nvSpPr>
          <p:cNvPr id="10" name="Rectangle 9"/>
          <p:cNvSpPr/>
          <p:nvPr/>
        </p:nvSpPr>
        <p:spPr>
          <a:xfrm>
            <a:off x="-152400" y="920696"/>
            <a:ext cx="8988426" cy="6093976"/>
          </a:xfrm>
          <a:prstGeom prst="rect">
            <a:avLst/>
          </a:prstGeom>
        </p:spPr>
        <p:txBody>
          <a:bodyPr wrap="square">
            <a:spAutoFit/>
          </a:bodyPr>
          <a:lstStyle/>
          <a:p>
            <a:pPr marL="1371600" lvl="6" indent="-457200">
              <a:buFont typeface="Wingdings" panose="05000000000000000000" pitchFamily="2" charset="2"/>
              <a:buChar char="Ø"/>
            </a:pPr>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914400" lvl="6"/>
            <a:r>
              <a:rPr lang="fr-CA" sz="2400" b="1" dirty="0">
                <a:uFill>
                  <a:solidFill/>
                </a:uFill>
                <a:latin typeface="Times New Roman" panose="02020603050405020304" pitchFamily="18" charset="0"/>
                <a:ea typeface="Cambria"/>
                <a:cs typeface="Times New Roman" panose="02020603050405020304" pitchFamily="18" charset="0"/>
                <a:sym typeface="Cambria"/>
              </a:rPr>
              <a:t>MODÈLES D’ENSEIGNEMENT : selon les différents </a:t>
            </a:r>
            <a:r>
              <a:rPr lang="fr-CA" sz="2400" b="1" dirty="0" smtClean="0">
                <a:uFill>
                  <a:solidFill/>
                </a:uFill>
                <a:latin typeface="Times New Roman" panose="02020603050405020304" pitchFamily="18" charset="0"/>
                <a:ea typeface="Cambria"/>
                <a:cs typeface="Times New Roman" panose="02020603050405020304" pitchFamily="18" charset="0"/>
                <a:sym typeface="Cambria"/>
              </a:rPr>
              <a:t>courants pédagogiques</a:t>
            </a:r>
          </a:p>
          <a:p>
            <a:pPr marL="914400" lvl="6"/>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200" b="1" dirty="0" smtClean="0">
                <a:uFill>
                  <a:solidFill/>
                </a:uFill>
                <a:latin typeface="Times New Roman" panose="02020603050405020304" pitchFamily="18" charset="0"/>
                <a:ea typeface="Cambria"/>
                <a:cs typeface="Times New Roman" panose="02020603050405020304" pitchFamily="18" charset="0"/>
                <a:sym typeface="Cambria"/>
              </a:rPr>
              <a:t>COGNITIVISME :</a:t>
            </a:r>
            <a:endParaRPr lang="fr-CA" sz="2200" b="1"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200" b="1" dirty="0" smtClean="0">
                <a:uFill>
                  <a:solidFill/>
                </a:uFill>
                <a:latin typeface="Times New Roman" panose="02020603050405020304" pitchFamily="18" charset="0"/>
                <a:ea typeface="Cambria"/>
                <a:cs typeface="Times New Roman" panose="02020603050405020304" pitchFamily="18" charset="0"/>
                <a:sym typeface="Cambria"/>
              </a:rPr>
              <a:t> 3. 	Enseignement explicite:</a:t>
            </a:r>
          </a:p>
          <a:p>
            <a:pPr marL="1371600" lvl="7"/>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Consiste à présenter la matière de façon fractionner, marquer d’un temps pour vérifier la compréhension et assurant la participation active et fructueuse de tous les élèves</a:t>
            </a:r>
          </a:p>
          <a:p>
            <a:pPr marL="2171700" lvl="8"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Méthode d’enseignement approprié pour favoriser l’apprentissage de la lecture, des mathématiques, de la grammaire, des sciences et  de l’histoire</a:t>
            </a:r>
          </a:p>
          <a:p>
            <a:pPr marL="2171700" lvl="8"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Méthode d’enseignement </a:t>
            </a:r>
            <a:r>
              <a:rPr lang="fr-CA" sz="2000" dirty="0">
                <a:uFill>
                  <a:solidFill/>
                </a:uFill>
                <a:latin typeface="Times New Roman" panose="02020603050405020304" pitchFamily="18" charset="0"/>
                <a:ea typeface="Cambria"/>
                <a:cs typeface="Times New Roman" panose="02020603050405020304" pitchFamily="18" charset="0"/>
                <a:sym typeface="Cambria"/>
              </a:rPr>
              <a:t>se révèle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adapter pour les jeunes , ainsi que pour tous ceux qui apprennent lentement, quel que soit leur âge</a:t>
            </a:r>
          </a:p>
          <a:p>
            <a:pPr marL="2171700" lvl="8"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Les trois temps de l’enseignement explicite : modelage, pratique guidée et pratique autonome</a:t>
            </a: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828800" lvl="8"/>
            <a:endParaRPr lang="fr-CA" sz="2000"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3180269774"/>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6" end="6"/>
                                            </p:txEl>
                                          </p:spTgt>
                                        </p:tgtEl>
                                        <p:attrNameLst>
                                          <p:attrName>style.visibility</p:attrName>
                                        </p:attrNameLst>
                                      </p:cBhvr>
                                      <p:to>
                                        <p:strVal val="visible"/>
                                      </p:to>
                                    </p:set>
                                    <p:animEffect transition="in" filter="fade">
                                      <p:cBhvr>
                                        <p:cTn id="28" dur="1000"/>
                                        <p:tgtEl>
                                          <p:spTgt spid="10">
                                            <p:txEl>
                                              <p:pRg st="6" end="6"/>
                                            </p:txEl>
                                          </p:spTgt>
                                        </p:tgtEl>
                                      </p:cBhvr>
                                    </p:animEffect>
                                    <p:anim calcmode="lin" valueType="num">
                                      <p:cBhvr>
                                        <p:cTn id="29"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7" end="7"/>
                                            </p:txEl>
                                          </p:spTgt>
                                        </p:tgtEl>
                                        <p:attrNameLst>
                                          <p:attrName>style.visibility</p:attrName>
                                        </p:attrNameLst>
                                      </p:cBhvr>
                                      <p:to>
                                        <p:strVal val="visible"/>
                                      </p:to>
                                    </p:set>
                                    <p:animEffect transition="in" filter="fade">
                                      <p:cBhvr>
                                        <p:cTn id="35" dur="1000"/>
                                        <p:tgtEl>
                                          <p:spTgt spid="10">
                                            <p:txEl>
                                              <p:pRg st="7" end="7"/>
                                            </p:txEl>
                                          </p:spTgt>
                                        </p:tgtEl>
                                      </p:cBhvr>
                                    </p:animEffect>
                                    <p:anim calcmode="lin" valueType="num">
                                      <p:cBhvr>
                                        <p:cTn id="36"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8" end="8"/>
                                            </p:txEl>
                                          </p:spTgt>
                                        </p:tgtEl>
                                        <p:attrNameLst>
                                          <p:attrName>style.visibility</p:attrName>
                                        </p:attrNameLst>
                                      </p:cBhvr>
                                      <p:to>
                                        <p:strVal val="visible"/>
                                      </p:to>
                                    </p:set>
                                    <p:animEffect transition="in" filter="fade">
                                      <p:cBhvr>
                                        <p:cTn id="42" dur="1000"/>
                                        <p:tgtEl>
                                          <p:spTgt spid="10">
                                            <p:txEl>
                                              <p:pRg st="8" end="8"/>
                                            </p:txEl>
                                          </p:spTgt>
                                        </p:tgtEl>
                                      </p:cBhvr>
                                    </p:animEffect>
                                    <p:anim calcmode="lin" valueType="num">
                                      <p:cBhvr>
                                        <p:cTn id="43"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9" end="9"/>
                                            </p:txEl>
                                          </p:spTgt>
                                        </p:tgtEl>
                                        <p:attrNameLst>
                                          <p:attrName>style.visibility</p:attrName>
                                        </p:attrNameLst>
                                      </p:cBhvr>
                                      <p:to>
                                        <p:strVal val="visible"/>
                                      </p:to>
                                    </p:set>
                                    <p:animEffect transition="in" filter="fade">
                                      <p:cBhvr>
                                        <p:cTn id="49" dur="1000"/>
                                        <p:tgtEl>
                                          <p:spTgt spid="10">
                                            <p:txEl>
                                              <p:pRg st="9" end="9"/>
                                            </p:txEl>
                                          </p:spTgt>
                                        </p:tgtEl>
                                      </p:cBhvr>
                                    </p:animEffect>
                                    <p:anim calcmode="lin" valueType="num">
                                      <p:cBhvr>
                                        <p:cTn id="50"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32</a:t>
            </a:fld>
            <a:endParaRPr lang="en-US"/>
          </a:p>
        </p:txBody>
      </p:sp>
      <p:sp>
        <p:nvSpPr>
          <p:cNvPr id="10" name="Rectangle 9"/>
          <p:cNvSpPr/>
          <p:nvPr/>
        </p:nvSpPr>
        <p:spPr>
          <a:xfrm>
            <a:off x="-152400" y="920696"/>
            <a:ext cx="8988426" cy="6124754"/>
          </a:xfrm>
          <a:prstGeom prst="rect">
            <a:avLst/>
          </a:prstGeom>
        </p:spPr>
        <p:txBody>
          <a:bodyPr wrap="square">
            <a:spAutoFit/>
          </a:bodyPr>
          <a:lstStyle/>
          <a:p>
            <a:pPr marL="1371600" lvl="6" indent="-457200">
              <a:buFont typeface="Wingdings" panose="05000000000000000000" pitchFamily="2" charset="2"/>
              <a:buChar char="Ø"/>
            </a:pPr>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914400" lvl="6"/>
            <a:r>
              <a:rPr lang="fr-CA" sz="2400" b="1" dirty="0">
                <a:uFill>
                  <a:solidFill/>
                </a:uFill>
                <a:latin typeface="Times New Roman" panose="02020603050405020304" pitchFamily="18" charset="0"/>
                <a:ea typeface="Cambria"/>
                <a:cs typeface="Times New Roman" panose="02020603050405020304" pitchFamily="18" charset="0"/>
                <a:sym typeface="Cambria"/>
              </a:rPr>
              <a:t>MODÈLES D’ENSEIGNEMENT : selon les différents </a:t>
            </a:r>
            <a:r>
              <a:rPr lang="fr-CA" sz="2400" b="1" dirty="0" smtClean="0">
                <a:uFill>
                  <a:solidFill/>
                </a:uFill>
                <a:latin typeface="Times New Roman" panose="02020603050405020304" pitchFamily="18" charset="0"/>
                <a:ea typeface="Cambria"/>
                <a:cs typeface="Times New Roman" panose="02020603050405020304" pitchFamily="18" charset="0"/>
                <a:sym typeface="Cambria"/>
              </a:rPr>
              <a:t>courants pédagogiques</a:t>
            </a:r>
          </a:p>
          <a:p>
            <a:pPr marL="914400" lvl="6"/>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200" b="1" dirty="0" smtClean="0">
                <a:uFill>
                  <a:solidFill/>
                </a:uFill>
                <a:latin typeface="Times New Roman" panose="02020603050405020304" pitchFamily="18" charset="0"/>
                <a:ea typeface="Cambria"/>
                <a:cs typeface="Times New Roman" panose="02020603050405020304" pitchFamily="18" charset="0"/>
                <a:sym typeface="Cambria"/>
              </a:rPr>
              <a:t>HUMANISME :</a:t>
            </a:r>
          </a:p>
          <a:p>
            <a:pPr marL="1371600" lvl="7"/>
            <a:endParaRPr lang="fr-CA" sz="2200" b="1"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200" b="1" dirty="0" smtClean="0">
                <a:uFill>
                  <a:solidFill/>
                </a:uFill>
                <a:latin typeface="Times New Roman" panose="02020603050405020304" pitchFamily="18" charset="0"/>
                <a:ea typeface="Cambria"/>
                <a:cs typeface="Times New Roman" panose="02020603050405020304" pitchFamily="18" charset="0"/>
                <a:sym typeface="Cambria"/>
              </a:rPr>
              <a:t>Pédagogie ouverte:</a:t>
            </a:r>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Elle est plus un modèle éducation qu’une méthode d’enseignement</a:t>
            </a:r>
          </a:p>
          <a:p>
            <a:pPr marL="2171700" lvl="8"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Vise à favoriser les apprentissages par une démarche de croissance personnelle et par un </a:t>
            </a:r>
            <a:r>
              <a:rPr lang="fr-CA" sz="2000" smtClean="0">
                <a:uFill>
                  <a:solidFill/>
                </a:uFill>
                <a:latin typeface="Times New Roman" panose="02020603050405020304" pitchFamily="18" charset="0"/>
                <a:ea typeface="Cambria"/>
                <a:cs typeface="Times New Roman" panose="02020603050405020304" pitchFamily="18" charset="0"/>
                <a:sym typeface="Cambria"/>
              </a:rPr>
              <a:t>processus d’auto-développement</a:t>
            </a:r>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Soutiens l’élève dans l’appropriation de ses connaissances par le respect de ses champs d’intérêt et de son besoin d’explorer, d’expérimenter et de découvrir son environnement, favorisant sa motivation intrinsèque </a:t>
            </a:r>
          </a:p>
          <a:p>
            <a:pPr marL="2171700" lvl="8" indent="-3429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Elle tend vers un idéal de démocratie, faisant appel aux droits et aux devoirs des individuels et collectifs et privilégiant la participation et l’engagement plutôt que la délégation </a:t>
            </a:r>
          </a:p>
          <a:p>
            <a:pPr marL="2171700" lvl="8" indent="-342900">
              <a:buFont typeface="Wingdings" panose="05000000000000000000" pitchFamily="2" charset="2"/>
              <a:buChar char="Ø"/>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2518201011"/>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5" end="5"/>
                                            </p:txEl>
                                          </p:spTgt>
                                        </p:tgtEl>
                                        <p:attrNameLst>
                                          <p:attrName>style.visibility</p:attrName>
                                        </p:attrNameLst>
                                      </p:cBhvr>
                                      <p:to>
                                        <p:strVal val="visible"/>
                                      </p:to>
                                    </p:set>
                                    <p:animEffect transition="in" filter="fade">
                                      <p:cBhvr>
                                        <p:cTn id="21" dur="1000"/>
                                        <p:tgtEl>
                                          <p:spTgt spid="10">
                                            <p:txEl>
                                              <p:pRg st="5" end="5"/>
                                            </p:txEl>
                                          </p:spTgt>
                                        </p:tgtEl>
                                      </p:cBhvr>
                                    </p:animEffect>
                                    <p:anim calcmode="lin" valueType="num">
                                      <p:cBhvr>
                                        <p:cTn id="22"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6" end="6"/>
                                            </p:txEl>
                                          </p:spTgt>
                                        </p:tgtEl>
                                        <p:attrNameLst>
                                          <p:attrName>style.visibility</p:attrName>
                                        </p:attrNameLst>
                                      </p:cBhvr>
                                      <p:to>
                                        <p:strVal val="visible"/>
                                      </p:to>
                                    </p:set>
                                    <p:animEffect transition="in" filter="fade">
                                      <p:cBhvr>
                                        <p:cTn id="28" dur="1000"/>
                                        <p:tgtEl>
                                          <p:spTgt spid="10">
                                            <p:txEl>
                                              <p:pRg st="6" end="6"/>
                                            </p:txEl>
                                          </p:spTgt>
                                        </p:tgtEl>
                                      </p:cBhvr>
                                    </p:animEffect>
                                    <p:anim calcmode="lin" valueType="num">
                                      <p:cBhvr>
                                        <p:cTn id="29"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7" end="7"/>
                                            </p:txEl>
                                          </p:spTgt>
                                        </p:tgtEl>
                                        <p:attrNameLst>
                                          <p:attrName>style.visibility</p:attrName>
                                        </p:attrNameLst>
                                      </p:cBhvr>
                                      <p:to>
                                        <p:strVal val="visible"/>
                                      </p:to>
                                    </p:set>
                                    <p:animEffect transition="in" filter="fade">
                                      <p:cBhvr>
                                        <p:cTn id="35" dur="1000"/>
                                        <p:tgtEl>
                                          <p:spTgt spid="10">
                                            <p:txEl>
                                              <p:pRg st="7" end="7"/>
                                            </p:txEl>
                                          </p:spTgt>
                                        </p:tgtEl>
                                      </p:cBhvr>
                                    </p:animEffect>
                                    <p:anim calcmode="lin" valueType="num">
                                      <p:cBhvr>
                                        <p:cTn id="36"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8" end="8"/>
                                            </p:txEl>
                                          </p:spTgt>
                                        </p:tgtEl>
                                        <p:attrNameLst>
                                          <p:attrName>style.visibility</p:attrName>
                                        </p:attrNameLst>
                                      </p:cBhvr>
                                      <p:to>
                                        <p:strVal val="visible"/>
                                      </p:to>
                                    </p:set>
                                    <p:animEffect transition="in" filter="fade">
                                      <p:cBhvr>
                                        <p:cTn id="42" dur="1000"/>
                                        <p:tgtEl>
                                          <p:spTgt spid="10">
                                            <p:txEl>
                                              <p:pRg st="8" end="8"/>
                                            </p:txEl>
                                          </p:spTgt>
                                        </p:tgtEl>
                                      </p:cBhvr>
                                    </p:animEffect>
                                    <p:anim calcmode="lin" valueType="num">
                                      <p:cBhvr>
                                        <p:cTn id="43"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9" end="9"/>
                                            </p:txEl>
                                          </p:spTgt>
                                        </p:tgtEl>
                                        <p:attrNameLst>
                                          <p:attrName>style.visibility</p:attrName>
                                        </p:attrNameLst>
                                      </p:cBhvr>
                                      <p:to>
                                        <p:strVal val="visible"/>
                                      </p:to>
                                    </p:set>
                                    <p:animEffect transition="in" filter="fade">
                                      <p:cBhvr>
                                        <p:cTn id="49" dur="1000"/>
                                        <p:tgtEl>
                                          <p:spTgt spid="10">
                                            <p:txEl>
                                              <p:pRg st="9" end="9"/>
                                            </p:txEl>
                                          </p:spTgt>
                                        </p:tgtEl>
                                      </p:cBhvr>
                                    </p:animEffect>
                                    <p:anim calcmode="lin" valueType="num">
                                      <p:cBhvr>
                                        <p:cTn id="50"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33</a:t>
            </a:fld>
            <a:endParaRPr lang="en-US"/>
          </a:p>
        </p:txBody>
      </p:sp>
      <p:sp>
        <p:nvSpPr>
          <p:cNvPr id="10" name="Rectangle 9"/>
          <p:cNvSpPr/>
          <p:nvPr/>
        </p:nvSpPr>
        <p:spPr>
          <a:xfrm>
            <a:off x="-152400" y="920696"/>
            <a:ext cx="8988426" cy="6894195"/>
          </a:xfrm>
          <a:prstGeom prst="rect">
            <a:avLst/>
          </a:prstGeom>
        </p:spPr>
        <p:txBody>
          <a:bodyPr wrap="square">
            <a:spAutoFit/>
          </a:bodyPr>
          <a:lstStyle/>
          <a:p>
            <a:pPr marL="1371600" lvl="6" indent="-457200">
              <a:buFont typeface="Wingdings" panose="05000000000000000000" pitchFamily="2" charset="2"/>
              <a:buChar char="Ø"/>
            </a:pPr>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914400" lvl="6"/>
            <a:r>
              <a:rPr lang="fr-CA" sz="2400" b="1" dirty="0">
                <a:uFill>
                  <a:solidFill/>
                </a:uFill>
                <a:latin typeface="Times New Roman" panose="02020603050405020304" pitchFamily="18" charset="0"/>
                <a:ea typeface="Cambria"/>
                <a:cs typeface="Times New Roman" panose="02020603050405020304" pitchFamily="18" charset="0"/>
                <a:sym typeface="Cambria"/>
              </a:rPr>
              <a:t>MODÈLES D’ENSEIGNEMENT : selon les différents </a:t>
            </a:r>
            <a:r>
              <a:rPr lang="fr-CA" sz="2400" b="1" dirty="0" smtClean="0">
                <a:uFill>
                  <a:solidFill/>
                </a:uFill>
                <a:latin typeface="Times New Roman" panose="02020603050405020304" pitchFamily="18" charset="0"/>
                <a:ea typeface="Cambria"/>
                <a:cs typeface="Times New Roman" panose="02020603050405020304" pitchFamily="18" charset="0"/>
                <a:sym typeface="Cambria"/>
              </a:rPr>
              <a:t>courants pédagogiques</a:t>
            </a:r>
          </a:p>
          <a:p>
            <a:pPr marL="914400" lvl="6"/>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200" b="1" dirty="0" smtClean="0">
                <a:uFill>
                  <a:solidFill/>
                </a:uFill>
                <a:latin typeface="Times New Roman" panose="02020603050405020304" pitchFamily="18" charset="0"/>
                <a:ea typeface="Cambria"/>
                <a:cs typeface="Times New Roman" panose="02020603050405020304" pitchFamily="18" charset="0"/>
                <a:sym typeface="Cambria"/>
              </a:rPr>
              <a:t>BÉHAVIORISME :</a:t>
            </a:r>
            <a:endParaRPr lang="fr-CA" sz="2200" b="1" dirty="0">
              <a:uFill>
                <a:solidFill/>
              </a:uFill>
              <a:latin typeface="Times New Roman" panose="02020603050405020304" pitchFamily="18" charset="0"/>
              <a:ea typeface="Cambria"/>
              <a:cs typeface="Times New Roman" panose="02020603050405020304" pitchFamily="18" charset="0"/>
              <a:sym typeface="Cambria"/>
            </a:endParaRPr>
          </a:p>
          <a:p>
            <a:pPr marL="1371600" lvl="7"/>
            <a:r>
              <a:rPr lang="fr-CA" sz="2200" b="1" dirty="0" smtClean="0">
                <a:uFill>
                  <a:solidFill/>
                </a:uFill>
                <a:latin typeface="Times New Roman" panose="02020603050405020304" pitchFamily="18" charset="0"/>
                <a:ea typeface="Cambria"/>
                <a:cs typeface="Times New Roman" panose="02020603050405020304" pitchFamily="18" charset="0"/>
                <a:sym typeface="Cambria"/>
              </a:rPr>
              <a:t> 	</a:t>
            </a:r>
          </a:p>
          <a:p>
            <a:pPr marL="1371600" lvl="7"/>
            <a:r>
              <a:rPr lang="fr-CA" sz="2200" b="1" dirty="0" smtClean="0">
                <a:uFill>
                  <a:solidFill/>
                </a:uFill>
                <a:latin typeface="Times New Roman" panose="02020603050405020304" pitchFamily="18" charset="0"/>
                <a:ea typeface="Cambria"/>
                <a:cs typeface="Times New Roman" panose="02020603050405020304" pitchFamily="18" charset="0"/>
                <a:sym typeface="Cambria"/>
              </a:rPr>
              <a:t>Enseignement direct:</a:t>
            </a:r>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Ø"/>
            </a:pPr>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Ø"/>
            </a:pPr>
            <a:r>
              <a:rPr lang="fr-CA" dirty="0" smtClean="0">
                <a:uFill>
                  <a:solidFill/>
                </a:uFill>
                <a:latin typeface="Times New Roman" panose="02020603050405020304" pitchFamily="18" charset="0"/>
                <a:ea typeface="Cambria"/>
                <a:cs typeface="Times New Roman" panose="02020603050405020304" pitchFamily="18" charset="0"/>
                <a:sym typeface="Cambria"/>
              </a:rPr>
              <a:t>Chaque aspect de la planification de la prestation et de l’évaluation de l’enseignement est présenté avec minutie</a:t>
            </a:r>
          </a:p>
          <a:p>
            <a:pPr marL="2171700" lvl="8" indent="-342900">
              <a:buFont typeface="Wingdings" panose="05000000000000000000" pitchFamily="2" charset="2"/>
              <a:buChar char="Ø"/>
            </a:pPr>
            <a:r>
              <a:rPr lang="fr-CA" dirty="0" smtClean="0">
                <a:uFill>
                  <a:solidFill/>
                </a:uFill>
                <a:latin typeface="Times New Roman" panose="02020603050405020304" pitchFamily="18" charset="0"/>
                <a:ea typeface="Cambria"/>
                <a:cs typeface="Times New Roman" panose="02020603050405020304" pitchFamily="18" charset="0"/>
                <a:sym typeface="Cambria"/>
              </a:rPr>
              <a:t>S’appuie sur une structure particulière du contenu et un ensemble de procédures spécifiques comme l’enseignement explicite, la pratique guidée et le tutorat auxquels s’ajoutent  </a:t>
            </a:r>
            <a:r>
              <a:rPr lang="fr-CA" b="1" dirty="0" smtClean="0">
                <a:uFill>
                  <a:solidFill/>
                </a:uFill>
                <a:latin typeface="Times New Roman" panose="02020603050405020304" pitchFamily="18" charset="0"/>
                <a:ea typeface="Cambria"/>
                <a:cs typeface="Times New Roman" panose="02020603050405020304" pitchFamily="18" charset="0"/>
                <a:sym typeface="Cambria"/>
              </a:rPr>
              <a:t>« la réponse chorale à l’unisson »</a:t>
            </a:r>
          </a:p>
          <a:p>
            <a:pPr marL="2171700" lvl="8" indent="-342900">
              <a:buFont typeface="Wingdings" panose="05000000000000000000" pitchFamily="2" charset="2"/>
              <a:buChar char="Ø"/>
            </a:pPr>
            <a:r>
              <a:rPr lang="fr-CA" dirty="0" smtClean="0">
                <a:uFill>
                  <a:solidFill/>
                </a:uFill>
                <a:latin typeface="Times New Roman" panose="02020603050405020304" pitchFamily="18" charset="0"/>
                <a:ea typeface="Cambria"/>
                <a:cs typeface="Times New Roman" panose="02020603050405020304" pitchFamily="18" charset="0"/>
                <a:sym typeface="Cambria"/>
              </a:rPr>
              <a:t>L’idée directrice de l’enseignement directe est que les opérations cognitives d’ordre supérieur dépendent de la maîtrise des habiletés de base, qui implique l’intégration des concepts, des règles et des stratégies Méthode qui réussit très bien avec les élèves en difficulté de comportement ou des difficulté d'apprentissage et les enfants autiste et est </a:t>
            </a:r>
            <a:r>
              <a:rPr lang="fr-CA" dirty="0">
                <a:uFill>
                  <a:solidFill/>
                </a:uFill>
                <a:latin typeface="Times New Roman" panose="02020603050405020304" pitchFamily="18" charset="0"/>
                <a:ea typeface="Cambria"/>
                <a:cs typeface="Times New Roman" panose="02020603050405020304" pitchFamily="18" charset="0"/>
                <a:sym typeface="Cambria"/>
              </a:rPr>
              <a:t>susceptible d’être utile de façon générale</a:t>
            </a:r>
          </a:p>
          <a:p>
            <a:pPr marL="1828800" lvl="8"/>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1828800" lvl="8"/>
            <a:endParaRPr lang="fr-CA" b="1" dirty="0" smtClean="0">
              <a:uFill>
                <a:solidFill/>
              </a:uFill>
              <a:latin typeface="Times New Roman" panose="02020603050405020304" pitchFamily="18" charset="0"/>
              <a:ea typeface="Cambria"/>
              <a:cs typeface="Times New Roman" panose="02020603050405020304" pitchFamily="18" charset="0"/>
              <a:sym typeface="Cambria"/>
            </a:endParaRPr>
          </a:p>
          <a:p>
            <a:pPr marL="2171700" lvl="8" indent="-342900">
              <a:buFont typeface="Wingdings" panose="05000000000000000000" pitchFamily="2" charset="2"/>
              <a:buChar char="Ø"/>
            </a:pPr>
            <a:endParaRPr lang="fr-CA"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1443197565"/>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5" end="5"/>
                                            </p:txEl>
                                          </p:spTgt>
                                        </p:tgtEl>
                                        <p:attrNameLst>
                                          <p:attrName>style.visibility</p:attrName>
                                        </p:attrNameLst>
                                      </p:cBhvr>
                                      <p:to>
                                        <p:strVal val="visible"/>
                                      </p:to>
                                    </p:set>
                                    <p:animEffect transition="in" filter="fade">
                                      <p:cBhvr>
                                        <p:cTn id="28" dur="1000"/>
                                        <p:tgtEl>
                                          <p:spTgt spid="10">
                                            <p:txEl>
                                              <p:pRg st="5" end="5"/>
                                            </p:txEl>
                                          </p:spTgt>
                                        </p:tgtEl>
                                      </p:cBhvr>
                                    </p:animEffect>
                                    <p:anim calcmode="lin" valueType="num">
                                      <p:cBhvr>
                                        <p:cTn id="29"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7" end="7"/>
                                            </p:txEl>
                                          </p:spTgt>
                                        </p:tgtEl>
                                        <p:attrNameLst>
                                          <p:attrName>style.visibility</p:attrName>
                                        </p:attrNameLst>
                                      </p:cBhvr>
                                      <p:to>
                                        <p:strVal val="visible"/>
                                      </p:to>
                                    </p:set>
                                    <p:animEffect transition="in" filter="fade">
                                      <p:cBhvr>
                                        <p:cTn id="35" dur="1000"/>
                                        <p:tgtEl>
                                          <p:spTgt spid="10">
                                            <p:txEl>
                                              <p:pRg st="7" end="7"/>
                                            </p:txEl>
                                          </p:spTgt>
                                        </p:tgtEl>
                                      </p:cBhvr>
                                    </p:animEffect>
                                    <p:anim calcmode="lin" valueType="num">
                                      <p:cBhvr>
                                        <p:cTn id="36"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8" end="8"/>
                                            </p:txEl>
                                          </p:spTgt>
                                        </p:tgtEl>
                                        <p:attrNameLst>
                                          <p:attrName>style.visibility</p:attrName>
                                        </p:attrNameLst>
                                      </p:cBhvr>
                                      <p:to>
                                        <p:strVal val="visible"/>
                                      </p:to>
                                    </p:set>
                                    <p:animEffect transition="in" filter="fade">
                                      <p:cBhvr>
                                        <p:cTn id="42" dur="1000"/>
                                        <p:tgtEl>
                                          <p:spTgt spid="10">
                                            <p:txEl>
                                              <p:pRg st="8" end="8"/>
                                            </p:txEl>
                                          </p:spTgt>
                                        </p:tgtEl>
                                      </p:cBhvr>
                                    </p:animEffect>
                                    <p:anim calcmode="lin" valueType="num">
                                      <p:cBhvr>
                                        <p:cTn id="43"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9" end="9"/>
                                            </p:txEl>
                                          </p:spTgt>
                                        </p:tgtEl>
                                        <p:attrNameLst>
                                          <p:attrName>style.visibility</p:attrName>
                                        </p:attrNameLst>
                                      </p:cBhvr>
                                      <p:to>
                                        <p:strVal val="visible"/>
                                      </p:to>
                                    </p:set>
                                    <p:animEffect transition="in" filter="fade">
                                      <p:cBhvr>
                                        <p:cTn id="49" dur="1000"/>
                                        <p:tgtEl>
                                          <p:spTgt spid="10">
                                            <p:txEl>
                                              <p:pRg st="9" end="9"/>
                                            </p:txEl>
                                          </p:spTgt>
                                        </p:tgtEl>
                                      </p:cBhvr>
                                    </p:animEffect>
                                    <p:anim calcmode="lin" valueType="num">
                                      <p:cBhvr>
                                        <p:cTn id="50"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17878</TotalTime>
  <Words>1998</Words>
  <Application>Microsoft Macintosh PowerPoint</Application>
  <PresentationFormat>On-screen Show (4:3)</PresentationFormat>
  <Paragraphs>457</Paragraphs>
  <Slides>33</Slides>
  <Notes>31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33</vt:i4>
      </vt:variant>
    </vt:vector>
  </HeadingPairs>
  <TitlesOfParts>
    <vt:vector size="39" baseType="lpstr">
      <vt:lpstr>Calibri</vt:lpstr>
      <vt:lpstr>Cambria</vt:lpstr>
      <vt:lpstr>Times New Roman</vt:lpstr>
      <vt:lpstr>Wingdings</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15.0025</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to Succeed in Lister’s Class</dc:title>
  <dc:creator>Steve Lister</dc:creator>
  <cp:lastModifiedBy>Samantha  Eisnor</cp:lastModifiedBy>
  <cp:revision>750</cp:revision>
  <cp:lastPrinted>2016-10-12T17:48:25Z</cp:lastPrinted>
  <dcterms:created xsi:type="dcterms:W3CDTF">2009-08-30T11:17:03Z</dcterms:created>
  <dcterms:modified xsi:type="dcterms:W3CDTF">2016-11-09T20:00:14Z</dcterms:modified>
</cp:coreProperties>
</file>