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1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-18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D00AF-1038-46D9-9BB1-8760B884404C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03C4EF-F2E5-4F37-9971-827FAABD18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58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3805F0-93D7-435E-8F10-D0CA777E68ED}" type="slidenum">
              <a:rPr lang="en-US"/>
              <a:pPr/>
              <a:t>1</a:t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7B630-B328-4E22-8519-546587C4BF49}" type="datetimeFigureOut">
              <a:rPr lang="en-US" smtClean="0"/>
              <a:pPr/>
              <a:t>2013-01-25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2" Type="http://schemas.openxmlformats.org/officeDocument/2006/relationships/hyperlink" Target="http://faculty.necc.mass.edu/nways/courses/intergrated2/lectures/LEC_2.DOC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3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hyperlink" Target="http://emedicine.medscape.com/article/1254517-media" TargetMode="External"/><Relationship Id="rId5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207" name="WordArt 79"/>
          <p:cNvSpPr>
            <a:spLocks noChangeArrowheads="1" noChangeShapeType="1" noTextEdit="1"/>
          </p:cNvSpPr>
          <p:nvPr/>
        </p:nvSpPr>
        <p:spPr bwMode="auto">
          <a:xfrm>
            <a:off x="246063" y="193675"/>
            <a:ext cx="8596312" cy="3584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ANP 1106A:   Topic 3</a:t>
            </a:r>
          </a:p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Anatomy of the Skeletal </a:t>
            </a:r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System</a:t>
            </a:r>
          </a:p>
          <a:p>
            <a:pPr algn="ctr"/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A.  Bony Tissues</a:t>
            </a:r>
            <a:endParaRPr lang="en-US" sz="48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176210" name="Picture 82" descr="skeleton"/>
          <p:cNvPicPr>
            <a:picLocks noChangeAspect="1" noChangeArrowheads="1"/>
          </p:cNvPicPr>
          <p:nvPr/>
        </p:nvPicPr>
        <p:blipFill>
          <a:blip r:embed="rId3" cstate="print">
            <a:lum bright="-24000" contrast="42000"/>
          </a:blip>
          <a:srcRect/>
          <a:stretch>
            <a:fillRect/>
          </a:stretch>
        </p:blipFill>
        <p:spPr bwMode="auto">
          <a:xfrm>
            <a:off x="3870325" y="4602163"/>
            <a:ext cx="1576388" cy="157638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6" name="Text Box 4"/>
          <p:cNvSpPr txBox="1">
            <a:spLocks noChangeArrowheads="1"/>
          </p:cNvSpPr>
          <p:nvPr/>
        </p:nvSpPr>
        <p:spPr bwMode="auto">
          <a:xfrm>
            <a:off x="0" y="103188"/>
            <a:ext cx="9144000" cy="657103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Chapter 6 </a:t>
            </a:r>
            <a:r>
              <a:rPr lang="en-US" sz="200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(omit details on embryonic bone formation &amp; fracture repair)</a:t>
            </a:r>
            <a:r>
              <a:rPr lang="en-US" sz="2000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:  BONES &amp; SKELETAL TISSUES</a:t>
            </a:r>
            <a:endParaRPr lang="en-US" sz="2000" i="1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Bone is a living dynamic tissue which responds to its environment:</a:t>
            </a:r>
          </a:p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1)  Bone reacts to 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amount of force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applied by increasing both the density &amp; amount of roughening on bone or decreasing density when force is reduced or eliminated (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: paralysis)  (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deposition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resorption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2)  Bone stores calcium –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resorbed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transferred to bloodstream when needed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FUNCTIONS OF BONE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/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SUPPORT:</a:t>
            </a:r>
            <a:r>
              <a:rPr lang="en-US" sz="200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/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PROTECTION: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3"/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MOVEMENT: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3"/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MINERAL STORAGE: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BLOOD CELL FORMATION:</a:t>
            </a:r>
            <a:r>
              <a:rPr lang="en-US" sz="2000" b="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0" dirty="0" smtClean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2000" dirty="0" smtClean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FAT STORAGE:</a:t>
            </a:r>
            <a:r>
              <a:rPr lang="en-US" sz="20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0" dirty="0" smtClean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2000" dirty="0" smtClean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HORMONE PRODUCTION:</a:t>
            </a:r>
            <a:r>
              <a:rPr lang="en-US" sz="20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ext Box 2"/>
          <p:cNvSpPr txBox="1">
            <a:spLocks noChangeArrowheads="1"/>
          </p:cNvSpPr>
          <p:nvPr/>
        </p:nvSpPr>
        <p:spPr bwMode="auto">
          <a:xfrm>
            <a:off x="101600" y="469900"/>
            <a:ext cx="8915400" cy="620939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3.1: Compare the structure of bony tissues and cartilages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CARTILAGE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features between dense CT &amp; bone </a:t>
            </a:r>
            <a:r>
              <a:rPr lang="en-US" sz="200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 </a:t>
            </a:r>
            <a:r>
              <a:rPr lang="en-US" sz="2000" i="1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tough, but flexible</a:t>
            </a:r>
            <a:endParaRPr lang="en-US" sz="2000" b="0" dirty="0">
              <a:solidFill>
                <a:srgbClr val="006666"/>
              </a:solidFill>
              <a:latin typeface="Arial" pitchFamily="34" charset="0"/>
              <a:cs typeface="Arial" pitchFamily="34" charset="0"/>
              <a:sym typeface="CommonBullets" pitchFamily="34" charset="2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(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i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)  avascular, devoid of nerve fibers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(ii)  ground substance contains lots of the GAGs 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chondroitin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sulfate &amp; 	hyaluronic acid - also 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chondronectin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, (adhesive protein)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   (iii)  collagen fibers (can have some elastic fibers)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   (iv)  up to 80% H</a:t>
            </a:r>
            <a:r>
              <a:rPr lang="en-US" sz="2000" b="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O</a:t>
            </a:r>
          </a:p>
          <a:p>
            <a:pPr>
              <a:spcBef>
                <a:spcPct val="50000"/>
              </a:spcBef>
            </a:pPr>
            <a:endParaRPr lang="en-US" sz="2000" b="0" i="1" u="sng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2000" b="0" i="1" u="sng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Some terms relating to cartilage:</a:t>
            </a:r>
            <a:endParaRPr lang="en-US" sz="2000" b="0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Perichondrium： f</a:t>
            </a:r>
            <a:r>
              <a:rPr lang="en-US" sz="2000" dirty="0" smtClean="0"/>
              <a:t>ibrous</a:t>
            </a:r>
            <a:r>
              <a:rPr lang="en-US" sz="2000" dirty="0"/>
              <a:t>, connective-tissue membrane covering the external surface of cartilaginous structures.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 </a:t>
            </a:r>
            <a:endParaRPr lang="en-US" b="0" dirty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US" sz="2000" b="0" i="1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In damaged areas, </a:t>
            </a:r>
            <a:r>
              <a:rPr lang="en-US" sz="2000" b="0" i="1" dirty="0" err="1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perichondrium</a:t>
            </a:r>
            <a:r>
              <a:rPr lang="en-US" sz="2000" b="0" i="1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 can form scar tissue because poorly vascularized cartilage repairs badly; ossification of cartilage with aging!!</a:t>
            </a:r>
          </a:p>
          <a:p>
            <a:pPr>
              <a:spcBef>
                <a:spcPct val="50000"/>
              </a:spcBef>
            </a:pPr>
            <a:r>
              <a:rPr lang="en-US" sz="2000" dirty="0" err="1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chondroblasts: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high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MR: immature cartilage cells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- actively form cartilage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chondrocytes: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low MR:  mature cartilage cells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WP IconicSymbolsA" pitchFamily="2" charset="2"/>
              </a:rPr>
              <a:t>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maintain cartilage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lacunae:</a:t>
            </a:r>
            <a:r>
              <a:rPr lang="en-US" sz="2000" b="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localized clusters of chondrocytes in cartilage - </a:t>
            </a:r>
            <a:r>
              <a:rPr lang="en-US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why clusters??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353175" y="2078038"/>
            <a:ext cx="2489200" cy="1779587"/>
            <a:chOff x="4192" y="1300"/>
            <a:chExt cx="1568" cy="1121"/>
          </a:xfrm>
        </p:grpSpPr>
        <p:pic>
          <p:nvPicPr>
            <p:cNvPr id="196612" name="Picture 4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96613" name="Picture 5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96614" name="Text Box 6" descr="Newsprint"/>
          <p:cNvSpPr txBox="1">
            <a:spLocks noChangeArrowheads="1"/>
          </p:cNvSpPr>
          <p:nvPr/>
        </p:nvSpPr>
        <p:spPr bwMode="auto">
          <a:xfrm>
            <a:off x="7696200" y="6477000"/>
            <a:ext cx="12954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i="1">
                <a:latin typeface="NuptialScript" pitchFamily="18" charset="0"/>
              </a:rPr>
              <a:t>J. Carnegie, UofO</a:t>
            </a:r>
            <a:endParaRPr lang="en-CA" sz="1000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511675"/>
          </a:xfrm>
          <a:prstGeom prst="rect">
            <a:avLst/>
          </a:prstGeom>
          <a:noFill/>
          <a:ln w="19050">
            <a:noFill/>
            <a:prstDash val="dash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Types of Cartilage:</a:t>
            </a:r>
            <a:endParaRPr lang="en-US" sz="2000" dirty="0">
              <a:solidFill>
                <a:srgbClr val="0099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a) 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HYALINE </a:t>
            </a:r>
            <a:r>
              <a:rPr lang="en-US" dirty="0" err="1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CARTILAGE:</a:t>
            </a:r>
            <a:r>
              <a:rPr lang="en-US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most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abundant;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firm</a:t>
            </a:r>
            <a:r>
              <a:rPr lang="en-US" b="0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support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+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pliability</a:t>
            </a:r>
            <a:r>
              <a:rPr lang="en-US" b="0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; 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lots of 	collagen; appears glassy blue-white; chondrocytes - only 1-10% of volume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>
                <a:solidFill>
                  <a:srgbClr val="00330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Loc:</a:t>
            </a:r>
            <a:r>
              <a:rPr lang="en-US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	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embryonic skeleton, ends of long bones (epiphyseal plates in growing 	children), costal cartilages of ribs, cartilages of nose, trachea, larynx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Fcn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supports &amp; reinforces; resilient cushioning &amp; resists compressive stress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sz="900" b="0" dirty="0">
              <a:latin typeface="Arial" pitchFamily="34" charset="0"/>
              <a:cs typeface="Arial" pitchFamily="34" charset="0"/>
              <a:sym typeface="CommonBullets" pitchFamily="34" charset="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b) 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ELASTIC CARTILAGE: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like hyaline cartilage, but more elastic fibers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Loc: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external ear, epiglottis - </a:t>
            </a:r>
            <a:r>
              <a:rPr lang="en-US" i="1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why does this make sense??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i="1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Fcn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b="0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	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maintains shape while giving lots of flexibility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sz="900" b="0" dirty="0">
              <a:latin typeface="Arial" pitchFamily="34" charset="0"/>
              <a:cs typeface="Arial" pitchFamily="34" charset="0"/>
              <a:sym typeface="CommonBullets" pitchFamily="34" charset="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c) 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FIBROCARTILAGE: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rows of chondrocytes alternating with rows of thick collagen 	fibers; structural intermediate between hyaline cartilage &amp; dense regular CT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Loc: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intervertebral discs, pubic symphysis, discs of knee joints (where hyaline 	cartilage meets a ligament or a tendon)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Fcn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tensile strength with ability to absorb compressive shock</a:t>
            </a:r>
            <a:endParaRPr lang="en-US" b="0" i="1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7635" name="Picture 3" descr="msotw9_temp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4839" t="12195" r="8064" b="4878"/>
          <a:stretch>
            <a:fillRect/>
          </a:stretch>
        </p:blipFill>
        <p:spPr bwMode="auto">
          <a:xfrm>
            <a:off x="250825" y="4729163"/>
            <a:ext cx="20574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7636" name="Picture 4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8000"/>
          </a:blip>
          <a:srcRect l="4839" t="8800" r="8064" b="4799"/>
          <a:stretch>
            <a:fillRect/>
          </a:stretch>
        </p:blipFill>
        <p:spPr bwMode="auto">
          <a:xfrm>
            <a:off x="3544888" y="4705350"/>
            <a:ext cx="1966912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7637" name="Picture 5" descr="msotw9_temp0"/>
          <p:cNvPicPr>
            <a:picLocks noChangeAspect="1" noChangeArrowheads="1"/>
          </p:cNvPicPr>
          <p:nvPr/>
        </p:nvPicPr>
        <p:blipFill>
          <a:blip r:embed="rId5" cstate="print">
            <a:lum bright="-12000" contrast="18000"/>
          </a:blip>
          <a:srcRect l="4762" t="5084" r="4762"/>
          <a:stretch>
            <a:fillRect/>
          </a:stretch>
        </p:blipFill>
        <p:spPr bwMode="auto">
          <a:xfrm>
            <a:off x="6378575" y="4741863"/>
            <a:ext cx="1966913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7638" name="Text Box 6" descr="Newsprint"/>
          <p:cNvSpPr txBox="1">
            <a:spLocks noChangeArrowheads="1"/>
          </p:cNvSpPr>
          <p:nvPr/>
        </p:nvSpPr>
        <p:spPr bwMode="auto">
          <a:xfrm>
            <a:off x="8001000" y="6537325"/>
            <a:ext cx="1066800" cy="244475"/>
          </a:xfrm>
          <a:prstGeom prst="rect">
            <a:avLst/>
          </a:pr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i="1">
                <a:latin typeface="NuptialScript" pitchFamily="18" charset="0"/>
              </a:rPr>
              <a:t>J. Carnegie, UofO</a:t>
            </a:r>
            <a:endParaRPr lang="en-CA" sz="1000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8659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53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BONE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  calcium salts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give hardness &amp; strength for support/protection of 	softer tissues; cavities for fat storage &amp; synthesis of blood cells</a:t>
            </a:r>
            <a:endParaRPr lang="en-US" sz="2000" b="0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osteoblasts: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/>
              <a:t>Bone-forming cells.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osteocytes: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/>
              <a:t>Mature bone cell.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osteoclasts: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/>
              <a:t>Large cells that resorb or break down bone matrix.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	</a:t>
            </a:r>
          </a:p>
        </p:txBody>
      </p:sp>
      <p:pic>
        <p:nvPicPr>
          <p:cNvPr id="198666" name="Picture 10" descr="E:\Chapter_06\B_JPEG_Images_and_Tables\b_unlabeled\figure_06_04_unlabeled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25756" t="4015" r="2153" b="10674"/>
          <a:stretch>
            <a:fillRect/>
          </a:stretch>
        </p:blipFill>
        <p:spPr bwMode="auto">
          <a:xfrm>
            <a:off x="626302" y="2588522"/>
            <a:ext cx="7926911" cy="382480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086600" y="6336268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Fig. 6.5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/>
          <a:srcRect l="4207" t="2299" r="18004" b="9834"/>
          <a:stretch>
            <a:fillRect/>
          </a:stretch>
        </p:blipFill>
        <p:spPr bwMode="auto">
          <a:xfrm>
            <a:off x="3319397" y="1946355"/>
            <a:ext cx="5686818" cy="4817700"/>
          </a:xfrm>
          <a:prstGeom prst="rect">
            <a:avLst/>
          </a:prstGeom>
          <a:noFill/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15866" y="78592"/>
            <a:ext cx="3566786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Calcified tissue:</a:t>
            </a:r>
            <a:endParaRPr lang="en-US" sz="2000" b="0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compact bone: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dense, outer layer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spongy bone: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(red marrow found in spongy bone)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Linings: (“blasts &amp; </a:t>
            </a:r>
            <a:r>
              <a:rPr lang="en-US" sz="2000" b="0" i="1" u="sng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clasts</a:t>
            </a:r>
            <a:r>
              <a:rPr lang="en-US" sz="2000" b="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”)</a:t>
            </a:r>
            <a:endParaRPr lang="en-US" sz="2000" b="0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periosteum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outer </a:t>
            </a:r>
            <a:r>
              <a:rPr lang="en-US" sz="2000" b="0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fibrous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layer + inner </a:t>
            </a:r>
            <a:r>
              <a:rPr lang="en-US" sz="2000" b="0" i="1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osteogenic</a:t>
            </a:r>
            <a:r>
              <a:rPr lang="en-US" sz="2000" b="0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layer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endosteum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covers 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of spongy bone &amp; lines canals of compact bone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29184" y="642585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6.7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26988"/>
            <a:ext cx="8991600" cy="2435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CLASSIFICATION OF BONES</a:t>
            </a:r>
            <a:endParaRPr lang="en-US" sz="2000" b="0" dirty="0">
              <a:solidFill>
                <a:srgbClr val="6666FF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lots of variation in size/shapes of bones (</a:t>
            </a:r>
            <a:r>
              <a:rPr lang="en-US" sz="2000" b="0" i="1" dirty="0" err="1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b="0" i="1" dirty="0" err="1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pisiform</a:t>
            </a:r>
            <a:r>
              <a:rPr lang="en-US" sz="2000" b="0" i="1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 bone </a:t>
            </a:r>
            <a:r>
              <a:rPr lang="en-US" sz="2000" b="0" i="1" dirty="0" err="1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vs</a:t>
            </a:r>
            <a:r>
              <a:rPr lang="en-US" sz="2000" b="0" i="1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 femur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unique shape of each bone fulfils a particular need (</a:t>
            </a:r>
            <a:r>
              <a:rPr lang="en-US" sz="2000" b="0" i="1" dirty="0" err="1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: femur 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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maximum strength with minimum weight - achieves this with hollow cylindrical design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bones classified by their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SHAPE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and not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SIZE</a:t>
            </a:r>
            <a:r>
              <a:rPr lang="en-US" sz="200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(long, short, flat, irregular)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structure the same for all bone shapes: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	»  compact bone provides the external surface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	»  spongy (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 bone-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a honeycomb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trabeculae</a:t>
            </a:r>
            <a:endParaRPr lang="en-US" sz="2000" i="1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3" name="Picture 11" descr="06-03_LongBone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4000" t="4495" r="27000" b="4495"/>
          <a:stretch>
            <a:fillRect/>
          </a:stretch>
        </p:blipFill>
        <p:spPr bwMode="auto">
          <a:xfrm>
            <a:off x="381000" y="2438400"/>
            <a:ext cx="4205288" cy="4419600"/>
          </a:xfrm>
          <a:prstGeom prst="rect">
            <a:avLst/>
          </a:prstGeom>
          <a:noFill/>
        </p:spPr>
      </p:pic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3032125" y="5065713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6.4</a:t>
            </a:r>
            <a:endParaRPr lang="en-US" dirty="0"/>
          </a:p>
        </p:txBody>
      </p:sp>
      <p:pic>
        <p:nvPicPr>
          <p:cNvPr id="3087" name="Picture 15" descr="E:\Chapter_06\B_JPEG_Images_and_Tables\b_unlabeled\figure_06_05_unlabeled.jpg"/>
          <p:cNvPicPr>
            <a:picLocks noChangeAspect="1" noChangeArrowheads="1"/>
          </p:cNvPicPr>
          <p:nvPr/>
        </p:nvPicPr>
        <p:blipFill>
          <a:blip r:embed="rId3" cstate="print"/>
          <a:srcRect l="29892" t="8422" r="22114" b="6115"/>
          <a:stretch>
            <a:fillRect/>
          </a:stretch>
        </p:blipFill>
        <p:spPr bwMode="auto">
          <a:xfrm>
            <a:off x="5801679" y="2455102"/>
            <a:ext cx="3217060" cy="4296428"/>
          </a:xfrm>
          <a:prstGeom prst="rect">
            <a:avLst/>
          </a:prstGeom>
          <a:noFill/>
        </p:spPr>
      </p:pic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4662597" y="6195143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6.3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62" name="Text Box 6"/>
          <p:cNvSpPr txBox="1">
            <a:spLocks noChangeArrowheads="1"/>
          </p:cNvSpPr>
          <p:nvPr/>
        </p:nvSpPr>
        <p:spPr bwMode="auto">
          <a:xfrm>
            <a:off x="31596" y="5333998"/>
            <a:ext cx="9067800" cy="14895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1) 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LONG BONES: 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much longer than wide;  a shaft + 2 ends</a:t>
            </a:r>
          </a:p>
          <a:p>
            <a:pPr marL="457200" indent="-457200"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mostly compact bone with hollow centre (marrow cavity); spongy bone near joint ends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  <a:buFontTx/>
              <a:buAutoNum type="arabicParenR" startAt="2"/>
            </a:pP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SHORT BONES: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roughly cube-shaped;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: wrist, ankle, sesamoid bones</a:t>
            </a:r>
          </a:p>
          <a:p>
            <a:pPr marL="457200" indent="-457200"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primarily spongy bone + thin outer layer of compact bone</a:t>
            </a:r>
            <a:endParaRPr lang="en-US" sz="2000" b="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3063" name="Picture 7" descr="E:\Chapter_06\B_JPEG_Images_and_Tables\a_labeled\figure_06_02_labeled.jpg"/>
          <p:cNvPicPr>
            <a:picLocks noChangeAspect="1" noChangeArrowheads="1"/>
          </p:cNvPicPr>
          <p:nvPr/>
        </p:nvPicPr>
        <p:blipFill>
          <a:blip r:embed="rId2" cstate="print"/>
          <a:srcRect l="1245" t="2104" r="1619" b="5333"/>
          <a:stretch>
            <a:fillRect/>
          </a:stretch>
        </p:blipFill>
        <p:spPr bwMode="auto">
          <a:xfrm>
            <a:off x="1802026" y="25052"/>
            <a:ext cx="5701064" cy="5185776"/>
          </a:xfrm>
          <a:prstGeom prst="rect">
            <a:avLst/>
          </a:prstGeom>
          <a:noFill/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465487" y="3041686"/>
            <a:ext cx="990600" cy="379413"/>
          </a:xfrm>
          <a:prstGeom prst="rect">
            <a:avLst/>
          </a:prstGeom>
          <a:solidFill>
            <a:schemeClr val="bg1"/>
          </a:solidFill>
          <a:ln w="127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6.2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E:\Chapter_07\B_JPEG_Images_and_Tables\b_unlabeled\figure_07_18_unlabeled.jpg"/>
          <p:cNvPicPr>
            <a:picLocks noChangeAspect="1" noChangeArrowheads="1"/>
          </p:cNvPicPr>
          <p:nvPr/>
        </p:nvPicPr>
        <p:blipFill>
          <a:blip r:embed="rId2" cstate="print"/>
          <a:srcRect l="19284" t="8757" r="15734" b="11204"/>
          <a:stretch>
            <a:fillRect/>
          </a:stretch>
        </p:blipFill>
        <p:spPr bwMode="auto">
          <a:xfrm>
            <a:off x="4468056" y="2141951"/>
            <a:ext cx="4525632" cy="4396636"/>
          </a:xfrm>
          <a:prstGeom prst="rect">
            <a:avLst/>
          </a:prstGeom>
          <a:noFill/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76200" y="101600"/>
            <a:ext cx="5472830" cy="290848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3) 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FLAT BONES:</a:t>
            </a:r>
            <a:r>
              <a:rPr lang="en-US" sz="2000" b="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thin, flattened &amp; sometimes curved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include skull bones, ribs &amp; breastbone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4) 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IRREGULAR BONES:</a:t>
            </a:r>
            <a:endParaRPr lang="en-US" sz="2000" b="0" dirty="0">
              <a:solidFill>
                <a:srgbClr val="6666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leftovers: e.g. vertebrae &amp; hip bones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complicated shapes: primarily spongy bone + thin covering layer of compact bone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20855" y="583712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7.18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71438" y="42863"/>
            <a:ext cx="8915400" cy="206665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3.2  Describe the microscopic structure of long bones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1)</a:t>
            </a:r>
            <a:r>
              <a:rPr lang="en-US" sz="2000" b="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DIAPHYSIS</a:t>
            </a:r>
            <a:endParaRPr lang="en-US" sz="2000" b="0" i="1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tubular shaft of a long bone = long axis of the bone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collar of compact bone surrounding marrow cavity ( medullary cavity)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in adults, medullary cavity contains fat (yellow marrow or yellow bone 	marrow cavity)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4085" name="Rectangle 5"/>
          <p:cNvSpPr>
            <a:spLocks noChangeArrowheads="1"/>
          </p:cNvSpPr>
          <p:nvPr/>
        </p:nvSpPr>
        <p:spPr bwMode="auto">
          <a:xfrm>
            <a:off x="0" y="2160588"/>
            <a:ext cx="8791575" cy="1604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0000"/>
              </a:lnSpc>
            </a:pPr>
            <a:r>
              <a:rPr lang="en-US" sz="200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2)  EPIPHYSES: (sing. = epiphysis)</a:t>
            </a:r>
          </a:p>
          <a:p>
            <a:pPr marL="457200" indent="-457200">
              <a:lnSpc>
                <a:spcPct val="70000"/>
              </a:lnSpc>
            </a:pPr>
            <a:endParaRPr lang="en-US" sz="200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70000"/>
              </a:lnSpc>
            </a:pPr>
            <a:r>
              <a:rPr lang="en-US" sz="2000" b="0">
                <a:latin typeface="Arial" pitchFamily="34" charset="0"/>
                <a:cs typeface="Arial" pitchFamily="34" charset="0"/>
              </a:rPr>
              <a:t>•  extremities of a long bone; expanded for articulation with other bones</a:t>
            </a:r>
          </a:p>
          <a:p>
            <a:pPr marL="457200" indent="-457200">
              <a:lnSpc>
                <a:spcPct val="70000"/>
              </a:lnSpc>
            </a:pPr>
            <a:endParaRPr lang="en-US" sz="2000" b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70000"/>
              </a:lnSpc>
            </a:pPr>
            <a:r>
              <a:rPr lang="en-US" sz="2000" b="0">
                <a:latin typeface="Arial" pitchFamily="34" charset="0"/>
                <a:cs typeface="Arial" pitchFamily="34" charset="0"/>
              </a:rPr>
              <a:t>•  compact bone forms thin outer layer; interior filled with spongy bone</a:t>
            </a:r>
          </a:p>
          <a:p>
            <a:pPr marL="457200" indent="-457200">
              <a:lnSpc>
                <a:spcPct val="70000"/>
              </a:lnSpc>
            </a:pPr>
            <a:endParaRPr lang="en-US" sz="2000" b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70000"/>
              </a:lnSpc>
            </a:pPr>
            <a:r>
              <a:rPr lang="en-US" sz="2000" b="0">
                <a:latin typeface="Arial" pitchFamily="34" charset="0"/>
                <a:cs typeface="Arial" pitchFamily="34" charset="0"/>
              </a:rPr>
              <a:t>•  thin layer of </a:t>
            </a:r>
            <a:r>
              <a:rPr lang="en-US" sz="200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hyaline</a:t>
            </a:r>
            <a:r>
              <a:rPr lang="en-US" sz="2000" b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articular</a:t>
            </a:r>
            <a:r>
              <a:rPr lang="en-US" sz="2000" b="0">
                <a:latin typeface="Arial" pitchFamily="34" charset="0"/>
                <a:cs typeface="Arial" pitchFamily="34" charset="0"/>
              </a:rPr>
              <a:t>) </a:t>
            </a:r>
            <a:r>
              <a:rPr lang="en-US" sz="200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cartilage</a:t>
            </a:r>
            <a:r>
              <a:rPr lang="en-US" sz="2000" b="0">
                <a:latin typeface="Arial" pitchFamily="34" charset="0"/>
                <a:cs typeface="Arial" pitchFamily="34" charset="0"/>
              </a:rPr>
              <a:t> – why?</a:t>
            </a:r>
          </a:p>
        </p:txBody>
      </p:sp>
      <p:sp>
        <p:nvSpPr>
          <p:cNvPr id="174086" name="Text Box 6"/>
          <p:cNvSpPr txBox="1">
            <a:spLocks noChangeArrowheads="1"/>
          </p:cNvSpPr>
          <p:nvPr/>
        </p:nvSpPr>
        <p:spPr bwMode="auto">
          <a:xfrm>
            <a:off x="0" y="3824288"/>
            <a:ext cx="9144000" cy="6816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3)</a:t>
            </a:r>
            <a:r>
              <a:rPr lang="en-US" sz="2000" b="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EPIPHYSEAL LINE</a:t>
            </a:r>
            <a:endParaRPr lang="en-US" sz="2000" b="0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between diaphysis &amp; each epiphysis; remnant of epiphyseal plate</a:t>
            </a:r>
          </a:p>
        </p:txBody>
      </p:sp>
      <p:pic>
        <p:nvPicPr>
          <p:cNvPr id="174087" name="Picture 7" descr="06-03_LongBone_3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4514" t="12770" b="70625"/>
          <a:stretch>
            <a:fillRect/>
          </a:stretch>
        </p:blipFill>
        <p:spPr bwMode="auto">
          <a:xfrm>
            <a:off x="638826" y="4546985"/>
            <a:ext cx="8199829" cy="2094223"/>
          </a:xfrm>
          <a:prstGeom prst="rect">
            <a:avLst/>
          </a:prstGeom>
          <a:noFill/>
        </p:spPr>
      </p:pic>
      <p:sp>
        <p:nvSpPr>
          <p:cNvPr id="174088" name="Text Box 8"/>
          <p:cNvSpPr txBox="1">
            <a:spLocks noChangeArrowheads="1"/>
          </p:cNvSpPr>
          <p:nvPr/>
        </p:nvSpPr>
        <p:spPr bwMode="auto">
          <a:xfrm>
            <a:off x="5400675" y="6280150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6.4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3" name="Picture 3" descr="E:\Chapter_06\B_JPEG_Images_and_Tables\b_unlabeled\figure_06_03_unlabeled.jpg"/>
          <p:cNvPicPr>
            <a:picLocks noChangeAspect="1" noChangeArrowheads="1"/>
          </p:cNvPicPr>
          <p:nvPr/>
        </p:nvPicPr>
        <p:blipFill>
          <a:blip r:embed="rId2" cstate="print"/>
          <a:srcRect l="12427" t="7583" r="1712" b="9834"/>
          <a:stretch>
            <a:fillRect/>
          </a:stretch>
        </p:blipFill>
        <p:spPr bwMode="auto">
          <a:xfrm>
            <a:off x="1988196" y="75157"/>
            <a:ext cx="6980439" cy="5035462"/>
          </a:xfrm>
          <a:prstGeom prst="rect">
            <a:avLst/>
          </a:prstGeom>
          <a:noFill/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4941888"/>
            <a:ext cx="9144000" cy="186204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4) 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MEMBRANES</a:t>
            </a:r>
            <a:endParaRPr lang="en-US" sz="2000" b="0" dirty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cover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outer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inner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surfaces of long bones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Periosteum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covers the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outer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surface; contains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osteoblasts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osteoclasts</a:t>
            </a:r>
            <a:endParaRPr lang="en-US" sz="20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Endosteum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covers the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inner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surface (lines marrow cavity); delicate layer of CT that also contains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osteoblasts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osteoclasts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3317" y="2308302"/>
            <a:ext cx="85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6.4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0" y="0"/>
            <a:ext cx="5410200" cy="31400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STRUCTURE OF OTHER BONE TYPES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all 3 other types have similar structure</a:t>
            </a:r>
          </a:p>
          <a:p>
            <a:pPr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compact bone outside; spongy bone inside</a:t>
            </a:r>
          </a:p>
          <a:p>
            <a:pPr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compact covered with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periosteum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	spongy lined with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endosteum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not cylindrical so no shaft, marrow cavity or epiphyses - but do contain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bone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marrow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between trabeculae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54" name="Picture 10" descr="07-14a_VertebrDisc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4042" t="1859" r="30875" b="14644"/>
          <a:stretch>
            <a:fillRect/>
          </a:stretch>
        </p:blipFill>
        <p:spPr bwMode="auto">
          <a:xfrm>
            <a:off x="5634038" y="1998663"/>
            <a:ext cx="3000375" cy="4560887"/>
          </a:xfrm>
          <a:prstGeom prst="rect">
            <a:avLst/>
          </a:prstGeom>
          <a:noFill/>
        </p:spPr>
      </p:pic>
      <p:pic>
        <p:nvPicPr>
          <p:cNvPr id="6155" name="Picture 11" descr="06-04_FlatBone_3"/>
          <p:cNvPicPr>
            <a:picLocks noChangeAspect="1" noChangeArrowheads="1"/>
          </p:cNvPicPr>
          <p:nvPr/>
        </p:nvPicPr>
        <p:blipFill>
          <a:blip r:embed="rId3" cstate="print">
            <a:lum bright="-12000" contrast="30000"/>
          </a:blip>
          <a:srcRect b="4694"/>
          <a:stretch>
            <a:fillRect/>
          </a:stretch>
        </p:blipFill>
        <p:spPr bwMode="auto">
          <a:xfrm>
            <a:off x="658813" y="3190875"/>
            <a:ext cx="4333875" cy="3667125"/>
          </a:xfrm>
          <a:prstGeom prst="rect">
            <a:avLst/>
          </a:prstGeom>
          <a:noFill/>
        </p:spPr>
      </p:pic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15950" y="5297488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6.3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8" name="Text Box 4"/>
          <p:cNvSpPr txBox="1">
            <a:spLocks noChangeArrowheads="1"/>
          </p:cNvSpPr>
          <p:nvPr/>
        </p:nvSpPr>
        <p:spPr bwMode="auto">
          <a:xfrm>
            <a:off x="0" y="0"/>
            <a:ext cx="8991600" cy="247830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MICROSCOPIC STRUCTURE OF COMPACT BONE</a:t>
            </a:r>
            <a:endParaRPr lang="en-US" sz="2000" b="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OSTEON (HAVERSIAN) SYSTEM:</a:t>
            </a:r>
            <a:endParaRPr lang="en-US" sz="2000" b="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this is the structural unit of compact bone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osteon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: an elongated cylinder oriented parallel to the long axis of bone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think of an osteon as a tiny, weight-bearing pillar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•  a single osteon is a group of hollow tubes of </a:t>
            </a: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bone matrix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- think of the rings 	of a tree; each of the matrix tubes is called </a:t>
            </a: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lamellar bone</a:t>
            </a:r>
          </a:p>
        </p:txBody>
      </p:sp>
      <p:pic>
        <p:nvPicPr>
          <p:cNvPr id="175109" name="Picture 5" descr="6_6"/>
          <p:cNvPicPr>
            <a:picLocks noChangeAspect="1" noChangeArrowheads="1"/>
          </p:cNvPicPr>
          <p:nvPr/>
        </p:nvPicPr>
        <p:blipFill>
          <a:blip r:embed="rId2" cstate="print">
            <a:lum bright="-18000" contrast="42000"/>
          </a:blip>
          <a:srcRect l="5147" t="4167" r="2206" b="10410"/>
          <a:stretch>
            <a:fillRect/>
          </a:stretch>
        </p:blipFill>
        <p:spPr bwMode="auto">
          <a:xfrm>
            <a:off x="4376738" y="2487613"/>
            <a:ext cx="4448175" cy="43434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sp>
        <p:nvSpPr>
          <p:cNvPr id="175110" name="Text Box 6"/>
          <p:cNvSpPr txBox="1">
            <a:spLocks noChangeArrowheads="1"/>
          </p:cNvSpPr>
          <p:nvPr/>
        </p:nvSpPr>
        <p:spPr bwMode="auto">
          <a:xfrm>
            <a:off x="403225" y="4994275"/>
            <a:ext cx="4324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i="1" dirty="0">
                <a:solidFill>
                  <a:srgbClr val="009999"/>
                </a:solidFill>
                <a:latin typeface="Arial" pitchFamily="34" charset="0"/>
                <a:cs typeface="Arial" pitchFamily="34" charset="0"/>
              </a:rPr>
              <a:t>Note orientation of collagen fibers in successive lamellae</a:t>
            </a:r>
          </a:p>
        </p:txBody>
      </p:sp>
      <p:sp>
        <p:nvSpPr>
          <p:cNvPr id="175111" name="AutoShape 7"/>
          <p:cNvSpPr>
            <a:spLocks noChangeArrowheads="1"/>
          </p:cNvSpPr>
          <p:nvPr/>
        </p:nvSpPr>
        <p:spPr bwMode="auto">
          <a:xfrm>
            <a:off x="4826000" y="5053013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99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716033" y="5085567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6.6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240463" y="209550"/>
            <a:ext cx="2514600" cy="3797194"/>
          </a:xfrm>
          <a:prstGeom prst="rect">
            <a:avLst/>
          </a:prstGeom>
          <a:solidFill>
            <a:schemeClr val="bg1"/>
          </a:solidFill>
          <a:ln w="127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HAVERSIAN (CENTRAL) CANAL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System of interconnecting canals in the microscopic structure of adult compact bone; unit of bone.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VOLKMANN’S 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(PERFORATING) CANAL</a:t>
            </a:r>
            <a:r>
              <a:rPr lang="en-US" dirty="0">
                <a:latin typeface="Arial" pitchFamily="34" charset="0"/>
                <a:cs typeface="Arial" pitchFamily="34" charset="0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perpendicular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P MathA" pitchFamily="2" charset="2"/>
              </a:rPr>
              <a:t>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to long axis of bone (&amp; to Haversian canals)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;</a:t>
            </a:r>
            <a:endParaRPr lang="en-US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4672013"/>
            <a:ext cx="9144000" cy="217880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OSTEOCYTES </a:t>
            </a:r>
            <a:r>
              <a:rPr lang="en-US" dirty="0">
                <a:latin typeface="Arial" pitchFamily="34" charset="0"/>
                <a:cs typeface="Arial" pitchFamily="34" charset="0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mature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bone cells; sit within small cavities (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lacunae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) within bony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matrix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in areas where adjacent lamellae meet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CANALICULI</a:t>
            </a:r>
            <a:r>
              <a:rPr lang="en-US" dirty="0">
                <a:latin typeface="Arial" pitchFamily="34" charset="0"/>
                <a:cs typeface="Arial" pitchFamily="34" charset="0"/>
              </a:rPr>
              <a:t>: 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small canals that connect the lacunae with each other; also connected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central canal of Haversian system 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INTERSTITIAL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LAMELLAE</a:t>
            </a:r>
            <a:r>
              <a:rPr lang="en-US" dirty="0">
                <a:latin typeface="Arial" pitchFamily="34" charset="0"/>
                <a:cs typeface="Arial" pitchFamily="34" charset="0"/>
              </a:rPr>
              <a:t>: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fill the gaps between forming osteons </a:t>
            </a:r>
            <a:r>
              <a:rPr lang="en-US" b="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or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are leftovers of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osteons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that were partially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destroyed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by bone remodeling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CIRCUMFERENTIAL LAMELLAE</a:t>
            </a:r>
            <a:r>
              <a:rPr lang="en-US" dirty="0">
                <a:latin typeface="Arial" pitchFamily="34" charset="0"/>
                <a:cs typeface="Arial" pitchFamily="34" charset="0"/>
              </a:rPr>
              <a:t>: 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sheets of bone located just deep to </a:t>
            </a:r>
            <a:r>
              <a:rPr lang="en-US" b="0" dirty="0" err="1" smtClean="0">
                <a:latin typeface="Arial" pitchFamily="34" charset="0"/>
                <a:cs typeface="Arial" pitchFamily="34" charset="0"/>
              </a:rPr>
              <a:t>periosteum;extend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around entire circumference of shaft</a:t>
            </a:r>
          </a:p>
        </p:txBody>
      </p:sp>
      <p:pic>
        <p:nvPicPr>
          <p:cNvPr id="7174" name="Picture 6" descr="06-06_CompactBone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5125" t="2161" r="29500" b="14244"/>
          <a:stretch>
            <a:fillRect/>
          </a:stretch>
        </p:blipFill>
        <p:spPr bwMode="auto">
          <a:xfrm>
            <a:off x="0" y="0"/>
            <a:ext cx="5716588" cy="46513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321479" y="4008329"/>
            <a:ext cx="1305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7</a:t>
            </a:r>
            <a:r>
              <a:rPr lang="en-US" baseline="30000" dirty="0" smtClean="0"/>
              <a:t>th</a:t>
            </a:r>
            <a:r>
              <a:rPr lang="en-US" dirty="0" smtClean="0"/>
              <a:t> Edition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42888" y="59695"/>
            <a:ext cx="8680450" cy="258532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MICROSCOPIC STRUCTURE OF SPONGY BONE</a:t>
            </a:r>
            <a:endParaRPr lang="en-US" sz="2000" b="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contains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lamellarly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arranged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osteocytes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canaliculi</a:t>
            </a:r>
            <a:endParaRPr lang="en-US" sz="20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arranged along lines of </a:t>
            </a:r>
            <a:r>
              <a:rPr lang="en-US" sz="2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stress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; helps bone to resist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stress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only a few cell layers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thick; contain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irregularly arranged lamellae &amp;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osteocytes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interconnected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by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canaliculi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there are no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osteons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nutrients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diffuse through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canaliculi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from the marrow spaces between the 	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to reach the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osteocytes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204" name="Picture 12" descr="Mature trabecular bone exhibits lamellae and oste..."/>
          <p:cNvPicPr>
            <a:picLocks noChangeAspect="1" noChangeArrowheads="1"/>
          </p:cNvPicPr>
          <p:nvPr/>
        </p:nvPicPr>
        <p:blipFill>
          <a:blip r:embed="rId3" cstate="print"/>
          <a:srcRect t="4012" b="16145"/>
          <a:stretch>
            <a:fillRect/>
          </a:stretch>
        </p:blipFill>
        <p:spPr bwMode="auto">
          <a:xfrm>
            <a:off x="5148196" y="2712826"/>
            <a:ext cx="3829007" cy="407628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110634" y="6500388"/>
            <a:ext cx="3814175" cy="263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hlinkClick r:id="rId4"/>
              </a:rPr>
              <a:t>http://emedicine.medscape.com/article/1254517-media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pic>
        <p:nvPicPr>
          <p:cNvPr id="9" name="Picture 3" descr="E:\Chapter_06\B_JPEG_Images_and_Tables\b_unlabeled\figure_06_03_unlabeled.jpg"/>
          <p:cNvPicPr>
            <a:picLocks noChangeAspect="1" noChangeArrowheads="1"/>
          </p:cNvPicPr>
          <p:nvPr/>
        </p:nvPicPr>
        <p:blipFill>
          <a:blip r:embed="rId5" cstate="print"/>
          <a:srcRect l="41435" t="7583" r="28367" b="51331"/>
          <a:stretch>
            <a:fillRect/>
          </a:stretch>
        </p:blipFill>
        <p:spPr bwMode="auto">
          <a:xfrm>
            <a:off x="1352812" y="3023630"/>
            <a:ext cx="2830882" cy="2888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0" y="300038"/>
            <a:ext cx="8909050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63" name="Text Box 139"/>
          <p:cNvSpPr txBox="1">
            <a:spLocks noChangeArrowheads="1"/>
          </p:cNvSpPr>
          <p:nvPr/>
        </p:nvSpPr>
        <p:spPr bwMode="auto">
          <a:xfrm>
            <a:off x="233363" y="136525"/>
            <a:ext cx="8647112" cy="1638300"/>
          </a:xfrm>
          <a:prstGeom prst="rect">
            <a:avLst/>
          </a:prstGeom>
          <a:solidFill>
            <a:schemeClr val="bg1"/>
          </a:solidFill>
          <a:ln w="19050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96875" indent="-396875">
              <a:lnSpc>
                <a:spcPct val="80000"/>
              </a:lnSpc>
              <a:spcBef>
                <a:spcPct val="50000"/>
              </a:spcBef>
            </a:pPr>
            <a:r>
              <a:rPr lang="fr-CH" sz="2000" i="1">
                <a:solidFill>
                  <a:srgbClr val="800000"/>
                </a:solidFill>
              </a:rPr>
              <a:t>3.3  </a:t>
            </a:r>
            <a:r>
              <a:rPr lang="en-US" sz="2000" i="1">
                <a:solidFill>
                  <a:srgbClr val="800000"/>
                </a:solidFill>
              </a:rPr>
              <a:t>Describe bone formation and remodeling and explain the factors that affect them</a:t>
            </a:r>
          </a:p>
          <a:p>
            <a:pPr marL="396875" indent="-396875">
              <a:lnSpc>
                <a:spcPct val="80000"/>
              </a:lnSpc>
              <a:spcBef>
                <a:spcPct val="50000"/>
              </a:spcBef>
            </a:pPr>
            <a:r>
              <a:rPr lang="fr-CH" sz="2000" b="0"/>
              <a:t>= </a:t>
            </a:r>
            <a:r>
              <a:rPr lang="fr-CH" sz="2000">
                <a:solidFill>
                  <a:srgbClr val="800000"/>
                </a:solidFill>
              </a:rPr>
              <a:t>osteogenesis</a:t>
            </a:r>
            <a:r>
              <a:rPr lang="fr-CH" sz="2000" b="0"/>
              <a:t> or </a:t>
            </a:r>
            <a:r>
              <a:rPr lang="fr-CH" sz="2000">
                <a:solidFill>
                  <a:srgbClr val="800000"/>
                </a:solidFill>
              </a:rPr>
              <a:t>ossification</a:t>
            </a:r>
          </a:p>
          <a:p>
            <a:pPr marL="396875" indent="-396875" algn="ctr">
              <a:lnSpc>
                <a:spcPct val="80000"/>
              </a:lnSpc>
              <a:spcBef>
                <a:spcPct val="50000"/>
              </a:spcBef>
            </a:pPr>
            <a:r>
              <a:rPr lang="en-CA" sz="2000" b="0"/>
              <a:t>includes formation of bony skeleton in embryos, growth of bones during childhood &amp; adolescence &amp; remodel</a:t>
            </a:r>
            <a:r>
              <a:rPr lang="en-US" sz="2000" b="0"/>
              <a:t>l</a:t>
            </a:r>
            <a:r>
              <a:rPr lang="en-CA" sz="2000" b="0"/>
              <a:t>ing/repair of bones in adults </a:t>
            </a:r>
            <a:endParaRPr lang="fr-CH" sz="2000"/>
          </a:p>
        </p:txBody>
      </p:sp>
      <p:sp>
        <p:nvSpPr>
          <p:cNvPr id="103564" name="Text Box 140"/>
          <p:cNvSpPr txBox="1">
            <a:spLocks noChangeArrowheads="1"/>
          </p:cNvSpPr>
          <p:nvPr/>
        </p:nvSpPr>
        <p:spPr bwMode="auto">
          <a:xfrm>
            <a:off x="0" y="1766888"/>
            <a:ext cx="914400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arenR"/>
            </a:pPr>
            <a:r>
              <a:rPr lang="en-US" sz="2000" u="sng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Intramembranous Ossification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bone develops from </a:t>
            </a:r>
            <a:r>
              <a:rPr lang="en-US" sz="200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fibrous CT membrane</a:t>
            </a:r>
            <a:r>
              <a:rPr lang="en-US" sz="2000" b="0">
                <a:latin typeface="Arial" pitchFamily="34" charset="0"/>
                <a:cs typeface="Arial" pitchFamily="34" charset="0"/>
              </a:rPr>
              <a:t> containing mesenchymal cells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cranial bones of the skull and the clavicles – these are </a:t>
            </a:r>
            <a:r>
              <a:rPr lang="en-US" sz="200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flat</a:t>
            </a:r>
            <a:r>
              <a:rPr lang="en-US" sz="2000" b="0">
                <a:latin typeface="Arial" pitchFamily="34" charset="0"/>
                <a:cs typeface="Arial" pitchFamily="34" charset="0"/>
              </a:rPr>
              <a:t> bones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begins at about 8 weeks of embryonic development</a:t>
            </a:r>
          </a:p>
        </p:txBody>
      </p:sp>
      <p:sp>
        <p:nvSpPr>
          <p:cNvPr id="103565" name="Text Box 141"/>
          <p:cNvSpPr txBox="1">
            <a:spLocks noChangeArrowheads="1"/>
          </p:cNvSpPr>
          <p:nvPr/>
        </p:nvSpPr>
        <p:spPr bwMode="auto">
          <a:xfrm>
            <a:off x="0" y="3987800"/>
            <a:ext cx="91440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arenR" startAt="2"/>
            </a:pPr>
            <a:r>
              <a:rPr lang="en-US" sz="2000" u="sng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Endochondral Ossification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bone development via the replacement of a hyaline cartilage model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all bones below the skull (except the clavicles)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begins in second month of development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more complex – why?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4066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b="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NB:  in </a:t>
            </a:r>
            <a:r>
              <a:rPr lang="en-CA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short</a:t>
            </a:r>
            <a:r>
              <a:rPr lang="en-CA" sz="2000" b="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bones, only the primary ossification centre is formed; most </a:t>
            </a:r>
            <a:r>
              <a:rPr lang="en-CA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irregular</a:t>
            </a:r>
            <a:r>
              <a:rPr lang="en-CA" sz="2000" b="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bones are formed using several distinct ossification centres</a:t>
            </a:r>
            <a:endParaRPr lang="en-CA" sz="2000" b="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When secondary ossification is complete, hyaline cartilage remains:</a:t>
            </a:r>
          </a:p>
          <a:p>
            <a:pPr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 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1)  on the epiphyseal surfaces as the </a:t>
            </a:r>
            <a:r>
              <a:rPr lang="en-CA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articular cartilages</a:t>
            </a:r>
          </a:p>
          <a:p>
            <a:pPr marL="512763" indent="-512763">
              <a:spcBef>
                <a:spcPct val="50000"/>
              </a:spcBef>
            </a:pP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2)  at the junctions of diaphysis and epiphyses where it forms the </a:t>
            </a:r>
            <a:r>
              <a:rPr lang="en-CA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epiphyseal </a:t>
            </a:r>
            <a:r>
              <a:rPr lang="en-CA" sz="2000" dirty="0" smtClean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plates </a:t>
            </a:r>
            <a:r>
              <a:rPr lang="en-CA" sz="2000" b="0" dirty="0">
                <a:solidFill>
                  <a:srgbClr val="008080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</a:t>
            </a:r>
            <a:r>
              <a:rPr lang="en-CA" sz="2000" b="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this is the area where long bones continue to grow</a:t>
            </a:r>
            <a:endParaRPr lang="fr-CH" sz="200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E:\Chapter_06\D_JPEG_Images_and_Tables\Unlabeled_without_leaders\figure_06_08_0_unlabeled.jpg"/>
          <p:cNvPicPr>
            <a:picLocks noChangeAspect="1" noChangeArrowheads="1"/>
          </p:cNvPicPr>
          <p:nvPr/>
        </p:nvPicPr>
        <p:blipFill>
          <a:blip r:embed="rId2" cstate="print"/>
          <a:srcRect t="8872" b="28165"/>
          <a:stretch>
            <a:fillRect/>
          </a:stretch>
        </p:blipFill>
        <p:spPr bwMode="auto">
          <a:xfrm>
            <a:off x="79165" y="2442117"/>
            <a:ext cx="9002383" cy="419285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779942" y="6311590"/>
            <a:ext cx="936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Fig. 6.8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6633" y="1982450"/>
            <a:ext cx="6813395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MECHANISMS OF BONE GROWTH</a:t>
            </a:r>
          </a:p>
          <a:p>
            <a:pPr algn="ctr">
              <a:spcBef>
                <a:spcPct val="50000"/>
              </a:spcBef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during infancy &amp; youth, long bones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lengthen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entirely by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interstitial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growth  of the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epiphyseal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plates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and all bones grow in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thickness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by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appositional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growth</a:t>
            </a:r>
          </a:p>
          <a:p>
            <a:pPr algn="ctr">
              <a:spcBef>
                <a:spcPct val="50000"/>
              </a:spcBef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most bones stop growing during adolescence or in early adulthood - </a:t>
            </a:r>
            <a:r>
              <a:rPr lang="en-CA" sz="2000" u="sng" dirty="0" smtClean="0">
                <a:latin typeface="Arial" pitchFamily="34" charset="0"/>
                <a:cs typeface="Arial" pitchFamily="34" charset="0"/>
              </a:rPr>
              <a:t>some facial bones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CA" sz="2000" dirty="0" err="1" smtClean="0">
                <a:latin typeface="Arial" pitchFamily="34" charset="0"/>
                <a:cs typeface="Arial" pitchFamily="34" charset="0"/>
              </a:rPr>
              <a:t>eg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: nose &amp; lower jaw) continue to grow (almost imperceptibly) </a:t>
            </a:r>
            <a:r>
              <a:rPr lang="en-CA" sz="2000" u="sng" dirty="0" smtClean="0">
                <a:latin typeface="Arial" pitchFamily="34" charset="0"/>
                <a:cs typeface="Arial" pitchFamily="34" charset="0"/>
              </a:rPr>
              <a:t>throughout life</a:t>
            </a:r>
            <a:endParaRPr lang="en-CA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34725" y="16328"/>
            <a:ext cx="4953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u="sng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Fig. </a:t>
            </a:r>
            <a:r>
              <a:rPr lang="en-US" sz="2000" u="sng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6.10:  </a:t>
            </a:r>
            <a:r>
              <a:rPr lang="en-US" sz="2000" u="sng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Growth in length of a long bone</a:t>
            </a:r>
          </a:p>
        </p:txBody>
      </p:sp>
      <p:pic>
        <p:nvPicPr>
          <p:cNvPr id="2050" name="Picture 2" descr="E:\Chapter_06\D_JPEG_Images_and_Tables\Labeled\figure_06_10_labeled.jpg"/>
          <p:cNvPicPr>
            <a:picLocks noChangeAspect="1" noChangeArrowheads="1"/>
          </p:cNvPicPr>
          <p:nvPr/>
        </p:nvPicPr>
        <p:blipFill>
          <a:blip r:embed="rId2" cstate="print"/>
          <a:srcRect t="743" b="4320"/>
          <a:stretch>
            <a:fillRect/>
          </a:stretch>
        </p:blipFill>
        <p:spPr bwMode="auto">
          <a:xfrm>
            <a:off x="1714674" y="461014"/>
            <a:ext cx="6108192" cy="6296627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49136" y="2766371"/>
            <a:ext cx="255287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i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endochondral</a:t>
            </a:r>
            <a:r>
              <a:rPr lang="en-US" sz="2000" i="1" dirty="0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 ossification process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152400" y="76200"/>
            <a:ext cx="8839200" cy="21012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as the long bone lengthens, the shape of the ends must be altered (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remodeling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algn="ctr">
              <a:lnSpc>
                <a:spcPct val="65000"/>
              </a:lnSpc>
            </a:pP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remember that the ends are wider than the shaft</a:t>
            </a:r>
          </a:p>
          <a:p>
            <a:pPr algn="ctr">
              <a:lnSpc>
                <a:spcPct val="65000"/>
              </a:lnSpc>
            </a:pP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as length increases,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external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surface of ends made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slimmer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while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internal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surface is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thickened</a:t>
            </a:r>
          </a:p>
          <a:p>
            <a:pPr algn="ctr">
              <a:lnSpc>
                <a:spcPct val="65000"/>
              </a:lnSpc>
            </a:pP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in summary, bone is destroyed by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osteoclasts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and laid down by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osteoblasts 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on both the inner and outer surfaces of a growing long bone</a:t>
            </a: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501650" y="5073650"/>
            <a:ext cx="1065228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 smtClean="0"/>
              <a:t>Fig. 6.11</a:t>
            </a:r>
            <a:endParaRPr lang="en-CA" b="0" dirty="0"/>
          </a:p>
        </p:txBody>
      </p:sp>
      <p:pic>
        <p:nvPicPr>
          <p:cNvPr id="3074" name="Picture 2" descr="E:\Chapter_06\D_JPEG_Images_and_Tables\Labeled\figure_06_11_labeled.jpg"/>
          <p:cNvPicPr>
            <a:picLocks noChangeAspect="1" noChangeArrowheads="1"/>
          </p:cNvPicPr>
          <p:nvPr/>
        </p:nvPicPr>
        <p:blipFill>
          <a:blip r:embed="rId2" cstate="print"/>
          <a:srcRect b="2935"/>
          <a:stretch>
            <a:fillRect/>
          </a:stretch>
        </p:blipFill>
        <p:spPr bwMode="auto">
          <a:xfrm>
            <a:off x="1951466" y="2197187"/>
            <a:ext cx="6717494" cy="45827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85750" y="539750"/>
            <a:ext cx="5199063" cy="343170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i="1" u="sng" dirty="0">
                <a:solidFill>
                  <a:srgbClr val="339966"/>
                </a:solidFill>
                <a:latin typeface="Arial" pitchFamily="34" charset="0"/>
                <a:cs typeface="Arial" pitchFamily="34" charset="0"/>
              </a:rPr>
              <a:t>Bone remodelling(cont.)</a:t>
            </a: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epiphyseal plate stays ~ same size throughout childhood &amp; adolescence </a:t>
            </a:r>
            <a:r>
              <a:rPr lang="en-US" sz="2000" b="0" i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(Why??)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epiphyseal plate then becomes thinner (cartilage cells in zone 1 multiply more &amp; more slowly)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longitudinal growth ends when bone of the epiphysis &amp; diaphysis fuses = </a:t>
            </a:r>
            <a:r>
              <a:rPr lang="en-CA" sz="2000" dirty="0">
                <a:solidFill>
                  <a:srgbClr val="339966"/>
                </a:solidFill>
                <a:latin typeface="Arial" pitchFamily="34" charset="0"/>
                <a:cs typeface="Arial" pitchFamily="34" charset="0"/>
              </a:rPr>
              <a:t>epiphyseal plate closure </a:t>
            </a:r>
            <a:r>
              <a:rPr lang="en-CA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(about age 18 in females; age 21 in males)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12587" y="4805555"/>
            <a:ext cx="7950820" cy="19550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CA" sz="2000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GROWTH IN WIDTH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•  growth in width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=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CA" sz="2000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appositional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growth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•  layers of bone are laid down on top of one another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	(1)  osteoblasts on </a:t>
            </a:r>
            <a:r>
              <a:rPr lang="en-CA" sz="2000" b="0" dirty="0" err="1">
                <a:latin typeface="Arial" pitchFamily="34" charset="0"/>
                <a:cs typeface="Arial" pitchFamily="34" charset="0"/>
              </a:rPr>
              <a:t>periosteal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side secrete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b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one matrix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	(2)  osteoclasts on the </a:t>
            </a:r>
            <a:r>
              <a:rPr lang="en-CA" sz="2000" b="0" dirty="0" err="1">
                <a:latin typeface="Arial" pitchFamily="34" charset="0"/>
                <a:cs typeface="Arial" pitchFamily="34" charset="0"/>
              </a:rPr>
              <a:t>endosteal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side remove bone matrix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•   </a:t>
            </a:r>
            <a:r>
              <a:rPr lang="en-CA" sz="2000" b="0" i="1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do these 2 processes occur at exactly the same rate?</a:t>
            </a:r>
            <a:endParaRPr lang="fr-CH" sz="2000" b="0" i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91" name="Picture 7" descr="06-10_Remodeling_3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8520" t="9972" r="30292" b="12794"/>
          <a:stretch>
            <a:fillRect/>
          </a:stretch>
        </p:blipFill>
        <p:spPr bwMode="auto">
          <a:xfrm>
            <a:off x="5603875" y="0"/>
            <a:ext cx="3303588" cy="4646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0" y="0"/>
            <a:ext cx="88745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latin typeface="Arial Narrow" pitchFamily="34" charset="0"/>
              </a:rPr>
              <a:t>Fig. </a:t>
            </a:r>
            <a:r>
              <a:rPr lang="en-US" sz="2800" dirty="0" smtClean="0">
                <a:latin typeface="Arial Narrow" pitchFamily="34" charset="0"/>
              </a:rPr>
              <a:t>6.12: Parathyroid hormone (PTH) control </a:t>
            </a:r>
            <a:r>
              <a:rPr lang="en-US" sz="2800" dirty="0">
                <a:latin typeface="Arial Narrow" pitchFamily="34" charset="0"/>
              </a:rPr>
              <a:t>of </a:t>
            </a:r>
            <a:r>
              <a:rPr lang="en-US" sz="2800" dirty="0" smtClean="0">
                <a:latin typeface="Arial Narrow" pitchFamily="34" charset="0"/>
              </a:rPr>
              <a:t>blood calcium</a:t>
            </a:r>
            <a:endParaRPr lang="en-US" sz="2800" dirty="0">
              <a:latin typeface="Arial Narrow" pitchFamily="34" charset="0"/>
            </a:endParaRPr>
          </a:p>
        </p:txBody>
      </p:sp>
      <p:pic>
        <p:nvPicPr>
          <p:cNvPr id="90118" name="Picture 6" descr="E:\Chapter_06\B_JPEG_Images_and_Tables\a_labeled\figure_06_12_labeled.jpg"/>
          <p:cNvPicPr>
            <a:picLocks noChangeAspect="1" noChangeArrowheads="1"/>
          </p:cNvPicPr>
          <p:nvPr/>
        </p:nvPicPr>
        <p:blipFill>
          <a:blip r:embed="rId2" cstate="print"/>
          <a:srcRect t="1908" b="5333"/>
          <a:stretch>
            <a:fillRect/>
          </a:stretch>
        </p:blipFill>
        <p:spPr bwMode="auto">
          <a:xfrm>
            <a:off x="292274" y="739036"/>
            <a:ext cx="8534400" cy="5937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76200"/>
            <a:ext cx="9144000" cy="232441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CLINICAL NOTE:  Osteoporosis</a:t>
            </a:r>
            <a:endParaRPr lang="en-US" sz="2000" b="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bone </a:t>
            </a:r>
            <a:r>
              <a:rPr lang="en-US" sz="20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resorption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outpaces bone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formation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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bone becomes porous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•  some areas of skeleton especially vulnerable: spine, neck of femur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age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a factor: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estrogen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testosterone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promote bone health by restraining 	osteoclast activity and promoting deposition of new bone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other contributing factors include:  insufficient exercise, diet poor in calcium &amp; 	protein, abnormal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vit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D receptors, smoking (reduces estrogen levels)</a:t>
            </a:r>
            <a:endParaRPr lang="en-US" sz="2000" u="sng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9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t="5128" b="20512"/>
          <a:stretch>
            <a:fillRect/>
          </a:stretch>
        </p:blipFill>
        <p:spPr bwMode="auto">
          <a:xfrm>
            <a:off x="1177925" y="2382838"/>
            <a:ext cx="59690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299325" y="4430713"/>
            <a:ext cx="1198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/>
              <a:t>Fig. 6.14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Text Box 4"/>
          <p:cNvSpPr txBox="1">
            <a:spLocks noChangeArrowheads="1"/>
          </p:cNvSpPr>
          <p:nvPr/>
        </p:nvSpPr>
        <p:spPr bwMode="auto">
          <a:xfrm>
            <a:off x="498027" y="163681"/>
            <a:ext cx="7010400" cy="623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Define the following terms: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compact bone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spongy bone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epiphysis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diaphysis</a:t>
            </a:r>
          </a:p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osteoblast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osteocyte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osteon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Haversian canal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Volkmann’s canal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interstitial versus circumferential lamella</a:t>
            </a:r>
          </a:p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canaliculus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periosteum versus </a:t>
            </a: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endosteum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epiphyseal line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red versus yellow marrow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1415</Words>
  <Application>Microsoft Macintosh PowerPoint</Application>
  <PresentationFormat>On-screen Show (4:3)</PresentationFormat>
  <Paragraphs>188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loaner</dc:creator>
  <cp:lastModifiedBy>QI</cp:lastModifiedBy>
  <cp:revision>9</cp:revision>
  <dcterms:created xsi:type="dcterms:W3CDTF">2010-01-06T20:43:22Z</dcterms:created>
  <dcterms:modified xsi:type="dcterms:W3CDTF">2013-01-25T21:32:18Z</dcterms:modified>
</cp:coreProperties>
</file>