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2" r:id="rId2"/>
    <p:sldId id="256" r:id="rId3"/>
    <p:sldId id="273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8" r:id="rId13"/>
    <p:sldId id="269" r:id="rId14"/>
    <p:sldId id="270" r:id="rId15"/>
    <p:sldId id="274" r:id="rId16"/>
    <p:sldId id="266" r:id="rId17"/>
    <p:sldId id="267" r:id="rId18"/>
    <p:sldId id="275" r:id="rId19"/>
    <p:sldId id="271" r:id="rId20"/>
    <p:sldId id="276" r:id="rId21"/>
    <p:sldId id="272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CA"/>
  <c:chart>
    <c:title>
      <c:tx>
        <c:rich>
          <a:bodyPr/>
          <a:lstStyle/>
          <a:p>
            <a:pPr>
              <a:defRPr/>
            </a:pPr>
            <a:r>
              <a:rPr lang="en-CA" dirty="0"/>
              <a:t>Value of life (in </a:t>
            </a:r>
            <a:r>
              <a:rPr lang="en-CA" dirty="0" smtClean="0"/>
              <a:t>dollars; displayed log 10)</a:t>
            </a:r>
            <a:endParaRPr lang="en-CA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Value of life (in '000s of dollars)</c:v>
                </c:pt>
              </c:strCache>
            </c:strRef>
          </c:tx>
          <c:dPt>
            <c:idx val="0"/>
            <c:spPr>
              <a:solidFill>
                <a:schemeClr val="accent2"/>
              </a:solidFill>
            </c:spPr>
          </c:dPt>
          <c:dPt>
            <c:idx val="1"/>
            <c:spPr>
              <a:solidFill>
                <a:schemeClr val="accent1">
                  <a:lumMod val="50000"/>
                </a:schemeClr>
              </a:solidFill>
            </c:spPr>
          </c:dPt>
          <c:dPt>
            <c:idx val="3"/>
            <c:spPr>
              <a:solidFill>
                <a:schemeClr val="accent6">
                  <a:lumMod val="75000"/>
                </a:schemeClr>
              </a:solidFill>
            </c:spPr>
          </c:dPt>
          <c:dLbls>
            <c:dLbl>
              <c:idx val="0"/>
              <c:layout/>
              <c:showVal val="1"/>
            </c:dLbl>
            <c:dLbl>
              <c:idx val="1"/>
              <c:layout/>
              <c:showVal val="1"/>
            </c:dLbl>
            <c:dLbl>
              <c:idx val="2"/>
              <c:layout/>
              <c:showVal val="1"/>
            </c:dLbl>
            <c:dLbl>
              <c:idx val="3"/>
              <c:layout/>
              <c:showVal val="1"/>
            </c:dLbl>
            <c:delete val="1"/>
            <c:numFmt formatCode="#,##0" sourceLinked="0"/>
          </c:dLbls>
          <c:cat>
            <c:strRef>
              <c:f>Sheet1!$A$2:$A$5</c:f>
              <c:strCache>
                <c:ptCount val="4"/>
                <c:pt idx="0">
                  <c:v>CPP Max. death benefit</c:v>
                </c:pt>
                <c:pt idx="1">
                  <c:v>9/11 Civilian victims</c:v>
                </c:pt>
                <c:pt idx="2">
                  <c:v>9/11 First responders</c:v>
                </c:pt>
                <c:pt idx="3">
                  <c:v>Cost/death averted - CIDA</c:v>
                </c:pt>
              </c:strCache>
            </c:strRef>
          </c:cat>
          <c:val>
            <c:numRef>
              <c:f>Sheet1!$B$2:$B$5</c:f>
              <c:numCache>
                <c:formatCode>#,##0.0</c:formatCode>
                <c:ptCount val="4"/>
                <c:pt idx="0">
                  <c:v>10000</c:v>
                </c:pt>
                <c:pt idx="1">
                  <c:v>3100000</c:v>
                </c:pt>
                <c:pt idx="2">
                  <c:v>4200000</c:v>
                </c:pt>
                <c:pt idx="3">
                  <c:v>500</c:v>
                </c:pt>
              </c:numCache>
            </c:numRef>
          </c:val>
        </c:ser>
        <c:dLbls/>
        <c:axId val="76352512"/>
        <c:axId val="76391168"/>
      </c:barChart>
      <c:catAx>
        <c:axId val="76352512"/>
        <c:scaling>
          <c:orientation val="minMax"/>
        </c:scaling>
        <c:axPos val="b"/>
        <c:tickLblPos val="nextTo"/>
        <c:crossAx val="76391168"/>
        <c:crosses val="autoZero"/>
        <c:auto val="1"/>
        <c:lblAlgn val="ctr"/>
        <c:lblOffset val="100"/>
      </c:catAx>
      <c:valAx>
        <c:axId val="76391168"/>
        <c:scaling>
          <c:logBase val="10"/>
          <c:orientation val="minMax"/>
        </c:scaling>
        <c:axPos val="l"/>
        <c:majorGridlines/>
        <c:numFmt formatCode="#,##0" sourceLinked="0"/>
        <c:majorTickMark val="in"/>
        <c:tickLblPos val="nextTo"/>
        <c:crossAx val="76352512"/>
        <c:crosses val="autoZero"/>
        <c:crossBetween val="between"/>
        <c:minorUnit val="100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B3190C-54AC-4EED-A811-29F6F608D3DF}" type="datetimeFigureOut">
              <a:rPr lang="en-CA" smtClean="0"/>
              <a:pPr/>
              <a:t>11/01/2012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809CF7-5910-4D19-9E7D-BD8656689586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4155946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09CF7-5910-4D19-9E7D-BD8656689586}" type="slidenum">
              <a:rPr lang="en-CA" smtClean="0"/>
              <a:pPr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521514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Facebook,  Twitter, Cellphone or smart phone, </a:t>
            </a:r>
            <a:r>
              <a:rPr lang="en-CA" dirty="0" err="1" smtClean="0"/>
              <a:t>Ipods</a:t>
            </a:r>
            <a:r>
              <a:rPr lang="en-CA" dirty="0" smtClean="0"/>
              <a:t> or MP3, texting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09CF7-5910-4D19-9E7D-BD8656689586}" type="slidenum">
              <a:rPr lang="en-CA" smtClean="0"/>
              <a:pPr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4659180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Information on 9/11 figures</a:t>
            </a:r>
            <a:r>
              <a:rPr lang="en-CA" baseline="0" dirty="0" smtClean="0"/>
              <a:t> is drawn from the Rand Corp. analysis retrieved from http://www.rand.org/pubs/research_briefs/RB9087/index1.html.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809CF7-5910-4D19-9E7D-BD8656689586}" type="slidenum">
              <a:rPr lang="en-CA" smtClean="0"/>
              <a:pPr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278328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648992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491362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4139589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104144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273361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135845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224726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175514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620431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537027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4175375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7A2AA-001F-443C-B61C-930400A7DDA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691642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.org/millenniumgoals/bkgd.shtml" TargetMode="External"/><Relationship Id="rId2" Type="http://schemas.openxmlformats.org/officeDocument/2006/relationships/hyperlink" Target="http://www.copenhagenconsensus.org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1</a:t>
            </a:fld>
            <a:endParaRPr lang="en-CA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381001"/>
            <a:ext cx="8676456" cy="5784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043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3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Health: A Global Context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>
                <a:solidFill>
                  <a:schemeClr val="accent2">
                    <a:lumMod val="50000"/>
                  </a:schemeClr>
                </a:solidFill>
              </a:rPr>
              <a:t>APA 1122</a:t>
            </a:r>
            <a:endParaRPr lang="en-CA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985664"/>
          </a:xfrm>
        </p:spPr>
        <p:txBody>
          <a:bodyPr/>
          <a:lstStyle/>
          <a:p>
            <a:r>
              <a:rPr lang="en-CA" dirty="0" smtClean="0"/>
              <a:t>Professor: Ken Porter, D.Phil.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890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Please…..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3</a:t>
            </a:fld>
            <a:endParaRPr lang="en-C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585" y="1772816"/>
            <a:ext cx="2152650" cy="212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72816"/>
            <a:ext cx="216024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1670" y="1628800"/>
            <a:ext cx="2095500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005064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05064"/>
            <a:ext cx="2181225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45476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Who am I?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 am Ken Porter</a:t>
            </a:r>
          </a:p>
          <a:p>
            <a:r>
              <a:rPr lang="en-CA" dirty="0" smtClean="0"/>
              <a:t>Education:</a:t>
            </a:r>
          </a:p>
          <a:p>
            <a:pPr lvl="1"/>
            <a:r>
              <a:rPr lang="en-CA" dirty="0" smtClean="0"/>
              <a:t>Bachelor of Physical Education (BPE) – U Alberta</a:t>
            </a:r>
          </a:p>
          <a:p>
            <a:pPr lvl="1"/>
            <a:r>
              <a:rPr lang="en-CA" dirty="0" smtClean="0"/>
              <a:t>Masters of Arts (MA - PE) – unfinished – U Alberta</a:t>
            </a:r>
          </a:p>
          <a:p>
            <a:pPr lvl="1"/>
            <a:r>
              <a:rPr lang="en-CA" dirty="0" smtClean="0"/>
              <a:t>Doctorate (DPhil) – University of Oxford</a:t>
            </a:r>
          </a:p>
          <a:p>
            <a:pPr lvl="1"/>
            <a:r>
              <a:rPr lang="en-CA" dirty="0" smtClean="0"/>
              <a:t>Post-Doctorate – University of Oxford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83113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Who am I? cont’d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Thesis title: </a:t>
            </a:r>
            <a:r>
              <a:rPr lang="en-CA" i="1" dirty="0" smtClean="0"/>
              <a:t>Growth, health and physical work capacity of adolescents in refugee and non-refugee communities in Tanzania.</a:t>
            </a:r>
          </a:p>
          <a:p>
            <a:r>
              <a:rPr lang="en-CA" dirty="0" smtClean="0"/>
              <a:t>Professional life:</a:t>
            </a:r>
          </a:p>
          <a:p>
            <a:pPr lvl="1"/>
            <a:r>
              <a:rPr lang="en-CA" dirty="0" smtClean="0"/>
              <a:t>Worked for Games organising committees in:</a:t>
            </a:r>
          </a:p>
          <a:p>
            <a:pPr lvl="2"/>
            <a:r>
              <a:rPr lang="en-CA" dirty="0" smtClean="0"/>
              <a:t>Montréal – Olympics</a:t>
            </a:r>
          </a:p>
          <a:p>
            <a:pPr lvl="2"/>
            <a:r>
              <a:rPr lang="en-CA" dirty="0" smtClean="0"/>
              <a:t>Edmonton – Commonwealth Games</a:t>
            </a:r>
          </a:p>
          <a:p>
            <a:pPr lvl="2"/>
            <a:r>
              <a:rPr lang="en-CA" dirty="0" smtClean="0"/>
              <a:t>Brisbane, Australia – Commonwealth Games</a:t>
            </a:r>
          </a:p>
          <a:p>
            <a:pPr lvl="2"/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525056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Who am I? cont’d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Professional Life – cont’d</a:t>
            </a:r>
          </a:p>
          <a:p>
            <a:pPr lvl="1"/>
            <a:r>
              <a:rPr lang="en-CA" dirty="0" smtClean="0"/>
              <a:t>8 ½ years with Sport Canada</a:t>
            </a:r>
          </a:p>
          <a:p>
            <a:pPr lvl="1"/>
            <a:r>
              <a:rPr lang="en-CA" dirty="0" smtClean="0"/>
              <a:t>2 years with various national sport organisations</a:t>
            </a:r>
          </a:p>
          <a:p>
            <a:pPr lvl="1"/>
            <a:r>
              <a:rPr lang="en-CA" dirty="0" smtClean="0"/>
              <a:t>3 years in humanitarian relief work</a:t>
            </a:r>
          </a:p>
          <a:p>
            <a:pPr lvl="1"/>
            <a:r>
              <a:rPr lang="en-CA" dirty="0" smtClean="0"/>
              <a:t>8 ½ years with CIDA, programme responsibilities in health and nutrition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98652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Who am I? cont’d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Outside the Office:</a:t>
            </a:r>
          </a:p>
          <a:p>
            <a:pPr lvl="1"/>
            <a:r>
              <a:rPr lang="en-CA" dirty="0" smtClean="0"/>
              <a:t>Coaching in track and field</a:t>
            </a:r>
          </a:p>
          <a:p>
            <a:pPr lvl="2"/>
            <a:r>
              <a:rPr lang="en-CA" dirty="0" smtClean="0"/>
              <a:t>Club, university and national coach</a:t>
            </a:r>
          </a:p>
          <a:p>
            <a:pPr lvl="1"/>
            <a:r>
              <a:rPr lang="en-CA" dirty="0" smtClean="0"/>
              <a:t>Sport administration</a:t>
            </a:r>
          </a:p>
          <a:p>
            <a:pPr lvl="2"/>
            <a:r>
              <a:rPr lang="en-CA" dirty="0" smtClean="0"/>
              <a:t>Various levels</a:t>
            </a:r>
          </a:p>
          <a:p>
            <a:pPr lvl="2"/>
            <a:r>
              <a:rPr lang="en-CA" dirty="0" smtClean="0"/>
              <a:t>Master course conductor in track and field</a:t>
            </a:r>
          </a:p>
          <a:p>
            <a:pPr lvl="1"/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75315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>
                <a:solidFill>
                  <a:schemeClr val="accent1">
                    <a:lumMod val="50000"/>
                  </a:schemeClr>
                </a:solidFill>
              </a:rPr>
              <a:t>Administrivia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dirty="0" smtClean="0"/>
              <a:t>Required Texts:</a:t>
            </a:r>
            <a:endParaRPr lang="en-CA" dirty="0"/>
          </a:p>
          <a:p>
            <a:pPr marL="514350" indent="-514350">
              <a:buFont typeface="+mj-lt"/>
              <a:buAutoNum type="arabicPeriod"/>
            </a:pPr>
            <a:r>
              <a:rPr lang="en-CA" dirty="0" err="1" smtClean="0"/>
              <a:t>Skolnik</a:t>
            </a:r>
            <a:r>
              <a:rPr lang="en-CA" dirty="0"/>
              <a:t>, R. (2012). Global health 101. Sudbury, MA: Jones &amp; Bartlett. (Available at the Campus Bookstore)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Rogers</a:t>
            </a:r>
            <a:r>
              <a:rPr lang="en-CA" dirty="0"/>
              <a:t>, D. (2010). The last resort: A memoir of mischief and mayhem on a family farm in </a:t>
            </a:r>
            <a:r>
              <a:rPr lang="en-CA" dirty="0" smtClean="0"/>
              <a:t>Africa</a:t>
            </a:r>
            <a:r>
              <a:rPr lang="en-CA" dirty="0"/>
              <a:t>. New York: Three Rivers. (Available at the Campus Bookstore)</a:t>
            </a:r>
          </a:p>
          <a:p>
            <a:pPr marL="514350" indent="-514350">
              <a:buFont typeface="+mj-lt"/>
              <a:buAutoNum type="arabicPeriod"/>
            </a:pP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721759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>
                <a:solidFill>
                  <a:schemeClr val="accent1">
                    <a:lumMod val="50000"/>
                  </a:schemeClr>
                </a:solidFill>
              </a:rPr>
              <a:t>Administrivia</a:t>
            </a: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 – cont’d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Ways to contact me:</a:t>
            </a:r>
          </a:p>
          <a:p>
            <a:pPr marL="0" indent="0">
              <a:buNone/>
            </a:pPr>
            <a:r>
              <a:rPr lang="en-CA" dirty="0" smtClean="0"/>
              <a:t>My office</a:t>
            </a:r>
            <a:r>
              <a:rPr lang="en-CA" dirty="0"/>
              <a:t>: </a:t>
            </a:r>
            <a:r>
              <a:rPr lang="en-CA" dirty="0" err="1"/>
              <a:t>Montpetit</a:t>
            </a:r>
            <a:r>
              <a:rPr lang="en-CA" dirty="0"/>
              <a:t> </a:t>
            </a:r>
            <a:r>
              <a:rPr lang="en-CA" dirty="0" smtClean="0"/>
              <a:t>349</a:t>
            </a:r>
          </a:p>
          <a:p>
            <a:pPr marL="0" indent="0">
              <a:buNone/>
            </a:pPr>
            <a:r>
              <a:rPr lang="en-CA" dirty="0" smtClean="0"/>
              <a:t>My office hours:  Wednesdays, 1:30 – 3:30, or by 	appointment</a:t>
            </a:r>
          </a:p>
          <a:p>
            <a:pPr marL="0" indent="0">
              <a:buNone/>
            </a:pPr>
            <a:r>
              <a:rPr lang="en-CA" dirty="0" smtClean="0"/>
              <a:t>My email: kporter@uottawa.ca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791612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Health Issue </a:t>
            </a: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Assignment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You choose one topic/issue</a:t>
            </a:r>
          </a:p>
          <a:p>
            <a:r>
              <a:rPr lang="en-CA" dirty="0" smtClean="0"/>
              <a:t>You prepare 1,300 word paper</a:t>
            </a:r>
          </a:p>
          <a:p>
            <a:r>
              <a:rPr lang="en-CA" dirty="0" smtClean="0"/>
              <a:t>Bullet form can be used</a:t>
            </a:r>
          </a:p>
          <a:p>
            <a:r>
              <a:rPr lang="en-CA" dirty="0" smtClean="0"/>
              <a:t>Value of paper 25% of final grade</a:t>
            </a:r>
          </a:p>
          <a:p>
            <a:r>
              <a:rPr lang="en-CA" dirty="0" smtClean="0"/>
              <a:t>Submit not later than Friday, February 10 in both hard copy and electronic formats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59777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Health Issue Assignment – cont’d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dirty="0" smtClean="0"/>
              <a:t>Health </a:t>
            </a:r>
            <a:r>
              <a:rPr lang="en-CA" dirty="0"/>
              <a:t>Issue </a:t>
            </a:r>
            <a:r>
              <a:rPr lang="en-CA" dirty="0" smtClean="0"/>
              <a:t>Assignment to contain</a:t>
            </a:r>
          </a:p>
          <a:p>
            <a:pPr marL="514350" indent="-514350">
              <a:buAutoNum type="arabicPeriod"/>
            </a:pPr>
            <a:r>
              <a:rPr lang="en-CA" dirty="0" smtClean="0"/>
              <a:t>Why </a:t>
            </a:r>
            <a:r>
              <a:rPr lang="en-CA" dirty="0"/>
              <a:t>the health issue </a:t>
            </a:r>
            <a:r>
              <a:rPr lang="en-CA" dirty="0" smtClean="0"/>
              <a:t>is important.</a:t>
            </a:r>
          </a:p>
          <a:p>
            <a:pPr marL="514350" indent="-514350">
              <a:buAutoNum type="arabicPeriod"/>
            </a:pPr>
            <a:r>
              <a:rPr lang="en-CA" dirty="0" smtClean="0"/>
              <a:t>Incidence </a:t>
            </a:r>
            <a:r>
              <a:rPr lang="en-CA" dirty="0"/>
              <a:t>and demographic </a:t>
            </a:r>
            <a:r>
              <a:rPr lang="en-CA" dirty="0" smtClean="0"/>
              <a:t>characteristics.</a:t>
            </a:r>
          </a:p>
          <a:p>
            <a:pPr marL="514350" indent="-514350">
              <a:buAutoNum type="arabicPeriod"/>
            </a:pPr>
            <a:r>
              <a:rPr lang="en-CA" dirty="0" smtClean="0"/>
              <a:t>Costs </a:t>
            </a:r>
            <a:r>
              <a:rPr lang="en-CA" dirty="0"/>
              <a:t>to society if no action is </a:t>
            </a:r>
            <a:r>
              <a:rPr lang="en-CA" dirty="0" smtClean="0"/>
              <a:t>taken.</a:t>
            </a:r>
          </a:p>
          <a:p>
            <a:pPr marL="514350" indent="-514350">
              <a:buAutoNum type="arabicPeriod"/>
            </a:pPr>
            <a:r>
              <a:rPr lang="en-CA" dirty="0" smtClean="0"/>
              <a:t>Interventions </a:t>
            </a:r>
            <a:r>
              <a:rPr lang="en-CA" dirty="0"/>
              <a:t>available to address the health </a:t>
            </a:r>
            <a:r>
              <a:rPr lang="en-CA" dirty="0" smtClean="0"/>
              <a:t>issue.</a:t>
            </a:r>
          </a:p>
          <a:p>
            <a:pPr marL="514350" indent="-514350">
              <a:buAutoNum type="arabicPeriod"/>
            </a:pPr>
            <a:r>
              <a:rPr lang="en-CA" dirty="0" smtClean="0"/>
              <a:t>The </a:t>
            </a:r>
            <a:r>
              <a:rPr lang="en-CA" dirty="0"/>
              <a:t>costs of any intervention and the benefits to be gained.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883597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Health Issue Assignment –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dirty="0" smtClean="0"/>
              <a:t>Choose assignment topic from: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Policy and governance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Millennium Development Goals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Copenhagen Consensus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Nutrition – Micronutrient-related health issues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Vitamin A deficiency (VAD)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Iron deficiency anaemia (IDA)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Iodine deficiency disorder (IDD)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Therapeutic use of zinc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Maternal micronutrient status and pregnancy outcome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20817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Health Issue Assignment –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CA" dirty="0"/>
              <a:t>Nutrition and food </a:t>
            </a:r>
            <a:r>
              <a:rPr lang="en-CA" dirty="0" smtClean="0"/>
              <a:t>security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Stunting and wasting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en-CA" dirty="0" smtClean="0"/>
              <a:t>Infectious </a:t>
            </a:r>
            <a:r>
              <a:rPr lang="en-CA" dirty="0"/>
              <a:t>and vector &amp; water-borne </a:t>
            </a:r>
            <a:r>
              <a:rPr lang="en-CA" dirty="0" smtClean="0"/>
              <a:t>diseases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Measles 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Malaria – Reducing exposure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Malaria – bed nets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Malaria – treatment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HIV/AIDS</a:t>
            </a:r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76834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Health Issue Assignment –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5"/>
            </a:pPr>
            <a:r>
              <a:rPr lang="en-CA" smtClean="0"/>
              <a:t>Other</a:t>
            </a:r>
            <a:endParaRPr lang="en-CA" dirty="0" smtClean="0"/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Tuberculosis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Diarrhoea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Orphaned diseases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Pneumonia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Folic acid deficiency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Non-HIV/AIDS-related STIs</a:t>
            </a:r>
            <a:endParaRPr lang="en-CA" dirty="0"/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808381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Organisation of Course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smtClean="0"/>
              <a:t>Week 1</a:t>
            </a:r>
          </a:p>
          <a:p>
            <a:pPr lvl="1"/>
            <a:r>
              <a:rPr lang="en-CA" dirty="0"/>
              <a:t>Health issue assignment</a:t>
            </a:r>
          </a:p>
          <a:p>
            <a:pPr lvl="1"/>
            <a:r>
              <a:rPr lang="en-CA" dirty="0"/>
              <a:t>Major international and national health agencies </a:t>
            </a:r>
          </a:p>
          <a:p>
            <a:pPr lvl="1"/>
            <a:r>
              <a:rPr lang="en-CA" dirty="0"/>
              <a:t>Measuring health </a:t>
            </a:r>
            <a:r>
              <a:rPr lang="en-CA" dirty="0" smtClean="0"/>
              <a:t>outcomes</a:t>
            </a:r>
          </a:p>
          <a:p>
            <a:r>
              <a:rPr lang="en-CA" dirty="0" smtClean="0"/>
              <a:t>Week 2</a:t>
            </a:r>
          </a:p>
          <a:p>
            <a:pPr lvl="1"/>
            <a:r>
              <a:rPr lang="en-CA" dirty="0" smtClean="0"/>
              <a:t>Nutrition-related </a:t>
            </a:r>
            <a:r>
              <a:rPr lang="en-CA" dirty="0"/>
              <a:t>health </a:t>
            </a:r>
            <a:r>
              <a:rPr lang="en-CA" dirty="0" smtClean="0"/>
              <a:t>problems</a:t>
            </a:r>
          </a:p>
          <a:p>
            <a:r>
              <a:rPr lang="en-CA" dirty="0" smtClean="0"/>
              <a:t>Week 3</a:t>
            </a:r>
          </a:p>
          <a:p>
            <a:pPr lvl="1"/>
            <a:r>
              <a:rPr lang="en-CA" dirty="0" smtClean="0"/>
              <a:t>Infectious and water-borne diseases</a:t>
            </a:r>
          </a:p>
          <a:p>
            <a:r>
              <a:rPr lang="en-CA" dirty="0" smtClean="0"/>
              <a:t>Week 4</a:t>
            </a:r>
          </a:p>
          <a:p>
            <a:pPr lvl="1"/>
            <a:r>
              <a:rPr lang="en-CA" dirty="0" smtClean="0"/>
              <a:t>Other diseases</a:t>
            </a:r>
          </a:p>
          <a:p>
            <a:pPr lvl="1"/>
            <a:r>
              <a:rPr lang="en-CA" dirty="0" smtClean="0"/>
              <a:t>Summary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227168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Questions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/>
              <a:t>How much should society pay to compensate for a death?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How much should society pay to avoid a death?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498760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What value a life?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3090871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975108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Chart bld="category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Ethical Issues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Sophie’s Choice – which of your children will you allow to die?</a:t>
            </a:r>
          </a:p>
          <a:p>
            <a:r>
              <a:rPr lang="en-CA" dirty="0" smtClean="0"/>
              <a:t>Does every life have equal value?</a:t>
            </a:r>
          </a:p>
          <a:p>
            <a:r>
              <a:rPr lang="en-CA" dirty="0" smtClean="0"/>
              <a:t>If resources are limited who sets priorities?</a:t>
            </a:r>
          </a:p>
          <a:p>
            <a:r>
              <a:rPr lang="en-CA" dirty="0" smtClean="0"/>
              <a:t>To what degree can a community demand that one receive health treatment?</a:t>
            </a:r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583303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Before Friday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Read </a:t>
            </a:r>
            <a:r>
              <a:rPr lang="en-CA" dirty="0" err="1" smtClean="0"/>
              <a:t>Skolnik</a:t>
            </a:r>
            <a:r>
              <a:rPr lang="en-CA" dirty="0" smtClean="0"/>
              <a:t> pages  3 to 11</a:t>
            </a:r>
          </a:p>
          <a:p>
            <a:r>
              <a:rPr lang="en-CA" dirty="0" smtClean="0"/>
              <a:t>Read the ‘About’ link on the Copenhagen Consensus website (</a:t>
            </a:r>
            <a:r>
              <a:rPr lang="en-CA" dirty="0" smtClean="0">
                <a:hlinkClick r:id="rId2"/>
              </a:rPr>
              <a:t>www.copenhagenconsensus.org</a:t>
            </a:r>
            <a:r>
              <a:rPr lang="en-CA" dirty="0" smtClean="0"/>
              <a:t>) </a:t>
            </a:r>
          </a:p>
          <a:p>
            <a:r>
              <a:rPr lang="en-CA" dirty="0" smtClean="0"/>
              <a:t>Read about the </a:t>
            </a:r>
            <a:r>
              <a:rPr lang="en-CA" dirty="0"/>
              <a:t>Millennium Development Goals </a:t>
            </a:r>
            <a:r>
              <a:rPr lang="en-CA" dirty="0" smtClean="0">
                <a:hlinkClick r:id="rId3"/>
              </a:rPr>
              <a:t>http</a:t>
            </a:r>
            <a:r>
              <a:rPr lang="en-CA" dirty="0">
                <a:hlinkClick r:id="rId3"/>
              </a:rPr>
              <a:t>://</a:t>
            </a:r>
            <a:r>
              <a:rPr lang="en-CA" dirty="0" smtClean="0">
                <a:hlinkClick r:id="rId3"/>
              </a:rPr>
              <a:t>www.un.org/millenniumgoals/bkgd.shtml</a:t>
            </a:r>
            <a:endParaRPr lang="en-CA" dirty="0" smtClean="0"/>
          </a:p>
          <a:p>
            <a:endParaRPr lang="en-CA" i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471947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On Friday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Who does what and </a:t>
            </a:r>
            <a:r>
              <a:rPr lang="en-CA" dirty="0" smtClean="0"/>
              <a:t>why in international and national health?</a:t>
            </a:r>
          </a:p>
          <a:p>
            <a:r>
              <a:rPr lang="en-CA" dirty="0" smtClean="0"/>
              <a:t>What drives health policy decisions?</a:t>
            </a:r>
            <a:endParaRPr lang="en-CA" dirty="0"/>
          </a:p>
          <a:p>
            <a:r>
              <a:rPr lang="en-CA" dirty="0"/>
              <a:t>Who bears the burden of death and illness?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11/01/2012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/>
              <a:pPr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82885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11/01/2012</a:t>
            </a:r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APA 1122</a:t>
            </a:r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7A2AA-001F-443C-B61C-930400A7DDA1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381001"/>
            <a:ext cx="8676456" cy="5784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523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424</TotalTime>
  <Words>757</Words>
  <Application>Microsoft Office PowerPoint</Application>
  <PresentationFormat>On-screen Show (4:3)</PresentationFormat>
  <Paragraphs>183</Paragraphs>
  <Slides>21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Slide 1</vt:lpstr>
      <vt:lpstr>Health: A Global Context APA 1122</vt:lpstr>
      <vt:lpstr>Please…..</vt:lpstr>
      <vt:lpstr>Who am I?</vt:lpstr>
      <vt:lpstr>Who am I? cont’d</vt:lpstr>
      <vt:lpstr>Who am I? cont’d</vt:lpstr>
      <vt:lpstr>Who am I? cont’d</vt:lpstr>
      <vt:lpstr>Administrivia</vt:lpstr>
      <vt:lpstr>Administrivia – cont’d</vt:lpstr>
      <vt:lpstr>Health Issue Assignment</vt:lpstr>
      <vt:lpstr>Health Issue Assignment – cont’d</vt:lpstr>
      <vt:lpstr>Health Issue Assignment – cont’d</vt:lpstr>
      <vt:lpstr>Health Issue Assignment – cont’d</vt:lpstr>
      <vt:lpstr>Health Issue Assignment – cont’d</vt:lpstr>
      <vt:lpstr>Organisation of Course</vt:lpstr>
      <vt:lpstr>Questions</vt:lpstr>
      <vt:lpstr>What value a life?</vt:lpstr>
      <vt:lpstr>Ethical Issues</vt:lpstr>
      <vt:lpstr>Before Friday</vt:lpstr>
      <vt:lpstr>On Friday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Health: A Global Context APA 1122</dc:title>
  <dc:creator>EN</dc:creator>
  <cp:lastModifiedBy>COE Support</cp:lastModifiedBy>
  <cp:revision>39</cp:revision>
  <dcterms:created xsi:type="dcterms:W3CDTF">2012-01-09T19:43:05Z</dcterms:created>
  <dcterms:modified xsi:type="dcterms:W3CDTF">2012-01-11T18:05:13Z</dcterms:modified>
</cp:coreProperties>
</file>