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93" r:id="rId1"/>
  </p:sldMasterIdLst>
  <p:notesMasterIdLst>
    <p:notesMasterId r:id="rId23"/>
  </p:notesMasterIdLst>
  <p:sldIdLst>
    <p:sldId id="307" r:id="rId2"/>
    <p:sldId id="268" r:id="rId3"/>
    <p:sldId id="272" r:id="rId4"/>
    <p:sldId id="332" r:id="rId5"/>
    <p:sldId id="337" r:id="rId6"/>
    <p:sldId id="320" r:id="rId7"/>
    <p:sldId id="274" r:id="rId8"/>
    <p:sldId id="275" r:id="rId9"/>
    <p:sldId id="333" r:id="rId10"/>
    <p:sldId id="277" r:id="rId11"/>
    <p:sldId id="334" r:id="rId12"/>
    <p:sldId id="278" r:id="rId13"/>
    <p:sldId id="279" r:id="rId14"/>
    <p:sldId id="280" r:id="rId15"/>
    <p:sldId id="281" r:id="rId16"/>
    <p:sldId id="287" r:id="rId17"/>
    <p:sldId id="305" r:id="rId18"/>
    <p:sldId id="335" r:id="rId19"/>
    <p:sldId id="338" r:id="rId20"/>
    <p:sldId id="306" r:id="rId21"/>
    <p:sldId id="33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63" autoAdjust="0"/>
    <p:restoredTop sz="94660"/>
  </p:normalViewPr>
  <p:slideViewPr>
    <p:cSldViewPr>
      <p:cViewPr varScale="1">
        <p:scale>
          <a:sx n="64" d="100"/>
          <a:sy n="64" d="100"/>
        </p:scale>
        <p:origin x="15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4BAC83-133E-4702-84CA-67F6F1992C6E}" type="datetimeFigureOut">
              <a:rPr lang="en-US"/>
              <a:pPr>
                <a:defRPr/>
              </a:pPr>
              <a:t>2/3/2017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23F248A-0D87-4C8B-9FF5-98A118F780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93229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3F248A-0D87-4C8B-9FF5-98A118F78059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686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34C60DE-86B9-4853-B085-7584F4C790DE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8669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3F248A-0D87-4C8B-9FF5-98A118F78059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2746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3F248A-0D87-4C8B-9FF5-98A118F78059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4386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F4EC78-7583-49D8-89F3-7B890E5339A8}" type="slidenum">
              <a:rPr lang="en-US" altLang="en-US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53688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In order for your case to be heard before a judge and  jury, you have to have a minimum 5yrs of incarceration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23F248A-0D87-4C8B-9FF5-98A118F78059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53658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E2BC0E-FA3A-436D-AD3A-03448FA99DB3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873C0C-72CD-454C-94F4-91712CF0C24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0864137"/>
      </p:ext>
    </p:extLst>
  </p:cSld>
  <p:clrMapOvr>
    <a:masterClrMapping/>
  </p:clrMapOvr>
  <p:transition spd="med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BEBAE7-EB7A-4F49-9F31-1B68D8535B58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25CA85-D215-4ABF-AADD-F8205D10045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4616819"/>
      </p:ext>
    </p:extLst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041E84-C2A8-4939-8675-CC449DBBDDE8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417A73-284A-40B0-90BA-45B7F896548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3186002"/>
      </p:ext>
    </p:extLst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1E1A4D-798A-4DB7-98F8-7B0A3137658D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411DF0-BA0A-4B87-99F5-0E8F85EA4DB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9010834"/>
      </p:ext>
    </p:extLst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646292-519E-42EB-80EB-17046E416B9F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27585F-38E9-4124-8785-490076BE1F5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1697674"/>
      </p:ext>
    </p:extLst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BB2A7D-83D9-4CD6-9DED-1D61075552E7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ED829D-68B5-45AA-BC3D-4AFF8F2CC183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1558271"/>
      </p:ext>
    </p:extLst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A36FC1-6C71-43AB-8336-A597376E7C0A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B0FBD1-72DA-4403-B807-CA0E50A92D6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620865"/>
      </p:ext>
    </p:extLst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0E79DD-7310-450C-B828-BC631F37BDC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54BD8C-F92D-401F-A5DE-268F0CA0DFA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6864638"/>
      </p:ext>
    </p:extLst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CA0B97-851E-4EB0-977F-AAB62E5C3287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AECF9B-C5D5-4370-B8BB-27D1B638AA3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42701229"/>
      </p:ext>
    </p:extLst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8916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4003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1925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7453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6326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31651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DDFEFC-94E7-49FB-8738-8A0B65B15BF2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2E4929-47EB-4873-83B6-09E3FAF8780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8308583"/>
      </p:ext>
    </p:extLst>
  </p:cSld>
  <p:clrMapOvr>
    <a:masterClrMapping/>
  </p:clrMapOvr>
  <p:transition spd="med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82FB03-3448-4F4A-8437-BFE3C78D7C9B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9AE01A-7B68-4E4B-B39F-46EAAB46D7E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4273944"/>
      </p:ext>
    </p:extLst>
  </p:cSld>
  <p:clrMapOvr>
    <a:masterClrMapping/>
  </p:clrMapOvr>
  <p:transition spd="med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1182688" y="2017713"/>
            <a:ext cx="3810000" cy="4114800"/>
          </a:xfrm>
        </p:spPr>
        <p:txBody>
          <a:bodyPr rtlCol="0"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932FB2D-F8A0-4E72-84FF-4A0329B851CB}" type="slidenum">
              <a:rPr lang="en-CA" altLang="en-US"/>
              <a:pPr>
                <a:defRPr/>
              </a:pPr>
              <a:t>‹#›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1051839340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92F001-8A4F-4AC4-B63A-E18C940AD404}" type="datetimeFigureOut">
              <a:rPr lang="en-US" smtClean="0"/>
              <a:pPr>
                <a:defRPr/>
              </a:pPr>
              <a:t>2/3/2017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16F5565-6EE8-4AA5-90F9-71602EFB5BB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27639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94" r:id="rId1"/>
    <p:sldLayoutId id="2147484195" r:id="rId2"/>
    <p:sldLayoutId id="2147484196" r:id="rId3"/>
    <p:sldLayoutId id="2147484197" r:id="rId4"/>
    <p:sldLayoutId id="2147484198" r:id="rId5"/>
    <p:sldLayoutId id="2147484199" r:id="rId6"/>
    <p:sldLayoutId id="2147484200" r:id="rId7"/>
    <p:sldLayoutId id="2147484201" r:id="rId8"/>
    <p:sldLayoutId id="2147484202" r:id="rId9"/>
    <p:sldLayoutId id="2147484203" r:id="rId10"/>
    <p:sldLayoutId id="2147484204" r:id="rId11"/>
    <p:sldLayoutId id="2147484205" r:id="rId12"/>
    <p:sldLayoutId id="2147484206" r:id="rId13"/>
    <p:sldLayoutId id="2147484207" r:id="rId14"/>
    <p:sldLayoutId id="2147484208" r:id="rId15"/>
    <p:sldLayoutId id="2147484209" r:id="rId16"/>
    <p:sldLayoutId id="2147484210" r:id="rId17"/>
    <p:sldLayoutId id="2147484211" r:id="rId18"/>
  </p:sldLayoutIdLst>
  <p:transition spd="med">
    <p:random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LEGAL%20DEFENCES&amp;source=images&amp;cd=&amp;cad=rja&amp;docid=LFXf4rLBX1kfLM&amp;tbnid=k7DiQxlziX_g_M:&amp;ved=0CAUQjRw&amp;url=http://www.conciselawnews.co.uk/a-spurious-defence-with-a-twist/&amp;ei=mNY1UsntCKXZ2QXjiIDACQ&amp;bvm=bv.52164340,d.b2I&amp;psig=AFQjCNHTaG9b_JsHpaJl5ts9bK0sKxjTjw&amp;ust=1379346284296359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</a:rPr>
              <a:t>LEGAL FOUNDATIONS OF CRIMINAL JUSTICE 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pic>
        <p:nvPicPr>
          <p:cNvPr id="9220" name="Picture 2" descr="http://www.lmlaw.ca/images/lesp_bkgd_lady-justic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5529263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WHERE DID CANADIAN CRIMINAL LAW COME FROM?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685347" y="1600200"/>
            <a:ext cx="3829503" cy="5455480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dirty="0"/>
              <a:t>Derived from British common law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9600" dirty="0">
              <a:solidFill>
                <a:schemeClr val="hlink"/>
              </a:solidFill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9600" dirty="0"/>
              <a:t>Originated during the</a:t>
            </a:r>
          </a:p>
          <a:p>
            <a:pPr marL="118872" indent="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9600" dirty="0"/>
          </a:p>
          <a:p>
            <a:pPr marL="118872" indent="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9600" dirty="0"/>
              <a:t> reign of Henry II (1154)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9600" dirty="0"/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9600" dirty="0"/>
              <a:t>Re-defined private wrongs as crimes against the state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9600" dirty="0"/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dirty="0"/>
              <a:t>Circuit judges</a:t>
            </a:r>
            <a:r>
              <a:rPr lang="en-CA" sz="9600" dirty="0">
                <a:sym typeface="Wingdings" pitchFamily="2" charset="2"/>
              </a:rPr>
              <a:t> replaced informal methods of seeking justice based on local practises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rgbClr val="FF0000"/>
                </a:solidFill>
                <a:sym typeface="Wingdings" pitchFamily="2" charset="2"/>
              </a:rPr>
              <a:t>Stare decisis-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rgbClr val="FF0000"/>
                </a:solidFill>
                <a:sym typeface="Wingdings" pitchFamily="2" charset="2"/>
              </a:rPr>
              <a:t>Deciding cases on the basis of situations of similar facts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9600" b="1" dirty="0">
              <a:solidFill>
                <a:srgbClr val="FF0000"/>
              </a:solidFill>
              <a:sym typeface="Wingdings" pitchFamily="2" charset="2"/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9600" dirty="0">
              <a:sym typeface="Wingdings" pitchFamily="2" charset="2"/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dirty="0">
                <a:sym typeface="Wingdings" pitchFamily="2" charset="2"/>
              </a:rPr>
              <a:t>Why is this important? 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CA" dirty="0">
              <a:sym typeface="Wingdings" pitchFamily="2" charset="2"/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400" dirty="0"/>
          </a:p>
        </p:txBody>
      </p:sp>
      <p:pic>
        <p:nvPicPr>
          <p:cNvPr id="10244" name="Picture 6" descr="henry_ii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550" y="2910681"/>
            <a:ext cx="1485900" cy="2057400"/>
          </a:xfr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TWO TYPES OF CRIMINAL LAW: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CA" altLang="en-US"/>
          </a:p>
        </p:txBody>
      </p:sp>
      <p:sp>
        <p:nvSpPr>
          <p:cNvPr id="18436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Substantive Law: consists of written rules that declare which would be punished by the state. ( Crime) criminal code of Canada</a:t>
            </a:r>
            <a:endParaRPr lang="en-CA" altLang="en-US" dirty="0"/>
          </a:p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Procedural Law: Tells us how the rights and duties of individuals can be enforced (Due process) charter of rights of freedom </a:t>
            </a:r>
            <a:r>
              <a:rPr lang="en-CA" altLang="en-US" b="1" dirty="0"/>
              <a:t>(1982)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14341" name="Picture 2" descr="http://www.lmlaw.ca/images/lesp_bkgd_lady-justic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38400"/>
            <a:ext cx="399732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build="p" autoUpdateAnimBg="0"/>
      <p:bldP spid="1843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dirty="0">
                <a:solidFill>
                  <a:srgbClr val="FF0000"/>
                </a:solidFill>
              </a:rPr>
              <a:t>CANADIAN CHARTER OF RIGHTS AND FREEDOMS (1982)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7. Life, liberty and security of a person</a:t>
            </a:r>
          </a:p>
          <a:p>
            <a:r>
              <a:rPr lang="en-CA" dirty="0"/>
              <a:t>8. Search or seizure ( Privacy)</a:t>
            </a:r>
          </a:p>
          <a:p>
            <a:r>
              <a:rPr lang="en-CA" dirty="0"/>
              <a:t>9.  Detention or imprisonment (Police officers cannot take u without having a good reason)</a:t>
            </a:r>
          </a:p>
          <a:p>
            <a:r>
              <a:rPr lang="en-CA" dirty="0"/>
              <a:t>10.  Arrest or detention ( A, B, C) rights when you’re arrested Habeas corpus – rights against detention</a:t>
            </a:r>
          </a:p>
          <a:p>
            <a:r>
              <a:rPr lang="en-CA" dirty="0"/>
              <a:t>11.  proceedings in criminal and penal matters (a-</a:t>
            </a:r>
            <a:r>
              <a:rPr lang="en-CA" dirty="0" err="1"/>
              <a:t>i</a:t>
            </a:r>
            <a:r>
              <a:rPr lang="en-CA" dirty="0"/>
              <a:t>)</a:t>
            </a:r>
          </a:p>
          <a:p>
            <a:r>
              <a:rPr lang="en-CA" dirty="0"/>
              <a:t>12. Treatment of punishment</a:t>
            </a:r>
          </a:p>
          <a:p>
            <a:r>
              <a:rPr lang="en-CA" dirty="0"/>
              <a:t>13. Self- incrimination</a:t>
            </a:r>
          </a:p>
          <a:p>
            <a:r>
              <a:rPr lang="en-CA" dirty="0"/>
              <a:t>14.  interpreter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0147994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CA" dirty="0">
                <a:solidFill>
                  <a:srgbClr val="FF0000"/>
                </a:solidFill>
              </a:rPr>
            </a:br>
            <a:r>
              <a:rPr lang="en-CA" dirty="0">
                <a:solidFill>
                  <a:srgbClr val="FF0000"/>
                </a:solidFill>
              </a:rPr>
              <a:t>RULE OF LAW </a:t>
            </a:r>
            <a:br>
              <a:rPr lang="en-CA" dirty="0">
                <a:solidFill>
                  <a:srgbClr val="FF0000"/>
                </a:solidFill>
              </a:rPr>
            </a:b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3315" name="Rectangle 5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US" altLang="en-US" sz="1600"/>
          </a:p>
        </p:txBody>
      </p:sp>
      <p:sp>
        <p:nvSpPr>
          <p:cNvPr id="13316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30052" y="2088320"/>
            <a:ext cx="3820616" cy="476968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Scope of the law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CA" altLang="en-US" b="1" dirty="0">
                <a:solidFill>
                  <a:srgbClr val="FF0000"/>
                </a:solidFill>
              </a:rPr>
              <a:t>All citizens are </a:t>
            </a:r>
            <a:r>
              <a:rPr lang="en-CA" altLang="en-US" b="1" dirty="0"/>
              <a:t>subject to the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CA" altLang="en-US" b="1" dirty="0"/>
              <a:t>law</a:t>
            </a:r>
            <a:r>
              <a:rPr lang="en-CA" altLang="en-US" b="1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CA" altLang="en-US" b="1" dirty="0">
                <a:solidFill>
                  <a:srgbClr val="FF0000"/>
                </a:solidFill>
              </a:rPr>
              <a:t>There should be no privileged exception from the law 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Character of the law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We live in a society where the law should be </a:t>
            </a:r>
            <a:r>
              <a:rPr lang="en-CA" altLang="en-US" b="1" dirty="0"/>
              <a:t>public and understandable</a:t>
            </a:r>
            <a:r>
              <a:rPr lang="en-CA" altLang="en-US" b="1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en-CA" altLang="en-US" dirty="0"/>
          </a:p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Institution of the law : Certain rules must exist for the law to be fair and just</a:t>
            </a:r>
          </a:p>
          <a:p>
            <a:pPr eaLnBrk="1" hangingPunct="1">
              <a:lnSpc>
                <a:spcPct val="80000"/>
              </a:lnSpc>
            </a:pPr>
            <a:endParaRPr lang="en-CA" altLang="en-US" sz="2000" dirty="0">
              <a:solidFill>
                <a:schemeClr val="hlink"/>
              </a:solidFill>
            </a:endParaRPr>
          </a:p>
        </p:txBody>
      </p:sp>
      <p:pic>
        <p:nvPicPr>
          <p:cNvPr id="13317" name="Picture 8" descr="justice_gavel_cdn-fla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4624388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1303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en-CA" dirty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 altLang="en-US"/>
          </a:p>
        </p:txBody>
      </p:sp>
      <p:sp>
        <p:nvSpPr>
          <p:cNvPr id="18436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 altLang="en-US"/>
          </a:p>
        </p:txBody>
      </p:sp>
      <p:pic>
        <p:nvPicPr>
          <p:cNvPr id="18437" name="Picture 2" descr="http://beta.images.theglobeandmail.com/57d/incoming/article14706684.ece/ALTERNATES/w220/web-sex-assault-illustr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1981200"/>
            <a:ext cx="7473950" cy="421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RAPE LAWS:</a:t>
            </a:r>
            <a:br>
              <a:rPr lang="en-CA" dirty="0">
                <a:solidFill>
                  <a:srgbClr val="FF0000"/>
                </a:solidFill>
              </a:rPr>
            </a:br>
            <a:r>
              <a:rPr lang="en-CA" dirty="0">
                <a:solidFill>
                  <a:srgbClr val="FF0000"/>
                </a:solidFill>
              </a:rPr>
              <a:t>Prior to 1983</a:t>
            </a:r>
          </a:p>
        </p:txBody>
      </p:sp>
      <p:sp>
        <p:nvSpPr>
          <p:cNvPr id="29699" name="Rectangle 7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 The complainant had to be female 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The accused had to be male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The complainant and the victim must not be married together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 sexual intercourse occurred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Victim’s sexual history could be brought up in court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Implied consent accepted “honest belief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400" dirty="0"/>
              <a:t>Intoxication as an excuse</a:t>
            </a:r>
          </a:p>
        </p:txBody>
      </p:sp>
      <p:sp>
        <p:nvSpPr>
          <p:cNvPr id="19460" name="Rectangle 8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endParaRPr lang="en-US" altLang="en-US" sz="2000"/>
          </a:p>
        </p:txBody>
      </p:sp>
      <p:pic>
        <p:nvPicPr>
          <p:cNvPr id="19461" name="Picture 2" descr="http://www.unisa.edu.au/crma/images/criminal_justice_jurisprude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2071688"/>
            <a:ext cx="378777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SEXUAL ASSAULT LAWS:</a:t>
            </a:r>
            <a:br>
              <a:rPr lang="en-CA" dirty="0">
                <a:solidFill>
                  <a:srgbClr val="FF0000"/>
                </a:solidFill>
              </a:rPr>
            </a:br>
            <a:r>
              <a:rPr lang="en-CA" dirty="0">
                <a:solidFill>
                  <a:srgbClr val="FF0000"/>
                </a:solidFill>
              </a:rPr>
              <a:t>After January 1, 1983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752600"/>
            <a:ext cx="4034607" cy="5105400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6400" b="1" dirty="0"/>
              <a:t>Bill c-127 - </a:t>
            </a:r>
            <a:r>
              <a:rPr lang="en-US" sz="6400" dirty="0"/>
              <a:t>Changes in </a:t>
            </a:r>
            <a:r>
              <a:rPr lang="en-US" sz="6400" b="1" dirty="0">
                <a:solidFill>
                  <a:srgbClr val="FF0000"/>
                </a:solidFill>
              </a:rPr>
              <a:t>substantive law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6400" b="1" dirty="0">
              <a:solidFill>
                <a:schemeClr val="hlink"/>
              </a:solidFill>
            </a:endParaRP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6400" dirty="0"/>
              <a:t>Rape was replaced with 3 degrees of sexual assault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6400" b="1" dirty="0">
              <a:solidFill>
                <a:schemeClr val="hlink"/>
              </a:solidFill>
            </a:endParaRP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6400" b="1" dirty="0">
                <a:solidFill>
                  <a:srgbClr val="FF0000"/>
                </a:solidFill>
              </a:rPr>
              <a:t>Level 1</a:t>
            </a:r>
            <a:r>
              <a:rPr lang="en-US" sz="6400" dirty="0">
                <a:solidFill>
                  <a:srgbClr val="FF0000"/>
                </a:solidFill>
              </a:rPr>
              <a:t> </a:t>
            </a:r>
            <a:r>
              <a:rPr lang="en-US" sz="6400" dirty="0"/>
              <a:t>–  The victim suffers the least physical injury 10yrs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6400" b="1" dirty="0">
              <a:solidFill>
                <a:schemeClr val="hlink"/>
              </a:solidFill>
            </a:endParaRP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6400" b="1" dirty="0">
              <a:solidFill>
                <a:schemeClr val="hlink"/>
              </a:solidFill>
            </a:endParaRP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6400" b="1" dirty="0">
                <a:solidFill>
                  <a:srgbClr val="FF0000"/>
                </a:solidFill>
              </a:rPr>
              <a:t>Level 2 – involves threat or use of a weapon and bodily harm is incurred. (More than one person ) 14yrs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6400" b="1" dirty="0">
              <a:solidFill>
                <a:srgbClr val="FF0000"/>
              </a:solidFill>
            </a:endParaRP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6400" b="1" dirty="0">
                <a:solidFill>
                  <a:srgbClr val="FF0000"/>
                </a:solidFill>
              </a:rPr>
              <a:t>Level 3</a:t>
            </a:r>
            <a:r>
              <a:rPr lang="en-US" sz="9600" dirty="0">
                <a:solidFill>
                  <a:srgbClr val="FF0000"/>
                </a:solidFill>
              </a:rPr>
              <a:t> </a:t>
            </a:r>
            <a:r>
              <a:rPr lang="en-US" sz="6400" dirty="0"/>
              <a:t>–  this is when a person is sexually assaulted and resulted in permanent harm (life in prison)</a:t>
            </a:r>
          </a:p>
        </p:txBody>
      </p:sp>
      <p:sp>
        <p:nvSpPr>
          <p:cNvPr id="30724" name="Content Placeholder 3"/>
          <p:cNvSpPr>
            <a:spLocks noGrp="1"/>
          </p:cNvSpPr>
          <p:nvPr>
            <p:ph sz="half" idx="2"/>
          </p:nvPr>
        </p:nvSpPr>
        <p:spPr>
          <a:xfrm>
            <a:off x="5072063" y="2000250"/>
            <a:ext cx="3810000" cy="4114800"/>
          </a:xfrm>
        </p:spPr>
        <p:txBody>
          <a:bodyPr rtlCol="0">
            <a:normAutofit fontScale="25000" lnSpcReduction="200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9600" b="1" dirty="0">
                <a:solidFill>
                  <a:srgbClr val="FF0000"/>
                </a:solidFill>
                <a:latin typeface="Arial" charset="0"/>
                <a:cs typeface="Arial" charset="0"/>
              </a:rPr>
              <a:t>Procedural Issues 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6400" dirty="0"/>
              <a:t>1.  Sex of the abused and perpetrator could be any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6400" dirty="0"/>
              <a:t>2. Relationships could be any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6400" dirty="0"/>
              <a:t>3. Rape shield law – The court can no longer bring up the victims sexual history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6400" dirty="0"/>
              <a:t>4.  Implied vs actual consent ( diminished capacity)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6400" dirty="0"/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6400" dirty="0"/>
              <a:t>5. Intoxication not an excuse22</a:t>
            </a:r>
          </a:p>
          <a:p>
            <a:pPr marL="438912" indent="-320040" eaLnBrk="1" fontAlgn="auto" hangingPunct="1">
              <a:lnSpc>
                <a:spcPct val="9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20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  <p:bldP spid="3072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>
                <a:solidFill>
                  <a:srgbClr val="FF0000"/>
                </a:solidFill>
              </a:rPr>
              <a:t>WHAT IS AN ALIBI?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/>
              <a:t>Story told to the court - </a:t>
            </a:r>
            <a:r>
              <a:rPr lang="en-US" dirty="0">
                <a:effectLst/>
              </a:rPr>
              <a:t>a claim or piece of evidence that one was elsewhere when an act, typically a criminal one, is alleged to have taken place.</a:t>
            </a:r>
            <a:endParaRPr lang="en-CA" dirty="0"/>
          </a:p>
        </p:txBody>
      </p:sp>
      <p:pic>
        <p:nvPicPr>
          <p:cNvPr id="49154" name="Picture 2" descr="Image result for alibi in court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5500" y="2139156"/>
            <a:ext cx="38100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876344"/>
      </p:ext>
    </p:extLst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LEGAL DEFENCES AND THE LAW </a:t>
            </a:r>
          </a:p>
        </p:txBody>
      </p:sp>
      <p:sp>
        <p:nvSpPr>
          <p:cNvPr id="22531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22532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rgbClr val="FF0000"/>
                </a:solidFill>
              </a:rPr>
              <a:t>EXCUSE DEFENCES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b="1" dirty="0">
                <a:solidFill>
                  <a:schemeClr val="hlink"/>
                </a:solidFill>
              </a:rPr>
              <a:t>Conduct is wrong but certain circumstances exists and the actor is excused from criminal liability ( no criminal intent)</a:t>
            </a:r>
          </a:p>
          <a:p>
            <a:endParaRPr lang="en-US" altLang="en-US" dirty="0"/>
          </a:p>
        </p:txBody>
      </p:sp>
      <p:pic>
        <p:nvPicPr>
          <p:cNvPr id="22533" name="Picture 5" descr="http://www.criminallawyers.ca/resources/searc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823469"/>
            <a:ext cx="1162050" cy="297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63492" name="Picture 4" descr="Image result for james bulge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19925" y="2087563"/>
            <a:ext cx="2560800" cy="370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0" name="Picture 2" descr="Image result for james bulg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0738" y="2778123"/>
            <a:ext cx="3819525" cy="232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92958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EXCUSE DEFENCES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en-GB" altLang="en-US" sz="2400">
              <a:solidFill>
                <a:schemeClr val="hlink"/>
              </a:solidFill>
            </a:endParaRPr>
          </a:p>
        </p:txBody>
      </p:sp>
      <p:sp>
        <p:nvSpPr>
          <p:cNvPr id="5632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724400" y="1485022"/>
            <a:ext cx="4513948" cy="5830177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Age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/>
              <a:t>3 distinct stages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/>
              <a:t>Youth – 12-17 (held accountable but limited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CA" altLang="en-US" sz="1400" b="1" dirty="0"/>
              <a:t> responsibility)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/>
              <a:t>Adult – 18 – infinity (full legal rights)</a:t>
            </a:r>
          </a:p>
          <a:p>
            <a:pPr>
              <a:lnSpc>
                <a:spcPct val="80000"/>
              </a:lnSpc>
            </a:pPr>
            <a:r>
              <a:rPr lang="en-CA" altLang="en-US" sz="1400" dirty="0">
                <a:solidFill>
                  <a:schemeClr val="hlink"/>
                </a:solidFill>
              </a:rPr>
              <a:t> Mental disorder : </a:t>
            </a:r>
            <a:r>
              <a:rPr lang="en-CA" altLang="en-US" sz="1400" b="1" dirty="0"/>
              <a:t>Incapable of appreciating the nature and quality of the act/omission (NCR)</a:t>
            </a:r>
            <a:endParaRPr lang="en-CA" altLang="en-US" sz="1400" dirty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Automatism  : unconscious/ involuntary actions e.g. sleepwalking</a:t>
            </a:r>
          </a:p>
          <a:p>
            <a:pPr eaLnBrk="1" hangingPunct="1">
              <a:lnSpc>
                <a:spcPct val="80000"/>
              </a:lnSpc>
            </a:pPr>
            <a:endParaRPr lang="en-CA" altLang="en-US" sz="1400" b="1" dirty="0"/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Mistake of fact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Honest mistake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Limits- sexual assault cases Underage relationship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CA" altLang="en-US" sz="1400" dirty="0"/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Mistake of law</a:t>
            </a:r>
          </a:p>
          <a:p>
            <a:pPr eaLnBrk="1" hangingPunct="1">
              <a:lnSpc>
                <a:spcPct val="80000"/>
              </a:lnSpc>
            </a:pPr>
            <a:r>
              <a:rPr lang="en-CA" altLang="en-US" sz="1400" b="1" dirty="0">
                <a:solidFill>
                  <a:srgbClr val="FF0000"/>
                </a:solidFill>
              </a:rPr>
              <a:t>Ignorance of the law is NO excuse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en-CA" altLang="en-US" sz="1400" b="1" dirty="0">
                <a:solidFill>
                  <a:srgbClr val="FF0000"/>
                </a:solidFill>
              </a:rPr>
              <a:t>PMS? Intoxication?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endParaRPr lang="en-CA" altLang="en-US" sz="1400" b="1" dirty="0">
              <a:solidFill>
                <a:srgbClr val="FF0000"/>
              </a:solidFill>
            </a:endParaRPr>
          </a:p>
        </p:txBody>
      </p:sp>
      <p:pic>
        <p:nvPicPr>
          <p:cNvPr id="26629" name="Picture 8" descr="CHILD-ARREST-TER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46" y="2088320"/>
            <a:ext cx="3829503" cy="371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6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63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563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63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63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63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63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/>
      <p:bldP spid="5632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LEGAL DEFENCES AND THE LAW</a:t>
            </a:r>
          </a:p>
        </p:txBody>
      </p:sp>
      <p:sp>
        <p:nvSpPr>
          <p:cNvPr id="21507" name="Rectangle 9"/>
          <p:cNvSpPr>
            <a:spLocks noGrp="1" noChangeArrowheads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CA" altLang="en-US" sz="2800" b="1" dirty="0">
                <a:solidFill>
                  <a:srgbClr val="FF0000"/>
                </a:solidFill>
              </a:rPr>
              <a:t>JUSTIFICATION DEFENCES</a:t>
            </a:r>
            <a:r>
              <a:rPr lang="en-CA" altLang="en-US" sz="2800" dirty="0">
                <a:solidFill>
                  <a:srgbClr val="FF0000"/>
                </a:solidFill>
              </a:rPr>
              <a:t> </a:t>
            </a:r>
          </a:p>
          <a:p>
            <a:pPr eaLnBrk="1" hangingPunct="1">
              <a:lnSpc>
                <a:spcPct val="70000"/>
              </a:lnSpc>
            </a:pPr>
            <a:endParaRPr lang="en-CA" altLang="en-US" sz="2800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70000"/>
              </a:lnSpc>
            </a:pPr>
            <a:r>
              <a:rPr lang="en-US" altLang="en-US" sz="2800" dirty="0"/>
              <a:t>   Defendant admits to committing the crime (accepts responsibility), but argues that act was justified under the circumstance</a:t>
            </a:r>
          </a:p>
          <a:p>
            <a:pPr eaLnBrk="1" hangingPunct="1">
              <a:lnSpc>
                <a:spcPct val="80000"/>
              </a:lnSpc>
            </a:pPr>
            <a:endParaRPr lang="en-GB" altLang="en-US" sz="2400" dirty="0"/>
          </a:p>
        </p:txBody>
      </p:sp>
      <p:sp>
        <p:nvSpPr>
          <p:cNvPr id="27652" name="Rectangle 10"/>
          <p:cNvSpPr>
            <a:spLocks noGrp="1" noChangeArrowheads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endParaRPr lang="en-GB" altLang="en-US" sz="2400"/>
          </a:p>
        </p:txBody>
      </p:sp>
      <p:pic>
        <p:nvPicPr>
          <p:cNvPr id="27653" name="Picture 8" descr="news-arr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8" y="2017713"/>
            <a:ext cx="38100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JUSTIFICATION DEFENCES 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 rtlCol="0">
            <a:normAutofit fontScale="85000" lnSpcReduction="20000"/>
          </a:bodyPr>
          <a:lstStyle/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600" b="1" dirty="0">
                <a:solidFill>
                  <a:srgbClr val="FF0000"/>
                </a:solidFill>
              </a:rPr>
              <a:t>Consent 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600" b="1" dirty="0">
                <a:solidFill>
                  <a:srgbClr val="FF0000"/>
                </a:solidFill>
              </a:rPr>
              <a:t>Conduct was permitted by victim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600" b="1" dirty="0">
              <a:solidFill>
                <a:srgbClr val="FF0000"/>
              </a:solidFill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600" b="1" dirty="0">
                <a:solidFill>
                  <a:srgbClr val="FF0000"/>
                </a:solidFill>
              </a:rPr>
              <a:t>Duress:</a:t>
            </a:r>
          </a:p>
          <a:p>
            <a:pPr marL="118872" indent="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CA" sz="2600" dirty="0"/>
              <a:t> </a:t>
            </a:r>
            <a:r>
              <a:rPr lang="en-CA" sz="2600" dirty="0">
                <a:solidFill>
                  <a:srgbClr val="FF0000"/>
                </a:solidFill>
              </a:rPr>
              <a:t>Acting in response to       threats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600" b="1" dirty="0">
                <a:solidFill>
                  <a:srgbClr val="FF0000"/>
                </a:solidFill>
              </a:rPr>
              <a:t>Necessity: an illegal act that was committed to prevent a more serious harm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2600" dirty="0">
              <a:solidFill>
                <a:srgbClr val="FF0000"/>
              </a:solidFill>
            </a:endParaRP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z="2600" b="1" dirty="0">
                <a:solidFill>
                  <a:srgbClr val="FF0000"/>
                </a:solidFill>
              </a:rPr>
              <a:t>Self-defence : when you are defending yourself because of reasonable fear of death or body harm.</a:t>
            </a:r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1800" dirty="0"/>
          </a:p>
          <a:p>
            <a:pPr marL="438912" indent="-32004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z="1800" b="1" dirty="0">
              <a:solidFill>
                <a:schemeClr val="hlink"/>
              </a:solidFill>
            </a:endParaRPr>
          </a:p>
        </p:txBody>
      </p:sp>
      <p:sp>
        <p:nvSpPr>
          <p:cNvPr id="61444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</a:pPr>
            <a:endParaRPr lang="en-US" altLang="en-US" sz="1600" dirty="0"/>
          </a:p>
        </p:txBody>
      </p:sp>
      <p:pic>
        <p:nvPicPr>
          <p:cNvPr id="2052" name="Picture 4" descr="Image result for LEGAL DEFENCE OF DU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052" y="2088320"/>
            <a:ext cx="3820615" cy="370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  <p:bldP spid="6144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JUSTIFICATION DEFENCES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6867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457200" y="1143000"/>
            <a:ext cx="4038600" cy="5254625"/>
          </a:xfrm>
        </p:spPr>
        <p:txBody>
          <a:bodyPr/>
          <a:lstStyle/>
          <a:p>
            <a:pPr marL="119062" indent="0" eaLnBrk="1" hangingPunct="1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en-CA" altLang="en-US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CA" altLang="en-US" b="1" dirty="0">
                <a:solidFill>
                  <a:srgbClr val="FF0000"/>
                </a:solidFill>
              </a:rPr>
              <a:t>Provocation : a wrongful act/insult sufficient to deprive an ordinary person of the power of control. ( results in a lesser charge) (Texas man kills man raping daughter)</a:t>
            </a:r>
          </a:p>
          <a:p>
            <a:pPr marL="119062" indent="0" eaLnBrk="1" hangingPunct="1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en-US" altLang="en-US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CA" altLang="en-US" b="1" dirty="0">
                <a:solidFill>
                  <a:srgbClr val="FF0000"/>
                </a:solidFill>
              </a:rPr>
              <a:t>Entrapment :  inducement to crime by police officer Used only after the accused is found guilty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  <a:defRPr/>
            </a:pPr>
            <a:endParaRPr lang="en-CA" altLang="en-US" b="1" dirty="0">
              <a:solidFill>
                <a:srgbClr val="FF0000"/>
              </a:solidFill>
            </a:endParaRPr>
          </a:p>
        </p:txBody>
      </p:sp>
      <p:sp>
        <p:nvSpPr>
          <p:cNvPr id="29700" name="Rectangle 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en-GB" altLang="en-US" dirty="0"/>
          </a:p>
        </p:txBody>
      </p:sp>
      <p:pic>
        <p:nvPicPr>
          <p:cNvPr id="29701" name="Picture 9" descr="23355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67000"/>
            <a:ext cx="4419600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</a:rPr>
              <a:t>CLASSIFICATION OF OFFENCES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238"/>
            <a:ext cx="4972050" cy="4624387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SUMMARY OFFENCES (ratchet) : </a:t>
            </a:r>
          </a:p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Trial by provincial court judge</a:t>
            </a:r>
          </a:p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Incarceration not exceeding 6 months</a:t>
            </a:r>
          </a:p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Maximum fine $2000</a:t>
            </a:r>
          </a:p>
          <a:p>
            <a:pPr>
              <a:lnSpc>
                <a:spcPct val="9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Charges must be laid within 6 months of the commission of the offence</a:t>
            </a:r>
            <a:endParaRPr lang="en-US" altLang="en-US" sz="2400" dirty="0"/>
          </a:p>
          <a:p>
            <a:pPr eaLnBrk="1" hangingPunct="1">
              <a:lnSpc>
                <a:spcPct val="80000"/>
              </a:lnSpc>
            </a:pPr>
            <a:endParaRPr lang="en-US" altLang="en-US" sz="2400" dirty="0"/>
          </a:p>
          <a:p>
            <a:pPr eaLnBrk="1" hangingPunct="1">
              <a:lnSpc>
                <a:spcPct val="8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INDICTABLE OFFENCES (serious):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Maximum life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E.g.. Murder, kidnapping 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b="1" dirty="0">
                <a:solidFill>
                  <a:srgbClr val="FF0000"/>
                </a:solidFill>
              </a:rPr>
              <a:t>Serious offences heard before a federally appointed judge and/or jury </a:t>
            </a:r>
          </a:p>
          <a:p>
            <a:pPr eaLnBrk="1" hangingPunct="1">
              <a:lnSpc>
                <a:spcPct val="80000"/>
              </a:lnSpc>
            </a:pPr>
            <a:endParaRPr lang="en-US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32772" name="Picture 6" descr="http://www.conciselawnews.co.uk/wp-content/uploads/2011/06/judge-gavel-order-in-the-court.gif">
            <a:hlinkClick r:id="rId3"/>
          </p:cNvPr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29250" y="2286000"/>
            <a:ext cx="3714750" cy="3219450"/>
          </a:xfr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</a:rPr>
              <a:t>HYBRID OFFENCES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 eaLnBrk="1" hangingPunct="1">
              <a:lnSpc>
                <a:spcPct val="80000"/>
              </a:lnSpc>
            </a:pPr>
            <a:endParaRPr lang="en-US" altLang="en-US" sz="240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800"/>
              <a:t>	</a:t>
            </a:r>
            <a:endParaRPr lang="en-CA" altLang="en-US" sz="800"/>
          </a:p>
        </p:txBody>
      </p:sp>
      <p:sp>
        <p:nvSpPr>
          <p:cNvPr id="19460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87154" y="1631120"/>
            <a:ext cx="3980548" cy="4617280"/>
          </a:xfrm>
        </p:spPr>
        <p:txBody>
          <a:bodyPr>
            <a:noAutofit/>
          </a:bodyPr>
          <a:lstStyle/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Prosecutors have discretion to proceed with the case as a summary or indictable offence </a:t>
            </a:r>
          </a:p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Based on </a:t>
            </a:r>
            <a:r>
              <a:rPr lang="en-CA" altLang="en-US" sz="1200" dirty="0">
                <a:solidFill>
                  <a:srgbClr val="FF0000"/>
                </a:solidFill>
              </a:rPr>
              <a:t>aggravating</a:t>
            </a:r>
            <a:r>
              <a:rPr lang="en-CA" altLang="en-US" sz="1200" dirty="0"/>
              <a:t> and </a:t>
            </a:r>
            <a:r>
              <a:rPr lang="en-CA" altLang="en-US" sz="1200" dirty="0">
                <a:solidFill>
                  <a:srgbClr val="FF0000"/>
                </a:solidFill>
              </a:rPr>
              <a:t>mitigating</a:t>
            </a:r>
            <a:r>
              <a:rPr lang="en-CA" altLang="en-US" sz="1200" dirty="0"/>
              <a:t> factors.</a:t>
            </a:r>
          </a:p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Aggravating factors : factors that could lead to a more harsh and severe punishment. E.g. </a:t>
            </a:r>
          </a:p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Does the individual have a serious criminal record? Violence in the offence? Planning and organization? Vulnerability of the victim? Abuse of authority ?GangX3</a:t>
            </a:r>
          </a:p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Examples of hybrid include sexual assault, max 18 months </a:t>
            </a:r>
          </a:p>
          <a:p>
            <a:pPr marL="0" indent="0" eaLnBrk="1" hangingPunct="1">
              <a:lnSpc>
                <a:spcPct val="220000"/>
              </a:lnSpc>
              <a:buNone/>
            </a:pPr>
            <a:endParaRPr lang="en-CA" altLang="en-US" sz="1200" dirty="0"/>
          </a:p>
          <a:p>
            <a:pPr eaLnBrk="1" hangingPunct="1">
              <a:lnSpc>
                <a:spcPct val="220000"/>
              </a:lnSpc>
            </a:pPr>
            <a:endParaRPr lang="en-CA" altLang="en-US" sz="12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eaLnBrk="1" hangingPunct="1">
              <a:lnSpc>
                <a:spcPct val="220000"/>
              </a:lnSpc>
            </a:pPr>
            <a:r>
              <a:rPr lang="en-CA" altLang="en-US" sz="1200" dirty="0"/>
              <a:t>Mitigating factors : factors that could lead to a less severe punishment. E.g. Good social standing in the community, showing remorse</a:t>
            </a:r>
          </a:p>
        </p:txBody>
      </p:sp>
      <p:pic>
        <p:nvPicPr>
          <p:cNvPr id="34821" name="Picture 7" descr="criminal-law-mat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01825"/>
            <a:ext cx="3717925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>
                <a:solidFill>
                  <a:srgbClr val="FF0000"/>
                </a:solidFill>
              </a:rPr>
              <a:t>WHAT ARE. . 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CA" dirty="0"/>
          </a:p>
          <a:p>
            <a:r>
              <a:rPr lang="en-CA" dirty="0"/>
              <a:t>Hate crimes : crimes committed because of who  the victim is. Could be against a person or property</a:t>
            </a:r>
          </a:p>
          <a:p>
            <a:pPr marL="119062" indent="0">
              <a:buNone/>
            </a:pPr>
            <a:endParaRPr lang="en-CA" dirty="0"/>
          </a:p>
        </p:txBody>
      </p:sp>
      <p:pic>
        <p:nvPicPr>
          <p:cNvPr id="11" name="Picture 2" descr="Image result for 18 year old who was beaten by 4 black peopl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66" y="3810000"/>
            <a:ext cx="3956731" cy="223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chicago and facebook tor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166" y="1524000"/>
            <a:ext cx="3901546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60117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dirty="0">
                <a:solidFill>
                  <a:srgbClr val="FF0000"/>
                </a:solidFill>
              </a:rPr>
              <a:t>WHAT ARE . . . </a:t>
            </a:r>
          </a:p>
        </p:txBody>
      </p:sp>
      <p:pic>
        <p:nvPicPr>
          <p:cNvPr id="5" name="Content Placeholder 4" descr="Image result for SHAFIA FAMILY HONOUR KILLI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800" y="2503488"/>
            <a:ext cx="3829050" cy="287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119062" indent="0">
              <a:buNone/>
            </a:pPr>
            <a:r>
              <a:rPr lang="en-CA" dirty="0"/>
              <a:t>Honour crimes </a:t>
            </a:r>
          </a:p>
          <a:p>
            <a:pPr marL="119062" indent="0">
              <a:buNone/>
            </a:pPr>
            <a:r>
              <a:rPr lang="en-CA" dirty="0"/>
              <a:t>Killings of family members suspected of bringing shame or dishonour to a family. </a:t>
            </a:r>
          </a:p>
        </p:txBody>
      </p:sp>
    </p:spTree>
    <p:extLst>
      <p:ext uri="{BB962C8B-B14F-4D97-AF65-F5344CB8AC3E}">
        <p14:creationId xmlns:p14="http://schemas.microsoft.com/office/powerpoint/2010/main" val="262132573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CA" dirty="0">
                <a:solidFill>
                  <a:srgbClr val="FF0000"/>
                </a:solidFill>
              </a:rPr>
              <a:t>VARYING DEGREES OF SERIOUSNESS</a:t>
            </a:r>
            <a:r>
              <a:rPr lang="en-CA" sz="4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5843" name="Rectangle 3"/>
          <p:cNvSpPr>
            <a:spLocks noGrp="1" noChangeArrowheads="1" noTextEdit="1"/>
          </p:cNvSpPr>
          <p:nvPr>
            <p:ph type="clipArt" sz="half" idx="1"/>
          </p:nvPr>
        </p:nvSpPr>
        <p:spPr/>
      </p:sp>
      <p:sp>
        <p:nvSpPr>
          <p:cNvPr id="69636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pPr eaLnBrk="1" hangingPunct="1">
              <a:lnSpc>
                <a:spcPct val="80000"/>
              </a:lnSpc>
            </a:pPr>
            <a:r>
              <a:rPr lang="en-CA" altLang="en-US" sz="1800" b="1" dirty="0">
                <a:solidFill>
                  <a:srgbClr val="FF0000"/>
                </a:solidFill>
              </a:rPr>
              <a:t>Homicide</a:t>
            </a:r>
          </a:p>
          <a:p>
            <a:pPr eaLnBrk="1" hangingPunct="1">
              <a:lnSpc>
                <a:spcPct val="80000"/>
              </a:lnSpc>
            </a:pPr>
            <a:endParaRPr lang="en-CA" altLang="en-US" sz="1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1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1800" b="1" dirty="0">
                <a:solidFill>
                  <a:srgbClr val="FF0000"/>
                </a:solidFill>
              </a:rPr>
              <a:t>1</a:t>
            </a:r>
            <a:r>
              <a:rPr lang="en-CA" altLang="en-US" sz="1800" b="1" baseline="30000" dirty="0">
                <a:solidFill>
                  <a:srgbClr val="FF0000"/>
                </a:solidFill>
              </a:rPr>
              <a:t>st</a:t>
            </a:r>
            <a:r>
              <a:rPr lang="en-CA" altLang="en-US" sz="1800" b="1" dirty="0">
                <a:solidFill>
                  <a:srgbClr val="FF0000"/>
                </a:solidFill>
              </a:rPr>
              <a:t> Degree Murder </a:t>
            </a:r>
            <a:endParaRPr lang="en-CA" altLang="en-US" sz="18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CA" altLang="en-US" sz="1800" dirty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CA" altLang="en-US" sz="1800" dirty="0"/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1800" b="1" dirty="0">
                <a:solidFill>
                  <a:srgbClr val="FF0000"/>
                </a:solidFill>
              </a:rPr>
              <a:t>2</a:t>
            </a:r>
            <a:r>
              <a:rPr lang="en-CA" altLang="en-US" sz="1800" b="1" baseline="30000" dirty="0">
                <a:solidFill>
                  <a:srgbClr val="FF0000"/>
                </a:solidFill>
              </a:rPr>
              <a:t>nd</a:t>
            </a:r>
            <a:r>
              <a:rPr lang="en-CA" altLang="en-US" sz="1800" b="1" dirty="0">
                <a:solidFill>
                  <a:srgbClr val="FF0000"/>
                </a:solidFill>
              </a:rPr>
              <a:t> Degree Murder</a:t>
            </a: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1800" b="1" dirty="0">
                <a:solidFill>
                  <a:srgbClr val="FF0000"/>
                </a:solidFill>
              </a:rPr>
              <a:t>Manslaughter</a:t>
            </a: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CA" altLang="en-US" sz="18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CA" altLang="en-US" sz="1800" b="1" dirty="0">
                <a:solidFill>
                  <a:srgbClr val="FF0000"/>
                </a:solidFill>
              </a:rPr>
              <a:t>Infanticide </a:t>
            </a:r>
          </a:p>
        </p:txBody>
      </p:sp>
      <p:pic>
        <p:nvPicPr>
          <p:cNvPr id="35845" name="Picture 5" descr="murder_sce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34" y="2362200"/>
            <a:ext cx="4882029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96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96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96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CA" dirty="0"/>
              <a:t>CRIMINAL JUSTICE WEDDING CAKE </a:t>
            </a:r>
          </a:p>
        </p:txBody>
      </p:sp>
      <p:pic>
        <p:nvPicPr>
          <p:cNvPr id="64514" name="Picture 2" descr="Image result for criminal justice wedding cak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32446" y="2095500"/>
            <a:ext cx="3671171" cy="36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132442"/>
      </p:ext>
    </p:extLst>
  </p:cSld>
  <p:clrMapOvr>
    <a:masterClrMapping/>
  </p:clrMapOvr>
  <p:transition spd="med">
    <p:random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5918</TotalTime>
  <Words>976</Words>
  <Application>Microsoft Office PowerPoint</Application>
  <PresentationFormat>On-screen Show (4:3)</PresentationFormat>
  <Paragraphs>160</Paragraphs>
  <Slides>21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Bookman Old Style</vt:lpstr>
      <vt:lpstr>Calibri</vt:lpstr>
      <vt:lpstr>Rockwell</vt:lpstr>
      <vt:lpstr>Wingdings</vt:lpstr>
      <vt:lpstr>Wingdings 2</vt:lpstr>
      <vt:lpstr>Damask</vt:lpstr>
      <vt:lpstr>LEGAL FOUNDATIONS OF CRIMINAL JUSTICE </vt:lpstr>
      <vt:lpstr>WHERE DID CANADIAN CRIMINAL LAW COME FROM?</vt:lpstr>
      <vt:lpstr>TWO TYPES OF CRIMINAL LAW:</vt:lpstr>
      <vt:lpstr>CANADIAN CHARTER OF RIGHTS AND FREEDOMS (1982)</vt:lpstr>
      <vt:lpstr> RULE OF LAW  </vt:lpstr>
      <vt:lpstr>PowerPoint Presentation</vt:lpstr>
      <vt:lpstr>RAPE LAWS: Prior to 1983</vt:lpstr>
      <vt:lpstr>SEXUAL ASSAULT LAWS: After January 1, 1983</vt:lpstr>
      <vt:lpstr>WHAT IS AN ALIBI?</vt:lpstr>
      <vt:lpstr>LEGAL DEFENCES AND THE LAW </vt:lpstr>
      <vt:lpstr>PowerPoint Presentation</vt:lpstr>
      <vt:lpstr>EXCUSE DEFENCES </vt:lpstr>
      <vt:lpstr>LEGAL DEFENCES AND THE LAW</vt:lpstr>
      <vt:lpstr>JUSTIFICATION DEFENCES </vt:lpstr>
      <vt:lpstr>JUSTIFICATION DEFENCES</vt:lpstr>
      <vt:lpstr>CLASSIFICATION OF OFFENCES </vt:lpstr>
      <vt:lpstr>HYBRID OFFENCES</vt:lpstr>
      <vt:lpstr>WHAT ARE. . . </vt:lpstr>
      <vt:lpstr>WHAT ARE . . . </vt:lpstr>
      <vt:lpstr>VARYING DEGREES OF SERIOUSNESS </vt:lpstr>
      <vt:lpstr>CRIMINAL JUSTICE WEDDING CAKE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Carolyn</dc:creator>
  <cp:lastModifiedBy>Timi Aladesawe</cp:lastModifiedBy>
  <cp:revision>157</cp:revision>
  <dcterms:created xsi:type="dcterms:W3CDTF">2011-01-17T00:42:49Z</dcterms:created>
  <dcterms:modified xsi:type="dcterms:W3CDTF">2017-02-03T19:19:12Z</dcterms:modified>
</cp:coreProperties>
</file>