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Lst>
  <p:notesMasterIdLst>
    <p:notesMasterId r:id="rId19"/>
  </p:notesMasterIdLst>
  <p:sldIdLst>
    <p:sldId id="256" r:id="rId2"/>
    <p:sldId id="270" r:id="rId3"/>
    <p:sldId id="271" r:id="rId4"/>
    <p:sldId id="257" r:id="rId5"/>
    <p:sldId id="258" r:id="rId6"/>
    <p:sldId id="259" r:id="rId7"/>
    <p:sldId id="260" r:id="rId8"/>
    <p:sldId id="261" r:id="rId9"/>
    <p:sldId id="262" r:id="rId10"/>
    <p:sldId id="263" r:id="rId11"/>
    <p:sldId id="272" r:id="rId12"/>
    <p:sldId id="264" r:id="rId13"/>
    <p:sldId id="265" r:id="rId14"/>
    <p:sldId id="266" r:id="rId15"/>
    <p:sldId id="267" r:id="rId16"/>
    <p:sldId id="268" r:id="rId17"/>
    <p:sldId id="26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125" autoAdjust="0"/>
  </p:normalViewPr>
  <p:slideViewPr>
    <p:cSldViewPr>
      <p:cViewPr>
        <p:scale>
          <a:sx n="33" d="100"/>
          <a:sy n="33" d="100"/>
        </p:scale>
        <p:origin x="-2424" y="-7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055A17-F565-4BA0-AF6F-08D92F743FBE}" type="datetimeFigureOut">
              <a:rPr lang="en-CA" smtClean="0"/>
              <a:t>10/09/2012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CD5748-EE3C-4AC1-B3EF-7D3198831C3E}" type="slidenum">
              <a:rPr lang="en-CA" smtClean="0"/>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Cultural groups</a:t>
            </a:r>
          </a:p>
          <a:p>
            <a:r>
              <a:rPr lang="en-CA" dirty="0" smtClean="0"/>
              <a:t>Society</a:t>
            </a:r>
          </a:p>
          <a:p>
            <a:r>
              <a:rPr lang="en-CA" dirty="0" smtClean="0"/>
              <a:t>Your parents</a:t>
            </a:r>
          </a:p>
          <a:p>
            <a:r>
              <a:rPr lang="en-CA" dirty="0" smtClean="0"/>
              <a:t>Religion</a:t>
            </a:r>
          </a:p>
          <a:p>
            <a:endParaRPr lang="en-CA" dirty="0" smtClean="0"/>
          </a:p>
          <a:p>
            <a:r>
              <a:rPr lang="en-CA" dirty="0" smtClean="0"/>
              <a:t>Morality is </a:t>
            </a:r>
            <a:r>
              <a:rPr lang="en-CA" dirty="0" err="1" smtClean="0"/>
              <a:t>inate</a:t>
            </a:r>
            <a:r>
              <a:rPr lang="en-CA" dirty="0" smtClean="0"/>
              <a:t> </a:t>
            </a:r>
          </a:p>
          <a:p>
            <a:endParaRPr lang="en-CA" dirty="0" smtClean="0"/>
          </a:p>
          <a:p>
            <a:r>
              <a:rPr lang="en-CA" dirty="0" smtClean="0"/>
              <a:t>The goal – an account of morality that is consistent with (or supports) the free market, but which doesn’t rely on </a:t>
            </a:r>
            <a:r>
              <a:rPr lang="en-CA" dirty="0" err="1" smtClean="0"/>
              <a:t>christian</a:t>
            </a:r>
            <a:r>
              <a:rPr lang="en-CA" baseline="0" dirty="0" smtClean="0"/>
              <a:t> </a:t>
            </a:r>
            <a:r>
              <a:rPr lang="en-CA" dirty="0" smtClean="0"/>
              <a:t>theology </a:t>
            </a:r>
          </a:p>
          <a:p>
            <a:r>
              <a:rPr lang="en-CA" dirty="0" smtClean="0"/>
              <a:t>-You are born with an understanding of how to act morally </a:t>
            </a:r>
          </a:p>
          <a:p>
            <a:r>
              <a:rPr lang="en-CA" dirty="0" smtClean="0"/>
              <a:t>-Justification of the free market system</a:t>
            </a:r>
          </a:p>
          <a:p>
            <a:r>
              <a:rPr lang="en-CA" dirty="0" smtClean="0"/>
              <a:t>Problem</a:t>
            </a:r>
            <a:r>
              <a:rPr lang="en-CA" baseline="0" dirty="0" smtClean="0"/>
              <a:t> – seems to be in a lot of ways an immoral system</a:t>
            </a:r>
          </a:p>
          <a:p>
            <a:r>
              <a:rPr lang="en-CA" baseline="0" dirty="0" smtClean="0"/>
              <a:t>Wants to give an account that will satisfy the Christian morality</a:t>
            </a:r>
          </a:p>
          <a:p>
            <a:endParaRPr lang="en-CA" baseline="0" dirty="0" smtClean="0"/>
          </a:p>
          <a:p>
            <a:r>
              <a:rPr lang="en-CA" baseline="0" dirty="0" smtClean="0"/>
              <a:t>The poor will inherit the earth</a:t>
            </a:r>
          </a:p>
          <a:p>
            <a:endParaRPr lang="en-CA" baseline="0" dirty="0" smtClean="0"/>
          </a:p>
          <a:p>
            <a:r>
              <a:rPr lang="en-CA" dirty="0" smtClean="0"/>
              <a:t>First line of the book*</a:t>
            </a:r>
            <a:r>
              <a:rPr lang="en-CA" baseline="0" dirty="0" smtClean="0"/>
              <a:t> important </a:t>
            </a:r>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Men</a:t>
            </a:r>
            <a:r>
              <a:rPr lang="en-CA" baseline="0" dirty="0" smtClean="0"/>
              <a:t> are naturally self interested in the affairs of others</a:t>
            </a:r>
          </a:p>
          <a:p>
            <a:endParaRPr lang="en-CA" baseline="0" dirty="0" smtClean="0"/>
          </a:p>
          <a:p>
            <a:r>
              <a:rPr lang="en-CA" baseline="0" dirty="0" smtClean="0"/>
              <a:t>People are interested in how other people are doing and their affairs and we are interested in ours as well</a:t>
            </a:r>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4</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We are by nature</a:t>
            </a:r>
            <a:r>
              <a:rPr lang="en-CA" baseline="0" dirty="0" smtClean="0"/>
              <a:t> interested in the affairs of others</a:t>
            </a:r>
          </a:p>
          <a:p>
            <a:r>
              <a:rPr lang="en-CA" baseline="0" dirty="0" smtClean="0"/>
              <a:t>We by nature put ourselves in each others shoes</a:t>
            </a:r>
          </a:p>
          <a:p>
            <a:r>
              <a:rPr lang="en-CA" baseline="0" dirty="0" smtClean="0"/>
              <a:t>Ask ourselves how does it feel to be that person </a:t>
            </a:r>
          </a:p>
          <a:p>
            <a:r>
              <a:rPr lang="en-CA" baseline="0" dirty="0" smtClean="0"/>
              <a:t>It allows us to see how other people are feeling </a:t>
            </a:r>
          </a:p>
          <a:p>
            <a:endParaRPr lang="en-CA" baseline="0" dirty="0" smtClean="0"/>
          </a:p>
          <a:p>
            <a:r>
              <a:rPr lang="en-CA" baseline="0" dirty="0" smtClean="0"/>
              <a:t>Our feelings correspond to some degree with what others are feeling</a:t>
            </a:r>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5</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We sympathize with the good moments and the bad</a:t>
            </a:r>
          </a:p>
          <a:p>
            <a:endParaRPr lang="en-CA" dirty="0" smtClean="0"/>
          </a:p>
          <a:p>
            <a:r>
              <a:rPr lang="en-CA" dirty="0" smtClean="0"/>
              <a:t>We especially enjoy it when people with good</a:t>
            </a:r>
            <a:endParaRPr lang="en-CA" baseline="0" dirty="0" smtClean="0"/>
          </a:p>
          <a:p>
            <a:r>
              <a:rPr lang="en-CA" baseline="0" dirty="0" smtClean="0"/>
              <a:t>and we judge the appropriateness of the emotion and </a:t>
            </a:r>
            <a:r>
              <a:rPr lang="en-CA" baseline="0" dirty="0" err="1" smtClean="0"/>
              <a:t>somethimes</a:t>
            </a:r>
            <a:r>
              <a:rPr lang="en-CA" baseline="0" dirty="0" smtClean="0"/>
              <a:t> we are unsympathetic  </a:t>
            </a:r>
          </a:p>
          <a:p>
            <a:r>
              <a:rPr lang="en-CA" baseline="0" dirty="0" smtClean="0"/>
              <a:t>We evaluate </a:t>
            </a:r>
            <a:r>
              <a:rPr lang="en-CA" baseline="0" dirty="0" err="1" smtClean="0"/>
              <a:t>wether</a:t>
            </a:r>
            <a:r>
              <a:rPr lang="en-CA" baseline="0" dirty="0" smtClean="0"/>
              <a:t> the emotion they are having is the right one</a:t>
            </a:r>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6</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7</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We </a:t>
            </a:r>
            <a:r>
              <a:rPr lang="en-CA" dirty="0" err="1" smtClean="0"/>
              <a:t>sympatize</a:t>
            </a:r>
            <a:r>
              <a:rPr lang="en-CA" baseline="0" dirty="0" smtClean="0"/>
              <a:t> </a:t>
            </a:r>
            <a:r>
              <a:rPr lang="en-CA" baseline="0" dirty="0" err="1" smtClean="0"/>
              <a:t>natruarlly</a:t>
            </a:r>
            <a:r>
              <a:rPr lang="en-CA" baseline="0" dirty="0" smtClean="0"/>
              <a:t> more with the people who are joyful</a:t>
            </a:r>
          </a:p>
          <a:p>
            <a:r>
              <a:rPr lang="en-CA" baseline="0" dirty="0" smtClean="0"/>
              <a:t>The rich appear to be more joyful</a:t>
            </a:r>
          </a:p>
          <a:p>
            <a:endParaRPr lang="en-CA" baseline="0" dirty="0" smtClean="0"/>
          </a:p>
          <a:p>
            <a:r>
              <a:rPr lang="en-CA" baseline="0" dirty="0" smtClean="0"/>
              <a:t>We are better able to put ourselves in the position of people that are wealthy</a:t>
            </a:r>
          </a:p>
          <a:p>
            <a:r>
              <a:rPr lang="en-CA" baseline="0" dirty="0" smtClean="0"/>
              <a:t>As a result of this capacity, we sympathize more with the rich and therefore we desire to be rich </a:t>
            </a:r>
          </a:p>
          <a:p>
            <a:r>
              <a:rPr lang="en-CA" baseline="0" dirty="0" smtClean="0"/>
              <a:t>We desire to attain wealth because of our natural capacity to relate to others</a:t>
            </a:r>
          </a:p>
          <a:p>
            <a:endParaRPr lang="en-CA" baseline="0" dirty="0" smtClean="0"/>
          </a:p>
        </p:txBody>
      </p:sp>
      <p:sp>
        <p:nvSpPr>
          <p:cNvPr id="4" name="Slide Number Placeholder 3"/>
          <p:cNvSpPr>
            <a:spLocks noGrp="1"/>
          </p:cNvSpPr>
          <p:nvPr>
            <p:ph type="sldNum" sz="quarter" idx="10"/>
          </p:nvPr>
        </p:nvSpPr>
        <p:spPr/>
        <p:txBody>
          <a:bodyPr/>
          <a:lstStyle/>
          <a:p>
            <a:fld id="{A0CD5748-EE3C-4AC1-B3EF-7D3198831C3E}" type="slidenum">
              <a:rPr lang="en-CA" smtClean="0"/>
              <a:t>8</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We naturally</a:t>
            </a:r>
            <a:r>
              <a:rPr lang="en-CA" baseline="0" dirty="0" smtClean="0"/>
              <a:t> look at those who are wealthy </a:t>
            </a:r>
          </a:p>
          <a:p>
            <a:r>
              <a:rPr lang="en-CA" baseline="0" dirty="0" smtClean="0"/>
              <a:t>We </a:t>
            </a:r>
            <a:r>
              <a:rPr lang="en-CA" baseline="0" dirty="0" err="1" smtClean="0"/>
              <a:t>natrrally</a:t>
            </a:r>
            <a:r>
              <a:rPr lang="en-CA" baseline="0" dirty="0" smtClean="0"/>
              <a:t> care about those who are less wealthy</a:t>
            </a:r>
          </a:p>
          <a:p>
            <a:r>
              <a:rPr lang="en-CA" baseline="0" dirty="0" smtClean="0"/>
              <a:t>Our capacity for sympathy tells us how to be moral </a:t>
            </a:r>
          </a:p>
          <a:p>
            <a:endParaRPr lang="en-CA" baseline="0" dirty="0" smtClean="0"/>
          </a:p>
          <a:p>
            <a:endParaRPr lang="en-CA" baseline="0" dirty="0" smtClean="0"/>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9</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Having money doesn’t necessarily make you happy</a:t>
            </a:r>
            <a:r>
              <a:rPr lang="en-CA" baseline="0" dirty="0" smtClean="0"/>
              <a:t> </a:t>
            </a:r>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10</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There are two roads to happiness</a:t>
            </a:r>
            <a:endParaRPr lang="en-CA" baseline="0" dirty="0" smtClean="0"/>
          </a:p>
          <a:p>
            <a:r>
              <a:rPr lang="en-CA" baseline="0" dirty="0" smtClean="0"/>
              <a:t>-the study of wisdom and the practice of virtue</a:t>
            </a:r>
          </a:p>
          <a:p>
            <a:r>
              <a:rPr lang="en-CA" baseline="0" dirty="0" smtClean="0"/>
              <a:t>-the acquisition of wealth and greatness</a:t>
            </a:r>
          </a:p>
          <a:p>
            <a:r>
              <a:rPr lang="en-CA" baseline="0" dirty="0" smtClean="0"/>
              <a:t>-most of us chooses the second path but we should choose the first</a:t>
            </a:r>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11</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pursuit of wealth</a:t>
            </a:r>
            <a:r>
              <a:rPr lang="en-CA" baseline="0" dirty="0" smtClean="0"/>
              <a:t> is extremely time consuming</a:t>
            </a:r>
          </a:p>
          <a:p>
            <a:r>
              <a:rPr lang="en-CA" baseline="0" dirty="0" smtClean="0"/>
              <a:t>Working very hard, study, putting in long hours, giving up leisure</a:t>
            </a:r>
          </a:p>
          <a:p>
            <a:r>
              <a:rPr lang="en-CA" baseline="0" dirty="0" smtClean="0"/>
              <a:t>Long lost of liberty having chosen the pursuit of wealth  </a:t>
            </a:r>
          </a:p>
          <a:p>
            <a:r>
              <a:rPr lang="en-CA" baseline="0" dirty="0" smtClean="0"/>
              <a:t>The reason we are pursuing wealth is that we are putting ourselves in the shoes of the wealthy people that look happy and we understand that with our capacity to sympathize</a:t>
            </a:r>
          </a:p>
          <a:p>
            <a:r>
              <a:rPr lang="en-CA" baseline="0" dirty="0" smtClean="0"/>
              <a:t>Our moral sentiment is corrupt</a:t>
            </a:r>
          </a:p>
          <a:p>
            <a:r>
              <a:rPr lang="en-CA" baseline="0" dirty="0" smtClean="0"/>
              <a:t>The desire for happiness motivates us to pursue wealth</a:t>
            </a:r>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12</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son works to attain the condition of the rich</a:t>
            </a:r>
          </a:p>
          <a:p>
            <a:r>
              <a:rPr lang="en-CA" dirty="0" smtClean="0"/>
              <a:t>He admires the condition of the rich</a:t>
            </a:r>
          </a:p>
          <a:p>
            <a:r>
              <a:rPr lang="en-CA" dirty="0" smtClean="0"/>
              <a:t>Is</a:t>
            </a:r>
            <a:r>
              <a:rPr lang="en-CA" baseline="0" dirty="0" smtClean="0"/>
              <a:t> somebody who is disdainful of what his father has achieved and decides to achieve wealth unlike his father</a:t>
            </a:r>
          </a:p>
          <a:p>
            <a:r>
              <a:rPr lang="en-CA" baseline="0" dirty="0" smtClean="0"/>
              <a:t>He sacrifices the real tranquility in favour of mere trinkets of utility</a:t>
            </a:r>
          </a:p>
          <a:p>
            <a:endParaRPr lang="en-CA" baseline="0" dirty="0" smtClean="0"/>
          </a:p>
          <a:p>
            <a:r>
              <a:rPr lang="en-CA" baseline="0" dirty="0" smtClean="0"/>
              <a:t>A life of tranquility is actually what will make us happy</a:t>
            </a:r>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13</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son has made a fundamental</a:t>
            </a:r>
            <a:r>
              <a:rPr lang="en-CA" baseline="0" dirty="0" smtClean="0"/>
              <a:t> mistake his moral has been corrupted</a:t>
            </a:r>
          </a:p>
          <a:p>
            <a:r>
              <a:rPr lang="en-CA" baseline="0" dirty="0" smtClean="0"/>
              <a:t>He thought he was going to be happy being wealthy but in the end he was not</a:t>
            </a:r>
          </a:p>
          <a:p>
            <a:r>
              <a:rPr lang="en-CA" baseline="0" dirty="0" smtClean="0"/>
              <a:t>He sacrificed his happiness and </a:t>
            </a:r>
            <a:r>
              <a:rPr lang="en-CA" baseline="0" dirty="0" err="1" smtClean="0"/>
              <a:t>tanquility</a:t>
            </a:r>
            <a:r>
              <a:rPr lang="en-CA" baseline="0" dirty="0" smtClean="0"/>
              <a:t> to be wealthy</a:t>
            </a:r>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14</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ambition to pursue wealth steams from our mistake of</a:t>
            </a:r>
            <a:r>
              <a:rPr lang="en-CA" baseline="0" dirty="0" smtClean="0"/>
              <a:t> thinking the rich our happy when they are not</a:t>
            </a:r>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15</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Father of the free market system</a:t>
            </a:r>
          </a:p>
          <a:p>
            <a:r>
              <a:rPr lang="en-CA" dirty="0" smtClean="0"/>
              <a:t>In</a:t>
            </a:r>
            <a:r>
              <a:rPr lang="en-CA" baseline="0" dirty="0" smtClean="0"/>
              <a:t> order to be successful, the free market system relies on people working hard</a:t>
            </a:r>
          </a:p>
          <a:p>
            <a:r>
              <a:rPr lang="en-CA" baseline="0" dirty="0" smtClean="0"/>
              <a:t>Free market relies on people that work hard</a:t>
            </a:r>
          </a:p>
          <a:p>
            <a:endParaRPr lang="en-CA" baseline="0" dirty="0" smtClean="0"/>
          </a:p>
          <a:p>
            <a:r>
              <a:rPr lang="en-CA" baseline="0" dirty="0" smtClean="0"/>
              <a:t>The whole system only </a:t>
            </a:r>
            <a:r>
              <a:rPr lang="en-CA" baseline="0" dirty="0" err="1" smtClean="0"/>
              <a:t>opperates</a:t>
            </a:r>
            <a:r>
              <a:rPr lang="en-CA" baseline="0" dirty="0" smtClean="0"/>
              <a:t> if their are hard working people</a:t>
            </a:r>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16</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This</a:t>
            </a:r>
            <a:r>
              <a:rPr lang="en-CA" baseline="0" dirty="0" smtClean="0"/>
              <a:t> delusion is good for everybody</a:t>
            </a:r>
          </a:p>
          <a:p>
            <a:r>
              <a:rPr lang="en-CA" baseline="0" dirty="0" smtClean="0"/>
              <a:t>The social benefits : everybody as a result of this pursuit of wealth </a:t>
            </a:r>
          </a:p>
          <a:p>
            <a:endParaRPr lang="en-CA" dirty="0"/>
          </a:p>
        </p:txBody>
      </p:sp>
      <p:sp>
        <p:nvSpPr>
          <p:cNvPr id="4" name="Slide Number Placeholder 3"/>
          <p:cNvSpPr>
            <a:spLocks noGrp="1"/>
          </p:cNvSpPr>
          <p:nvPr>
            <p:ph type="sldNum" sz="quarter" idx="10"/>
          </p:nvPr>
        </p:nvSpPr>
        <p:spPr/>
        <p:txBody>
          <a:bodyPr/>
          <a:lstStyle/>
          <a:p>
            <a:fld id="{A0CD5748-EE3C-4AC1-B3EF-7D3198831C3E}" type="slidenum">
              <a:rPr lang="en-CA" smtClean="0"/>
              <a:t>17</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6159E9C-F73C-403A-923E-23865D3882C6}" type="datetimeFigureOut">
              <a:rPr lang="en-US" smtClean="0"/>
              <a:pPr/>
              <a:t>9/10/2012</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02CC5A5-AAB3-4B32-BF17-335B3E0232A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9/10/2012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9/10/2012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159E9C-F73C-403A-923E-23865D3882C6}" type="datetimeFigureOut">
              <a:rPr lang="en-US" smtClean="0"/>
              <a:pPr/>
              <a:t>9/10/2012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159E9C-F73C-403A-923E-23865D3882C6}" type="datetimeFigureOut">
              <a:rPr lang="en-US" smtClean="0"/>
              <a:pPr/>
              <a:t>9/10/2012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6159E9C-F73C-403A-923E-23865D3882C6}" type="datetimeFigureOut">
              <a:rPr lang="en-US" smtClean="0"/>
              <a:pPr/>
              <a:t>9/10/2012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6159E9C-F73C-403A-923E-23865D3882C6}" type="datetimeFigureOut">
              <a:rPr lang="en-US" smtClean="0"/>
              <a:pPr/>
              <a:t>9/10/2012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B6159E9C-F73C-403A-923E-23865D3882C6}" type="datetimeFigureOut">
              <a:rPr lang="en-US" smtClean="0"/>
              <a:pPr/>
              <a:t>9/10/2012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6159E9C-F73C-403A-923E-23865D3882C6}" type="datetimeFigureOut">
              <a:rPr lang="en-US" smtClean="0"/>
              <a:pPr/>
              <a:t>9/10/2012</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02CC5A5-AAB3-4B32-BF17-335B3E0232A3}"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9/10/2012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9/10/2012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6159E9C-F73C-403A-923E-23865D3882C6}" type="datetimeFigureOut">
              <a:rPr lang="en-US" smtClean="0"/>
              <a:pPr/>
              <a:t>9/10/2012</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02CC5A5-AAB3-4B32-BF17-335B3E0232A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mtClean="0"/>
              <a:t>Adam Smith (1723-1790): </a:t>
            </a:r>
            <a:r>
              <a:rPr lang="en-US" dirty="0" smtClean="0"/>
              <a:t/>
            </a:r>
            <a:br>
              <a:rPr lang="en-US" dirty="0" smtClean="0"/>
            </a:br>
            <a:endParaRPr lang="en-US" dirty="0"/>
          </a:p>
        </p:txBody>
      </p:sp>
      <p:sp>
        <p:nvSpPr>
          <p:cNvPr id="3" name="Subtitle 2"/>
          <p:cNvSpPr>
            <a:spLocks noGrp="1"/>
          </p:cNvSpPr>
          <p:nvPr>
            <p:ph type="subTitle" idx="1"/>
          </p:nvPr>
        </p:nvSpPr>
        <p:spPr/>
        <p:txBody>
          <a:bodyPr/>
          <a:lstStyle/>
          <a:p>
            <a:r>
              <a:rPr lang="en-US" dirty="0" smtClean="0"/>
              <a:t>Theory of Moral Sentiments (1759)</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CA" dirty="0" smtClean="0"/>
          </a:p>
          <a:p>
            <a:r>
              <a:rPr lang="en-CA" dirty="0" smtClean="0"/>
              <a:t>How do you know what the “right” thing to do is?</a:t>
            </a:r>
          </a:p>
          <a:p>
            <a:endParaRPr lang="en-CA" dirty="0" smtClean="0"/>
          </a:p>
          <a:p>
            <a:endParaRPr lang="en-CA" dirty="0" smtClean="0"/>
          </a:p>
        </p:txBody>
      </p:sp>
      <p:sp>
        <p:nvSpPr>
          <p:cNvPr id="3" name="Title 2"/>
          <p:cNvSpPr>
            <a:spLocks noGrp="1"/>
          </p:cNvSpPr>
          <p:nvPr>
            <p:ph type="title"/>
          </p:nvPr>
        </p:nvSpPr>
        <p:spPr/>
        <p:txBody>
          <a:bodyPr/>
          <a:lstStyle/>
          <a:p>
            <a:r>
              <a:rPr lang="en-CA" dirty="0" smtClean="0"/>
              <a:t>What is the source of morality?</a:t>
            </a:r>
            <a:endParaRPr lang="en-C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CA" dirty="0" smtClean="0"/>
          </a:p>
          <a:p>
            <a:r>
              <a:rPr lang="en-CA" dirty="0" smtClean="0"/>
              <a:t>The goal: an account of morality that is consistent with  (or supports) the free market, but which doesn’t rely on Christian theology.</a:t>
            </a:r>
            <a:endParaRPr lang="en-CA" dirty="0"/>
          </a:p>
        </p:txBody>
      </p:sp>
      <p:sp>
        <p:nvSpPr>
          <p:cNvPr id="3" name="Title 2"/>
          <p:cNvSpPr>
            <a:spLocks noGrp="1"/>
          </p:cNvSpPr>
          <p:nvPr>
            <p:ph type="title"/>
          </p:nvPr>
        </p:nvSpPr>
        <p:spPr/>
        <p:txBody>
          <a:bodyPr/>
          <a:lstStyle/>
          <a:p>
            <a:r>
              <a:rPr lang="en-CA" dirty="0" smtClean="0"/>
              <a:t>Morality and the free market</a:t>
            </a:r>
            <a:endParaRPr lang="en-CA"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endParaRPr lang="en-US" dirty="0" smtClean="0"/>
          </a:p>
          <a:p>
            <a:r>
              <a:rPr lang="en-US" dirty="0" smtClean="0"/>
              <a:t>“How selfish </a:t>
            </a:r>
            <a:r>
              <a:rPr lang="en-US" dirty="0" err="1" smtClean="0"/>
              <a:t>soever</a:t>
            </a:r>
            <a:r>
              <a:rPr lang="en-US" dirty="0" smtClean="0"/>
              <a:t> man may be supposed, there are evidently some principles in his nature, which interest him in the fortune of others.”</a:t>
            </a:r>
          </a:p>
          <a:p>
            <a:endParaRPr lang="en-US" dirty="0"/>
          </a:p>
        </p:txBody>
      </p:sp>
      <p:sp>
        <p:nvSpPr>
          <p:cNvPr id="3" name="Title 2"/>
          <p:cNvSpPr>
            <a:spLocks noGrp="1"/>
          </p:cNvSpPr>
          <p:nvPr>
            <p:ph type="title"/>
          </p:nvPr>
        </p:nvSpPr>
        <p:spPr/>
        <p:txBody>
          <a:bodyPr/>
          <a:lstStyle/>
          <a:p>
            <a:pPr algn="ctr"/>
            <a:r>
              <a:rPr lang="en-US" dirty="0" smtClean="0"/>
              <a:t>First line of the book</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233671"/>
          </a:xfrm>
        </p:spPr>
        <p:txBody>
          <a:bodyPr/>
          <a:lstStyle/>
          <a:p>
            <a:r>
              <a:rPr lang="en-US" dirty="0" smtClean="0"/>
              <a:t>Imagination: We put ourselves in the positions of others.</a:t>
            </a:r>
          </a:p>
          <a:p>
            <a:endParaRPr lang="en-US" dirty="0" smtClean="0"/>
          </a:p>
          <a:p>
            <a:r>
              <a:rPr lang="en-US" dirty="0" smtClean="0"/>
              <a:t>Ability to make sense of what others are feeling.</a:t>
            </a:r>
          </a:p>
          <a:p>
            <a:endParaRPr lang="en-US" dirty="0" smtClean="0"/>
          </a:p>
          <a:p>
            <a:r>
              <a:rPr lang="en-US" dirty="0" smtClean="0"/>
              <a:t>Our responses correspond “to some degree” with what others are feeling.</a:t>
            </a:r>
          </a:p>
        </p:txBody>
      </p:sp>
      <p:sp>
        <p:nvSpPr>
          <p:cNvPr id="3" name="Title 2"/>
          <p:cNvSpPr>
            <a:spLocks noGrp="1"/>
          </p:cNvSpPr>
          <p:nvPr>
            <p:ph type="title"/>
          </p:nvPr>
        </p:nvSpPr>
        <p:spPr/>
        <p:txBody>
          <a:bodyPr/>
          <a:lstStyle/>
          <a:p>
            <a:pPr algn="ctr"/>
            <a:r>
              <a:rPr lang="en-US" dirty="0" smtClean="0"/>
              <a:t>Sympathy</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We sympathize with good and bad feelings.</a:t>
            </a:r>
          </a:p>
          <a:p>
            <a:endParaRPr lang="en-US" dirty="0" smtClean="0"/>
          </a:p>
          <a:p>
            <a:r>
              <a:rPr lang="en-US" dirty="0" smtClean="0"/>
              <a:t>We take pleasure in sympathizing, and in being sympathized with.</a:t>
            </a:r>
          </a:p>
          <a:p>
            <a:endParaRPr lang="en-US" dirty="0" smtClean="0"/>
          </a:p>
          <a:p>
            <a:r>
              <a:rPr lang="en-US" dirty="0" smtClean="0"/>
              <a:t>We judge the appropriateness of the expressed emotions.</a:t>
            </a:r>
          </a:p>
          <a:p>
            <a:endParaRPr lang="en-US" dirty="0" smtClean="0"/>
          </a:p>
        </p:txBody>
      </p:sp>
      <p:sp>
        <p:nvSpPr>
          <p:cNvPr id="3" name="Title 2"/>
          <p:cNvSpPr>
            <a:spLocks noGrp="1"/>
          </p:cNvSpPr>
          <p:nvPr>
            <p:ph type="title"/>
          </p:nvPr>
        </p:nvSpPr>
        <p:spPr/>
        <p:txBody>
          <a:bodyPr/>
          <a:lstStyle/>
          <a:p>
            <a:pPr algn="ctr"/>
            <a:r>
              <a:rPr lang="en-US" dirty="0" smtClean="0"/>
              <a:t>More on sympathy</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endParaRPr lang="en-US" dirty="0" smtClean="0"/>
          </a:p>
          <a:p>
            <a:r>
              <a:rPr lang="en-US" dirty="0" smtClean="0"/>
              <a:t>We enjoy sympathizing with joy/pleasure.</a:t>
            </a:r>
          </a:p>
          <a:p>
            <a:endParaRPr lang="en-US" dirty="0" smtClean="0"/>
          </a:p>
          <a:p>
            <a:r>
              <a:rPr lang="en-US" dirty="0" smtClean="0"/>
              <a:t>We sympathize </a:t>
            </a:r>
            <a:r>
              <a:rPr lang="en-US" i="1" dirty="0" smtClean="0"/>
              <a:t>more</a:t>
            </a:r>
            <a:r>
              <a:rPr lang="en-US" dirty="0" smtClean="0"/>
              <a:t> with joy than sorrow/pain.</a:t>
            </a:r>
          </a:p>
          <a:p>
            <a:pPr>
              <a:buNone/>
            </a:pPr>
            <a:endParaRPr lang="en-US" dirty="0" smtClean="0"/>
          </a:p>
          <a:p>
            <a:endParaRPr lang="en-US" dirty="0" smtClean="0"/>
          </a:p>
          <a:p>
            <a:endParaRPr lang="en-US" dirty="0" smtClean="0"/>
          </a:p>
          <a:p>
            <a:endParaRPr lang="en-US" dirty="0"/>
          </a:p>
        </p:txBody>
      </p:sp>
      <p:sp>
        <p:nvSpPr>
          <p:cNvPr id="3" name="Title 2"/>
          <p:cNvSpPr>
            <a:spLocks noGrp="1"/>
          </p:cNvSpPr>
          <p:nvPr>
            <p:ph type="title"/>
          </p:nvPr>
        </p:nvSpPr>
        <p:spPr/>
        <p:txBody>
          <a:bodyPr/>
          <a:lstStyle/>
          <a:p>
            <a:pPr algn="ctr"/>
            <a:r>
              <a:rPr lang="en-US" dirty="0" smtClean="0"/>
              <a:t>Yet more on sympathy</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We thereby sympathize with the rich (more so than with the poor).</a:t>
            </a:r>
          </a:p>
          <a:p>
            <a:endParaRPr lang="en-US" dirty="0" smtClean="0"/>
          </a:p>
          <a:p>
            <a:r>
              <a:rPr lang="en-US" dirty="0" smtClean="0"/>
              <a:t>Because we </a:t>
            </a:r>
            <a:r>
              <a:rPr lang="en-US" i="1" dirty="0" smtClean="0"/>
              <a:t>enjoy</a:t>
            </a:r>
            <a:r>
              <a:rPr lang="en-US" dirty="0" smtClean="0"/>
              <a:t> sympathizing and being sympathized with, and because the rich are joyful (and we sympathize with joy), we desire and pursue wealth.</a:t>
            </a:r>
          </a:p>
          <a:p>
            <a:endParaRPr lang="en-US" dirty="0" smtClean="0"/>
          </a:p>
          <a:p>
            <a:r>
              <a:rPr lang="en-US" dirty="0" smtClean="0"/>
              <a:t>We “parade our riches” and hide our poverty.</a:t>
            </a:r>
            <a:endParaRPr lang="en-US" dirty="0"/>
          </a:p>
        </p:txBody>
      </p:sp>
      <p:sp>
        <p:nvSpPr>
          <p:cNvPr id="3" name="Title 2"/>
          <p:cNvSpPr>
            <a:spLocks noGrp="1"/>
          </p:cNvSpPr>
          <p:nvPr>
            <p:ph type="title"/>
          </p:nvPr>
        </p:nvSpPr>
        <p:spPr/>
        <p:txBody>
          <a:bodyPr/>
          <a:lstStyle/>
          <a:p>
            <a:pPr algn="ctr"/>
            <a:r>
              <a:rPr lang="en-US" dirty="0" smtClean="0"/>
              <a:t>The rich appear joyful…</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 man of rank and distinction is observed by all the world.  Every body is eager to look at him, and to conceive, at least by sympathy, that joy and exultation with which his circumstances naturally inspire him.”</a:t>
            </a:r>
          </a:p>
          <a:p>
            <a:endParaRPr lang="en-US" dirty="0"/>
          </a:p>
        </p:txBody>
      </p:sp>
      <p:sp>
        <p:nvSpPr>
          <p:cNvPr id="3" name="Title 2"/>
          <p:cNvSpPr>
            <a:spLocks noGrp="1"/>
          </p:cNvSpPr>
          <p:nvPr>
            <p:ph type="title"/>
          </p:nvPr>
        </p:nvSpPr>
        <p:spPr/>
        <p:txBody>
          <a:bodyPr/>
          <a:lstStyle/>
          <a:p>
            <a:pPr algn="ctr"/>
            <a:r>
              <a:rPr lang="en-US" dirty="0" smtClean="0"/>
              <a:t>Smith says:</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Corrupts our moral sentiments!</a:t>
            </a:r>
          </a:p>
          <a:p>
            <a:endParaRPr lang="en-US" dirty="0" smtClean="0"/>
          </a:p>
          <a:p>
            <a:r>
              <a:rPr lang="en-US" dirty="0" smtClean="0"/>
              <a:t>It tells us that we should pursue wealth, but it’s not clear that wealth makes us happy.</a:t>
            </a:r>
            <a:endParaRPr lang="en-US" dirty="0"/>
          </a:p>
        </p:txBody>
      </p:sp>
      <p:sp>
        <p:nvSpPr>
          <p:cNvPr id="3" name="Title 2"/>
          <p:cNvSpPr>
            <a:spLocks noGrp="1"/>
          </p:cNvSpPr>
          <p:nvPr>
            <p:ph type="title"/>
          </p:nvPr>
        </p:nvSpPr>
        <p:spPr/>
        <p:txBody>
          <a:bodyPr/>
          <a:lstStyle/>
          <a:p>
            <a:r>
              <a:rPr lang="en-US" dirty="0" smtClean="0"/>
              <a:t>Our sympathy with the rich…</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CA" dirty="0" smtClean="0"/>
          </a:p>
          <a:p>
            <a:r>
              <a:rPr lang="en-CA" dirty="0" smtClean="0"/>
              <a:t>“two different roads...the one, by the study of wisdom and the practice of virtue; the other, by the acquisition of wealth and greatness...the one, of proud ambition and ostentatious avidity; the other, of humble modesty and equitable justice”</a:t>
            </a:r>
          </a:p>
          <a:p>
            <a:endParaRPr lang="en-CA" dirty="0" smtClean="0"/>
          </a:p>
          <a:p>
            <a:r>
              <a:rPr lang="en-CA" dirty="0" smtClean="0"/>
              <a:t>Most of us should choose the second path, but:</a:t>
            </a:r>
            <a:endParaRPr lang="en-CA" dirty="0"/>
          </a:p>
        </p:txBody>
      </p:sp>
      <p:sp>
        <p:nvSpPr>
          <p:cNvPr id="3" name="Title 2"/>
          <p:cNvSpPr>
            <a:spLocks noGrp="1"/>
          </p:cNvSpPr>
          <p:nvPr>
            <p:ph type="title"/>
          </p:nvPr>
        </p:nvSpPr>
        <p:spPr/>
        <p:txBody>
          <a:bodyPr>
            <a:normAutofit/>
          </a:bodyPr>
          <a:lstStyle/>
          <a:p>
            <a:pPr algn="ctr"/>
            <a:r>
              <a:rPr lang="en-CA" dirty="0" smtClean="0"/>
              <a:t>Two paths to happiness:</a:t>
            </a:r>
            <a:endParaRPr lang="en-C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“It is this [the desire for sympathy/esteem], which, notwithstanding the restraint it imposes, notwithstanding the loss of liberty with which it is attended, renders greatness the object of envy, and compensates, in the opinion of mankind, all that toil, all that anxiety, all those mortifications which must be undergone in pursuit of it; and what is of yet more consequence, all that leisure, all that ease, all that careless security, which are forfeited for ever by the acquisition.”</a:t>
            </a:r>
            <a:endParaRPr lang="en-US" dirty="0"/>
          </a:p>
        </p:txBody>
      </p:sp>
      <p:sp>
        <p:nvSpPr>
          <p:cNvPr id="3" name="Title 2"/>
          <p:cNvSpPr>
            <a:spLocks noGrp="1"/>
          </p:cNvSpPr>
          <p:nvPr>
            <p:ph type="title"/>
          </p:nvPr>
        </p:nvSpPr>
        <p:spPr/>
        <p:txBody>
          <a:bodyPr/>
          <a:lstStyle/>
          <a:p>
            <a:pPr algn="ctr"/>
            <a:r>
              <a:rPr lang="en-US" dirty="0" smtClean="0"/>
              <a:t>Smith observes:</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 poor man’s son “whom heaven in its anger has visited with ambition…admires the condition of the rich.”</a:t>
            </a:r>
          </a:p>
          <a:p>
            <a:endParaRPr lang="en-US" dirty="0" smtClean="0"/>
          </a:p>
          <a:p>
            <a:r>
              <a:rPr lang="en-US" dirty="0" smtClean="0"/>
              <a:t>To be rich, he “submits…to more fatigue of body and more uneasiness of mind…”</a:t>
            </a:r>
          </a:p>
          <a:p>
            <a:endParaRPr lang="en-US" dirty="0" smtClean="0"/>
          </a:p>
          <a:p>
            <a:r>
              <a:rPr lang="en-US" dirty="0" smtClean="0"/>
              <a:t>And he “sacrifices a real tranquility that is at all times in his power” in </a:t>
            </a:r>
            <a:r>
              <a:rPr lang="en-US" dirty="0" err="1" smtClean="0"/>
              <a:t>favour</a:t>
            </a:r>
            <a:r>
              <a:rPr lang="en-US" dirty="0" smtClean="0"/>
              <a:t> of “mere trinkets of frivolous utility”</a:t>
            </a:r>
            <a:endParaRPr lang="en-US" dirty="0"/>
          </a:p>
        </p:txBody>
      </p:sp>
      <p:sp>
        <p:nvSpPr>
          <p:cNvPr id="3" name="Title 2"/>
          <p:cNvSpPr>
            <a:spLocks noGrp="1"/>
          </p:cNvSpPr>
          <p:nvPr>
            <p:ph type="title"/>
          </p:nvPr>
        </p:nvSpPr>
        <p:spPr/>
        <p:txBody>
          <a:bodyPr/>
          <a:lstStyle/>
          <a:p>
            <a:pPr algn="ctr"/>
            <a:r>
              <a:rPr lang="en-US" dirty="0" smtClean="0"/>
              <a:t>Introducing a tragic figure</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He gets old, and then “in the languor of disease and old age, the pleasures of the vain and empty distinctions of greatness disappear.”</a:t>
            </a:r>
          </a:p>
          <a:p>
            <a:endParaRPr lang="en-US" dirty="0" smtClean="0"/>
          </a:p>
          <a:p>
            <a:r>
              <a:rPr lang="en-US" dirty="0" smtClean="0"/>
              <a:t>“In his heart, he curses ambition, and vainly regrets” all that he has sacrificed.</a:t>
            </a:r>
          </a:p>
          <a:p>
            <a:endParaRPr lang="en-US" dirty="0" smtClean="0"/>
          </a:p>
          <a:p>
            <a:r>
              <a:rPr lang="en-US" dirty="0" smtClean="0"/>
              <a:t>Happiness is to be found in tranquility.</a:t>
            </a:r>
            <a:endParaRPr lang="en-US" dirty="0"/>
          </a:p>
        </p:txBody>
      </p:sp>
      <p:sp>
        <p:nvSpPr>
          <p:cNvPr id="3" name="Title 2"/>
          <p:cNvSpPr>
            <a:spLocks noGrp="1"/>
          </p:cNvSpPr>
          <p:nvPr>
            <p:ph type="title"/>
          </p:nvPr>
        </p:nvSpPr>
        <p:spPr/>
        <p:txBody>
          <a:bodyPr/>
          <a:lstStyle/>
          <a:p>
            <a:pPr algn="ctr"/>
            <a:r>
              <a:rPr lang="en-US" dirty="0" smtClean="0"/>
              <a:t>Tragedy continued</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stems from our over-rating the differences in the lives led by the rich and the poor.</a:t>
            </a:r>
          </a:p>
          <a:p>
            <a:endParaRPr lang="en-US" dirty="0" smtClean="0"/>
          </a:p>
          <a:p>
            <a:r>
              <a:rPr lang="en-US" dirty="0" smtClean="0"/>
              <a:t>In fact, happiness does not depend on wealth.</a:t>
            </a:r>
          </a:p>
          <a:p>
            <a:endParaRPr lang="en-US" dirty="0" smtClean="0"/>
          </a:p>
        </p:txBody>
      </p:sp>
      <p:sp>
        <p:nvSpPr>
          <p:cNvPr id="3" name="Title 2"/>
          <p:cNvSpPr>
            <a:spLocks noGrp="1"/>
          </p:cNvSpPr>
          <p:nvPr>
            <p:ph type="title"/>
          </p:nvPr>
        </p:nvSpPr>
        <p:spPr/>
        <p:txBody>
          <a:bodyPr/>
          <a:lstStyle/>
          <a:p>
            <a:r>
              <a:rPr lang="en-US" dirty="0" smtClean="0"/>
              <a:t>Our ambition to pursue wealth</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This deception is </a:t>
            </a:r>
            <a:r>
              <a:rPr lang="en-US" i="1" dirty="0" smtClean="0"/>
              <a:t>essential</a:t>
            </a:r>
            <a:r>
              <a:rPr lang="en-US" dirty="0" smtClean="0"/>
              <a:t>: it “rouses and keeps in continual motion the industry of mankind….”</a:t>
            </a:r>
            <a:endParaRPr lang="en-US" dirty="0"/>
          </a:p>
        </p:txBody>
      </p:sp>
      <p:sp>
        <p:nvSpPr>
          <p:cNvPr id="3" name="Title 2"/>
          <p:cNvSpPr>
            <a:spLocks noGrp="1"/>
          </p:cNvSpPr>
          <p:nvPr>
            <p:ph type="title"/>
          </p:nvPr>
        </p:nvSpPr>
        <p:spPr/>
        <p:txBody>
          <a:bodyPr/>
          <a:lstStyle/>
          <a:p>
            <a:pPr algn="ctr"/>
            <a:r>
              <a:rPr lang="en-US" dirty="0" smtClean="0"/>
              <a:t>But there’s a catch</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Self-deluded wealth seeking has unintended social benefits for everyone.</a:t>
            </a:r>
          </a:p>
          <a:p>
            <a:endParaRPr lang="en-US" dirty="0" smtClean="0"/>
          </a:p>
          <a:p>
            <a:r>
              <a:rPr lang="en-US" dirty="0" smtClean="0"/>
              <a:t>Admiration for wealth stimulates ambition, which causes people to turn away from immediate pleasure to work hard to get ahead.</a:t>
            </a:r>
          </a:p>
          <a:p>
            <a:endParaRPr lang="en-US" dirty="0" smtClean="0"/>
          </a:p>
          <a:p>
            <a:r>
              <a:rPr lang="en-US" dirty="0" smtClean="0"/>
              <a:t>It’s a hoax, but an essential one.</a:t>
            </a:r>
          </a:p>
        </p:txBody>
      </p:sp>
      <p:sp>
        <p:nvSpPr>
          <p:cNvPr id="3" name="Title 2"/>
          <p:cNvSpPr>
            <a:spLocks noGrp="1"/>
          </p:cNvSpPr>
          <p:nvPr>
            <p:ph type="title"/>
          </p:nvPr>
        </p:nvSpPr>
        <p:spPr/>
        <p:txBody>
          <a:bodyPr/>
          <a:lstStyle/>
          <a:p>
            <a:r>
              <a:rPr lang="en-US" dirty="0" smtClean="0"/>
              <a:t>The delusion is </a:t>
            </a:r>
            <a:r>
              <a:rPr lang="en-US" i="1" dirty="0" smtClean="0"/>
              <a:t>good</a:t>
            </a:r>
            <a:r>
              <a:rPr lang="en-US" dirty="0" smtClean="0"/>
              <a:t> for all:</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147</TotalTime>
  <Words>1326</Words>
  <Application>Microsoft Office PowerPoint</Application>
  <PresentationFormat>On-screen Show (4:3)</PresentationFormat>
  <Paragraphs>159</Paragraphs>
  <Slides>17</Slides>
  <Notes>16</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Concourse</vt:lpstr>
      <vt:lpstr>Adam Smith (1723-1790):  </vt:lpstr>
      <vt:lpstr>What is the source of morality?</vt:lpstr>
      <vt:lpstr>Morality and the free market</vt:lpstr>
      <vt:lpstr>First line of the book</vt:lpstr>
      <vt:lpstr>Sympathy</vt:lpstr>
      <vt:lpstr>More on sympathy</vt:lpstr>
      <vt:lpstr>Yet more on sympathy</vt:lpstr>
      <vt:lpstr>The rich appear joyful…</vt:lpstr>
      <vt:lpstr>Smith says:</vt:lpstr>
      <vt:lpstr>Our sympathy with the rich…</vt:lpstr>
      <vt:lpstr>Two paths to happiness:</vt:lpstr>
      <vt:lpstr>Smith observes:</vt:lpstr>
      <vt:lpstr>Introducing a tragic figure</vt:lpstr>
      <vt:lpstr>Tragedy continued</vt:lpstr>
      <vt:lpstr>Our ambition to pursue wealth</vt:lpstr>
      <vt:lpstr>But there’s a catch</vt:lpstr>
      <vt:lpstr>The delusion is good for all:</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Adam Smith:</dc:title>
  <dc:creator>Patti T Lenard</dc:creator>
  <cp:lastModifiedBy>HP</cp:lastModifiedBy>
  <cp:revision>29</cp:revision>
  <dcterms:created xsi:type="dcterms:W3CDTF">2010-09-11T17:46:26Z</dcterms:created>
  <dcterms:modified xsi:type="dcterms:W3CDTF">2012-09-10T18:13:28Z</dcterms:modified>
</cp:coreProperties>
</file>