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1" r:id="rId5"/>
    <p:sldId id="258" r:id="rId6"/>
    <p:sldId id="259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267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138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287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525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360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311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825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378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05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373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907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5463-F1E9-41BB-835C-47248FB7BF3F}" type="datetimeFigureOut">
              <a:rPr lang="en-US" smtClean="0"/>
              <a:t>4/22/2013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93AE0-0BE7-4099-80F5-6E41589BD2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085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Mechanism of Translation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C483 Spring 2013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638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54424" y="457200"/>
            <a:ext cx="8001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1.  The </a:t>
            </a:r>
            <a:r>
              <a:rPr lang="en-US" dirty="0"/>
              <a:t>first amino acid incorporated into proteins ________. </a:t>
            </a:r>
          </a:p>
          <a:p>
            <a:r>
              <a:rPr lang="en-US" dirty="0"/>
              <a:t>A) can be any of the 20 standard amino acids </a:t>
            </a:r>
          </a:p>
          <a:p>
            <a:r>
              <a:rPr lang="en-US" dirty="0"/>
              <a:t>B) is an N-</a:t>
            </a:r>
            <a:r>
              <a:rPr lang="en-US" dirty="0" err="1"/>
              <a:t>formylmethionine</a:t>
            </a:r>
            <a:r>
              <a:rPr lang="en-US" dirty="0"/>
              <a:t> in E. coli and methionine in other organisms </a:t>
            </a:r>
          </a:p>
          <a:p>
            <a:r>
              <a:rPr lang="en-US" dirty="0"/>
              <a:t>C) is always </a:t>
            </a:r>
            <a:r>
              <a:rPr lang="en-US" dirty="0" err="1"/>
              <a:t>inosinate</a:t>
            </a:r>
            <a:r>
              <a:rPr lang="en-US" dirty="0"/>
              <a:t> </a:t>
            </a:r>
          </a:p>
          <a:p>
            <a:r>
              <a:rPr lang="en-US" dirty="0"/>
              <a:t>D) is an </a:t>
            </a:r>
            <a:r>
              <a:rPr lang="en-US" dirty="0" err="1"/>
              <a:t>amidated</a:t>
            </a:r>
            <a:r>
              <a:rPr lang="en-US" dirty="0"/>
              <a:t> methionine residue that is cleaved following termination of translation </a:t>
            </a:r>
          </a:p>
          <a:p>
            <a:endParaRPr lang="en-US" dirty="0"/>
          </a:p>
          <a:p>
            <a:r>
              <a:rPr lang="en-US" dirty="0" smtClean="0"/>
              <a:t>2.  How </a:t>
            </a:r>
            <a:r>
              <a:rPr lang="en-US" dirty="0"/>
              <a:t>many GTP are hydrolyzed for every </a:t>
            </a:r>
            <a:r>
              <a:rPr lang="en-US" dirty="0" err="1"/>
              <a:t>aminoacyl-tRNA</a:t>
            </a:r>
            <a:r>
              <a:rPr lang="en-US" dirty="0"/>
              <a:t> that is successfully inserted into the A site of the ribosome? </a:t>
            </a:r>
          </a:p>
          <a:p>
            <a:r>
              <a:rPr lang="en-US" dirty="0"/>
              <a:t>A) zero </a:t>
            </a:r>
          </a:p>
          <a:p>
            <a:r>
              <a:rPr lang="en-US" dirty="0"/>
              <a:t>B) 1 </a:t>
            </a:r>
          </a:p>
          <a:p>
            <a:r>
              <a:rPr lang="en-US" dirty="0"/>
              <a:t>C) 2 </a:t>
            </a:r>
          </a:p>
          <a:p>
            <a:r>
              <a:rPr lang="en-US" dirty="0"/>
              <a:t>D) 4 </a:t>
            </a:r>
          </a:p>
          <a:p>
            <a:r>
              <a:rPr lang="en-US" dirty="0" smtClean="0"/>
              <a:t> </a:t>
            </a:r>
            <a:endParaRPr lang="en-US" dirty="0"/>
          </a:p>
          <a:p>
            <a:r>
              <a:rPr lang="en-US" dirty="0" smtClean="0"/>
              <a:t>3. </a:t>
            </a:r>
            <a:r>
              <a:rPr lang="en-US" dirty="0"/>
              <a:t>At the end of the initiation step, the ribosome has a vacant </a:t>
            </a:r>
          </a:p>
          <a:p>
            <a:r>
              <a:rPr lang="en-US" dirty="0"/>
              <a:t>A) A site.</a:t>
            </a:r>
          </a:p>
          <a:p>
            <a:r>
              <a:rPr lang="en-US" dirty="0"/>
              <a:t>B) P site.</a:t>
            </a:r>
          </a:p>
          <a:p>
            <a:r>
              <a:rPr lang="en-US" dirty="0"/>
              <a:t>C) mRNA site.</a:t>
            </a:r>
          </a:p>
          <a:p>
            <a:r>
              <a:rPr lang="en-US" dirty="0"/>
              <a:t>D) </a:t>
            </a:r>
            <a:r>
              <a:rPr lang="en-US" dirty="0" err="1"/>
              <a:t>tRNA</a:t>
            </a:r>
            <a:r>
              <a:rPr lang="en-US" dirty="0"/>
              <a:t>.</a:t>
            </a:r>
          </a:p>
          <a:p>
            <a:r>
              <a:rPr lang="en-US" dirty="0"/>
              <a:t>E) All of the above.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650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799" y="609600"/>
            <a:ext cx="825219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4.  How </a:t>
            </a:r>
            <a:r>
              <a:rPr lang="en-US" dirty="0"/>
              <a:t>are the termination codons different from other codons?</a:t>
            </a:r>
          </a:p>
          <a:p>
            <a:r>
              <a:rPr lang="en-US" dirty="0"/>
              <a:t>A) They contain </a:t>
            </a:r>
            <a:r>
              <a:rPr lang="en-US" dirty="0" err="1"/>
              <a:t>thymines</a:t>
            </a:r>
            <a:r>
              <a:rPr lang="en-US" dirty="0"/>
              <a:t>.</a:t>
            </a:r>
          </a:p>
          <a:p>
            <a:r>
              <a:rPr lang="en-US" dirty="0"/>
              <a:t>B) The termination codon always codes for methionine.</a:t>
            </a:r>
          </a:p>
          <a:p>
            <a:r>
              <a:rPr lang="en-US" dirty="0"/>
              <a:t>C) They are not recognized by any </a:t>
            </a:r>
            <a:r>
              <a:rPr lang="en-US" dirty="0" err="1"/>
              <a:t>tRNA</a:t>
            </a:r>
            <a:r>
              <a:rPr lang="en-US" dirty="0"/>
              <a:t> molecules.</a:t>
            </a:r>
          </a:p>
          <a:p>
            <a:r>
              <a:rPr lang="en-US" dirty="0"/>
              <a:t>D) Their conformations do not allow them to fit properly in the A site of the ribosome.</a:t>
            </a:r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5.  In translation, GTP hydrolysis is used do all of these except</a:t>
            </a:r>
          </a:p>
          <a:p>
            <a:pPr marL="342900" indent="-342900">
              <a:buAutoNum type="alphaUcPeriod"/>
            </a:pPr>
            <a:r>
              <a:rPr lang="en-US" dirty="0" smtClean="0"/>
              <a:t>Position the initial </a:t>
            </a:r>
            <a:r>
              <a:rPr lang="en-US" dirty="0" err="1" smtClean="0"/>
              <a:t>aminoacyl-tRNA</a:t>
            </a:r>
            <a:r>
              <a:rPr lang="en-US" dirty="0" smtClean="0"/>
              <a:t> in the ribosome</a:t>
            </a:r>
          </a:p>
          <a:p>
            <a:pPr marL="342900" indent="-342900">
              <a:buAutoNum type="alphaUcPeriod"/>
            </a:pPr>
            <a:r>
              <a:rPr lang="en-US" dirty="0" smtClean="0"/>
              <a:t>Catalyze peptide bond formation</a:t>
            </a:r>
          </a:p>
          <a:p>
            <a:pPr marL="342900" indent="-342900">
              <a:buAutoNum type="alphaUcPeriod"/>
            </a:pPr>
            <a:r>
              <a:rPr lang="en-US" dirty="0" smtClean="0"/>
              <a:t>Position incoming </a:t>
            </a:r>
            <a:r>
              <a:rPr lang="en-US" dirty="0" err="1" smtClean="0"/>
              <a:t>aminoacyl-tRNAs</a:t>
            </a:r>
            <a:r>
              <a:rPr lang="en-US" dirty="0" smtClean="0"/>
              <a:t> into the ribosome for elongation</a:t>
            </a:r>
          </a:p>
          <a:p>
            <a:pPr marL="342900" indent="-342900">
              <a:buAutoNum type="alphaUcPeriod"/>
            </a:pPr>
            <a:r>
              <a:rPr lang="en-US" dirty="0" smtClean="0"/>
              <a:t>Provide energy for translocation of the ribosome to the next codon.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05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Translation in Prokaryotes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114800"/>
            <a:ext cx="8229600" cy="2514600"/>
          </a:xfrm>
        </p:spPr>
        <p:txBody>
          <a:bodyPr/>
          <a:lstStyle/>
          <a:p>
            <a:r>
              <a:rPr lang="en-US" dirty="0" smtClean="0"/>
              <a:t>Polyribosome complex with growing mRNA</a:t>
            </a:r>
          </a:p>
          <a:p>
            <a:r>
              <a:rPr lang="en-US" dirty="0" smtClean="0"/>
              <a:t>Not possible with eukaryotes</a:t>
            </a:r>
          </a:p>
          <a:p>
            <a:pPr lvl="1"/>
            <a:r>
              <a:rPr lang="en-US" dirty="0" smtClean="0"/>
              <a:t>Transcription in nucleus; translation in cytosol</a:t>
            </a:r>
          </a:p>
          <a:p>
            <a:pPr lvl="1"/>
            <a:r>
              <a:rPr lang="en-US" dirty="0" smtClean="0"/>
              <a:t>Post-transcriptional modification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371600"/>
            <a:ext cx="6324600" cy="2525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9265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1077"/>
            <a:ext cx="8229600" cy="4525963"/>
          </a:xfrm>
        </p:spPr>
        <p:txBody>
          <a:bodyPr/>
          <a:lstStyle/>
          <a:p>
            <a:r>
              <a:rPr lang="en-US" dirty="0" smtClean="0"/>
              <a:t>Starts with AUG—</a:t>
            </a:r>
            <a:r>
              <a:rPr lang="en-US" dirty="0" err="1" smtClean="0"/>
              <a:t>formyl</a:t>
            </a:r>
            <a:r>
              <a:rPr lang="en-US" dirty="0" smtClean="0"/>
              <a:t>-met in bacteria</a:t>
            </a:r>
          </a:p>
          <a:p>
            <a:r>
              <a:rPr lang="en-US" dirty="0" smtClean="0"/>
              <a:t>Establish reading frame</a:t>
            </a:r>
          </a:p>
          <a:p>
            <a:r>
              <a:rPr lang="en-US" dirty="0" smtClean="0"/>
              <a:t>Eukaryotes—generally first AUG</a:t>
            </a:r>
          </a:p>
          <a:p>
            <a:r>
              <a:rPr lang="en-US" dirty="0" smtClean="0"/>
              <a:t>Prokaryotes—Shine-</a:t>
            </a:r>
            <a:r>
              <a:rPr lang="en-US" dirty="0" err="1" smtClean="0"/>
              <a:t>Dalgarno</a:t>
            </a:r>
            <a:r>
              <a:rPr lang="en-US" dirty="0" smtClean="0"/>
              <a:t> sequence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152524"/>
            <a:ext cx="5638800" cy="219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1441077"/>
            <a:ext cx="1488225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809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of Initiation Factors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209800" cy="4525963"/>
          </a:xfrm>
        </p:spPr>
        <p:txBody>
          <a:bodyPr/>
          <a:lstStyle/>
          <a:p>
            <a:r>
              <a:rPr lang="en-US" dirty="0" smtClean="0"/>
              <a:t>Control of assembly</a:t>
            </a:r>
          </a:p>
          <a:p>
            <a:r>
              <a:rPr lang="en-US" dirty="0" smtClean="0"/>
              <a:t>Correct reading frame</a:t>
            </a:r>
          </a:p>
          <a:p>
            <a:r>
              <a:rPr lang="en-US" dirty="0" smtClean="0"/>
              <a:t>Cost of 1 GTP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219200"/>
            <a:ext cx="5334000" cy="5218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548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Elongation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Initiator </a:t>
            </a:r>
            <a:r>
              <a:rPr lang="en-US" dirty="0" err="1" smtClean="0"/>
              <a:t>tRNA</a:t>
            </a:r>
            <a:r>
              <a:rPr lang="en-US" dirty="0" smtClean="0"/>
              <a:t> in the P-site</a:t>
            </a:r>
          </a:p>
          <a:p>
            <a:r>
              <a:rPr lang="en-US" dirty="0" smtClean="0"/>
              <a:t>Three step mechanism</a:t>
            </a:r>
          </a:p>
          <a:p>
            <a:pPr lvl="1"/>
            <a:r>
              <a:rPr lang="en-US" dirty="0" smtClean="0"/>
              <a:t>Position incoming </a:t>
            </a:r>
            <a:r>
              <a:rPr lang="en-US" dirty="0" err="1" smtClean="0"/>
              <a:t>aminoacyl</a:t>
            </a:r>
            <a:r>
              <a:rPr lang="en-US" dirty="0" err="1"/>
              <a:t>-</a:t>
            </a:r>
            <a:r>
              <a:rPr lang="en-US" dirty="0" err="1" smtClean="0"/>
              <a:t>tRNA</a:t>
            </a:r>
            <a:r>
              <a:rPr lang="en-US" dirty="0" smtClean="0"/>
              <a:t> in the A-site</a:t>
            </a:r>
          </a:p>
          <a:p>
            <a:pPr lvl="1"/>
            <a:r>
              <a:rPr lang="en-US" dirty="0" smtClean="0"/>
              <a:t>Catalysis of peptide bond formation</a:t>
            </a:r>
          </a:p>
          <a:p>
            <a:pPr lvl="1"/>
            <a:r>
              <a:rPr lang="en-US" dirty="0" smtClean="0"/>
              <a:t>Translocation of ribosome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262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Step 1: Position incoming </a:t>
            </a:r>
            <a:r>
              <a:rPr lang="en-US" dirty="0" err="1" smtClean="0"/>
              <a:t>aa-tRNA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19200"/>
            <a:ext cx="5638800" cy="5272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0218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67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Step 2: </a:t>
            </a:r>
            <a:r>
              <a:rPr lang="en-US" dirty="0" err="1" smtClean="0"/>
              <a:t>Peptidyl</a:t>
            </a:r>
            <a:r>
              <a:rPr lang="en-US" dirty="0" smtClean="0"/>
              <a:t> </a:t>
            </a:r>
            <a:r>
              <a:rPr lang="en-US" dirty="0" err="1" smtClean="0"/>
              <a:t>Transferase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343400" cy="4525963"/>
          </a:xfrm>
        </p:spPr>
        <p:txBody>
          <a:bodyPr/>
          <a:lstStyle/>
          <a:p>
            <a:r>
              <a:rPr lang="en-US" dirty="0" smtClean="0"/>
              <a:t>Thermodynamically favorable breaking of high energy ester</a:t>
            </a:r>
          </a:p>
          <a:p>
            <a:r>
              <a:rPr lang="en-US" dirty="0" smtClean="0"/>
              <a:t>Growing peptide ends up on </a:t>
            </a:r>
            <a:r>
              <a:rPr lang="en-US" dirty="0" err="1" smtClean="0"/>
              <a:t>tRNA</a:t>
            </a:r>
            <a:r>
              <a:rPr lang="en-US" dirty="0" smtClean="0"/>
              <a:t> in the A-site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174812"/>
            <a:ext cx="3011488" cy="658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9350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62600" cy="1143000"/>
          </a:xfrm>
        </p:spPr>
        <p:txBody>
          <a:bodyPr/>
          <a:lstStyle/>
          <a:p>
            <a:r>
              <a:rPr lang="en-US" dirty="0" smtClean="0"/>
              <a:t>Step 3: Translocation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482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Which moves?  Depends on frame of reference</a:t>
            </a:r>
          </a:p>
          <a:p>
            <a:r>
              <a:rPr lang="en-US" dirty="0" smtClean="0"/>
              <a:t>Empty </a:t>
            </a:r>
            <a:r>
              <a:rPr lang="en-US" dirty="0" err="1" smtClean="0"/>
              <a:t>tRNA</a:t>
            </a:r>
            <a:r>
              <a:rPr lang="en-US" dirty="0" smtClean="0"/>
              <a:t> in E-site (exit site)</a:t>
            </a:r>
          </a:p>
          <a:p>
            <a:r>
              <a:rPr lang="en-US" dirty="0" smtClean="0"/>
              <a:t>Growing polypeptide in P-site  A-site is left open with a new codon</a:t>
            </a:r>
          </a:p>
          <a:p>
            <a:r>
              <a:rPr lang="en-US" dirty="0" smtClean="0"/>
              <a:t>Elongation factor helps at the cost of 1 GTP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52399"/>
            <a:ext cx="2054225" cy="658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754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Stop codons (UGA, UAG, UAA) end up in A-site</a:t>
            </a:r>
          </a:p>
          <a:p>
            <a:r>
              <a:rPr lang="en-US" dirty="0"/>
              <a:t>N</a:t>
            </a:r>
            <a:r>
              <a:rPr lang="en-US" dirty="0" smtClean="0"/>
              <a:t>ot recognized by </a:t>
            </a:r>
            <a:r>
              <a:rPr lang="en-US" dirty="0" err="1" smtClean="0"/>
              <a:t>tRNA</a:t>
            </a:r>
            <a:r>
              <a:rPr lang="en-US" dirty="0" smtClean="0"/>
              <a:t>; translation stalls</a:t>
            </a:r>
          </a:p>
          <a:p>
            <a:r>
              <a:rPr lang="en-US" dirty="0" smtClean="0"/>
              <a:t>Termination factor binds</a:t>
            </a:r>
          </a:p>
          <a:p>
            <a:pPr lvl="1"/>
            <a:r>
              <a:rPr lang="en-US" dirty="0" smtClean="0"/>
              <a:t>Hydrolysis of polypeptide from the </a:t>
            </a:r>
            <a:r>
              <a:rPr lang="en-US" dirty="0" err="1" smtClean="0"/>
              <a:t>tRNA</a:t>
            </a:r>
            <a:r>
              <a:rPr lang="en-US" dirty="0" smtClean="0"/>
              <a:t>; release of protein</a:t>
            </a:r>
          </a:p>
          <a:p>
            <a:pPr lvl="1"/>
            <a:r>
              <a:rPr lang="en-US" dirty="0" smtClean="0"/>
              <a:t>GTP bound to termination factor is hydrolyzed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730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Energetic Cost of Translation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Activation of </a:t>
            </a:r>
            <a:r>
              <a:rPr lang="en-US" dirty="0" err="1" smtClean="0"/>
              <a:t>aminoacyl-tRNA</a:t>
            </a:r>
            <a:r>
              <a:rPr lang="en-US" dirty="0" smtClean="0"/>
              <a:t>:  2 ATP equiv.</a:t>
            </a:r>
          </a:p>
          <a:p>
            <a:r>
              <a:rPr lang="en-US" dirty="0" smtClean="0"/>
              <a:t>Initiation: 1 GTP</a:t>
            </a:r>
          </a:p>
          <a:p>
            <a:r>
              <a:rPr lang="en-US" dirty="0" smtClean="0"/>
              <a:t>Elongation step 1: 1GTP</a:t>
            </a:r>
          </a:p>
          <a:p>
            <a:r>
              <a:rPr lang="en-US" dirty="0" smtClean="0"/>
              <a:t>Elongation step 3: 1 GTP</a:t>
            </a:r>
          </a:p>
          <a:p>
            <a:r>
              <a:rPr lang="en-US" dirty="0" smtClean="0"/>
              <a:t>Termination: 1 GTP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60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for a 10 AA peptide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Aminoacyl-tRNA</a:t>
            </a:r>
            <a:r>
              <a:rPr lang="en-US" dirty="0" smtClean="0"/>
              <a:t> synthesis:  20 ATP </a:t>
            </a:r>
            <a:r>
              <a:rPr lang="en-US" dirty="0" err="1" smtClean="0"/>
              <a:t>equiv</a:t>
            </a:r>
            <a:endParaRPr lang="en-US" dirty="0" smtClean="0"/>
          </a:p>
          <a:p>
            <a:r>
              <a:rPr lang="en-US" dirty="0" smtClean="0"/>
              <a:t>Initiation: 1 GTP</a:t>
            </a:r>
          </a:p>
          <a:p>
            <a:r>
              <a:rPr lang="en-US" dirty="0" smtClean="0"/>
              <a:t>Elongation positioning:  9 GTP</a:t>
            </a:r>
          </a:p>
          <a:p>
            <a:r>
              <a:rPr lang="en-US" dirty="0" smtClean="0"/>
              <a:t>Elongation translocation: 9 GTP</a:t>
            </a:r>
          </a:p>
          <a:p>
            <a:r>
              <a:rPr lang="en-US" dirty="0" err="1" smtClean="0"/>
              <a:t>Termiantion</a:t>
            </a:r>
            <a:r>
              <a:rPr lang="en-US" dirty="0" smtClean="0"/>
              <a:t>: 1 GTP</a:t>
            </a:r>
          </a:p>
          <a:p>
            <a:r>
              <a:rPr lang="en-US" dirty="0" smtClean="0"/>
              <a:t>Total:  40 ATP equivalents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078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US" dirty="0" smtClean="0"/>
              <a:t>B</a:t>
            </a:r>
          </a:p>
          <a:p>
            <a:pPr marL="514350" indent="-514350">
              <a:buAutoNum type="arabicPeriod"/>
            </a:pPr>
            <a:r>
              <a:rPr lang="en-US" dirty="0" smtClean="0"/>
              <a:t>B</a:t>
            </a:r>
          </a:p>
          <a:p>
            <a:pPr marL="514350" indent="-514350">
              <a:buAutoNum type="arabicPeriod"/>
            </a:pPr>
            <a:r>
              <a:rPr lang="en-US" dirty="0" smtClean="0"/>
              <a:t>A</a:t>
            </a:r>
          </a:p>
          <a:p>
            <a:pPr marL="514350" indent="-514350">
              <a:buAutoNum type="arabicPeriod"/>
            </a:pPr>
            <a:r>
              <a:rPr lang="en-US" dirty="0" smtClean="0"/>
              <a:t>C</a:t>
            </a:r>
          </a:p>
          <a:p>
            <a:pPr marL="514350" indent="-514350">
              <a:buAutoNum type="arabicPeriod"/>
            </a:pPr>
            <a:r>
              <a:rPr lang="en-US" dirty="0" smtClean="0"/>
              <a:t>B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3291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492</Words>
  <Application>Microsoft Office PowerPoint</Application>
  <PresentationFormat>On-screen Show (4:3)</PresentationFormat>
  <Paragraphs>87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Mechanism of Translation </vt:lpstr>
      <vt:lpstr>PowerPoint Presentation</vt:lpstr>
      <vt:lpstr>PowerPoint Presentation</vt:lpstr>
      <vt:lpstr>Translation in Prokaryotes</vt:lpstr>
      <vt:lpstr>Initiation</vt:lpstr>
      <vt:lpstr>Role of Initiation Factors</vt:lpstr>
      <vt:lpstr>Elongation</vt:lpstr>
      <vt:lpstr>Step 1: Position incoming aa-tRNA</vt:lpstr>
      <vt:lpstr>Step 2: Peptidyl Transferase</vt:lpstr>
      <vt:lpstr>Step 3: Translocation</vt:lpstr>
      <vt:lpstr>Termination</vt:lpstr>
      <vt:lpstr>Energetic Cost of Translation</vt:lpstr>
      <vt:lpstr>Example for a 10 AA peptide</vt:lpstr>
      <vt:lpstr>Answers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Mechanism of Translation</dc:title>
  <dc:creator>Burlingham, Benjamin Todd</dc:creator>
  <cp:lastModifiedBy>Burlingham, Benjamin Todd</cp:lastModifiedBy>
  <cp:revision>7</cp:revision>
  <dcterms:created xsi:type="dcterms:W3CDTF">2013-04-22T15:47:42Z</dcterms:created>
  <dcterms:modified xsi:type="dcterms:W3CDTF">2013-04-22T16:52:47Z</dcterms:modified>
</cp:coreProperties>
</file>