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1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4" r:id="rId16"/>
    <p:sldId id="271" r:id="rId17"/>
    <p:sldId id="272" r:id="rId18"/>
    <p:sldId id="273" r:id="rId19"/>
    <p:sldId id="278" r:id="rId20"/>
    <p:sldId id="275" r:id="rId21"/>
    <p:sldId id="276" r:id="rId22"/>
    <p:sldId id="279" r:id="rId23"/>
    <p:sldId id="280" r:id="rId24"/>
    <p:sldId id="281" r:id="rId25"/>
    <p:sldId id="282" r:id="rId26"/>
    <p:sldId id="277" r:id="rId27"/>
    <p:sldId id="288" r:id="rId28"/>
    <p:sldId id="291" r:id="rId29"/>
    <p:sldId id="292" r:id="rId30"/>
    <p:sldId id="293" r:id="rId31"/>
    <p:sldId id="294" r:id="rId32"/>
    <p:sldId id="295" r:id="rId33"/>
    <p:sldId id="303" r:id="rId34"/>
    <p:sldId id="296" r:id="rId35"/>
    <p:sldId id="297" r:id="rId36"/>
    <p:sldId id="298" r:id="rId37"/>
    <p:sldId id="300" r:id="rId38"/>
    <p:sldId id="301" r:id="rId39"/>
    <p:sldId id="302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98" autoAdjust="0"/>
    <p:restoredTop sz="94660"/>
  </p:normalViewPr>
  <p:slideViewPr>
    <p:cSldViewPr snapToGrid="0" snapToObjects="1">
      <p:cViewPr varScale="1">
        <p:scale>
          <a:sx n="72" d="100"/>
          <a:sy n="72" d="100"/>
        </p:scale>
        <p:origin x="-120" y="-2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notesMaster" Target="notesMasters/notesMaster1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E90CD-0C93-8147-8C4F-D6E709DD1648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C28A9-8445-B446-A2CD-132AD198EB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73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C28A9-8445-B446-A2CD-132AD198EBC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307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A98AF03-7270-45C2-A683-C5E353EF01A5}" type="datetime4">
              <a:rPr lang="en-US" smtClean="0"/>
              <a:pPr/>
              <a:t>November 23, 2012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November 23,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Relationship Id="rId3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microsoft.com/office/2007/relationships/hdphoto" Target="../media/hdphoto5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3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3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3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3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3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3" Type="http://schemas.microsoft.com/office/2007/relationships/hdphoto" Target="../media/hdphoto11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3" Type="http://schemas.microsoft.com/office/2007/relationships/hdphoto" Target="../media/hdphoto12.wd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3" Type="http://schemas.microsoft.com/office/2007/relationships/hdphoto" Target="../media/hdphoto13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microsoft.com/office/2007/relationships/hdphoto" Target="../media/hdphoto14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Relationship Id="rId3" Type="http://schemas.microsoft.com/office/2007/relationships/hdphoto" Target="../media/hdphoto15.wdp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3" Type="http://schemas.microsoft.com/office/2007/relationships/hdphoto" Target="../media/hdphoto16.wdp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4" Type="http://schemas.openxmlformats.org/officeDocument/2006/relationships/image" Target="../media/image25.jpeg"/><Relationship Id="rId5" Type="http://schemas.microsoft.com/office/2007/relationships/hdphoto" Target="../media/hdphoto18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3" Type="http://schemas.microsoft.com/office/2007/relationships/hdphoto" Target="../media/hdphoto19.wdp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Relationship Id="rId3" Type="http://schemas.microsoft.com/office/2007/relationships/hdphoto" Target="../media/hdphoto20.wdp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eg"/><Relationship Id="rId3" Type="http://schemas.microsoft.com/office/2007/relationships/hdphoto" Target="../media/hdphoto22.wdp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eg"/><Relationship Id="rId3" Type="http://schemas.microsoft.com/office/2007/relationships/hdphoto" Target="../media/hdphoto23.wdp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eg"/><Relationship Id="rId3" Type="http://schemas.microsoft.com/office/2007/relationships/hdphoto" Target="../media/hdphoto24.wdp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eg"/><Relationship Id="rId3" Type="http://schemas.microsoft.com/office/2007/relationships/hdphoto" Target="../media/hdphoto25.wdp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Tutorial 7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November 1, 2012.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183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43490" y="663523"/>
            <a:ext cx="7024744" cy="881531"/>
          </a:xfrm>
        </p:spPr>
        <p:txBody>
          <a:bodyPr/>
          <a:lstStyle/>
          <a:p>
            <a:r>
              <a:rPr lang="en-US" dirty="0" smtClean="0"/>
              <a:t>Vision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39" y="1805651"/>
            <a:ext cx="5639975" cy="4697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667" y="623839"/>
            <a:ext cx="3597534" cy="2686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6836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350730"/>
            <a:ext cx="7024744" cy="919446"/>
          </a:xfrm>
        </p:spPr>
        <p:txBody>
          <a:bodyPr>
            <a:normAutofit/>
          </a:bodyPr>
          <a:lstStyle/>
          <a:p>
            <a:r>
              <a:rPr lang="en-US" dirty="0" smtClean="0"/>
              <a:t>Light: the Stimulus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080" y="1369386"/>
            <a:ext cx="8215042" cy="3508977"/>
          </a:xfrm>
        </p:spPr>
        <p:txBody>
          <a:bodyPr/>
          <a:lstStyle/>
          <a:p>
            <a:pPr marL="889000"/>
            <a:r>
              <a:rPr lang="en-US" b="1" dirty="0"/>
              <a:t>Electromagnetic spectrum</a:t>
            </a:r>
            <a:r>
              <a:rPr lang="en-US" dirty="0"/>
              <a:t>: continuum of energy produced by electric charges that are radiated as waves (electromagnetic energy)</a:t>
            </a:r>
          </a:p>
          <a:p>
            <a:pPr marL="889000"/>
            <a:r>
              <a:rPr lang="en-US" dirty="0"/>
              <a:t>Energy in the spectrum is described by its </a:t>
            </a:r>
            <a:r>
              <a:rPr lang="en-US" b="1" dirty="0">
                <a:solidFill>
                  <a:srgbClr val="FF2712"/>
                </a:solidFill>
              </a:rPr>
              <a:t>wavelengths</a:t>
            </a:r>
            <a:r>
              <a:rPr lang="en-US" dirty="0"/>
              <a:t>- the distance between the peaks of the electromagnetic waves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27" y="4087517"/>
            <a:ext cx="7095307" cy="2373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096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10928"/>
            <a:ext cx="7024744" cy="729868"/>
          </a:xfrm>
        </p:spPr>
        <p:txBody>
          <a:bodyPr/>
          <a:lstStyle/>
          <a:p>
            <a:r>
              <a:rPr lang="en-US" dirty="0" smtClean="0"/>
              <a:t>Visual acuity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18" y="1440796"/>
            <a:ext cx="8056387" cy="5023829"/>
          </a:xfrm>
        </p:spPr>
        <p:txBody>
          <a:bodyPr>
            <a:normAutofit lnSpcReduction="10000"/>
          </a:bodyPr>
          <a:lstStyle/>
          <a:p>
            <a:pPr marL="889000"/>
            <a:r>
              <a:rPr lang="en-US" dirty="0"/>
              <a:t>The ability of the visual system to resolve fine spatial detail.</a:t>
            </a:r>
          </a:p>
          <a:p>
            <a:pPr marL="889000"/>
            <a:r>
              <a:rPr lang="en-US" dirty="0"/>
              <a:t>3 factors:</a:t>
            </a:r>
          </a:p>
          <a:p>
            <a:pPr marL="1778000" lvl="2"/>
            <a:r>
              <a:rPr lang="en-US" dirty="0"/>
              <a:t>the stimulus</a:t>
            </a:r>
          </a:p>
          <a:p>
            <a:pPr marL="1778000" lvl="2">
              <a:lnSpc>
                <a:spcPct val="70000"/>
              </a:lnSpc>
            </a:pPr>
            <a:r>
              <a:rPr lang="en-US" dirty="0"/>
              <a:t>the eye</a:t>
            </a:r>
          </a:p>
          <a:p>
            <a:pPr marL="1778000" lvl="2">
              <a:lnSpc>
                <a:spcPct val="70000"/>
              </a:lnSpc>
            </a:pPr>
            <a:r>
              <a:rPr lang="en-US" dirty="0"/>
              <a:t>the central visual </a:t>
            </a:r>
            <a:r>
              <a:rPr lang="en-US" dirty="0" smtClean="0"/>
              <a:t>pathway</a:t>
            </a:r>
          </a:p>
          <a:p>
            <a:pPr marL="1778000" lvl="2">
              <a:lnSpc>
                <a:spcPct val="70000"/>
              </a:lnSpc>
            </a:pPr>
            <a:endParaRPr lang="en-US" dirty="0"/>
          </a:p>
          <a:p>
            <a:pPr marL="889000">
              <a:lnSpc>
                <a:spcPct val="80000"/>
              </a:lnSpc>
            </a:pPr>
            <a:r>
              <a:rPr lang="en-US" b="1" dirty="0" err="1">
                <a:solidFill>
                  <a:srgbClr val="FF2712"/>
                </a:solidFill>
              </a:rPr>
              <a:t>Snellen</a:t>
            </a:r>
            <a:r>
              <a:rPr lang="en-US" b="1" dirty="0">
                <a:solidFill>
                  <a:srgbClr val="FF2712"/>
                </a:solidFill>
              </a:rPr>
              <a:t> Acuity:</a:t>
            </a:r>
            <a:r>
              <a:rPr lang="en-US" dirty="0"/>
              <a:t> eye chart used to measure visual acuity</a:t>
            </a:r>
          </a:p>
          <a:p>
            <a:pPr marL="889000"/>
            <a:r>
              <a:rPr lang="en-US" dirty="0"/>
              <a:t>at 20 ft. - viewer can detect 1 degree critical </a:t>
            </a:r>
            <a:r>
              <a:rPr lang="en-US" dirty="0" smtClean="0"/>
              <a:t>features </a:t>
            </a:r>
            <a:r>
              <a:rPr lang="en-US" b="1" dirty="0" smtClean="0">
                <a:solidFill>
                  <a:schemeClr val="accent2"/>
                </a:solidFill>
              </a:rPr>
              <a:t>(20/20)</a:t>
            </a:r>
            <a:endParaRPr lang="en-US" b="1" dirty="0">
              <a:solidFill>
                <a:schemeClr val="accent2"/>
              </a:solidFill>
            </a:endParaRPr>
          </a:p>
          <a:p>
            <a:pPr marL="889000"/>
            <a:r>
              <a:rPr lang="en-US" b="1" dirty="0">
                <a:solidFill>
                  <a:srgbClr val="732E9A"/>
                </a:solidFill>
              </a:rPr>
              <a:t>lower acuity</a:t>
            </a:r>
            <a:r>
              <a:rPr lang="en-US" dirty="0"/>
              <a:t>- at 20 </a:t>
            </a:r>
            <a:r>
              <a:rPr lang="en-US" dirty="0" err="1"/>
              <a:t>ft</a:t>
            </a:r>
            <a:r>
              <a:rPr lang="en-US" dirty="0"/>
              <a:t> you can see like normal people at 40 ft.  </a:t>
            </a:r>
            <a:r>
              <a:rPr lang="en-US" b="1" dirty="0">
                <a:solidFill>
                  <a:srgbClr val="732E9A"/>
                </a:solidFill>
              </a:rPr>
              <a:t>(20/40</a:t>
            </a:r>
            <a:r>
              <a:rPr lang="en-US" b="1" dirty="0" smtClean="0">
                <a:solidFill>
                  <a:srgbClr val="732E9A"/>
                </a:solidFill>
              </a:rPr>
              <a:t>)</a:t>
            </a:r>
          </a:p>
          <a:p>
            <a:pPr marL="889000"/>
            <a:r>
              <a:rPr lang="en-US" b="1" dirty="0" smtClean="0">
                <a:solidFill>
                  <a:srgbClr val="732E9A"/>
                </a:solidFill>
              </a:rPr>
              <a:t>high </a:t>
            </a:r>
            <a:r>
              <a:rPr lang="en-US" b="1" dirty="0">
                <a:solidFill>
                  <a:srgbClr val="732E9A"/>
                </a:solidFill>
              </a:rPr>
              <a:t>acuity</a:t>
            </a:r>
            <a:r>
              <a:rPr lang="en-US" dirty="0"/>
              <a:t>- at 20 </a:t>
            </a:r>
            <a:r>
              <a:rPr lang="en-US" dirty="0" err="1"/>
              <a:t>ft</a:t>
            </a:r>
            <a:r>
              <a:rPr lang="en-US" dirty="0"/>
              <a:t> you can see like normal people at 15 </a:t>
            </a:r>
            <a:r>
              <a:rPr lang="en-US" dirty="0" err="1"/>
              <a:t>ft</a:t>
            </a:r>
            <a:r>
              <a:rPr lang="en-US" dirty="0"/>
              <a:t> </a:t>
            </a:r>
            <a:r>
              <a:rPr lang="en-US" b="1" dirty="0">
                <a:solidFill>
                  <a:srgbClr val="732E9A"/>
                </a:solidFill>
              </a:rPr>
              <a:t>(20/15</a:t>
            </a:r>
            <a:r>
              <a:rPr lang="en-US" b="1" dirty="0" smtClean="0">
                <a:solidFill>
                  <a:srgbClr val="732E9A"/>
                </a:solidFill>
              </a:rPr>
              <a:t>)</a:t>
            </a:r>
            <a:endParaRPr lang="en-US" b="1" dirty="0">
              <a:solidFill>
                <a:srgbClr val="732E9A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978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56164"/>
            <a:ext cx="4036773" cy="1143000"/>
          </a:xfrm>
        </p:spPr>
        <p:txBody>
          <a:bodyPr/>
          <a:lstStyle/>
          <a:p>
            <a:r>
              <a:rPr lang="en-US" dirty="0" smtClean="0"/>
              <a:t>The Eye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4036771" cy="3508977"/>
          </a:xfrm>
        </p:spPr>
        <p:txBody>
          <a:bodyPr/>
          <a:lstStyle/>
          <a:p>
            <a:r>
              <a:rPr lang="en-US" dirty="0" smtClean="0"/>
              <a:t>Pupil: “hole” in the </a:t>
            </a:r>
            <a:r>
              <a:rPr lang="en-US" dirty="0" err="1" smtClean="0"/>
              <a:t>centre</a:t>
            </a:r>
            <a:endParaRPr lang="en-US" dirty="0" smtClean="0"/>
          </a:p>
          <a:p>
            <a:r>
              <a:rPr lang="en-US" dirty="0" smtClean="0"/>
              <a:t>Iris: regulates size of pupil</a:t>
            </a:r>
          </a:p>
          <a:p>
            <a:r>
              <a:rPr lang="en-US" dirty="0" smtClean="0"/>
              <a:t>Cornea: clear sheet in front of pupil</a:t>
            </a:r>
          </a:p>
          <a:p>
            <a:r>
              <a:rPr lang="en-US" dirty="0" smtClean="0"/>
              <a:t>Sclera: the “white” of your eye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263" y="1047507"/>
            <a:ext cx="3532859" cy="5222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978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61431"/>
            <a:ext cx="7024744" cy="1143000"/>
          </a:xfrm>
        </p:spPr>
        <p:txBody>
          <a:bodyPr/>
          <a:lstStyle/>
          <a:p>
            <a:r>
              <a:rPr lang="en-US" dirty="0" smtClean="0"/>
              <a:t>Cross-section of the eye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649190" y="1794009"/>
            <a:ext cx="5836428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9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102" y="850900"/>
            <a:ext cx="5880972" cy="547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63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8685" y="1649332"/>
            <a:ext cx="8113257" cy="345032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56329" y="5549736"/>
            <a:ext cx="3188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Seen as an inverted image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2597000" y="4208641"/>
            <a:ext cx="815117" cy="13410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5276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67465"/>
            <a:ext cx="7024744" cy="1143000"/>
          </a:xfrm>
        </p:spPr>
        <p:txBody>
          <a:bodyPr/>
          <a:lstStyle/>
          <a:p>
            <a:r>
              <a:rPr lang="en-US" dirty="0" smtClean="0"/>
              <a:t>Retinal cells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8" b="839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331" y="1137471"/>
            <a:ext cx="4063917" cy="5244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19481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493" y="420719"/>
            <a:ext cx="7024744" cy="825314"/>
          </a:xfrm>
        </p:spPr>
        <p:txBody>
          <a:bodyPr/>
          <a:lstStyle/>
          <a:p>
            <a:r>
              <a:rPr lang="en-US" dirty="0" smtClean="0"/>
              <a:t>Retinal layers</a:t>
            </a:r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149"/>
          <a:stretch/>
        </p:blipFill>
        <p:spPr bwMode="auto">
          <a:xfrm>
            <a:off x="819911" y="1246033"/>
            <a:ext cx="7767250" cy="5119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/>
          </p:cNvSpPr>
          <p:nvPr/>
        </p:nvSpPr>
        <p:spPr bwMode="auto">
          <a:xfrm>
            <a:off x="658064" y="4788468"/>
            <a:ext cx="3529422" cy="1283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 </a:t>
            </a:r>
            <a:r>
              <a:rPr lang="en-US" sz="2200" b="1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Nuclear layers:</a:t>
            </a:r>
            <a:r>
              <a:rPr lang="en-US" sz="22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 where the cell bodies are </a:t>
            </a:r>
          </a:p>
          <a:p>
            <a:endParaRPr lang="en-US" sz="2200" dirty="0">
              <a:solidFill>
                <a:schemeClr val="tx1"/>
              </a:solidFill>
              <a:ea typeface="ＭＳ Ｐゴシック" charset="0"/>
              <a:cs typeface="Gill Sans" charset="0"/>
            </a:endParaRPr>
          </a:p>
          <a:p>
            <a:r>
              <a:rPr lang="en-US" sz="22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</a:t>
            </a:r>
            <a:r>
              <a:rPr lang="en-US" sz="2200" b="1" dirty="0" err="1">
                <a:solidFill>
                  <a:schemeClr val="tx1"/>
                </a:solidFill>
                <a:ea typeface="ＭＳ Ｐゴシック" charset="0"/>
                <a:cs typeface="Gill Sans" charset="0"/>
              </a:rPr>
              <a:t>Plexiform</a:t>
            </a:r>
            <a:r>
              <a:rPr lang="en-US" sz="2200" b="1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 layer</a:t>
            </a:r>
            <a:r>
              <a:rPr lang="en-US" sz="22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: where the synapses and axons are</a:t>
            </a:r>
          </a:p>
        </p:txBody>
      </p:sp>
    </p:spTree>
    <p:extLst>
      <p:ext uri="{BB962C8B-B14F-4D97-AF65-F5344CB8AC3E}">
        <p14:creationId xmlns:p14="http://schemas.microsoft.com/office/powerpoint/2010/main" val="350196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497" y="297218"/>
            <a:ext cx="7024744" cy="1143000"/>
          </a:xfrm>
        </p:spPr>
        <p:txBody>
          <a:bodyPr/>
          <a:lstStyle/>
          <a:p>
            <a:r>
              <a:rPr lang="en-US" dirty="0" smtClean="0"/>
              <a:t>The Retina: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405" y="1599164"/>
            <a:ext cx="4652283" cy="4829746"/>
          </a:xfrm>
        </p:spPr>
        <p:txBody>
          <a:bodyPr>
            <a:normAutofit/>
          </a:bodyPr>
          <a:lstStyle/>
          <a:p>
            <a:pPr marL="614680" indent="0">
              <a:buNone/>
            </a:pPr>
            <a:r>
              <a:rPr lang="en-US" dirty="0"/>
              <a:t>3 important things:</a:t>
            </a:r>
          </a:p>
          <a:p>
            <a:pPr marL="889000"/>
            <a:r>
              <a:rPr lang="en-US" dirty="0"/>
              <a:t>1. the retina is a sheet of several layers of cells that lies against the back wall of the eye </a:t>
            </a:r>
          </a:p>
          <a:p>
            <a:pPr marL="889000"/>
            <a:r>
              <a:rPr lang="en-US" dirty="0"/>
              <a:t>2. the retina is set up backwards</a:t>
            </a:r>
          </a:p>
          <a:p>
            <a:pPr marL="889000"/>
            <a:r>
              <a:rPr lang="en-US" dirty="0"/>
              <a:t>3. a pigment epithelium lines the back of the retina, against the photoreceptors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7533" y="1298110"/>
            <a:ext cx="3721100" cy="51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048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2" y="511764"/>
            <a:ext cx="7024744" cy="1143000"/>
          </a:xfrm>
        </p:spPr>
        <p:txBody>
          <a:bodyPr/>
          <a:lstStyle/>
          <a:p>
            <a:r>
              <a:rPr lang="en-US" dirty="0" smtClean="0"/>
              <a:t>Photoreceptors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762" y="1793660"/>
            <a:ext cx="5953770" cy="481383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Two major parts:</a:t>
            </a:r>
          </a:p>
          <a:p>
            <a:pPr lvl="1"/>
            <a:r>
              <a:rPr lang="en-US" dirty="0" smtClean="0"/>
              <a:t>Outer segment- photosensitive part</a:t>
            </a:r>
          </a:p>
          <a:p>
            <a:pPr lvl="1"/>
            <a:r>
              <a:rPr lang="en-US" dirty="0" smtClean="0"/>
              <a:t>Inner segment- contains cell body</a:t>
            </a:r>
          </a:p>
          <a:p>
            <a:r>
              <a:rPr lang="en-US" dirty="0" smtClean="0"/>
              <a:t>Two types:</a:t>
            </a:r>
          </a:p>
          <a:p>
            <a:r>
              <a:rPr lang="en-US" dirty="0" smtClean="0"/>
              <a:t>1.</a:t>
            </a:r>
            <a:r>
              <a:rPr lang="en-US" b="1" dirty="0" smtClean="0">
                <a:solidFill>
                  <a:schemeClr val="accent5"/>
                </a:solidFill>
              </a:rPr>
              <a:t> Rods</a:t>
            </a:r>
            <a:r>
              <a:rPr lang="en-US" dirty="0" smtClean="0"/>
              <a:t>: light sensitive, used during dim lighting</a:t>
            </a:r>
          </a:p>
          <a:p>
            <a:r>
              <a:rPr lang="en-US" dirty="0" smtClean="0"/>
              <a:t>2.</a:t>
            </a:r>
            <a:r>
              <a:rPr lang="en-US" dirty="0" smtClean="0">
                <a:solidFill>
                  <a:srgbClr val="732E9A"/>
                </a:solidFill>
              </a:rPr>
              <a:t> </a:t>
            </a:r>
            <a:r>
              <a:rPr lang="en-US" b="1" dirty="0" smtClean="0">
                <a:solidFill>
                  <a:srgbClr val="732E9A"/>
                </a:solidFill>
              </a:rPr>
              <a:t>Cones</a:t>
            </a:r>
            <a:r>
              <a:rPr lang="en-US" dirty="0" smtClean="0"/>
              <a:t>: </a:t>
            </a:r>
            <a:r>
              <a:rPr lang="en-US" dirty="0" err="1" smtClean="0"/>
              <a:t>colour</a:t>
            </a:r>
            <a:r>
              <a:rPr lang="en-US" dirty="0" smtClean="0"/>
              <a:t> sensitive, used during daylight conditions</a:t>
            </a:r>
          </a:p>
          <a:p>
            <a:pPr lvl="1"/>
            <a:r>
              <a:rPr lang="en-US" dirty="0" smtClean="0"/>
              <a:t>Fovea contains only cones!</a:t>
            </a:r>
          </a:p>
          <a:p>
            <a:endParaRPr lang="en-US" dirty="0"/>
          </a:p>
          <a:p>
            <a:r>
              <a:rPr lang="en-US" dirty="0" smtClean="0"/>
              <a:t>There are many more rods than cones in the retina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97096" y="942991"/>
            <a:ext cx="2520001" cy="540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70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880" y="706471"/>
            <a:ext cx="7024744" cy="742017"/>
          </a:xfrm>
        </p:spPr>
        <p:txBody>
          <a:bodyPr/>
          <a:lstStyle/>
          <a:p>
            <a:r>
              <a:rPr lang="en-US" dirty="0" smtClean="0"/>
              <a:t>Blind spot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240" r="1240"/>
          <a:stretch>
            <a:fillRect/>
          </a:stretch>
        </p:blipFill>
        <p:spPr>
          <a:xfrm>
            <a:off x="4743171" y="2170664"/>
            <a:ext cx="3909122" cy="4018729"/>
          </a:xfrm>
        </p:spPr>
      </p:pic>
      <p:sp>
        <p:nvSpPr>
          <p:cNvPr id="9" name="TextBox 8"/>
          <p:cNvSpPr txBox="1"/>
          <p:nvPr/>
        </p:nvSpPr>
        <p:spPr>
          <a:xfrm>
            <a:off x="515993" y="1785807"/>
            <a:ext cx="422717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/>
              <a:t>Nasal retina is larger than the temporal retina and contains the </a:t>
            </a:r>
            <a:r>
              <a:rPr lang="en-US" sz="2400" b="1" dirty="0">
                <a:solidFill>
                  <a:srgbClr val="FF2712"/>
                </a:solidFill>
              </a:rPr>
              <a:t>blind spot</a:t>
            </a:r>
            <a:r>
              <a:rPr lang="en-US" sz="2400" dirty="0"/>
              <a:t>- an area with no </a:t>
            </a:r>
            <a:r>
              <a:rPr lang="en-US" sz="2400" dirty="0" smtClean="0"/>
              <a:t>photoreceptors.</a:t>
            </a:r>
          </a:p>
          <a:p>
            <a:pPr marL="285750" indent="-285750">
              <a:buFont typeface="Arial"/>
              <a:buChar char="•"/>
            </a:pPr>
            <a:endParaRPr lang="en-US" sz="2400" dirty="0" smtClean="0"/>
          </a:p>
          <a:p>
            <a:pPr marL="285750" indent="-285750">
              <a:buFont typeface="Arial"/>
              <a:buChar char="•"/>
            </a:pPr>
            <a:r>
              <a:rPr lang="en-US" sz="2400" b="1" dirty="0" smtClean="0">
                <a:ea typeface="ＭＳ Ｐゴシック" charset="0"/>
                <a:cs typeface="Gill Sans" charset="0"/>
              </a:rPr>
              <a:t>BLIND </a:t>
            </a:r>
            <a:r>
              <a:rPr lang="en-US" sz="2400" b="1" dirty="0">
                <a:ea typeface="ＭＳ Ｐゴシック" charset="0"/>
                <a:cs typeface="Gill Sans" charset="0"/>
              </a:rPr>
              <a:t>SPOT</a:t>
            </a:r>
            <a:r>
              <a:rPr lang="en-US" sz="2400" dirty="0">
                <a:ea typeface="ＭＳ Ｐゴシック" charset="0"/>
                <a:cs typeface="Gill Sans" charset="0"/>
              </a:rPr>
              <a:t>: </a:t>
            </a:r>
            <a:r>
              <a:rPr lang="en-US" sz="2400" b="1" dirty="0">
                <a:solidFill>
                  <a:srgbClr val="FF2712"/>
                </a:solidFill>
                <a:ea typeface="ＭＳ Ｐゴシック" charset="0"/>
                <a:cs typeface="Gill Sans" charset="0"/>
              </a:rPr>
              <a:t>no receptors!</a:t>
            </a:r>
            <a:r>
              <a:rPr lang="en-US" sz="2400" dirty="0">
                <a:ea typeface="ＭＳ Ｐゴシック" charset="0"/>
                <a:cs typeface="Gill Sans" charset="0"/>
              </a:rPr>
              <a:t> In the blind spot- 1 million ganglion cells leave the eye to form the optic </a:t>
            </a:r>
            <a:r>
              <a:rPr lang="en-US" sz="2400" dirty="0" smtClean="0">
                <a:ea typeface="ＭＳ Ｐゴシック" charset="0"/>
                <a:cs typeface="Gill Sans" charset="0"/>
              </a:rPr>
              <a:t>nerve.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1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369152"/>
            <a:ext cx="7024744" cy="900756"/>
          </a:xfrm>
        </p:spPr>
        <p:txBody>
          <a:bodyPr/>
          <a:lstStyle/>
          <a:p>
            <a:r>
              <a:rPr lang="en-US" dirty="0" smtClean="0"/>
              <a:t>The Fovea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043490" y="1311695"/>
            <a:ext cx="7212406" cy="216071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</a:t>
            </a:r>
            <a:r>
              <a:rPr lang="en-US" b="1" dirty="0"/>
              <a:t>fovea</a:t>
            </a:r>
            <a:r>
              <a:rPr lang="en-US" dirty="0"/>
              <a:t> is a pit- with ganglion cells pushed to the side so that the </a:t>
            </a:r>
            <a:r>
              <a:rPr lang="en-US" i="1" dirty="0">
                <a:solidFill>
                  <a:srgbClr val="FF2712"/>
                </a:solidFill>
              </a:rPr>
              <a:t>light can strike the photoreceptors more easily</a:t>
            </a:r>
            <a:r>
              <a:rPr lang="en-US" dirty="0"/>
              <a:t>!</a:t>
            </a:r>
          </a:p>
          <a:p>
            <a:r>
              <a:rPr lang="en-US" b="1" dirty="0" smtClean="0"/>
              <a:t>Cones</a:t>
            </a:r>
            <a:r>
              <a:rPr lang="en-US" dirty="0" smtClean="0"/>
              <a:t> are concentrated in the fovea</a:t>
            </a:r>
            <a:r>
              <a:rPr lang="en-US" i="1" dirty="0" smtClean="0"/>
              <a:t>. (the fovea contains no rods!)</a:t>
            </a:r>
          </a:p>
          <a:p>
            <a:r>
              <a:rPr lang="en-US" i="1" dirty="0" smtClean="0"/>
              <a:t>Responsible for sharp, detailed vision</a:t>
            </a:r>
            <a:endParaRPr lang="en-US" i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9434" y="3690672"/>
            <a:ext cx="6908800" cy="260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52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353236"/>
            <a:ext cx="7024744" cy="801544"/>
          </a:xfrm>
        </p:spPr>
        <p:txBody>
          <a:bodyPr/>
          <a:lstStyle/>
          <a:p>
            <a:r>
              <a:rPr lang="en-US" dirty="0" smtClean="0"/>
              <a:t>The Visual field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7245" y="1154780"/>
            <a:ext cx="6867599" cy="509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71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70502"/>
            <a:ext cx="7024744" cy="1143000"/>
          </a:xfrm>
        </p:spPr>
        <p:txBody>
          <a:bodyPr/>
          <a:lstStyle/>
          <a:p>
            <a:r>
              <a:rPr lang="en-US" dirty="0" smtClean="0"/>
              <a:t>Optic chiasm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456" y="1914814"/>
            <a:ext cx="7858978" cy="4395041"/>
          </a:xfrm>
        </p:spPr>
        <p:txBody>
          <a:bodyPr>
            <a:normAutofit/>
          </a:bodyPr>
          <a:lstStyle/>
          <a:p>
            <a:pPr marL="889000"/>
            <a:r>
              <a:rPr lang="en-US" dirty="0"/>
              <a:t>In the optic chiasm, ganglion cell axons originating in the </a:t>
            </a:r>
            <a:r>
              <a:rPr lang="en-US" dirty="0">
                <a:solidFill>
                  <a:srgbClr val="FF2712"/>
                </a:solidFill>
              </a:rPr>
              <a:t>nasal retina</a:t>
            </a:r>
            <a:r>
              <a:rPr lang="en-US" dirty="0"/>
              <a:t> cross to the </a:t>
            </a:r>
            <a:r>
              <a:rPr lang="en-US" b="1" dirty="0"/>
              <a:t>contralatera</a:t>
            </a:r>
            <a:r>
              <a:rPr lang="en-US" dirty="0"/>
              <a:t>l side</a:t>
            </a:r>
          </a:p>
          <a:p>
            <a:pPr marL="889000"/>
            <a:r>
              <a:rPr lang="en-US" dirty="0"/>
              <a:t>Axons from </a:t>
            </a:r>
            <a:r>
              <a:rPr lang="en-US" dirty="0">
                <a:solidFill>
                  <a:srgbClr val="FF2712"/>
                </a:solidFill>
              </a:rPr>
              <a:t>temporal retina</a:t>
            </a:r>
            <a:r>
              <a:rPr lang="en-US" dirty="0"/>
              <a:t> DO NOT cross- they stay </a:t>
            </a:r>
            <a:r>
              <a:rPr lang="en-US" b="1" dirty="0" err="1" smtClean="0"/>
              <a:t>ipsilateral</a:t>
            </a:r>
            <a:endParaRPr lang="en-US" b="1" dirty="0" smtClean="0"/>
          </a:p>
          <a:p>
            <a:pPr marL="614680" indent="0">
              <a:buNone/>
            </a:pPr>
            <a:endParaRPr lang="en-US" b="1" dirty="0">
              <a:ea typeface="ヒラギノ角ゴ ProN W6" charset="0"/>
              <a:cs typeface="ヒラギノ角ゴ ProN W6" charset="0"/>
            </a:endParaRPr>
          </a:p>
          <a:p>
            <a:pPr marL="889000"/>
            <a:r>
              <a:rPr lang="en-US" b="1" dirty="0">
                <a:solidFill>
                  <a:schemeClr val="accent2"/>
                </a:solidFill>
              </a:rPr>
              <a:t>Why do nasal retina </a:t>
            </a:r>
            <a:r>
              <a:rPr lang="en-US" b="1" dirty="0" err="1">
                <a:solidFill>
                  <a:schemeClr val="accent2"/>
                </a:solidFill>
              </a:rPr>
              <a:t>fibres</a:t>
            </a:r>
            <a:r>
              <a:rPr lang="en-US" b="1" dirty="0">
                <a:solidFill>
                  <a:schemeClr val="accent2"/>
                </a:solidFill>
              </a:rPr>
              <a:t> cross?</a:t>
            </a:r>
            <a:endParaRPr lang="en-US" b="1" dirty="0">
              <a:solidFill>
                <a:schemeClr val="accent2"/>
              </a:solidFill>
              <a:ea typeface="ヒラギノ角ゴ ProN W6" charset="0"/>
              <a:cs typeface="ヒラギノ角ゴ ProN W6" charset="0"/>
            </a:endParaRPr>
          </a:p>
          <a:p>
            <a:pPr marL="889000"/>
            <a:r>
              <a:rPr lang="en-US" dirty="0">
                <a:solidFill>
                  <a:schemeClr val="accent2"/>
                </a:solidFill>
              </a:rPr>
              <a:t>left hemisphere sees right side of world, therefore, left side of each retina must go to left hemisphere, and vice versa</a:t>
            </a:r>
          </a:p>
        </p:txBody>
      </p:sp>
    </p:spTree>
    <p:extLst>
      <p:ext uri="{BB962C8B-B14F-4D97-AF65-F5344CB8AC3E}">
        <p14:creationId xmlns:p14="http://schemas.microsoft.com/office/powerpoint/2010/main" val="4223984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1277" y="672319"/>
            <a:ext cx="7863078" cy="573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387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75" y="399185"/>
            <a:ext cx="7741719" cy="1143000"/>
          </a:xfrm>
        </p:spPr>
        <p:txBody>
          <a:bodyPr>
            <a:normAutofit/>
          </a:bodyPr>
          <a:lstStyle/>
          <a:p>
            <a:r>
              <a:rPr lang="en-US" sz="3200" dirty="0"/>
              <a:t>What happens when you cut the optic nerve?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2" y="1513795"/>
            <a:ext cx="6319319" cy="4931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/>
          </p:cNvSpPr>
          <p:nvPr/>
        </p:nvSpPr>
        <p:spPr bwMode="auto">
          <a:xfrm>
            <a:off x="577875" y="1888982"/>
            <a:ext cx="1529498" cy="320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r>
              <a:rPr lang="en-US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Left monocular crescent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rot="10800000">
            <a:off x="1447531" y="2529894"/>
            <a:ext cx="659842" cy="297635"/>
          </a:xfrm>
          <a:prstGeom prst="line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stealth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6700" y="1513795"/>
            <a:ext cx="3095959" cy="1395408"/>
          </a:xfrm>
        </p:spPr>
        <p:txBody>
          <a:bodyPr>
            <a:normAutofit fontScale="92500"/>
          </a:bodyPr>
          <a:lstStyle/>
          <a:p>
            <a:r>
              <a:rPr lang="en-US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-like closing an eye</a:t>
            </a:r>
          </a:p>
          <a:p>
            <a:r>
              <a:rPr lang="en-US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-lose function of left eye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646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3" y="1738060"/>
            <a:ext cx="7027662" cy="46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065" y="59506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happens when you cut the optic tract?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1255" y="1738060"/>
            <a:ext cx="4161097" cy="1763865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-Lose the ability to see the opposite side of the world</a:t>
            </a:r>
          </a:p>
          <a:p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-would be the same effect if you cut the left LGN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477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839" y="686207"/>
            <a:ext cx="7532397" cy="939877"/>
          </a:xfrm>
        </p:spPr>
        <p:txBody>
          <a:bodyPr>
            <a:noAutofit/>
          </a:bodyPr>
          <a:lstStyle/>
          <a:p>
            <a:r>
              <a:rPr lang="en-US" sz="3200" dirty="0"/>
              <a:t>What happens when you transect the optic chiasm?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70" y="1626084"/>
            <a:ext cx="6549148" cy="4763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1014" y="1688762"/>
            <a:ext cx="3572262" cy="2597178"/>
          </a:xfrm>
        </p:spPr>
        <p:txBody>
          <a:bodyPr>
            <a:normAutofit fontScale="32500" lnSpcReduction="20000"/>
          </a:bodyPr>
          <a:lstStyle/>
          <a:p>
            <a:r>
              <a:rPr lang="en-US" sz="6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-all nasal crossing </a:t>
            </a:r>
            <a:r>
              <a:rPr lang="en-US" sz="6000" dirty="0" err="1">
                <a:solidFill>
                  <a:schemeClr val="tx1"/>
                </a:solidFill>
                <a:ea typeface="ＭＳ Ｐゴシック" charset="0"/>
                <a:cs typeface="Gill Sans" charset="0"/>
              </a:rPr>
              <a:t>fibres</a:t>
            </a:r>
            <a:r>
              <a:rPr lang="en-US" sz="6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 will be lost</a:t>
            </a:r>
          </a:p>
          <a:p>
            <a:r>
              <a:rPr lang="en-US" sz="6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-only lose monocular crescent on each side</a:t>
            </a:r>
          </a:p>
          <a:p>
            <a:r>
              <a:rPr lang="en-US" sz="6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-will still have binocular overlap</a:t>
            </a:r>
          </a:p>
          <a:p>
            <a:r>
              <a:rPr lang="en-US" sz="6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- </a:t>
            </a:r>
            <a:r>
              <a:rPr lang="ja-JP" altLang="en-US" sz="6000" dirty="0">
                <a:solidFill>
                  <a:schemeClr val="tx1"/>
                </a:solidFill>
                <a:latin typeface="Arial"/>
                <a:ea typeface="ＭＳ Ｐゴシック" charset="0"/>
                <a:cs typeface="Gill Sans" charset="0"/>
              </a:rPr>
              <a:t>“</a:t>
            </a:r>
            <a:r>
              <a:rPr lang="en-US" sz="6000" dirty="0">
                <a:solidFill>
                  <a:schemeClr val="tx1"/>
                </a:solidFill>
                <a:ea typeface="ＭＳ Ｐゴシック" charset="0"/>
                <a:cs typeface="Gill Sans" charset="0"/>
              </a:rPr>
              <a:t>tunnel vision</a:t>
            </a:r>
            <a:r>
              <a:rPr lang="ja-JP" altLang="en-US" sz="6000" dirty="0">
                <a:solidFill>
                  <a:schemeClr val="tx1"/>
                </a:solidFill>
                <a:latin typeface="Arial"/>
                <a:ea typeface="ＭＳ Ｐゴシック" charset="0"/>
                <a:cs typeface="Gill Sans" charset="0"/>
              </a:rPr>
              <a:t>”</a:t>
            </a:r>
            <a:r>
              <a:rPr lang="en-US" sz="6000" dirty="0">
                <a:solidFill>
                  <a:schemeClr val="tx1"/>
                </a:solidFill>
              </a:rPr>
              <a:t/>
            </a:r>
            <a:br>
              <a:rPr lang="en-US" sz="6000" dirty="0">
                <a:solidFill>
                  <a:schemeClr val="tx1"/>
                </a:solidFill>
              </a:rPr>
            </a:br>
            <a:endParaRPr lang="en-US" sz="60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556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50660"/>
            <a:ext cx="7024744" cy="1143000"/>
          </a:xfrm>
        </p:spPr>
        <p:txBody>
          <a:bodyPr/>
          <a:lstStyle/>
          <a:p>
            <a:r>
              <a:rPr lang="en-US" dirty="0" smtClean="0"/>
              <a:t>Visual cortex (V1)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0" y="1793660"/>
            <a:ext cx="6777317" cy="1882919"/>
          </a:xfrm>
        </p:spPr>
        <p:txBody>
          <a:bodyPr>
            <a:normAutofit fontScale="92500" lnSpcReduction="10000"/>
          </a:bodyPr>
          <a:lstStyle/>
          <a:p>
            <a:pPr marL="889000"/>
            <a:r>
              <a:rPr lang="en-US" dirty="0"/>
              <a:t>Contains 6 layers (I is surface, VI is deepest)</a:t>
            </a:r>
          </a:p>
          <a:p>
            <a:pPr marL="889000"/>
            <a:r>
              <a:rPr lang="en-US" dirty="0"/>
              <a:t>VI is the first place in the brain where cells receive signals from both </a:t>
            </a:r>
            <a:r>
              <a:rPr lang="en-US" dirty="0" smtClean="0"/>
              <a:t>eyes</a:t>
            </a:r>
          </a:p>
          <a:p>
            <a:pPr marL="889000"/>
            <a:r>
              <a:rPr lang="en-US" dirty="0" smtClean="0"/>
              <a:t>Aka striate cortex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198" y="3843287"/>
            <a:ext cx="6229609" cy="255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82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Grp="1" noChangeArrowheads="1"/>
          </p:cNvSpPr>
          <p:nvPr>
            <p:ph type="title"/>
          </p:nvPr>
        </p:nvSpPr>
        <p:spPr>
          <a:xfrm>
            <a:off x="892969" y="-214313"/>
            <a:ext cx="7358063" cy="1714500"/>
          </a:xfrm>
          <a:ln/>
        </p:spPr>
        <p:txBody>
          <a:bodyPr/>
          <a:lstStyle/>
          <a:p>
            <a:r>
              <a:rPr lang="en-US" sz="4500" dirty="0"/>
              <a:t>Info processing in V1</a:t>
            </a:r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14862" y="1685230"/>
            <a:ext cx="7736170" cy="4741479"/>
          </a:xfrm>
          <a:ln/>
        </p:spPr>
        <p:txBody>
          <a:bodyPr>
            <a:normAutofit/>
          </a:bodyPr>
          <a:lstStyle/>
          <a:p>
            <a:pPr marL="625056"/>
            <a:r>
              <a:rPr lang="en-US" dirty="0"/>
              <a:t>Neurons are specialized to respond to specific aspects of stimuli such as </a:t>
            </a:r>
            <a:r>
              <a:rPr lang="en-US" b="1" dirty="0"/>
              <a:t>orientation, movement, and size</a:t>
            </a:r>
            <a:r>
              <a:rPr lang="en-US" dirty="0" smtClean="0"/>
              <a:t>.</a:t>
            </a:r>
          </a:p>
          <a:p>
            <a:pPr marL="625056"/>
            <a:endParaRPr lang="en-US" dirty="0"/>
          </a:p>
          <a:p>
            <a:pPr marL="625056"/>
            <a:r>
              <a:rPr lang="en-US" b="1" dirty="0">
                <a:solidFill>
                  <a:srgbClr val="FF2712"/>
                </a:solidFill>
              </a:rPr>
              <a:t>Hubel and </a:t>
            </a:r>
            <a:r>
              <a:rPr lang="en-US" b="1" dirty="0" err="1">
                <a:solidFill>
                  <a:srgbClr val="FF2712"/>
                </a:solidFill>
              </a:rPr>
              <a:t>Weisel</a:t>
            </a:r>
            <a:r>
              <a:rPr lang="en-US" b="1" dirty="0">
                <a:solidFill>
                  <a:srgbClr val="FF2712"/>
                </a:solidFill>
              </a:rPr>
              <a:t>:</a:t>
            </a:r>
            <a:r>
              <a:rPr lang="en-US" dirty="0"/>
              <a:t> found that neurons respond best to bar-like stimuli with specific </a:t>
            </a:r>
            <a:r>
              <a:rPr lang="en-US" dirty="0" smtClean="0"/>
              <a:t>orientation</a:t>
            </a:r>
          </a:p>
          <a:p>
            <a:pPr marL="625056"/>
            <a:endParaRPr lang="en-US" dirty="0"/>
          </a:p>
          <a:p>
            <a:pPr marL="625056"/>
            <a:r>
              <a:rPr lang="en-US" dirty="0"/>
              <a:t>As we move farther away from the retina (into the cortex), neurons will be found only to respond to more </a:t>
            </a:r>
            <a:r>
              <a:rPr lang="en-US" b="1" dirty="0"/>
              <a:t>complex</a:t>
            </a:r>
            <a:r>
              <a:rPr lang="en-US" dirty="0"/>
              <a:t> stimuli.</a:t>
            </a:r>
          </a:p>
        </p:txBody>
      </p:sp>
    </p:spTree>
    <p:extLst>
      <p:ext uri="{BB962C8B-B14F-4D97-AF65-F5344CB8AC3E}">
        <p14:creationId xmlns:p14="http://schemas.microsoft.com/office/powerpoint/2010/main" val="118620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Grp="1" noChangeArrowheads="1"/>
          </p:cNvSpPr>
          <p:nvPr>
            <p:ph type="title"/>
          </p:nvPr>
        </p:nvSpPr>
        <p:spPr>
          <a:xfrm>
            <a:off x="785812" y="-178594"/>
            <a:ext cx="7358063" cy="1714500"/>
          </a:xfrm>
          <a:ln/>
        </p:spPr>
        <p:txBody>
          <a:bodyPr/>
          <a:lstStyle/>
          <a:p>
            <a:r>
              <a:rPr lang="en-US" dirty="0"/>
              <a:t>Orientation selectivity</a:t>
            </a: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573124" y="1570849"/>
            <a:ext cx="3184643" cy="4018359"/>
          </a:xfrm>
          <a:ln/>
        </p:spPr>
        <p:txBody>
          <a:bodyPr>
            <a:normAutofit fontScale="92500"/>
          </a:bodyPr>
          <a:lstStyle/>
          <a:p>
            <a:pPr marL="625056"/>
            <a:r>
              <a:rPr lang="en-US" dirty="0"/>
              <a:t>different neurons respond to diff. types of stimuli in diff. orientations.</a:t>
            </a:r>
          </a:p>
          <a:p>
            <a:pPr marL="625056"/>
            <a:r>
              <a:rPr lang="en-US" dirty="0"/>
              <a:t>neurons have receptive fields and are concerned with orientation of a stimulus. </a:t>
            </a: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26" y="1562696"/>
            <a:ext cx="5375672" cy="487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642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1043490" y="705445"/>
            <a:ext cx="7024744" cy="1143000"/>
          </a:xfrm>
          <a:ln/>
        </p:spPr>
        <p:txBody>
          <a:bodyPr/>
          <a:lstStyle/>
          <a:p>
            <a:r>
              <a:rPr lang="en-US" dirty="0"/>
              <a:t>Direction selectivity</a:t>
            </a: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3490" y="4710197"/>
            <a:ext cx="6491883" cy="1714500"/>
          </a:xfrm>
          <a:ln/>
        </p:spPr>
        <p:txBody>
          <a:bodyPr/>
          <a:lstStyle/>
          <a:p>
            <a:pPr marL="625056"/>
            <a:r>
              <a:rPr lang="en-US" dirty="0"/>
              <a:t>each neuron will have a preferred direction of motion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78" y="1848445"/>
            <a:ext cx="7905215" cy="2663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70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 noChangeArrowheads="1"/>
          </p:cNvSpPr>
          <p:nvPr>
            <p:ph type="title"/>
          </p:nvPr>
        </p:nvSpPr>
        <p:spPr>
          <a:xfrm>
            <a:off x="553641" y="113748"/>
            <a:ext cx="8036719" cy="1714500"/>
          </a:xfrm>
          <a:ln/>
        </p:spPr>
        <p:txBody>
          <a:bodyPr>
            <a:normAutofit/>
          </a:bodyPr>
          <a:lstStyle/>
          <a:p>
            <a:r>
              <a:rPr lang="en-US" sz="3600" dirty="0"/>
              <a:t>Parallel processing streams in visual cortex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49" y="2232423"/>
            <a:ext cx="4098818" cy="3113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297" y="1516628"/>
            <a:ext cx="3755259" cy="4710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54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43490" y="2170664"/>
            <a:ext cx="7024744" cy="1143000"/>
          </a:xfrm>
        </p:spPr>
        <p:txBody>
          <a:bodyPr/>
          <a:lstStyle/>
          <a:p>
            <a:pPr algn="ctr"/>
            <a:r>
              <a:rPr lang="en-US" dirty="0" smtClean="0"/>
              <a:t>Hearing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726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759023" y="-398399"/>
            <a:ext cx="7358063" cy="1714500"/>
          </a:xfrm>
          <a:ln/>
        </p:spPr>
        <p:txBody>
          <a:bodyPr/>
          <a:lstStyle/>
          <a:p>
            <a:r>
              <a:rPr lang="en-US" sz="4500" dirty="0"/>
              <a:t>Sound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33945" y="1251218"/>
            <a:ext cx="8608219" cy="6906051"/>
          </a:xfrm>
          <a:ln/>
        </p:spPr>
        <p:txBody>
          <a:bodyPr>
            <a:normAutofit/>
          </a:bodyPr>
          <a:lstStyle/>
          <a:p>
            <a:pPr marL="625056"/>
            <a:r>
              <a:rPr lang="en-US" sz="2000" b="1" dirty="0">
                <a:solidFill>
                  <a:srgbClr val="FF2712"/>
                </a:solidFill>
              </a:rPr>
              <a:t>Sound</a:t>
            </a:r>
            <a:r>
              <a:rPr lang="en-US" sz="2000" dirty="0"/>
              <a:t>: variations in air pressure</a:t>
            </a:r>
          </a:p>
          <a:p>
            <a:pPr marL="625056"/>
            <a:endParaRPr lang="en-US" sz="2000" dirty="0" smtClean="0"/>
          </a:p>
          <a:p>
            <a:pPr marL="625056"/>
            <a:endParaRPr lang="en-US" sz="2000" dirty="0"/>
          </a:p>
          <a:p>
            <a:pPr marL="625056"/>
            <a:endParaRPr lang="en-US" sz="2000" dirty="0" smtClean="0"/>
          </a:p>
          <a:p>
            <a:pPr marL="625056"/>
            <a:endParaRPr lang="en-US" sz="2000" dirty="0"/>
          </a:p>
          <a:p>
            <a:pPr marL="625056"/>
            <a:endParaRPr lang="en-US" sz="2000" dirty="0" smtClean="0"/>
          </a:p>
          <a:p>
            <a:pPr marL="625056"/>
            <a:endParaRPr lang="en-US" sz="2000" dirty="0" smtClean="0"/>
          </a:p>
          <a:p>
            <a:pPr marL="625056"/>
            <a:endParaRPr lang="en-US" sz="2000" dirty="0"/>
          </a:p>
          <a:p>
            <a:pPr marL="625056"/>
            <a:endParaRPr lang="en-US" sz="2000" dirty="0"/>
          </a:p>
          <a:p>
            <a:pPr marL="625056"/>
            <a:r>
              <a:rPr lang="en-US" sz="2000" dirty="0"/>
              <a:t>Variables in sound:</a:t>
            </a:r>
          </a:p>
          <a:p>
            <a:pPr marL="1250112" lvl="2"/>
            <a:r>
              <a:rPr lang="en-US" dirty="0"/>
              <a:t>1. </a:t>
            </a:r>
            <a:r>
              <a:rPr lang="en-US" b="1" dirty="0"/>
              <a:t>Frequency (pitch)</a:t>
            </a:r>
            <a:r>
              <a:rPr lang="en-US" dirty="0"/>
              <a:t>= the number of compressed air patches. Hertz (Hz)- the # of cycles/sec.</a:t>
            </a:r>
          </a:p>
          <a:p>
            <a:pPr marL="1250112" lvl="2"/>
            <a:r>
              <a:rPr lang="en-US" b="1" dirty="0"/>
              <a:t>2. Intensity (loudness)</a:t>
            </a:r>
            <a:r>
              <a:rPr lang="en-US" dirty="0"/>
              <a:t>= the difference in pressure between compressed air patches (amplitude)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326" y="1819954"/>
            <a:ext cx="4592983" cy="267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01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741164" y="-440851"/>
            <a:ext cx="8072438" cy="1714500"/>
          </a:xfrm>
          <a:ln/>
        </p:spPr>
        <p:txBody>
          <a:bodyPr>
            <a:normAutofit/>
          </a:bodyPr>
          <a:lstStyle/>
          <a:p>
            <a:r>
              <a:rPr lang="en-US" dirty="0"/>
              <a:t>Structure of the auditory system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88319" y="1254799"/>
            <a:ext cx="8136755" cy="4018359"/>
          </a:xfrm>
          <a:ln/>
        </p:spPr>
        <p:txBody>
          <a:bodyPr>
            <a:normAutofit/>
          </a:bodyPr>
          <a:lstStyle/>
          <a:p>
            <a:pPr marL="625056"/>
            <a:r>
              <a:rPr lang="en-US" sz="2200" b="1" dirty="0"/>
              <a:t>Outer ear</a:t>
            </a:r>
            <a:r>
              <a:rPr lang="en-US" sz="2200" dirty="0"/>
              <a:t>: Auricle (Pinna),  Auditory canal (external auditory meatus)</a:t>
            </a:r>
          </a:p>
          <a:p>
            <a:pPr marL="625056"/>
            <a:r>
              <a:rPr lang="en-US" sz="2200" b="1" dirty="0"/>
              <a:t>Middle ear:</a:t>
            </a:r>
            <a:r>
              <a:rPr lang="en-US" sz="2200" dirty="0"/>
              <a:t> Tympanic membrane (ear drum), </a:t>
            </a:r>
            <a:r>
              <a:rPr lang="en-US" sz="2200" dirty="0" err="1"/>
              <a:t>Ossicles</a:t>
            </a:r>
            <a:r>
              <a:rPr lang="en-US" sz="2200" dirty="0"/>
              <a:t> (three small bones)</a:t>
            </a:r>
          </a:p>
          <a:p>
            <a:pPr marL="625056"/>
            <a:r>
              <a:rPr lang="en-US" sz="2200" b="1" dirty="0"/>
              <a:t>Inner ear</a:t>
            </a:r>
            <a:r>
              <a:rPr lang="en-US" sz="2200" dirty="0"/>
              <a:t>: Oval window, Cochlea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642" y="3115646"/>
            <a:ext cx="5380140" cy="3384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74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668859" y="431209"/>
            <a:ext cx="7358063" cy="823481"/>
          </a:xfrm>
          <a:ln/>
        </p:spPr>
        <p:txBody>
          <a:bodyPr/>
          <a:lstStyle/>
          <a:p>
            <a:r>
              <a:rPr lang="en-US" sz="3400" b="1" dirty="0">
                <a:solidFill>
                  <a:srgbClr val="FF2712"/>
                </a:solidFill>
              </a:rPr>
              <a:t>The Auditory Canal</a:t>
            </a:r>
            <a:endParaRPr lang="en-US" sz="3400" b="1" dirty="0">
              <a:solidFill>
                <a:srgbClr val="FF2712"/>
              </a:solidFill>
              <a:ea typeface="ヒラギノ角ゴ ProN W6" charset="0"/>
              <a:cs typeface="ヒラギノ角ゴ ProN W6" charset="0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1101" y="1140943"/>
            <a:ext cx="8492133" cy="4804172"/>
          </a:xfrm>
          <a:ln/>
        </p:spPr>
        <p:txBody>
          <a:bodyPr/>
          <a:lstStyle/>
          <a:p>
            <a:pPr marL="625056"/>
            <a:r>
              <a:rPr lang="en-US" dirty="0"/>
              <a:t>protects the ear drum</a:t>
            </a:r>
          </a:p>
          <a:p>
            <a:pPr marL="625056"/>
            <a:r>
              <a:rPr lang="en-US" dirty="0"/>
              <a:t>enhances the intensities of sounds by RESONANCE</a:t>
            </a:r>
          </a:p>
          <a:p>
            <a:pPr marL="625056"/>
            <a:r>
              <a:rPr lang="en-US" dirty="0"/>
              <a:t>Resonance: a mechanism that enhances the intensity of certain frequencies b/c of the reflection of sound waves in a closed tube</a:t>
            </a:r>
          </a:p>
        </p:txBody>
      </p:sp>
      <p:sp>
        <p:nvSpPr>
          <p:cNvPr id="29699" name="Rectangle 3"/>
          <p:cNvSpPr>
            <a:spLocks/>
          </p:cNvSpPr>
          <p:nvPr/>
        </p:nvSpPr>
        <p:spPr bwMode="auto">
          <a:xfrm>
            <a:off x="745237" y="2687836"/>
            <a:ext cx="7358063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r>
              <a:rPr lang="en-US" sz="3400" b="1" dirty="0">
                <a:solidFill>
                  <a:srgbClr val="FF2712"/>
                </a:solidFill>
                <a:ea typeface="ＭＳ Ｐゴシック" charset="0"/>
                <a:cs typeface="Gill Sans" charset="0"/>
              </a:rPr>
              <a:t>The Middle Ear</a:t>
            </a:r>
          </a:p>
        </p:txBody>
      </p:sp>
      <p:sp>
        <p:nvSpPr>
          <p:cNvPr id="29700" name="Rectangle 4"/>
          <p:cNvSpPr>
            <a:spLocks/>
          </p:cNvSpPr>
          <p:nvPr/>
        </p:nvSpPr>
        <p:spPr bwMode="auto">
          <a:xfrm>
            <a:off x="620221" y="3109082"/>
            <a:ext cx="8492133" cy="403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marL="401822" indent="-401822">
              <a:spcBef>
                <a:spcPts val="1687"/>
              </a:spcBef>
              <a:buSzPct val="171000"/>
              <a:buFont typeface="Gill Sans" charset="0"/>
              <a:buChar char="•"/>
            </a:pPr>
            <a:r>
              <a:rPr lang="en-US" sz="2400" dirty="0">
                <a:ea typeface="ＭＳ Ｐゴシック" charset="0"/>
                <a:cs typeface="Gill Sans" charset="0"/>
              </a:rPr>
              <a:t>the middle ear is an air-filled cavity</a:t>
            </a:r>
          </a:p>
          <a:p>
            <a:pPr marL="401822" indent="-401822">
              <a:spcBef>
                <a:spcPts val="1687"/>
              </a:spcBef>
              <a:buSzPct val="171000"/>
              <a:buFont typeface="Gill Sans" charset="0"/>
              <a:buChar char="•"/>
            </a:pPr>
            <a:r>
              <a:rPr lang="en-US" sz="2400" dirty="0">
                <a:ea typeface="ＭＳ Ｐゴシック" charset="0"/>
                <a:cs typeface="Gill Sans" charset="0"/>
              </a:rPr>
              <a:t>contains 3 </a:t>
            </a:r>
            <a:r>
              <a:rPr lang="en-US" sz="2400" dirty="0" err="1">
                <a:ea typeface="ＭＳ Ｐゴシック" charset="0"/>
                <a:cs typeface="Gill Sans" charset="0"/>
              </a:rPr>
              <a:t>ossicles</a:t>
            </a:r>
            <a:r>
              <a:rPr lang="en-US" sz="2400" dirty="0">
                <a:ea typeface="ＭＳ Ｐゴシック" charset="0"/>
                <a:cs typeface="Gill Sans" charset="0"/>
              </a:rPr>
              <a:t>:</a:t>
            </a:r>
          </a:p>
          <a:p>
            <a:pPr marL="937584" lvl="1" indent="-401822">
              <a:spcBef>
                <a:spcPts val="1687"/>
              </a:spcBef>
              <a:buSzPct val="171000"/>
              <a:buFont typeface="Gill Sans" charset="0"/>
              <a:buChar char="•"/>
            </a:pPr>
            <a:r>
              <a:rPr lang="en-US" sz="2400" dirty="0">
                <a:ea typeface="ＭＳ Ｐゴシック" charset="0"/>
                <a:cs typeface="Gill Sans" charset="0"/>
              </a:rPr>
              <a:t>1. Malleus (hammer</a:t>
            </a:r>
            <a:r>
              <a:rPr lang="en-US" sz="2400" dirty="0" smtClean="0">
                <a:ea typeface="ＭＳ Ｐゴシック" charset="0"/>
                <a:cs typeface="Gill Sans" charset="0"/>
              </a:rPr>
              <a:t>)</a:t>
            </a:r>
          </a:p>
          <a:p>
            <a:pPr marL="937584" lvl="1" indent="-401822">
              <a:spcBef>
                <a:spcPts val="1687"/>
              </a:spcBef>
              <a:buSzPct val="171000"/>
              <a:buFont typeface="Gill Sans" charset="0"/>
              <a:buChar char="•"/>
            </a:pPr>
            <a:r>
              <a:rPr lang="en-US" sz="2400" dirty="0" smtClean="0">
                <a:ea typeface="ＭＳ Ｐゴシック" charset="0"/>
                <a:cs typeface="Gill Sans" charset="0"/>
              </a:rPr>
              <a:t>2</a:t>
            </a:r>
            <a:r>
              <a:rPr lang="en-US" sz="2400" dirty="0">
                <a:ea typeface="ＭＳ Ｐゴシック" charset="0"/>
                <a:cs typeface="Gill Sans" charset="0"/>
              </a:rPr>
              <a:t>. Incus (anvil)</a:t>
            </a:r>
          </a:p>
          <a:p>
            <a:pPr marL="937584" lvl="1" indent="-401822">
              <a:spcBef>
                <a:spcPts val="1687"/>
              </a:spcBef>
              <a:buSzPct val="171000"/>
              <a:buFont typeface="Gill Sans" charset="0"/>
              <a:buChar char="•"/>
            </a:pPr>
            <a:r>
              <a:rPr lang="en-US" sz="2400" dirty="0">
                <a:ea typeface="ＭＳ Ｐゴシック" charset="0"/>
                <a:cs typeface="Gill Sans" charset="0"/>
              </a:rPr>
              <a:t>3. Stapes (stirrup)</a:t>
            </a:r>
          </a:p>
        </p:txBody>
      </p:sp>
    </p:spTree>
    <p:extLst>
      <p:ext uri="{BB962C8B-B14F-4D97-AF65-F5344CB8AC3E}">
        <p14:creationId xmlns:p14="http://schemas.microsoft.com/office/powerpoint/2010/main" val="72780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208516" y="627238"/>
            <a:ext cx="8530293" cy="4018359"/>
          </a:xfrm>
          <a:ln/>
        </p:spPr>
        <p:txBody>
          <a:bodyPr/>
          <a:lstStyle/>
          <a:p>
            <a:pPr marL="625056"/>
            <a:r>
              <a:rPr lang="en-US" b="1" dirty="0">
                <a:solidFill>
                  <a:srgbClr val="FF2712"/>
                </a:solidFill>
              </a:rPr>
              <a:t>Auditory Tube (Eustachian tube)</a:t>
            </a:r>
            <a:r>
              <a:rPr lang="en-US" dirty="0"/>
              <a:t>- an airway between the middle ear and pharynx- important in changing air pressure </a:t>
            </a:r>
          </a:p>
          <a:p>
            <a:pPr marL="1250112" lvl="2"/>
            <a:r>
              <a:rPr lang="en-US" dirty="0"/>
              <a:t>For the ear drum to work you need the same pressure outside and inside the head.</a:t>
            </a:r>
          </a:p>
        </p:txBody>
      </p:sp>
      <p:pic>
        <p:nvPicPr>
          <p:cNvPr id="30722" name="Picture 2"/>
          <p:cNvPicPr>
            <a:picLocks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73" y="2661331"/>
            <a:ext cx="4670925" cy="359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5169173" y="2661331"/>
            <a:ext cx="3569637" cy="3499969"/>
            <a:chOff x="0" y="0"/>
            <a:chExt cx="3512" cy="2568"/>
          </a:xfrm>
        </p:grpSpPr>
        <p:pic>
          <p:nvPicPr>
            <p:cNvPr id="30723" name="Picture 3"/>
            <p:cNvPicPr>
              <a:picLocks noChangeArrowheads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" y="32"/>
              <a:ext cx="3448" cy="2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4" name="Picture 4"/>
            <p:cNvPicPr>
              <a:picLocks noChangeArrowheads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512" cy="2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996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750094" y="-383977"/>
            <a:ext cx="7358063" cy="1714500"/>
          </a:xfrm>
          <a:ln/>
        </p:spPr>
        <p:txBody>
          <a:bodyPr/>
          <a:lstStyle/>
          <a:p>
            <a:r>
              <a:rPr lang="en-US" sz="4500"/>
              <a:t>the Inner Ear</a:t>
            </a: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01836" y="1305174"/>
            <a:ext cx="8742164" cy="4018359"/>
          </a:xfrm>
          <a:ln/>
        </p:spPr>
        <p:txBody>
          <a:bodyPr/>
          <a:lstStyle/>
          <a:p>
            <a:pPr marL="625056"/>
            <a:r>
              <a:rPr lang="en-US" dirty="0"/>
              <a:t>the cochlea: a spiral tube</a:t>
            </a:r>
          </a:p>
          <a:p>
            <a:pPr marL="625056"/>
            <a:r>
              <a:rPr lang="en-US" dirty="0"/>
              <a:t>at the beginning of the tube there are 2 windows with membranes:</a:t>
            </a:r>
          </a:p>
          <a:p>
            <a:pPr marL="1250112" lvl="2"/>
            <a:r>
              <a:rPr lang="en-US" dirty="0"/>
              <a:t>1. oval window- what the stapes contacts</a:t>
            </a:r>
          </a:p>
          <a:p>
            <a:pPr marL="1250112" lvl="2"/>
            <a:r>
              <a:rPr lang="en-US" dirty="0"/>
              <a:t>2. round window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656" y="3314354"/>
            <a:ext cx="5495440" cy="3200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756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Grp="1" noChangeArrowheads="1"/>
          </p:cNvSpPr>
          <p:nvPr>
            <p:ph type="title"/>
          </p:nvPr>
        </p:nvSpPr>
        <p:spPr>
          <a:xfrm>
            <a:off x="892969" y="284367"/>
            <a:ext cx="7358063" cy="1018410"/>
          </a:xfrm>
          <a:ln/>
        </p:spPr>
        <p:txBody>
          <a:bodyPr/>
          <a:lstStyle/>
          <a:p>
            <a:r>
              <a:rPr lang="en-US" sz="4500" dirty="0"/>
              <a:t>the Cochlea</a:t>
            </a:r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0950" y="4850231"/>
            <a:ext cx="8358188" cy="3064833"/>
          </a:xfrm>
          <a:ln/>
        </p:spPr>
        <p:txBody>
          <a:bodyPr/>
          <a:lstStyle/>
          <a:p>
            <a:pPr marL="625056">
              <a:lnSpc>
                <a:spcPct val="70000"/>
              </a:lnSpc>
            </a:pPr>
            <a:r>
              <a:rPr lang="en-US" dirty="0"/>
              <a:t>3 chambers:</a:t>
            </a:r>
          </a:p>
          <a:p>
            <a:pPr marL="937584" lvl="1">
              <a:lnSpc>
                <a:spcPct val="70000"/>
              </a:lnSpc>
            </a:pPr>
            <a:r>
              <a:rPr lang="en-US" dirty="0" err="1">
                <a:solidFill>
                  <a:srgbClr val="FF2712"/>
                </a:solidFill>
              </a:rPr>
              <a:t>Scala</a:t>
            </a:r>
            <a:r>
              <a:rPr lang="en-US" dirty="0">
                <a:solidFill>
                  <a:srgbClr val="FF2712"/>
                </a:solidFill>
              </a:rPr>
              <a:t> </a:t>
            </a:r>
            <a:r>
              <a:rPr lang="en-US" dirty="0" err="1">
                <a:solidFill>
                  <a:srgbClr val="FF2712"/>
                </a:solidFill>
              </a:rPr>
              <a:t>vestibuli</a:t>
            </a:r>
            <a:r>
              <a:rPr lang="en-US" dirty="0"/>
              <a:t>- filled with </a:t>
            </a:r>
            <a:r>
              <a:rPr lang="en-US" b="1" u="sng" dirty="0"/>
              <a:t>perilymph</a:t>
            </a:r>
            <a:r>
              <a:rPr lang="en-US" dirty="0"/>
              <a:t> </a:t>
            </a:r>
          </a:p>
          <a:p>
            <a:pPr marL="937584" lvl="1">
              <a:lnSpc>
                <a:spcPct val="70000"/>
              </a:lnSpc>
            </a:pPr>
            <a:r>
              <a:rPr lang="en-US" dirty="0" err="1">
                <a:solidFill>
                  <a:srgbClr val="FF2712"/>
                </a:solidFill>
              </a:rPr>
              <a:t>Scala</a:t>
            </a:r>
            <a:r>
              <a:rPr lang="en-US" dirty="0">
                <a:solidFill>
                  <a:srgbClr val="FF2712"/>
                </a:solidFill>
              </a:rPr>
              <a:t> media</a:t>
            </a:r>
            <a:r>
              <a:rPr lang="en-US" dirty="0"/>
              <a:t>- filled with </a:t>
            </a:r>
            <a:r>
              <a:rPr lang="en-US" b="1" u="sng" dirty="0" err="1"/>
              <a:t>endolymph</a:t>
            </a:r>
            <a:endParaRPr lang="en-US" dirty="0"/>
          </a:p>
          <a:p>
            <a:pPr marL="937584" lvl="1">
              <a:lnSpc>
                <a:spcPct val="70000"/>
              </a:lnSpc>
            </a:pPr>
            <a:r>
              <a:rPr lang="en-US" dirty="0" err="1">
                <a:solidFill>
                  <a:srgbClr val="FF2712"/>
                </a:solidFill>
              </a:rPr>
              <a:t>Scala</a:t>
            </a:r>
            <a:r>
              <a:rPr lang="en-US" dirty="0">
                <a:solidFill>
                  <a:srgbClr val="FF2712"/>
                </a:solidFill>
              </a:rPr>
              <a:t> tympani</a:t>
            </a:r>
            <a:r>
              <a:rPr lang="en-US" dirty="0"/>
              <a:t>- filled with </a:t>
            </a:r>
            <a:r>
              <a:rPr lang="en-US" b="1" u="sng" dirty="0"/>
              <a:t>perilymph</a:t>
            </a:r>
            <a:endParaRPr lang="en-US" b="1" u="sng" dirty="0">
              <a:ea typeface="ヒラギノ角ゴ ProN W6" charset="0"/>
              <a:cs typeface="ヒラギノ角ゴ ProN W6" charset="0"/>
            </a:endParaRPr>
          </a:p>
        </p:txBody>
      </p:sp>
      <p:pic>
        <p:nvPicPr>
          <p:cNvPr id="32771" name="Picture 3"/>
          <p:cNvPicPr>
            <a:picLocks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68" y="1151115"/>
            <a:ext cx="7358063" cy="36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808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cochlea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r>
              <a:rPr lang="en-US" sz="2500" dirty="0">
                <a:ea typeface="ＭＳ Ｐゴシック" charset="0"/>
                <a:cs typeface="Gill Sans" charset="0"/>
              </a:rPr>
              <a:t>-</a:t>
            </a:r>
            <a:r>
              <a:rPr lang="en-US" sz="2500" b="1" dirty="0">
                <a:ea typeface="ＭＳ Ｐゴシック" charset="0"/>
                <a:cs typeface="Gill Sans" charset="0"/>
              </a:rPr>
              <a:t>the Basilar membrane is key;</a:t>
            </a:r>
            <a:r>
              <a:rPr lang="en-US" sz="2500" dirty="0">
                <a:ea typeface="ＭＳ Ｐゴシック" charset="0"/>
                <a:cs typeface="Gill Sans" charset="0"/>
              </a:rPr>
              <a:t> contains the </a:t>
            </a:r>
            <a:r>
              <a:rPr lang="en-US" sz="2500" dirty="0">
                <a:solidFill>
                  <a:srgbClr val="FF2712"/>
                </a:solidFill>
                <a:ea typeface="ＭＳ Ｐゴシック" charset="0"/>
                <a:cs typeface="Gill Sans" charset="0"/>
              </a:rPr>
              <a:t>Organ of </a:t>
            </a:r>
            <a:r>
              <a:rPr lang="en-US" sz="2500" dirty="0" err="1">
                <a:solidFill>
                  <a:srgbClr val="FF2712"/>
                </a:solidFill>
                <a:ea typeface="ＭＳ Ｐゴシック" charset="0"/>
                <a:cs typeface="Gill Sans" charset="0"/>
              </a:rPr>
              <a:t>Corti</a:t>
            </a:r>
            <a:r>
              <a:rPr lang="en-US" sz="2500" dirty="0">
                <a:ea typeface="ＭＳ Ｐゴシック" charset="0"/>
                <a:cs typeface="Gill Sans" charset="0"/>
              </a:rPr>
              <a:t> (where hair cells are)</a:t>
            </a:r>
          </a:p>
          <a:p>
            <a:r>
              <a:rPr lang="en-US" sz="2500" dirty="0">
                <a:ea typeface="ＭＳ Ｐゴシック" charset="0"/>
                <a:cs typeface="Gill Sans" charset="0"/>
              </a:rPr>
              <a:t>-</a:t>
            </a:r>
            <a:r>
              <a:rPr lang="en-US" sz="2500" b="1" dirty="0">
                <a:ea typeface="ＭＳ Ｐゴシック" charset="0"/>
                <a:cs typeface="Gill Sans" charset="0"/>
              </a:rPr>
              <a:t>tectorial membrane</a:t>
            </a:r>
            <a:r>
              <a:rPr lang="en-US" sz="2500" dirty="0">
                <a:ea typeface="ＭＳ Ｐゴシック" charset="0"/>
                <a:cs typeface="Gill Sans" charset="0"/>
              </a:rPr>
              <a:t> hangs over Organ of </a:t>
            </a:r>
            <a:r>
              <a:rPr lang="en-US" sz="2500" dirty="0" err="1">
                <a:ea typeface="ＭＳ Ｐゴシック" charset="0"/>
                <a:cs typeface="Gill Sans" charset="0"/>
              </a:rPr>
              <a:t>Corti</a:t>
            </a:r>
            <a:endParaRPr lang="en-US" sz="2500" dirty="0">
              <a:ea typeface="ＭＳ Ｐゴシック" charset="0"/>
              <a:cs typeface="Gill Sans" charset="0"/>
            </a:endParaRPr>
          </a:p>
          <a:p>
            <a:r>
              <a:rPr lang="en-US" sz="2500" dirty="0">
                <a:ea typeface="ＭＳ Ｐゴシック" charset="0"/>
                <a:cs typeface="Gill Sans" charset="0"/>
              </a:rPr>
              <a:t>-</a:t>
            </a:r>
            <a:r>
              <a:rPr lang="en-US" sz="2500" b="1" u="sng" dirty="0" err="1">
                <a:ea typeface="ＭＳ Ｐゴシック" charset="0"/>
                <a:cs typeface="Gill Sans" charset="0"/>
              </a:rPr>
              <a:t>Helicotrema</a:t>
            </a:r>
            <a:r>
              <a:rPr lang="en-US" sz="2500" dirty="0">
                <a:ea typeface="ＭＳ Ｐゴシック" charset="0"/>
                <a:cs typeface="Gill Sans" charset="0"/>
              </a:rPr>
              <a:t>: hole btw </a:t>
            </a:r>
            <a:r>
              <a:rPr lang="en-US" sz="2500" dirty="0" err="1">
                <a:ea typeface="ＭＳ Ｐゴシック" charset="0"/>
                <a:cs typeface="Gill Sans" charset="0"/>
              </a:rPr>
              <a:t>scala</a:t>
            </a:r>
            <a:r>
              <a:rPr lang="en-US" sz="2500" dirty="0">
                <a:ea typeface="ＭＳ Ｐゴシック" charset="0"/>
                <a:cs typeface="Gill Sans" charset="0"/>
              </a:rPr>
              <a:t> </a:t>
            </a:r>
            <a:r>
              <a:rPr lang="en-US" sz="2500" dirty="0" err="1">
                <a:ea typeface="ＭＳ Ｐゴシック" charset="0"/>
                <a:cs typeface="Gill Sans" charset="0"/>
              </a:rPr>
              <a:t>vestibuli</a:t>
            </a:r>
            <a:r>
              <a:rPr lang="en-US" sz="2500" dirty="0">
                <a:ea typeface="ＭＳ Ｐゴシック" charset="0"/>
                <a:cs typeface="Gill Sans" charset="0"/>
              </a:rPr>
              <a:t> and </a:t>
            </a:r>
            <a:r>
              <a:rPr lang="en-US" sz="2500" dirty="0" err="1">
                <a:ea typeface="ＭＳ Ｐゴシック" charset="0"/>
                <a:cs typeface="Gill Sans" charset="0"/>
              </a:rPr>
              <a:t>scala</a:t>
            </a:r>
            <a:r>
              <a:rPr lang="en-US" sz="2500" dirty="0">
                <a:ea typeface="ＭＳ Ｐゴシック" charset="0"/>
                <a:cs typeface="Gill Sans" charset="0"/>
              </a:rPr>
              <a:t> tympani</a:t>
            </a:r>
          </a:p>
          <a:p>
            <a:endParaRPr lang="en-US" dirty="0">
              <a:solidFill>
                <a:schemeClr val="tx1"/>
              </a:solidFill>
              <a:ea typeface="ＭＳ Ｐゴシック" charset="0"/>
              <a:cs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289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Grp="1" noChangeArrowheads="1"/>
          </p:cNvSpPr>
          <p:nvPr>
            <p:ph type="title"/>
          </p:nvPr>
        </p:nvSpPr>
        <p:spPr>
          <a:xfrm>
            <a:off x="483971" y="-276820"/>
            <a:ext cx="7786688" cy="1983026"/>
          </a:xfrm>
          <a:ln/>
        </p:spPr>
        <p:txBody>
          <a:bodyPr>
            <a:normAutofit/>
          </a:bodyPr>
          <a:lstStyle/>
          <a:p>
            <a:r>
              <a:rPr lang="en-US" sz="3600" dirty="0"/>
              <a:t>How sound moves through the cochlea</a:t>
            </a:r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69730" y="4320227"/>
            <a:ext cx="7700929" cy="4018359"/>
          </a:xfrm>
          <a:ln/>
        </p:spPr>
        <p:txBody>
          <a:bodyPr/>
          <a:lstStyle/>
          <a:p>
            <a:pPr marL="625056"/>
            <a:r>
              <a:rPr lang="en-US" dirty="0"/>
              <a:t>Moves from:</a:t>
            </a:r>
          </a:p>
          <a:p>
            <a:pPr marL="937584" lvl="1"/>
            <a:r>
              <a:rPr lang="en-US" dirty="0"/>
              <a:t>Oval window 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 smtClean="0"/>
              <a:t> </a:t>
            </a:r>
            <a:r>
              <a:rPr lang="en-US" dirty="0" err="1"/>
              <a:t>Scala</a:t>
            </a:r>
            <a:r>
              <a:rPr lang="en-US" dirty="0"/>
              <a:t> </a:t>
            </a:r>
            <a:r>
              <a:rPr lang="en-US" dirty="0" err="1" smtClean="0"/>
              <a:t>vestibuli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 smtClean="0"/>
              <a:t> through </a:t>
            </a:r>
            <a:r>
              <a:rPr lang="en-US" dirty="0"/>
              <a:t>the </a:t>
            </a:r>
            <a:r>
              <a:rPr lang="en-US" dirty="0" err="1" smtClean="0"/>
              <a:t>helicotrema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 smtClean="0"/>
              <a:t> </a:t>
            </a:r>
            <a:r>
              <a:rPr lang="en-US" dirty="0" err="1"/>
              <a:t>Scala</a:t>
            </a:r>
            <a:r>
              <a:rPr lang="en-US" dirty="0"/>
              <a:t> </a:t>
            </a:r>
            <a:r>
              <a:rPr lang="en-US" dirty="0" smtClean="0"/>
              <a:t>tympani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 smtClean="0"/>
              <a:t> </a:t>
            </a:r>
            <a:r>
              <a:rPr lang="en-US" dirty="0"/>
              <a:t>Round window</a:t>
            </a:r>
          </a:p>
          <a:p>
            <a:pPr marL="937584" lvl="1"/>
            <a:r>
              <a:rPr lang="en-US" dirty="0"/>
              <a:t>Round window= relief valve for pressure- lets out pressure when it is applied to oval window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734" y="1901158"/>
            <a:ext cx="6232922" cy="2160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Rectangle 4"/>
          <p:cNvSpPr>
            <a:spLocks/>
          </p:cNvSpPr>
          <p:nvPr/>
        </p:nvSpPr>
        <p:spPr bwMode="auto">
          <a:xfrm>
            <a:off x="4376316" y="1539385"/>
            <a:ext cx="14606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1700" dirty="0" err="1">
                <a:solidFill>
                  <a:srgbClr val="FF2712"/>
                </a:solidFill>
                <a:ea typeface="ＭＳ Ｐゴシック" charset="0"/>
                <a:cs typeface="Gill Sans" charset="0"/>
              </a:rPr>
              <a:t>scala</a:t>
            </a:r>
            <a:r>
              <a:rPr lang="en-US" sz="1700" dirty="0">
                <a:solidFill>
                  <a:srgbClr val="FF2712"/>
                </a:solidFill>
                <a:ea typeface="ＭＳ Ｐゴシック" charset="0"/>
                <a:cs typeface="Gill Sans" charset="0"/>
              </a:rPr>
              <a:t> </a:t>
            </a:r>
            <a:r>
              <a:rPr lang="en-US" sz="1700" dirty="0" err="1">
                <a:solidFill>
                  <a:srgbClr val="FF2712"/>
                </a:solidFill>
                <a:ea typeface="ＭＳ Ｐゴシック" charset="0"/>
                <a:cs typeface="Gill Sans" charset="0"/>
              </a:rPr>
              <a:t>vestibuli</a:t>
            </a:r>
            <a:endParaRPr lang="en-US" sz="1700" dirty="0">
              <a:solidFill>
                <a:srgbClr val="FF2712"/>
              </a:solidFill>
              <a:ea typeface="ＭＳ Ｐゴシック" charset="0"/>
              <a:cs typeface="Gill Sans" charset="0"/>
            </a:endParaRPr>
          </a:p>
        </p:txBody>
      </p:sp>
      <p:sp>
        <p:nvSpPr>
          <p:cNvPr id="33797" name="Rectangle 5"/>
          <p:cNvSpPr>
            <a:spLocks/>
          </p:cNvSpPr>
          <p:nvPr/>
        </p:nvSpPr>
        <p:spPr bwMode="auto">
          <a:xfrm>
            <a:off x="4245429" y="4157698"/>
            <a:ext cx="149699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1700" dirty="0" err="1">
                <a:solidFill>
                  <a:srgbClr val="FF2712"/>
                </a:solidFill>
                <a:ea typeface="ＭＳ Ｐゴシック" charset="0"/>
                <a:cs typeface="Gill Sans" charset="0"/>
              </a:rPr>
              <a:t>scala</a:t>
            </a:r>
            <a:r>
              <a:rPr lang="en-US" sz="1700" dirty="0">
                <a:solidFill>
                  <a:srgbClr val="FF2712"/>
                </a:solidFill>
                <a:ea typeface="ＭＳ Ｐゴシック" charset="0"/>
                <a:cs typeface="Gill Sans" charset="0"/>
              </a:rPr>
              <a:t> tympani</a:t>
            </a:r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 rot="10800000">
            <a:off x="5106666" y="1901158"/>
            <a:ext cx="107156" cy="857250"/>
          </a:xfrm>
          <a:prstGeom prst="line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stealth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33799" name="Line 7"/>
          <p:cNvSpPr>
            <a:spLocks noChangeShapeType="1"/>
          </p:cNvSpPr>
          <p:nvPr/>
        </p:nvSpPr>
        <p:spPr bwMode="auto">
          <a:xfrm flipH="1">
            <a:off x="5058243" y="3467216"/>
            <a:ext cx="112738" cy="714375"/>
          </a:xfrm>
          <a:prstGeom prst="line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stealth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14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 noChangeArrowheads="1"/>
          </p:cNvSpPr>
          <p:nvPr>
            <p:ph type="title"/>
          </p:nvPr>
        </p:nvSpPr>
        <p:spPr>
          <a:xfrm>
            <a:off x="892969" y="-250031"/>
            <a:ext cx="7358063" cy="1714500"/>
          </a:xfrm>
          <a:ln/>
        </p:spPr>
        <p:txBody>
          <a:bodyPr/>
          <a:lstStyle/>
          <a:p>
            <a:r>
              <a:rPr lang="en-US" sz="4500"/>
              <a:t>the Organ of Corti</a:t>
            </a: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3835" y="1471384"/>
            <a:ext cx="7807931" cy="2459984"/>
          </a:xfrm>
          <a:ln/>
        </p:spPr>
        <p:txBody>
          <a:bodyPr>
            <a:normAutofit lnSpcReduction="10000"/>
          </a:bodyPr>
          <a:lstStyle/>
          <a:p>
            <a:pPr marL="625056">
              <a:lnSpc>
                <a:spcPct val="80000"/>
              </a:lnSpc>
            </a:pPr>
            <a:r>
              <a:rPr lang="en-US" dirty="0"/>
              <a:t>lies on basilar membrane</a:t>
            </a:r>
          </a:p>
          <a:p>
            <a:pPr marL="625056">
              <a:lnSpc>
                <a:spcPct val="80000"/>
              </a:lnSpc>
            </a:pPr>
            <a:r>
              <a:rPr lang="en-US" dirty="0"/>
              <a:t>contains hair cells</a:t>
            </a:r>
          </a:p>
          <a:p>
            <a:pPr marL="625056">
              <a:lnSpc>
                <a:spcPct val="80000"/>
              </a:lnSpc>
            </a:pPr>
            <a:r>
              <a:rPr lang="en-US" dirty="0"/>
              <a:t>tips of hair cells contact the tectorial membrane</a:t>
            </a:r>
          </a:p>
          <a:p>
            <a:pPr marL="625056">
              <a:lnSpc>
                <a:spcPct val="80000"/>
              </a:lnSpc>
            </a:pPr>
            <a:r>
              <a:rPr lang="en-US" dirty="0"/>
              <a:t>movement of hair cells against the tectorial membrane changes the activity of hair cells</a:t>
            </a:r>
          </a:p>
          <a:p>
            <a:pPr marL="625056">
              <a:lnSpc>
                <a:spcPct val="80000"/>
              </a:lnSpc>
            </a:pPr>
            <a:r>
              <a:rPr lang="en-US" dirty="0"/>
              <a:t>hair cells depolarize when the tips (</a:t>
            </a:r>
            <a:r>
              <a:rPr lang="en-US" dirty="0" err="1"/>
              <a:t>stereocilia</a:t>
            </a:r>
            <a:r>
              <a:rPr lang="en-US" dirty="0"/>
              <a:t>) bend </a:t>
            </a: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3926831"/>
            <a:ext cx="7958637" cy="2547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742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892969" y="-401836"/>
            <a:ext cx="7358063" cy="1714500"/>
          </a:xfrm>
          <a:ln/>
        </p:spPr>
        <p:txBody>
          <a:bodyPr/>
          <a:lstStyle/>
          <a:p>
            <a:r>
              <a:rPr lang="en-US" sz="4500" dirty="0"/>
              <a:t>Types of hair cells</a:t>
            </a: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48258" y="1578074"/>
            <a:ext cx="8238903" cy="5804297"/>
          </a:xfrm>
          <a:ln/>
        </p:spPr>
        <p:txBody>
          <a:bodyPr/>
          <a:lstStyle/>
          <a:p>
            <a:pPr marL="625056"/>
            <a:r>
              <a:rPr lang="en-US" sz="2200" dirty="0"/>
              <a:t>1.</a:t>
            </a:r>
            <a:r>
              <a:rPr lang="en-US" sz="2200" b="1" u="sng" dirty="0"/>
              <a:t> Inner hair cells: </a:t>
            </a:r>
            <a:r>
              <a:rPr lang="en-US" sz="2200" dirty="0"/>
              <a:t>Auditory receptor cells in the inner ear; responsible for auditory transduction and perception of pitch </a:t>
            </a:r>
            <a:r>
              <a:rPr lang="en-US" sz="2200" dirty="0">
                <a:solidFill>
                  <a:srgbClr val="FF2712"/>
                </a:solidFill>
              </a:rPr>
              <a:t>(most important hair cells)</a:t>
            </a:r>
            <a:endParaRPr lang="en-US" sz="2200" dirty="0"/>
          </a:p>
          <a:p>
            <a:pPr marL="625056"/>
            <a:r>
              <a:rPr lang="en-US" sz="2200" dirty="0"/>
              <a:t>2. </a:t>
            </a:r>
            <a:r>
              <a:rPr lang="en-US" sz="2200" b="1" u="sng" dirty="0"/>
              <a:t>Outer hair cells</a:t>
            </a:r>
            <a:r>
              <a:rPr lang="en-US" sz="2200" dirty="0"/>
              <a:t>: Auditory receptor cells in the inner ear that amplify the response of the inner hair cells </a:t>
            </a:r>
            <a:r>
              <a:rPr lang="en-US" sz="2200" dirty="0">
                <a:solidFill>
                  <a:srgbClr val="FF2712"/>
                </a:solidFill>
              </a:rPr>
              <a:t>(helper cells</a:t>
            </a:r>
            <a:r>
              <a:rPr lang="en-US" sz="2200" dirty="0" smtClean="0">
                <a:solidFill>
                  <a:srgbClr val="FF2712"/>
                </a:solidFill>
              </a:rPr>
              <a:t>)</a:t>
            </a:r>
          </a:p>
          <a:p>
            <a:pPr marL="350736" indent="0">
              <a:buNone/>
            </a:pPr>
            <a:endParaRPr lang="en-US" sz="2200" dirty="0">
              <a:solidFill>
                <a:srgbClr val="FF2712"/>
              </a:solidFill>
            </a:endParaRPr>
          </a:p>
          <a:p>
            <a:pPr marL="625056"/>
            <a:r>
              <a:rPr lang="en-US" sz="2200" dirty="0">
                <a:solidFill>
                  <a:srgbClr val="FF2712"/>
                </a:solidFill>
              </a:rPr>
              <a:t>Motile response: </a:t>
            </a:r>
            <a:r>
              <a:rPr lang="en-US" sz="2200" dirty="0"/>
              <a:t>Outer hair cells tilt and get slightly longer, which amplifies the basilar membrane vibration and amplifies the response of the inner hair cells. </a:t>
            </a:r>
          </a:p>
        </p:txBody>
      </p:sp>
    </p:spTree>
    <p:extLst>
      <p:ext uri="{BB962C8B-B14F-4D97-AF65-F5344CB8AC3E}">
        <p14:creationId xmlns:p14="http://schemas.microsoft.com/office/powerpoint/2010/main" val="192986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ChangeArrowheads="1"/>
          </p:cNvSpPr>
          <p:nvPr>
            <p:ph type="title"/>
          </p:nvPr>
        </p:nvSpPr>
        <p:spPr>
          <a:xfrm>
            <a:off x="575433" y="-600244"/>
            <a:ext cx="7358063" cy="1714500"/>
          </a:xfrm>
          <a:ln/>
        </p:spPr>
        <p:txBody>
          <a:bodyPr>
            <a:normAutofit/>
          </a:bodyPr>
          <a:lstStyle/>
          <a:p>
            <a:r>
              <a:rPr lang="en-US" sz="3600" dirty="0"/>
              <a:t>Auditory messages</a:t>
            </a:r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3213" y="1253150"/>
            <a:ext cx="4053502" cy="5747725"/>
          </a:xfrm>
          <a:ln/>
        </p:spPr>
        <p:txBody>
          <a:bodyPr/>
          <a:lstStyle/>
          <a:p>
            <a:pPr marL="553621" indent="-330387"/>
            <a:r>
              <a:rPr lang="en-US" sz="2200" dirty="0"/>
              <a:t>Hair cells synapse with </a:t>
            </a:r>
            <a:r>
              <a:rPr lang="en-US" sz="2200" b="1" dirty="0"/>
              <a:t>spiral ganglion cells.</a:t>
            </a:r>
            <a:r>
              <a:rPr lang="en-US" sz="2200" dirty="0"/>
              <a:t>  The cell bodies of these neurons are located in the </a:t>
            </a:r>
            <a:r>
              <a:rPr lang="en-US" sz="2200" b="1" dirty="0"/>
              <a:t>spiral ganglion</a:t>
            </a:r>
            <a:endParaRPr lang="en-US" sz="2200" b="1" dirty="0">
              <a:ea typeface="ヒラギノ角ゴ ProN W6" charset="0"/>
              <a:cs typeface="ヒラギノ角ゴ ProN W6" charset="0"/>
            </a:endParaRPr>
          </a:p>
          <a:p>
            <a:pPr marL="553621" indent="-330387"/>
            <a:r>
              <a:rPr lang="en-US" sz="2200" dirty="0"/>
              <a:t>Axons of these neurons form the auditory portion of the </a:t>
            </a:r>
            <a:r>
              <a:rPr lang="en-US" sz="2200" b="1" dirty="0" err="1"/>
              <a:t>vestibulocochlear</a:t>
            </a:r>
            <a:r>
              <a:rPr lang="en-US" sz="2200" b="1" dirty="0"/>
              <a:t> nerve</a:t>
            </a:r>
            <a:r>
              <a:rPr lang="en-US" sz="2200" dirty="0"/>
              <a:t> (cranial nerve VIII)</a:t>
            </a:r>
          </a:p>
          <a:p>
            <a:pPr marL="553621" indent="-330387"/>
            <a:r>
              <a:rPr lang="en-US" sz="2200" dirty="0"/>
              <a:t>Info from the 2 ears is brought together at the earliest level (unlike visual system)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015" r="27720"/>
          <a:stretch/>
        </p:blipFill>
        <p:spPr bwMode="auto">
          <a:xfrm>
            <a:off x="4286715" y="1031802"/>
            <a:ext cx="4288382" cy="5449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387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ChangeArrowheads="1"/>
          </p:cNvSpPr>
          <p:nvPr>
            <p:ph type="title"/>
          </p:nvPr>
        </p:nvSpPr>
        <p:spPr>
          <a:xfrm>
            <a:off x="785812" y="19845"/>
            <a:ext cx="7358063" cy="1296800"/>
          </a:xfrm>
          <a:ln/>
        </p:spPr>
        <p:txBody>
          <a:bodyPr/>
          <a:lstStyle/>
          <a:p>
            <a:r>
              <a:rPr lang="en-US" sz="4500" dirty="0"/>
              <a:t>Auditory cortex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319362"/>
            <a:ext cx="7617023" cy="508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547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Grp="1" noChangeArrowheads="1"/>
          </p:cNvSpPr>
          <p:nvPr>
            <p:ph type="title"/>
          </p:nvPr>
        </p:nvSpPr>
        <p:spPr>
          <a:xfrm>
            <a:off x="1043490" y="670502"/>
            <a:ext cx="7024744" cy="1143000"/>
          </a:xfrm>
          <a:ln/>
        </p:spPr>
        <p:txBody>
          <a:bodyPr/>
          <a:lstStyle/>
          <a:p>
            <a:r>
              <a:rPr lang="en-US" sz="4500" dirty="0"/>
              <a:t>Deafness</a:t>
            </a:r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96554" y="1813502"/>
            <a:ext cx="7927365" cy="5813227"/>
          </a:xfrm>
          <a:ln/>
        </p:spPr>
        <p:txBody>
          <a:bodyPr/>
          <a:lstStyle/>
          <a:p>
            <a:pPr marL="625056"/>
            <a:r>
              <a:rPr lang="en-US" dirty="0"/>
              <a:t>Unlike the visual system, destruction </a:t>
            </a:r>
            <a:r>
              <a:rPr lang="en-US" dirty="0" smtClean="0"/>
              <a:t>of </a:t>
            </a:r>
            <a:r>
              <a:rPr lang="en-US" dirty="0"/>
              <a:t>the auditory cortex in one hemisphere does not result in the loss of hearing on one side</a:t>
            </a:r>
          </a:p>
          <a:p>
            <a:pPr marL="1250112" lvl="2"/>
            <a:r>
              <a:rPr lang="en-US" dirty="0"/>
              <a:t>this is b/c input from </a:t>
            </a:r>
            <a:r>
              <a:rPr lang="en-US" b="1" dirty="0"/>
              <a:t>BOTH</a:t>
            </a:r>
            <a:r>
              <a:rPr lang="en-US" dirty="0"/>
              <a:t> ears goes to each hemisphere</a:t>
            </a:r>
          </a:p>
          <a:p>
            <a:pPr marL="1250112" lvl="2"/>
            <a:r>
              <a:rPr lang="en-US" dirty="0"/>
              <a:t>it results in the loss of ability to </a:t>
            </a:r>
            <a:r>
              <a:rPr lang="en-US" b="1" dirty="0"/>
              <a:t>localize sound</a:t>
            </a:r>
            <a:endParaRPr lang="en-US" dirty="0"/>
          </a:p>
          <a:p>
            <a:pPr marL="625056"/>
            <a:r>
              <a:rPr lang="en-US" dirty="0"/>
              <a:t>Most hearing loss is due to death (with age) or destruction (loud noise) of </a:t>
            </a:r>
            <a:r>
              <a:rPr lang="en-US" b="1" dirty="0"/>
              <a:t>hair cells</a:t>
            </a:r>
            <a:endParaRPr lang="en-US" dirty="0"/>
          </a:p>
          <a:p>
            <a:pPr marL="1250112" lvl="2"/>
            <a:r>
              <a:rPr lang="en-US" dirty="0">
                <a:solidFill>
                  <a:srgbClr val="FF2712"/>
                </a:solidFill>
              </a:rPr>
              <a:t>Hair cells DO NOT regenerate</a:t>
            </a:r>
            <a:r>
              <a:rPr lang="en-US" dirty="0"/>
              <a:t> (except in chickens)</a:t>
            </a:r>
          </a:p>
        </p:txBody>
      </p:sp>
    </p:spTree>
    <p:extLst>
      <p:ext uri="{BB962C8B-B14F-4D97-AF65-F5344CB8AC3E}">
        <p14:creationId xmlns:p14="http://schemas.microsoft.com/office/powerpoint/2010/main" val="163356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4643</TotalTime>
  <Words>1332</Words>
  <Application>Microsoft Macintosh PowerPoint</Application>
  <PresentationFormat>On-screen Show (4:3)</PresentationFormat>
  <Paragraphs>160</Paragraphs>
  <Slides>39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Austin</vt:lpstr>
      <vt:lpstr>Tutorial 7</vt:lpstr>
      <vt:lpstr>Vision</vt:lpstr>
      <vt:lpstr>Light: the Stimulus</vt:lpstr>
      <vt:lpstr>Visual acuity</vt:lpstr>
      <vt:lpstr>The Eye</vt:lpstr>
      <vt:lpstr>Cross-section of the eye</vt:lpstr>
      <vt:lpstr>PowerPoint Presentation</vt:lpstr>
      <vt:lpstr>PowerPoint Presentation</vt:lpstr>
      <vt:lpstr>Retinal cells</vt:lpstr>
      <vt:lpstr>Retinal layers</vt:lpstr>
      <vt:lpstr>The Retina: Facts</vt:lpstr>
      <vt:lpstr>Photoreceptors</vt:lpstr>
      <vt:lpstr>Blind spot</vt:lpstr>
      <vt:lpstr>The Fovea</vt:lpstr>
      <vt:lpstr>The Visual field</vt:lpstr>
      <vt:lpstr>Optic chiasm</vt:lpstr>
      <vt:lpstr>PowerPoint Presentation</vt:lpstr>
      <vt:lpstr>What happens when you cut the optic nerve?</vt:lpstr>
      <vt:lpstr>What happens when you cut the optic tract?</vt:lpstr>
      <vt:lpstr>What happens when you transect the optic chiasm?</vt:lpstr>
      <vt:lpstr>Visual cortex (V1)</vt:lpstr>
      <vt:lpstr>Info processing in V1</vt:lpstr>
      <vt:lpstr>Orientation selectivity</vt:lpstr>
      <vt:lpstr>Direction selectivity</vt:lpstr>
      <vt:lpstr>Parallel processing streams in visual cortex</vt:lpstr>
      <vt:lpstr>Hearing</vt:lpstr>
      <vt:lpstr>Sound</vt:lpstr>
      <vt:lpstr>Structure of the auditory system</vt:lpstr>
      <vt:lpstr>The Auditory Canal</vt:lpstr>
      <vt:lpstr>PowerPoint Presentation</vt:lpstr>
      <vt:lpstr>the Inner Ear</vt:lpstr>
      <vt:lpstr>the Cochlea</vt:lpstr>
      <vt:lpstr>The cochlea</vt:lpstr>
      <vt:lpstr>How sound moves through the cochlea</vt:lpstr>
      <vt:lpstr>the Organ of Corti</vt:lpstr>
      <vt:lpstr>Types of hair cells</vt:lpstr>
      <vt:lpstr>Auditory messages</vt:lpstr>
      <vt:lpstr>Auditory cortex</vt:lpstr>
      <vt:lpstr>Deafness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7</dc:title>
  <dc:creator>Jenn Guadagno</dc:creator>
  <cp:lastModifiedBy>Evan Le Ber</cp:lastModifiedBy>
  <cp:revision>32</cp:revision>
  <dcterms:created xsi:type="dcterms:W3CDTF">2012-10-30T01:31:34Z</dcterms:created>
  <dcterms:modified xsi:type="dcterms:W3CDTF">2012-11-24T03:39:09Z</dcterms:modified>
</cp:coreProperties>
</file>