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1"/>
  </p:notesMasterIdLst>
  <p:handoutMasterIdLst>
    <p:handoutMasterId r:id="rId62"/>
  </p:handoutMasterIdLst>
  <p:sldIdLst>
    <p:sldId id="256" r:id="rId2"/>
    <p:sldId id="363" r:id="rId3"/>
    <p:sldId id="391" r:id="rId4"/>
    <p:sldId id="392" r:id="rId5"/>
    <p:sldId id="418" r:id="rId6"/>
    <p:sldId id="419" r:id="rId7"/>
    <p:sldId id="393" r:id="rId8"/>
    <p:sldId id="395" r:id="rId9"/>
    <p:sldId id="396" r:id="rId10"/>
    <p:sldId id="394" r:id="rId11"/>
    <p:sldId id="397" r:id="rId12"/>
    <p:sldId id="398" r:id="rId13"/>
    <p:sldId id="399" r:id="rId14"/>
    <p:sldId id="401" r:id="rId15"/>
    <p:sldId id="415" r:id="rId16"/>
    <p:sldId id="402" r:id="rId17"/>
    <p:sldId id="403" r:id="rId18"/>
    <p:sldId id="404" r:id="rId19"/>
    <p:sldId id="405" r:id="rId20"/>
    <p:sldId id="406" r:id="rId21"/>
    <p:sldId id="407" r:id="rId22"/>
    <p:sldId id="408" r:id="rId23"/>
    <p:sldId id="409" r:id="rId24"/>
    <p:sldId id="410" r:id="rId25"/>
    <p:sldId id="411" r:id="rId26"/>
    <p:sldId id="412" r:id="rId27"/>
    <p:sldId id="416" r:id="rId28"/>
    <p:sldId id="413" r:id="rId29"/>
    <p:sldId id="417" r:id="rId30"/>
    <p:sldId id="414" r:id="rId31"/>
    <p:sldId id="420" r:id="rId32"/>
    <p:sldId id="421" r:id="rId33"/>
    <p:sldId id="422" r:id="rId34"/>
    <p:sldId id="449" r:id="rId35"/>
    <p:sldId id="450" r:id="rId36"/>
    <p:sldId id="452" r:id="rId37"/>
    <p:sldId id="453" r:id="rId38"/>
    <p:sldId id="454" r:id="rId39"/>
    <p:sldId id="455" r:id="rId40"/>
    <p:sldId id="456" r:id="rId41"/>
    <p:sldId id="457" r:id="rId42"/>
    <p:sldId id="458" r:id="rId43"/>
    <p:sldId id="459" r:id="rId44"/>
    <p:sldId id="460" r:id="rId45"/>
    <p:sldId id="461" r:id="rId46"/>
    <p:sldId id="462" r:id="rId47"/>
    <p:sldId id="463" r:id="rId48"/>
    <p:sldId id="464" r:id="rId49"/>
    <p:sldId id="465" r:id="rId50"/>
    <p:sldId id="466" r:id="rId51"/>
    <p:sldId id="467" r:id="rId52"/>
    <p:sldId id="468" r:id="rId53"/>
    <p:sldId id="469" r:id="rId54"/>
    <p:sldId id="470" r:id="rId55"/>
    <p:sldId id="471" r:id="rId56"/>
    <p:sldId id="472" r:id="rId57"/>
    <p:sldId id="473" r:id="rId58"/>
    <p:sldId id="474" r:id="rId59"/>
    <p:sldId id="475" r:id="rId60"/>
  </p:sldIdLst>
  <p:sldSz cx="9144000" cy="6858000" type="screen4x3"/>
  <p:notesSz cx="7077075" cy="9369425"/>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250" autoAdjust="0"/>
    <p:restoredTop sz="81583" autoAdjust="0"/>
  </p:normalViewPr>
  <p:slideViewPr>
    <p:cSldViewPr>
      <p:cViewPr>
        <p:scale>
          <a:sx n="66" d="100"/>
          <a:sy n="66" d="100"/>
        </p:scale>
        <p:origin x="-1974" y="-2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471"/>
          </a:xfrm>
          <a:prstGeom prst="rect">
            <a:avLst/>
          </a:prstGeom>
        </p:spPr>
        <p:txBody>
          <a:bodyPr vert="horz" lIns="93973" tIns="46986" rIns="93973" bIns="46986" rtlCol="0"/>
          <a:lstStyle>
            <a:lvl1pPr algn="l">
              <a:defRPr sz="1200"/>
            </a:lvl1pPr>
          </a:lstStyle>
          <a:p>
            <a:endParaRPr lang="fr-CA"/>
          </a:p>
        </p:txBody>
      </p:sp>
      <p:sp>
        <p:nvSpPr>
          <p:cNvPr id="3" name="Date Placeholder 2"/>
          <p:cNvSpPr>
            <a:spLocks noGrp="1"/>
          </p:cNvSpPr>
          <p:nvPr>
            <p:ph type="dt" sz="quarter" idx="1"/>
          </p:nvPr>
        </p:nvSpPr>
        <p:spPr>
          <a:xfrm>
            <a:off x="4008705" y="0"/>
            <a:ext cx="3066733" cy="468471"/>
          </a:xfrm>
          <a:prstGeom prst="rect">
            <a:avLst/>
          </a:prstGeom>
        </p:spPr>
        <p:txBody>
          <a:bodyPr vert="horz" lIns="93973" tIns="46986" rIns="93973" bIns="46986" rtlCol="0"/>
          <a:lstStyle>
            <a:lvl1pPr algn="r">
              <a:defRPr sz="1200"/>
            </a:lvl1pPr>
          </a:lstStyle>
          <a:p>
            <a:fld id="{2093DAA6-00D5-40DF-985B-B0C89E2BE698}" type="datetimeFigureOut">
              <a:rPr lang="fr-CA" smtClean="0"/>
              <a:t>2012-10-03</a:t>
            </a:fld>
            <a:endParaRPr lang="fr-CA"/>
          </a:p>
        </p:txBody>
      </p:sp>
      <p:sp>
        <p:nvSpPr>
          <p:cNvPr id="4" name="Footer Placeholder 3"/>
          <p:cNvSpPr>
            <a:spLocks noGrp="1"/>
          </p:cNvSpPr>
          <p:nvPr>
            <p:ph type="ftr" sz="quarter" idx="2"/>
          </p:nvPr>
        </p:nvSpPr>
        <p:spPr>
          <a:xfrm>
            <a:off x="0" y="8899328"/>
            <a:ext cx="3066733" cy="468471"/>
          </a:xfrm>
          <a:prstGeom prst="rect">
            <a:avLst/>
          </a:prstGeom>
        </p:spPr>
        <p:txBody>
          <a:bodyPr vert="horz" lIns="93973" tIns="46986" rIns="93973" bIns="46986" rtlCol="0" anchor="b"/>
          <a:lstStyle>
            <a:lvl1pPr algn="l">
              <a:defRPr sz="1200"/>
            </a:lvl1pPr>
          </a:lstStyle>
          <a:p>
            <a:endParaRPr lang="fr-CA"/>
          </a:p>
        </p:txBody>
      </p:sp>
      <p:sp>
        <p:nvSpPr>
          <p:cNvPr id="5" name="Slide Number Placeholder 4"/>
          <p:cNvSpPr>
            <a:spLocks noGrp="1"/>
          </p:cNvSpPr>
          <p:nvPr>
            <p:ph type="sldNum" sz="quarter" idx="3"/>
          </p:nvPr>
        </p:nvSpPr>
        <p:spPr>
          <a:xfrm>
            <a:off x="4008705" y="8899328"/>
            <a:ext cx="3066733" cy="468471"/>
          </a:xfrm>
          <a:prstGeom prst="rect">
            <a:avLst/>
          </a:prstGeom>
        </p:spPr>
        <p:txBody>
          <a:bodyPr vert="horz" lIns="93973" tIns="46986" rIns="93973" bIns="46986" rtlCol="0" anchor="b"/>
          <a:lstStyle>
            <a:lvl1pPr algn="r">
              <a:defRPr sz="1200"/>
            </a:lvl1pPr>
          </a:lstStyle>
          <a:p>
            <a:fld id="{2D77420D-E4BC-488D-810F-1F1061935871}" type="slidenum">
              <a:rPr lang="fr-CA" smtClean="0"/>
              <a:t>‹#›</a:t>
            </a:fld>
            <a:endParaRPr lang="fr-CA"/>
          </a:p>
        </p:txBody>
      </p:sp>
    </p:spTree>
    <p:extLst>
      <p:ext uri="{BB962C8B-B14F-4D97-AF65-F5344CB8AC3E}">
        <p14:creationId xmlns:p14="http://schemas.microsoft.com/office/powerpoint/2010/main" val="33175316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471"/>
          </a:xfrm>
          <a:prstGeom prst="rect">
            <a:avLst/>
          </a:prstGeom>
        </p:spPr>
        <p:txBody>
          <a:bodyPr vert="horz" lIns="93973" tIns="46986" rIns="93973" bIns="46986" rtlCol="0"/>
          <a:lstStyle>
            <a:lvl1pPr algn="l">
              <a:defRPr sz="1200"/>
            </a:lvl1pPr>
          </a:lstStyle>
          <a:p>
            <a:endParaRPr lang="fr-CA"/>
          </a:p>
        </p:txBody>
      </p:sp>
      <p:sp>
        <p:nvSpPr>
          <p:cNvPr id="3" name="Date Placeholder 2"/>
          <p:cNvSpPr>
            <a:spLocks noGrp="1"/>
          </p:cNvSpPr>
          <p:nvPr>
            <p:ph type="dt" idx="1"/>
          </p:nvPr>
        </p:nvSpPr>
        <p:spPr>
          <a:xfrm>
            <a:off x="4008705" y="0"/>
            <a:ext cx="3066733" cy="468471"/>
          </a:xfrm>
          <a:prstGeom prst="rect">
            <a:avLst/>
          </a:prstGeom>
        </p:spPr>
        <p:txBody>
          <a:bodyPr vert="horz" lIns="93973" tIns="46986" rIns="93973" bIns="46986" rtlCol="0"/>
          <a:lstStyle>
            <a:lvl1pPr algn="r">
              <a:defRPr sz="1200"/>
            </a:lvl1pPr>
          </a:lstStyle>
          <a:p>
            <a:fld id="{730F6B16-0779-4E1B-9DC8-CEF95A345797}" type="datetimeFigureOut">
              <a:rPr lang="fr-CA" smtClean="0"/>
              <a:pPr/>
              <a:t>2012-10-03</a:t>
            </a:fld>
            <a:endParaRPr lang="fr-CA"/>
          </a:p>
        </p:txBody>
      </p:sp>
      <p:sp>
        <p:nvSpPr>
          <p:cNvPr id="4" name="Slide Image Placeholder 3"/>
          <p:cNvSpPr>
            <a:spLocks noGrp="1" noRot="1" noChangeAspect="1"/>
          </p:cNvSpPr>
          <p:nvPr>
            <p:ph type="sldImg" idx="2"/>
          </p:nvPr>
        </p:nvSpPr>
        <p:spPr>
          <a:xfrm>
            <a:off x="1196975" y="703263"/>
            <a:ext cx="4683125" cy="3513137"/>
          </a:xfrm>
          <a:prstGeom prst="rect">
            <a:avLst/>
          </a:prstGeom>
          <a:noFill/>
          <a:ln w="12700">
            <a:solidFill>
              <a:prstClr val="black"/>
            </a:solidFill>
          </a:ln>
        </p:spPr>
        <p:txBody>
          <a:bodyPr vert="horz" lIns="93973" tIns="46986" rIns="93973" bIns="46986" rtlCol="0" anchor="ctr"/>
          <a:lstStyle/>
          <a:p>
            <a:endParaRPr lang="fr-CA"/>
          </a:p>
        </p:txBody>
      </p:sp>
      <p:sp>
        <p:nvSpPr>
          <p:cNvPr id="5" name="Notes Placeholder 4"/>
          <p:cNvSpPr>
            <a:spLocks noGrp="1"/>
          </p:cNvSpPr>
          <p:nvPr>
            <p:ph type="body" sz="quarter" idx="3"/>
          </p:nvPr>
        </p:nvSpPr>
        <p:spPr>
          <a:xfrm>
            <a:off x="707708" y="4450477"/>
            <a:ext cx="5661660" cy="4216241"/>
          </a:xfrm>
          <a:prstGeom prst="rect">
            <a:avLst/>
          </a:prstGeom>
        </p:spPr>
        <p:txBody>
          <a:bodyPr vert="horz" lIns="93973" tIns="46986" rIns="93973" bIns="46986"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6" name="Footer Placeholder 5"/>
          <p:cNvSpPr>
            <a:spLocks noGrp="1"/>
          </p:cNvSpPr>
          <p:nvPr>
            <p:ph type="ftr" sz="quarter" idx="4"/>
          </p:nvPr>
        </p:nvSpPr>
        <p:spPr>
          <a:xfrm>
            <a:off x="0" y="8899328"/>
            <a:ext cx="3066733" cy="468471"/>
          </a:xfrm>
          <a:prstGeom prst="rect">
            <a:avLst/>
          </a:prstGeom>
        </p:spPr>
        <p:txBody>
          <a:bodyPr vert="horz" lIns="93973" tIns="46986" rIns="93973" bIns="46986" rtlCol="0" anchor="b"/>
          <a:lstStyle>
            <a:lvl1pPr algn="l">
              <a:defRPr sz="1200"/>
            </a:lvl1pPr>
          </a:lstStyle>
          <a:p>
            <a:endParaRPr lang="fr-CA"/>
          </a:p>
        </p:txBody>
      </p:sp>
      <p:sp>
        <p:nvSpPr>
          <p:cNvPr id="7" name="Slide Number Placeholder 6"/>
          <p:cNvSpPr>
            <a:spLocks noGrp="1"/>
          </p:cNvSpPr>
          <p:nvPr>
            <p:ph type="sldNum" sz="quarter" idx="5"/>
          </p:nvPr>
        </p:nvSpPr>
        <p:spPr>
          <a:xfrm>
            <a:off x="4008705" y="8899328"/>
            <a:ext cx="3066733" cy="468471"/>
          </a:xfrm>
          <a:prstGeom prst="rect">
            <a:avLst/>
          </a:prstGeom>
        </p:spPr>
        <p:txBody>
          <a:bodyPr vert="horz" lIns="93973" tIns="46986" rIns="93973" bIns="46986" rtlCol="0" anchor="b"/>
          <a:lstStyle>
            <a:lvl1pPr algn="r">
              <a:defRPr sz="1200"/>
            </a:lvl1pPr>
          </a:lstStyle>
          <a:p>
            <a:fld id="{E54EFC24-0A24-4EEA-A90C-69C7507CF86C}" type="slidenum">
              <a:rPr lang="fr-CA" smtClean="0"/>
              <a:pPr/>
              <a:t>‹#›</a:t>
            </a:fld>
            <a:endParaRPr lang="fr-CA"/>
          </a:p>
        </p:txBody>
      </p:sp>
    </p:spTree>
    <p:extLst>
      <p:ext uri="{BB962C8B-B14F-4D97-AF65-F5344CB8AC3E}">
        <p14:creationId xmlns:p14="http://schemas.microsoft.com/office/powerpoint/2010/main" val="2593293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0F128130-BAD3-47AB-B581-1642A46AE49B}" type="slidenum">
              <a:rPr lang="en-US" sz="1200"/>
              <a:pPr/>
              <a:t>3</a:t>
            </a:fld>
            <a:endParaRPr lang="en-US" sz="1200"/>
          </a:p>
        </p:txBody>
      </p:sp>
      <p:sp>
        <p:nvSpPr>
          <p:cNvPr id="98307" name="Rectangle 2"/>
          <p:cNvSpPr>
            <a:spLocks noGrp="1" noRot="1" noChangeAspect="1" noChangeArrowheads="1" noTextEdit="1"/>
          </p:cNvSpPr>
          <p:nvPr>
            <p:ph type="sldImg"/>
          </p:nvPr>
        </p:nvSpPr>
        <p:spPr>
          <a:xfrm>
            <a:off x="1196975" y="703263"/>
            <a:ext cx="4684713" cy="3513137"/>
          </a:xfrm>
          <a:ln/>
        </p:spPr>
      </p:sp>
      <p:sp>
        <p:nvSpPr>
          <p:cNvPr id="98308" name="Rectangle 3"/>
          <p:cNvSpPr>
            <a:spLocks noGrp="1" noChangeArrowheads="1"/>
          </p:cNvSpPr>
          <p:nvPr>
            <p:ph type="body" idx="1"/>
          </p:nvPr>
        </p:nvSpPr>
        <p:spPr>
          <a:noFill/>
        </p:spPr>
        <p:txBody>
          <a:bodyPr/>
          <a:lstStyle/>
          <a:p>
            <a:endParaRPr lang="en-C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FF81C2-D00A-4834-9807-58D71F98EB23}" type="slidenum">
              <a:rPr lang="en-US"/>
              <a:pPr/>
              <a:t>4</a:t>
            </a:fld>
            <a:endParaRPr lang="en-US"/>
          </a:p>
        </p:txBody>
      </p:sp>
      <p:sp>
        <p:nvSpPr>
          <p:cNvPr id="334850" name="Rectangle 2"/>
          <p:cNvSpPr>
            <a:spLocks noGrp="1" noRot="1" noChangeAspect="1" noChangeArrowheads="1" noTextEdit="1"/>
          </p:cNvSpPr>
          <p:nvPr>
            <p:ph type="sldImg"/>
          </p:nvPr>
        </p:nvSpPr>
        <p:spPr>
          <a:ln/>
        </p:spPr>
      </p:sp>
      <p:sp>
        <p:nvSpPr>
          <p:cNvPr id="33485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C24955F2-8957-425C-A83F-18BECF3E857A}" type="slidenum">
              <a:rPr lang="en-US" sz="1200"/>
              <a:pPr/>
              <a:t>5</a:t>
            </a:fld>
            <a:endParaRPr lang="en-US" sz="1200"/>
          </a:p>
        </p:txBody>
      </p:sp>
      <p:sp>
        <p:nvSpPr>
          <p:cNvPr id="81923" name="Rectangle 2"/>
          <p:cNvSpPr>
            <a:spLocks noGrp="1" noRot="1" noChangeAspect="1" noChangeArrowheads="1" noTextEdit="1"/>
          </p:cNvSpPr>
          <p:nvPr>
            <p:ph type="sldImg"/>
          </p:nvPr>
        </p:nvSpPr>
        <p:spPr>
          <a:ln cap="flat"/>
        </p:spPr>
      </p:sp>
      <p:sp>
        <p:nvSpPr>
          <p:cNvPr id="81924" name="Rectangle 3"/>
          <p:cNvSpPr>
            <a:spLocks noGrp="1" noChangeArrowheads="1"/>
          </p:cNvSpPr>
          <p:nvPr>
            <p:ph type="body" idx="1"/>
          </p:nvPr>
        </p:nvSpPr>
        <p:spPr>
          <a:noFill/>
        </p:spPr>
        <p:txBody>
          <a:bodyPr/>
          <a:lstStyle/>
          <a:p>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149CC676-2538-4F0E-B203-49BEC650C717}" type="slidenum">
              <a:rPr lang="en-US" sz="1200"/>
              <a:pPr/>
              <a:t>6</a:t>
            </a:fld>
            <a:endParaRPr lang="en-US" sz="1200"/>
          </a:p>
        </p:txBody>
      </p:sp>
      <p:sp>
        <p:nvSpPr>
          <p:cNvPr id="82947" name="Rectangle 2"/>
          <p:cNvSpPr>
            <a:spLocks noGrp="1" noRot="1" noChangeAspect="1" noChangeArrowheads="1" noTextEdit="1"/>
          </p:cNvSpPr>
          <p:nvPr>
            <p:ph type="sldImg"/>
          </p:nvPr>
        </p:nvSpPr>
        <p:spPr>
          <a:ln cap="flat"/>
        </p:spPr>
      </p:sp>
      <p:sp>
        <p:nvSpPr>
          <p:cNvPr id="82948" name="Rectangle 3"/>
          <p:cNvSpPr>
            <a:spLocks noGrp="1" noChangeArrowheads="1"/>
          </p:cNvSpPr>
          <p:nvPr>
            <p:ph type="body" idx="1"/>
          </p:nvPr>
        </p:nvSpPr>
        <p:spPr>
          <a:noFill/>
        </p:spPr>
        <p:txBody>
          <a:bodyPr/>
          <a:lstStyle/>
          <a:p>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0F128130-BAD3-47AB-B581-1642A46AE49B}" type="slidenum">
              <a:rPr lang="en-US" sz="1200"/>
              <a:pPr/>
              <a:t>7</a:t>
            </a:fld>
            <a:endParaRPr lang="en-US" sz="1200"/>
          </a:p>
        </p:txBody>
      </p:sp>
      <p:sp>
        <p:nvSpPr>
          <p:cNvPr id="98307" name="Rectangle 2"/>
          <p:cNvSpPr>
            <a:spLocks noGrp="1" noRot="1" noChangeAspect="1" noChangeArrowheads="1" noTextEdit="1"/>
          </p:cNvSpPr>
          <p:nvPr>
            <p:ph type="sldImg"/>
          </p:nvPr>
        </p:nvSpPr>
        <p:spPr>
          <a:xfrm>
            <a:off x="1196975" y="703263"/>
            <a:ext cx="4684713" cy="3513137"/>
          </a:xfrm>
          <a:ln/>
        </p:spPr>
      </p:sp>
      <p:sp>
        <p:nvSpPr>
          <p:cNvPr id="98308" name="Rectangle 3"/>
          <p:cNvSpPr>
            <a:spLocks noGrp="1" noChangeArrowheads="1"/>
          </p:cNvSpPr>
          <p:nvPr>
            <p:ph type="body" idx="1"/>
          </p:nvPr>
        </p:nvSpPr>
        <p:spPr>
          <a:noFill/>
        </p:spPr>
        <p:txBody>
          <a:bodyPr/>
          <a:lstStyle/>
          <a:p>
            <a:r>
              <a:rPr lang="en-CA" dirty="0" smtClean="0"/>
              <a:t>Question: What is an</a:t>
            </a:r>
            <a:r>
              <a:rPr lang="en-CA" baseline="0" dirty="0" smtClean="0"/>
              <a:t> ethical issue.</a:t>
            </a:r>
            <a:endParaRPr lang="en-CA"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0F128130-BAD3-47AB-B581-1642A46AE49B}" type="slidenum">
              <a:rPr lang="en-US" sz="1200"/>
              <a:pPr/>
              <a:t>8</a:t>
            </a:fld>
            <a:endParaRPr lang="en-US" sz="1200"/>
          </a:p>
        </p:txBody>
      </p:sp>
      <p:sp>
        <p:nvSpPr>
          <p:cNvPr id="98307" name="Rectangle 2"/>
          <p:cNvSpPr>
            <a:spLocks noGrp="1" noRot="1" noChangeAspect="1" noChangeArrowheads="1" noTextEdit="1"/>
          </p:cNvSpPr>
          <p:nvPr>
            <p:ph type="sldImg"/>
          </p:nvPr>
        </p:nvSpPr>
        <p:spPr>
          <a:xfrm>
            <a:off x="1196975" y="703263"/>
            <a:ext cx="4684713" cy="3513137"/>
          </a:xfrm>
          <a:ln/>
        </p:spPr>
      </p:sp>
      <p:sp>
        <p:nvSpPr>
          <p:cNvPr id="98308" name="Rectangle 3"/>
          <p:cNvSpPr>
            <a:spLocks noGrp="1" noChangeArrowheads="1"/>
          </p:cNvSpPr>
          <p:nvPr>
            <p:ph type="body" idx="1"/>
          </p:nvPr>
        </p:nvSpPr>
        <p:spPr>
          <a:noFill/>
        </p:spPr>
        <p:txBody>
          <a:bodyPr/>
          <a:lstStyle/>
          <a:p>
            <a:endParaRPr lang="en-CA"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5D8922-3F38-458D-B6E7-D9E77FA87621}" type="slidenum">
              <a:rPr lang="en-US"/>
              <a:pPr/>
              <a:t>9</a:t>
            </a:fld>
            <a:endParaRPr lang="en-US"/>
          </a:p>
        </p:txBody>
      </p:sp>
      <p:sp>
        <p:nvSpPr>
          <p:cNvPr id="332802" name="Rectangle 2"/>
          <p:cNvSpPr>
            <a:spLocks noGrp="1" noRot="1" noChangeAspect="1" noChangeArrowheads="1" noTextEdit="1"/>
          </p:cNvSpPr>
          <p:nvPr>
            <p:ph type="sldImg"/>
          </p:nvPr>
        </p:nvSpPr>
        <p:spPr>
          <a:ln/>
        </p:spPr>
      </p:sp>
      <p:sp>
        <p:nvSpPr>
          <p:cNvPr id="33280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0F128130-BAD3-47AB-B581-1642A46AE49B}" type="slidenum">
              <a:rPr lang="en-US" sz="1200"/>
              <a:pPr/>
              <a:t>10</a:t>
            </a:fld>
            <a:endParaRPr lang="en-US" sz="1200"/>
          </a:p>
        </p:txBody>
      </p:sp>
      <p:sp>
        <p:nvSpPr>
          <p:cNvPr id="98307" name="Rectangle 2"/>
          <p:cNvSpPr>
            <a:spLocks noGrp="1" noRot="1" noChangeAspect="1" noChangeArrowheads="1" noTextEdit="1"/>
          </p:cNvSpPr>
          <p:nvPr>
            <p:ph type="sldImg"/>
          </p:nvPr>
        </p:nvSpPr>
        <p:spPr>
          <a:xfrm>
            <a:off x="1196975" y="703263"/>
            <a:ext cx="4684713" cy="3513137"/>
          </a:xfrm>
          <a:ln/>
        </p:spPr>
      </p:sp>
      <p:sp>
        <p:nvSpPr>
          <p:cNvPr id="98308" name="Rectangle 3"/>
          <p:cNvSpPr>
            <a:spLocks noGrp="1" noChangeArrowheads="1"/>
          </p:cNvSpPr>
          <p:nvPr>
            <p:ph type="body" idx="1"/>
          </p:nvPr>
        </p:nvSpPr>
        <p:spPr>
          <a:noFill/>
        </p:spPr>
        <p:txBody>
          <a:bodyPr/>
          <a:lstStyle/>
          <a:p>
            <a:endParaRPr lang="en-CA"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E54EFC24-0A24-4EEA-A90C-69C7507CF86C}" type="slidenum">
              <a:rPr lang="fr-CA" smtClean="0"/>
              <a:pPr/>
              <a:t>11</a:t>
            </a:fld>
            <a:endParaRPr lang="fr-CA"/>
          </a:p>
        </p:txBody>
      </p:sp>
    </p:spTree>
    <p:extLst>
      <p:ext uri="{BB962C8B-B14F-4D97-AF65-F5344CB8AC3E}">
        <p14:creationId xmlns:p14="http://schemas.microsoft.com/office/powerpoint/2010/main" val="4983308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E54EFC24-0A24-4EEA-A90C-69C7507CF86C}" type="slidenum">
              <a:rPr lang="fr-CA" smtClean="0"/>
              <a:pPr/>
              <a:t>13</a:t>
            </a:fld>
            <a:endParaRPr lang="fr-CA"/>
          </a:p>
        </p:txBody>
      </p:sp>
    </p:spTree>
    <p:extLst>
      <p:ext uri="{BB962C8B-B14F-4D97-AF65-F5344CB8AC3E}">
        <p14:creationId xmlns:p14="http://schemas.microsoft.com/office/powerpoint/2010/main" val="23013772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46B901-D53B-4BF9-933B-BB7F72C99A62}" type="slidenum">
              <a:rPr lang="en-US"/>
              <a:pPr/>
              <a:t>14</a:t>
            </a:fld>
            <a:endParaRPr lang="en-US"/>
          </a:p>
        </p:txBody>
      </p:sp>
      <p:sp>
        <p:nvSpPr>
          <p:cNvPr id="335874" name="Rectangle 2"/>
          <p:cNvSpPr>
            <a:spLocks noGrp="1" noRot="1" noChangeAspect="1" noChangeArrowheads="1" noTextEdit="1"/>
          </p:cNvSpPr>
          <p:nvPr>
            <p:ph type="sldImg"/>
          </p:nvPr>
        </p:nvSpPr>
        <p:spPr>
          <a:ln/>
        </p:spPr>
      </p:sp>
      <p:sp>
        <p:nvSpPr>
          <p:cNvPr id="33587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BB9461-58F2-480A-A3B7-AFD87EEC7F4A}" type="slidenum">
              <a:rPr lang="en-US"/>
              <a:pPr/>
              <a:t>15</a:t>
            </a:fld>
            <a:endParaRPr lang="en-US"/>
          </a:p>
        </p:txBody>
      </p:sp>
      <p:sp>
        <p:nvSpPr>
          <p:cNvPr id="368642" name="Rectangle 2"/>
          <p:cNvSpPr>
            <a:spLocks noGrp="1" noRot="1" noChangeAspect="1" noChangeArrowheads="1" noTextEdit="1"/>
          </p:cNvSpPr>
          <p:nvPr>
            <p:ph type="sldImg"/>
          </p:nvPr>
        </p:nvSpPr>
        <p:spPr>
          <a:ln/>
        </p:spPr>
      </p:sp>
      <p:sp>
        <p:nvSpPr>
          <p:cNvPr id="368643" name="Rectangle 3"/>
          <p:cNvSpPr>
            <a:spLocks noGrp="1" noChangeArrowheads="1"/>
          </p:cNvSpPr>
          <p:nvPr>
            <p:ph type="body" idx="1"/>
          </p:nvPr>
        </p:nvSpPr>
        <p:spPr/>
        <p:txBody>
          <a:bodyPr/>
          <a:lstStyle/>
          <a:p>
            <a:r>
              <a:rPr lang="fr-CA" dirty="0" err="1" smtClean="0"/>
              <a:t>When</a:t>
            </a:r>
            <a:r>
              <a:rPr lang="fr-CA" dirty="0" smtClean="0"/>
              <a:t> </a:t>
            </a:r>
            <a:r>
              <a:rPr lang="fr-CA" dirty="0" err="1" smtClean="0"/>
              <a:t>you</a:t>
            </a:r>
            <a:r>
              <a:rPr lang="fr-CA" dirty="0" smtClean="0"/>
              <a:t> have to </a:t>
            </a:r>
            <a:r>
              <a:rPr lang="fr-CA" dirty="0" err="1" smtClean="0"/>
              <a:t>choose</a:t>
            </a:r>
            <a:r>
              <a:rPr lang="fr-CA" dirty="0" smtClean="0"/>
              <a:t> </a:t>
            </a:r>
            <a:r>
              <a:rPr lang="fr-CA" dirty="0" err="1" smtClean="0"/>
              <a:t>between</a:t>
            </a:r>
            <a:r>
              <a:rPr lang="fr-CA" dirty="0" smtClean="0"/>
              <a:t> good</a:t>
            </a:r>
            <a:r>
              <a:rPr lang="fr-CA" baseline="0" dirty="0" smtClean="0"/>
              <a:t> and </a:t>
            </a:r>
            <a:r>
              <a:rPr lang="fr-CA" baseline="0" dirty="0" err="1" smtClean="0"/>
              <a:t>bad</a:t>
            </a:r>
            <a:r>
              <a:rPr lang="fr-CA" baseline="0" dirty="0" smtClean="0"/>
              <a:t>.</a:t>
            </a:r>
            <a:endParaRPr lang="fr-CA"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DAB244-4D09-4081-B966-E2B15E28DFCF}" type="slidenum">
              <a:rPr lang="en-US"/>
              <a:pPr/>
              <a:t>16</a:t>
            </a:fld>
            <a:endParaRPr lang="en-US"/>
          </a:p>
        </p:txBody>
      </p:sp>
      <p:sp>
        <p:nvSpPr>
          <p:cNvPr id="369666" name="Rectangle 2"/>
          <p:cNvSpPr>
            <a:spLocks noGrp="1" noRot="1" noChangeAspect="1" noChangeArrowheads="1" noTextEdit="1"/>
          </p:cNvSpPr>
          <p:nvPr>
            <p:ph type="sldImg"/>
          </p:nvPr>
        </p:nvSpPr>
        <p:spPr>
          <a:ln/>
        </p:spPr>
      </p:sp>
      <p:sp>
        <p:nvSpPr>
          <p:cNvPr id="369667" name="Rectangle 3"/>
          <p:cNvSpPr>
            <a:spLocks noGrp="1" noChangeArrowheads="1"/>
          </p:cNvSpPr>
          <p:nvPr>
            <p:ph type="body" idx="1"/>
          </p:nvPr>
        </p:nvSpPr>
        <p:spPr/>
        <p:txBody>
          <a:bodyPr/>
          <a:lstStyle/>
          <a:p>
            <a:r>
              <a:rPr lang="fr-CA" dirty="0" smtClean="0"/>
              <a:t>Is </a:t>
            </a:r>
            <a:r>
              <a:rPr lang="fr-CA" dirty="0" err="1" smtClean="0"/>
              <a:t>it</a:t>
            </a:r>
            <a:r>
              <a:rPr lang="fr-CA" dirty="0" smtClean="0"/>
              <a:t> moral or not?</a:t>
            </a:r>
            <a:r>
              <a:rPr lang="fr-CA" baseline="0" dirty="0" smtClean="0"/>
              <a:t> Right or </a:t>
            </a:r>
            <a:r>
              <a:rPr lang="fr-CA" baseline="0" dirty="0" err="1" smtClean="0"/>
              <a:t>wrong</a:t>
            </a:r>
            <a:r>
              <a:rPr lang="fr-CA" baseline="0" dirty="0" smtClean="0"/>
              <a:t>? Culture has </a:t>
            </a:r>
            <a:r>
              <a:rPr lang="fr-CA" baseline="0" dirty="0" err="1" smtClean="0"/>
              <a:t>big</a:t>
            </a:r>
            <a:r>
              <a:rPr lang="fr-CA" baseline="0" dirty="0" smtClean="0"/>
              <a:t> influence on </a:t>
            </a:r>
            <a:r>
              <a:rPr lang="fr-CA" baseline="0" dirty="0" err="1" smtClean="0"/>
              <a:t>this</a:t>
            </a:r>
            <a:r>
              <a:rPr lang="fr-CA" baseline="0" dirty="0" smtClean="0"/>
              <a:t>.</a:t>
            </a:r>
            <a:endParaRPr lang="fr-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CC367FD-E519-4F09-BBF9-BF1EAB5CAB64}" type="slidenum">
              <a:rPr lang="en-US"/>
              <a:pPr/>
              <a:t>17</a:t>
            </a:fld>
            <a:endParaRPr lang="en-US"/>
          </a:p>
        </p:txBody>
      </p:sp>
      <p:sp>
        <p:nvSpPr>
          <p:cNvPr id="370690" name="Rectangle 2"/>
          <p:cNvSpPr>
            <a:spLocks noGrp="1" noRot="1" noChangeAspect="1" noChangeArrowheads="1" noTextEdit="1"/>
          </p:cNvSpPr>
          <p:nvPr>
            <p:ph type="sldImg"/>
          </p:nvPr>
        </p:nvSpPr>
        <p:spPr>
          <a:ln/>
        </p:spPr>
      </p:sp>
      <p:sp>
        <p:nvSpPr>
          <p:cNvPr id="370691"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8342D3-57A4-4360-A074-4E46B62F2A20}" type="slidenum">
              <a:rPr lang="en-US"/>
              <a:pPr/>
              <a:t>18</a:t>
            </a:fld>
            <a:endParaRPr lang="en-US"/>
          </a:p>
        </p:txBody>
      </p:sp>
      <p:sp>
        <p:nvSpPr>
          <p:cNvPr id="371714" name="Rectangle 2"/>
          <p:cNvSpPr>
            <a:spLocks noGrp="1" noRot="1" noChangeAspect="1" noChangeArrowheads="1" noTextEdit="1"/>
          </p:cNvSpPr>
          <p:nvPr>
            <p:ph type="sldImg"/>
          </p:nvPr>
        </p:nvSpPr>
        <p:spPr>
          <a:ln/>
        </p:spPr>
      </p:sp>
      <p:sp>
        <p:nvSpPr>
          <p:cNvPr id="371715" name="Rectangle 3"/>
          <p:cNvSpPr>
            <a:spLocks noGrp="1" noChangeArrowheads="1"/>
          </p:cNvSpPr>
          <p:nvPr>
            <p:ph type="body" idx="1"/>
          </p:nvPr>
        </p:nvSpPr>
        <p:spPr/>
        <p:txBody>
          <a:bodyPr/>
          <a:lstStyle/>
          <a:p>
            <a:r>
              <a:rPr lang="fr-CA" dirty="0" err="1" smtClean="0"/>
              <a:t>We</a:t>
            </a:r>
            <a:r>
              <a:rPr lang="fr-CA" dirty="0" smtClean="0"/>
              <a:t> </a:t>
            </a:r>
            <a:r>
              <a:rPr lang="fr-CA" dirty="0" err="1" smtClean="0"/>
              <a:t>will</a:t>
            </a:r>
            <a:r>
              <a:rPr lang="fr-CA" dirty="0" smtClean="0"/>
              <a:t> </a:t>
            </a:r>
            <a:r>
              <a:rPr lang="fr-CA" dirty="0" err="1" smtClean="0"/>
              <a:t>follow</a:t>
            </a:r>
            <a:r>
              <a:rPr lang="fr-CA" baseline="0" dirty="0" smtClean="0"/>
              <a:t> a code of </a:t>
            </a:r>
            <a:r>
              <a:rPr lang="fr-CA" baseline="0" dirty="0" err="1" smtClean="0"/>
              <a:t>ethics</a:t>
            </a:r>
            <a:r>
              <a:rPr lang="fr-CA" baseline="0" dirty="0" smtClean="0"/>
              <a:t>.</a:t>
            </a:r>
            <a:endParaRPr lang="fr-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15992D-C03D-4E8D-9A5B-F26036A9D6D6}" type="slidenum">
              <a:rPr lang="en-US"/>
              <a:pPr/>
              <a:t>19</a:t>
            </a:fld>
            <a:endParaRPr lang="en-US"/>
          </a:p>
        </p:txBody>
      </p:sp>
      <p:sp>
        <p:nvSpPr>
          <p:cNvPr id="336898" name="Rectangle 2"/>
          <p:cNvSpPr>
            <a:spLocks noGrp="1" noRot="1" noChangeAspect="1" noChangeArrowheads="1" noTextEdit="1"/>
          </p:cNvSpPr>
          <p:nvPr>
            <p:ph type="sldImg"/>
          </p:nvPr>
        </p:nvSpPr>
        <p:spPr>
          <a:ln/>
        </p:spPr>
      </p:sp>
      <p:sp>
        <p:nvSpPr>
          <p:cNvPr id="33689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03EA31-E8C2-4133-A962-6622CD3FBCF9}" type="slidenum">
              <a:rPr lang="en-US"/>
              <a:pPr/>
              <a:t>20</a:t>
            </a:fld>
            <a:endParaRPr lang="en-US"/>
          </a:p>
        </p:txBody>
      </p:sp>
      <p:sp>
        <p:nvSpPr>
          <p:cNvPr id="337922" name="Rectangle 2"/>
          <p:cNvSpPr>
            <a:spLocks noGrp="1" noRot="1" noChangeAspect="1" noChangeArrowheads="1" noTextEdit="1"/>
          </p:cNvSpPr>
          <p:nvPr>
            <p:ph type="sldImg"/>
          </p:nvPr>
        </p:nvSpPr>
        <p:spPr>
          <a:ln/>
        </p:spPr>
      </p:sp>
      <p:sp>
        <p:nvSpPr>
          <p:cNvPr id="33792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EAF02D-9E65-4181-A7CB-59DEF7F518A8}" type="slidenum">
              <a:rPr lang="en-US"/>
              <a:pPr/>
              <a:t>21</a:t>
            </a:fld>
            <a:endParaRPr lang="en-US"/>
          </a:p>
        </p:txBody>
      </p:sp>
      <p:sp>
        <p:nvSpPr>
          <p:cNvPr id="338946" name="Rectangle 2"/>
          <p:cNvSpPr>
            <a:spLocks noGrp="1" noRot="1" noChangeAspect="1" noChangeArrowheads="1" noTextEdit="1"/>
          </p:cNvSpPr>
          <p:nvPr>
            <p:ph type="sldImg"/>
          </p:nvPr>
        </p:nvSpPr>
        <p:spPr>
          <a:ln/>
        </p:spPr>
      </p:sp>
      <p:sp>
        <p:nvSpPr>
          <p:cNvPr id="338947" name="Rectangle 3"/>
          <p:cNvSpPr>
            <a:spLocks noGrp="1" noChangeArrowheads="1"/>
          </p:cNvSpPr>
          <p:nvPr>
            <p:ph type="body" idx="1"/>
          </p:nvPr>
        </p:nvSpPr>
        <p:spPr/>
        <p:txBody>
          <a:bodyPr/>
          <a:lstStyle/>
          <a:p>
            <a:r>
              <a:rPr lang="en-US" dirty="0" smtClean="0"/>
              <a:t>In short, What are the consequences?</a:t>
            </a:r>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28D4D6-D329-411E-9861-4E9673086B6E}" type="slidenum">
              <a:rPr lang="en-US"/>
              <a:pPr/>
              <a:t>22</a:t>
            </a:fld>
            <a:endParaRPr lang="en-US"/>
          </a:p>
        </p:txBody>
      </p:sp>
      <p:sp>
        <p:nvSpPr>
          <p:cNvPr id="372738" name="Rectangle 2"/>
          <p:cNvSpPr>
            <a:spLocks noGrp="1" noRot="1" noChangeAspect="1" noChangeArrowheads="1" noTextEdit="1"/>
          </p:cNvSpPr>
          <p:nvPr>
            <p:ph type="sldImg"/>
          </p:nvPr>
        </p:nvSpPr>
        <p:spPr>
          <a:ln/>
        </p:spPr>
      </p:sp>
      <p:sp>
        <p:nvSpPr>
          <p:cNvPr id="372739" name="Rectangle 3"/>
          <p:cNvSpPr>
            <a:spLocks noGrp="1" noChangeArrowheads="1"/>
          </p:cNvSpPr>
          <p:nvPr>
            <p:ph type="body" idx="1"/>
          </p:nvPr>
        </p:nvSpPr>
        <p:spPr/>
        <p:txBody>
          <a:bodyPr/>
          <a:lstStyle/>
          <a:p>
            <a:r>
              <a:rPr lang="fr-CA" dirty="0" smtClean="0"/>
              <a:t>In short, social </a:t>
            </a:r>
            <a:r>
              <a:rPr lang="fr-CA" dirty="0" err="1" smtClean="0"/>
              <a:t>tendencies</a:t>
            </a:r>
            <a:r>
              <a:rPr lang="fr-CA" dirty="0" smtClean="0"/>
              <a:t> and cultures and </a:t>
            </a:r>
            <a:r>
              <a:rPr lang="fr-CA" dirty="0" err="1" smtClean="0"/>
              <a:t>see</a:t>
            </a:r>
            <a:r>
              <a:rPr lang="fr-CA" dirty="0" smtClean="0"/>
              <a:t> if the </a:t>
            </a:r>
            <a:r>
              <a:rPr lang="fr-CA" dirty="0" err="1" smtClean="0"/>
              <a:t>majority</a:t>
            </a:r>
            <a:r>
              <a:rPr lang="fr-CA" dirty="0" smtClean="0"/>
              <a:t> </a:t>
            </a:r>
            <a:r>
              <a:rPr lang="fr-CA" dirty="0" err="1" smtClean="0"/>
              <a:t>will</a:t>
            </a:r>
            <a:r>
              <a:rPr lang="fr-CA" dirty="0" smtClean="0"/>
              <a:t> </a:t>
            </a:r>
            <a:r>
              <a:rPr lang="fr-CA" dirty="0" err="1" smtClean="0"/>
              <a:t>agree</a:t>
            </a:r>
            <a:r>
              <a:rPr lang="fr-CA" dirty="0" smtClean="0"/>
              <a:t>?</a:t>
            </a:r>
            <a:endParaRPr lang="fr-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A0E036-EC5F-445C-B4FA-2F5D0D785971}" type="slidenum">
              <a:rPr lang="en-US"/>
              <a:pPr/>
              <a:t>23</a:t>
            </a:fld>
            <a:endParaRPr lang="en-US"/>
          </a:p>
        </p:txBody>
      </p:sp>
      <p:sp>
        <p:nvSpPr>
          <p:cNvPr id="373762" name="Rectangle 2"/>
          <p:cNvSpPr>
            <a:spLocks noGrp="1" noRot="1" noChangeAspect="1" noChangeArrowheads="1" noTextEdit="1"/>
          </p:cNvSpPr>
          <p:nvPr>
            <p:ph type="sldImg"/>
          </p:nvPr>
        </p:nvSpPr>
        <p:spPr>
          <a:ln/>
        </p:spPr>
      </p:sp>
      <p:sp>
        <p:nvSpPr>
          <p:cNvPr id="373763" name="Rectangle 3"/>
          <p:cNvSpPr>
            <a:spLocks noGrp="1" noChangeArrowheads="1"/>
          </p:cNvSpPr>
          <p:nvPr>
            <p:ph type="body" idx="1"/>
          </p:nvPr>
        </p:nvSpPr>
        <p:spPr/>
        <p:txBody>
          <a:bodyPr/>
          <a:lstStyle/>
          <a:p>
            <a:r>
              <a:rPr lang="fr-CA" dirty="0" smtClean="0"/>
              <a:t>Contact the </a:t>
            </a:r>
            <a:r>
              <a:rPr lang="fr-CA" dirty="0" err="1" smtClean="0"/>
              <a:t>task</a:t>
            </a:r>
            <a:r>
              <a:rPr lang="fr-CA" dirty="0" smtClean="0"/>
              <a:t> </a:t>
            </a:r>
            <a:r>
              <a:rPr lang="fr-CA" dirty="0" err="1" smtClean="0"/>
              <a:t>environment</a:t>
            </a:r>
            <a:r>
              <a:rPr lang="fr-CA" dirty="0" smtClean="0"/>
              <a:t>.</a:t>
            </a:r>
            <a:endParaRPr lang="fr-CA"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6B4686-33D8-4088-AA3D-3494F6B0C7E2}" type="slidenum">
              <a:rPr lang="en-US"/>
              <a:pPr/>
              <a:t>24</a:t>
            </a:fld>
            <a:endParaRPr lang="en-US"/>
          </a:p>
        </p:txBody>
      </p:sp>
      <p:sp>
        <p:nvSpPr>
          <p:cNvPr id="374786" name="Rectangle 2"/>
          <p:cNvSpPr>
            <a:spLocks noGrp="1" noRot="1" noChangeAspect="1" noChangeArrowheads="1" noTextEdit="1"/>
          </p:cNvSpPr>
          <p:nvPr>
            <p:ph type="sldImg"/>
          </p:nvPr>
        </p:nvSpPr>
        <p:spPr>
          <a:ln/>
        </p:spPr>
      </p:sp>
      <p:sp>
        <p:nvSpPr>
          <p:cNvPr id="374787"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E7F422-5016-493A-B65E-ECEEDB75ECEC}" type="slidenum">
              <a:rPr lang="en-US"/>
              <a:pPr/>
              <a:t>25</a:t>
            </a:fld>
            <a:endParaRPr lang="en-US"/>
          </a:p>
        </p:txBody>
      </p:sp>
      <p:sp>
        <p:nvSpPr>
          <p:cNvPr id="375810" name="Rectangle 2"/>
          <p:cNvSpPr>
            <a:spLocks noGrp="1" noRot="1" noChangeAspect="1" noChangeArrowheads="1" noTextEdit="1"/>
          </p:cNvSpPr>
          <p:nvPr>
            <p:ph type="sldImg"/>
          </p:nvPr>
        </p:nvSpPr>
        <p:spPr>
          <a:ln/>
        </p:spPr>
      </p:sp>
      <p:sp>
        <p:nvSpPr>
          <p:cNvPr id="375811" name="Rectangle 3"/>
          <p:cNvSpPr>
            <a:spLocks noGrp="1" noChangeArrowheads="1"/>
          </p:cNvSpPr>
          <p:nvPr>
            <p:ph type="body" idx="1"/>
          </p:nvPr>
        </p:nvSpPr>
        <p:spPr/>
        <p:txBody>
          <a:bodyPr/>
          <a:lstStyle/>
          <a:p>
            <a:r>
              <a:rPr lang="en-CA" dirty="0"/>
              <a:t>    Proximity includes physical, psychological or emotional </a:t>
            </a:r>
          </a:p>
          <a:p>
            <a:r>
              <a:rPr lang="en-CA" dirty="0"/>
              <a:t>    closeness/identification</a:t>
            </a:r>
            <a:endParaRPr lang="fr-CA"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5046E3-C115-4727-9F47-14E61BA1C26C}" type="slidenum">
              <a:rPr lang="en-US"/>
              <a:pPr/>
              <a:t>26</a:t>
            </a:fld>
            <a:endParaRPr lang="en-US"/>
          </a:p>
        </p:txBody>
      </p:sp>
      <p:sp>
        <p:nvSpPr>
          <p:cNvPr id="376834" name="Rectangle 2"/>
          <p:cNvSpPr>
            <a:spLocks noGrp="1" noRot="1" noChangeAspect="1" noChangeArrowheads="1" noTextEdit="1"/>
          </p:cNvSpPr>
          <p:nvPr>
            <p:ph type="sldImg"/>
          </p:nvPr>
        </p:nvSpPr>
        <p:spPr>
          <a:ln/>
        </p:spPr>
      </p:sp>
      <p:sp>
        <p:nvSpPr>
          <p:cNvPr id="376835" name="Rectangle 3"/>
          <p:cNvSpPr>
            <a:spLocks noGrp="1" noChangeArrowheads="1"/>
          </p:cNvSpPr>
          <p:nvPr>
            <p:ph type="body" idx="1"/>
          </p:nvPr>
        </p:nvSpPr>
        <p:spPr/>
        <p:txBody>
          <a:bodyPr/>
          <a:lstStyle/>
          <a:p>
            <a:endParaRPr lang="fr-CA"/>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5046E3-C115-4727-9F47-14E61BA1C26C}" type="slidenum">
              <a:rPr lang="en-US"/>
              <a:pPr/>
              <a:t>27</a:t>
            </a:fld>
            <a:endParaRPr lang="en-US"/>
          </a:p>
        </p:txBody>
      </p:sp>
      <p:sp>
        <p:nvSpPr>
          <p:cNvPr id="376834" name="Rectangle 2"/>
          <p:cNvSpPr>
            <a:spLocks noGrp="1" noRot="1" noChangeAspect="1" noChangeArrowheads="1" noTextEdit="1"/>
          </p:cNvSpPr>
          <p:nvPr>
            <p:ph type="sldImg"/>
          </p:nvPr>
        </p:nvSpPr>
        <p:spPr>
          <a:ln/>
        </p:spPr>
      </p:sp>
      <p:sp>
        <p:nvSpPr>
          <p:cNvPr id="376835" name="Rectangle 3"/>
          <p:cNvSpPr>
            <a:spLocks noGrp="1" noChangeArrowheads="1"/>
          </p:cNvSpPr>
          <p:nvPr>
            <p:ph type="body" idx="1"/>
          </p:nvPr>
        </p:nvSpPr>
        <p:spPr/>
        <p:txBody>
          <a:bodyPr/>
          <a:lstStyle/>
          <a:p>
            <a:endParaRPr lang="fr-CA"/>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A21253-C5E5-44B6-94A1-D6FDAA431769}" type="slidenum">
              <a:rPr lang="en-US"/>
              <a:pPr/>
              <a:t>28</a:t>
            </a:fld>
            <a:endParaRPr lang="en-US"/>
          </a:p>
        </p:txBody>
      </p:sp>
      <p:sp>
        <p:nvSpPr>
          <p:cNvPr id="339970" name="Rectangle 2"/>
          <p:cNvSpPr>
            <a:spLocks noGrp="1" noRot="1" noChangeAspect="1" noChangeArrowheads="1" noTextEdit="1"/>
          </p:cNvSpPr>
          <p:nvPr>
            <p:ph type="sldImg"/>
          </p:nvPr>
        </p:nvSpPr>
        <p:spPr>
          <a:ln/>
        </p:spPr>
      </p:sp>
      <p:sp>
        <p:nvSpPr>
          <p:cNvPr id="339971" name="Rectangle 3"/>
          <p:cNvSpPr>
            <a:spLocks noGrp="1" noChangeArrowheads="1"/>
          </p:cNvSpPr>
          <p:nvPr>
            <p:ph type="body" idx="1"/>
          </p:nvPr>
        </p:nvSpPr>
        <p:spPr/>
        <p:txBody>
          <a:bodyPr/>
          <a:lstStyle/>
          <a:p>
            <a:r>
              <a:rPr lang="en-US" dirty="0" smtClean="0"/>
              <a:t>Big picture : we will build a framework and we will be able to work with a clear statement about any kind of </a:t>
            </a:r>
            <a:r>
              <a:rPr lang="en-US" dirty="0" err="1" smtClean="0"/>
              <a:t>behaviours</a:t>
            </a:r>
            <a:r>
              <a:rPr lang="en-US" dirty="0" smtClean="0"/>
              <a:t>.</a:t>
            </a:r>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802125-7443-4C66-A8FC-26FC0065D246}" type="slidenum">
              <a:rPr lang="en-US"/>
              <a:pPr/>
              <a:t>29</a:t>
            </a:fld>
            <a:endParaRPr lang="en-US"/>
          </a:p>
        </p:txBody>
      </p:sp>
      <p:sp>
        <p:nvSpPr>
          <p:cNvPr id="340994" name="Rectangle 2"/>
          <p:cNvSpPr>
            <a:spLocks noGrp="1" noRot="1" noChangeAspect="1" noChangeArrowheads="1" noTextEdit="1"/>
          </p:cNvSpPr>
          <p:nvPr>
            <p:ph type="sldImg"/>
          </p:nvPr>
        </p:nvSpPr>
        <p:spPr>
          <a:ln/>
        </p:spPr>
      </p:sp>
      <p:sp>
        <p:nvSpPr>
          <p:cNvPr id="34099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F98DE42A-CA97-4702-A669-2D3D43D99D6A}" type="slidenum">
              <a:rPr lang="en-US" sz="1200"/>
              <a:pPr/>
              <a:t>30</a:t>
            </a:fld>
            <a:endParaRPr lang="en-US" sz="1200"/>
          </a:p>
        </p:txBody>
      </p:sp>
      <p:sp>
        <p:nvSpPr>
          <p:cNvPr id="80899" name="Rectangle 2"/>
          <p:cNvSpPr>
            <a:spLocks noGrp="1" noRot="1" noChangeAspect="1" noChangeArrowheads="1" noTextEdit="1"/>
          </p:cNvSpPr>
          <p:nvPr>
            <p:ph type="sldImg"/>
          </p:nvPr>
        </p:nvSpPr>
        <p:spPr>
          <a:ln cap="flat"/>
        </p:spPr>
      </p:sp>
      <p:sp>
        <p:nvSpPr>
          <p:cNvPr id="80900" name="Rectangle 3"/>
          <p:cNvSpPr>
            <a:spLocks noGrp="1" noChangeArrowheads="1"/>
          </p:cNvSpPr>
          <p:nvPr>
            <p:ph type="body" idx="1"/>
          </p:nvPr>
        </p:nvSpPr>
        <p:spPr>
          <a:noFill/>
        </p:spPr>
        <p:txBody>
          <a:bodyPr/>
          <a:lstStyle/>
          <a:p>
            <a:endParaRPr 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801514-148B-4700-8CDC-47F200752EC7}" type="slidenum">
              <a:rPr lang="en-US"/>
              <a:pPr/>
              <a:t>31</a:t>
            </a:fld>
            <a:endParaRPr lang="en-US"/>
          </a:p>
        </p:txBody>
      </p:sp>
      <p:sp>
        <p:nvSpPr>
          <p:cNvPr id="344066" name="Rectangle 2"/>
          <p:cNvSpPr>
            <a:spLocks noGrp="1" noRot="1" noChangeAspect="1" noChangeArrowheads="1" noTextEdit="1"/>
          </p:cNvSpPr>
          <p:nvPr>
            <p:ph type="sldImg"/>
          </p:nvPr>
        </p:nvSpPr>
        <p:spPr>
          <a:ln/>
        </p:spPr>
      </p:sp>
      <p:sp>
        <p:nvSpPr>
          <p:cNvPr id="34406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smtClean="0"/>
              <a:t>Use this definition for answer what whistleblowing</a:t>
            </a:r>
            <a:r>
              <a:rPr lang="en-CA" b="1" baseline="0" dirty="0" smtClean="0"/>
              <a:t> is ***</a:t>
            </a:r>
            <a:endParaRPr lang="en-CA" b="1" dirty="0"/>
          </a:p>
        </p:txBody>
      </p:sp>
      <p:sp>
        <p:nvSpPr>
          <p:cNvPr id="4" name="Slide Number Placeholder 3"/>
          <p:cNvSpPr>
            <a:spLocks noGrp="1"/>
          </p:cNvSpPr>
          <p:nvPr>
            <p:ph type="sldNum" sz="quarter" idx="10"/>
          </p:nvPr>
        </p:nvSpPr>
        <p:spPr/>
        <p:txBody>
          <a:bodyPr/>
          <a:lstStyle/>
          <a:p>
            <a:fld id="{E54EFC24-0A24-4EEA-A90C-69C7507CF86C}" type="slidenum">
              <a:rPr lang="fr-CA" smtClean="0"/>
              <a:pPr/>
              <a:t>32</a:t>
            </a:fld>
            <a:endParaRPr lang="fr-CA"/>
          </a:p>
        </p:txBody>
      </p:sp>
    </p:spTree>
    <p:extLst>
      <p:ext uri="{BB962C8B-B14F-4D97-AF65-F5344CB8AC3E}">
        <p14:creationId xmlns:p14="http://schemas.microsoft.com/office/powerpoint/2010/main" val="23048884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A42F9A92-8E64-421E-B61B-BED2565350A3}" type="slidenum">
              <a:rPr lang="en-US" sz="1200"/>
              <a:pPr/>
              <a:t>33</a:t>
            </a:fld>
            <a:endParaRPr lang="en-US" sz="1200"/>
          </a:p>
        </p:txBody>
      </p:sp>
      <p:sp>
        <p:nvSpPr>
          <p:cNvPr id="99331" name="Rectangle 2"/>
          <p:cNvSpPr>
            <a:spLocks noGrp="1" noRot="1" noChangeAspect="1" noChangeArrowheads="1" noTextEdit="1"/>
          </p:cNvSpPr>
          <p:nvPr>
            <p:ph type="sldImg"/>
          </p:nvPr>
        </p:nvSpPr>
        <p:spPr>
          <a:ln cap="flat"/>
        </p:spPr>
      </p:sp>
      <p:sp>
        <p:nvSpPr>
          <p:cNvPr id="99332" name="Rectangle 3"/>
          <p:cNvSpPr>
            <a:spLocks noGrp="1" noChangeArrowheads="1"/>
          </p:cNvSpPr>
          <p:nvPr>
            <p:ph type="body" idx="1"/>
          </p:nvPr>
        </p:nvSpPr>
        <p:spPr>
          <a:noFill/>
        </p:spPr>
        <p:txBody>
          <a:bodyPr/>
          <a:lstStyle/>
          <a:p>
            <a:endParaRPr lang="en-US" dirty="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06231D5A-8AA6-404A-8712-3BAE80516E2C}" type="slidenum">
              <a:rPr lang="en-US" sz="1200"/>
              <a:pPr/>
              <a:t>35</a:t>
            </a:fld>
            <a:endParaRPr lang="en-US" sz="1200"/>
          </a:p>
        </p:txBody>
      </p:sp>
      <p:sp>
        <p:nvSpPr>
          <p:cNvPr id="101379" name="Rectangle 2"/>
          <p:cNvSpPr>
            <a:spLocks noGrp="1" noRot="1" noChangeAspect="1" noChangeArrowheads="1" noTextEdit="1"/>
          </p:cNvSpPr>
          <p:nvPr>
            <p:ph type="sldImg"/>
          </p:nvPr>
        </p:nvSpPr>
        <p:spPr>
          <a:ln cap="flat"/>
        </p:spPr>
      </p:sp>
      <p:sp>
        <p:nvSpPr>
          <p:cNvPr id="101380" name="Rectangle 3"/>
          <p:cNvSpPr>
            <a:spLocks noGrp="1" noChangeArrowheads="1"/>
          </p:cNvSpPr>
          <p:nvPr>
            <p:ph type="body" idx="1"/>
          </p:nvPr>
        </p:nvSpPr>
        <p:spPr>
          <a:noFill/>
        </p:spPr>
        <p:txBody>
          <a:bodyPr/>
          <a:lstStyle/>
          <a:p>
            <a:r>
              <a:rPr lang="en-US" dirty="0" smtClean="0"/>
              <a:t>CSR – We are talking about commitments</a:t>
            </a:r>
            <a:r>
              <a:rPr lang="en-US" baseline="0" dirty="0" smtClean="0"/>
              <a:t> to different groups. </a:t>
            </a:r>
            <a:endParaRPr lang="en-US" dirty="0" smtClean="0"/>
          </a:p>
          <a:p>
            <a:r>
              <a:rPr lang="en-US" dirty="0" smtClean="0"/>
              <a:t>SR – Managers</a:t>
            </a:r>
            <a:r>
              <a:rPr lang="en-US" baseline="0" dirty="0" smtClean="0"/>
              <a:t> duty.</a:t>
            </a:r>
          </a:p>
          <a:p>
            <a:endParaRPr lang="en-US" baseline="0" dirty="0" smtClean="0"/>
          </a:p>
          <a:p>
            <a:r>
              <a:rPr lang="en-US" baseline="0" dirty="0" smtClean="0"/>
              <a:t>Ex. Stakeholders: Media, investors, regulators, owners, customers (Consumers), government, Owner, local community, competition.</a:t>
            </a:r>
          </a:p>
          <a:p>
            <a:endParaRPr lang="en-US"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60469D56-A938-4E09-B278-A174F8D98B77}" type="slidenum">
              <a:rPr lang="en-US" sz="1200"/>
              <a:pPr/>
              <a:t>36</a:t>
            </a:fld>
            <a:endParaRPr lang="en-US" sz="1200"/>
          </a:p>
        </p:txBody>
      </p:sp>
      <p:sp>
        <p:nvSpPr>
          <p:cNvPr id="102403"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2404"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8</a:t>
            </a:r>
          </a:p>
        </p:txBody>
      </p:sp>
      <p:sp>
        <p:nvSpPr>
          <p:cNvPr id="102405"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2406"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2407"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2408"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8</a:t>
            </a:r>
          </a:p>
        </p:txBody>
      </p:sp>
      <p:sp>
        <p:nvSpPr>
          <p:cNvPr id="102409"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2410"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2411" name="Rectangle 10"/>
          <p:cNvSpPr>
            <a:spLocks noGrp="1" noChangeArrowheads="1"/>
          </p:cNvSpPr>
          <p:nvPr>
            <p:ph type="body" idx="1"/>
          </p:nvPr>
        </p:nvSpPr>
        <p:spPr>
          <a:xfrm>
            <a:off x="940200" y="4448321"/>
            <a:ext cx="5193479" cy="4216721"/>
          </a:xfrm>
          <a:noFill/>
        </p:spPr>
        <p:txBody>
          <a:bodyPr lIns="99166" tIns="52021" rIns="99166" bIns="52021"/>
          <a:lstStyle/>
          <a:p>
            <a:r>
              <a:rPr lang="en-US" smtClean="0"/>
              <a:t>Learning Objective: 3</a:t>
            </a:r>
            <a:endParaRPr lang="en-CA" smtClean="0"/>
          </a:p>
          <a:p>
            <a:r>
              <a:rPr lang="en-CA" smtClean="0"/>
              <a:t>Pages </a:t>
            </a:r>
            <a:r>
              <a:rPr lang="en-US" smtClean="0"/>
              <a:t>82-92</a:t>
            </a:r>
            <a:endParaRPr lang="en-CA" smtClean="0"/>
          </a:p>
          <a:p>
            <a:endParaRPr lang="en-CA" smtClean="0"/>
          </a:p>
          <a:p>
            <a:r>
              <a:rPr lang="en-CA" b="1" smtClean="0"/>
              <a:t>Activities</a:t>
            </a:r>
          </a:p>
          <a:p>
            <a:r>
              <a:rPr lang="en-CA" smtClean="0"/>
              <a:t>Analysis Questions #4</a:t>
            </a:r>
            <a:r>
              <a:rPr lang="en-US" smtClean="0"/>
              <a:t>, #6</a:t>
            </a:r>
          </a:p>
          <a:p>
            <a:r>
              <a:rPr lang="en-US" smtClean="0"/>
              <a:t>Application Question #8</a:t>
            </a:r>
            <a:endParaRPr lang="en-CA" smtClean="0"/>
          </a:p>
        </p:txBody>
      </p:sp>
      <p:sp>
        <p:nvSpPr>
          <p:cNvPr id="102412"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C7113195-2C81-4A30-B5CC-8E63F447AA1A}" type="slidenum">
              <a:rPr lang="en-US" sz="1200"/>
              <a:pPr/>
              <a:t>37</a:t>
            </a:fld>
            <a:endParaRPr lang="en-US" sz="1200"/>
          </a:p>
        </p:txBody>
      </p:sp>
      <p:sp>
        <p:nvSpPr>
          <p:cNvPr id="103427"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3428"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9</a:t>
            </a:r>
          </a:p>
        </p:txBody>
      </p:sp>
      <p:sp>
        <p:nvSpPr>
          <p:cNvPr id="103429"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3430"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3431"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3432"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9</a:t>
            </a:r>
          </a:p>
        </p:txBody>
      </p:sp>
      <p:sp>
        <p:nvSpPr>
          <p:cNvPr id="103433"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3434"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3435"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03436"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8A2AED32-FB15-4A58-BC2A-336EE0E10421}" type="slidenum">
              <a:rPr lang="en-US" sz="1200"/>
              <a:pPr/>
              <a:t>38</a:t>
            </a:fld>
            <a:endParaRPr lang="en-US" sz="1200"/>
          </a:p>
        </p:txBody>
      </p:sp>
      <p:sp>
        <p:nvSpPr>
          <p:cNvPr id="104451"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4452"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10</a:t>
            </a:r>
          </a:p>
        </p:txBody>
      </p:sp>
      <p:sp>
        <p:nvSpPr>
          <p:cNvPr id="104453"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4454"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4455"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4456"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10</a:t>
            </a:r>
          </a:p>
        </p:txBody>
      </p:sp>
      <p:sp>
        <p:nvSpPr>
          <p:cNvPr id="104457"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4458"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4459"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04460"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187EC653-1582-4DFD-A816-33714A327E64}" type="slidenum">
              <a:rPr lang="en-US" sz="1200"/>
              <a:pPr/>
              <a:t>39</a:t>
            </a:fld>
            <a:endParaRPr lang="en-US" sz="1200"/>
          </a:p>
        </p:txBody>
      </p:sp>
      <p:sp>
        <p:nvSpPr>
          <p:cNvPr id="105475"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5476"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12</a:t>
            </a:r>
          </a:p>
        </p:txBody>
      </p:sp>
      <p:sp>
        <p:nvSpPr>
          <p:cNvPr id="105477"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5478"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5479"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5480"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12</a:t>
            </a:r>
          </a:p>
        </p:txBody>
      </p:sp>
      <p:sp>
        <p:nvSpPr>
          <p:cNvPr id="105481"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5482"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5483"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05484"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0FF1C345-107D-4713-9591-A1373C127960}" type="slidenum">
              <a:rPr lang="en-US" sz="1200"/>
              <a:pPr/>
              <a:t>40</a:t>
            </a:fld>
            <a:endParaRPr lang="en-US" sz="1200"/>
          </a:p>
        </p:txBody>
      </p:sp>
      <p:sp>
        <p:nvSpPr>
          <p:cNvPr id="106499"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6500"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13</a:t>
            </a:r>
          </a:p>
        </p:txBody>
      </p:sp>
      <p:sp>
        <p:nvSpPr>
          <p:cNvPr id="106501"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6502"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6503"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6504"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13</a:t>
            </a:r>
          </a:p>
        </p:txBody>
      </p:sp>
      <p:sp>
        <p:nvSpPr>
          <p:cNvPr id="106505"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6506"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6507" name="Rectangle 10"/>
          <p:cNvSpPr>
            <a:spLocks noGrp="1" noChangeArrowheads="1"/>
          </p:cNvSpPr>
          <p:nvPr>
            <p:ph type="body" idx="1"/>
          </p:nvPr>
        </p:nvSpPr>
        <p:spPr>
          <a:xfrm>
            <a:off x="940200" y="4448321"/>
            <a:ext cx="5193479" cy="4216721"/>
          </a:xfrm>
          <a:noFill/>
        </p:spPr>
        <p:txBody>
          <a:bodyPr lIns="99166" tIns="52021" rIns="99166" bIns="52021"/>
          <a:lstStyle/>
          <a:p>
            <a:endParaRPr lang="en-US" dirty="0" smtClean="0"/>
          </a:p>
        </p:txBody>
      </p:sp>
      <p:sp>
        <p:nvSpPr>
          <p:cNvPr id="106508"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3B2E548B-07ED-4768-91A0-EAD9C454F71E}" type="slidenum">
              <a:rPr lang="en-US" sz="1200"/>
              <a:pPr/>
              <a:t>41</a:t>
            </a:fld>
            <a:endParaRPr lang="en-US" sz="1200"/>
          </a:p>
        </p:txBody>
      </p:sp>
      <p:sp>
        <p:nvSpPr>
          <p:cNvPr id="107523"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7524"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15</a:t>
            </a:r>
          </a:p>
        </p:txBody>
      </p:sp>
      <p:sp>
        <p:nvSpPr>
          <p:cNvPr id="107525"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7526"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7527"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7528"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15</a:t>
            </a:r>
          </a:p>
        </p:txBody>
      </p:sp>
      <p:sp>
        <p:nvSpPr>
          <p:cNvPr id="107529"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7530"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7531" name="Rectangle 10"/>
          <p:cNvSpPr>
            <a:spLocks noGrp="1" noChangeArrowheads="1"/>
          </p:cNvSpPr>
          <p:nvPr>
            <p:ph type="body" idx="1"/>
          </p:nvPr>
        </p:nvSpPr>
        <p:spPr>
          <a:xfrm>
            <a:off x="940200" y="4448321"/>
            <a:ext cx="5193479" cy="4216721"/>
          </a:xfrm>
          <a:noFill/>
        </p:spPr>
        <p:txBody>
          <a:bodyPr lIns="99166" tIns="52021" rIns="99166" bIns="52021"/>
          <a:lstStyle/>
          <a:p>
            <a:r>
              <a:rPr lang="en-CA" b="1" dirty="0" smtClean="0"/>
              <a:t>There will 100% be a question</a:t>
            </a:r>
            <a:r>
              <a:rPr lang="en-CA" b="1" baseline="0" dirty="0" smtClean="0"/>
              <a:t> on this.</a:t>
            </a:r>
            <a:endParaRPr lang="en-CA" b="1" dirty="0" smtClean="0"/>
          </a:p>
        </p:txBody>
      </p:sp>
      <p:sp>
        <p:nvSpPr>
          <p:cNvPr id="107532"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F08345D1-DBF7-4E6A-9CC6-A294E3F17F9B}" type="slidenum">
              <a:rPr lang="en-US" sz="1200"/>
              <a:pPr/>
              <a:t>42</a:t>
            </a:fld>
            <a:endParaRPr lang="en-US" sz="1200"/>
          </a:p>
        </p:txBody>
      </p:sp>
      <p:sp>
        <p:nvSpPr>
          <p:cNvPr id="108547"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8548"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16</a:t>
            </a:r>
          </a:p>
        </p:txBody>
      </p:sp>
      <p:sp>
        <p:nvSpPr>
          <p:cNvPr id="108549"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8550"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8551"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8552"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16</a:t>
            </a:r>
          </a:p>
        </p:txBody>
      </p:sp>
      <p:sp>
        <p:nvSpPr>
          <p:cNvPr id="108553"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8554"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8555"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08556"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1710D39C-2D1C-4AF2-B0FE-4487CDD13D20}" type="slidenum">
              <a:rPr lang="en-US" sz="1200"/>
              <a:pPr/>
              <a:t>43</a:t>
            </a:fld>
            <a:endParaRPr lang="en-US" sz="1200"/>
          </a:p>
        </p:txBody>
      </p:sp>
      <p:sp>
        <p:nvSpPr>
          <p:cNvPr id="109571"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9572"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17</a:t>
            </a:r>
          </a:p>
        </p:txBody>
      </p:sp>
      <p:sp>
        <p:nvSpPr>
          <p:cNvPr id="109573"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9574"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9575"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9576"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17</a:t>
            </a:r>
          </a:p>
        </p:txBody>
      </p:sp>
      <p:sp>
        <p:nvSpPr>
          <p:cNvPr id="109577"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9578"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09579"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09580"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37F68833-4596-4E2D-8265-562DE69DF61E}" type="slidenum">
              <a:rPr lang="en-US" sz="1200"/>
              <a:pPr/>
              <a:t>44</a:t>
            </a:fld>
            <a:endParaRPr lang="en-US" sz="1200"/>
          </a:p>
        </p:txBody>
      </p:sp>
      <p:sp>
        <p:nvSpPr>
          <p:cNvPr id="110595"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0596"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17</a:t>
            </a:r>
          </a:p>
        </p:txBody>
      </p:sp>
      <p:sp>
        <p:nvSpPr>
          <p:cNvPr id="110597"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0598"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0599"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0600"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17</a:t>
            </a:r>
          </a:p>
        </p:txBody>
      </p:sp>
      <p:sp>
        <p:nvSpPr>
          <p:cNvPr id="110601"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0602"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0603"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10604"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4193AC52-7768-4B6A-84BE-F5644FF93A55}" type="slidenum">
              <a:rPr lang="en-US" sz="1200"/>
              <a:pPr/>
              <a:t>45</a:t>
            </a:fld>
            <a:endParaRPr lang="en-US" sz="1200"/>
          </a:p>
        </p:txBody>
      </p:sp>
      <p:sp>
        <p:nvSpPr>
          <p:cNvPr id="111619"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1620"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18</a:t>
            </a:r>
          </a:p>
        </p:txBody>
      </p:sp>
      <p:sp>
        <p:nvSpPr>
          <p:cNvPr id="111621"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1622"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1623"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1624"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18</a:t>
            </a:r>
          </a:p>
        </p:txBody>
      </p:sp>
      <p:sp>
        <p:nvSpPr>
          <p:cNvPr id="111625"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1626"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1627"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11628"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F12892AF-8CE9-42C7-99A6-6D05E69DDA68}" type="slidenum">
              <a:rPr lang="en-US" sz="1200"/>
              <a:pPr/>
              <a:t>46</a:t>
            </a:fld>
            <a:endParaRPr lang="en-US" sz="1200"/>
          </a:p>
        </p:txBody>
      </p:sp>
      <p:sp>
        <p:nvSpPr>
          <p:cNvPr id="112643"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2644"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22</a:t>
            </a:r>
          </a:p>
        </p:txBody>
      </p:sp>
      <p:sp>
        <p:nvSpPr>
          <p:cNvPr id="112645"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2646"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2647"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2648"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22</a:t>
            </a:r>
          </a:p>
        </p:txBody>
      </p:sp>
      <p:sp>
        <p:nvSpPr>
          <p:cNvPr id="112649"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2650"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2651" name="Rectangle 10"/>
          <p:cNvSpPr>
            <a:spLocks noGrp="1" noChangeArrowheads="1"/>
          </p:cNvSpPr>
          <p:nvPr>
            <p:ph type="body" idx="1"/>
          </p:nvPr>
        </p:nvSpPr>
        <p:spPr>
          <a:xfrm>
            <a:off x="940200" y="4448321"/>
            <a:ext cx="5193479" cy="4216721"/>
          </a:xfrm>
          <a:noFill/>
        </p:spPr>
        <p:txBody>
          <a:bodyPr lIns="99166" tIns="52021" rIns="99166" bIns="52021"/>
          <a:lstStyle/>
          <a:p>
            <a:r>
              <a:rPr lang="en-CA" b="1" dirty="0" smtClean="0"/>
              <a:t>Use definition on slide 32 if</a:t>
            </a:r>
            <a:r>
              <a:rPr lang="en-CA" b="1" baseline="0" dirty="0" smtClean="0"/>
              <a:t> asked to define whistle-blowers</a:t>
            </a:r>
            <a:endParaRPr lang="en-CA" b="1" dirty="0" smtClean="0"/>
          </a:p>
        </p:txBody>
      </p:sp>
      <p:sp>
        <p:nvSpPr>
          <p:cNvPr id="112652"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4FCB0623-0E35-4731-A51A-3D3A6E06160A}" type="slidenum">
              <a:rPr lang="en-US" sz="1200"/>
              <a:pPr/>
              <a:t>47</a:t>
            </a:fld>
            <a:endParaRPr lang="en-US" sz="1200"/>
          </a:p>
        </p:txBody>
      </p:sp>
      <p:sp>
        <p:nvSpPr>
          <p:cNvPr id="113667"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3668"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23</a:t>
            </a:r>
          </a:p>
        </p:txBody>
      </p:sp>
      <p:sp>
        <p:nvSpPr>
          <p:cNvPr id="113669"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3670"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3671"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3672"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23</a:t>
            </a:r>
          </a:p>
        </p:txBody>
      </p:sp>
      <p:sp>
        <p:nvSpPr>
          <p:cNvPr id="113673"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3674"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3675"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13676"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F8D9771E-DAE3-48EB-8807-D99B7DE6D2C6}" type="slidenum">
              <a:rPr lang="en-US" sz="1200"/>
              <a:pPr/>
              <a:t>48</a:t>
            </a:fld>
            <a:endParaRPr lang="en-US" sz="1200"/>
          </a:p>
        </p:txBody>
      </p:sp>
      <p:sp>
        <p:nvSpPr>
          <p:cNvPr id="114691"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4692"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24</a:t>
            </a:r>
          </a:p>
        </p:txBody>
      </p:sp>
      <p:sp>
        <p:nvSpPr>
          <p:cNvPr id="114693"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4694"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4695"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4696"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24</a:t>
            </a:r>
          </a:p>
        </p:txBody>
      </p:sp>
      <p:sp>
        <p:nvSpPr>
          <p:cNvPr id="114697"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4698"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4699"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14700"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D8E6F852-3842-4AFE-8B32-7D11BBF85E8E}" type="slidenum">
              <a:rPr lang="en-US" sz="1200"/>
              <a:pPr/>
              <a:t>49</a:t>
            </a:fld>
            <a:endParaRPr lang="en-US" sz="1200"/>
          </a:p>
        </p:txBody>
      </p:sp>
      <p:sp>
        <p:nvSpPr>
          <p:cNvPr id="115715"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5716"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25</a:t>
            </a:r>
          </a:p>
        </p:txBody>
      </p:sp>
      <p:sp>
        <p:nvSpPr>
          <p:cNvPr id="115717"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5718"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5719"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5720"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25</a:t>
            </a:r>
          </a:p>
        </p:txBody>
      </p:sp>
      <p:sp>
        <p:nvSpPr>
          <p:cNvPr id="115721"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5722"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71018" name="Rectangle 10"/>
          <p:cNvSpPr>
            <a:spLocks noGrp="1" noChangeArrowheads="1"/>
          </p:cNvSpPr>
          <p:nvPr>
            <p:ph type="body" idx="1"/>
          </p:nvPr>
        </p:nvSpPr>
        <p:spPr>
          <a:xfrm>
            <a:off x="940200" y="4448321"/>
            <a:ext cx="5193479" cy="4216721"/>
          </a:xfrm>
          <a:ln/>
        </p:spPr>
        <p:txBody>
          <a:bodyPr lIns="99166" tIns="52021" rIns="99166" bIns="52021"/>
          <a:lstStyle/>
          <a:p>
            <a:pPr>
              <a:defRPr/>
            </a:pPr>
            <a:endParaRPr lang="en-CA" dirty="0" smtClean="0"/>
          </a:p>
        </p:txBody>
      </p:sp>
      <p:sp>
        <p:nvSpPr>
          <p:cNvPr id="115724"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57C59600-F23D-4962-B491-84C33F380EB8}" type="slidenum">
              <a:rPr lang="en-US" sz="1200"/>
              <a:pPr/>
              <a:t>50</a:t>
            </a:fld>
            <a:endParaRPr lang="en-US" sz="1200"/>
          </a:p>
        </p:txBody>
      </p:sp>
      <p:sp>
        <p:nvSpPr>
          <p:cNvPr id="116739"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6740"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26</a:t>
            </a:r>
          </a:p>
        </p:txBody>
      </p:sp>
      <p:sp>
        <p:nvSpPr>
          <p:cNvPr id="116741"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6742"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6743"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6744"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26</a:t>
            </a:r>
          </a:p>
        </p:txBody>
      </p:sp>
      <p:sp>
        <p:nvSpPr>
          <p:cNvPr id="116745"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6746"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6747" name="Rectangle 10"/>
          <p:cNvSpPr>
            <a:spLocks noGrp="1" noChangeArrowheads="1"/>
          </p:cNvSpPr>
          <p:nvPr>
            <p:ph type="body" idx="1"/>
          </p:nvPr>
        </p:nvSpPr>
        <p:spPr>
          <a:xfrm>
            <a:off x="940200" y="4448321"/>
            <a:ext cx="5193479" cy="4216721"/>
          </a:xfrm>
          <a:noFill/>
        </p:spPr>
        <p:txBody>
          <a:bodyPr lIns="99166" tIns="52021" rIns="99166" bIns="52021"/>
          <a:lstStyle/>
          <a:p>
            <a:pPr>
              <a:spcBef>
                <a:spcPct val="20000"/>
              </a:spcBef>
            </a:pPr>
            <a:endParaRPr lang="en-CA" dirty="0" smtClean="0">
              <a:solidFill>
                <a:schemeClr val="tx2"/>
              </a:solidFill>
            </a:endParaRPr>
          </a:p>
        </p:txBody>
      </p:sp>
      <p:sp>
        <p:nvSpPr>
          <p:cNvPr id="116748"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3383FCA1-D049-4766-91A8-C0801BB0691B}" type="slidenum">
              <a:rPr lang="en-US" sz="1200"/>
              <a:pPr/>
              <a:t>51</a:t>
            </a:fld>
            <a:endParaRPr lang="en-US" sz="1200"/>
          </a:p>
        </p:txBody>
      </p:sp>
      <p:sp>
        <p:nvSpPr>
          <p:cNvPr id="117763" name="Rectangle 2"/>
          <p:cNvSpPr>
            <a:spLocks noChangeArrowheads="1"/>
          </p:cNvSpPr>
          <p:nvPr/>
        </p:nvSpPr>
        <p:spPr bwMode="auto">
          <a:xfrm>
            <a:off x="4010237" y="0"/>
            <a:ext cx="3066839"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7764" name="Rectangle 3"/>
          <p:cNvSpPr>
            <a:spLocks noChangeArrowheads="1"/>
          </p:cNvSpPr>
          <p:nvPr/>
        </p:nvSpPr>
        <p:spPr bwMode="auto">
          <a:xfrm>
            <a:off x="4010237" y="8898240"/>
            <a:ext cx="3066839"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971502"/>
            <a:r>
              <a:rPr lang="en-CA" sz="1000" i="1"/>
              <a:t>27</a:t>
            </a:r>
          </a:p>
        </p:txBody>
      </p:sp>
      <p:sp>
        <p:nvSpPr>
          <p:cNvPr id="117765" name="Rectangle 4"/>
          <p:cNvSpPr>
            <a:spLocks noChangeArrowheads="1"/>
          </p:cNvSpPr>
          <p:nvPr/>
        </p:nvSpPr>
        <p:spPr bwMode="auto">
          <a:xfrm>
            <a:off x="0" y="8898240"/>
            <a:ext cx="3065240" cy="4711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7766" name="Rectangle 5"/>
          <p:cNvSpPr>
            <a:spLocks noChangeArrowheads="1"/>
          </p:cNvSpPr>
          <p:nvPr/>
        </p:nvSpPr>
        <p:spPr bwMode="auto">
          <a:xfrm>
            <a:off x="0" y="0"/>
            <a:ext cx="3065240" cy="4679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7767" name="Rectangle 6"/>
          <p:cNvSpPr>
            <a:spLocks noChangeArrowheads="1"/>
          </p:cNvSpPr>
          <p:nvPr/>
        </p:nvSpPr>
        <p:spPr bwMode="auto">
          <a:xfrm>
            <a:off x="4010237" y="0"/>
            <a:ext cx="3066839"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7768" name="Rectangle 7"/>
          <p:cNvSpPr>
            <a:spLocks noChangeArrowheads="1"/>
          </p:cNvSpPr>
          <p:nvPr/>
        </p:nvSpPr>
        <p:spPr bwMode="auto">
          <a:xfrm>
            <a:off x="4010237" y="8896642"/>
            <a:ext cx="3066839"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08" tIns="0" rIns="19508" bIns="0" anchor="b"/>
          <a:lstStyle/>
          <a:p>
            <a:pPr algn="r" defTabSz="1011449"/>
            <a:r>
              <a:rPr lang="en-CA" sz="1000" i="1"/>
              <a:t>27</a:t>
            </a:r>
          </a:p>
        </p:txBody>
      </p:sp>
      <p:sp>
        <p:nvSpPr>
          <p:cNvPr id="117769" name="Rectangle 8"/>
          <p:cNvSpPr>
            <a:spLocks noChangeArrowheads="1"/>
          </p:cNvSpPr>
          <p:nvPr/>
        </p:nvSpPr>
        <p:spPr bwMode="auto">
          <a:xfrm>
            <a:off x="0" y="8896642"/>
            <a:ext cx="3063641" cy="4727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7770" name="Rectangle 9"/>
          <p:cNvSpPr>
            <a:spLocks noChangeArrowheads="1"/>
          </p:cNvSpPr>
          <p:nvPr/>
        </p:nvSpPr>
        <p:spPr bwMode="auto">
          <a:xfrm>
            <a:off x="0" y="0"/>
            <a:ext cx="3063641" cy="4663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37" tIns="46018" rIns="92037" bIns="46018" anchor="ctr"/>
          <a:lstStyle/>
          <a:p>
            <a:endParaRPr lang="en-CA"/>
          </a:p>
        </p:txBody>
      </p:sp>
      <p:sp>
        <p:nvSpPr>
          <p:cNvPr id="117771" name="Rectangle 10"/>
          <p:cNvSpPr>
            <a:spLocks noGrp="1" noChangeArrowheads="1"/>
          </p:cNvSpPr>
          <p:nvPr>
            <p:ph type="body" idx="1"/>
          </p:nvPr>
        </p:nvSpPr>
        <p:spPr>
          <a:xfrm>
            <a:off x="940200" y="4448321"/>
            <a:ext cx="5193479" cy="4216721"/>
          </a:xfrm>
          <a:noFill/>
        </p:spPr>
        <p:txBody>
          <a:bodyPr lIns="99166" tIns="52021" rIns="99166" bIns="52021"/>
          <a:lstStyle/>
          <a:p>
            <a:endParaRPr lang="en-CA" dirty="0" smtClean="0"/>
          </a:p>
        </p:txBody>
      </p:sp>
      <p:sp>
        <p:nvSpPr>
          <p:cNvPr id="117772" name="Rectangle 11"/>
          <p:cNvSpPr>
            <a:spLocks noGrp="1" noRot="1" noChangeAspect="1" noChangeArrowheads="1" noTextEdit="1"/>
          </p:cNvSpPr>
          <p:nvPr>
            <p:ph type="sldImg"/>
          </p:nvPr>
        </p:nvSpPr>
        <p:spPr>
          <a:xfrm>
            <a:off x="1203325" y="708025"/>
            <a:ext cx="4670425" cy="3502025"/>
          </a:xfrm>
          <a:ln cap="flat"/>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CBBA5E01-916D-4F32-9890-ECC04AA812EB}" type="slidenum">
              <a:rPr lang="en-US" sz="1200"/>
              <a:pPr/>
              <a:t>52</a:t>
            </a:fld>
            <a:endParaRPr lang="en-US" sz="1200"/>
          </a:p>
        </p:txBody>
      </p:sp>
      <p:sp>
        <p:nvSpPr>
          <p:cNvPr id="118787" name="Rectangle 2"/>
          <p:cNvSpPr>
            <a:spLocks noGrp="1" noRot="1" noChangeAspect="1" noChangeArrowheads="1" noTextEdit="1"/>
          </p:cNvSpPr>
          <p:nvPr>
            <p:ph type="sldImg"/>
          </p:nvPr>
        </p:nvSpPr>
        <p:spPr>
          <a:xfrm>
            <a:off x="1195388" y="701675"/>
            <a:ext cx="4687887" cy="3514725"/>
          </a:xfrm>
          <a:ln/>
        </p:spPr>
      </p:sp>
      <p:sp>
        <p:nvSpPr>
          <p:cNvPr id="118788" name="Rectangle 3"/>
          <p:cNvSpPr>
            <a:spLocks noGrp="1" noChangeArrowheads="1"/>
          </p:cNvSpPr>
          <p:nvPr>
            <p:ph type="body" idx="1"/>
          </p:nvPr>
        </p:nvSpPr>
        <p:spPr>
          <a:xfrm>
            <a:off x="943398" y="4451516"/>
            <a:ext cx="5190281" cy="4216721"/>
          </a:xfrm>
          <a:noFill/>
        </p:spPr>
        <p:txBody>
          <a:bodyPr/>
          <a:lstStyle/>
          <a:p>
            <a:endParaRPr lang="en-US" dirty="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2B1273A9-A630-45DC-AA18-5828035CA82C}" type="slidenum">
              <a:rPr lang="en-US" sz="1200"/>
              <a:pPr/>
              <a:t>53</a:t>
            </a:fld>
            <a:endParaRPr lang="en-US" sz="1200"/>
          </a:p>
        </p:txBody>
      </p:sp>
      <p:sp>
        <p:nvSpPr>
          <p:cNvPr id="119811" name="Rectangle 2"/>
          <p:cNvSpPr>
            <a:spLocks noGrp="1" noRot="1" noChangeAspect="1" noChangeArrowheads="1" noTextEdit="1"/>
          </p:cNvSpPr>
          <p:nvPr>
            <p:ph type="sldImg"/>
          </p:nvPr>
        </p:nvSpPr>
        <p:spPr>
          <a:ln cap="flat"/>
        </p:spPr>
      </p:sp>
      <p:sp>
        <p:nvSpPr>
          <p:cNvPr id="119812" name="Rectangle 3"/>
          <p:cNvSpPr>
            <a:spLocks noGrp="1" noChangeArrowheads="1"/>
          </p:cNvSpPr>
          <p:nvPr>
            <p:ph type="body" idx="1"/>
          </p:nvPr>
        </p:nvSpPr>
        <p:spPr>
          <a:noFill/>
        </p:spPr>
        <p:txBody>
          <a:bodyPr/>
          <a:lstStyle/>
          <a:p>
            <a:r>
              <a:rPr lang="en-US" dirty="0" smtClean="0"/>
              <a:t>What is the difference between the four approaches. Know</a:t>
            </a:r>
            <a:r>
              <a:rPr lang="en-US" baseline="0" dirty="0" smtClean="0"/>
              <a:t> which is which</a:t>
            </a:r>
            <a:endParaRPr lang="en-US" dirty="0"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EBD643C7-39A8-421C-8B8F-CB865D41FE33}" type="slidenum">
              <a:rPr lang="en-US" sz="1200"/>
              <a:pPr/>
              <a:t>55</a:t>
            </a:fld>
            <a:endParaRPr lang="en-US" sz="1200"/>
          </a:p>
        </p:txBody>
      </p:sp>
      <p:sp>
        <p:nvSpPr>
          <p:cNvPr id="120835" name="Rectangle 2"/>
          <p:cNvSpPr>
            <a:spLocks noGrp="1" noRot="1" noChangeAspect="1" noChangeArrowheads="1" noTextEdit="1"/>
          </p:cNvSpPr>
          <p:nvPr>
            <p:ph type="sldImg"/>
          </p:nvPr>
        </p:nvSpPr>
        <p:spPr>
          <a:ln cap="flat"/>
        </p:spPr>
      </p:sp>
      <p:sp>
        <p:nvSpPr>
          <p:cNvPr id="120836" name="Rectangle 3"/>
          <p:cNvSpPr>
            <a:spLocks noGrp="1" noChangeArrowheads="1"/>
          </p:cNvSpPr>
          <p:nvPr>
            <p:ph type="body" idx="1"/>
          </p:nvPr>
        </p:nvSpPr>
        <p:spPr>
          <a:noFill/>
        </p:spPr>
        <p:txBody>
          <a:bodyPr/>
          <a:lstStyle/>
          <a:p>
            <a:endParaRPr lang="en-US"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Very important</a:t>
            </a:r>
            <a:r>
              <a:rPr lang="en-CA" baseline="0" dirty="0" smtClean="0"/>
              <a:t> ** Probably will have a question</a:t>
            </a:r>
          </a:p>
          <a:p>
            <a:endParaRPr lang="en-CA" baseline="0" dirty="0" smtClean="0"/>
          </a:p>
          <a:p>
            <a:r>
              <a:rPr lang="en-CA" baseline="0" dirty="0" smtClean="0"/>
              <a:t>Try to </a:t>
            </a:r>
            <a:r>
              <a:rPr lang="en-CA" b="1" baseline="0" dirty="0" smtClean="0"/>
              <a:t>LEEV</a:t>
            </a:r>
            <a:r>
              <a:rPr lang="en-CA" baseline="0" dirty="0" smtClean="0"/>
              <a:t> this question. </a:t>
            </a:r>
            <a:endParaRPr lang="en-CA" dirty="0"/>
          </a:p>
        </p:txBody>
      </p:sp>
      <p:sp>
        <p:nvSpPr>
          <p:cNvPr id="4" name="Slide Number Placeholder 3"/>
          <p:cNvSpPr>
            <a:spLocks noGrp="1"/>
          </p:cNvSpPr>
          <p:nvPr>
            <p:ph type="sldNum" sz="quarter" idx="10"/>
          </p:nvPr>
        </p:nvSpPr>
        <p:spPr/>
        <p:txBody>
          <a:bodyPr/>
          <a:lstStyle/>
          <a:p>
            <a:fld id="{E54EFC24-0A24-4EEA-A90C-69C7507CF86C}" type="slidenum">
              <a:rPr lang="fr-CA" smtClean="0"/>
              <a:pPr/>
              <a:t>56</a:t>
            </a:fld>
            <a:endParaRPr lang="fr-CA"/>
          </a:p>
        </p:txBody>
      </p:sp>
    </p:spTree>
    <p:extLst>
      <p:ext uri="{BB962C8B-B14F-4D97-AF65-F5344CB8AC3E}">
        <p14:creationId xmlns:p14="http://schemas.microsoft.com/office/powerpoint/2010/main" val="304156665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Explain + give detailed example.</a:t>
            </a:r>
            <a:endParaRPr lang="en-CA" dirty="0"/>
          </a:p>
        </p:txBody>
      </p:sp>
      <p:sp>
        <p:nvSpPr>
          <p:cNvPr id="4" name="Slide Number Placeholder 3"/>
          <p:cNvSpPr>
            <a:spLocks noGrp="1"/>
          </p:cNvSpPr>
          <p:nvPr>
            <p:ph type="sldNum" sz="quarter" idx="10"/>
          </p:nvPr>
        </p:nvSpPr>
        <p:spPr/>
        <p:txBody>
          <a:bodyPr/>
          <a:lstStyle/>
          <a:p>
            <a:fld id="{E54EFC24-0A24-4EEA-A90C-69C7507CF86C}" type="slidenum">
              <a:rPr lang="fr-CA" smtClean="0"/>
              <a:pPr/>
              <a:t>57</a:t>
            </a:fld>
            <a:endParaRPr lang="fr-CA"/>
          </a:p>
        </p:txBody>
      </p:sp>
    </p:spTree>
    <p:extLst>
      <p:ext uri="{BB962C8B-B14F-4D97-AF65-F5344CB8AC3E}">
        <p14:creationId xmlns:p14="http://schemas.microsoft.com/office/powerpoint/2010/main" val="180243140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p:spPr>
        <p:txBody>
          <a:bodyPr/>
          <a:lstStyle>
            <a:lvl1pPr defTabSz="936349">
              <a:defRPr sz="2500">
                <a:solidFill>
                  <a:schemeClr val="tx1"/>
                </a:solidFill>
                <a:latin typeface="Times New Roman" pitchFamily="18" charset="0"/>
              </a:defRPr>
            </a:lvl1pPr>
            <a:lvl2pPr marL="747801" indent="-287616" defTabSz="936349">
              <a:defRPr sz="2500">
                <a:solidFill>
                  <a:schemeClr val="tx1"/>
                </a:solidFill>
                <a:latin typeface="Times New Roman" pitchFamily="18" charset="0"/>
              </a:defRPr>
            </a:lvl2pPr>
            <a:lvl3pPr marL="1150463" indent="-230093" defTabSz="936349">
              <a:defRPr sz="2500">
                <a:solidFill>
                  <a:schemeClr val="tx1"/>
                </a:solidFill>
                <a:latin typeface="Times New Roman" pitchFamily="18" charset="0"/>
              </a:defRPr>
            </a:lvl3pPr>
            <a:lvl4pPr marL="1610648" indent="-230093" defTabSz="936349">
              <a:defRPr sz="2500">
                <a:solidFill>
                  <a:schemeClr val="tx1"/>
                </a:solidFill>
                <a:latin typeface="Times New Roman" pitchFamily="18" charset="0"/>
              </a:defRPr>
            </a:lvl4pPr>
            <a:lvl5pPr marL="2070834" indent="-230093" defTabSz="936349">
              <a:defRPr sz="2500">
                <a:solidFill>
                  <a:schemeClr val="tx1"/>
                </a:solidFill>
                <a:latin typeface="Times New Roman" pitchFamily="18" charset="0"/>
              </a:defRPr>
            </a:lvl5pPr>
            <a:lvl6pPr marL="2531019" indent="-230093" defTabSz="936349" eaLnBrk="0" fontAlgn="base" hangingPunct="0">
              <a:spcBef>
                <a:spcPct val="0"/>
              </a:spcBef>
              <a:spcAft>
                <a:spcPct val="0"/>
              </a:spcAft>
              <a:defRPr sz="2500">
                <a:solidFill>
                  <a:schemeClr val="tx1"/>
                </a:solidFill>
                <a:latin typeface="Times New Roman" pitchFamily="18" charset="0"/>
              </a:defRPr>
            </a:lvl6pPr>
            <a:lvl7pPr marL="2991204" indent="-230093" defTabSz="936349" eaLnBrk="0" fontAlgn="base" hangingPunct="0">
              <a:spcBef>
                <a:spcPct val="0"/>
              </a:spcBef>
              <a:spcAft>
                <a:spcPct val="0"/>
              </a:spcAft>
              <a:defRPr sz="2500">
                <a:solidFill>
                  <a:schemeClr val="tx1"/>
                </a:solidFill>
                <a:latin typeface="Times New Roman" pitchFamily="18" charset="0"/>
              </a:defRPr>
            </a:lvl7pPr>
            <a:lvl8pPr marL="3451390" indent="-230093" defTabSz="936349" eaLnBrk="0" fontAlgn="base" hangingPunct="0">
              <a:spcBef>
                <a:spcPct val="0"/>
              </a:spcBef>
              <a:spcAft>
                <a:spcPct val="0"/>
              </a:spcAft>
              <a:defRPr sz="2500">
                <a:solidFill>
                  <a:schemeClr val="tx1"/>
                </a:solidFill>
                <a:latin typeface="Times New Roman" pitchFamily="18" charset="0"/>
              </a:defRPr>
            </a:lvl8pPr>
            <a:lvl9pPr marL="3911574" indent="-230093" defTabSz="936349" eaLnBrk="0" fontAlgn="base" hangingPunct="0">
              <a:spcBef>
                <a:spcPct val="0"/>
              </a:spcBef>
              <a:spcAft>
                <a:spcPct val="0"/>
              </a:spcAft>
              <a:defRPr sz="2500">
                <a:solidFill>
                  <a:schemeClr val="tx1"/>
                </a:solidFill>
                <a:latin typeface="Times New Roman" pitchFamily="18" charset="0"/>
              </a:defRPr>
            </a:lvl9pPr>
          </a:lstStyle>
          <a:p>
            <a:fld id="{D06F061A-5010-4D28-8595-D568661C570D}" type="slidenum">
              <a:rPr lang="en-US" sz="1200"/>
              <a:pPr/>
              <a:t>59</a:t>
            </a:fld>
            <a:endParaRPr lang="en-US" sz="1200"/>
          </a:p>
        </p:txBody>
      </p:sp>
      <p:sp>
        <p:nvSpPr>
          <p:cNvPr id="121859" name="Rectangle 2"/>
          <p:cNvSpPr>
            <a:spLocks noGrp="1" noRot="1" noChangeAspect="1" noChangeArrowheads="1" noTextEdit="1"/>
          </p:cNvSpPr>
          <p:nvPr>
            <p:ph type="sldImg"/>
          </p:nvPr>
        </p:nvSpPr>
        <p:spPr>
          <a:ln cap="flat"/>
        </p:spPr>
      </p:sp>
      <p:sp>
        <p:nvSpPr>
          <p:cNvPr id="121860" name="Rectangle 3"/>
          <p:cNvSpPr>
            <a:spLocks noGrp="1" noChangeArrowheads="1"/>
          </p:cNvSpPr>
          <p:nvPr>
            <p:ph type="body" idx="1"/>
          </p:nvPr>
        </p:nvSpPr>
        <p:spPr>
          <a:noFill/>
        </p:spPr>
        <p:txBody>
          <a:bodyPr/>
          <a:lstStyle/>
          <a:p>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Date Placeholder 3"/>
          <p:cNvSpPr>
            <a:spLocks noGrp="1"/>
          </p:cNvSpPr>
          <p:nvPr>
            <p:ph type="dt" sz="half" idx="10"/>
          </p:nvPr>
        </p:nvSpPr>
        <p:spPr/>
        <p:txBody>
          <a:bodyPr/>
          <a:lstStyle/>
          <a:p>
            <a:fld id="{72501196-3E2E-431A-93FE-9AC6AF434125}" type="datetime1">
              <a:rPr lang="fr-CA" smtClean="0"/>
              <a:pPr/>
              <a:t>2012-10-03</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2353091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C67BBD8D-32FA-4DA7-89E2-0F551D477F85}" type="datetime1">
              <a:rPr lang="fr-CA" smtClean="0"/>
              <a:pPr/>
              <a:t>2012-10-03</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916370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AA9CDF-CC62-48EC-9610-8BEB11AE3E41}" type="datetime1">
              <a:rPr lang="fr-CA" smtClean="0"/>
              <a:pPr/>
              <a:t>2012-10-03</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443027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Date Placeholder 4"/>
          <p:cNvSpPr>
            <a:spLocks noGrp="1"/>
          </p:cNvSpPr>
          <p:nvPr>
            <p:ph type="dt" sz="half" idx="10"/>
          </p:nvPr>
        </p:nvSpPr>
        <p:spPr/>
        <p:txBody>
          <a:bodyPr/>
          <a:lstStyle/>
          <a:p>
            <a:fld id="{A319117C-610A-4AA8-B9CD-C12E754B5389}" type="datetime1">
              <a:rPr lang="fr-CA" smtClean="0"/>
              <a:pPr/>
              <a:t>2012-10-03</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962175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Date Placeholder 6"/>
          <p:cNvSpPr>
            <a:spLocks noGrp="1"/>
          </p:cNvSpPr>
          <p:nvPr>
            <p:ph type="dt" sz="half" idx="10"/>
          </p:nvPr>
        </p:nvSpPr>
        <p:spPr/>
        <p:txBody>
          <a:bodyPr/>
          <a:lstStyle/>
          <a:p>
            <a:fld id="{63D349F1-7333-4C25-80CC-7D4EC6C8CF3E}" type="datetime1">
              <a:rPr lang="fr-CA" smtClean="0"/>
              <a:pPr/>
              <a:t>2012-10-03</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3276622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Date Placeholder 2"/>
          <p:cNvSpPr>
            <a:spLocks noGrp="1"/>
          </p:cNvSpPr>
          <p:nvPr>
            <p:ph type="dt" sz="half" idx="10"/>
          </p:nvPr>
        </p:nvSpPr>
        <p:spPr/>
        <p:txBody>
          <a:bodyPr/>
          <a:lstStyle/>
          <a:p>
            <a:fld id="{BFE62E7A-2741-4C88-922C-E046E297763C}" type="datetime1">
              <a:rPr lang="fr-CA" smtClean="0"/>
              <a:pPr/>
              <a:t>2012-10-03</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4202563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CC7107-F7C3-4465-AF7C-41B2FA21EC2B}" type="datetime1">
              <a:rPr lang="fr-CA" smtClean="0"/>
              <a:pPr/>
              <a:t>2012-10-03</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2975997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C592A9-FFB1-4326-87CD-BBBCE39968F8}" type="datetime1">
              <a:rPr lang="fr-CA" smtClean="0"/>
              <a:pPr/>
              <a:t>2012-10-03</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4098919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234FAC-4C1C-44EE-BD6B-09A714FA8066}" type="datetime1">
              <a:rPr lang="fr-CA" smtClean="0"/>
              <a:pPr/>
              <a:t>2012-10-03</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1312689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2EF1F07E-F197-465E-BC23-6153D4AADA99}" type="datetime1">
              <a:rPr lang="fr-CA" smtClean="0"/>
              <a:pPr/>
              <a:t>2012-10-03</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741777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75C9BF92-906D-43C3-B346-3BF9A8D54657}" type="datetime1">
              <a:rPr lang="fr-CA" smtClean="0"/>
              <a:pPr/>
              <a:t>2012-10-03</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3407051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fr-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53CF23-20EE-4060-823C-E9A3B32C88EF}" type="datetime1">
              <a:rPr lang="fr-CA" smtClean="0"/>
              <a:pPr/>
              <a:t>2012-10-03</a:t>
            </a:fld>
            <a:endParaRPr lang="fr-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9AD961-9A2E-4382-944C-BCFD3EEF94AE}" type="slidenum">
              <a:rPr lang="fr-CA" smtClean="0"/>
              <a:pPr/>
              <a:t>‹#›</a:t>
            </a:fld>
            <a:endParaRPr lang="fr-CA"/>
          </a:p>
        </p:txBody>
      </p:sp>
    </p:spTree>
    <p:extLst>
      <p:ext uri="{BB962C8B-B14F-4D97-AF65-F5344CB8AC3E}">
        <p14:creationId xmlns:p14="http://schemas.microsoft.com/office/powerpoint/2010/main" val="15783966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finchannel.com/Main_News/Op-Ed/95767_Corporate_Social_Responsibility:_Needs_New_Dimension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preferRelativeResize="0">
            <a:picLocks noChangeArrowheads="1"/>
          </p:cNvPicPr>
          <p:nvPr/>
        </p:nvPicPr>
        <p:blipFill>
          <a:blip r:embed="rId2">
            <a:duotone>
              <a:prstClr val="black"/>
              <a:schemeClr val="accent3">
                <a:tint val="45000"/>
                <a:satMod val="400000"/>
              </a:schemeClr>
            </a:duotone>
            <a:extLst>
              <a:ext uri="{BEBA8EAE-BF5A-486C-A8C5-ECC9F3942E4B}">
                <a14:imgProps xmlns:a14="http://schemas.microsoft.com/office/drawing/2010/main">
                  <a14:imgLayer r:embed="rId3">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0" y="0"/>
            <a:ext cx="9134850" cy="6858000"/>
          </a:xfrm>
          <a:prstGeom prst="rect">
            <a:avLst/>
          </a:prstGeom>
          <a:noFill/>
          <a:ln>
            <a:noFill/>
          </a:ln>
          <a:effectLst>
            <a:glow>
              <a:schemeClr val="accent1"/>
            </a:glow>
            <a:outerShdw dist="35921" dir="2700000" algn="ctr" rotWithShape="0">
              <a:schemeClr val="bg2"/>
            </a:outerShdw>
            <a:softEdge rad="635000"/>
          </a:effectLst>
        </p:spPr>
      </p:pic>
      <p:sp>
        <p:nvSpPr>
          <p:cNvPr id="2" name="Title 1"/>
          <p:cNvSpPr>
            <a:spLocks noGrp="1"/>
          </p:cNvSpPr>
          <p:nvPr>
            <p:ph type="ctrTitle"/>
          </p:nvPr>
        </p:nvSpPr>
        <p:spPr>
          <a:xfrm>
            <a:off x="683568" y="836712"/>
            <a:ext cx="7772400" cy="1470025"/>
          </a:xfrm>
        </p:spPr>
        <p:txBody>
          <a:bodyPr>
            <a:normAutofit/>
          </a:bodyPr>
          <a:lstStyle/>
          <a:p>
            <a:r>
              <a:rPr lang="en-CA" sz="5400" dirty="0" smtClean="0">
                <a:latin typeface="Copperplate Gothic Bold" pitchFamily="34" charset="0"/>
              </a:rPr>
              <a:t>ADM1300~W5 </a:t>
            </a:r>
            <a:br>
              <a:rPr lang="en-CA" sz="5400" dirty="0" smtClean="0">
                <a:latin typeface="Copperplate Gothic Bold" pitchFamily="34" charset="0"/>
              </a:rPr>
            </a:br>
            <a:r>
              <a:rPr lang="en-CA" sz="3600" dirty="0" smtClean="0">
                <a:latin typeface="Copperplate Gothic Bold" pitchFamily="34" charset="0"/>
              </a:rPr>
              <a:t>part I</a:t>
            </a:r>
            <a:endParaRPr lang="fr-CA" sz="3600" dirty="0">
              <a:latin typeface="Copperplate Gothic Bold" pitchFamily="34" charset="0"/>
            </a:endParaRPr>
          </a:p>
        </p:txBody>
      </p:sp>
      <p:sp>
        <p:nvSpPr>
          <p:cNvPr id="3" name="Subtitle 2"/>
          <p:cNvSpPr>
            <a:spLocks noGrp="1"/>
          </p:cNvSpPr>
          <p:nvPr>
            <p:ph type="subTitle" idx="1"/>
          </p:nvPr>
        </p:nvSpPr>
        <p:spPr>
          <a:xfrm>
            <a:off x="1187624" y="2708920"/>
            <a:ext cx="6840760" cy="3672408"/>
          </a:xfrm>
        </p:spPr>
        <p:txBody>
          <a:bodyPr>
            <a:normAutofit/>
          </a:bodyPr>
          <a:lstStyle/>
          <a:p>
            <a:r>
              <a:rPr lang="en-CA" dirty="0" smtClean="0">
                <a:latin typeface="Copperplate Gothic Light" pitchFamily="34" charset="0"/>
              </a:rPr>
              <a:t>.I.B.M.~.T.S.M.</a:t>
            </a:r>
          </a:p>
          <a:p>
            <a:r>
              <a:rPr lang="en-CA" sz="1800" dirty="0" smtClean="0">
                <a:latin typeface="Copperplate Gothic Bold" pitchFamily="34" charset="0"/>
              </a:rPr>
              <a:t>JFA</a:t>
            </a:r>
          </a:p>
          <a:p>
            <a:r>
              <a:rPr lang="en-CA" sz="2600" dirty="0" smtClean="0">
                <a:effectLst>
                  <a:outerShdw blurRad="38100" dist="38100" dir="2700000" algn="tl">
                    <a:srgbClr val="000000">
                      <a:alpha val="43137"/>
                    </a:srgbClr>
                  </a:outerShdw>
                </a:effectLst>
                <a:latin typeface="Copperplate Gothic Bold" pitchFamily="34" charset="0"/>
              </a:rPr>
              <a:t>Chapters 5 and 6</a:t>
            </a:r>
            <a:endParaRPr lang="en-CA" sz="2600" dirty="0">
              <a:effectLst>
                <a:outerShdw blurRad="38100" dist="38100" dir="2700000" algn="tl">
                  <a:srgbClr val="000000">
                    <a:alpha val="43137"/>
                  </a:srgbClr>
                </a:outerShdw>
              </a:effectLst>
              <a:latin typeface="Copperplate Gothic Bold" pitchFamily="34" charset="0"/>
            </a:endParaRPr>
          </a:p>
          <a:p>
            <a:r>
              <a:rPr lang="en-CA" sz="2600" dirty="0" smtClean="0">
                <a:effectLst>
                  <a:outerShdw blurRad="38100" dist="38100" dir="2700000" algn="tl">
                    <a:srgbClr val="000000">
                      <a:alpha val="43137"/>
                    </a:srgbClr>
                  </a:outerShdw>
                </a:effectLst>
                <a:latin typeface="Copperplate Gothic Bold" pitchFamily="34" charset="0"/>
              </a:rPr>
              <a:t>Conducting Business </a:t>
            </a:r>
          </a:p>
          <a:p>
            <a:r>
              <a:rPr lang="en-CA" sz="2600" dirty="0" smtClean="0">
                <a:effectLst>
                  <a:outerShdw blurRad="38100" dist="38100" dir="2700000" algn="tl">
                    <a:srgbClr val="000000">
                      <a:alpha val="43137"/>
                    </a:srgbClr>
                  </a:outerShdw>
                </a:effectLst>
                <a:latin typeface="Copperplate Gothic Bold" pitchFamily="34" charset="0"/>
              </a:rPr>
              <a:t>Ethically and Responsibly</a:t>
            </a:r>
          </a:p>
          <a:p>
            <a:endParaRPr lang="en-CA" dirty="0" smtClean="0">
              <a:latin typeface="Copperplate Gothic Light" pitchFamily="34" charset="0"/>
            </a:endParaRPr>
          </a:p>
          <a:p>
            <a:r>
              <a:rPr lang="en-CA" dirty="0" smtClean="0">
                <a:latin typeface="Copperplate Gothic Light" pitchFamily="34" charset="0"/>
              </a:rPr>
              <a:t>F’2012</a:t>
            </a:r>
            <a:endParaRPr lang="fr-CA" dirty="0">
              <a:latin typeface="Copperplate Gothic Light" pitchFamily="34" charset="0"/>
            </a:endParaRPr>
          </a:p>
        </p:txBody>
      </p:sp>
    </p:spTree>
    <p:extLst>
      <p:ext uri="{BB962C8B-B14F-4D97-AF65-F5344CB8AC3E}">
        <p14:creationId xmlns:p14="http://schemas.microsoft.com/office/powerpoint/2010/main" val="41897949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CA" dirty="0" smtClean="0">
                <a:solidFill>
                  <a:schemeClr val="tx2"/>
                </a:solidFill>
                <a:latin typeface="Copperplate Gothic Bold" pitchFamily="34" charset="0"/>
              </a:rPr>
              <a:t>This week Agenda</a:t>
            </a:r>
            <a:endParaRPr lang="fr-CA" dirty="0">
              <a:solidFill>
                <a:schemeClr val="tx2"/>
              </a:solidFill>
              <a:latin typeface="Copperplate Gothic Bold" pitchFamily="34" charset="0"/>
            </a:endParaRPr>
          </a:p>
        </p:txBody>
      </p:sp>
      <p:sp>
        <p:nvSpPr>
          <p:cNvPr id="3" name="Content Placeholder 2"/>
          <p:cNvSpPr>
            <a:spLocks noGrp="1"/>
          </p:cNvSpPr>
          <p:nvPr>
            <p:ph idx="1"/>
          </p:nvPr>
        </p:nvSpPr>
        <p:spPr>
          <a:xfrm>
            <a:off x="323528" y="1052736"/>
            <a:ext cx="8568952" cy="5616624"/>
          </a:xfrm>
        </p:spPr>
        <p:txBody>
          <a:bodyPr>
            <a:normAutofit/>
          </a:bodyPr>
          <a:lstStyle/>
          <a:p>
            <a:pPr marL="514350" indent="-514350">
              <a:buFont typeface="+mj-lt"/>
              <a:buAutoNum type="alphaUcPeriod"/>
            </a:pPr>
            <a:r>
              <a:rPr lang="en-CA" dirty="0" smtClean="0">
                <a:solidFill>
                  <a:schemeClr val="tx2"/>
                </a:solidFill>
                <a:latin typeface="Copperplate Gothic Light" pitchFamily="34" charset="0"/>
              </a:rPr>
              <a:t>Be well prepared for weeks to come:</a:t>
            </a:r>
          </a:p>
          <a:p>
            <a:pPr marL="914400" lvl="1" indent="-514350">
              <a:buFont typeface="Wingdings" pitchFamily="2" charset="2"/>
              <a:buChar char="q"/>
            </a:pPr>
            <a:r>
              <a:rPr lang="en-CA" sz="2400" dirty="0" smtClean="0">
                <a:solidFill>
                  <a:schemeClr val="tx2"/>
                </a:solidFill>
                <a:latin typeface="Copperplate Gothic Light" pitchFamily="34" charset="0"/>
              </a:rPr>
              <a:t>Chapter 5 and 6: </a:t>
            </a:r>
            <a:r>
              <a:rPr lang="en-CA" sz="2400" dirty="0">
                <a:solidFill>
                  <a:schemeClr val="tx2"/>
                </a:solidFill>
                <a:latin typeface="Copperplate Gothic Light" pitchFamily="34" charset="0"/>
              </a:rPr>
              <a:t>Ethics, social responsibility </a:t>
            </a:r>
            <a:r>
              <a:rPr lang="en-CA" sz="2400" dirty="0" smtClean="0">
                <a:solidFill>
                  <a:schemeClr val="tx2"/>
                </a:solidFill>
                <a:latin typeface="Copperplate Gothic Light" pitchFamily="34" charset="0"/>
              </a:rPr>
              <a:t>and diversity</a:t>
            </a:r>
            <a:endParaRPr lang="en-CA" sz="1800" dirty="0" smtClean="0">
              <a:solidFill>
                <a:schemeClr val="tx2"/>
              </a:solidFill>
              <a:latin typeface="Copperplate Gothic Light" pitchFamily="34" charset="0"/>
            </a:endParaRPr>
          </a:p>
          <a:p>
            <a:pPr marL="914400" lvl="1" indent="-514350">
              <a:buFont typeface="Wingdings" pitchFamily="2" charset="2"/>
              <a:buChar char="q"/>
            </a:pPr>
            <a:r>
              <a:rPr lang="en-CA" sz="2400" dirty="0" smtClean="0">
                <a:solidFill>
                  <a:schemeClr val="accent1">
                    <a:lumMod val="40000"/>
                    <a:lumOff val="60000"/>
                  </a:schemeClr>
                </a:solidFill>
                <a:latin typeface="Copperplate Gothic Light" pitchFamily="34" charset="0"/>
              </a:rPr>
              <a:t>Chapter 7: Individual and Group Decision making</a:t>
            </a:r>
          </a:p>
          <a:p>
            <a:pPr marL="914400" lvl="1" indent="-514350">
              <a:buFont typeface="Wingdings" pitchFamily="2" charset="2"/>
              <a:buChar char="q"/>
            </a:pPr>
            <a:r>
              <a:rPr lang="en-CA" sz="2400" strike="sngStrike" dirty="0" smtClean="0">
                <a:solidFill>
                  <a:schemeClr val="tx2"/>
                </a:solidFill>
                <a:latin typeface="Copperplate Gothic Light" pitchFamily="34" charset="0"/>
              </a:rPr>
              <a:t>Chapters 8:  Planning</a:t>
            </a:r>
          </a:p>
          <a:p>
            <a:pPr marL="914400" lvl="1" indent="-514350">
              <a:buFont typeface="Wingdings" pitchFamily="2" charset="2"/>
              <a:buChar char="q"/>
            </a:pPr>
            <a:r>
              <a:rPr lang="en-CA" sz="2400" dirty="0" smtClean="0">
                <a:solidFill>
                  <a:schemeClr val="accent1">
                    <a:lumMod val="40000"/>
                    <a:lumOff val="60000"/>
                  </a:schemeClr>
                </a:solidFill>
                <a:latin typeface="Copperplate Gothic Light" pitchFamily="34" charset="0"/>
              </a:rPr>
              <a:t>Review  for Mid-Term examination</a:t>
            </a:r>
          </a:p>
          <a:p>
            <a:pPr marL="914400" lvl="1" indent="-514350">
              <a:buFont typeface="Wingdings" pitchFamily="2" charset="2"/>
              <a:buChar char="q"/>
            </a:pPr>
            <a:r>
              <a:rPr lang="en-CA" sz="2400" dirty="0" smtClean="0">
                <a:solidFill>
                  <a:schemeClr val="accent1">
                    <a:lumMod val="40000"/>
                    <a:lumOff val="60000"/>
                  </a:schemeClr>
                </a:solidFill>
                <a:latin typeface="Copperplate Gothic Light" pitchFamily="34" charset="0"/>
              </a:rPr>
              <a:t>Mid-Term Examination will takes place Oct. 19</a:t>
            </a:r>
            <a:r>
              <a:rPr lang="en-CA" sz="2400" baseline="30000" dirty="0" smtClean="0">
                <a:solidFill>
                  <a:schemeClr val="accent1">
                    <a:lumMod val="40000"/>
                    <a:lumOff val="60000"/>
                  </a:schemeClr>
                </a:solidFill>
                <a:latin typeface="Copperplate Gothic Light" pitchFamily="34" charset="0"/>
              </a:rPr>
              <a:t>th</a:t>
            </a:r>
            <a:r>
              <a:rPr lang="en-CA" sz="2400" dirty="0" smtClean="0">
                <a:solidFill>
                  <a:schemeClr val="accent1">
                    <a:lumMod val="40000"/>
                    <a:lumOff val="60000"/>
                  </a:schemeClr>
                </a:solidFill>
                <a:latin typeface="Copperplate Gothic Light" pitchFamily="34" charset="0"/>
              </a:rPr>
              <a:t> at 7pm</a:t>
            </a:r>
          </a:p>
        </p:txBody>
      </p:sp>
      <p:sp>
        <p:nvSpPr>
          <p:cNvPr id="4" name="Slide Number Placeholder 3"/>
          <p:cNvSpPr>
            <a:spLocks noGrp="1"/>
          </p:cNvSpPr>
          <p:nvPr>
            <p:ph type="sldNum" sz="quarter" idx="12"/>
          </p:nvPr>
        </p:nvSpPr>
        <p:spPr/>
        <p:txBody>
          <a:bodyPr/>
          <a:lstStyle/>
          <a:p>
            <a:fld id="{D09AD961-9A2E-4382-944C-BCFD3EEF94AE}" type="slidenum">
              <a:rPr lang="fr-CA" smtClean="0"/>
              <a:pPr/>
              <a:t>2</a:t>
            </a:fld>
            <a:endParaRPr lang="fr-CA"/>
          </a:p>
        </p:txBody>
      </p:sp>
    </p:spTree>
    <p:extLst>
      <p:ext uri="{BB962C8B-B14F-4D97-AF65-F5344CB8AC3E}">
        <p14:creationId xmlns:p14="http://schemas.microsoft.com/office/powerpoint/2010/main" val="29179696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a:defRPr/>
            </a:pPr>
            <a:r>
              <a:rPr lang="en-US" dirty="0" smtClean="0">
                <a:effectLst>
                  <a:outerShdw blurRad="38100" dist="38100" dir="2700000" algn="tl">
                    <a:srgbClr val="000000"/>
                  </a:outerShdw>
                </a:effectLst>
                <a:latin typeface="Copperplate Gothic Bold" pitchFamily="34" charset="0"/>
              </a:rPr>
              <a:t>Ethics in the Workplace</a:t>
            </a:r>
          </a:p>
        </p:txBody>
      </p:sp>
      <p:sp>
        <p:nvSpPr>
          <p:cNvPr id="15363" name="Rectangle 3"/>
          <p:cNvSpPr>
            <a:spLocks noGrp="1" noChangeArrowheads="1"/>
          </p:cNvSpPr>
          <p:nvPr>
            <p:ph type="body" idx="1"/>
          </p:nvPr>
        </p:nvSpPr>
        <p:spPr>
          <a:xfrm>
            <a:off x="457200" y="1600200"/>
            <a:ext cx="8229600" cy="4853136"/>
          </a:xfrm>
          <a:extLst>
            <a:ext uri="{909E8E84-426E-40DD-AFC4-6F175D3DCCD1}">
              <a14:hiddenFill xmlns:a14="http://schemas.microsoft.com/office/drawing/2010/main">
                <a:solidFill>
                  <a:srgbClr val="CDECFD"/>
                </a:solidFill>
              </a14:hiddenFill>
            </a:ext>
          </a:extLst>
        </p:spPr>
        <p:txBody>
          <a:bodyPr>
            <a:normAutofit/>
          </a:bodyPr>
          <a:lstStyle/>
          <a:p>
            <a:pPr>
              <a:lnSpc>
                <a:spcPct val="90000"/>
              </a:lnSpc>
            </a:pPr>
            <a:r>
              <a:rPr lang="en-US" sz="2400" dirty="0" smtClean="0">
                <a:latin typeface="Franklin Gothic Medium" pitchFamily="34" charset="0"/>
              </a:rPr>
              <a:t>What is Ethics? At the first sight, they are the individual standards or moral values regarding what is right and wrong or good and bad.</a:t>
            </a:r>
          </a:p>
          <a:p>
            <a:pPr lvl="1">
              <a:lnSpc>
                <a:spcPct val="90000"/>
              </a:lnSpc>
            </a:pPr>
            <a:r>
              <a:rPr lang="en-US" sz="2000" dirty="0" smtClean="0">
                <a:latin typeface="Franklin Gothic Medium" pitchFamily="34" charset="0"/>
              </a:rPr>
              <a:t>A complete explanation could be “</a:t>
            </a:r>
            <a:r>
              <a:rPr lang="en-US" sz="2000" b="1" dirty="0" smtClean="0">
                <a:latin typeface="Franklin Gothic Medium" pitchFamily="34" charset="0"/>
              </a:rPr>
              <a:t>An individuals personal value and morals and the social context in which they occur determine whether a particular  behavior is perceived as ethical or unethical</a:t>
            </a:r>
            <a:r>
              <a:rPr lang="en-US" sz="2000" dirty="0" smtClean="0">
                <a:latin typeface="Franklin Gothic Medium" pitchFamily="34" charset="0"/>
              </a:rPr>
              <a:t>”.</a:t>
            </a:r>
          </a:p>
          <a:p>
            <a:pPr>
              <a:lnSpc>
                <a:spcPct val="90000"/>
              </a:lnSpc>
            </a:pPr>
            <a:r>
              <a:rPr lang="en-US" sz="2400" dirty="0" smtClean="0">
                <a:latin typeface="Franklin Gothic Medium" pitchFamily="34" charset="0"/>
              </a:rPr>
              <a:t>Ethical behaviour is a “behaviour that conforms to individual beliefs and social norms about what is right and good”.</a:t>
            </a:r>
          </a:p>
          <a:p>
            <a:pPr>
              <a:lnSpc>
                <a:spcPct val="90000"/>
              </a:lnSpc>
            </a:pPr>
            <a:r>
              <a:rPr lang="en-US" sz="2400" dirty="0" smtClean="0">
                <a:latin typeface="Franklin Gothic Medium" pitchFamily="34" charset="0"/>
              </a:rPr>
              <a:t>The real problem is that each person has a different standard of ethics.</a:t>
            </a:r>
          </a:p>
          <a:p>
            <a:pPr>
              <a:lnSpc>
                <a:spcPct val="90000"/>
              </a:lnSpc>
            </a:pPr>
            <a:r>
              <a:rPr lang="en-US" sz="2400" dirty="0" smtClean="0">
                <a:latin typeface="Franklin Gothic Medium" pitchFamily="34" charset="0"/>
              </a:rPr>
              <a:t>Ethical and unethical behaviour is defined or determined partly by the individual and partly </a:t>
            </a:r>
            <a:r>
              <a:rPr lang="en-US" sz="2400" dirty="0">
                <a:latin typeface="Franklin Gothic Medium" pitchFamily="34" charset="0"/>
              </a:rPr>
              <a:t>b</a:t>
            </a:r>
            <a:r>
              <a:rPr lang="en-US" sz="2400" dirty="0" smtClean="0">
                <a:latin typeface="Franklin Gothic Medium" pitchFamily="34" charset="0"/>
              </a:rPr>
              <a:t>y culture.</a:t>
            </a:r>
            <a:endParaRPr lang="en-US" sz="3000" dirty="0" smtClean="0">
              <a:latin typeface="Franklin Gothic Medium" pitchFamily="34" charset="0"/>
            </a:endParaRPr>
          </a:p>
        </p:txBody>
      </p:sp>
    </p:spTree>
    <p:extLst>
      <p:ext uri="{BB962C8B-B14F-4D97-AF65-F5344CB8AC3E}">
        <p14:creationId xmlns:p14="http://schemas.microsoft.com/office/powerpoint/2010/main" val="34249502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6178" name="Rectangle 2"/>
          <p:cNvSpPr>
            <a:spLocks noGrp="1" noChangeArrowheads="1"/>
          </p:cNvSpPr>
          <p:nvPr>
            <p:ph type="title"/>
          </p:nvPr>
        </p:nvSpPr>
        <p:spPr>
          <a:xfrm>
            <a:off x="490538" y="0"/>
            <a:ext cx="8153400" cy="1431925"/>
          </a:xfrm>
        </p:spPr>
        <p:txBody>
          <a:bodyPr>
            <a:normAutofit/>
          </a:bodyPr>
          <a:lstStyle/>
          <a:p>
            <a:r>
              <a:rPr lang="en-US" sz="3600" dirty="0">
                <a:latin typeface="Copperplate Gothic Bold" pitchFamily="34" charset="0"/>
              </a:rPr>
              <a:t>The Development of </a:t>
            </a:r>
            <a:r>
              <a:rPr lang="en-US" sz="3600" dirty="0" smtClean="0">
                <a:latin typeface="Copperplate Gothic Bold" pitchFamily="34" charset="0"/>
              </a:rPr>
              <a:t/>
            </a:r>
            <a:br>
              <a:rPr lang="en-US" sz="3600" dirty="0" smtClean="0">
                <a:latin typeface="Copperplate Gothic Bold" pitchFamily="34" charset="0"/>
              </a:rPr>
            </a:br>
            <a:r>
              <a:rPr lang="en-US" sz="3600" dirty="0" smtClean="0">
                <a:latin typeface="Copperplate Gothic Bold" pitchFamily="34" charset="0"/>
              </a:rPr>
              <a:t>Individual Ethics and Codes</a:t>
            </a:r>
            <a:endParaRPr lang="en-US" sz="3600" dirty="0">
              <a:latin typeface="Copperplate Gothic Bold" pitchFamily="34" charset="0"/>
            </a:endParaRPr>
          </a:p>
        </p:txBody>
      </p:sp>
      <p:sp>
        <p:nvSpPr>
          <p:cNvPr id="306179" name="Rectangle 3"/>
          <p:cNvSpPr>
            <a:spLocks noGrp="1" noChangeArrowheads="1"/>
          </p:cNvSpPr>
          <p:nvPr>
            <p:ph type="body" idx="1"/>
          </p:nvPr>
        </p:nvSpPr>
        <p:spPr>
          <a:xfrm>
            <a:off x="728663" y="1556793"/>
            <a:ext cx="7273925" cy="4890046"/>
          </a:xfrm>
        </p:spPr>
        <p:txBody>
          <a:bodyPr/>
          <a:lstStyle/>
          <a:p>
            <a:r>
              <a:rPr lang="en-US" dirty="0" smtClean="0">
                <a:latin typeface="Franklin Gothic Medium" pitchFamily="34" charset="0"/>
              </a:rPr>
              <a:t>Family (culture)</a:t>
            </a:r>
            <a:endParaRPr lang="en-US" dirty="0">
              <a:latin typeface="Franklin Gothic Medium" pitchFamily="34" charset="0"/>
            </a:endParaRPr>
          </a:p>
          <a:p>
            <a:r>
              <a:rPr lang="en-US" dirty="0" smtClean="0">
                <a:latin typeface="Franklin Gothic Medium" pitchFamily="34" charset="0"/>
              </a:rPr>
              <a:t>Friends (individual)</a:t>
            </a:r>
            <a:endParaRPr lang="en-US" dirty="0">
              <a:latin typeface="Franklin Gothic Medium" pitchFamily="34" charset="0"/>
            </a:endParaRPr>
          </a:p>
          <a:p>
            <a:r>
              <a:rPr lang="en-US" dirty="0" smtClean="0">
                <a:latin typeface="Franklin Gothic Medium" pitchFamily="34" charset="0"/>
              </a:rPr>
              <a:t>Peers (</a:t>
            </a:r>
            <a:r>
              <a:rPr lang="en-US" dirty="0" err="1" smtClean="0">
                <a:latin typeface="Franklin Gothic Medium" pitchFamily="34" charset="0"/>
              </a:rPr>
              <a:t>i</a:t>
            </a:r>
            <a:r>
              <a:rPr lang="en-US" dirty="0" smtClean="0">
                <a:latin typeface="Franklin Gothic Medium" pitchFamily="34" charset="0"/>
              </a:rPr>
              <a:t>)</a:t>
            </a:r>
            <a:endParaRPr lang="en-US" dirty="0">
              <a:latin typeface="Franklin Gothic Medium" pitchFamily="34" charset="0"/>
            </a:endParaRPr>
          </a:p>
          <a:p>
            <a:r>
              <a:rPr lang="en-US" dirty="0" smtClean="0">
                <a:latin typeface="Franklin Gothic Medium" pitchFamily="34" charset="0"/>
              </a:rPr>
              <a:t>Teachers (</a:t>
            </a:r>
            <a:r>
              <a:rPr lang="en-US" dirty="0" err="1" smtClean="0">
                <a:latin typeface="Franklin Gothic Medium" pitchFamily="34" charset="0"/>
              </a:rPr>
              <a:t>i</a:t>
            </a:r>
            <a:r>
              <a:rPr lang="en-US" dirty="0" smtClean="0">
                <a:latin typeface="Franklin Gothic Medium" pitchFamily="34" charset="0"/>
              </a:rPr>
              <a:t>)</a:t>
            </a:r>
            <a:endParaRPr lang="en-US" dirty="0">
              <a:latin typeface="Franklin Gothic Medium" pitchFamily="34" charset="0"/>
            </a:endParaRPr>
          </a:p>
          <a:p>
            <a:r>
              <a:rPr lang="en-US" dirty="0" smtClean="0">
                <a:latin typeface="Franklin Gothic Medium" pitchFamily="34" charset="0"/>
              </a:rPr>
              <a:t>Religion (c) </a:t>
            </a:r>
            <a:endParaRPr lang="en-US" dirty="0">
              <a:latin typeface="Franklin Gothic Medium" pitchFamily="34" charset="0"/>
            </a:endParaRPr>
          </a:p>
          <a:p>
            <a:r>
              <a:rPr lang="en-US" dirty="0">
                <a:latin typeface="Franklin Gothic Medium" pitchFamily="34" charset="0"/>
              </a:rPr>
              <a:t>Job </a:t>
            </a:r>
            <a:r>
              <a:rPr lang="en-US" dirty="0" smtClean="0">
                <a:latin typeface="Franklin Gothic Medium" pitchFamily="34" charset="0"/>
              </a:rPr>
              <a:t>experiences (</a:t>
            </a:r>
            <a:r>
              <a:rPr lang="en-US" dirty="0" err="1" smtClean="0">
                <a:latin typeface="Franklin Gothic Medium" pitchFamily="34" charset="0"/>
              </a:rPr>
              <a:t>i</a:t>
            </a:r>
            <a:r>
              <a:rPr lang="en-US" dirty="0" smtClean="0">
                <a:latin typeface="Franklin Gothic Medium" pitchFamily="34" charset="0"/>
              </a:rPr>
              <a:t>)</a:t>
            </a:r>
            <a:endParaRPr lang="en-US" dirty="0">
              <a:latin typeface="Franklin Gothic Medium" pitchFamily="34" charset="0"/>
            </a:endParaRPr>
          </a:p>
          <a:p>
            <a:r>
              <a:rPr lang="en-US" dirty="0">
                <a:latin typeface="Franklin Gothic Medium" pitchFamily="34" charset="0"/>
              </a:rPr>
              <a:t>Life </a:t>
            </a:r>
            <a:r>
              <a:rPr lang="en-US" dirty="0" smtClean="0">
                <a:latin typeface="Franklin Gothic Medium" pitchFamily="34" charset="0"/>
              </a:rPr>
              <a:t>experiences (</a:t>
            </a:r>
            <a:r>
              <a:rPr lang="en-US" dirty="0" err="1" smtClean="0">
                <a:latin typeface="Franklin Gothic Medium" pitchFamily="34" charset="0"/>
              </a:rPr>
              <a:t>i</a:t>
            </a:r>
            <a:r>
              <a:rPr lang="en-US" dirty="0" smtClean="0">
                <a:latin typeface="Franklin Gothic Medium" pitchFamily="34" charset="0"/>
              </a:rPr>
              <a:t>)</a:t>
            </a:r>
            <a:endParaRPr lang="en-US" dirty="0">
              <a:latin typeface="Franklin Gothic Medium" pitchFamily="34" charset="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1844824"/>
            <a:ext cx="428625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Lightning Bolt 1"/>
          <p:cNvSpPr/>
          <p:nvPr/>
        </p:nvSpPr>
        <p:spPr>
          <a:xfrm>
            <a:off x="0" y="163488"/>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1638289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noFill/>
          <a:effectLst>
            <a:outerShdw dist="17961" dir="13500000" algn="ctr" rotWithShape="0">
              <a:schemeClr val="tx1"/>
            </a:outerShdw>
          </a:effectLst>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US" dirty="0" smtClean="0">
                <a:latin typeface="Copperplate Gothic Bold" pitchFamily="34" charset="0"/>
              </a:rPr>
              <a:t>Ethical Origins</a:t>
            </a:r>
          </a:p>
        </p:txBody>
      </p:sp>
      <p:sp>
        <p:nvSpPr>
          <p:cNvPr id="11267" name="Rectangle 3"/>
          <p:cNvSpPr>
            <a:spLocks noGrp="1" noChangeArrowheads="1"/>
          </p:cNvSpPr>
          <p:nvPr>
            <p:ph type="body" idx="1"/>
          </p:nvPr>
        </p:nvSpPr>
        <p:spPr>
          <a:xfrm>
            <a:off x="538163" y="1562100"/>
            <a:ext cx="8110537" cy="44831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US" sz="2800" i="1" dirty="0" smtClean="0">
                <a:solidFill>
                  <a:srgbClr val="800000"/>
                </a:solidFill>
                <a:latin typeface="Franklin Gothic Medium" pitchFamily="34" charset="0"/>
              </a:rPr>
              <a:t>Societal Ethics:</a:t>
            </a:r>
            <a:r>
              <a:rPr lang="en-US" sz="2800" dirty="0" smtClean="0">
                <a:solidFill>
                  <a:srgbClr val="800000"/>
                </a:solidFill>
                <a:latin typeface="Franklin Gothic Medium" pitchFamily="34" charset="0"/>
              </a:rPr>
              <a:t> </a:t>
            </a:r>
            <a:r>
              <a:rPr lang="en-US" sz="2800" dirty="0" smtClean="0">
                <a:latin typeface="Franklin Gothic Medium" pitchFamily="34" charset="0"/>
              </a:rPr>
              <a:t>standards that members of society use when dealing with each other.</a:t>
            </a:r>
          </a:p>
          <a:p>
            <a:pPr lvl="1">
              <a:buSzPct val="75000"/>
            </a:pPr>
            <a:r>
              <a:rPr lang="en-US" sz="2200" b="1" i="1" dirty="0" smtClean="0">
                <a:solidFill>
                  <a:srgbClr val="800000"/>
                </a:solidFill>
                <a:latin typeface="Franklin Gothic Medium" pitchFamily="34" charset="0"/>
              </a:rPr>
              <a:t>Based on values and standards</a:t>
            </a:r>
            <a:r>
              <a:rPr lang="en-US" sz="2200" dirty="0" smtClean="0">
                <a:latin typeface="Franklin Gothic Medium" pitchFamily="34" charset="0"/>
              </a:rPr>
              <a:t> found in society’s legal rules, norm, and mores.</a:t>
            </a:r>
          </a:p>
          <a:p>
            <a:pPr lvl="1">
              <a:buSzPct val="75000"/>
            </a:pPr>
            <a:r>
              <a:rPr lang="en-US" sz="2200" b="1" i="1" dirty="0" smtClean="0">
                <a:solidFill>
                  <a:srgbClr val="800000"/>
                </a:solidFill>
                <a:latin typeface="Franklin Gothic Medium" pitchFamily="34" charset="0"/>
              </a:rPr>
              <a:t>Codified in the form of law</a:t>
            </a:r>
            <a:r>
              <a:rPr lang="en-US" sz="2200" dirty="0" smtClean="0">
                <a:latin typeface="Franklin Gothic Medium" pitchFamily="34" charset="0"/>
              </a:rPr>
              <a:t> and society customs.</a:t>
            </a:r>
          </a:p>
          <a:p>
            <a:pPr lvl="1">
              <a:buSzPct val="75000"/>
            </a:pPr>
            <a:r>
              <a:rPr lang="en-US" sz="2200" dirty="0" smtClean="0">
                <a:latin typeface="Franklin Gothic Medium" pitchFamily="34" charset="0"/>
              </a:rPr>
              <a:t>Norms dictate how people should behave.</a:t>
            </a:r>
          </a:p>
          <a:p>
            <a:r>
              <a:rPr lang="en-US" sz="2800" dirty="0" smtClean="0">
                <a:latin typeface="Franklin Gothic Medium" pitchFamily="34" charset="0"/>
              </a:rPr>
              <a:t>Societal ethics vary based on a given society.</a:t>
            </a:r>
          </a:p>
          <a:p>
            <a:pPr lvl="1">
              <a:buSzPct val="75000"/>
            </a:pPr>
            <a:r>
              <a:rPr lang="en-US" sz="2200" dirty="0" smtClean="0">
                <a:latin typeface="Franklin Gothic Medium" pitchFamily="34" charset="0"/>
              </a:rPr>
              <a:t>Strong beliefs in one country may differ elsewhere.</a:t>
            </a:r>
          </a:p>
          <a:p>
            <a:pPr lvl="1">
              <a:buSzPct val="75000"/>
            </a:pPr>
            <a:r>
              <a:rPr lang="en-US" sz="2200" dirty="0" smtClean="0">
                <a:latin typeface="Franklin Gothic Medium" pitchFamily="34" charset="0"/>
              </a:rPr>
              <a:t>Example: bribes </a:t>
            </a:r>
            <a:r>
              <a:rPr lang="en-US" sz="2200" dirty="0" smtClean="0">
                <a:solidFill>
                  <a:srgbClr val="280049"/>
                </a:solidFill>
                <a:latin typeface="Franklin Gothic Medium" pitchFamily="34" charset="0"/>
              </a:rPr>
              <a:t>are an</a:t>
            </a:r>
            <a:r>
              <a:rPr lang="en-US" sz="2200" dirty="0" smtClean="0">
                <a:latin typeface="Franklin Gothic Medium" pitchFamily="34" charset="0"/>
              </a:rPr>
              <a:t> accepted business practice in some countries.</a:t>
            </a:r>
          </a:p>
        </p:txBody>
      </p:sp>
      <p:sp>
        <p:nvSpPr>
          <p:cNvPr id="2" name="Lightning Bolt 1"/>
          <p:cNvSpPr/>
          <p:nvPr/>
        </p:nvSpPr>
        <p:spPr>
          <a:xfrm>
            <a:off x="467544" y="260648"/>
            <a:ext cx="1008112" cy="102089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 name="5-Point Star 2"/>
          <p:cNvSpPr/>
          <p:nvPr/>
        </p:nvSpPr>
        <p:spPr>
          <a:xfrm>
            <a:off x="7956376" y="367138"/>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792573004"/>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effectLst>
            <a:outerShdw dist="17961" dir="13500000" algn="ctr" rotWithShape="0">
              <a:schemeClr val="tx1"/>
            </a:outerShdw>
          </a:effectLst>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US" dirty="0" smtClean="0">
                <a:latin typeface="Copperplate Gothic Bold" pitchFamily="34" charset="0"/>
              </a:rPr>
              <a:t>Ethical Origins</a:t>
            </a:r>
          </a:p>
        </p:txBody>
      </p:sp>
      <p:sp>
        <p:nvSpPr>
          <p:cNvPr id="12291" name="Rectangle 3"/>
          <p:cNvSpPr>
            <a:spLocks noGrp="1" noChangeArrowheads="1"/>
          </p:cNvSpPr>
          <p:nvPr>
            <p:ph type="body" idx="1"/>
          </p:nvPr>
        </p:nvSpPr>
        <p:spPr>
          <a:xfrm>
            <a:off x="347663" y="1562100"/>
            <a:ext cx="8451850" cy="5179268"/>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lnSpcReduction="10000"/>
          </a:bodyPr>
          <a:lstStyle/>
          <a:p>
            <a:pPr>
              <a:lnSpc>
                <a:spcPct val="90000"/>
              </a:lnSpc>
            </a:pPr>
            <a:r>
              <a:rPr lang="en-US" i="1" dirty="0" smtClean="0">
                <a:solidFill>
                  <a:srgbClr val="790015"/>
                </a:solidFill>
                <a:latin typeface="Franklin Gothic Medium" pitchFamily="34" charset="0"/>
              </a:rPr>
              <a:t>Professional ethics:</a:t>
            </a:r>
            <a:r>
              <a:rPr lang="en-US" dirty="0" smtClean="0">
                <a:solidFill>
                  <a:srgbClr val="790015"/>
                </a:solidFill>
                <a:latin typeface="Franklin Gothic Medium" pitchFamily="34" charset="0"/>
              </a:rPr>
              <a:t> </a:t>
            </a:r>
            <a:r>
              <a:rPr lang="en-US" b="1" dirty="0" smtClean="0">
                <a:latin typeface="Franklin Gothic Medium" pitchFamily="34" charset="0"/>
              </a:rPr>
              <a:t>Values and standards used by groups of managers in the workplace.</a:t>
            </a:r>
            <a:endParaRPr lang="en-US" dirty="0" smtClean="0">
              <a:latin typeface="Franklin Gothic Medium" pitchFamily="34" charset="0"/>
            </a:endParaRPr>
          </a:p>
          <a:p>
            <a:pPr lvl="1">
              <a:lnSpc>
                <a:spcPct val="90000"/>
              </a:lnSpc>
              <a:buSzPct val="75000"/>
            </a:pPr>
            <a:r>
              <a:rPr lang="en-US" dirty="0" smtClean="0">
                <a:latin typeface="Franklin Gothic Medium" pitchFamily="34" charset="0"/>
              </a:rPr>
              <a:t>Applied when decisions are not clear-cut ethically.</a:t>
            </a:r>
          </a:p>
          <a:p>
            <a:pPr lvl="1">
              <a:lnSpc>
                <a:spcPct val="90000"/>
              </a:lnSpc>
              <a:buSzPct val="75000"/>
            </a:pPr>
            <a:r>
              <a:rPr lang="en-US" dirty="0" smtClean="0">
                <a:latin typeface="Franklin Gothic Medium" pitchFamily="34" charset="0"/>
              </a:rPr>
              <a:t>Example: physicians and lawyers have professional associations that enforce these.</a:t>
            </a:r>
          </a:p>
          <a:p>
            <a:pPr>
              <a:lnSpc>
                <a:spcPct val="90000"/>
              </a:lnSpc>
            </a:pPr>
            <a:r>
              <a:rPr lang="en-US" i="1" dirty="0" smtClean="0">
                <a:solidFill>
                  <a:srgbClr val="790015"/>
                </a:solidFill>
                <a:latin typeface="Franklin Gothic Medium" pitchFamily="34" charset="0"/>
              </a:rPr>
              <a:t>Individual ethics:</a:t>
            </a:r>
            <a:r>
              <a:rPr lang="en-US" dirty="0" smtClean="0">
                <a:solidFill>
                  <a:srgbClr val="790015"/>
                </a:solidFill>
                <a:latin typeface="Franklin Gothic Medium" pitchFamily="34" charset="0"/>
              </a:rPr>
              <a:t> </a:t>
            </a:r>
            <a:r>
              <a:rPr lang="en-US" b="1" dirty="0" smtClean="0">
                <a:latin typeface="Franklin Gothic Medium" pitchFamily="34" charset="0"/>
              </a:rPr>
              <a:t>values of an individual resulting from their family and upbringing.</a:t>
            </a:r>
            <a:endParaRPr lang="en-US" dirty="0" smtClean="0">
              <a:latin typeface="Franklin Gothic Medium" pitchFamily="34" charset="0"/>
            </a:endParaRPr>
          </a:p>
          <a:p>
            <a:pPr marL="457200" lvl="1" indent="0">
              <a:lnSpc>
                <a:spcPct val="90000"/>
              </a:lnSpc>
              <a:buSzPct val="75000"/>
              <a:buNone/>
            </a:pPr>
            <a:r>
              <a:rPr lang="en-US" dirty="0" smtClean="0">
                <a:latin typeface="Franklin Gothic Medium" pitchFamily="34" charset="0"/>
              </a:rPr>
              <a:t>- If behaviour is not illegal, people will often disagree on if it is ethical.</a:t>
            </a:r>
          </a:p>
          <a:p>
            <a:pPr lvl="1">
              <a:lnSpc>
                <a:spcPct val="90000"/>
              </a:lnSpc>
              <a:buSzPct val="75000"/>
            </a:pPr>
            <a:r>
              <a:rPr lang="en-US" dirty="0" smtClean="0">
                <a:latin typeface="Franklin Gothic Medium" pitchFamily="34" charset="0"/>
              </a:rPr>
              <a:t>Ethics of top managers set the tone for firms.</a:t>
            </a:r>
          </a:p>
        </p:txBody>
      </p:sp>
      <p:sp>
        <p:nvSpPr>
          <p:cNvPr id="2" name="Lightning Bolt 1"/>
          <p:cNvSpPr/>
          <p:nvPr/>
        </p:nvSpPr>
        <p:spPr>
          <a:xfrm>
            <a:off x="683568" y="476672"/>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 name="5-Point Star 2"/>
          <p:cNvSpPr/>
          <p:nvPr/>
        </p:nvSpPr>
        <p:spPr>
          <a:xfrm>
            <a:off x="7740352" y="508968"/>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4149191298"/>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a:defRPr/>
            </a:pPr>
            <a:r>
              <a:rPr lang="en-US" dirty="0" smtClean="0">
                <a:effectLst>
                  <a:outerShdw blurRad="38100" dist="38100" dir="2700000" algn="tl">
                    <a:srgbClr val="000000"/>
                  </a:outerShdw>
                </a:effectLst>
                <a:latin typeface="Copperplate Gothic Bold" pitchFamily="34" charset="0"/>
              </a:rPr>
              <a:t>Ethics and Laws</a:t>
            </a:r>
          </a:p>
        </p:txBody>
      </p:sp>
      <p:sp>
        <p:nvSpPr>
          <p:cNvPr id="15363" name="Rectangle 3"/>
          <p:cNvSpPr>
            <a:spLocks noGrp="1" noChangeArrowheads="1"/>
          </p:cNvSpPr>
          <p:nvPr>
            <p:ph type="body" idx="1"/>
          </p:nvPr>
        </p:nvSpPr>
        <p:spPr>
          <a:xfrm>
            <a:off x="457200" y="1600200"/>
            <a:ext cx="8229600" cy="4853136"/>
          </a:xfrm>
          <a:extLst>
            <a:ext uri="{909E8E84-426E-40DD-AFC4-6F175D3DCCD1}">
              <a14:hiddenFill xmlns:a14="http://schemas.microsoft.com/office/drawing/2010/main">
                <a:solidFill>
                  <a:srgbClr val="CDECFD"/>
                </a:solidFill>
              </a14:hiddenFill>
            </a:ext>
          </a:extLst>
        </p:spPr>
        <p:txBody>
          <a:bodyPr>
            <a:normAutofit/>
          </a:bodyPr>
          <a:lstStyle/>
          <a:p>
            <a:pPr>
              <a:lnSpc>
                <a:spcPct val="90000"/>
              </a:lnSpc>
            </a:pPr>
            <a:r>
              <a:rPr lang="en-US" sz="2400" dirty="0" smtClean="0">
                <a:latin typeface="Franklin Gothic Medium" pitchFamily="34" charset="0"/>
              </a:rPr>
              <a:t>Because every situation has some degree of ambiguity, societies may adopt formal laws that reflect prevailing ethical standards or societal norms.</a:t>
            </a:r>
          </a:p>
          <a:p>
            <a:pPr>
              <a:lnSpc>
                <a:spcPct val="90000"/>
              </a:lnSpc>
            </a:pPr>
            <a:r>
              <a:rPr lang="en-US" sz="2400" dirty="0" smtClean="0">
                <a:latin typeface="Franklin Gothic Medium" pitchFamily="34" charset="0"/>
              </a:rPr>
              <a:t>In a real-world situation laws can often be interpreted in different ways, and it isn’t easy to apply statutory standards to real-life behaviour.</a:t>
            </a:r>
          </a:p>
          <a:p>
            <a:pPr>
              <a:lnSpc>
                <a:spcPct val="90000"/>
              </a:lnSpc>
            </a:pPr>
            <a:r>
              <a:rPr lang="en-US" sz="2400" dirty="0" smtClean="0">
                <a:latin typeface="Franklin Gothic Medium" pitchFamily="34" charset="0"/>
              </a:rPr>
              <a:t>As a manager, our role is to prevent any kind of ethical issue.</a:t>
            </a:r>
          </a:p>
          <a:p>
            <a:pPr>
              <a:lnSpc>
                <a:spcPct val="90000"/>
              </a:lnSpc>
            </a:pPr>
            <a:r>
              <a:rPr lang="en-US" sz="2400" b="1" u="sng" dirty="0" smtClean="0"/>
              <a:t>Ethical Issue</a:t>
            </a:r>
            <a:r>
              <a:rPr lang="en-US" sz="2400" b="1" dirty="0" smtClean="0"/>
              <a:t>: An identifiable problem, situation, or opportunity that requires a person to choose from among several actions that may be evaluated as right or wrong, ethical or unethical.</a:t>
            </a:r>
            <a:endParaRPr lang="en-US" sz="2000" dirty="0" smtClean="0">
              <a:latin typeface="Franklin Gothic Medium" pitchFamily="34" charset="0"/>
            </a:endParaRPr>
          </a:p>
        </p:txBody>
      </p:sp>
      <p:sp>
        <p:nvSpPr>
          <p:cNvPr id="2" name="5-Point Star 1"/>
          <p:cNvSpPr/>
          <p:nvPr/>
        </p:nvSpPr>
        <p:spPr>
          <a:xfrm>
            <a:off x="0" y="4853632"/>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7141494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a:xfrm>
            <a:off x="457200" y="274638"/>
            <a:ext cx="8229600" cy="706090"/>
          </a:xfrm>
        </p:spPr>
        <p:txBody>
          <a:bodyPr>
            <a:normAutofit fontScale="90000"/>
          </a:bodyPr>
          <a:lstStyle/>
          <a:p>
            <a:pPr>
              <a:defRPr/>
            </a:pPr>
            <a:r>
              <a:rPr lang="en-US" dirty="0" smtClean="0">
                <a:effectLst>
                  <a:outerShdw blurRad="38100" dist="38100" dir="2700000" algn="tl">
                    <a:srgbClr val="000000"/>
                  </a:outerShdw>
                </a:effectLst>
                <a:latin typeface="Copperplate Gothic Bold" pitchFamily="34" charset="0"/>
              </a:rPr>
              <a:t>Managerial Ethics</a:t>
            </a:r>
          </a:p>
        </p:txBody>
      </p:sp>
      <p:sp>
        <p:nvSpPr>
          <p:cNvPr id="15363" name="Rectangle 3"/>
          <p:cNvSpPr>
            <a:spLocks noGrp="1" noChangeArrowheads="1"/>
          </p:cNvSpPr>
          <p:nvPr>
            <p:ph type="body" idx="1"/>
          </p:nvPr>
        </p:nvSpPr>
        <p:spPr>
          <a:xfrm>
            <a:off x="251520" y="1196752"/>
            <a:ext cx="8640960" cy="5472608"/>
          </a:xfrm>
          <a:extLst>
            <a:ext uri="{909E8E84-426E-40DD-AFC4-6F175D3DCCD1}">
              <a14:hiddenFill xmlns:a14="http://schemas.microsoft.com/office/drawing/2010/main">
                <a:solidFill>
                  <a:srgbClr val="CDECFD"/>
                </a:solidFill>
              </a14:hiddenFill>
            </a:ext>
          </a:extLst>
        </p:spPr>
        <p:txBody>
          <a:bodyPr>
            <a:normAutofit fontScale="92500" lnSpcReduction="10000"/>
          </a:bodyPr>
          <a:lstStyle/>
          <a:p>
            <a:pPr>
              <a:buFont typeface="Wingdings" pitchFamily="2" charset="2"/>
              <a:buChar char="q"/>
            </a:pPr>
            <a:r>
              <a:rPr lang="en-CA" sz="2800" dirty="0" smtClean="0">
                <a:latin typeface="Franklin Gothic Medium" pitchFamily="34" charset="0"/>
              </a:rPr>
              <a:t>Standards of behaviour that guide individual manager’s in their work.</a:t>
            </a:r>
          </a:p>
          <a:p>
            <a:r>
              <a:rPr lang="en-CA" sz="2800" dirty="0" smtClean="0">
                <a:latin typeface="Franklin Gothic Medium" pitchFamily="34" charset="0"/>
              </a:rPr>
              <a:t>Behaviour </a:t>
            </a:r>
            <a:r>
              <a:rPr lang="en-CA" sz="2800" dirty="0">
                <a:latin typeface="Franklin Gothic Medium" pitchFamily="34" charset="0"/>
              </a:rPr>
              <a:t>toward </a:t>
            </a:r>
            <a:r>
              <a:rPr lang="en-CA" sz="2800" dirty="0" smtClean="0">
                <a:latin typeface="Franklin Gothic Medium" pitchFamily="34" charset="0"/>
              </a:rPr>
              <a:t> </a:t>
            </a:r>
          </a:p>
          <a:p>
            <a:pPr lvl="1"/>
            <a:r>
              <a:rPr lang="en-CA" sz="2200" dirty="0" smtClean="0">
                <a:latin typeface="Franklin Gothic Medium" pitchFamily="34" charset="0"/>
              </a:rPr>
              <a:t>Firing, hiring, wages, privacy, respect, etc.</a:t>
            </a:r>
          </a:p>
          <a:p>
            <a:pPr lvl="1"/>
            <a:r>
              <a:rPr lang="en-CA" sz="2200" dirty="0" smtClean="0">
                <a:latin typeface="Franklin Gothic Medium" pitchFamily="34" charset="0"/>
              </a:rPr>
              <a:t>Some </a:t>
            </a:r>
            <a:r>
              <a:rPr lang="en-CA" sz="2200" dirty="0">
                <a:latin typeface="Franklin Gothic Medium" pitchFamily="34" charset="0"/>
              </a:rPr>
              <a:t>decisions not illegal, </a:t>
            </a:r>
            <a:r>
              <a:rPr lang="en-CA" sz="2200" dirty="0" smtClean="0">
                <a:latin typeface="Franklin Gothic Medium" pitchFamily="34" charset="0"/>
              </a:rPr>
              <a:t>but </a:t>
            </a:r>
            <a:r>
              <a:rPr lang="en-CA" sz="2200" dirty="0">
                <a:latin typeface="Franklin Gothic Medium" pitchFamily="34" charset="0"/>
              </a:rPr>
              <a:t>still </a:t>
            </a:r>
            <a:r>
              <a:rPr lang="en-CA" sz="2200" dirty="0" smtClean="0">
                <a:latin typeface="Franklin Gothic Medium" pitchFamily="34" charset="0"/>
              </a:rPr>
              <a:t>unethical…</a:t>
            </a:r>
          </a:p>
          <a:p>
            <a:pPr lvl="2"/>
            <a:r>
              <a:rPr lang="en-US" sz="1800" dirty="0">
                <a:latin typeface="Franklin Gothic Medium" pitchFamily="34" charset="0"/>
              </a:rPr>
              <a:t>Advancing personal interests over interests of </a:t>
            </a:r>
            <a:r>
              <a:rPr lang="en-US" sz="1800" dirty="0" smtClean="0">
                <a:latin typeface="Franklin Gothic Medium" pitchFamily="34" charset="0"/>
              </a:rPr>
              <a:t>others.</a:t>
            </a:r>
            <a:endParaRPr lang="en-US" sz="1800" dirty="0">
              <a:latin typeface="Franklin Gothic Medium" pitchFamily="34" charset="0"/>
            </a:endParaRPr>
          </a:p>
          <a:p>
            <a:pPr lvl="2"/>
            <a:r>
              <a:rPr lang="en-CA" sz="1800" dirty="0" smtClean="0">
                <a:latin typeface="Franklin Gothic Medium" pitchFamily="34" charset="0"/>
              </a:rPr>
              <a:t>Hiring a friend or a relative when someone else might be more qualified.</a:t>
            </a:r>
            <a:endParaRPr lang="en-US" sz="1800" dirty="0">
              <a:latin typeface="Franklin Gothic Medium" pitchFamily="34" charset="0"/>
            </a:endParaRPr>
          </a:p>
          <a:p>
            <a:r>
              <a:rPr lang="en-US" sz="2800" dirty="0">
                <a:latin typeface="Franklin Gothic Medium" pitchFamily="34" charset="0"/>
              </a:rPr>
              <a:t>Behaviour toward the </a:t>
            </a:r>
            <a:r>
              <a:rPr lang="en-US" sz="2800" dirty="0" smtClean="0">
                <a:latin typeface="Franklin Gothic Medium" pitchFamily="34" charset="0"/>
              </a:rPr>
              <a:t> </a:t>
            </a:r>
            <a:endParaRPr lang="en-US" sz="2800" dirty="0">
              <a:latin typeface="Franklin Gothic Medium" pitchFamily="34" charset="0"/>
            </a:endParaRPr>
          </a:p>
          <a:p>
            <a:pPr lvl="1"/>
            <a:r>
              <a:rPr lang="en-CA" sz="2200" dirty="0">
                <a:latin typeface="Franklin Gothic Medium" pitchFamily="34" charset="0"/>
              </a:rPr>
              <a:t>Conflict of </a:t>
            </a:r>
            <a:r>
              <a:rPr lang="en-CA" sz="2200" dirty="0" smtClean="0">
                <a:latin typeface="Franklin Gothic Medium" pitchFamily="34" charset="0"/>
              </a:rPr>
              <a:t>interest*, confidentiality</a:t>
            </a:r>
            <a:r>
              <a:rPr lang="en-CA" sz="2200" dirty="0">
                <a:latin typeface="Franklin Gothic Medium" pitchFamily="34" charset="0"/>
              </a:rPr>
              <a:t>, </a:t>
            </a:r>
            <a:r>
              <a:rPr lang="en-CA" sz="2200" dirty="0" smtClean="0">
                <a:latin typeface="Franklin Gothic Medium" pitchFamily="34" charset="0"/>
              </a:rPr>
              <a:t>honesty…</a:t>
            </a:r>
          </a:p>
          <a:p>
            <a:pPr lvl="2">
              <a:buFont typeface="Wingdings" pitchFamily="2" charset="2"/>
              <a:buChar char="v"/>
            </a:pPr>
            <a:r>
              <a:rPr lang="en-CA" sz="1800" dirty="0" smtClean="0">
                <a:latin typeface="Franklin Gothic Medium" pitchFamily="34" charset="0"/>
              </a:rPr>
              <a:t>Occurs when an activity benefits an individual at the expense of the employer.</a:t>
            </a:r>
            <a:endParaRPr lang="en-CA" sz="1800" dirty="0">
              <a:latin typeface="Franklin Gothic Medium" pitchFamily="34" charset="0"/>
            </a:endParaRPr>
          </a:p>
          <a:p>
            <a:r>
              <a:rPr lang="en-US" sz="2800" dirty="0">
                <a:latin typeface="Franklin Gothic Medium" pitchFamily="34" charset="0"/>
              </a:rPr>
              <a:t>Behaviour toward other </a:t>
            </a:r>
            <a:r>
              <a:rPr lang="en-US" sz="2800" dirty="0" smtClean="0">
                <a:latin typeface="Franklin Gothic Medium" pitchFamily="34" charset="0"/>
              </a:rPr>
              <a:t> </a:t>
            </a:r>
            <a:endParaRPr lang="en-US" sz="2800" dirty="0">
              <a:latin typeface="Franklin Gothic Medium" pitchFamily="34" charset="0"/>
            </a:endParaRPr>
          </a:p>
          <a:p>
            <a:pPr lvl="1"/>
            <a:r>
              <a:rPr lang="en-CA" sz="2200" dirty="0" smtClean="0">
                <a:latin typeface="Franklin Gothic Medium" pitchFamily="34" charset="0"/>
              </a:rPr>
              <a:t>Customers</a:t>
            </a:r>
            <a:r>
              <a:rPr lang="en-CA" sz="2200" dirty="0">
                <a:latin typeface="Franklin Gothic Medium" pitchFamily="34" charset="0"/>
              </a:rPr>
              <a:t>, competitors, shareholders, suppliers, </a:t>
            </a:r>
            <a:r>
              <a:rPr lang="en-CA" sz="2200" dirty="0" smtClean="0">
                <a:latin typeface="Franklin Gothic Medium" pitchFamily="34" charset="0"/>
              </a:rPr>
              <a:t>unions, etc.</a:t>
            </a:r>
          </a:p>
          <a:p>
            <a:pPr lvl="2"/>
            <a:r>
              <a:rPr lang="en-CA" sz="1800" dirty="0" smtClean="0">
                <a:latin typeface="Franklin Gothic Medium" pitchFamily="34" charset="0"/>
              </a:rPr>
              <a:t>Such as espionage, rising prices for no reason or unfair competition, false or misleading advertising, non-disclosure of financial</a:t>
            </a:r>
            <a:r>
              <a:rPr lang="en-CA" sz="1800" dirty="0">
                <a:latin typeface="Franklin Gothic Medium" pitchFamily="34" charset="0"/>
              </a:rPr>
              <a:t> </a:t>
            </a:r>
            <a:r>
              <a:rPr lang="en-CA" sz="1800" dirty="0" smtClean="0">
                <a:latin typeface="Franklin Gothic Medium" pitchFamily="34" charset="0"/>
              </a:rPr>
              <a:t>information, bargaining and negotiation unfairly, bribes, </a:t>
            </a:r>
            <a:r>
              <a:rPr lang="en-US" sz="1800" dirty="0" smtClean="0">
                <a:latin typeface="Franklin Gothic Medium" pitchFamily="34" charset="0"/>
              </a:rPr>
              <a:t>plagiarism</a:t>
            </a:r>
            <a:r>
              <a:rPr lang="en-CA" sz="1800" dirty="0" smtClean="0">
                <a:latin typeface="Franklin Gothic Medium" pitchFamily="34" charset="0"/>
              </a:rPr>
              <a:t>…</a:t>
            </a:r>
            <a:endParaRPr lang="en-US" sz="1800" dirty="0">
              <a:latin typeface="Franklin Gothic Medium" pitchFamily="34" charset="0"/>
            </a:endParaRPr>
          </a:p>
          <a:p>
            <a:pPr>
              <a:lnSpc>
                <a:spcPct val="90000"/>
              </a:lnSpc>
            </a:pPr>
            <a:endParaRPr lang="en-US" sz="3000" dirty="0" smtClean="0">
              <a:latin typeface="Franklin Gothic Medium" pitchFamily="34" charset="0"/>
            </a:endParaRPr>
          </a:p>
        </p:txBody>
      </p:sp>
      <p:sp>
        <p:nvSpPr>
          <p:cNvPr id="2" name="5-Point Star 1"/>
          <p:cNvSpPr/>
          <p:nvPr/>
        </p:nvSpPr>
        <p:spPr>
          <a:xfrm>
            <a:off x="364523" y="188640"/>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 name="Lightning Bolt 2"/>
          <p:cNvSpPr/>
          <p:nvPr/>
        </p:nvSpPr>
        <p:spPr>
          <a:xfrm>
            <a:off x="971600" y="188640"/>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6346860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lstStyle/>
          <a:p>
            <a:r>
              <a:rPr lang="en-US" dirty="0">
                <a:latin typeface="Copperplate Gothic Bold" pitchFamily="34" charset="0"/>
              </a:rPr>
              <a:t>Some Observations</a:t>
            </a:r>
          </a:p>
        </p:txBody>
      </p:sp>
      <p:sp>
        <p:nvSpPr>
          <p:cNvPr id="301059" name="Rectangle 3"/>
          <p:cNvSpPr>
            <a:spLocks noGrp="1" noChangeArrowheads="1"/>
          </p:cNvSpPr>
          <p:nvPr>
            <p:ph type="body" idx="1"/>
          </p:nvPr>
        </p:nvSpPr>
        <p:spPr>
          <a:xfrm>
            <a:off x="576263" y="1774825"/>
            <a:ext cx="8229600" cy="4530725"/>
          </a:xfrm>
        </p:spPr>
        <p:txBody>
          <a:bodyPr>
            <a:normAutofit/>
          </a:bodyPr>
          <a:lstStyle/>
          <a:p>
            <a:r>
              <a:rPr lang="en-US" dirty="0">
                <a:latin typeface="Franklin Gothic Medium" pitchFamily="34" charset="0"/>
              </a:rPr>
              <a:t>Managers in large companies usually act as agents of the </a:t>
            </a:r>
            <a:r>
              <a:rPr lang="en-US" dirty="0" smtClean="0">
                <a:latin typeface="Franklin Gothic Medium" pitchFamily="34" charset="0"/>
              </a:rPr>
              <a:t>owners:</a:t>
            </a:r>
          </a:p>
          <a:p>
            <a:pPr lvl="1"/>
            <a:r>
              <a:rPr lang="en-US" dirty="0" smtClean="0">
                <a:latin typeface="Franklin Gothic Medium" pitchFamily="34" charset="0"/>
              </a:rPr>
              <a:t>:Implied obligation to act in best interest of the owners or shareholders</a:t>
            </a:r>
          </a:p>
          <a:p>
            <a:pPr lvl="1"/>
            <a:r>
              <a:rPr lang="en-US" dirty="0" smtClean="0">
                <a:latin typeface="Franklin Gothic Medium" pitchFamily="34" charset="0"/>
              </a:rPr>
              <a:t>:Actions that benefit only themselves are likely to be </a:t>
            </a:r>
            <a:r>
              <a:rPr lang="en-US" dirty="0" err="1" smtClean="0">
                <a:latin typeface="Franklin Gothic Medium" pitchFamily="34" charset="0"/>
              </a:rPr>
              <a:t>unetjical</a:t>
            </a:r>
            <a:endParaRPr lang="en-US" dirty="0" smtClean="0">
              <a:latin typeface="Franklin Gothic Medium" pitchFamily="34" charset="0"/>
            </a:endParaRPr>
          </a:p>
          <a:p>
            <a:pPr lvl="1"/>
            <a:r>
              <a:rPr lang="en-US" dirty="0" smtClean="0">
                <a:latin typeface="Franklin Gothic Medium" pitchFamily="34" charset="0"/>
              </a:rPr>
              <a:t>:Ethics and strategy begin at the top of the organization</a:t>
            </a:r>
          </a:p>
          <a:p>
            <a:pPr lvl="1"/>
            <a:endParaRPr lang="en-US" dirty="0">
              <a:latin typeface="Franklin Gothic Medium" pitchFamily="34" charset="0"/>
            </a:endParaRPr>
          </a:p>
        </p:txBody>
      </p:sp>
    </p:spTree>
    <p:extLst>
      <p:ext uri="{BB962C8B-B14F-4D97-AF65-F5344CB8AC3E}">
        <p14:creationId xmlns:p14="http://schemas.microsoft.com/office/powerpoint/2010/main" val="37708716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Autofit/>
          </a:bodyPr>
          <a:lstStyle/>
          <a:p>
            <a:pPr>
              <a:defRPr/>
            </a:pPr>
            <a:r>
              <a:rPr lang="en-US" sz="3600" dirty="0" smtClean="0">
                <a:effectLst>
                  <a:outerShdw blurRad="38100" dist="38100" dir="2700000" algn="tl">
                    <a:srgbClr val="000000"/>
                  </a:outerShdw>
                </a:effectLst>
                <a:latin typeface="Copperplate Gothic Bold" pitchFamily="34" charset="0"/>
              </a:rPr>
              <a:t>Managerial Ethics in a </a:t>
            </a:r>
            <a:br>
              <a:rPr lang="en-US" sz="3600" dirty="0" smtClean="0">
                <a:effectLst>
                  <a:outerShdw blurRad="38100" dist="38100" dir="2700000" algn="tl">
                    <a:srgbClr val="000000"/>
                  </a:outerShdw>
                </a:effectLst>
                <a:latin typeface="Copperplate Gothic Bold" pitchFamily="34" charset="0"/>
              </a:rPr>
            </a:br>
            <a:r>
              <a:rPr lang="en-US" sz="3600" dirty="0" smtClean="0">
                <a:effectLst>
                  <a:outerShdw blurRad="38100" dist="38100" dir="2700000" algn="tl">
                    <a:srgbClr val="000000"/>
                  </a:outerShdw>
                </a:effectLst>
                <a:latin typeface="Copperplate Gothic Bold" pitchFamily="34" charset="0"/>
              </a:rPr>
              <a:t>real-life situation</a:t>
            </a:r>
          </a:p>
        </p:txBody>
      </p:sp>
      <p:sp>
        <p:nvSpPr>
          <p:cNvPr id="15363" name="Rectangle 3"/>
          <p:cNvSpPr>
            <a:spLocks noGrp="1" noChangeArrowheads="1"/>
          </p:cNvSpPr>
          <p:nvPr>
            <p:ph type="body" idx="1"/>
          </p:nvPr>
        </p:nvSpPr>
        <p:spPr>
          <a:xfrm>
            <a:off x="457200" y="1600200"/>
            <a:ext cx="8229600" cy="4853136"/>
          </a:xfrm>
          <a:extLst>
            <a:ext uri="{909E8E84-426E-40DD-AFC4-6F175D3DCCD1}">
              <a14:hiddenFill xmlns:a14="http://schemas.microsoft.com/office/drawing/2010/main">
                <a:solidFill>
                  <a:srgbClr val="CDECFD"/>
                </a:solidFill>
              </a14:hiddenFill>
            </a:ext>
          </a:extLst>
        </p:spPr>
        <p:txBody>
          <a:bodyPr>
            <a:normAutofit lnSpcReduction="10000"/>
          </a:bodyPr>
          <a:lstStyle/>
          <a:p>
            <a:pPr>
              <a:lnSpc>
                <a:spcPct val="90000"/>
              </a:lnSpc>
            </a:pPr>
            <a:r>
              <a:rPr lang="en-CA" sz="1600" dirty="0">
                <a:hlinkClick r:id="rId3"/>
              </a:rPr>
              <a:t>http://finchannel.com/Main_News/Op-Ed/95767_Corporate_Social_Responsibility:_Needs_New_Dimensions/#.</a:t>
            </a:r>
            <a:r>
              <a:rPr lang="en-CA" sz="1600" dirty="0" smtClean="0">
                <a:hlinkClick r:id="rId3"/>
              </a:rPr>
              <a:t>TonTlVUbnrI.email</a:t>
            </a:r>
            <a:r>
              <a:rPr lang="en-CA" sz="1600" dirty="0" smtClean="0"/>
              <a:t> </a:t>
            </a:r>
            <a:endParaRPr lang="en-CA" sz="1600" dirty="0"/>
          </a:p>
          <a:p>
            <a:pPr>
              <a:lnSpc>
                <a:spcPct val="90000"/>
              </a:lnSpc>
            </a:pPr>
            <a:r>
              <a:rPr lang="en-CA" sz="2800" dirty="0" smtClean="0"/>
              <a:t>“Corporate </a:t>
            </a:r>
            <a:r>
              <a:rPr lang="en-CA" sz="2800" dirty="0"/>
              <a:t>Social Responsibility is where business takes an active interest in their societies and people need to evolve, gain new dimensions, and become a more solid anchor for social and economic </a:t>
            </a:r>
            <a:r>
              <a:rPr lang="en-CA" sz="2800" dirty="0" smtClean="0"/>
              <a:t>development”. </a:t>
            </a:r>
          </a:p>
          <a:p>
            <a:pPr>
              <a:lnSpc>
                <a:spcPct val="90000"/>
              </a:lnSpc>
            </a:pPr>
            <a:r>
              <a:rPr lang="en-CA" sz="2800" dirty="0" smtClean="0"/>
              <a:t>“The </a:t>
            </a:r>
            <a:r>
              <a:rPr lang="en-CA" sz="2800" dirty="0"/>
              <a:t>concept of business being only for profits and shareholder wealth may not really work anymore and it may indeed be counterproductive if this message does not sink </a:t>
            </a:r>
            <a:r>
              <a:rPr lang="en-CA" sz="2800" dirty="0" smtClean="0"/>
              <a:t>in”. </a:t>
            </a:r>
          </a:p>
          <a:p>
            <a:pPr>
              <a:lnSpc>
                <a:spcPct val="90000"/>
              </a:lnSpc>
            </a:pPr>
            <a:r>
              <a:rPr lang="en-CA" sz="2800" dirty="0" smtClean="0"/>
              <a:t>“We </a:t>
            </a:r>
            <a:r>
              <a:rPr lang="en-CA" sz="2800" dirty="0"/>
              <a:t>are now witnessing the dangerous consequences of businesses running wild in pursuit of surplus </a:t>
            </a:r>
            <a:r>
              <a:rPr lang="en-CA" sz="2800" dirty="0" smtClean="0"/>
              <a:t>profits”. </a:t>
            </a:r>
            <a:endParaRPr lang="en-US" sz="3000" dirty="0" smtClean="0">
              <a:latin typeface="Franklin Gothic Medium" pitchFamily="34" charset="0"/>
            </a:endParaRPr>
          </a:p>
        </p:txBody>
      </p:sp>
    </p:spTree>
    <p:extLst>
      <p:ext uri="{BB962C8B-B14F-4D97-AF65-F5344CB8AC3E}">
        <p14:creationId xmlns:p14="http://schemas.microsoft.com/office/powerpoint/2010/main" val="18083695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600" dirty="0" smtClean="0">
                <a:latin typeface="Copperplate Gothic Bold" pitchFamily="34" charset="0"/>
              </a:rPr>
              <a:t>Accessing Ethical Behaviour</a:t>
            </a:r>
            <a:endParaRPr lang="fr-CA" sz="3600" dirty="0">
              <a:latin typeface="Copperplate Gothic Bold" pitchFamily="34" charset="0"/>
            </a:endParaRPr>
          </a:p>
        </p:txBody>
      </p:sp>
      <p:sp>
        <p:nvSpPr>
          <p:cNvPr id="3" name="Content Placeholder 2"/>
          <p:cNvSpPr>
            <a:spLocks noGrp="1"/>
          </p:cNvSpPr>
          <p:nvPr>
            <p:ph idx="1"/>
          </p:nvPr>
        </p:nvSpPr>
        <p:spPr/>
        <p:txBody>
          <a:bodyPr/>
          <a:lstStyle/>
          <a:p>
            <a:pPr marL="457200" lvl="1" indent="-457200">
              <a:buFont typeface="Wingdings" pitchFamily="2" charset="2"/>
              <a:buChar char="q"/>
            </a:pPr>
            <a:r>
              <a:rPr lang="en-CA" dirty="0" smtClean="0"/>
              <a:t>How can we go about deciding whether a particular action or decision is ethical?</a:t>
            </a:r>
            <a:r>
              <a:rPr lang="en-CA" dirty="0"/>
              <a:t> </a:t>
            </a:r>
            <a:endParaRPr lang="en-CA" dirty="0" smtClean="0"/>
          </a:p>
          <a:p>
            <a:pPr marL="742950" lvl="2" indent="-342900"/>
            <a:r>
              <a:rPr lang="en-CA" dirty="0" smtClean="0"/>
              <a:t>A </a:t>
            </a:r>
            <a:r>
              <a:rPr lang="en-CA" dirty="0"/>
              <a:t>three step model can be used for applying ethical judgements to situations that may arise during the course of business activities</a:t>
            </a:r>
            <a:r>
              <a:rPr lang="en-CA" dirty="0" smtClean="0"/>
              <a:t>:</a:t>
            </a:r>
          </a:p>
          <a:p>
            <a:pPr marL="514350" lvl="1" indent="-514350">
              <a:buFont typeface="+mj-lt"/>
              <a:buAutoNum type="arabicPeriod"/>
            </a:pPr>
            <a:r>
              <a:rPr lang="en-CA" dirty="0" smtClean="0"/>
              <a:t>: Gather the relevant factual info</a:t>
            </a:r>
          </a:p>
          <a:p>
            <a:pPr marL="514350" lvl="1" indent="-514350">
              <a:buFont typeface="+mj-lt"/>
              <a:buAutoNum type="arabicPeriod"/>
            </a:pPr>
            <a:r>
              <a:rPr lang="en-CA" dirty="0" smtClean="0"/>
              <a:t>: Determine the most appropriate moral values</a:t>
            </a:r>
          </a:p>
          <a:p>
            <a:pPr marL="514350" lvl="1" indent="-514350">
              <a:buFont typeface="+mj-lt"/>
              <a:buAutoNum type="arabicPeriod"/>
            </a:pPr>
            <a:r>
              <a:rPr lang="en-CA" dirty="0" smtClean="0"/>
              <a:t>: Make an ethical judgement based on the rightness or wrongness of the proposed activity or policy.</a:t>
            </a:r>
            <a:endParaRPr lang="fr-CA" dirty="0"/>
          </a:p>
          <a:p>
            <a:endParaRPr lang="en-CA" dirty="0" smtClean="0"/>
          </a:p>
          <a:p>
            <a:endParaRPr lang="en-CA" dirty="0" smtClean="0"/>
          </a:p>
        </p:txBody>
      </p:sp>
      <p:sp>
        <p:nvSpPr>
          <p:cNvPr id="4" name="Slide Number Placeholder 3"/>
          <p:cNvSpPr>
            <a:spLocks noGrp="1"/>
          </p:cNvSpPr>
          <p:nvPr>
            <p:ph type="sldNum" sz="quarter" idx="12"/>
          </p:nvPr>
        </p:nvSpPr>
        <p:spPr/>
        <p:txBody>
          <a:bodyPr/>
          <a:lstStyle/>
          <a:p>
            <a:fld id="{D09AD961-9A2E-4382-944C-BCFD3EEF94AE}" type="slidenum">
              <a:rPr lang="fr-CA" smtClean="0"/>
              <a:pPr/>
              <a:t>11</a:t>
            </a:fld>
            <a:endParaRPr lang="fr-CA"/>
          </a:p>
        </p:txBody>
      </p:sp>
      <p:sp>
        <p:nvSpPr>
          <p:cNvPr id="5" name="5-Point Star 4"/>
          <p:cNvSpPr/>
          <p:nvPr/>
        </p:nvSpPr>
        <p:spPr>
          <a:xfrm>
            <a:off x="94882" y="5610944"/>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7995151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CA" sz="2800" dirty="0" smtClean="0">
                <a:latin typeface="Copperplate Gothic Bold" pitchFamily="34" charset="0"/>
              </a:rPr>
              <a:t>Model of Ethical Judgement Making</a:t>
            </a:r>
            <a:br>
              <a:rPr lang="en-CA" sz="2800" dirty="0" smtClean="0">
                <a:latin typeface="Copperplate Gothic Bold" pitchFamily="34" charset="0"/>
              </a:rPr>
            </a:br>
            <a:r>
              <a:rPr lang="en-CA" sz="2800" dirty="0" smtClean="0">
                <a:latin typeface="Copperplate Gothic Bold" pitchFamily="34" charset="0"/>
              </a:rPr>
              <a:t>Figure 5.1</a:t>
            </a:r>
            <a:endParaRPr lang="fr-CA" sz="2800" dirty="0">
              <a:latin typeface="Copperplate Gothic Bold" pitchFamily="34" charset="0"/>
            </a:endParaRPr>
          </a:p>
        </p:txBody>
      </p:sp>
      <p:sp>
        <p:nvSpPr>
          <p:cNvPr id="3" name="Content Placeholder 2"/>
          <p:cNvSpPr>
            <a:spLocks noGrp="1"/>
          </p:cNvSpPr>
          <p:nvPr>
            <p:ph idx="1"/>
          </p:nvPr>
        </p:nvSpPr>
        <p:spPr>
          <a:xfrm>
            <a:off x="209104" y="4797151"/>
            <a:ext cx="8525668" cy="1689051"/>
          </a:xfrm>
        </p:spPr>
        <p:txBody>
          <a:bodyPr>
            <a:normAutofit/>
          </a:bodyPr>
          <a:lstStyle/>
          <a:p>
            <a:pPr marL="457200" lvl="1" indent="-457200">
              <a:buFont typeface="Wingdings" pitchFamily="2" charset="2"/>
              <a:buChar char="q"/>
            </a:pPr>
            <a:r>
              <a:rPr lang="en-CA" i="1" dirty="0" smtClean="0"/>
              <a:t>Figure 5.1 also provides mechanisms for considering unique circumstance  - those that apply only in certain limited situations.</a:t>
            </a:r>
            <a:endParaRPr lang="fr-CA" dirty="0"/>
          </a:p>
          <a:p>
            <a:endParaRPr lang="en-CA" dirty="0" smtClean="0"/>
          </a:p>
          <a:p>
            <a:endParaRPr lang="en-CA" dirty="0" smtClean="0"/>
          </a:p>
        </p:txBody>
      </p:sp>
      <p:sp>
        <p:nvSpPr>
          <p:cNvPr id="4" name="Slide Number Placeholder 3"/>
          <p:cNvSpPr>
            <a:spLocks noGrp="1"/>
          </p:cNvSpPr>
          <p:nvPr>
            <p:ph type="sldNum" sz="quarter" idx="12"/>
          </p:nvPr>
        </p:nvSpPr>
        <p:spPr/>
        <p:txBody>
          <a:bodyPr/>
          <a:lstStyle/>
          <a:p>
            <a:fld id="{D09AD961-9A2E-4382-944C-BCFD3EEF94AE}" type="slidenum">
              <a:rPr lang="fr-CA" smtClean="0"/>
              <a:pPr/>
              <a:t>12</a:t>
            </a:fld>
            <a:endParaRPr lang="fr-CA"/>
          </a:p>
        </p:txBody>
      </p:sp>
      <p:sp>
        <p:nvSpPr>
          <p:cNvPr id="6" name="Content Placeholder 2"/>
          <p:cNvSpPr txBox="1">
            <a:spLocks/>
          </p:cNvSpPr>
          <p:nvPr/>
        </p:nvSpPr>
        <p:spPr>
          <a:xfrm>
            <a:off x="209104" y="1340768"/>
            <a:ext cx="8539360" cy="3384375"/>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lvl="1" indent="-457200">
              <a:buFont typeface="Wingdings" pitchFamily="2" charset="2"/>
              <a:buChar char="q"/>
            </a:pPr>
            <a:r>
              <a:rPr lang="en-CA" i="1" dirty="0" smtClean="0">
                <a:solidFill>
                  <a:srgbClr val="C00000"/>
                </a:solidFill>
              </a:rPr>
              <a:t>Data gathering:</a:t>
            </a:r>
          </a:p>
          <a:p>
            <a:pPr marL="514350" lvl="1" indent="-514350">
              <a:buFont typeface="+mj-lt"/>
              <a:buAutoNum type="arabicPeriod"/>
            </a:pPr>
            <a:r>
              <a:rPr lang="en-CA" b="1" dirty="0" smtClean="0">
                <a:solidFill>
                  <a:srgbClr val="C00000"/>
                </a:solidFill>
              </a:rPr>
              <a:t>Utility</a:t>
            </a:r>
            <a:r>
              <a:rPr lang="en-CA" dirty="0" smtClean="0">
                <a:solidFill>
                  <a:srgbClr val="C00000"/>
                </a:solidFill>
              </a:rPr>
              <a:t> </a:t>
            </a:r>
            <a:r>
              <a:rPr lang="en-CA" dirty="0" smtClean="0"/>
              <a:t>: Does the act optimize what is best for those who are affected by it?</a:t>
            </a:r>
          </a:p>
          <a:p>
            <a:pPr marL="514350" lvl="1" indent="-514350">
              <a:buFont typeface="+mj-lt"/>
              <a:buAutoNum type="arabicPeriod"/>
            </a:pPr>
            <a:r>
              <a:rPr lang="en-CA" b="1" dirty="0" smtClean="0">
                <a:solidFill>
                  <a:srgbClr val="C00000"/>
                </a:solidFill>
              </a:rPr>
              <a:t>Rights</a:t>
            </a:r>
            <a:r>
              <a:rPr lang="en-CA" dirty="0" smtClean="0">
                <a:solidFill>
                  <a:srgbClr val="C00000"/>
                </a:solidFill>
              </a:rPr>
              <a:t> </a:t>
            </a:r>
            <a:r>
              <a:rPr lang="en-CA" dirty="0" smtClean="0"/>
              <a:t>: Does it respect the rights of the individuals involved?</a:t>
            </a:r>
          </a:p>
          <a:p>
            <a:pPr marL="514350" lvl="1" indent="-514350">
              <a:buFont typeface="+mj-lt"/>
              <a:buAutoNum type="arabicPeriod"/>
            </a:pPr>
            <a:r>
              <a:rPr lang="en-CA" b="1" dirty="0" smtClean="0">
                <a:solidFill>
                  <a:srgbClr val="C00000"/>
                </a:solidFill>
              </a:rPr>
              <a:t>Justice</a:t>
            </a:r>
            <a:r>
              <a:rPr lang="en-CA" dirty="0" smtClean="0">
                <a:solidFill>
                  <a:srgbClr val="C00000"/>
                </a:solidFill>
              </a:rPr>
              <a:t> </a:t>
            </a:r>
            <a:r>
              <a:rPr lang="en-CA" dirty="0" smtClean="0"/>
              <a:t>: Is it consistent with what we regard as fair?</a:t>
            </a:r>
          </a:p>
          <a:p>
            <a:pPr marL="514350" lvl="1" indent="-514350">
              <a:buFont typeface="+mj-lt"/>
              <a:buAutoNum type="arabicPeriod"/>
            </a:pPr>
            <a:r>
              <a:rPr lang="en-CA" b="1" dirty="0" smtClean="0">
                <a:solidFill>
                  <a:srgbClr val="C00000"/>
                </a:solidFill>
              </a:rPr>
              <a:t>Caring</a:t>
            </a:r>
            <a:r>
              <a:rPr lang="en-CA" dirty="0" smtClean="0">
                <a:solidFill>
                  <a:srgbClr val="C00000"/>
                </a:solidFill>
              </a:rPr>
              <a:t> </a:t>
            </a:r>
            <a:r>
              <a:rPr lang="en-CA" dirty="0" smtClean="0"/>
              <a:t>: Is it consistent with people’s responsibilities to each other?</a:t>
            </a:r>
            <a:endParaRPr lang="fr-CA" dirty="0" smtClean="0"/>
          </a:p>
          <a:p>
            <a:endParaRPr lang="en-CA" dirty="0" smtClean="0"/>
          </a:p>
          <a:p>
            <a:endParaRPr lang="en-CA" dirty="0" smtClean="0"/>
          </a:p>
        </p:txBody>
      </p:sp>
      <p:sp>
        <p:nvSpPr>
          <p:cNvPr id="5" name="5-Point Star 4"/>
          <p:cNvSpPr/>
          <p:nvPr/>
        </p:nvSpPr>
        <p:spPr>
          <a:xfrm>
            <a:off x="8301608" y="2420888"/>
            <a:ext cx="842392"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138396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latin typeface="Copperplate Gothic Bold" pitchFamily="34" charset="0"/>
              </a:rPr>
              <a:t>“The newspaper test”</a:t>
            </a:r>
            <a:endParaRPr lang="fr-CA" dirty="0">
              <a:latin typeface="Copperplate Gothic Bold" pitchFamily="34" charset="0"/>
            </a:endParaRPr>
          </a:p>
        </p:txBody>
      </p:sp>
      <p:sp>
        <p:nvSpPr>
          <p:cNvPr id="3" name="Content Placeholder 2"/>
          <p:cNvSpPr>
            <a:spLocks noGrp="1"/>
          </p:cNvSpPr>
          <p:nvPr>
            <p:ph idx="1"/>
          </p:nvPr>
        </p:nvSpPr>
        <p:spPr/>
        <p:txBody>
          <a:bodyPr/>
          <a:lstStyle/>
          <a:p>
            <a:pPr marL="0" indent="0">
              <a:buNone/>
            </a:pPr>
            <a:r>
              <a:rPr lang="en-CA" b="1" dirty="0" smtClean="0">
                <a:solidFill>
                  <a:srgbClr val="7030A0"/>
                </a:solidFill>
                <a:effectLst>
                  <a:outerShdw blurRad="38100" dist="38100" dir="2700000" algn="tl">
                    <a:srgbClr val="000000">
                      <a:alpha val="43137"/>
                    </a:srgbClr>
                  </a:outerShdw>
                </a:effectLst>
              </a:rPr>
              <a:t>Ask yourself this question:</a:t>
            </a:r>
          </a:p>
          <a:p>
            <a:pPr marL="0" indent="0">
              <a:buNone/>
            </a:pPr>
            <a:r>
              <a:rPr lang="en-CA" b="1" dirty="0" smtClean="0">
                <a:solidFill>
                  <a:srgbClr val="C00000"/>
                </a:solidFill>
              </a:rPr>
              <a:t>“If you were to make a decision on an ethical issue and </a:t>
            </a:r>
            <a:r>
              <a:rPr lang="en-CA" b="1" dirty="0" smtClean="0">
                <a:solidFill>
                  <a:srgbClr val="008000"/>
                </a:solidFill>
              </a:rPr>
              <a:t>then read about it on the front page of tomorrow’s paper, how would you feel?”</a:t>
            </a:r>
            <a:endParaRPr lang="fr-CA" b="1" dirty="0">
              <a:solidFill>
                <a:srgbClr val="0080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13</a:t>
            </a:fld>
            <a:endParaRPr lang="fr-CA"/>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3789038"/>
            <a:ext cx="2767485" cy="2705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630" y="3789040"/>
            <a:ext cx="2808312" cy="2705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7904" y="4267200"/>
            <a:ext cx="17145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31174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533400" y="373063"/>
            <a:ext cx="8153400" cy="762000"/>
          </a:xfrm>
        </p:spPr>
        <p:txBody>
          <a:bodyPr>
            <a:normAutofit fontScale="90000"/>
          </a:bodyPr>
          <a:lstStyle/>
          <a:p>
            <a:r>
              <a:rPr lang="en-US" dirty="0">
                <a:latin typeface="Copperplate Gothic Bold" pitchFamily="34" charset="0"/>
              </a:rPr>
              <a:t>Basic Approaches to </a:t>
            </a:r>
            <a:r>
              <a:rPr lang="en-US" dirty="0" smtClean="0">
                <a:latin typeface="Copperplate Gothic Bold" pitchFamily="34" charset="0"/>
              </a:rPr>
              <a:t>Ethics</a:t>
            </a:r>
            <a:br>
              <a:rPr lang="en-US" dirty="0" smtClean="0">
                <a:latin typeface="Copperplate Gothic Bold" pitchFamily="34" charset="0"/>
              </a:rPr>
            </a:br>
            <a:r>
              <a:rPr lang="en-US" sz="2200" dirty="0" smtClean="0">
                <a:latin typeface="Copperplate Gothic Bold" pitchFamily="34" charset="0"/>
              </a:rPr>
              <a:t>~Chapter 6.:.Page 194~</a:t>
            </a:r>
            <a:endParaRPr lang="en-US" sz="2200" dirty="0">
              <a:latin typeface="Copperplate Gothic Bold" pitchFamily="34" charset="0"/>
            </a:endParaRPr>
          </a:p>
        </p:txBody>
      </p:sp>
      <p:sp>
        <p:nvSpPr>
          <p:cNvPr id="307203" name="Rectangle 3"/>
          <p:cNvSpPr>
            <a:spLocks noGrp="1" noChangeArrowheads="1"/>
          </p:cNvSpPr>
          <p:nvPr>
            <p:ph type="body" idx="1"/>
          </p:nvPr>
        </p:nvSpPr>
        <p:spPr>
          <a:xfrm>
            <a:off x="533400" y="1484785"/>
            <a:ext cx="8610600" cy="4824535"/>
          </a:xfrm>
        </p:spPr>
        <p:txBody>
          <a:bodyPr>
            <a:normAutofit/>
          </a:bodyPr>
          <a:lstStyle/>
          <a:p>
            <a:pPr>
              <a:lnSpc>
                <a:spcPct val="90000"/>
              </a:lnSpc>
            </a:pPr>
            <a:r>
              <a:rPr lang="en-US" sz="2800" dirty="0">
                <a:latin typeface="Franklin Gothic Medium" pitchFamily="34" charset="0"/>
              </a:rPr>
              <a:t>Ethical dilemmas</a:t>
            </a:r>
          </a:p>
          <a:p>
            <a:pPr lvl="1">
              <a:lnSpc>
                <a:spcPct val="90000"/>
              </a:lnSpc>
            </a:pPr>
            <a:r>
              <a:rPr lang="en-US" sz="2400" dirty="0">
                <a:latin typeface="Franklin Gothic Medium" pitchFamily="34" charset="0"/>
              </a:rPr>
              <a:t>The choice between two competing but arguably           valid </a:t>
            </a:r>
            <a:r>
              <a:rPr lang="en-US" sz="2400" dirty="0" smtClean="0">
                <a:latin typeface="Franklin Gothic Medium" pitchFamily="34" charset="0"/>
              </a:rPr>
              <a:t>options.</a:t>
            </a:r>
            <a:endParaRPr lang="en-US" sz="2400" dirty="0">
              <a:latin typeface="Franklin Gothic Medium" pitchFamily="34" charset="0"/>
            </a:endParaRPr>
          </a:p>
          <a:p>
            <a:pPr>
              <a:lnSpc>
                <a:spcPct val="90000"/>
              </a:lnSpc>
            </a:pPr>
            <a:r>
              <a:rPr lang="en-US" sz="2800" dirty="0">
                <a:latin typeface="Franklin Gothic Medium" pitchFamily="34" charset="0"/>
              </a:rPr>
              <a:t>Ethical Lapses</a:t>
            </a:r>
          </a:p>
          <a:p>
            <a:pPr lvl="1">
              <a:lnSpc>
                <a:spcPct val="90000"/>
              </a:lnSpc>
            </a:pPr>
            <a:r>
              <a:rPr lang="en-US" sz="2400" dirty="0">
                <a:latin typeface="Franklin Gothic Medium" pitchFamily="34" charset="0"/>
              </a:rPr>
              <a:t>Decisions contrary to an individual’s stated beliefs and a company’s </a:t>
            </a:r>
            <a:r>
              <a:rPr lang="en-US" sz="2400" dirty="0" smtClean="0">
                <a:latin typeface="Franklin Gothic Medium" pitchFamily="34" charset="0"/>
              </a:rPr>
              <a:t>policies.</a:t>
            </a:r>
            <a:endParaRPr lang="en-US" sz="2400" dirty="0">
              <a:latin typeface="Franklin Gothic Medium" pitchFamily="34" charset="0"/>
            </a:endParaRPr>
          </a:p>
          <a:p>
            <a:pPr>
              <a:lnSpc>
                <a:spcPct val="90000"/>
              </a:lnSpc>
            </a:pPr>
            <a:r>
              <a:rPr lang="en-US" sz="2800" dirty="0">
                <a:latin typeface="Franklin Gothic Medium" pitchFamily="34" charset="0"/>
              </a:rPr>
              <a:t>Frameworks for ethical decision making</a:t>
            </a:r>
          </a:p>
          <a:p>
            <a:pPr lvl="1">
              <a:lnSpc>
                <a:spcPct val="90000"/>
              </a:lnSpc>
            </a:pPr>
            <a:r>
              <a:rPr lang="en-US" sz="2400" dirty="0">
                <a:latin typeface="Franklin Gothic Medium" pitchFamily="34" charset="0"/>
              </a:rPr>
              <a:t>Utilitarian approach</a:t>
            </a:r>
          </a:p>
          <a:p>
            <a:pPr lvl="1">
              <a:lnSpc>
                <a:spcPct val="90000"/>
              </a:lnSpc>
            </a:pPr>
            <a:r>
              <a:rPr lang="en-US" sz="2400" dirty="0">
                <a:latin typeface="Franklin Gothic Medium" pitchFamily="34" charset="0"/>
              </a:rPr>
              <a:t>Moral rights approach</a:t>
            </a:r>
          </a:p>
          <a:p>
            <a:pPr lvl="1">
              <a:lnSpc>
                <a:spcPct val="90000"/>
              </a:lnSpc>
            </a:pPr>
            <a:r>
              <a:rPr lang="en-US" sz="2400" dirty="0">
                <a:latin typeface="Franklin Gothic Medium" pitchFamily="34" charset="0"/>
              </a:rPr>
              <a:t>Universalism approach</a:t>
            </a:r>
          </a:p>
          <a:p>
            <a:pPr lvl="1">
              <a:lnSpc>
                <a:spcPct val="90000"/>
              </a:lnSpc>
            </a:pPr>
            <a:r>
              <a:rPr lang="en-US" sz="2400" dirty="0">
                <a:latin typeface="Franklin Gothic Medium" pitchFamily="34" charset="0"/>
              </a:rPr>
              <a:t>Justice approach</a:t>
            </a:r>
          </a:p>
        </p:txBody>
      </p:sp>
    </p:spTree>
    <p:extLst>
      <p:ext uri="{BB962C8B-B14F-4D97-AF65-F5344CB8AC3E}">
        <p14:creationId xmlns:p14="http://schemas.microsoft.com/office/powerpoint/2010/main" val="39845617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8226" name="Rectangle 2"/>
          <p:cNvSpPr>
            <a:spLocks noGrp="1" noChangeArrowheads="1"/>
          </p:cNvSpPr>
          <p:nvPr>
            <p:ph type="title"/>
          </p:nvPr>
        </p:nvSpPr>
        <p:spPr>
          <a:xfrm>
            <a:off x="533400" y="598488"/>
            <a:ext cx="8153400" cy="762000"/>
          </a:xfrm>
        </p:spPr>
        <p:txBody>
          <a:bodyPr>
            <a:normAutofit fontScale="90000"/>
          </a:bodyPr>
          <a:lstStyle/>
          <a:p>
            <a:r>
              <a:rPr lang="en-US" sz="4000" dirty="0"/>
              <a:t/>
            </a:r>
            <a:br>
              <a:rPr lang="en-US" sz="4000" dirty="0"/>
            </a:br>
            <a:r>
              <a:rPr lang="en-US" sz="4000" dirty="0"/>
              <a:t/>
            </a:r>
            <a:br>
              <a:rPr lang="en-US" sz="4000" dirty="0"/>
            </a:br>
            <a:r>
              <a:rPr lang="en-US" sz="4000" dirty="0"/>
              <a:t/>
            </a:r>
            <a:br>
              <a:rPr lang="en-US" sz="4000" dirty="0"/>
            </a:br>
            <a:r>
              <a:rPr lang="en-US" sz="4000" dirty="0">
                <a:latin typeface="Copperplate Gothic Bold" pitchFamily="34" charset="0"/>
              </a:rPr>
              <a:t>Basic Approaches to Ethics</a:t>
            </a:r>
            <a:br>
              <a:rPr lang="en-US" sz="4000" dirty="0">
                <a:latin typeface="Copperplate Gothic Bold" pitchFamily="34" charset="0"/>
              </a:rPr>
            </a:br>
            <a:r>
              <a:rPr lang="en-US" sz="4000" dirty="0">
                <a:solidFill>
                  <a:schemeClr val="folHlink"/>
                </a:solidFill>
                <a:latin typeface="Copperplate Gothic Bold" pitchFamily="34" charset="0"/>
              </a:rPr>
              <a:t>Utilitarian Approach</a:t>
            </a:r>
            <a:r>
              <a:rPr lang="en-US" sz="4000" dirty="0">
                <a:solidFill>
                  <a:schemeClr val="folHlink"/>
                </a:solidFill>
              </a:rPr>
              <a:t/>
            </a:r>
            <a:br>
              <a:rPr lang="en-US" sz="4000" dirty="0">
                <a:solidFill>
                  <a:schemeClr val="folHlink"/>
                </a:solidFill>
              </a:rPr>
            </a:br>
            <a:r>
              <a:rPr lang="en-US" sz="4000" dirty="0"/>
              <a:t/>
            </a:r>
            <a:br>
              <a:rPr lang="en-US" sz="4000" dirty="0"/>
            </a:br>
            <a:endParaRPr lang="en-US" sz="4000" dirty="0">
              <a:solidFill>
                <a:schemeClr val="folHlink"/>
              </a:solidFill>
            </a:endParaRPr>
          </a:p>
        </p:txBody>
      </p:sp>
      <p:sp>
        <p:nvSpPr>
          <p:cNvPr id="308227" name="Rectangle 3"/>
          <p:cNvSpPr>
            <a:spLocks noGrp="1" noChangeArrowheads="1"/>
          </p:cNvSpPr>
          <p:nvPr>
            <p:ph type="body" idx="1"/>
          </p:nvPr>
        </p:nvSpPr>
        <p:spPr>
          <a:xfrm>
            <a:off x="533400" y="2005013"/>
            <a:ext cx="8004175" cy="4114800"/>
          </a:xfrm>
        </p:spPr>
        <p:txBody>
          <a:bodyPr/>
          <a:lstStyle/>
          <a:p>
            <a:r>
              <a:rPr lang="en-US" b="1" dirty="0" smtClean="0">
                <a:latin typeface="Franklin Gothic Medium" pitchFamily="34" charset="0"/>
              </a:rPr>
              <a:t>Focused on the consequences of an action</a:t>
            </a:r>
          </a:p>
          <a:p>
            <a:r>
              <a:rPr lang="en-US" b="1" dirty="0" smtClean="0">
                <a:latin typeface="Franklin Gothic Medium" pitchFamily="34" charset="0"/>
              </a:rPr>
              <a:t>What is the “greatest good?</a:t>
            </a:r>
            <a:endParaRPr lang="en-US" b="1" dirty="0">
              <a:latin typeface="Franklin Gothic Medium" pitchFamily="34" charset="0"/>
            </a:endParaRPr>
          </a:p>
          <a:p>
            <a:r>
              <a:rPr lang="en-US" b="1" dirty="0" smtClean="0">
                <a:latin typeface="Franklin Gothic Medium" pitchFamily="34" charset="0"/>
              </a:rPr>
              <a:t>Different people may see the outcome differently in terms of good or bad. </a:t>
            </a:r>
            <a:endParaRPr lang="en-US" b="1" dirty="0">
              <a:latin typeface="Franklin Gothic Medium" pitchFamily="34" charset="0"/>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24536" cy="2073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Lightning Bolt 1"/>
          <p:cNvSpPr/>
          <p:nvPr/>
        </p:nvSpPr>
        <p:spPr>
          <a:xfrm>
            <a:off x="179512" y="476672"/>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7108476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9250" name="Rectangle 2"/>
          <p:cNvSpPr>
            <a:spLocks noGrp="1" noChangeArrowheads="1"/>
          </p:cNvSpPr>
          <p:nvPr>
            <p:ph type="title"/>
          </p:nvPr>
        </p:nvSpPr>
        <p:spPr>
          <a:xfrm>
            <a:off x="498475" y="544513"/>
            <a:ext cx="8153400" cy="762000"/>
          </a:xfrm>
        </p:spPr>
        <p:txBody>
          <a:bodyPr>
            <a:normAutofit fontScale="90000"/>
          </a:bodyPr>
          <a:lstStyle/>
          <a:p>
            <a:r>
              <a:rPr lang="en-US" sz="4000" dirty="0">
                <a:latin typeface="Copperplate Gothic Bold" pitchFamily="34" charset="0"/>
              </a:rPr>
              <a:t>Basic Approaches to Ethics</a:t>
            </a:r>
            <a:br>
              <a:rPr lang="en-US" sz="4000" dirty="0">
                <a:latin typeface="Copperplate Gothic Bold" pitchFamily="34" charset="0"/>
              </a:rPr>
            </a:br>
            <a:r>
              <a:rPr lang="en-US" sz="4000" dirty="0">
                <a:solidFill>
                  <a:schemeClr val="folHlink"/>
                </a:solidFill>
                <a:latin typeface="Copperplate Gothic Bold" pitchFamily="34" charset="0"/>
              </a:rPr>
              <a:t>Moral Rights Approach</a:t>
            </a:r>
          </a:p>
        </p:txBody>
      </p:sp>
      <p:sp>
        <p:nvSpPr>
          <p:cNvPr id="309251" name="Rectangle 3"/>
          <p:cNvSpPr>
            <a:spLocks noGrp="1" noChangeArrowheads="1"/>
          </p:cNvSpPr>
          <p:nvPr>
            <p:ph type="body" idx="1"/>
          </p:nvPr>
        </p:nvSpPr>
        <p:spPr>
          <a:xfrm>
            <a:off x="533400" y="2005013"/>
            <a:ext cx="8004175" cy="4114800"/>
          </a:xfrm>
        </p:spPr>
        <p:txBody>
          <a:bodyPr>
            <a:normAutofit/>
          </a:bodyPr>
          <a:lstStyle/>
          <a:p>
            <a:pPr>
              <a:lnSpc>
                <a:spcPct val="90000"/>
              </a:lnSpc>
            </a:pPr>
            <a:r>
              <a:rPr lang="en-US" dirty="0" smtClean="0">
                <a:latin typeface="Franklin Gothic Medium" pitchFamily="34" charset="0"/>
              </a:rPr>
              <a:t> </a:t>
            </a:r>
            <a:r>
              <a:rPr lang="en-US" b="1" dirty="0" smtClean="0">
                <a:latin typeface="Franklin Gothic Medium" pitchFamily="34" charset="0"/>
              </a:rPr>
              <a:t>Focused on an examination of the moral standing of actions, independent of their consequences</a:t>
            </a:r>
            <a:endParaRPr lang="en-US" b="1" dirty="0">
              <a:latin typeface="Franklin Gothic Medium" pitchFamily="34" charset="0"/>
            </a:endParaRPr>
          </a:p>
          <a:p>
            <a:pPr lvl="1">
              <a:lnSpc>
                <a:spcPct val="90000"/>
              </a:lnSpc>
            </a:pPr>
            <a:r>
              <a:rPr lang="en-US" dirty="0">
                <a:latin typeface="Franklin Gothic Medium" pitchFamily="34" charset="0"/>
              </a:rPr>
              <a:t>Some actions are simply “right” or they are “wrong</a:t>
            </a:r>
            <a:r>
              <a:rPr lang="en-US" dirty="0" smtClean="0">
                <a:latin typeface="Franklin Gothic Medium" pitchFamily="34" charset="0"/>
              </a:rPr>
              <a:t>”.</a:t>
            </a:r>
            <a:endParaRPr lang="en-US" dirty="0">
              <a:latin typeface="Franklin Gothic Medium" pitchFamily="34" charset="0"/>
            </a:endParaRPr>
          </a:p>
          <a:p>
            <a:pPr lvl="1">
              <a:lnSpc>
                <a:spcPct val="90000"/>
              </a:lnSpc>
            </a:pPr>
            <a:r>
              <a:rPr lang="en-US" dirty="0">
                <a:latin typeface="Franklin Gothic Medium" pitchFamily="34" charset="0"/>
              </a:rPr>
              <a:t>When two actions both have moral standing, then the positive or negative consequences of each will determine which is the more ethical decision or </a:t>
            </a:r>
            <a:r>
              <a:rPr lang="en-US" dirty="0" smtClean="0">
                <a:latin typeface="Franklin Gothic Medium" pitchFamily="34" charset="0"/>
              </a:rPr>
              <a:t>action.</a:t>
            </a:r>
            <a:endParaRPr lang="en-US" dirty="0">
              <a:latin typeface="Franklin Gothic Medium" pitchFamily="34" charset="0"/>
            </a:endParaRPr>
          </a:p>
        </p:txBody>
      </p:sp>
      <p:sp>
        <p:nvSpPr>
          <p:cNvPr id="2" name="Lightning Bolt 1"/>
          <p:cNvSpPr/>
          <p:nvPr/>
        </p:nvSpPr>
        <p:spPr>
          <a:xfrm>
            <a:off x="395536" y="764704"/>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491618039"/>
      </p:ext>
    </p:extLst>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0274" name="Rectangle 2"/>
          <p:cNvSpPr>
            <a:spLocks noGrp="1" noChangeArrowheads="1"/>
          </p:cNvSpPr>
          <p:nvPr>
            <p:ph type="title"/>
          </p:nvPr>
        </p:nvSpPr>
        <p:spPr>
          <a:xfrm>
            <a:off x="434975" y="552450"/>
            <a:ext cx="8153400" cy="762000"/>
          </a:xfrm>
        </p:spPr>
        <p:txBody>
          <a:bodyPr>
            <a:normAutofit fontScale="90000"/>
          </a:bodyPr>
          <a:lstStyle/>
          <a:p>
            <a:r>
              <a:rPr lang="en-US" sz="4000" dirty="0">
                <a:latin typeface="Copperplate Gothic Bold" pitchFamily="34" charset="0"/>
              </a:rPr>
              <a:t>Basic Approaches to Ethics</a:t>
            </a:r>
            <a:br>
              <a:rPr lang="en-US" sz="4000" dirty="0">
                <a:latin typeface="Copperplate Gothic Bold" pitchFamily="34" charset="0"/>
              </a:rPr>
            </a:br>
            <a:r>
              <a:rPr lang="en-US" sz="4000" dirty="0">
                <a:solidFill>
                  <a:schemeClr val="folHlink"/>
                </a:solidFill>
                <a:latin typeface="Copperplate Gothic Bold" pitchFamily="34" charset="0"/>
              </a:rPr>
              <a:t>Universal Approach</a:t>
            </a:r>
          </a:p>
        </p:txBody>
      </p:sp>
      <p:sp>
        <p:nvSpPr>
          <p:cNvPr id="310275" name="Rectangle 3"/>
          <p:cNvSpPr>
            <a:spLocks noGrp="1" noChangeArrowheads="1"/>
          </p:cNvSpPr>
          <p:nvPr>
            <p:ph type="body" idx="1"/>
          </p:nvPr>
        </p:nvSpPr>
        <p:spPr>
          <a:xfrm>
            <a:off x="533400" y="2005013"/>
            <a:ext cx="8287072" cy="4114800"/>
          </a:xfrm>
        </p:spPr>
        <p:txBody>
          <a:bodyPr>
            <a:normAutofit lnSpcReduction="10000"/>
          </a:bodyPr>
          <a:lstStyle/>
          <a:p>
            <a:r>
              <a:rPr lang="en-US" sz="3000" dirty="0" smtClean="0">
                <a:latin typeface="Franklin Gothic Medium" pitchFamily="34" charset="0"/>
              </a:rPr>
              <a:t>  </a:t>
            </a:r>
            <a:r>
              <a:rPr lang="en-US" sz="3000" b="1" dirty="0" smtClean="0">
                <a:latin typeface="Franklin Gothic Medium" pitchFamily="34" charset="0"/>
              </a:rPr>
              <a:t>An approach to ethical decision making where you choose a course of action that you believe can apply to all people under all situations</a:t>
            </a:r>
            <a:endParaRPr lang="en-US" sz="3000" dirty="0" smtClean="0">
              <a:latin typeface="Franklin Gothic Medium" pitchFamily="34" charset="0"/>
            </a:endParaRPr>
          </a:p>
          <a:p>
            <a:r>
              <a:rPr lang="en-US" sz="2400" i="1" dirty="0" smtClean="0">
                <a:latin typeface="Franklin Gothic Medium" pitchFamily="34" charset="0"/>
              </a:rPr>
              <a:t>“</a:t>
            </a:r>
            <a:r>
              <a:rPr lang="en-US" sz="2400" i="1" dirty="0">
                <a:latin typeface="Franklin Gothic Medium" pitchFamily="34" charset="0"/>
              </a:rPr>
              <a:t>Do unto others as you would have them do unto everyone, including yourself.” (Immanuel Kant)</a:t>
            </a:r>
          </a:p>
          <a:p>
            <a:pPr lvl="1"/>
            <a:r>
              <a:rPr lang="en-US" dirty="0" smtClean="0">
                <a:latin typeface="Franklin Gothic Medium" pitchFamily="34" charset="0"/>
              </a:rPr>
              <a:t>The </a:t>
            </a:r>
            <a:r>
              <a:rPr lang="en-US" dirty="0">
                <a:latin typeface="Franklin Gothic Medium" pitchFamily="34" charset="0"/>
              </a:rPr>
              <a:t>issue of </a:t>
            </a:r>
            <a:r>
              <a:rPr lang="en-US" dirty="0" smtClean="0">
                <a:latin typeface="Franklin Gothic Medium" pitchFamily="34" charset="0"/>
              </a:rPr>
              <a:t>rights.</a:t>
            </a:r>
            <a:endParaRPr lang="en-US" dirty="0">
              <a:latin typeface="Franklin Gothic Medium" pitchFamily="34" charset="0"/>
            </a:endParaRPr>
          </a:p>
          <a:p>
            <a:pPr lvl="1"/>
            <a:r>
              <a:rPr lang="en-US" dirty="0">
                <a:latin typeface="Franklin Gothic Medium" pitchFamily="34" charset="0"/>
              </a:rPr>
              <a:t>Rights stem from freedom and </a:t>
            </a:r>
            <a:r>
              <a:rPr lang="en-US" dirty="0" smtClean="0">
                <a:latin typeface="Franklin Gothic Medium" pitchFamily="34" charset="0"/>
              </a:rPr>
              <a:t>autonomy.</a:t>
            </a:r>
            <a:endParaRPr lang="en-US" dirty="0">
              <a:latin typeface="Franklin Gothic Medium" pitchFamily="34" charset="0"/>
            </a:endParaRPr>
          </a:p>
          <a:p>
            <a:pPr lvl="1"/>
            <a:r>
              <a:rPr lang="en-US" dirty="0">
                <a:latin typeface="Franklin Gothic Medium" pitchFamily="34" charset="0"/>
              </a:rPr>
              <a:t>Actions that limit freedom and autonomy generally lack moral </a:t>
            </a:r>
            <a:r>
              <a:rPr lang="en-US" dirty="0" smtClean="0">
                <a:latin typeface="Franklin Gothic Medium" pitchFamily="34" charset="0"/>
              </a:rPr>
              <a:t>justification.</a:t>
            </a:r>
            <a:endParaRPr lang="en-US" dirty="0">
              <a:latin typeface="Franklin Gothic Medium" pitchFamily="34" charset="0"/>
            </a:endParaRPr>
          </a:p>
        </p:txBody>
      </p:sp>
      <p:sp>
        <p:nvSpPr>
          <p:cNvPr id="2" name="Lightning Bolt 1"/>
          <p:cNvSpPr/>
          <p:nvPr/>
        </p:nvSpPr>
        <p:spPr>
          <a:xfrm>
            <a:off x="255103" y="764704"/>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4058699656"/>
      </p:ext>
    </p:extLst>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1298" name="Rectangle 2"/>
          <p:cNvSpPr>
            <a:spLocks noGrp="1" noChangeArrowheads="1"/>
          </p:cNvSpPr>
          <p:nvPr>
            <p:ph type="title"/>
          </p:nvPr>
        </p:nvSpPr>
        <p:spPr>
          <a:xfrm>
            <a:off x="533400" y="588963"/>
            <a:ext cx="8153400" cy="762000"/>
          </a:xfrm>
        </p:spPr>
        <p:txBody>
          <a:bodyPr>
            <a:normAutofit fontScale="90000"/>
          </a:bodyPr>
          <a:lstStyle/>
          <a:p>
            <a:r>
              <a:rPr lang="en-US" sz="4000" dirty="0">
                <a:latin typeface="Copperplate Gothic Bold" pitchFamily="34" charset="0"/>
              </a:rPr>
              <a:t>Basic Approaches to Ethics</a:t>
            </a:r>
            <a:br>
              <a:rPr lang="en-US" sz="4000" dirty="0">
                <a:latin typeface="Copperplate Gothic Bold" pitchFamily="34" charset="0"/>
              </a:rPr>
            </a:br>
            <a:r>
              <a:rPr lang="en-US" sz="4000" dirty="0">
                <a:solidFill>
                  <a:schemeClr val="folHlink"/>
                </a:solidFill>
                <a:latin typeface="Copperplate Gothic Bold" pitchFamily="34" charset="0"/>
              </a:rPr>
              <a:t>Justice Approach</a:t>
            </a:r>
          </a:p>
        </p:txBody>
      </p:sp>
      <p:sp>
        <p:nvSpPr>
          <p:cNvPr id="311299" name="Rectangle 3"/>
          <p:cNvSpPr>
            <a:spLocks noGrp="1" noChangeArrowheads="1"/>
          </p:cNvSpPr>
          <p:nvPr>
            <p:ph type="body" idx="1"/>
          </p:nvPr>
        </p:nvSpPr>
        <p:spPr>
          <a:xfrm>
            <a:off x="533400" y="2005013"/>
            <a:ext cx="8004175" cy="4114800"/>
          </a:xfrm>
        </p:spPr>
        <p:txBody>
          <a:bodyPr>
            <a:normAutofit/>
          </a:bodyPr>
          <a:lstStyle/>
          <a:p>
            <a:r>
              <a:rPr lang="en-US" sz="2800" dirty="0">
                <a:latin typeface="Franklin Gothic Medium" pitchFamily="34" charset="0"/>
              </a:rPr>
              <a:t>How equitably are the costs </a:t>
            </a:r>
            <a:r>
              <a:rPr lang="en-US" sz="2800" dirty="0" smtClean="0">
                <a:latin typeface="Franklin Gothic Medium" pitchFamily="34" charset="0"/>
              </a:rPr>
              <a:t>and benefits </a:t>
            </a:r>
            <a:r>
              <a:rPr lang="en-US" sz="2800" dirty="0">
                <a:latin typeface="Franklin Gothic Medium" pitchFamily="34" charset="0"/>
              </a:rPr>
              <a:t>of actions distributed?</a:t>
            </a:r>
          </a:p>
          <a:p>
            <a:pPr lvl="1"/>
            <a:r>
              <a:rPr lang="en-US" sz="2400" dirty="0">
                <a:latin typeface="Franklin Gothic Medium" pitchFamily="34" charset="0"/>
              </a:rPr>
              <a:t>Costs and benefits should be equitably distributed</a:t>
            </a:r>
          </a:p>
          <a:p>
            <a:pPr lvl="1"/>
            <a:r>
              <a:rPr lang="en-US" sz="2400" dirty="0">
                <a:latin typeface="Franklin Gothic Medium" pitchFamily="34" charset="0"/>
              </a:rPr>
              <a:t>Rules should be impartially applied</a:t>
            </a:r>
          </a:p>
          <a:p>
            <a:pPr lvl="1"/>
            <a:r>
              <a:rPr lang="en-US" sz="2400" dirty="0">
                <a:latin typeface="Franklin Gothic Medium" pitchFamily="34" charset="0"/>
              </a:rPr>
              <a:t>Those damaged because of inequity or discrimination should be compensated</a:t>
            </a:r>
          </a:p>
          <a:p>
            <a:r>
              <a:rPr lang="en-US" sz="2800" dirty="0">
                <a:latin typeface="Franklin Gothic Medium" pitchFamily="34" charset="0"/>
              </a:rPr>
              <a:t>Distributive justice</a:t>
            </a:r>
          </a:p>
          <a:p>
            <a:pPr lvl="1"/>
            <a:r>
              <a:rPr lang="en-US" sz="2400" dirty="0">
                <a:latin typeface="Franklin Gothic Medium" pitchFamily="34" charset="0"/>
              </a:rPr>
              <a:t>Equitable distribution is based on performance</a:t>
            </a:r>
          </a:p>
          <a:p>
            <a:pPr lvl="1">
              <a:buFont typeface="Wingdings" pitchFamily="2" charset="2"/>
              <a:buNone/>
            </a:pPr>
            <a:endParaRPr lang="en-US" sz="2400" dirty="0">
              <a:latin typeface="Franklin Gothic Medium" pitchFamily="34" charset="0"/>
            </a:endParaRPr>
          </a:p>
        </p:txBody>
      </p:sp>
      <p:sp>
        <p:nvSpPr>
          <p:cNvPr id="2" name="Lightning Bolt 1"/>
          <p:cNvSpPr/>
          <p:nvPr/>
        </p:nvSpPr>
        <p:spPr>
          <a:xfrm>
            <a:off x="323528" y="836712"/>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57679347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11299">
                                            <p:txEl>
                                              <p:pRg st="0" end="0"/>
                                            </p:txEl>
                                          </p:spTgt>
                                        </p:tgtEl>
                                        <p:attrNameLst>
                                          <p:attrName>style.visibility</p:attrName>
                                        </p:attrNameLst>
                                      </p:cBhvr>
                                      <p:to>
                                        <p:strVal val="visible"/>
                                      </p:to>
                                    </p:set>
                                    <p:animEffect transition="in" filter="slide(fromTop)">
                                      <p:cBhvr>
                                        <p:cTn id="7" dur="500"/>
                                        <p:tgtEl>
                                          <p:spTgt spid="311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311299">
                                            <p:txEl>
                                              <p:pRg st="1" end="1"/>
                                            </p:txEl>
                                          </p:spTgt>
                                        </p:tgtEl>
                                        <p:attrNameLst>
                                          <p:attrName>style.visibility</p:attrName>
                                        </p:attrNameLst>
                                      </p:cBhvr>
                                      <p:to>
                                        <p:strVal val="visible"/>
                                      </p:to>
                                    </p:set>
                                    <p:animEffect transition="in" filter="slide(fromTop)">
                                      <p:cBhvr>
                                        <p:cTn id="12" dur="500"/>
                                        <p:tgtEl>
                                          <p:spTgt spid="3112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311299">
                                            <p:txEl>
                                              <p:pRg st="2" end="2"/>
                                            </p:txEl>
                                          </p:spTgt>
                                        </p:tgtEl>
                                        <p:attrNameLst>
                                          <p:attrName>style.visibility</p:attrName>
                                        </p:attrNameLst>
                                      </p:cBhvr>
                                      <p:to>
                                        <p:strVal val="visible"/>
                                      </p:to>
                                    </p:set>
                                    <p:animEffect transition="in" filter="slide(fromTop)">
                                      <p:cBhvr>
                                        <p:cTn id="17" dur="500"/>
                                        <p:tgtEl>
                                          <p:spTgt spid="31129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311299">
                                            <p:txEl>
                                              <p:pRg st="3" end="3"/>
                                            </p:txEl>
                                          </p:spTgt>
                                        </p:tgtEl>
                                        <p:attrNameLst>
                                          <p:attrName>style.visibility</p:attrName>
                                        </p:attrNameLst>
                                      </p:cBhvr>
                                      <p:to>
                                        <p:strVal val="visible"/>
                                      </p:to>
                                    </p:set>
                                    <p:animEffect transition="in" filter="slide(fromTop)">
                                      <p:cBhvr>
                                        <p:cTn id="22" dur="500"/>
                                        <p:tgtEl>
                                          <p:spTgt spid="31129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311299">
                                            <p:txEl>
                                              <p:pRg st="4" end="4"/>
                                            </p:txEl>
                                          </p:spTgt>
                                        </p:tgtEl>
                                        <p:attrNameLst>
                                          <p:attrName>style.visibility</p:attrName>
                                        </p:attrNameLst>
                                      </p:cBhvr>
                                      <p:to>
                                        <p:strVal val="visible"/>
                                      </p:to>
                                    </p:set>
                                    <p:animEffect transition="in" filter="slide(fromTop)">
                                      <p:cBhvr>
                                        <p:cTn id="27" dur="500"/>
                                        <p:tgtEl>
                                          <p:spTgt spid="31129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311299">
                                            <p:txEl>
                                              <p:pRg st="5" end="5"/>
                                            </p:txEl>
                                          </p:spTgt>
                                        </p:tgtEl>
                                        <p:attrNameLst>
                                          <p:attrName>style.visibility</p:attrName>
                                        </p:attrNameLst>
                                      </p:cBhvr>
                                      <p:to>
                                        <p:strVal val="visible"/>
                                      </p:to>
                                    </p:set>
                                    <p:animEffect transition="in" filter="slide(fromTop)">
                                      <p:cBhvr>
                                        <p:cTn id="32" dur="500"/>
                                        <p:tgtEl>
                                          <p:spTgt spid="3112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299" grpId="0" build="p" bldLvl="2"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Rectangle 2"/>
          <p:cNvSpPr>
            <a:spLocks noGrp="1" noChangeArrowheads="1"/>
          </p:cNvSpPr>
          <p:nvPr>
            <p:ph type="title"/>
          </p:nvPr>
        </p:nvSpPr>
        <p:spPr>
          <a:xfrm>
            <a:off x="514350" y="615950"/>
            <a:ext cx="8153400" cy="762000"/>
          </a:xfrm>
        </p:spPr>
        <p:txBody>
          <a:bodyPr>
            <a:normAutofit fontScale="90000"/>
          </a:bodyPr>
          <a:lstStyle/>
          <a:p>
            <a:r>
              <a:rPr lang="en-US" sz="4000" dirty="0">
                <a:latin typeface="Copperplate Gothic Bold" pitchFamily="34" charset="0"/>
              </a:rPr>
              <a:t>Basic Approaches to Ethics</a:t>
            </a:r>
            <a:br>
              <a:rPr lang="en-US" sz="4000" dirty="0">
                <a:latin typeface="Copperplate Gothic Bold" pitchFamily="34" charset="0"/>
              </a:rPr>
            </a:br>
            <a:r>
              <a:rPr lang="en-US" sz="4000" dirty="0">
                <a:solidFill>
                  <a:schemeClr val="folHlink"/>
                </a:solidFill>
                <a:latin typeface="Copperplate Gothic Bold" pitchFamily="34" charset="0"/>
              </a:rPr>
              <a:t>Justice Approach</a:t>
            </a:r>
          </a:p>
        </p:txBody>
      </p:sp>
      <p:sp>
        <p:nvSpPr>
          <p:cNvPr id="312323" name="Rectangle 3"/>
          <p:cNvSpPr>
            <a:spLocks noGrp="1" noChangeArrowheads="1"/>
          </p:cNvSpPr>
          <p:nvPr>
            <p:ph type="body" idx="1"/>
          </p:nvPr>
        </p:nvSpPr>
        <p:spPr>
          <a:xfrm>
            <a:off x="533400" y="1844824"/>
            <a:ext cx="8004175" cy="4274989"/>
          </a:xfrm>
        </p:spPr>
        <p:txBody>
          <a:bodyPr>
            <a:noAutofit/>
          </a:bodyPr>
          <a:lstStyle/>
          <a:p>
            <a:pPr>
              <a:lnSpc>
                <a:spcPct val="90000"/>
              </a:lnSpc>
            </a:pPr>
            <a:r>
              <a:rPr lang="en-US" sz="2800" dirty="0">
                <a:latin typeface="Franklin Gothic Medium" pitchFamily="34" charset="0"/>
              </a:rPr>
              <a:t>Procedural justice</a:t>
            </a:r>
          </a:p>
          <a:p>
            <a:pPr lvl="1">
              <a:lnSpc>
                <a:spcPct val="90000"/>
              </a:lnSpc>
            </a:pPr>
            <a:r>
              <a:rPr lang="en-US" sz="2400" dirty="0">
                <a:latin typeface="Franklin Gothic Medium" pitchFamily="34" charset="0"/>
              </a:rPr>
              <a:t>Ensure that people affected by managerial decisions consent to the decision-making process </a:t>
            </a:r>
          </a:p>
          <a:p>
            <a:pPr lvl="1">
              <a:lnSpc>
                <a:spcPct val="90000"/>
              </a:lnSpc>
            </a:pPr>
            <a:r>
              <a:rPr lang="en-US" sz="2400" dirty="0">
                <a:latin typeface="Franklin Gothic Medium" pitchFamily="34" charset="0"/>
              </a:rPr>
              <a:t>Ensure that the process is administered impartially</a:t>
            </a:r>
          </a:p>
          <a:p>
            <a:pPr lvl="1">
              <a:lnSpc>
                <a:spcPct val="90000"/>
              </a:lnSpc>
              <a:buFont typeface="Wingdings" pitchFamily="2" charset="2"/>
              <a:buNone/>
            </a:pPr>
            <a:endParaRPr lang="en-US" sz="2400" dirty="0">
              <a:latin typeface="Franklin Gothic Medium" pitchFamily="34" charset="0"/>
            </a:endParaRPr>
          </a:p>
          <a:p>
            <a:pPr>
              <a:lnSpc>
                <a:spcPct val="90000"/>
              </a:lnSpc>
            </a:pPr>
            <a:r>
              <a:rPr lang="en-US" sz="2800" dirty="0">
                <a:latin typeface="Franklin Gothic Medium" pitchFamily="34" charset="0"/>
              </a:rPr>
              <a:t>Compensatory justice</a:t>
            </a:r>
          </a:p>
          <a:p>
            <a:pPr lvl="1">
              <a:lnSpc>
                <a:spcPct val="90000"/>
              </a:lnSpc>
            </a:pPr>
            <a:r>
              <a:rPr lang="en-US" sz="2400" dirty="0">
                <a:latin typeface="Franklin Gothic Medium" pitchFamily="34" charset="0"/>
              </a:rPr>
              <a:t>If distributive and procedural justice fail, those hurt by inequitable distribution of rewards are compensated</a:t>
            </a:r>
          </a:p>
        </p:txBody>
      </p:sp>
    </p:spTree>
    <p:extLst>
      <p:ext uri="{BB962C8B-B14F-4D97-AF65-F5344CB8AC3E}">
        <p14:creationId xmlns:p14="http://schemas.microsoft.com/office/powerpoint/2010/main" val="111762324"/>
      </p:ext>
    </p:extLst>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a:xfrm>
            <a:off x="533400" y="0"/>
            <a:ext cx="8153400" cy="1431925"/>
          </a:xfrm>
        </p:spPr>
        <p:txBody>
          <a:bodyPr>
            <a:normAutofit fontScale="90000"/>
          </a:bodyPr>
          <a:lstStyle/>
          <a:p>
            <a:r>
              <a:rPr lang="en-US" dirty="0">
                <a:latin typeface="Copperplate Gothic Bold" pitchFamily="34" charset="0"/>
              </a:rPr>
              <a:t>Moral Intensity in Ethical Decision Making</a:t>
            </a:r>
          </a:p>
        </p:txBody>
      </p:sp>
      <p:sp>
        <p:nvSpPr>
          <p:cNvPr id="313347" name="Rectangle 3"/>
          <p:cNvSpPr>
            <a:spLocks noGrp="1" noChangeArrowheads="1"/>
          </p:cNvSpPr>
          <p:nvPr>
            <p:ph type="body" idx="1"/>
          </p:nvPr>
        </p:nvSpPr>
        <p:spPr>
          <a:xfrm>
            <a:off x="425450" y="2014538"/>
            <a:ext cx="8229600" cy="4530725"/>
          </a:xfrm>
        </p:spPr>
        <p:txBody>
          <a:bodyPr/>
          <a:lstStyle/>
          <a:p>
            <a:r>
              <a:rPr lang="en-US" dirty="0">
                <a:latin typeface="Franklin Gothic Medium" pitchFamily="34" charset="0"/>
              </a:rPr>
              <a:t>Moral intensity</a:t>
            </a:r>
          </a:p>
          <a:p>
            <a:pPr lvl="1"/>
            <a:r>
              <a:rPr lang="en-US" dirty="0">
                <a:latin typeface="Franklin Gothic Medium" pitchFamily="34" charset="0"/>
              </a:rPr>
              <a:t>The degree to which people see an issue as an ethical </a:t>
            </a:r>
            <a:r>
              <a:rPr lang="en-US" dirty="0" smtClean="0">
                <a:latin typeface="Franklin Gothic Medium" pitchFamily="34" charset="0"/>
              </a:rPr>
              <a:t>one.</a:t>
            </a:r>
            <a:endParaRPr lang="en-US" dirty="0">
              <a:latin typeface="Franklin Gothic Medium" pitchFamily="34" charset="0"/>
            </a:endParaRPr>
          </a:p>
          <a:p>
            <a:pPr lvl="1"/>
            <a:r>
              <a:rPr lang="en-US" dirty="0">
                <a:latin typeface="Franklin Gothic Medium" pitchFamily="34" charset="0"/>
              </a:rPr>
              <a:t>Six </a:t>
            </a:r>
            <a:r>
              <a:rPr lang="en-US" dirty="0" smtClean="0">
                <a:latin typeface="Franklin Gothic Medium" pitchFamily="34" charset="0"/>
              </a:rPr>
              <a:t>components:</a:t>
            </a:r>
          </a:p>
        </p:txBody>
      </p:sp>
      <p:sp>
        <p:nvSpPr>
          <p:cNvPr id="2" name="5-Point Star 1"/>
          <p:cNvSpPr/>
          <p:nvPr/>
        </p:nvSpPr>
        <p:spPr>
          <a:xfrm>
            <a:off x="611560" y="5517232"/>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 name="Lightning Bolt 2"/>
          <p:cNvSpPr/>
          <p:nvPr/>
        </p:nvSpPr>
        <p:spPr>
          <a:xfrm>
            <a:off x="755576" y="836712"/>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 name="TextBox 3"/>
          <p:cNvSpPr txBox="1"/>
          <p:nvPr/>
        </p:nvSpPr>
        <p:spPr>
          <a:xfrm>
            <a:off x="1505946" y="4123308"/>
            <a:ext cx="5375448" cy="2308324"/>
          </a:xfrm>
          <a:prstGeom prst="rect">
            <a:avLst/>
          </a:prstGeom>
          <a:noFill/>
        </p:spPr>
        <p:txBody>
          <a:bodyPr wrap="square" rtlCol="0">
            <a:spAutoFit/>
          </a:bodyPr>
          <a:lstStyle/>
          <a:p>
            <a:pPr marL="285750" indent="-285750">
              <a:buFont typeface="Arial" pitchFamily="34" charset="0"/>
              <a:buChar char="•"/>
            </a:pPr>
            <a:r>
              <a:rPr lang="en-CA" sz="2400" b="1" dirty="0" smtClean="0"/>
              <a:t>Magnitude of the consequences</a:t>
            </a:r>
          </a:p>
          <a:p>
            <a:pPr marL="285750" indent="-285750">
              <a:buFont typeface="Arial" pitchFamily="34" charset="0"/>
              <a:buChar char="•"/>
            </a:pPr>
            <a:r>
              <a:rPr lang="en-CA" sz="2400" b="1" dirty="0" smtClean="0"/>
              <a:t>Social consensus</a:t>
            </a:r>
          </a:p>
          <a:p>
            <a:pPr marL="285750" indent="-285750">
              <a:buFont typeface="Arial" pitchFamily="34" charset="0"/>
              <a:buChar char="•"/>
            </a:pPr>
            <a:r>
              <a:rPr lang="en-CA" sz="2400" b="1" dirty="0" smtClean="0"/>
              <a:t>Probability of effect</a:t>
            </a:r>
          </a:p>
          <a:p>
            <a:pPr marL="285750" indent="-285750">
              <a:buFont typeface="Arial" pitchFamily="34" charset="0"/>
              <a:buChar char="•"/>
            </a:pPr>
            <a:r>
              <a:rPr lang="en-CA" sz="2400" b="1" dirty="0" smtClean="0"/>
              <a:t>Temporal immediacy</a:t>
            </a:r>
          </a:p>
          <a:p>
            <a:pPr marL="285750" indent="-285750">
              <a:buFont typeface="Arial" pitchFamily="34" charset="0"/>
              <a:buChar char="•"/>
            </a:pPr>
            <a:r>
              <a:rPr lang="en-CA" sz="2400" b="1" dirty="0" smtClean="0"/>
              <a:t>Proximity</a:t>
            </a:r>
          </a:p>
          <a:p>
            <a:pPr marL="285750" indent="-285750">
              <a:buFont typeface="Arial" pitchFamily="34" charset="0"/>
              <a:buChar char="•"/>
            </a:pPr>
            <a:r>
              <a:rPr lang="en-CA" sz="2400" b="1" dirty="0" smtClean="0"/>
              <a:t>Concentration of effect</a:t>
            </a:r>
            <a:endParaRPr lang="en-CA" sz="2400" b="1" dirty="0"/>
          </a:p>
        </p:txBody>
      </p:sp>
    </p:spTree>
    <p:extLst>
      <p:ext uri="{BB962C8B-B14F-4D97-AF65-F5344CB8AC3E}">
        <p14:creationId xmlns:p14="http://schemas.microsoft.com/office/powerpoint/2010/main" val="15120065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03122" name="Group 18"/>
          <p:cNvGrpSpPr>
            <a:grpSpLocks/>
          </p:cNvGrpSpPr>
          <p:nvPr/>
        </p:nvGrpSpPr>
        <p:grpSpPr bwMode="auto">
          <a:xfrm>
            <a:off x="6069013" y="2946400"/>
            <a:ext cx="1409700" cy="1411288"/>
            <a:chOff x="4137" y="2252"/>
            <a:chExt cx="888" cy="889"/>
          </a:xfrm>
        </p:grpSpPr>
        <p:sp>
          <p:nvSpPr>
            <p:cNvPr id="303120" name="Oval 16"/>
            <p:cNvSpPr>
              <a:spLocks noChangeArrowheads="1"/>
            </p:cNvSpPr>
            <p:nvPr/>
          </p:nvSpPr>
          <p:spPr bwMode="auto">
            <a:xfrm>
              <a:off x="4137" y="2252"/>
              <a:ext cx="858" cy="858"/>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nvGrpSpPr>
            <p:cNvPr id="303118" name="Group 14"/>
            <p:cNvGrpSpPr>
              <a:grpSpLocks/>
            </p:cNvGrpSpPr>
            <p:nvPr/>
          </p:nvGrpSpPr>
          <p:grpSpPr bwMode="auto">
            <a:xfrm>
              <a:off x="4167" y="2283"/>
              <a:ext cx="858" cy="858"/>
              <a:chOff x="3141" y="3462"/>
              <a:chExt cx="858" cy="858"/>
            </a:xfrm>
          </p:grpSpPr>
          <p:sp>
            <p:nvSpPr>
              <p:cNvPr id="303109" name="Oval 5"/>
              <p:cNvSpPr>
                <a:spLocks noChangeArrowheads="1"/>
              </p:cNvSpPr>
              <p:nvPr/>
            </p:nvSpPr>
            <p:spPr bwMode="auto">
              <a:xfrm>
                <a:off x="3141" y="3462"/>
                <a:ext cx="858" cy="858"/>
              </a:xfrm>
              <a:prstGeom prst="ellipse">
                <a:avLst/>
              </a:prstGeom>
              <a:solidFill>
                <a:srgbClr val="02C3EA"/>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03117" name="Text Box 13"/>
              <p:cNvSpPr txBox="1">
                <a:spLocks noChangeArrowheads="1"/>
              </p:cNvSpPr>
              <p:nvPr/>
            </p:nvSpPr>
            <p:spPr bwMode="auto">
              <a:xfrm>
                <a:off x="3283" y="3728"/>
                <a:ext cx="57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latin typeface="Arial" pitchFamily="34" charset="0"/>
                  </a:rPr>
                  <a:t>Moral</a:t>
                </a:r>
              </a:p>
              <a:p>
                <a:pPr algn="ctr"/>
                <a:r>
                  <a:rPr lang="en-US" sz="1400" b="1">
                    <a:latin typeface="Arial" pitchFamily="34" charset="0"/>
                  </a:rPr>
                  <a:t>Intensity</a:t>
                </a:r>
              </a:p>
            </p:txBody>
          </p:sp>
        </p:grpSp>
      </p:grpSp>
      <p:sp>
        <p:nvSpPr>
          <p:cNvPr id="303106" name="Rectangle 2"/>
          <p:cNvSpPr>
            <a:spLocks noGrp="1" noChangeArrowheads="1"/>
          </p:cNvSpPr>
          <p:nvPr>
            <p:ph type="title"/>
          </p:nvPr>
        </p:nvSpPr>
        <p:spPr>
          <a:xfrm>
            <a:off x="533400" y="115888"/>
            <a:ext cx="8153400" cy="1431925"/>
          </a:xfrm>
        </p:spPr>
        <p:txBody>
          <a:bodyPr>
            <a:normAutofit fontScale="90000"/>
          </a:bodyPr>
          <a:lstStyle/>
          <a:p>
            <a:r>
              <a:rPr lang="en-US" dirty="0">
                <a:latin typeface="Copperplate Gothic Bold" pitchFamily="34" charset="0"/>
              </a:rPr>
              <a:t>Moral Intensity in Ethical Decision Making</a:t>
            </a:r>
          </a:p>
        </p:txBody>
      </p:sp>
      <p:sp>
        <p:nvSpPr>
          <p:cNvPr id="303107" name="Rectangle 3"/>
          <p:cNvSpPr>
            <a:spLocks noGrp="1" noChangeArrowheads="1"/>
          </p:cNvSpPr>
          <p:nvPr>
            <p:ph type="body" idx="1"/>
          </p:nvPr>
        </p:nvSpPr>
        <p:spPr>
          <a:xfrm>
            <a:off x="392113" y="1839913"/>
            <a:ext cx="4416425" cy="4530725"/>
          </a:xfrm>
        </p:spPr>
        <p:txBody>
          <a:bodyPr/>
          <a:lstStyle/>
          <a:p>
            <a:pPr>
              <a:lnSpc>
                <a:spcPct val="90000"/>
              </a:lnSpc>
            </a:pPr>
            <a:r>
              <a:rPr lang="en-US" dirty="0" smtClean="0">
                <a:latin typeface="Franklin Gothic Medium" pitchFamily="34" charset="0"/>
              </a:rPr>
              <a:t> Magnitude of the consequences</a:t>
            </a:r>
            <a:endParaRPr lang="en-US" dirty="0">
              <a:latin typeface="Franklin Gothic Medium" pitchFamily="34" charset="0"/>
            </a:endParaRPr>
          </a:p>
          <a:p>
            <a:pPr lvl="1">
              <a:lnSpc>
                <a:spcPct val="90000"/>
              </a:lnSpc>
            </a:pPr>
            <a:r>
              <a:rPr lang="en-US" dirty="0">
                <a:latin typeface="Franklin Gothic Medium" pitchFamily="34" charset="0"/>
              </a:rPr>
              <a:t>Level of impact anticipated</a:t>
            </a:r>
          </a:p>
          <a:p>
            <a:pPr lvl="1">
              <a:lnSpc>
                <a:spcPct val="90000"/>
              </a:lnSpc>
            </a:pPr>
            <a:r>
              <a:rPr lang="en-US" dirty="0">
                <a:latin typeface="Franklin Gothic Medium" pitchFamily="34" charset="0"/>
              </a:rPr>
              <a:t>Impact is independent of whether consequences are positive or negative</a:t>
            </a:r>
          </a:p>
        </p:txBody>
      </p:sp>
      <p:grpSp>
        <p:nvGrpSpPr>
          <p:cNvPr id="303125" name="Group 21"/>
          <p:cNvGrpSpPr>
            <a:grpSpLocks/>
          </p:cNvGrpSpPr>
          <p:nvPr/>
        </p:nvGrpSpPr>
        <p:grpSpPr bwMode="auto">
          <a:xfrm rot="-3600000">
            <a:off x="4922837" y="2093913"/>
            <a:ext cx="1152525" cy="1619250"/>
            <a:chOff x="3441" y="3300"/>
            <a:chExt cx="726" cy="1020"/>
          </a:xfrm>
        </p:grpSpPr>
        <p:sp>
          <p:nvSpPr>
            <p:cNvPr id="303126" name="AutoShape 22"/>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03127" name="AutoShape 23"/>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03128" name="Text Box 24"/>
            <p:cNvSpPr txBox="1">
              <a:spLocks noChangeArrowheads="1"/>
            </p:cNvSpPr>
            <p:nvPr/>
          </p:nvSpPr>
          <p:spPr bwMode="auto">
            <a:xfrm rot="5400000">
              <a:off x="3393" y="3606"/>
              <a:ext cx="8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Magnitude of the</a:t>
              </a:r>
            </a:p>
            <a:p>
              <a:pPr algn="ctr"/>
              <a:r>
                <a:rPr lang="en-US" sz="1200" b="1">
                  <a:latin typeface="Arial" pitchFamily="34" charset="0"/>
                </a:rPr>
                <a:t>Consequences</a:t>
              </a:r>
            </a:p>
          </p:txBody>
        </p:sp>
      </p:grpSp>
      <p:sp>
        <p:nvSpPr>
          <p:cNvPr id="303152" name="Text Box 48"/>
          <p:cNvSpPr txBox="1">
            <a:spLocks noChangeArrowheads="1"/>
          </p:cNvSpPr>
          <p:nvPr/>
        </p:nvSpPr>
        <p:spPr bwMode="auto">
          <a:xfrm>
            <a:off x="2667000" y="6007100"/>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6.2</a:t>
            </a:r>
            <a:r>
              <a:rPr lang="en-US" sz="1000" dirty="0">
                <a:latin typeface="Times New Roman" pitchFamily="18" charset="0"/>
              </a:rPr>
              <a:t>: Factors of Moral Intensity</a:t>
            </a:r>
          </a:p>
        </p:txBody>
      </p:sp>
      <p:sp>
        <p:nvSpPr>
          <p:cNvPr id="2" name="Lightning Bolt 1"/>
          <p:cNvSpPr/>
          <p:nvPr/>
        </p:nvSpPr>
        <p:spPr>
          <a:xfrm>
            <a:off x="467544" y="836712"/>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881125843"/>
      </p:ext>
    </p:extLst>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14370" name="Group 2"/>
          <p:cNvGrpSpPr>
            <a:grpSpLocks/>
          </p:cNvGrpSpPr>
          <p:nvPr/>
        </p:nvGrpSpPr>
        <p:grpSpPr bwMode="auto">
          <a:xfrm>
            <a:off x="6069013" y="2946400"/>
            <a:ext cx="1409700" cy="1411288"/>
            <a:chOff x="4137" y="2252"/>
            <a:chExt cx="888" cy="889"/>
          </a:xfrm>
        </p:grpSpPr>
        <p:sp>
          <p:nvSpPr>
            <p:cNvPr id="314371" name="Oval 3"/>
            <p:cNvSpPr>
              <a:spLocks noChangeArrowheads="1"/>
            </p:cNvSpPr>
            <p:nvPr/>
          </p:nvSpPr>
          <p:spPr bwMode="auto">
            <a:xfrm>
              <a:off x="4137" y="2252"/>
              <a:ext cx="858" cy="858"/>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nvGrpSpPr>
            <p:cNvPr id="314372" name="Group 4"/>
            <p:cNvGrpSpPr>
              <a:grpSpLocks/>
            </p:cNvGrpSpPr>
            <p:nvPr/>
          </p:nvGrpSpPr>
          <p:grpSpPr bwMode="auto">
            <a:xfrm>
              <a:off x="4167" y="2283"/>
              <a:ext cx="858" cy="858"/>
              <a:chOff x="3141" y="3462"/>
              <a:chExt cx="858" cy="858"/>
            </a:xfrm>
          </p:grpSpPr>
          <p:sp>
            <p:nvSpPr>
              <p:cNvPr id="314373" name="Oval 5"/>
              <p:cNvSpPr>
                <a:spLocks noChangeArrowheads="1"/>
              </p:cNvSpPr>
              <p:nvPr/>
            </p:nvSpPr>
            <p:spPr bwMode="auto">
              <a:xfrm>
                <a:off x="3141" y="3462"/>
                <a:ext cx="858" cy="858"/>
              </a:xfrm>
              <a:prstGeom prst="ellipse">
                <a:avLst/>
              </a:prstGeom>
              <a:solidFill>
                <a:srgbClr val="02C3EA"/>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14374" name="Text Box 6"/>
              <p:cNvSpPr txBox="1">
                <a:spLocks noChangeArrowheads="1"/>
              </p:cNvSpPr>
              <p:nvPr/>
            </p:nvSpPr>
            <p:spPr bwMode="auto">
              <a:xfrm>
                <a:off x="3283" y="3728"/>
                <a:ext cx="57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latin typeface="Arial" pitchFamily="34" charset="0"/>
                  </a:rPr>
                  <a:t>Moral</a:t>
                </a:r>
              </a:p>
              <a:p>
                <a:pPr algn="ctr"/>
                <a:r>
                  <a:rPr lang="en-US" sz="1400" b="1">
                    <a:latin typeface="Arial" pitchFamily="34" charset="0"/>
                  </a:rPr>
                  <a:t>Intensity</a:t>
                </a:r>
              </a:p>
            </p:txBody>
          </p:sp>
        </p:grpSp>
      </p:grpSp>
      <p:sp>
        <p:nvSpPr>
          <p:cNvPr id="314375" name="Rectangle 7"/>
          <p:cNvSpPr>
            <a:spLocks noGrp="1" noChangeArrowheads="1"/>
          </p:cNvSpPr>
          <p:nvPr>
            <p:ph type="title"/>
          </p:nvPr>
        </p:nvSpPr>
        <p:spPr>
          <a:xfrm>
            <a:off x="533400" y="115888"/>
            <a:ext cx="8153400" cy="1431925"/>
          </a:xfrm>
        </p:spPr>
        <p:txBody>
          <a:bodyPr>
            <a:normAutofit fontScale="90000"/>
          </a:bodyPr>
          <a:lstStyle/>
          <a:p>
            <a:r>
              <a:rPr lang="en-US" dirty="0">
                <a:latin typeface="Copperplate Gothic Bold" pitchFamily="34" charset="0"/>
              </a:rPr>
              <a:t>Moral Intensity in Ethical Decision Making</a:t>
            </a:r>
          </a:p>
        </p:txBody>
      </p:sp>
      <p:sp>
        <p:nvSpPr>
          <p:cNvPr id="314376" name="Rectangle 8"/>
          <p:cNvSpPr>
            <a:spLocks noGrp="1" noChangeArrowheads="1"/>
          </p:cNvSpPr>
          <p:nvPr>
            <p:ph type="body" idx="1"/>
          </p:nvPr>
        </p:nvSpPr>
        <p:spPr>
          <a:xfrm>
            <a:off x="336550" y="1828800"/>
            <a:ext cx="4416425" cy="4530725"/>
          </a:xfrm>
        </p:spPr>
        <p:txBody>
          <a:bodyPr/>
          <a:lstStyle/>
          <a:p>
            <a:pPr>
              <a:lnSpc>
                <a:spcPct val="90000"/>
              </a:lnSpc>
            </a:pPr>
            <a:r>
              <a:rPr lang="en-US" dirty="0" smtClean="0">
                <a:latin typeface="Franklin Gothic Medium" pitchFamily="34" charset="0"/>
              </a:rPr>
              <a:t>Social Consensus</a:t>
            </a:r>
            <a:endParaRPr lang="en-US" dirty="0">
              <a:latin typeface="Franklin Gothic Medium" pitchFamily="34" charset="0"/>
            </a:endParaRPr>
          </a:p>
          <a:p>
            <a:pPr lvl="1">
              <a:lnSpc>
                <a:spcPct val="90000"/>
              </a:lnSpc>
            </a:pPr>
            <a:r>
              <a:rPr lang="en-US" dirty="0" smtClean="0">
                <a:latin typeface="Franklin Gothic Medium" pitchFamily="34" charset="0"/>
              </a:rPr>
              <a:t>The </a:t>
            </a:r>
            <a:r>
              <a:rPr lang="en-US" dirty="0">
                <a:latin typeface="Franklin Gothic Medium" pitchFamily="34" charset="0"/>
              </a:rPr>
              <a:t>extent to which members of a society agree that an act is either good or bad</a:t>
            </a:r>
          </a:p>
          <a:p>
            <a:pPr lvl="1">
              <a:lnSpc>
                <a:spcPct val="90000"/>
              </a:lnSpc>
            </a:pPr>
            <a:r>
              <a:rPr lang="en-US" dirty="0">
                <a:latin typeface="Franklin Gothic Medium" pitchFamily="34" charset="0"/>
              </a:rPr>
              <a:t>Population diversity weakens social consensus</a:t>
            </a:r>
          </a:p>
        </p:txBody>
      </p:sp>
      <p:grpSp>
        <p:nvGrpSpPr>
          <p:cNvPr id="314377" name="Group 9"/>
          <p:cNvGrpSpPr>
            <a:grpSpLocks/>
          </p:cNvGrpSpPr>
          <p:nvPr/>
        </p:nvGrpSpPr>
        <p:grpSpPr bwMode="auto">
          <a:xfrm rot="-3600000">
            <a:off x="4922837" y="2093913"/>
            <a:ext cx="1152525" cy="1619250"/>
            <a:chOff x="3441" y="3300"/>
            <a:chExt cx="726" cy="1020"/>
          </a:xfrm>
        </p:grpSpPr>
        <p:sp>
          <p:nvSpPr>
            <p:cNvPr id="314378" name="AutoShape 10"/>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4379" name="AutoShape 11"/>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4380" name="Text Box 12"/>
            <p:cNvSpPr txBox="1">
              <a:spLocks noChangeArrowheads="1"/>
            </p:cNvSpPr>
            <p:nvPr/>
          </p:nvSpPr>
          <p:spPr bwMode="auto">
            <a:xfrm rot="5400000">
              <a:off x="3393" y="3606"/>
              <a:ext cx="8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Magnitude of the</a:t>
              </a:r>
            </a:p>
            <a:p>
              <a:pPr algn="ctr"/>
              <a:r>
                <a:rPr lang="en-US" sz="1200" b="1">
                  <a:latin typeface="Arial" pitchFamily="34" charset="0"/>
                </a:rPr>
                <a:t>Consequences</a:t>
              </a:r>
            </a:p>
          </p:txBody>
        </p:sp>
      </p:grpSp>
      <p:grpSp>
        <p:nvGrpSpPr>
          <p:cNvPr id="314385" name="Group 17"/>
          <p:cNvGrpSpPr>
            <a:grpSpLocks/>
          </p:cNvGrpSpPr>
          <p:nvPr/>
        </p:nvGrpSpPr>
        <p:grpSpPr bwMode="auto">
          <a:xfrm>
            <a:off x="6213475" y="1360488"/>
            <a:ext cx="1152525" cy="1619250"/>
            <a:chOff x="3441" y="3300"/>
            <a:chExt cx="726" cy="1020"/>
          </a:xfrm>
        </p:grpSpPr>
        <p:sp>
          <p:nvSpPr>
            <p:cNvPr id="314386" name="AutoShape 18"/>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4387" name="AutoShape 19"/>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4388" name="Text Box 20"/>
            <p:cNvSpPr txBox="1">
              <a:spLocks noChangeArrowheads="1"/>
            </p:cNvSpPr>
            <p:nvPr/>
          </p:nvSpPr>
          <p:spPr bwMode="auto">
            <a:xfrm rot="5400000">
              <a:off x="3435" y="3607"/>
              <a:ext cx="79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Social</a:t>
              </a:r>
            </a:p>
            <a:p>
              <a:pPr algn="ctr"/>
              <a:r>
                <a:rPr lang="en-US" sz="1200" b="1">
                  <a:latin typeface="Arial" pitchFamily="34" charset="0"/>
                </a:rPr>
                <a:t>Consequences</a:t>
              </a:r>
            </a:p>
          </p:txBody>
        </p:sp>
      </p:grpSp>
      <p:sp>
        <p:nvSpPr>
          <p:cNvPr id="314401" name="Text Box 33"/>
          <p:cNvSpPr txBox="1">
            <a:spLocks noChangeArrowheads="1"/>
          </p:cNvSpPr>
          <p:nvPr/>
        </p:nvSpPr>
        <p:spPr bwMode="auto">
          <a:xfrm>
            <a:off x="2674938" y="5964238"/>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6.2</a:t>
            </a:r>
            <a:r>
              <a:rPr lang="en-US" sz="1000" dirty="0">
                <a:latin typeface="Times New Roman" pitchFamily="18" charset="0"/>
              </a:rPr>
              <a:t>: Factors of Moral Intensity</a:t>
            </a:r>
          </a:p>
        </p:txBody>
      </p:sp>
      <p:sp>
        <p:nvSpPr>
          <p:cNvPr id="2" name="Lightning Bolt 1"/>
          <p:cNvSpPr/>
          <p:nvPr/>
        </p:nvSpPr>
        <p:spPr>
          <a:xfrm>
            <a:off x="611560" y="692696"/>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129725981"/>
      </p:ext>
    </p:extLst>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15394" name="Group 2"/>
          <p:cNvGrpSpPr>
            <a:grpSpLocks/>
          </p:cNvGrpSpPr>
          <p:nvPr/>
        </p:nvGrpSpPr>
        <p:grpSpPr bwMode="auto">
          <a:xfrm>
            <a:off x="6069013" y="2946400"/>
            <a:ext cx="1409700" cy="1411288"/>
            <a:chOff x="4137" y="2252"/>
            <a:chExt cx="888" cy="889"/>
          </a:xfrm>
        </p:grpSpPr>
        <p:sp>
          <p:nvSpPr>
            <p:cNvPr id="315395" name="Oval 3"/>
            <p:cNvSpPr>
              <a:spLocks noChangeArrowheads="1"/>
            </p:cNvSpPr>
            <p:nvPr/>
          </p:nvSpPr>
          <p:spPr bwMode="auto">
            <a:xfrm>
              <a:off x="4137" y="2252"/>
              <a:ext cx="858" cy="858"/>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nvGrpSpPr>
            <p:cNvPr id="315396" name="Group 4"/>
            <p:cNvGrpSpPr>
              <a:grpSpLocks/>
            </p:cNvGrpSpPr>
            <p:nvPr/>
          </p:nvGrpSpPr>
          <p:grpSpPr bwMode="auto">
            <a:xfrm>
              <a:off x="4167" y="2283"/>
              <a:ext cx="858" cy="858"/>
              <a:chOff x="3141" y="3462"/>
              <a:chExt cx="858" cy="858"/>
            </a:xfrm>
          </p:grpSpPr>
          <p:sp>
            <p:nvSpPr>
              <p:cNvPr id="315397" name="Oval 5"/>
              <p:cNvSpPr>
                <a:spLocks noChangeArrowheads="1"/>
              </p:cNvSpPr>
              <p:nvPr/>
            </p:nvSpPr>
            <p:spPr bwMode="auto">
              <a:xfrm>
                <a:off x="3141" y="3462"/>
                <a:ext cx="858" cy="858"/>
              </a:xfrm>
              <a:prstGeom prst="ellipse">
                <a:avLst/>
              </a:prstGeom>
              <a:solidFill>
                <a:srgbClr val="02C3EA"/>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15398" name="Text Box 6"/>
              <p:cNvSpPr txBox="1">
                <a:spLocks noChangeArrowheads="1"/>
              </p:cNvSpPr>
              <p:nvPr/>
            </p:nvSpPr>
            <p:spPr bwMode="auto">
              <a:xfrm>
                <a:off x="3283" y="3728"/>
                <a:ext cx="57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latin typeface="Arial" pitchFamily="34" charset="0"/>
                  </a:rPr>
                  <a:t>Moral</a:t>
                </a:r>
              </a:p>
              <a:p>
                <a:pPr algn="ctr"/>
                <a:r>
                  <a:rPr lang="en-US" sz="1400" b="1">
                    <a:latin typeface="Arial" pitchFamily="34" charset="0"/>
                  </a:rPr>
                  <a:t>Intensity</a:t>
                </a:r>
              </a:p>
            </p:txBody>
          </p:sp>
        </p:grpSp>
      </p:grpSp>
      <p:sp>
        <p:nvSpPr>
          <p:cNvPr id="315399" name="Rectangle 7"/>
          <p:cNvSpPr>
            <a:spLocks noGrp="1" noChangeArrowheads="1"/>
          </p:cNvSpPr>
          <p:nvPr>
            <p:ph type="title"/>
          </p:nvPr>
        </p:nvSpPr>
        <p:spPr>
          <a:xfrm>
            <a:off x="533400" y="115888"/>
            <a:ext cx="8153400" cy="1431925"/>
          </a:xfrm>
        </p:spPr>
        <p:txBody>
          <a:bodyPr>
            <a:normAutofit fontScale="90000"/>
          </a:bodyPr>
          <a:lstStyle/>
          <a:p>
            <a:r>
              <a:rPr lang="en-US" dirty="0">
                <a:latin typeface="Copperplate Gothic Bold" pitchFamily="34" charset="0"/>
              </a:rPr>
              <a:t>Moral Intensity in Ethical Decision Making</a:t>
            </a:r>
          </a:p>
        </p:txBody>
      </p:sp>
      <p:sp>
        <p:nvSpPr>
          <p:cNvPr id="315400" name="Rectangle 8"/>
          <p:cNvSpPr>
            <a:spLocks noGrp="1" noChangeArrowheads="1"/>
          </p:cNvSpPr>
          <p:nvPr>
            <p:ph type="body" idx="1"/>
          </p:nvPr>
        </p:nvSpPr>
        <p:spPr>
          <a:xfrm>
            <a:off x="533400" y="1941513"/>
            <a:ext cx="4295775" cy="4413250"/>
          </a:xfrm>
        </p:spPr>
        <p:txBody>
          <a:bodyPr/>
          <a:lstStyle/>
          <a:p>
            <a:pPr>
              <a:lnSpc>
                <a:spcPct val="90000"/>
              </a:lnSpc>
            </a:pPr>
            <a:r>
              <a:rPr lang="en-US" dirty="0">
                <a:latin typeface="Franklin Gothic Medium" pitchFamily="34" charset="0"/>
              </a:rPr>
              <a:t>Probability of effect</a:t>
            </a:r>
          </a:p>
          <a:p>
            <a:pPr lvl="1">
              <a:lnSpc>
                <a:spcPct val="90000"/>
              </a:lnSpc>
            </a:pPr>
            <a:r>
              <a:rPr lang="en-US" dirty="0">
                <a:latin typeface="Franklin Gothic Medium" pitchFamily="34" charset="0"/>
              </a:rPr>
              <a:t>How likely people think the consequences are</a:t>
            </a:r>
          </a:p>
          <a:p>
            <a:pPr lvl="1">
              <a:lnSpc>
                <a:spcPct val="90000"/>
              </a:lnSpc>
            </a:pPr>
            <a:r>
              <a:rPr lang="en-US" dirty="0">
                <a:latin typeface="Franklin Gothic Medium" pitchFamily="34" charset="0"/>
              </a:rPr>
              <a:t>The higher the probability of the consequence, the more intense the sense of ethical obligation</a:t>
            </a:r>
          </a:p>
        </p:txBody>
      </p:sp>
      <p:grpSp>
        <p:nvGrpSpPr>
          <p:cNvPr id="315401" name="Group 9"/>
          <p:cNvGrpSpPr>
            <a:grpSpLocks/>
          </p:cNvGrpSpPr>
          <p:nvPr/>
        </p:nvGrpSpPr>
        <p:grpSpPr bwMode="auto">
          <a:xfrm rot="-3600000">
            <a:off x="4922837" y="2093913"/>
            <a:ext cx="1152525" cy="1619250"/>
            <a:chOff x="3441" y="3300"/>
            <a:chExt cx="726" cy="1020"/>
          </a:xfrm>
        </p:grpSpPr>
        <p:sp>
          <p:nvSpPr>
            <p:cNvPr id="315402" name="AutoShape 10"/>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5403" name="AutoShape 11"/>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5404" name="Text Box 12"/>
            <p:cNvSpPr txBox="1">
              <a:spLocks noChangeArrowheads="1"/>
            </p:cNvSpPr>
            <p:nvPr/>
          </p:nvSpPr>
          <p:spPr bwMode="auto">
            <a:xfrm rot="5400000">
              <a:off x="3393" y="3606"/>
              <a:ext cx="8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Magnitude of the</a:t>
              </a:r>
            </a:p>
            <a:p>
              <a:pPr algn="ctr"/>
              <a:r>
                <a:rPr lang="en-US" sz="1200" b="1">
                  <a:latin typeface="Arial" pitchFamily="34" charset="0"/>
                </a:rPr>
                <a:t>Consequences</a:t>
              </a:r>
            </a:p>
          </p:txBody>
        </p:sp>
      </p:grpSp>
      <p:grpSp>
        <p:nvGrpSpPr>
          <p:cNvPr id="315409" name="Group 17"/>
          <p:cNvGrpSpPr>
            <a:grpSpLocks/>
          </p:cNvGrpSpPr>
          <p:nvPr/>
        </p:nvGrpSpPr>
        <p:grpSpPr bwMode="auto">
          <a:xfrm>
            <a:off x="6213475" y="1360488"/>
            <a:ext cx="1152525" cy="1619250"/>
            <a:chOff x="3441" y="3300"/>
            <a:chExt cx="726" cy="1020"/>
          </a:xfrm>
        </p:grpSpPr>
        <p:sp>
          <p:nvSpPr>
            <p:cNvPr id="315410" name="AutoShape 18"/>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5411" name="AutoShape 19"/>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5412" name="Text Box 20"/>
            <p:cNvSpPr txBox="1">
              <a:spLocks noChangeArrowheads="1"/>
            </p:cNvSpPr>
            <p:nvPr/>
          </p:nvSpPr>
          <p:spPr bwMode="auto">
            <a:xfrm rot="5400000">
              <a:off x="3435" y="3607"/>
              <a:ext cx="79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Social</a:t>
              </a:r>
            </a:p>
            <a:p>
              <a:pPr algn="ctr"/>
              <a:r>
                <a:rPr lang="en-US" sz="1200" b="1">
                  <a:latin typeface="Arial" pitchFamily="34" charset="0"/>
                </a:rPr>
                <a:t>Consequences</a:t>
              </a:r>
            </a:p>
          </p:txBody>
        </p:sp>
      </p:grpSp>
      <p:grpSp>
        <p:nvGrpSpPr>
          <p:cNvPr id="315421" name="Group 29"/>
          <p:cNvGrpSpPr>
            <a:grpSpLocks/>
          </p:cNvGrpSpPr>
          <p:nvPr/>
        </p:nvGrpSpPr>
        <p:grpSpPr bwMode="auto">
          <a:xfrm>
            <a:off x="7270750" y="2332038"/>
            <a:ext cx="1574800" cy="1177925"/>
            <a:chOff x="4914" y="1831"/>
            <a:chExt cx="992" cy="742"/>
          </a:xfrm>
        </p:grpSpPr>
        <p:sp>
          <p:nvSpPr>
            <p:cNvPr id="315422" name="AutoShape 30"/>
            <p:cNvSpPr>
              <a:spLocks noChangeArrowheads="1"/>
            </p:cNvSpPr>
            <p:nvPr/>
          </p:nvSpPr>
          <p:spPr bwMode="auto">
            <a:xfrm rot="3600000">
              <a:off x="5078" y="1684"/>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5423" name="AutoShape 31"/>
            <p:cNvSpPr>
              <a:spLocks noChangeArrowheads="1"/>
            </p:cNvSpPr>
            <p:nvPr/>
          </p:nvSpPr>
          <p:spPr bwMode="auto">
            <a:xfrm rot="3600000">
              <a:off x="5061" y="1744"/>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5424" name="Text Box 32"/>
            <p:cNvSpPr txBox="1">
              <a:spLocks noChangeArrowheads="1"/>
            </p:cNvSpPr>
            <p:nvPr/>
          </p:nvSpPr>
          <p:spPr bwMode="auto">
            <a:xfrm rot="-1800000">
              <a:off x="5173" y="1995"/>
              <a:ext cx="61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Probability</a:t>
              </a:r>
            </a:p>
            <a:p>
              <a:pPr algn="ctr"/>
              <a:r>
                <a:rPr lang="en-US" sz="1200" b="1">
                  <a:latin typeface="Arial" pitchFamily="34" charset="0"/>
                </a:rPr>
                <a:t>of Effect</a:t>
              </a:r>
            </a:p>
          </p:txBody>
        </p:sp>
      </p:grpSp>
      <p:sp>
        <p:nvSpPr>
          <p:cNvPr id="315425" name="Text Box 33"/>
          <p:cNvSpPr txBox="1">
            <a:spLocks noChangeArrowheads="1"/>
          </p:cNvSpPr>
          <p:nvPr/>
        </p:nvSpPr>
        <p:spPr bwMode="auto">
          <a:xfrm>
            <a:off x="2667000" y="6042025"/>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6.2</a:t>
            </a:r>
            <a:r>
              <a:rPr lang="en-US" sz="1000" dirty="0">
                <a:latin typeface="Times New Roman" pitchFamily="18" charset="0"/>
              </a:rPr>
              <a:t>: Factors of Moral Intensity</a:t>
            </a:r>
          </a:p>
        </p:txBody>
      </p:sp>
      <p:sp>
        <p:nvSpPr>
          <p:cNvPr id="2" name="Lightning Bolt 1"/>
          <p:cNvSpPr/>
          <p:nvPr/>
        </p:nvSpPr>
        <p:spPr>
          <a:xfrm>
            <a:off x="467544" y="836712"/>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968177855"/>
      </p:ext>
    </p:extLst>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16418" name="Group 2"/>
          <p:cNvGrpSpPr>
            <a:grpSpLocks/>
          </p:cNvGrpSpPr>
          <p:nvPr/>
        </p:nvGrpSpPr>
        <p:grpSpPr bwMode="auto">
          <a:xfrm>
            <a:off x="6069013" y="2946400"/>
            <a:ext cx="1409700" cy="1411288"/>
            <a:chOff x="4137" y="2252"/>
            <a:chExt cx="888" cy="889"/>
          </a:xfrm>
        </p:grpSpPr>
        <p:sp>
          <p:nvSpPr>
            <p:cNvPr id="316419" name="Oval 3"/>
            <p:cNvSpPr>
              <a:spLocks noChangeArrowheads="1"/>
            </p:cNvSpPr>
            <p:nvPr/>
          </p:nvSpPr>
          <p:spPr bwMode="auto">
            <a:xfrm>
              <a:off x="4137" y="2252"/>
              <a:ext cx="858" cy="858"/>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nvGrpSpPr>
            <p:cNvPr id="316420" name="Group 4"/>
            <p:cNvGrpSpPr>
              <a:grpSpLocks/>
            </p:cNvGrpSpPr>
            <p:nvPr/>
          </p:nvGrpSpPr>
          <p:grpSpPr bwMode="auto">
            <a:xfrm>
              <a:off x="4167" y="2283"/>
              <a:ext cx="858" cy="858"/>
              <a:chOff x="3141" y="3462"/>
              <a:chExt cx="858" cy="858"/>
            </a:xfrm>
          </p:grpSpPr>
          <p:sp>
            <p:nvSpPr>
              <p:cNvPr id="316421" name="Oval 5"/>
              <p:cNvSpPr>
                <a:spLocks noChangeArrowheads="1"/>
              </p:cNvSpPr>
              <p:nvPr/>
            </p:nvSpPr>
            <p:spPr bwMode="auto">
              <a:xfrm>
                <a:off x="3141" y="3462"/>
                <a:ext cx="858" cy="858"/>
              </a:xfrm>
              <a:prstGeom prst="ellipse">
                <a:avLst/>
              </a:prstGeom>
              <a:solidFill>
                <a:srgbClr val="02C3EA"/>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16422" name="Text Box 6"/>
              <p:cNvSpPr txBox="1">
                <a:spLocks noChangeArrowheads="1"/>
              </p:cNvSpPr>
              <p:nvPr/>
            </p:nvSpPr>
            <p:spPr bwMode="auto">
              <a:xfrm>
                <a:off x="3283" y="3728"/>
                <a:ext cx="57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latin typeface="Arial" pitchFamily="34" charset="0"/>
                  </a:rPr>
                  <a:t>Moral</a:t>
                </a:r>
              </a:p>
              <a:p>
                <a:pPr algn="ctr"/>
                <a:r>
                  <a:rPr lang="en-US" sz="1400" b="1">
                    <a:latin typeface="Arial" pitchFamily="34" charset="0"/>
                  </a:rPr>
                  <a:t>Intensity</a:t>
                </a:r>
              </a:p>
            </p:txBody>
          </p:sp>
        </p:grpSp>
      </p:grpSp>
      <p:sp>
        <p:nvSpPr>
          <p:cNvPr id="316423" name="Rectangle 7"/>
          <p:cNvSpPr>
            <a:spLocks noGrp="1" noChangeArrowheads="1"/>
          </p:cNvSpPr>
          <p:nvPr>
            <p:ph type="title"/>
          </p:nvPr>
        </p:nvSpPr>
        <p:spPr>
          <a:xfrm>
            <a:off x="533400" y="115888"/>
            <a:ext cx="8153400" cy="1431925"/>
          </a:xfrm>
        </p:spPr>
        <p:txBody>
          <a:bodyPr>
            <a:normAutofit fontScale="90000"/>
          </a:bodyPr>
          <a:lstStyle/>
          <a:p>
            <a:r>
              <a:rPr lang="en-US" dirty="0">
                <a:latin typeface="Copperplate Gothic Bold" pitchFamily="34" charset="0"/>
              </a:rPr>
              <a:t>Moral Intensity in Ethical Decision Making</a:t>
            </a:r>
          </a:p>
        </p:txBody>
      </p:sp>
      <p:sp>
        <p:nvSpPr>
          <p:cNvPr id="316424" name="Rectangle 8"/>
          <p:cNvSpPr>
            <a:spLocks noGrp="1" noChangeArrowheads="1"/>
          </p:cNvSpPr>
          <p:nvPr>
            <p:ph type="body" idx="1"/>
          </p:nvPr>
        </p:nvSpPr>
        <p:spPr>
          <a:xfrm>
            <a:off x="533400" y="1941513"/>
            <a:ext cx="4295775" cy="4381500"/>
          </a:xfrm>
        </p:spPr>
        <p:txBody>
          <a:bodyPr/>
          <a:lstStyle/>
          <a:p>
            <a:pPr>
              <a:lnSpc>
                <a:spcPct val="90000"/>
              </a:lnSpc>
            </a:pPr>
            <a:r>
              <a:rPr lang="en-US" dirty="0" smtClean="0">
                <a:latin typeface="Franklin Gothic Medium" pitchFamily="34" charset="0"/>
              </a:rPr>
              <a:t> Temporal immediacy</a:t>
            </a:r>
            <a:endParaRPr lang="en-US" dirty="0">
              <a:latin typeface="Franklin Gothic Medium" pitchFamily="34" charset="0"/>
            </a:endParaRPr>
          </a:p>
          <a:p>
            <a:pPr lvl="1">
              <a:lnSpc>
                <a:spcPct val="90000"/>
              </a:lnSpc>
            </a:pPr>
            <a:r>
              <a:rPr lang="en-US" dirty="0">
                <a:latin typeface="Franklin Gothic Medium" pitchFamily="34" charset="0"/>
              </a:rPr>
              <a:t>Interval between the time the action occurs and the onset of its consequences</a:t>
            </a:r>
          </a:p>
          <a:p>
            <a:pPr lvl="1">
              <a:lnSpc>
                <a:spcPct val="90000"/>
              </a:lnSpc>
            </a:pPr>
            <a:r>
              <a:rPr lang="en-US" dirty="0">
                <a:latin typeface="Franklin Gothic Medium" pitchFamily="34" charset="0"/>
              </a:rPr>
              <a:t>The greater the time interval, the less intensity people typically feel toward the issue</a:t>
            </a:r>
          </a:p>
        </p:txBody>
      </p:sp>
      <p:grpSp>
        <p:nvGrpSpPr>
          <p:cNvPr id="316425" name="Group 9"/>
          <p:cNvGrpSpPr>
            <a:grpSpLocks/>
          </p:cNvGrpSpPr>
          <p:nvPr/>
        </p:nvGrpSpPr>
        <p:grpSpPr bwMode="auto">
          <a:xfrm rot="-3600000">
            <a:off x="4922837" y="2093913"/>
            <a:ext cx="1152525" cy="1619250"/>
            <a:chOff x="3441" y="3300"/>
            <a:chExt cx="726" cy="1020"/>
          </a:xfrm>
        </p:grpSpPr>
        <p:sp>
          <p:nvSpPr>
            <p:cNvPr id="316426" name="AutoShape 10"/>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6427" name="AutoShape 11"/>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6428" name="Text Box 12"/>
            <p:cNvSpPr txBox="1">
              <a:spLocks noChangeArrowheads="1"/>
            </p:cNvSpPr>
            <p:nvPr/>
          </p:nvSpPr>
          <p:spPr bwMode="auto">
            <a:xfrm rot="5400000">
              <a:off x="3393" y="3606"/>
              <a:ext cx="8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Magnitude of the</a:t>
              </a:r>
            </a:p>
            <a:p>
              <a:pPr algn="ctr"/>
              <a:r>
                <a:rPr lang="en-US" sz="1200" b="1">
                  <a:latin typeface="Arial" pitchFamily="34" charset="0"/>
                </a:rPr>
                <a:t>Consequences</a:t>
              </a:r>
            </a:p>
          </p:txBody>
        </p:sp>
      </p:grpSp>
      <p:grpSp>
        <p:nvGrpSpPr>
          <p:cNvPr id="316433" name="Group 17"/>
          <p:cNvGrpSpPr>
            <a:grpSpLocks/>
          </p:cNvGrpSpPr>
          <p:nvPr/>
        </p:nvGrpSpPr>
        <p:grpSpPr bwMode="auto">
          <a:xfrm>
            <a:off x="6213475" y="1360488"/>
            <a:ext cx="1152525" cy="1619250"/>
            <a:chOff x="3441" y="3300"/>
            <a:chExt cx="726" cy="1020"/>
          </a:xfrm>
        </p:grpSpPr>
        <p:sp>
          <p:nvSpPr>
            <p:cNvPr id="316434" name="AutoShape 18"/>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6435" name="AutoShape 19"/>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6436" name="Text Box 20"/>
            <p:cNvSpPr txBox="1">
              <a:spLocks noChangeArrowheads="1"/>
            </p:cNvSpPr>
            <p:nvPr/>
          </p:nvSpPr>
          <p:spPr bwMode="auto">
            <a:xfrm rot="5400000">
              <a:off x="3435" y="3607"/>
              <a:ext cx="79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Social</a:t>
              </a:r>
            </a:p>
            <a:p>
              <a:pPr algn="ctr"/>
              <a:r>
                <a:rPr lang="en-US" sz="1200" b="1">
                  <a:latin typeface="Arial" pitchFamily="34" charset="0"/>
                </a:rPr>
                <a:t>Consequences</a:t>
              </a:r>
            </a:p>
          </p:txBody>
        </p:sp>
      </p:grpSp>
      <p:grpSp>
        <p:nvGrpSpPr>
          <p:cNvPr id="316441" name="Group 25"/>
          <p:cNvGrpSpPr>
            <a:grpSpLocks/>
          </p:cNvGrpSpPr>
          <p:nvPr/>
        </p:nvGrpSpPr>
        <p:grpSpPr bwMode="auto">
          <a:xfrm>
            <a:off x="7270750" y="3862388"/>
            <a:ext cx="1644650" cy="1108075"/>
            <a:chOff x="4877" y="2795"/>
            <a:chExt cx="1036" cy="698"/>
          </a:xfrm>
        </p:grpSpPr>
        <p:sp>
          <p:nvSpPr>
            <p:cNvPr id="316442" name="AutoShape 26"/>
            <p:cNvSpPr>
              <a:spLocks noChangeArrowheads="1"/>
            </p:cNvSpPr>
            <p:nvPr/>
          </p:nvSpPr>
          <p:spPr bwMode="auto">
            <a:xfrm rot="7200000">
              <a:off x="5085" y="2648"/>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6443" name="AutoShape 27"/>
            <p:cNvSpPr>
              <a:spLocks noChangeArrowheads="1"/>
            </p:cNvSpPr>
            <p:nvPr/>
          </p:nvSpPr>
          <p:spPr bwMode="auto">
            <a:xfrm rot="7200000">
              <a:off x="5024" y="2664"/>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6444" name="Text Box 28"/>
            <p:cNvSpPr txBox="1">
              <a:spLocks noChangeArrowheads="1"/>
            </p:cNvSpPr>
            <p:nvPr/>
          </p:nvSpPr>
          <p:spPr bwMode="auto">
            <a:xfrm rot="1800000">
              <a:off x="5138" y="3017"/>
              <a:ext cx="61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Temporal</a:t>
              </a:r>
            </a:p>
            <a:p>
              <a:pPr algn="ctr"/>
              <a:r>
                <a:rPr lang="en-US" sz="1200" b="1">
                  <a:latin typeface="Arial" pitchFamily="34" charset="0"/>
                </a:rPr>
                <a:t>Immediacy</a:t>
              </a:r>
            </a:p>
          </p:txBody>
        </p:sp>
      </p:grpSp>
      <p:grpSp>
        <p:nvGrpSpPr>
          <p:cNvPr id="316445" name="Group 29"/>
          <p:cNvGrpSpPr>
            <a:grpSpLocks/>
          </p:cNvGrpSpPr>
          <p:nvPr/>
        </p:nvGrpSpPr>
        <p:grpSpPr bwMode="auto">
          <a:xfrm>
            <a:off x="7270750" y="2332038"/>
            <a:ext cx="1574800" cy="1177925"/>
            <a:chOff x="4914" y="1831"/>
            <a:chExt cx="992" cy="742"/>
          </a:xfrm>
        </p:grpSpPr>
        <p:sp>
          <p:nvSpPr>
            <p:cNvPr id="316446" name="AutoShape 30"/>
            <p:cNvSpPr>
              <a:spLocks noChangeArrowheads="1"/>
            </p:cNvSpPr>
            <p:nvPr/>
          </p:nvSpPr>
          <p:spPr bwMode="auto">
            <a:xfrm rot="3600000">
              <a:off x="5078" y="1684"/>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6447" name="AutoShape 31"/>
            <p:cNvSpPr>
              <a:spLocks noChangeArrowheads="1"/>
            </p:cNvSpPr>
            <p:nvPr/>
          </p:nvSpPr>
          <p:spPr bwMode="auto">
            <a:xfrm rot="3600000">
              <a:off x="5061" y="1744"/>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6448" name="Text Box 32"/>
            <p:cNvSpPr txBox="1">
              <a:spLocks noChangeArrowheads="1"/>
            </p:cNvSpPr>
            <p:nvPr/>
          </p:nvSpPr>
          <p:spPr bwMode="auto">
            <a:xfrm rot="-1800000">
              <a:off x="5173" y="1995"/>
              <a:ext cx="61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Probability</a:t>
              </a:r>
            </a:p>
            <a:p>
              <a:pPr algn="ctr"/>
              <a:r>
                <a:rPr lang="en-US" sz="1200" b="1">
                  <a:latin typeface="Arial" pitchFamily="34" charset="0"/>
                </a:rPr>
                <a:t>of Effect</a:t>
              </a:r>
            </a:p>
          </p:txBody>
        </p:sp>
      </p:grpSp>
      <p:sp>
        <p:nvSpPr>
          <p:cNvPr id="316449" name="Text Box 33"/>
          <p:cNvSpPr txBox="1">
            <a:spLocks noChangeArrowheads="1"/>
          </p:cNvSpPr>
          <p:nvPr/>
        </p:nvSpPr>
        <p:spPr bwMode="auto">
          <a:xfrm>
            <a:off x="2667000" y="6007100"/>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6.2</a:t>
            </a:r>
            <a:r>
              <a:rPr lang="en-US" sz="1000" dirty="0">
                <a:latin typeface="Times New Roman" pitchFamily="18" charset="0"/>
              </a:rPr>
              <a:t>: Factors of Moral Intensity</a:t>
            </a:r>
          </a:p>
        </p:txBody>
      </p:sp>
    </p:spTree>
    <p:extLst>
      <p:ext uri="{BB962C8B-B14F-4D97-AF65-F5344CB8AC3E}">
        <p14:creationId xmlns:p14="http://schemas.microsoft.com/office/powerpoint/2010/main" val="1019759852"/>
      </p:ext>
    </p:extLst>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17442" name="Group 2"/>
          <p:cNvGrpSpPr>
            <a:grpSpLocks/>
          </p:cNvGrpSpPr>
          <p:nvPr/>
        </p:nvGrpSpPr>
        <p:grpSpPr bwMode="auto">
          <a:xfrm>
            <a:off x="6069013" y="2946400"/>
            <a:ext cx="1409700" cy="1411288"/>
            <a:chOff x="4137" y="2252"/>
            <a:chExt cx="888" cy="889"/>
          </a:xfrm>
        </p:grpSpPr>
        <p:sp>
          <p:nvSpPr>
            <p:cNvPr id="317443" name="Oval 3"/>
            <p:cNvSpPr>
              <a:spLocks noChangeArrowheads="1"/>
            </p:cNvSpPr>
            <p:nvPr/>
          </p:nvSpPr>
          <p:spPr bwMode="auto">
            <a:xfrm>
              <a:off x="4137" y="2252"/>
              <a:ext cx="858" cy="858"/>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nvGrpSpPr>
            <p:cNvPr id="317444" name="Group 4"/>
            <p:cNvGrpSpPr>
              <a:grpSpLocks/>
            </p:cNvGrpSpPr>
            <p:nvPr/>
          </p:nvGrpSpPr>
          <p:grpSpPr bwMode="auto">
            <a:xfrm>
              <a:off x="4167" y="2283"/>
              <a:ext cx="858" cy="858"/>
              <a:chOff x="3141" y="3462"/>
              <a:chExt cx="858" cy="858"/>
            </a:xfrm>
          </p:grpSpPr>
          <p:sp>
            <p:nvSpPr>
              <p:cNvPr id="317445" name="Oval 5"/>
              <p:cNvSpPr>
                <a:spLocks noChangeArrowheads="1"/>
              </p:cNvSpPr>
              <p:nvPr/>
            </p:nvSpPr>
            <p:spPr bwMode="auto">
              <a:xfrm>
                <a:off x="3141" y="3462"/>
                <a:ext cx="858" cy="858"/>
              </a:xfrm>
              <a:prstGeom prst="ellipse">
                <a:avLst/>
              </a:prstGeom>
              <a:solidFill>
                <a:srgbClr val="02C3EA"/>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17446" name="Text Box 6"/>
              <p:cNvSpPr txBox="1">
                <a:spLocks noChangeArrowheads="1"/>
              </p:cNvSpPr>
              <p:nvPr/>
            </p:nvSpPr>
            <p:spPr bwMode="auto">
              <a:xfrm>
                <a:off x="3283" y="3728"/>
                <a:ext cx="57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latin typeface="Arial" pitchFamily="34" charset="0"/>
                  </a:rPr>
                  <a:t>Moral</a:t>
                </a:r>
              </a:p>
              <a:p>
                <a:pPr algn="ctr"/>
                <a:r>
                  <a:rPr lang="en-US" sz="1400" b="1">
                    <a:latin typeface="Arial" pitchFamily="34" charset="0"/>
                  </a:rPr>
                  <a:t>Intensity</a:t>
                </a:r>
              </a:p>
            </p:txBody>
          </p:sp>
        </p:grpSp>
      </p:grpSp>
      <p:sp>
        <p:nvSpPr>
          <p:cNvPr id="317447" name="Rectangle 7"/>
          <p:cNvSpPr>
            <a:spLocks noGrp="1" noChangeArrowheads="1"/>
          </p:cNvSpPr>
          <p:nvPr>
            <p:ph type="title"/>
          </p:nvPr>
        </p:nvSpPr>
        <p:spPr>
          <a:xfrm>
            <a:off x="533400" y="115888"/>
            <a:ext cx="8153400" cy="1431925"/>
          </a:xfrm>
        </p:spPr>
        <p:txBody>
          <a:bodyPr>
            <a:normAutofit fontScale="90000"/>
          </a:bodyPr>
          <a:lstStyle/>
          <a:p>
            <a:r>
              <a:rPr lang="en-US" dirty="0">
                <a:latin typeface="Copperplate Gothic Bold" pitchFamily="34" charset="0"/>
              </a:rPr>
              <a:t>Moral Intensity in Ethical Decision Making</a:t>
            </a:r>
          </a:p>
        </p:txBody>
      </p:sp>
      <p:sp>
        <p:nvSpPr>
          <p:cNvPr id="317448" name="Rectangle 8"/>
          <p:cNvSpPr>
            <a:spLocks noGrp="1" noChangeArrowheads="1"/>
          </p:cNvSpPr>
          <p:nvPr>
            <p:ph type="body" idx="1"/>
          </p:nvPr>
        </p:nvSpPr>
        <p:spPr>
          <a:xfrm>
            <a:off x="555625" y="1998742"/>
            <a:ext cx="4295775" cy="4530725"/>
          </a:xfrm>
        </p:spPr>
        <p:txBody>
          <a:bodyPr/>
          <a:lstStyle/>
          <a:p>
            <a:pPr>
              <a:lnSpc>
                <a:spcPct val="90000"/>
              </a:lnSpc>
            </a:pPr>
            <a:r>
              <a:rPr lang="en-US" dirty="0" smtClean="0">
                <a:latin typeface="Franklin Gothic Medium" pitchFamily="34" charset="0"/>
              </a:rPr>
              <a:t> Proximity</a:t>
            </a:r>
            <a:endParaRPr lang="en-US" dirty="0">
              <a:latin typeface="Franklin Gothic Medium" pitchFamily="34" charset="0"/>
            </a:endParaRPr>
          </a:p>
          <a:p>
            <a:pPr lvl="1">
              <a:lnSpc>
                <a:spcPct val="90000"/>
              </a:lnSpc>
            </a:pPr>
            <a:r>
              <a:rPr lang="en-US" sz="2200" dirty="0">
                <a:latin typeface="Franklin Gothic Medium" pitchFamily="34" charset="0"/>
              </a:rPr>
              <a:t>The closeness the decision maker feels to those affected</a:t>
            </a:r>
          </a:p>
          <a:p>
            <a:pPr lvl="1">
              <a:lnSpc>
                <a:spcPct val="90000"/>
              </a:lnSpc>
            </a:pPr>
            <a:r>
              <a:rPr lang="en-US" sz="2200" dirty="0">
                <a:latin typeface="Franklin Gothic Medium" pitchFamily="34" charset="0"/>
              </a:rPr>
              <a:t>Closeness leads to more consideration of the consequences</a:t>
            </a:r>
          </a:p>
          <a:p>
            <a:pPr lvl="1">
              <a:lnSpc>
                <a:spcPct val="90000"/>
              </a:lnSpc>
            </a:pPr>
            <a:r>
              <a:rPr lang="en-US" sz="2200" dirty="0">
                <a:latin typeface="Franklin Gothic Medium" pitchFamily="34" charset="0"/>
              </a:rPr>
              <a:t>Closeness increases feeling that decision has ethical implications</a:t>
            </a:r>
          </a:p>
        </p:txBody>
      </p:sp>
      <p:grpSp>
        <p:nvGrpSpPr>
          <p:cNvPr id="317449" name="Group 9"/>
          <p:cNvGrpSpPr>
            <a:grpSpLocks/>
          </p:cNvGrpSpPr>
          <p:nvPr/>
        </p:nvGrpSpPr>
        <p:grpSpPr bwMode="auto">
          <a:xfrm rot="-3600000">
            <a:off x="4922837" y="2093913"/>
            <a:ext cx="1152525" cy="1619250"/>
            <a:chOff x="3441" y="3300"/>
            <a:chExt cx="726" cy="1020"/>
          </a:xfrm>
        </p:grpSpPr>
        <p:sp>
          <p:nvSpPr>
            <p:cNvPr id="317450" name="AutoShape 10"/>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7451" name="AutoShape 11"/>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7452" name="Text Box 12"/>
            <p:cNvSpPr txBox="1">
              <a:spLocks noChangeArrowheads="1"/>
            </p:cNvSpPr>
            <p:nvPr/>
          </p:nvSpPr>
          <p:spPr bwMode="auto">
            <a:xfrm rot="5400000">
              <a:off x="3393" y="3606"/>
              <a:ext cx="8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Magnitude of the</a:t>
              </a:r>
            </a:p>
            <a:p>
              <a:pPr algn="ctr"/>
              <a:r>
                <a:rPr lang="en-US" sz="1200" b="1">
                  <a:latin typeface="Arial" pitchFamily="34" charset="0"/>
                </a:rPr>
                <a:t>Consequences</a:t>
              </a:r>
            </a:p>
          </p:txBody>
        </p:sp>
      </p:grpSp>
      <p:grpSp>
        <p:nvGrpSpPr>
          <p:cNvPr id="317457" name="Group 17"/>
          <p:cNvGrpSpPr>
            <a:grpSpLocks/>
          </p:cNvGrpSpPr>
          <p:nvPr/>
        </p:nvGrpSpPr>
        <p:grpSpPr bwMode="auto">
          <a:xfrm>
            <a:off x="6213475" y="1360488"/>
            <a:ext cx="1152525" cy="1619250"/>
            <a:chOff x="3441" y="3300"/>
            <a:chExt cx="726" cy="1020"/>
          </a:xfrm>
        </p:grpSpPr>
        <p:sp>
          <p:nvSpPr>
            <p:cNvPr id="317458" name="AutoShape 18"/>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7459" name="AutoShape 19"/>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7460" name="Text Box 20"/>
            <p:cNvSpPr txBox="1">
              <a:spLocks noChangeArrowheads="1"/>
            </p:cNvSpPr>
            <p:nvPr/>
          </p:nvSpPr>
          <p:spPr bwMode="auto">
            <a:xfrm rot="5400000">
              <a:off x="3435" y="3607"/>
              <a:ext cx="79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Social</a:t>
              </a:r>
            </a:p>
            <a:p>
              <a:pPr algn="ctr"/>
              <a:r>
                <a:rPr lang="en-US" sz="1200" b="1">
                  <a:latin typeface="Arial" pitchFamily="34" charset="0"/>
                </a:rPr>
                <a:t>Consequences</a:t>
              </a:r>
            </a:p>
          </p:txBody>
        </p:sp>
      </p:grpSp>
      <p:grpSp>
        <p:nvGrpSpPr>
          <p:cNvPr id="317461" name="Group 21"/>
          <p:cNvGrpSpPr>
            <a:grpSpLocks/>
          </p:cNvGrpSpPr>
          <p:nvPr/>
        </p:nvGrpSpPr>
        <p:grpSpPr bwMode="auto">
          <a:xfrm>
            <a:off x="6213475" y="4291013"/>
            <a:ext cx="1152525" cy="1619250"/>
            <a:chOff x="3681" y="3136"/>
            <a:chExt cx="726" cy="1020"/>
          </a:xfrm>
        </p:grpSpPr>
        <p:sp>
          <p:nvSpPr>
            <p:cNvPr id="317462" name="AutoShape 22"/>
            <p:cNvSpPr>
              <a:spLocks noChangeArrowheads="1"/>
            </p:cNvSpPr>
            <p:nvPr/>
          </p:nvSpPr>
          <p:spPr bwMode="auto">
            <a:xfrm rot="10800000">
              <a:off x="3725" y="3181"/>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endParaRPr lang="fr-CA" sz="2400">
                <a:latin typeface="Times New Roman" pitchFamily="18" charset="0"/>
              </a:endParaRPr>
            </a:p>
          </p:txBody>
        </p:sp>
        <p:sp>
          <p:nvSpPr>
            <p:cNvPr id="317463" name="AutoShape 23"/>
            <p:cNvSpPr>
              <a:spLocks noChangeArrowheads="1"/>
            </p:cNvSpPr>
            <p:nvPr/>
          </p:nvSpPr>
          <p:spPr bwMode="auto">
            <a:xfrm rot="10800000">
              <a:off x="3681" y="3136"/>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endParaRPr lang="fr-CA" sz="2400">
                <a:latin typeface="Times New Roman" pitchFamily="18" charset="0"/>
              </a:endParaRPr>
            </a:p>
          </p:txBody>
        </p:sp>
        <p:sp>
          <p:nvSpPr>
            <p:cNvPr id="317464" name="Text Box 24"/>
            <p:cNvSpPr txBox="1">
              <a:spLocks noChangeArrowheads="1"/>
            </p:cNvSpPr>
            <p:nvPr/>
          </p:nvSpPr>
          <p:spPr bwMode="auto">
            <a:xfrm rot="16200000">
              <a:off x="3757" y="3614"/>
              <a:ext cx="55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Proximity</a:t>
              </a:r>
            </a:p>
          </p:txBody>
        </p:sp>
      </p:grpSp>
      <p:grpSp>
        <p:nvGrpSpPr>
          <p:cNvPr id="317465" name="Group 25"/>
          <p:cNvGrpSpPr>
            <a:grpSpLocks/>
          </p:cNvGrpSpPr>
          <p:nvPr/>
        </p:nvGrpSpPr>
        <p:grpSpPr bwMode="auto">
          <a:xfrm>
            <a:off x="7270750" y="3862388"/>
            <a:ext cx="1644650" cy="1108075"/>
            <a:chOff x="4877" y="2795"/>
            <a:chExt cx="1036" cy="698"/>
          </a:xfrm>
        </p:grpSpPr>
        <p:sp>
          <p:nvSpPr>
            <p:cNvPr id="317466" name="AutoShape 26"/>
            <p:cNvSpPr>
              <a:spLocks noChangeArrowheads="1"/>
            </p:cNvSpPr>
            <p:nvPr/>
          </p:nvSpPr>
          <p:spPr bwMode="auto">
            <a:xfrm rot="7200000">
              <a:off x="5085" y="2648"/>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7467" name="AutoShape 27"/>
            <p:cNvSpPr>
              <a:spLocks noChangeArrowheads="1"/>
            </p:cNvSpPr>
            <p:nvPr/>
          </p:nvSpPr>
          <p:spPr bwMode="auto">
            <a:xfrm rot="7200000">
              <a:off x="5024" y="2664"/>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7468" name="Text Box 28"/>
            <p:cNvSpPr txBox="1">
              <a:spLocks noChangeArrowheads="1"/>
            </p:cNvSpPr>
            <p:nvPr/>
          </p:nvSpPr>
          <p:spPr bwMode="auto">
            <a:xfrm rot="1800000">
              <a:off x="5138" y="3017"/>
              <a:ext cx="61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Temporal</a:t>
              </a:r>
            </a:p>
            <a:p>
              <a:pPr algn="ctr"/>
              <a:r>
                <a:rPr lang="en-US" sz="1200" b="1">
                  <a:latin typeface="Arial" pitchFamily="34" charset="0"/>
                </a:rPr>
                <a:t>Immediacy</a:t>
              </a:r>
            </a:p>
          </p:txBody>
        </p:sp>
      </p:grpSp>
      <p:grpSp>
        <p:nvGrpSpPr>
          <p:cNvPr id="317469" name="Group 29"/>
          <p:cNvGrpSpPr>
            <a:grpSpLocks/>
          </p:cNvGrpSpPr>
          <p:nvPr/>
        </p:nvGrpSpPr>
        <p:grpSpPr bwMode="auto">
          <a:xfrm>
            <a:off x="7270750" y="2332038"/>
            <a:ext cx="1574800" cy="1177925"/>
            <a:chOff x="4914" y="1831"/>
            <a:chExt cx="992" cy="742"/>
          </a:xfrm>
        </p:grpSpPr>
        <p:sp>
          <p:nvSpPr>
            <p:cNvPr id="317470" name="AutoShape 30"/>
            <p:cNvSpPr>
              <a:spLocks noChangeArrowheads="1"/>
            </p:cNvSpPr>
            <p:nvPr/>
          </p:nvSpPr>
          <p:spPr bwMode="auto">
            <a:xfrm rot="3600000">
              <a:off x="5078" y="1684"/>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7471" name="AutoShape 31"/>
            <p:cNvSpPr>
              <a:spLocks noChangeArrowheads="1"/>
            </p:cNvSpPr>
            <p:nvPr/>
          </p:nvSpPr>
          <p:spPr bwMode="auto">
            <a:xfrm rot="3600000">
              <a:off x="5061" y="1744"/>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7472" name="Text Box 32"/>
            <p:cNvSpPr txBox="1">
              <a:spLocks noChangeArrowheads="1"/>
            </p:cNvSpPr>
            <p:nvPr/>
          </p:nvSpPr>
          <p:spPr bwMode="auto">
            <a:xfrm rot="-1800000">
              <a:off x="5173" y="1995"/>
              <a:ext cx="61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Probability</a:t>
              </a:r>
            </a:p>
            <a:p>
              <a:pPr algn="ctr"/>
              <a:r>
                <a:rPr lang="en-US" sz="1200" b="1">
                  <a:latin typeface="Arial" pitchFamily="34" charset="0"/>
                </a:rPr>
                <a:t>of Effect</a:t>
              </a:r>
            </a:p>
          </p:txBody>
        </p:sp>
      </p:grpSp>
      <p:sp>
        <p:nvSpPr>
          <p:cNvPr id="317473" name="Text Box 33"/>
          <p:cNvSpPr txBox="1">
            <a:spLocks noChangeArrowheads="1"/>
          </p:cNvSpPr>
          <p:nvPr/>
        </p:nvSpPr>
        <p:spPr bwMode="auto">
          <a:xfrm>
            <a:off x="2703513" y="6007100"/>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6.2</a:t>
            </a:r>
            <a:r>
              <a:rPr lang="en-US" sz="1000" dirty="0">
                <a:latin typeface="Times New Roman" pitchFamily="18" charset="0"/>
              </a:rPr>
              <a:t>: Factors of Moral Intensity</a:t>
            </a:r>
          </a:p>
        </p:txBody>
      </p:sp>
      <p:sp>
        <p:nvSpPr>
          <p:cNvPr id="2" name="Lightning Bolt 1"/>
          <p:cNvSpPr/>
          <p:nvPr/>
        </p:nvSpPr>
        <p:spPr>
          <a:xfrm>
            <a:off x="323528" y="974726"/>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233157341"/>
      </p:ext>
    </p:extLst>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18466" name="Group 2"/>
          <p:cNvGrpSpPr>
            <a:grpSpLocks/>
          </p:cNvGrpSpPr>
          <p:nvPr/>
        </p:nvGrpSpPr>
        <p:grpSpPr bwMode="auto">
          <a:xfrm>
            <a:off x="6069013" y="2946400"/>
            <a:ext cx="1409700" cy="1411288"/>
            <a:chOff x="4137" y="2252"/>
            <a:chExt cx="888" cy="889"/>
          </a:xfrm>
        </p:grpSpPr>
        <p:sp>
          <p:nvSpPr>
            <p:cNvPr id="318467" name="Oval 3"/>
            <p:cNvSpPr>
              <a:spLocks noChangeArrowheads="1"/>
            </p:cNvSpPr>
            <p:nvPr/>
          </p:nvSpPr>
          <p:spPr bwMode="auto">
            <a:xfrm>
              <a:off x="4137" y="2252"/>
              <a:ext cx="858" cy="858"/>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nvGrpSpPr>
            <p:cNvPr id="318468" name="Group 4"/>
            <p:cNvGrpSpPr>
              <a:grpSpLocks/>
            </p:cNvGrpSpPr>
            <p:nvPr/>
          </p:nvGrpSpPr>
          <p:grpSpPr bwMode="auto">
            <a:xfrm>
              <a:off x="4167" y="2283"/>
              <a:ext cx="858" cy="858"/>
              <a:chOff x="3141" y="3462"/>
              <a:chExt cx="858" cy="858"/>
            </a:xfrm>
          </p:grpSpPr>
          <p:sp>
            <p:nvSpPr>
              <p:cNvPr id="318469" name="Oval 5"/>
              <p:cNvSpPr>
                <a:spLocks noChangeArrowheads="1"/>
              </p:cNvSpPr>
              <p:nvPr/>
            </p:nvSpPr>
            <p:spPr bwMode="auto">
              <a:xfrm>
                <a:off x="3141" y="3462"/>
                <a:ext cx="858" cy="858"/>
              </a:xfrm>
              <a:prstGeom prst="ellipse">
                <a:avLst/>
              </a:prstGeom>
              <a:solidFill>
                <a:srgbClr val="02C3EA"/>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18470" name="Text Box 6"/>
              <p:cNvSpPr txBox="1">
                <a:spLocks noChangeArrowheads="1"/>
              </p:cNvSpPr>
              <p:nvPr/>
            </p:nvSpPr>
            <p:spPr bwMode="auto">
              <a:xfrm>
                <a:off x="3283" y="3728"/>
                <a:ext cx="57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latin typeface="Arial" pitchFamily="34" charset="0"/>
                  </a:rPr>
                  <a:t>Moral</a:t>
                </a:r>
              </a:p>
              <a:p>
                <a:pPr algn="ctr"/>
                <a:r>
                  <a:rPr lang="en-US" sz="1400" b="1">
                    <a:latin typeface="Arial" pitchFamily="34" charset="0"/>
                  </a:rPr>
                  <a:t>Intensity</a:t>
                </a:r>
              </a:p>
            </p:txBody>
          </p:sp>
        </p:grpSp>
      </p:grpSp>
      <p:sp>
        <p:nvSpPr>
          <p:cNvPr id="318471" name="Rectangle 7"/>
          <p:cNvSpPr>
            <a:spLocks noGrp="1" noChangeArrowheads="1"/>
          </p:cNvSpPr>
          <p:nvPr>
            <p:ph type="title"/>
          </p:nvPr>
        </p:nvSpPr>
        <p:spPr>
          <a:xfrm>
            <a:off x="550976" y="175756"/>
            <a:ext cx="8153400" cy="1431925"/>
          </a:xfrm>
        </p:spPr>
        <p:txBody>
          <a:bodyPr>
            <a:normAutofit fontScale="90000"/>
          </a:bodyPr>
          <a:lstStyle/>
          <a:p>
            <a:r>
              <a:rPr lang="en-US" dirty="0">
                <a:latin typeface="Copperplate Gothic Bold" pitchFamily="34" charset="0"/>
              </a:rPr>
              <a:t>Moral Intensity in Ethical Decision Making</a:t>
            </a:r>
          </a:p>
        </p:txBody>
      </p:sp>
      <p:sp>
        <p:nvSpPr>
          <p:cNvPr id="318472" name="Rectangle 8"/>
          <p:cNvSpPr>
            <a:spLocks noGrp="1" noChangeArrowheads="1"/>
          </p:cNvSpPr>
          <p:nvPr>
            <p:ph type="body" idx="1"/>
          </p:nvPr>
        </p:nvSpPr>
        <p:spPr>
          <a:xfrm>
            <a:off x="533400" y="1941513"/>
            <a:ext cx="4295775" cy="4446587"/>
          </a:xfrm>
        </p:spPr>
        <p:txBody>
          <a:bodyPr>
            <a:normAutofit/>
          </a:bodyPr>
          <a:lstStyle/>
          <a:p>
            <a:pPr>
              <a:lnSpc>
                <a:spcPct val="90000"/>
              </a:lnSpc>
            </a:pPr>
            <a:r>
              <a:rPr lang="en-US" dirty="0" smtClean="0">
                <a:latin typeface="Franklin Gothic Medium" pitchFamily="34" charset="0"/>
              </a:rPr>
              <a:t> Concentration of effect</a:t>
            </a:r>
            <a:endParaRPr lang="en-US" dirty="0">
              <a:latin typeface="Franklin Gothic Medium" pitchFamily="34" charset="0"/>
            </a:endParaRPr>
          </a:p>
          <a:p>
            <a:pPr lvl="1">
              <a:lnSpc>
                <a:spcPct val="90000"/>
              </a:lnSpc>
            </a:pPr>
            <a:r>
              <a:rPr lang="en-US" dirty="0">
                <a:latin typeface="Franklin Gothic Medium" pitchFamily="34" charset="0"/>
              </a:rPr>
              <a:t>Focus of effect on only a few or disbursed across many individuals</a:t>
            </a:r>
          </a:p>
          <a:p>
            <a:pPr lvl="1">
              <a:lnSpc>
                <a:spcPct val="90000"/>
              </a:lnSpc>
            </a:pPr>
            <a:r>
              <a:rPr lang="en-US" dirty="0">
                <a:latin typeface="Franklin Gothic Medium" pitchFamily="34" charset="0"/>
              </a:rPr>
              <a:t>Higher concentration leads to feelings of greater ethical responsibility</a:t>
            </a:r>
          </a:p>
        </p:txBody>
      </p:sp>
      <p:grpSp>
        <p:nvGrpSpPr>
          <p:cNvPr id="318473" name="Group 9"/>
          <p:cNvGrpSpPr>
            <a:grpSpLocks/>
          </p:cNvGrpSpPr>
          <p:nvPr/>
        </p:nvGrpSpPr>
        <p:grpSpPr bwMode="auto">
          <a:xfrm rot="-3600000">
            <a:off x="4922837" y="2093913"/>
            <a:ext cx="1152525" cy="1619250"/>
            <a:chOff x="3441" y="3300"/>
            <a:chExt cx="726" cy="1020"/>
          </a:xfrm>
        </p:grpSpPr>
        <p:sp>
          <p:nvSpPr>
            <p:cNvPr id="318474" name="AutoShape 10"/>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8475" name="AutoShape 11"/>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8476" name="Text Box 12"/>
            <p:cNvSpPr txBox="1">
              <a:spLocks noChangeArrowheads="1"/>
            </p:cNvSpPr>
            <p:nvPr/>
          </p:nvSpPr>
          <p:spPr bwMode="auto">
            <a:xfrm rot="5400000">
              <a:off x="3393" y="3606"/>
              <a:ext cx="8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Magnitude of the</a:t>
              </a:r>
            </a:p>
            <a:p>
              <a:pPr algn="ctr"/>
              <a:r>
                <a:rPr lang="en-US" sz="1200" b="1">
                  <a:latin typeface="Arial" pitchFamily="34" charset="0"/>
                </a:rPr>
                <a:t>Consequences</a:t>
              </a:r>
            </a:p>
          </p:txBody>
        </p:sp>
      </p:grpSp>
      <p:grpSp>
        <p:nvGrpSpPr>
          <p:cNvPr id="318477" name="Group 13"/>
          <p:cNvGrpSpPr>
            <a:grpSpLocks/>
          </p:cNvGrpSpPr>
          <p:nvPr/>
        </p:nvGrpSpPr>
        <p:grpSpPr bwMode="auto">
          <a:xfrm rot="14400000">
            <a:off x="4922837" y="3590926"/>
            <a:ext cx="1152525" cy="1619250"/>
            <a:chOff x="3441" y="3300"/>
            <a:chExt cx="726" cy="1020"/>
          </a:xfrm>
        </p:grpSpPr>
        <p:sp>
          <p:nvSpPr>
            <p:cNvPr id="318478" name="AutoShape 14"/>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b="1">
                <a:latin typeface="Times New Roman" pitchFamily="18" charset="0"/>
              </a:endParaRPr>
            </a:p>
          </p:txBody>
        </p:sp>
        <p:sp>
          <p:nvSpPr>
            <p:cNvPr id="318479" name="AutoShape 15"/>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b="1">
                <a:latin typeface="Times New Roman" pitchFamily="18" charset="0"/>
              </a:endParaRPr>
            </a:p>
          </p:txBody>
        </p:sp>
        <p:sp>
          <p:nvSpPr>
            <p:cNvPr id="318480" name="Text Box 16"/>
            <p:cNvSpPr txBox="1">
              <a:spLocks noChangeArrowheads="1"/>
            </p:cNvSpPr>
            <p:nvPr/>
          </p:nvSpPr>
          <p:spPr bwMode="auto">
            <a:xfrm rot="5400000">
              <a:off x="3439" y="3611"/>
              <a:ext cx="79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Concentration </a:t>
              </a:r>
            </a:p>
            <a:p>
              <a:pPr algn="ctr"/>
              <a:r>
                <a:rPr lang="en-US" sz="1200" b="1">
                  <a:latin typeface="Arial" pitchFamily="34" charset="0"/>
                </a:rPr>
                <a:t>of Effect</a:t>
              </a:r>
            </a:p>
          </p:txBody>
        </p:sp>
      </p:grpSp>
      <p:grpSp>
        <p:nvGrpSpPr>
          <p:cNvPr id="318481" name="Group 17"/>
          <p:cNvGrpSpPr>
            <a:grpSpLocks/>
          </p:cNvGrpSpPr>
          <p:nvPr/>
        </p:nvGrpSpPr>
        <p:grpSpPr bwMode="auto">
          <a:xfrm>
            <a:off x="6213475" y="1360488"/>
            <a:ext cx="1152525" cy="1619250"/>
            <a:chOff x="3441" y="3300"/>
            <a:chExt cx="726" cy="1020"/>
          </a:xfrm>
        </p:grpSpPr>
        <p:sp>
          <p:nvSpPr>
            <p:cNvPr id="318482" name="AutoShape 18"/>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8483" name="AutoShape 19"/>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8484" name="Text Box 20"/>
            <p:cNvSpPr txBox="1">
              <a:spLocks noChangeArrowheads="1"/>
            </p:cNvSpPr>
            <p:nvPr/>
          </p:nvSpPr>
          <p:spPr bwMode="auto">
            <a:xfrm rot="5400000">
              <a:off x="3435" y="3607"/>
              <a:ext cx="79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Social</a:t>
              </a:r>
            </a:p>
            <a:p>
              <a:pPr algn="ctr"/>
              <a:r>
                <a:rPr lang="en-US" sz="1200" b="1">
                  <a:latin typeface="Arial" pitchFamily="34" charset="0"/>
                </a:rPr>
                <a:t>Consequences</a:t>
              </a:r>
            </a:p>
          </p:txBody>
        </p:sp>
      </p:grpSp>
      <p:grpSp>
        <p:nvGrpSpPr>
          <p:cNvPr id="318485" name="Group 21"/>
          <p:cNvGrpSpPr>
            <a:grpSpLocks/>
          </p:cNvGrpSpPr>
          <p:nvPr/>
        </p:nvGrpSpPr>
        <p:grpSpPr bwMode="auto">
          <a:xfrm>
            <a:off x="6213475" y="4291013"/>
            <a:ext cx="1152525" cy="1619250"/>
            <a:chOff x="3681" y="3136"/>
            <a:chExt cx="726" cy="1020"/>
          </a:xfrm>
        </p:grpSpPr>
        <p:sp>
          <p:nvSpPr>
            <p:cNvPr id="318486" name="AutoShape 22"/>
            <p:cNvSpPr>
              <a:spLocks noChangeArrowheads="1"/>
            </p:cNvSpPr>
            <p:nvPr/>
          </p:nvSpPr>
          <p:spPr bwMode="auto">
            <a:xfrm rot="10800000">
              <a:off x="3725" y="3181"/>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endParaRPr lang="fr-CA" sz="2400">
                <a:latin typeface="Times New Roman" pitchFamily="18" charset="0"/>
              </a:endParaRPr>
            </a:p>
          </p:txBody>
        </p:sp>
        <p:sp>
          <p:nvSpPr>
            <p:cNvPr id="318487" name="AutoShape 23"/>
            <p:cNvSpPr>
              <a:spLocks noChangeArrowheads="1"/>
            </p:cNvSpPr>
            <p:nvPr/>
          </p:nvSpPr>
          <p:spPr bwMode="auto">
            <a:xfrm rot="10800000">
              <a:off x="3681" y="3136"/>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endParaRPr lang="fr-CA" sz="2400">
                <a:latin typeface="Times New Roman" pitchFamily="18" charset="0"/>
              </a:endParaRPr>
            </a:p>
          </p:txBody>
        </p:sp>
        <p:sp>
          <p:nvSpPr>
            <p:cNvPr id="318488" name="Text Box 24"/>
            <p:cNvSpPr txBox="1">
              <a:spLocks noChangeArrowheads="1"/>
            </p:cNvSpPr>
            <p:nvPr/>
          </p:nvSpPr>
          <p:spPr bwMode="auto">
            <a:xfrm rot="16200000">
              <a:off x="3757" y="3614"/>
              <a:ext cx="55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Proximity</a:t>
              </a:r>
            </a:p>
          </p:txBody>
        </p:sp>
      </p:grpSp>
      <p:grpSp>
        <p:nvGrpSpPr>
          <p:cNvPr id="318489" name="Group 25"/>
          <p:cNvGrpSpPr>
            <a:grpSpLocks/>
          </p:cNvGrpSpPr>
          <p:nvPr/>
        </p:nvGrpSpPr>
        <p:grpSpPr bwMode="auto">
          <a:xfrm>
            <a:off x="7270750" y="3862388"/>
            <a:ext cx="1644650" cy="1108075"/>
            <a:chOff x="4877" y="2795"/>
            <a:chExt cx="1036" cy="698"/>
          </a:xfrm>
        </p:grpSpPr>
        <p:sp>
          <p:nvSpPr>
            <p:cNvPr id="318490" name="AutoShape 26"/>
            <p:cNvSpPr>
              <a:spLocks noChangeArrowheads="1"/>
            </p:cNvSpPr>
            <p:nvPr/>
          </p:nvSpPr>
          <p:spPr bwMode="auto">
            <a:xfrm rot="7200000">
              <a:off x="5085" y="2648"/>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8491" name="AutoShape 27"/>
            <p:cNvSpPr>
              <a:spLocks noChangeArrowheads="1"/>
            </p:cNvSpPr>
            <p:nvPr/>
          </p:nvSpPr>
          <p:spPr bwMode="auto">
            <a:xfrm rot="7200000">
              <a:off x="5024" y="2664"/>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8492" name="Text Box 28"/>
            <p:cNvSpPr txBox="1">
              <a:spLocks noChangeArrowheads="1"/>
            </p:cNvSpPr>
            <p:nvPr/>
          </p:nvSpPr>
          <p:spPr bwMode="auto">
            <a:xfrm rot="1800000">
              <a:off x="5138" y="3017"/>
              <a:ext cx="61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Temporal</a:t>
              </a:r>
            </a:p>
            <a:p>
              <a:pPr algn="ctr"/>
              <a:r>
                <a:rPr lang="en-US" sz="1200" b="1">
                  <a:latin typeface="Arial" pitchFamily="34" charset="0"/>
                </a:rPr>
                <a:t>Immediacy</a:t>
              </a:r>
            </a:p>
          </p:txBody>
        </p:sp>
      </p:grpSp>
      <p:grpSp>
        <p:nvGrpSpPr>
          <p:cNvPr id="318493" name="Group 29"/>
          <p:cNvGrpSpPr>
            <a:grpSpLocks/>
          </p:cNvGrpSpPr>
          <p:nvPr/>
        </p:nvGrpSpPr>
        <p:grpSpPr bwMode="auto">
          <a:xfrm>
            <a:off x="7270750" y="2332038"/>
            <a:ext cx="1574800" cy="1177925"/>
            <a:chOff x="4914" y="1831"/>
            <a:chExt cx="992" cy="742"/>
          </a:xfrm>
        </p:grpSpPr>
        <p:sp>
          <p:nvSpPr>
            <p:cNvPr id="318494" name="AutoShape 30"/>
            <p:cNvSpPr>
              <a:spLocks noChangeArrowheads="1"/>
            </p:cNvSpPr>
            <p:nvPr/>
          </p:nvSpPr>
          <p:spPr bwMode="auto">
            <a:xfrm rot="3600000">
              <a:off x="5078" y="1684"/>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8495" name="AutoShape 31"/>
            <p:cNvSpPr>
              <a:spLocks noChangeArrowheads="1"/>
            </p:cNvSpPr>
            <p:nvPr/>
          </p:nvSpPr>
          <p:spPr bwMode="auto">
            <a:xfrm rot="3600000">
              <a:off x="5061" y="1744"/>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8496" name="Text Box 32"/>
            <p:cNvSpPr txBox="1">
              <a:spLocks noChangeArrowheads="1"/>
            </p:cNvSpPr>
            <p:nvPr/>
          </p:nvSpPr>
          <p:spPr bwMode="auto">
            <a:xfrm rot="-1800000">
              <a:off x="5173" y="1995"/>
              <a:ext cx="61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Probability</a:t>
              </a:r>
            </a:p>
            <a:p>
              <a:pPr algn="ctr"/>
              <a:r>
                <a:rPr lang="en-US" sz="1200" b="1">
                  <a:latin typeface="Arial" pitchFamily="34" charset="0"/>
                </a:rPr>
                <a:t>of Effect</a:t>
              </a:r>
            </a:p>
          </p:txBody>
        </p:sp>
      </p:grpSp>
      <p:sp>
        <p:nvSpPr>
          <p:cNvPr id="318497" name="Text Box 33"/>
          <p:cNvSpPr txBox="1">
            <a:spLocks noChangeArrowheads="1"/>
          </p:cNvSpPr>
          <p:nvPr/>
        </p:nvSpPr>
        <p:spPr bwMode="auto">
          <a:xfrm>
            <a:off x="2716213" y="6015038"/>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6.2</a:t>
            </a:r>
            <a:r>
              <a:rPr lang="en-US" sz="1000" dirty="0">
                <a:latin typeface="Times New Roman" pitchFamily="18" charset="0"/>
              </a:rPr>
              <a:t>: Factors of Moral Intensity</a:t>
            </a:r>
          </a:p>
        </p:txBody>
      </p:sp>
      <p:sp>
        <p:nvSpPr>
          <p:cNvPr id="2" name="Lightning Bolt 1"/>
          <p:cNvSpPr/>
          <p:nvPr/>
        </p:nvSpPr>
        <p:spPr>
          <a:xfrm>
            <a:off x="263554" y="903288"/>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321472546"/>
      </p:ext>
    </p:extLst>
  </p:cSld>
  <p:clrMapOvr>
    <a:masterClrMapping/>
  </p:clrMapOvr>
  <p:transition>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18466" name="Group 2"/>
          <p:cNvGrpSpPr>
            <a:grpSpLocks/>
          </p:cNvGrpSpPr>
          <p:nvPr/>
        </p:nvGrpSpPr>
        <p:grpSpPr bwMode="auto">
          <a:xfrm>
            <a:off x="6069013" y="2946400"/>
            <a:ext cx="1409700" cy="1411288"/>
            <a:chOff x="4137" y="2252"/>
            <a:chExt cx="888" cy="889"/>
          </a:xfrm>
        </p:grpSpPr>
        <p:sp>
          <p:nvSpPr>
            <p:cNvPr id="318467" name="Oval 3"/>
            <p:cNvSpPr>
              <a:spLocks noChangeArrowheads="1"/>
            </p:cNvSpPr>
            <p:nvPr/>
          </p:nvSpPr>
          <p:spPr bwMode="auto">
            <a:xfrm>
              <a:off x="4137" y="2252"/>
              <a:ext cx="858" cy="858"/>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nvGrpSpPr>
            <p:cNvPr id="318468" name="Group 4"/>
            <p:cNvGrpSpPr>
              <a:grpSpLocks/>
            </p:cNvGrpSpPr>
            <p:nvPr/>
          </p:nvGrpSpPr>
          <p:grpSpPr bwMode="auto">
            <a:xfrm>
              <a:off x="4167" y="2283"/>
              <a:ext cx="858" cy="858"/>
              <a:chOff x="3141" y="3462"/>
              <a:chExt cx="858" cy="858"/>
            </a:xfrm>
          </p:grpSpPr>
          <p:sp>
            <p:nvSpPr>
              <p:cNvPr id="318469" name="Oval 5"/>
              <p:cNvSpPr>
                <a:spLocks noChangeArrowheads="1"/>
              </p:cNvSpPr>
              <p:nvPr/>
            </p:nvSpPr>
            <p:spPr bwMode="auto">
              <a:xfrm>
                <a:off x="3141" y="3462"/>
                <a:ext cx="858" cy="858"/>
              </a:xfrm>
              <a:prstGeom prst="ellipse">
                <a:avLst/>
              </a:prstGeom>
              <a:solidFill>
                <a:srgbClr val="02C3EA"/>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18470" name="Text Box 6"/>
              <p:cNvSpPr txBox="1">
                <a:spLocks noChangeArrowheads="1"/>
              </p:cNvSpPr>
              <p:nvPr/>
            </p:nvSpPr>
            <p:spPr bwMode="auto">
              <a:xfrm>
                <a:off x="3283" y="3728"/>
                <a:ext cx="57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latin typeface="Arial" pitchFamily="34" charset="0"/>
                  </a:rPr>
                  <a:t>Moral</a:t>
                </a:r>
              </a:p>
              <a:p>
                <a:pPr algn="ctr"/>
                <a:r>
                  <a:rPr lang="en-US" sz="1400" b="1">
                    <a:latin typeface="Arial" pitchFamily="34" charset="0"/>
                  </a:rPr>
                  <a:t>Intensity</a:t>
                </a:r>
              </a:p>
            </p:txBody>
          </p:sp>
        </p:grpSp>
      </p:grpSp>
      <p:sp>
        <p:nvSpPr>
          <p:cNvPr id="318471" name="Rectangle 7"/>
          <p:cNvSpPr>
            <a:spLocks noGrp="1" noChangeArrowheads="1"/>
          </p:cNvSpPr>
          <p:nvPr>
            <p:ph type="title"/>
          </p:nvPr>
        </p:nvSpPr>
        <p:spPr>
          <a:xfrm>
            <a:off x="533400" y="115889"/>
            <a:ext cx="8153400" cy="864840"/>
          </a:xfrm>
        </p:spPr>
        <p:txBody>
          <a:bodyPr>
            <a:normAutofit/>
          </a:bodyPr>
          <a:lstStyle/>
          <a:p>
            <a:r>
              <a:rPr lang="en-US" sz="2400" dirty="0">
                <a:latin typeface="Copperplate Gothic Bold" pitchFamily="34" charset="0"/>
              </a:rPr>
              <a:t>Moral Intensity in Ethical Decision Making</a:t>
            </a:r>
          </a:p>
        </p:txBody>
      </p:sp>
      <p:sp>
        <p:nvSpPr>
          <p:cNvPr id="318472" name="Rectangle 8"/>
          <p:cNvSpPr>
            <a:spLocks noGrp="1" noChangeArrowheads="1"/>
          </p:cNvSpPr>
          <p:nvPr>
            <p:ph type="body" idx="1"/>
          </p:nvPr>
        </p:nvSpPr>
        <p:spPr>
          <a:xfrm>
            <a:off x="0" y="980728"/>
            <a:ext cx="4829175" cy="5407373"/>
          </a:xfrm>
        </p:spPr>
        <p:txBody>
          <a:bodyPr>
            <a:normAutofit fontScale="92500" lnSpcReduction="20000"/>
          </a:bodyPr>
          <a:lstStyle/>
          <a:p>
            <a:pPr>
              <a:lnSpc>
                <a:spcPct val="90000"/>
              </a:lnSpc>
            </a:pPr>
            <a:r>
              <a:rPr lang="en-US" dirty="0" smtClean="0">
                <a:latin typeface="Franklin Gothic Medium" pitchFamily="34" charset="0"/>
              </a:rPr>
              <a:t>The importance of these six facets of moral intensity is twofold: </a:t>
            </a:r>
            <a:endParaRPr lang="en-US" dirty="0">
              <a:latin typeface="Franklin Gothic Medium" pitchFamily="34" charset="0"/>
            </a:endParaRPr>
          </a:p>
          <a:p>
            <a:pPr marL="971550" lvl="1" indent="-514350">
              <a:lnSpc>
                <a:spcPct val="90000"/>
              </a:lnSpc>
              <a:buFont typeface="+mj-lt"/>
              <a:buAutoNum type="arabicPeriod"/>
            </a:pPr>
            <a:r>
              <a:rPr lang="en-US" dirty="0" smtClean="0">
                <a:latin typeface="Franklin Gothic Medium" pitchFamily="34" charset="0"/>
              </a:rPr>
              <a:t>You can use these facets to anticipate issues that are likely to be seen as significant ethical dilemmas in the workplace.</a:t>
            </a:r>
            <a:endParaRPr lang="en-US" dirty="0">
              <a:latin typeface="Franklin Gothic Medium" pitchFamily="34" charset="0"/>
            </a:endParaRPr>
          </a:p>
          <a:p>
            <a:pPr marL="971550" lvl="1" indent="-514350">
              <a:lnSpc>
                <a:spcPct val="90000"/>
              </a:lnSpc>
              <a:buFont typeface="+mj-lt"/>
              <a:buAutoNum type="arabicPeriod"/>
            </a:pPr>
            <a:r>
              <a:rPr lang="en-US" dirty="0" smtClean="0">
                <a:latin typeface="Franklin Gothic Medium" pitchFamily="34" charset="0"/>
              </a:rPr>
              <a:t>If you are working with a group that is using the same basic ethical approach and still can’t agree on the ethical course of action, you can use these facets to determine the source of the disagreement.</a:t>
            </a:r>
            <a:endParaRPr lang="en-US" dirty="0">
              <a:latin typeface="Franklin Gothic Medium" pitchFamily="34" charset="0"/>
            </a:endParaRPr>
          </a:p>
        </p:txBody>
      </p:sp>
      <p:grpSp>
        <p:nvGrpSpPr>
          <p:cNvPr id="318473" name="Group 9"/>
          <p:cNvGrpSpPr>
            <a:grpSpLocks/>
          </p:cNvGrpSpPr>
          <p:nvPr/>
        </p:nvGrpSpPr>
        <p:grpSpPr bwMode="auto">
          <a:xfrm rot="-3600000">
            <a:off x="4922837" y="2093913"/>
            <a:ext cx="1152525" cy="1619250"/>
            <a:chOff x="3441" y="3300"/>
            <a:chExt cx="726" cy="1020"/>
          </a:xfrm>
        </p:grpSpPr>
        <p:sp>
          <p:nvSpPr>
            <p:cNvPr id="318474" name="AutoShape 10"/>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8475" name="AutoShape 11"/>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a:latin typeface="Times New Roman" pitchFamily="18" charset="0"/>
              </a:endParaRPr>
            </a:p>
          </p:txBody>
        </p:sp>
        <p:sp>
          <p:nvSpPr>
            <p:cNvPr id="318476" name="Text Box 12"/>
            <p:cNvSpPr txBox="1">
              <a:spLocks noChangeArrowheads="1"/>
            </p:cNvSpPr>
            <p:nvPr/>
          </p:nvSpPr>
          <p:spPr bwMode="auto">
            <a:xfrm rot="5400000">
              <a:off x="3393" y="3606"/>
              <a:ext cx="8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Magnitude of the</a:t>
              </a:r>
            </a:p>
            <a:p>
              <a:pPr algn="ctr"/>
              <a:r>
                <a:rPr lang="en-US" sz="1200" b="1">
                  <a:latin typeface="Arial" pitchFamily="34" charset="0"/>
                </a:rPr>
                <a:t>Consequences</a:t>
              </a:r>
            </a:p>
          </p:txBody>
        </p:sp>
      </p:grpSp>
      <p:grpSp>
        <p:nvGrpSpPr>
          <p:cNvPr id="318477" name="Group 13"/>
          <p:cNvGrpSpPr>
            <a:grpSpLocks/>
          </p:cNvGrpSpPr>
          <p:nvPr/>
        </p:nvGrpSpPr>
        <p:grpSpPr bwMode="auto">
          <a:xfrm rot="14400000">
            <a:off x="4922837" y="3590926"/>
            <a:ext cx="1152525" cy="1619250"/>
            <a:chOff x="3441" y="3300"/>
            <a:chExt cx="726" cy="1020"/>
          </a:xfrm>
        </p:grpSpPr>
        <p:sp>
          <p:nvSpPr>
            <p:cNvPr id="318478" name="AutoShape 14"/>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b="1">
                <a:latin typeface="Times New Roman" pitchFamily="18" charset="0"/>
              </a:endParaRPr>
            </a:p>
          </p:txBody>
        </p:sp>
        <p:sp>
          <p:nvSpPr>
            <p:cNvPr id="318479" name="AutoShape 15"/>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fr-CA" sz="2400" b="1">
                <a:latin typeface="Times New Roman" pitchFamily="18" charset="0"/>
              </a:endParaRPr>
            </a:p>
          </p:txBody>
        </p:sp>
        <p:sp>
          <p:nvSpPr>
            <p:cNvPr id="318480" name="Text Box 16"/>
            <p:cNvSpPr txBox="1">
              <a:spLocks noChangeArrowheads="1"/>
            </p:cNvSpPr>
            <p:nvPr/>
          </p:nvSpPr>
          <p:spPr bwMode="auto">
            <a:xfrm rot="5400000">
              <a:off x="3439" y="3611"/>
              <a:ext cx="79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Concentration </a:t>
              </a:r>
            </a:p>
            <a:p>
              <a:pPr algn="ctr"/>
              <a:r>
                <a:rPr lang="en-US" sz="1200" b="1">
                  <a:latin typeface="Arial" pitchFamily="34" charset="0"/>
                </a:rPr>
                <a:t>of Effect</a:t>
              </a:r>
            </a:p>
          </p:txBody>
        </p:sp>
      </p:grpSp>
      <p:grpSp>
        <p:nvGrpSpPr>
          <p:cNvPr id="318481" name="Group 17"/>
          <p:cNvGrpSpPr>
            <a:grpSpLocks/>
          </p:cNvGrpSpPr>
          <p:nvPr/>
        </p:nvGrpSpPr>
        <p:grpSpPr bwMode="auto">
          <a:xfrm>
            <a:off x="6213475" y="1360488"/>
            <a:ext cx="1152525" cy="1619250"/>
            <a:chOff x="3441" y="3300"/>
            <a:chExt cx="726" cy="1020"/>
          </a:xfrm>
        </p:grpSpPr>
        <p:sp>
          <p:nvSpPr>
            <p:cNvPr id="318482" name="AutoShape 18"/>
            <p:cNvSpPr>
              <a:spLocks noChangeArrowheads="1"/>
            </p:cNvSpPr>
            <p:nvPr/>
          </p:nvSpPr>
          <p:spPr bwMode="auto">
            <a:xfrm>
              <a:off x="3441" y="3300"/>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8483" name="AutoShape 19"/>
            <p:cNvSpPr>
              <a:spLocks noChangeArrowheads="1"/>
            </p:cNvSpPr>
            <p:nvPr/>
          </p:nvSpPr>
          <p:spPr bwMode="auto">
            <a:xfrm>
              <a:off x="3485" y="3345"/>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318484" name="Text Box 20"/>
            <p:cNvSpPr txBox="1">
              <a:spLocks noChangeArrowheads="1"/>
            </p:cNvSpPr>
            <p:nvPr/>
          </p:nvSpPr>
          <p:spPr bwMode="auto">
            <a:xfrm rot="5400000">
              <a:off x="3435" y="3607"/>
              <a:ext cx="79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Social</a:t>
              </a:r>
            </a:p>
            <a:p>
              <a:pPr algn="ctr"/>
              <a:r>
                <a:rPr lang="en-US" sz="1200" b="1">
                  <a:latin typeface="Arial" pitchFamily="34" charset="0"/>
                </a:rPr>
                <a:t>Consequences</a:t>
              </a:r>
            </a:p>
          </p:txBody>
        </p:sp>
      </p:grpSp>
      <p:grpSp>
        <p:nvGrpSpPr>
          <p:cNvPr id="318485" name="Group 21"/>
          <p:cNvGrpSpPr>
            <a:grpSpLocks/>
          </p:cNvGrpSpPr>
          <p:nvPr/>
        </p:nvGrpSpPr>
        <p:grpSpPr bwMode="auto">
          <a:xfrm>
            <a:off x="6213475" y="4291013"/>
            <a:ext cx="1152525" cy="1619250"/>
            <a:chOff x="3681" y="3136"/>
            <a:chExt cx="726" cy="1020"/>
          </a:xfrm>
        </p:grpSpPr>
        <p:sp>
          <p:nvSpPr>
            <p:cNvPr id="318486" name="AutoShape 22"/>
            <p:cNvSpPr>
              <a:spLocks noChangeArrowheads="1"/>
            </p:cNvSpPr>
            <p:nvPr/>
          </p:nvSpPr>
          <p:spPr bwMode="auto">
            <a:xfrm rot="10800000">
              <a:off x="3725" y="3181"/>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endParaRPr lang="fr-CA" sz="2400">
                <a:latin typeface="Times New Roman" pitchFamily="18" charset="0"/>
              </a:endParaRPr>
            </a:p>
          </p:txBody>
        </p:sp>
        <p:sp>
          <p:nvSpPr>
            <p:cNvPr id="318487" name="AutoShape 23"/>
            <p:cNvSpPr>
              <a:spLocks noChangeArrowheads="1"/>
            </p:cNvSpPr>
            <p:nvPr/>
          </p:nvSpPr>
          <p:spPr bwMode="auto">
            <a:xfrm rot="10800000">
              <a:off x="3681" y="3136"/>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endParaRPr lang="fr-CA" sz="2400">
                <a:latin typeface="Times New Roman" pitchFamily="18" charset="0"/>
              </a:endParaRPr>
            </a:p>
          </p:txBody>
        </p:sp>
        <p:sp>
          <p:nvSpPr>
            <p:cNvPr id="318488" name="Text Box 24"/>
            <p:cNvSpPr txBox="1">
              <a:spLocks noChangeArrowheads="1"/>
            </p:cNvSpPr>
            <p:nvPr/>
          </p:nvSpPr>
          <p:spPr bwMode="auto">
            <a:xfrm rot="16200000">
              <a:off x="3757" y="3614"/>
              <a:ext cx="55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Proximity</a:t>
              </a:r>
            </a:p>
          </p:txBody>
        </p:sp>
      </p:grpSp>
      <p:grpSp>
        <p:nvGrpSpPr>
          <p:cNvPr id="318489" name="Group 25"/>
          <p:cNvGrpSpPr>
            <a:grpSpLocks/>
          </p:cNvGrpSpPr>
          <p:nvPr/>
        </p:nvGrpSpPr>
        <p:grpSpPr bwMode="auto">
          <a:xfrm>
            <a:off x="7270750" y="3862388"/>
            <a:ext cx="1644650" cy="1108075"/>
            <a:chOff x="4877" y="2795"/>
            <a:chExt cx="1036" cy="698"/>
          </a:xfrm>
        </p:grpSpPr>
        <p:sp>
          <p:nvSpPr>
            <p:cNvPr id="318490" name="AutoShape 26"/>
            <p:cNvSpPr>
              <a:spLocks noChangeArrowheads="1"/>
            </p:cNvSpPr>
            <p:nvPr/>
          </p:nvSpPr>
          <p:spPr bwMode="auto">
            <a:xfrm rot="7200000">
              <a:off x="5085" y="2648"/>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8491" name="AutoShape 27"/>
            <p:cNvSpPr>
              <a:spLocks noChangeArrowheads="1"/>
            </p:cNvSpPr>
            <p:nvPr/>
          </p:nvSpPr>
          <p:spPr bwMode="auto">
            <a:xfrm rot="7200000">
              <a:off x="5024" y="2664"/>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8492" name="Text Box 28"/>
            <p:cNvSpPr txBox="1">
              <a:spLocks noChangeArrowheads="1"/>
            </p:cNvSpPr>
            <p:nvPr/>
          </p:nvSpPr>
          <p:spPr bwMode="auto">
            <a:xfrm rot="1800000">
              <a:off x="5138" y="3017"/>
              <a:ext cx="61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Temporal</a:t>
              </a:r>
            </a:p>
            <a:p>
              <a:pPr algn="ctr"/>
              <a:r>
                <a:rPr lang="en-US" sz="1200" b="1">
                  <a:latin typeface="Arial" pitchFamily="34" charset="0"/>
                </a:rPr>
                <a:t>Immediacy</a:t>
              </a:r>
            </a:p>
          </p:txBody>
        </p:sp>
      </p:grpSp>
      <p:grpSp>
        <p:nvGrpSpPr>
          <p:cNvPr id="318493" name="Group 29"/>
          <p:cNvGrpSpPr>
            <a:grpSpLocks/>
          </p:cNvGrpSpPr>
          <p:nvPr/>
        </p:nvGrpSpPr>
        <p:grpSpPr bwMode="auto">
          <a:xfrm>
            <a:off x="7270750" y="2332038"/>
            <a:ext cx="1574800" cy="1177925"/>
            <a:chOff x="4914" y="1831"/>
            <a:chExt cx="992" cy="742"/>
          </a:xfrm>
        </p:grpSpPr>
        <p:sp>
          <p:nvSpPr>
            <p:cNvPr id="318494" name="AutoShape 30"/>
            <p:cNvSpPr>
              <a:spLocks noChangeArrowheads="1"/>
            </p:cNvSpPr>
            <p:nvPr/>
          </p:nvSpPr>
          <p:spPr bwMode="auto">
            <a:xfrm rot="3600000">
              <a:off x="5078" y="1684"/>
              <a:ext cx="682" cy="975"/>
            </a:xfrm>
            <a:prstGeom prst="downArrow">
              <a:avLst>
                <a:gd name="adj1" fmla="val 65102"/>
                <a:gd name="adj2" fmla="val 40777"/>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8495" name="AutoShape 31"/>
            <p:cNvSpPr>
              <a:spLocks noChangeArrowheads="1"/>
            </p:cNvSpPr>
            <p:nvPr/>
          </p:nvSpPr>
          <p:spPr bwMode="auto">
            <a:xfrm rot="3600000">
              <a:off x="5061" y="1744"/>
              <a:ext cx="682" cy="975"/>
            </a:xfrm>
            <a:prstGeom prst="downArrow">
              <a:avLst>
                <a:gd name="adj1" fmla="val 65102"/>
                <a:gd name="adj2" fmla="val 40777"/>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lang="fr-CA" sz="2400" b="1">
                <a:latin typeface="Times New Roman" pitchFamily="18" charset="0"/>
              </a:endParaRPr>
            </a:p>
          </p:txBody>
        </p:sp>
        <p:sp>
          <p:nvSpPr>
            <p:cNvPr id="318496" name="Text Box 32"/>
            <p:cNvSpPr txBox="1">
              <a:spLocks noChangeArrowheads="1"/>
            </p:cNvSpPr>
            <p:nvPr/>
          </p:nvSpPr>
          <p:spPr bwMode="auto">
            <a:xfrm rot="-1800000">
              <a:off x="5173" y="1995"/>
              <a:ext cx="61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a:latin typeface="Arial" pitchFamily="34" charset="0"/>
                </a:rPr>
                <a:t>Probability</a:t>
              </a:r>
            </a:p>
            <a:p>
              <a:pPr algn="ctr"/>
              <a:r>
                <a:rPr lang="en-US" sz="1200" b="1">
                  <a:latin typeface="Arial" pitchFamily="34" charset="0"/>
                </a:rPr>
                <a:t>of Effect</a:t>
              </a:r>
            </a:p>
          </p:txBody>
        </p:sp>
      </p:grpSp>
      <p:sp>
        <p:nvSpPr>
          <p:cNvPr id="318497" name="Text Box 33"/>
          <p:cNvSpPr txBox="1">
            <a:spLocks noChangeArrowheads="1"/>
          </p:cNvSpPr>
          <p:nvPr/>
        </p:nvSpPr>
        <p:spPr bwMode="auto">
          <a:xfrm>
            <a:off x="2716213" y="6015038"/>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6.2</a:t>
            </a:r>
            <a:r>
              <a:rPr lang="en-US" sz="1000" dirty="0">
                <a:latin typeface="Times New Roman" pitchFamily="18" charset="0"/>
              </a:rPr>
              <a:t>: Factors of Moral Intensity</a:t>
            </a:r>
          </a:p>
        </p:txBody>
      </p:sp>
      <p:sp>
        <p:nvSpPr>
          <p:cNvPr id="2" name="5-Point Star 1"/>
          <p:cNvSpPr/>
          <p:nvPr/>
        </p:nvSpPr>
        <p:spPr>
          <a:xfrm>
            <a:off x="7698408" y="813070"/>
            <a:ext cx="914400" cy="914400"/>
          </a:xfrm>
          <a:prstGeom prst="star5">
            <a:avLst>
              <a:gd name="adj" fmla="val 20534"/>
              <a:gd name="hf" fmla="val 105146"/>
              <a:gd name="vf" fmla="val 1105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735576944"/>
      </p:ext>
    </p:extLst>
  </p:cSld>
  <p:clrMapOvr>
    <a:masterClrMapping/>
  </p:clrMapOvr>
  <p:transition>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9490" name="Rectangle 2"/>
          <p:cNvSpPr>
            <a:spLocks noGrp="1" noChangeArrowheads="1"/>
          </p:cNvSpPr>
          <p:nvPr>
            <p:ph type="title"/>
          </p:nvPr>
        </p:nvSpPr>
        <p:spPr/>
        <p:txBody>
          <a:bodyPr>
            <a:normAutofit fontScale="90000"/>
          </a:bodyPr>
          <a:lstStyle/>
          <a:p>
            <a:r>
              <a:rPr lang="en-US" dirty="0">
                <a:latin typeface="Copperplate Gothic Bold" pitchFamily="34" charset="0"/>
              </a:rPr>
              <a:t>Making Ethical </a:t>
            </a:r>
            <a:r>
              <a:rPr lang="en-US" dirty="0" smtClean="0">
                <a:latin typeface="Copperplate Gothic Bold" pitchFamily="34" charset="0"/>
              </a:rPr>
              <a:t>Decisions</a:t>
            </a:r>
            <a:br>
              <a:rPr lang="en-US" dirty="0" smtClean="0">
                <a:latin typeface="Copperplate Gothic Bold" pitchFamily="34" charset="0"/>
              </a:rPr>
            </a:br>
            <a:r>
              <a:rPr lang="en-US" sz="2700" dirty="0" smtClean="0">
                <a:latin typeface="Copperplate Gothic Bold" pitchFamily="34" charset="0"/>
              </a:rPr>
              <a:t>Chapter 6, page 202</a:t>
            </a:r>
            <a:endParaRPr lang="en-US" sz="2700" dirty="0">
              <a:latin typeface="Copperplate Gothic Bold" pitchFamily="34" charset="0"/>
            </a:endParaRPr>
          </a:p>
        </p:txBody>
      </p:sp>
      <p:sp>
        <p:nvSpPr>
          <p:cNvPr id="319491" name="Rectangle 3"/>
          <p:cNvSpPr>
            <a:spLocks noGrp="1" noChangeArrowheads="1"/>
          </p:cNvSpPr>
          <p:nvPr>
            <p:ph type="body" idx="1"/>
          </p:nvPr>
        </p:nvSpPr>
        <p:spPr>
          <a:xfrm>
            <a:off x="533400" y="1628801"/>
            <a:ext cx="8251825" cy="4968552"/>
          </a:xfrm>
        </p:spPr>
        <p:txBody>
          <a:bodyPr>
            <a:normAutofit fontScale="92500" lnSpcReduction="20000"/>
          </a:bodyPr>
          <a:lstStyle/>
          <a:p>
            <a:r>
              <a:rPr lang="en-US" sz="2800" dirty="0">
                <a:latin typeface="Franklin Gothic Medium" pitchFamily="34" charset="0"/>
              </a:rPr>
              <a:t>The </a:t>
            </a:r>
            <a:r>
              <a:rPr lang="en-US" sz="2800" dirty="0" smtClean="0">
                <a:latin typeface="Franklin Gothic Medium" pitchFamily="34" charset="0"/>
              </a:rPr>
              <a:t>manager* and The </a:t>
            </a:r>
            <a:r>
              <a:rPr lang="en-US" sz="2800" dirty="0">
                <a:latin typeface="Franklin Gothic Medium" pitchFamily="34" charset="0"/>
              </a:rPr>
              <a:t>organization</a:t>
            </a:r>
          </a:p>
          <a:p>
            <a:pPr lvl="1">
              <a:buFont typeface="Wingdings" pitchFamily="2" charset="2"/>
              <a:buChar char="v"/>
            </a:pPr>
            <a:r>
              <a:rPr lang="en-US" dirty="0" smtClean="0">
                <a:solidFill>
                  <a:srgbClr val="008000"/>
                </a:solidFill>
                <a:latin typeface="Franklin Gothic Medium" pitchFamily="34" charset="0"/>
              </a:rPr>
              <a:t>The reason for exploring various approaches to ethical decision making is to help you refine your own approach so that when pressures arise you can make decisions consistent with your ethical framework.</a:t>
            </a:r>
          </a:p>
          <a:p>
            <a:pPr lvl="1"/>
            <a:r>
              <a:rPr lang="en-US" sz="3200" dirty="0" smtClean="0">
                <a:latin typeface="Franklin Gothic Medium" pitchFamily="34" charset="0"/>
              </a:rPr>
              <a:t>Code </a:t>
            </a:r>
            <a:r>
              <a:rPr lang="en-US" sz="3200" dirty="0">
                <a:latin typeface="Franklin Gothic Medium" pitchFamily="34" charset="0"/>
              </a:rPr>
              <a:t>of ethical conduct</a:t>
            </a:r>
          </a:p>
          <a:p>
            <a:pPr lvl="2"/>
            <a:r>
              <a:rPr lang="en-US" sz="2800" dirty="0">
                <a:latin typeface="Franklin Gothic Medium" pitchFamily="34" charset="0"/>
              </a:rPr>
              <a:t>Formal statement outlining types of inappropriate behaviour </a:t>
            </a:r>
            <a:r>
              <a:rPr lang="en-US" sz="2800" dirty="0" smtClean="0">
                <a:latin typeface="Franklin Gothic Medium" pitchFamily="34" charset="0"/>
              </a:rPr>
              <a:t>addressing </a:t>
            </a:r>
            <a:r>
              <a:rPr lang="en-US" sz="2800" dirty="0">
                <a:latin typeface="Franklin Gothic Medium" pitchFamily="34" charset="0"/>
              </a:rPr>
              <a:t>three </a:t>
            </a:r>
            <a:r>
              <a:rPr lang="en-US" sz="2800" dirty="0" smtClean="0">
                <a:latin typeface="Franklin Gothic Medium" pitchFamily="34" charset="0"/>
              </a:rPr>
              <a:t>issues:</a:t>
            </a:r>
            <a:endParaRPr lang="en-US" sz="2800" dirty="0">
              <a:latin typeface="Franklin Gothic Medium" pitchFamily="34" charset="0"/>
            </a:endParaRPr>
          </a:p>
          <a:p>
            <a:pPr lvl="3"/>
            <a:r>
              <a:rPr lang="en-US" sz="2400" dirty="0">
                <a:latin typeface="Franklin Gothic Medium" pitchFamily="34" charset="0"/>
              </a:rPr>
              <a:t>Being a good “organization citizen</a:t>
            </a:r>
            <a:r>
              <a:rPr lang="en-US" sz="2400" dirty="0" smtClean="0">
                <a:latin typeface="Franklin Gothic Medium" pitchFamily="34" charset="0"/>
              </a:rPr>
              <a:t>”;</a:t>
            </a:r>
            <a:endParaRPr lang="en-US" sz="2400" dirty="0">
              <a:latin typeface="Franklin Gothic Medium" pitchFamily="34" charset="0"/>
            </a:endParaRPr>
          </a:p>
          <a:p>
            <a:pPr lvl="3"/>
            <a:r>
              <a:rPr lang="en-US" sz="2400" dirty="0">
                <a:latin typeface="Franklin Gothic Medium" pitchFamily="34" charset="0"/>
              </a:rPr>
              <a:t>Guiding employee behavior away from unlawful or improper acts that could harm the </a:t>
            </a:r>
            <a:r>
              <a:rPr lang="en-US" sz="2400" dirty="0" smtClean="0">
                <a:latin typeface="Franklin Gothic Medium" pitchFamily="34" charset="0"/>
              </a:rPr>
              <a:t>organization;</a:t>
            </a:r>
            <a:endParaRPr lang="en-US" sz="2400" dirty="0">
              <a:latin typeface="Franklin Gothic Medium" pitchFamily="34" charset="0"/>
            </a:endParaRPr>
          </a:p>
          <a:p>
            <a:pPr lvl="3"/>
            <a:r>
              <a:rPr lang="en-US" sz="2400" dirty="0">
                <a:latin typeface="Franklin Gothic Medium" pitchFamily="34" charset="0"/>
              </a:rPr>
              <a:t>Directives to be good to </a:t>
            </a:r>
            <a:r>
              <a:rPr lang="en-US" sz="2400" dirty="0" smtClean="0">
                <a:latin typeface="Franklin Gothic Medium" pitchFamily="34" charset="0"/>
              </a:rPr>
              <a:t>customers;</a:t>
            </a:r>
          </a:p>
          <a:p>
            <a:pPr lvl="3"/>
            <a:r>
              <a:rPr lang="en-US" sz="2400" dirty="0" smtClean="0">
                <a:latin typeface="Franklin Gothic Medium" pitchFamily="34" charset="0"/>
              </a:rPr>
              <a:t>See page 204.</a:t>
            </a:r>
            <a:endParaRPr lang="en-US" sz="2400" dirty="0">
              <a:latin typeface="Franklin Gothic Medium" pitchFamily="34" charset="0"/>
            </a:endParaRPr>
          </a:p>
        </p:txBody>
      </p:sp>
      <p:sp>
        <p:nvSpPr>
          <p:cNvPr id="2" name="5-Point Star 1"/>
          <p:cNvSpPr/>
          <p:nvPr/>
        </p:nvSpPr>
        <p:spPr>
          <a:xfrm>
            <a:off x="611560" y="5085184"/>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40951050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77" name="Text Box 65"/>
          <p:cNvSpPr txBox="1">
            <a:spLocks noChangeArrowheads="1"/>
          </p:cNvSpPr>
          <p:nvPr/>
        </p:nvSpPr>
        <p:spPr bwMode="auto">
          <a:xfrm>
            <a:off x="325438" y="387350"/>
            <a:ext cx="8261350" cy="420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chemeClr val="tx1"/>
                </a:solidFill>
                <a:latin typeface="Arial" pitchFamily="34" charset="0"/>
              </a:defRPr>
            </a:lvl1pPr>
            <a:lvl2pPr marL="977900" indent="-457200">
              <a:defRPr sz="2400">
                <a:solidFill>
                  <a:schemeClr val="tx1"/>
                </a:solidFill>
                <a:latin typeface="Arial" pitchFamily="34" charset="0"/>
              </a:defRPr>
            </a:lvl2pPr>
            <a:lvl3pPr marL="1549400" indent="-457200">
              <a:defRPr sz="2400">
                <a:solidFill>
                  <a:schemeClr val="tx1"/>
                </a:solidFill>
                <a:latin typeface="Arial" pitchFamily="34" charset="0"/>
              </a:defRPr>
            </a:lvl3pPr>
            <a:lvl4pPr marL="2120900" indent="-457200">
              <a:defRPr sz="2400">
                <a:solidFill>
                  <a:schemeClr val="tx1"/>
                </a:solidFill>
                <a:latin typeface="Arial" pitchFamily="34" charset="0"/>
              </a:defRPr>
            </a:lvl4pPr>
            <a:lvl5pPr marL="2692400" indent="-457200">
              <a:defRPr sz="2400">
                <a:solidFill>
                  <a:schemeClr val="tx1"/>
                </a:solidFill>
                <a:latin typeface="Arial" pitchFamily="34" charset="0"/>
              </a:defRPr>
            </a:lvl5pPr>
            <a:lvl6pPr marL="3149600" indent="-457200" fontAlgn="base">
              <a:spcBef>
                <a:spcPct val="0"/>
              </a:spcBef>
              <a:spcAft>
                <a:spcPct val="0"/>
              </a:spcAft>
              <a:defRPr sz="2400">
                <a:solidFill>
                  <a:schemeClr val="tx1"/>
                </a:solidFill>
                <a:latin typeface="Arial" pitchFamily="34" charset="0"/>
              </a:defRPr>
            </a:lvl6pPr>
            <a:lvl7pPr marL="3606800" indent="-457200" fontAlgn="base">
              <a:spcBef>
                <a:spcPct val="0"/>
              </a:spcBef>
              <a:spcAft>
                <a:spcPct val="0"/>
              </a:spcAft>
              <a:defRPr sz="2400">
                <a:solidFill>
                  <a:schemeClr val="tx1"/>
                </a:solidFill>
                <a:latin typeface="Arial" pitchFamily="34" charset="0"/>
              </a:defRPr>
            </a:lvl7pPr>
            <a:lvl8pPr marL="4064000" indent="-457200" fontAlgn="base">
              <a:spcBef>
                <a:spcPct val="0"/>
              </a:spcBef>
              <a:spcAft>
                <a:spcPct val="0"/>
              </a:spcAft>
              <a:defRPr sz="2400">
                <a:solidFill>
                  <a:schemeClr val="tx1"/>
                </a:solidFill>
                <a:latin typeface="Arial" pitchFamily="34" charset="0"/>
              </a:defRPr>
            </a:lvl8pPr>
            <a:lvl9pPr marL="4521200" indent="-457200" fontAlgn="base">
              <a:spcBef>
                <a:spcPct val="0"/>
              </a:spcBef>
              <a:spcAft>
                <a:spcPct val="0"/>
              </a:spcAft>
              <a:defRPr sz="2400">
                <a:solidFill>
                  <a:schemeClr val="tx1"/>
                </a:solidFill>
                <a:latin typeface="Arial" pitchFamily="34" charset="0"/>
              </a:defRPr>
            </a:lvl9pPr>
          </a:lstStyle>
          <a:p>
            <a:pPr>
              <a:spcBef>
                <a:spcPct val="50000"/>
              </a:spcBef>
              <a:buFontTx/>
              <a:buAutoNum type="arabicPeriod" startAt="7"/>
            </a:pPr>
            <a:r>
              <a:rPr lang="en-US" sz="2000"/>
              <a:t>Comply fully with antitrust laws and trade regulations.</a:t>
            </a:r>
          </a:p>
          <a:p>
            <a:pPr>
              <a:spcBef>
                <a:spcPct val="50000"/>
              </a:spcBef>
              <a:buFontTx/>
              <a:buAutoNum type="arabicPeriod" startAt="7"/>
            </a:pPr>
            <a:r>
              <a:rPr lang="en-US" sz="2000"/>
              <a:t>Comply fully with accepted accounting rules and controls.</a:t>
            </a:r>
          </a:p>
          <a:p>
            <a:pPr>
              <a:spcBef>
                <a:spcPct val="50000"/>
              </a:spcBef>
              <a:buFontTx/>
              <a:buAutoNum type="arabicPeriod" startAt="7"/>
            </a:pPr>
            <a:r>
              <a:rPr lang="en-US" sz="2000"/>
              <a:t>Do not provide false or misleading information to the corporation, its auditors, or a government agency.</a:t>
            </a:r>
          </a:p>
          <a:p>
            <a:pPr>
              <a:spcBef>
                <a:spcPct val="50000"/>
              </a:spcBef>
              <a:buFontTx/>
              <a:buAutoNum type="arabicPeriod" startAt="7"/>
            </a:pPr>
            <a:r>
              <a:rPr lang="en-US" sz="2000"/>
              <a:t>Do not use company property or resources for personal benefit or any other improper purpose.</a:t>
            </a:r>
          </a:p>
          <a:p>
            <a:pPr>
              <a:spcBef>
                <a:spcPct val="50000"/>
              </a:spcBef>
              <a:buFontTx/>
              <a:buAutoNum type="arabicPeriod" startAt="7"/>
            </a:pPr>
            <a:r>
              <a:rPr lang="en-US" sz="2000"/>
              <a:t>Each employee is personally accountable for company funds over which he or she has control.</a:t>
            </a:r>
          </a:p>
          <a:p>
            <a:pPr>
              <a:spcBef>
                <a:spcPct val="50000"/>
              </a:spcBef>
              <a:buFontTx/>
              <a:buAutoNum type="arabicPeriod" startAt="7"/>
            </a:pPr>
            <a:r>
              <a:rPr lang="en-US" sz="2000"/>
              <a:t>Staff members should not have any interest in any competitor or supplier of the company unless such interest has been fully disclosed to the company.</a:t>
            </a:r>
          </a:p>
        </p:txBody>
      </p:sp>
      <p:sp>
        <p:nvSpPr>
          <p:cNvPr id="320569" name="Text Box 57"/>
          <p:cNvSpPr txBox="1">
            <a:spLocks noChangeArrowheads="1"/>
          </p:cNvSpPr>
          <p:nvPr/>
        </p:nvSpPr>
        <p:spPr bwMode="auto">
          <a:xfrm>
            <a:off x="331788" y="647700"/>
            <a:ext cx="8261350" cy="390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0838" indent="-350838">
              <a:defRPr sz="2400">
                <a:solidFill>
                  <a:schemeClr val="tx1"/>
                </a:solidFill>
                <a:latin typeface="Arial" pitchFamily="34" charset="0"/>
              </a:defRPr>
            </a:lvl1pPr>
            <a:lvl2pPr marL="977900" indent="-457200">
              <a:defRPr sz="2400">
                <a:solidFill>
                  <a:schemeClr val="tx1"/>
                </a:solidFill>
                <a:latin typeface="Arial" pitchFamily="34" charset="0"/>
              </a:defRPr>
            </a:lvl2pPr>
            <a:lvl3pPr marL="1549400" indent="-457200">
              <a:defRPr sz="2400">
                <a:solidFill>
                  <a:schemeClr val="tx1"/>
                </a:solidFill>
                <a:latin typeface="Arial" pitchFamily="34" charset="0"/>
              </a:defRPr>
            </a:lvl3pPr>
            <a:lvl4pPr marL="2120900" indent="-457200">
              <a:defRPr sz="2400">
                <a:solidFill>
                  <a:schemeClr val="tx1"/>
                </a:solidFill>
                <a:latin typeface="Arial" pitchFamily="34" charset="0"/>
              </a:defRPr>
            </a:lvl4pPr>
            <a:lvl5pPr marL="2692400" indent="-457200">
              <a:defRPr sz="2400">
                <a:solidFill>
                  <a:schemeClr val="tx1"/>
                </a:solidFill>
                <a:latin typeface="Arial" pitchFamily="34" charset="0"/>
              </a:defRPr>
            </a:lvl5pPr>
            <a:lvl6pPr marL="3149600" indent="-457200" fontAlgn="base">
              <a:spcBef>
                <a:spcPct val="0"/>
              </a:spcBef>
              <a:spcAft>
                <a:spcPct val="0"/>
              </a:spcAft>
              <a:defRPr sz="2400">
                <a:solidFill>
                  <a:schemeClr val="tx1"/>
                </a:solidFill>
                <a:latin typeface="Arial" pitchFamily="34" charset="0"/>
              </a:defRPr>
            </a:lvl6pPr>
            <a:lvl7pPr marL="3606800" indent="-457200" fontAlgn="base">
              <a:spcBef>
                <a:spcPct val="0"/>
              </a:spcBef>
              <a:spcAft>
                <a:spcPct val="0"/>
              </a:spcAft>
              <a:defRPr sz="2400">
                <a:solidFill>
                  <a:schemeClr val="tx1"/>
                </a:solidFill>
                <a:latin typeface="Arial" pitchFamily="34" charset="0"/>
              </a:defRPr>
            </a:lvl7pPr>
            <a:lvl8pPr marL="4064000" indent="-457200" fontAlgn="base">
              <a:spcBef>
                <a:spcPct val="0"/>
              </a:spcBef>
              <a:spcAft>
                <a:spcPct val="0"/>
              </a:spcAft>
              <a:defRPr sz="2400">
                <a:solidFill>
                  <a:schemeClr val="tx1"/>
                </a:solidFill>
                <a:latin typeface="Arial" pitchFamily="34" charset="0"/>
              </a:defRPr>
            </a:lvl8pPr>
            <a:lvl9pPr marL="4521200" indent="-457200" fontAlgn="base">
              <a:spcBef>
                <a:spcPct val="0"/>
              </a:spcBef>
              <a:spcAft>
                <a:spcPct val="0"/>
              </a:spcAft>
              <a:defRPr sz="2400">
                <a:solidFill>
                  <a:schemeClr val="tx1"/>
                </a:solidFill>
                <a:latin typeface="Arial" pitchFamily="34" charset="0"/>
              </a:defRPr>
            </a:lvl9pPr>
          </a:lstStyle>
          <a:p>
            <a:pPr>
              <a:spcBef>
                <a:spcPct val="50000"/>
              </a:spcBef>
              <a:buFontTx/>
              <a:buAutoNum type="arabicPeriod"/>
            </a:pPr>
            <a:r>
              <a:rPr lang="en-US" sz="2000"/>
              <a:t>Maintain confidentiality of customer, employee, and corporate records and information.</a:t>
            </a:r>
          </a:p>
          <a:p>
            <a:pPr>
              <a:spcBef>
                <a:spcPct val="50000"/>
              </a:spcBef>
              <a:buFontTx/>
              <a:buAutoNum type="arabicPeriod"/>
            </a:pPr>
            <a:r>
              <a:rPr lang="en-US" sz="2000"/>
              <a:t>Avoid outside activities that conflict with or impair the performance</a:t>
            </a:r>
          </a:p>
          <a:p>
            <a:pPr>
              <a:spcBef>
                <a:spcPct val="50000"/>
              </a:spcBef>
              <a:buFontTx/>
              <a:buAutoNum type="arabicPeriod"/>
            </a:pPr>
            <a:r>
              <a:rPr lang="en-US" sz="2000"/>
              <a:t>of duties. Make decisions objectively without regard to friendship or personal gain.</a:t>
            </a:r>
          </a:p>
          <a:p>
            <a:pPr>
              <a:spcBef>
                <a:spcPct val="50000"/>
              </a:spcBef>
              <a:buFontTx/>
              <a:buAutoNum type="arabicPeriod"/>
            </a:pPr>
            <a:r>
              <a:rPr lang="en-US" sz="2000"/>
              <a:t>The acceptance of any form of bribe is prohibited.</a:t>
            </a:r>
          </a:p>
          <a:p>
            <a:pPr>
              <a:spcBef>
                <a:spcPct val="50000"/>
              </a:spcBef>
              <a:buFontTx/>
              <a:buAutoNum type="arabicPeriod"/>
            </a:pPr>
            <a:r>
              <a:rPr lang="en-US" sz="2000"/>
              <a:t>Payment to any person, business, political organization, or public official for unlawful or unauthorized purposes is prohibited.</a:t>
            </a:r>
          </a:p>
          <a:p>
            <a:pPr>
              <a:spcBef>
                <a:spcPct val="50000"/>
              </a:spcBef>
              <a:buFontTx/>
              <a:buAutoNum type="arabicPeriod"/>
            </a:pPr>
            <a:r>
              <a:rPr lang="en-US" sz="2000"/>
              <a:t>Conduct personal and business dealings in compliance with all relevant laws, regulations, and policies.</a:t>
            </a:r>
          </a:p>
        </p:txBody>
      </p:sp>
      <p:sp>
        <p:nvSpPr>
          <p:cNvPr id="320571" name="Text Box 59"/>
          <p:cNvSpPr txBox="1">
            <a:spLocks noChangeArrowheads="1"/>
          </p:cNvSpPr>
          <p:nvPr/>
        </p:nvSpPr>
        <p:spPr bwMode="auto">
          <a:xfrm>
            <a:off x="385763" y="695325"/>
            <a:ext cx="8261350" cy="390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84163" indent="-284163">
              <a:defRPr sz="2400">
                <a:solidFill>
                  <a:schemeClr val="tx1"/>
                </a:solidFill>
                <a:latin typeface="Arial" pitchFamily="34" charset="0"/>
              </a:defRPr>
            </a:lvl1pPr>
            <a:lvl2pPr marL="977900" indent="-457200">
              <a:defRPr sz="2400">
                <a:solidFill>
                  <a:schemeClr val="tx1"/>
                </a:solidFill>
                <a:latin typeface="Arial" pitchFamily="34" charset="0"/>
              </a:defRPr>
            </a:lvl2pPr>
            <a:lvl3pPr marL="1549400" indent="-457200">
              <a:defRPr sz="2400">
                <a:solidFill>
                  <a:schemeClr val="tx1"/>
                </a:solidFill>
                <a:latin typeface="Arial" pitchFamily="34" charset="0"/>
              </a:defRPr>
            </a:lvl3pPr>
            <a:lvl4pPr marL="2120900" indent="-457200">
              <a:defRPr sz="2400">
                <a:solidFill>
                  <a:schemeClr val="tx1"/>
                </a:solidFill>
                <a:latin typeface="Arial" pitchFamily="34" charset="0"/>
              </a:defRPr>
            </a:lvl4pPr>
            <a:lvl5pPr marL="2692400" indent="-457200">
              <a:defRPr sz="2400">
                <a:solidFill>
                  <a:schemeClr val="tx1"/>
                </a:solidFill>
                <a:latin typeface="Arial" pitchFamily="34" charset="0"/>
              </a:defRPr>
            </a:lvl5pPr>
            <a:lvl6pPr marL="3149600" indent="-457200" fontAlgn="base">
              <a:spcBef>
                <a:spcPct val="0"/>
              </a:spcBef>
              <a:spcAft>
                <a:spcPct val="0"/>
              </a:spcAft>
              <a:defRPr sz="2400">
                <a:solidFill>
                  <a:schemeClr val="tx1"/>
                </a:solidFill>
                <a:latin typeface="Arial" pitchFamily="34" charset="0"/>
              </a:defRPr>
            </a:lvl6pPr>
            <a:lvl7pPr marL="3606800" indent="-457200" fontAlgn="base">
              <a:spcBef>
                <a:spcPct val="0"/>
              </a:spcBef>
              <a:spcAft>
                <a:spcPct val="0"/>
              </a:spcAft>
              <a:defRPr sz="2400">
                <a:solidFill>
                  <a:schemeClr val="tx1"/>
                </a:solidFill>
                <a:latin typeface="Arial" pitchFamily="34" charset="0"/>
              </a:defRPr>
            </a:lvl7pPr>
            <a:lvl8pPr marL="4064000" indent="-457200" fontAlgn="base">
              <a:spcBef>
                <a:spcPct val="0"/>
              </a:spcBef>
              <a:spcAft>
                <a:spcPct val="0"/>
              </a:spcAft>
              <a:defRPr sz="2400">
                <a:solidFill>
                  <a:schemeClr val="tx1"/>
                </a:solidFill>
                <a:latin typeface="Arial" pitchFamily="34" charset="0"/>
              </a:defRPr>
            </a:lvl8pPr>
            <a:lvl9pPr marL="4521200" indent="-457200" fontAlgn="base">
              <a:spcBef>
                <a:spcPct val="0"/>
              </a:spcBef>
              <a:spcAft>
                <a:spcPct val="0"/>
              </a:spcAft>
              <a:defRPr sz="2400">
                <a:solidFill>
                  <a:schemeClr val="tx1"/>
                </a:solidFill>
                <a:latin typeface="Arial" pitchFamily="34" charset="0"/>
              </a:defRPr>
            </a:lvl9pPr>
          </a:lstStyle>
          <a:p>
            <a:pPr>
              <a:spcBef>
                <a:spcPct val="50000"/>
              </a:spcBef>
              <a:buFontTx/>
              <a:buAutoNum type="arabicPeriod"/>
            </a:pPr>
            <a:r>
              <a:rPr lang="en-US" sz="2000"/>
              <a:t>Exhibit standards of personal integrity and professional conduct.</a:t>
            </a:r>
          </a:p>
          <a:p>
            <a:pPr>
              <a:spcBef>
                <a:spcPct val="50000"/>
              </a:spcBef>
              <a:buFontTx/>
              <a:buAutoNum type="arabicPeriod"/>
            </a:pPr>
            <a:r>
              <a:rPr lang="en-US" sz="2000"/>
              <a:t>Racial, ethnic, religious, or sexual harassment is prohibited.</a:t>
            </a:r>
          </a:p>
          <a:p>
            <a:pPr>
              <a:spcBef>
                <a:spcPct val="50000"/>
              </a:spcBef>
              <a:buFontTx/>
              <a:buAutoNum type="arabicPeriod"/>
            </a:pPr>
            <a:r>
              <a:rPr lang="en-US" sz="2000"/>
              <a:t>Report questionable, unethical, or illegal activities to your manager.</a:t>
            </a:r>
          </a:p>
          <a:p>
            <a:pPr>
              <a:spcBef>
                <a:spcPct val="50000"/>
              </a:spcBef>
              <a:buFontTx/>
              <a:buAutoNum type="arabicPeriod"/>
            </a:pPr>
            <a:r>
              <a:rPr lang="en-US" sz="2000"/>
              <a:t>Seek opportunities to participate in community services and political activities.</a:t>
            </a:r>
          </a:p>
          <a:p>
            <a:pPr>
              <a:spcBef>
                <a:spcPct val="50000"/>
              </a:spcBef>
              <a:buFontTx/>
              <a:buAutoNum type="arabicPeriod"/>
            </a:pPr>
            <a:r>
              <a:rPr lang="en-US" sz="2000"/>
              <a:t>Conserve resources and protect the quality of the environment in areas where the company operates.</a:t>
            </a:r>
          </a:p>
          <a:p>
            <a:pPr>
              <a:spcBef>
                <a:spcPct val="50000"/>
              </a:spcBef>
              <a:buFontTx/>
              <a:buAutoNum type="arabicPeriod"/>
            </a:pPr>
            <a:r>
              <a:rPr lang="en-US" sz="2000"/>
              <a:t>Members of the corporation are not to recommend attorneys, accountants, insurance agents, stockbrokers, real estate agents, or similar individuals to customers.</a:t>
            </a:r>
          </a:p>
        </p:txBody>
      </p:sp>
      <p:sp>
        <p:nvSpPr>
          <p:cNvPr id="320570" name="Text Box 58"/>
          <p:cNvSpPr txBox="1">
            <a:spLocks noChangeArrowheads="1"/>
          </p:cNvSpPr>
          <p:nvPr/>
        </p:nvSpPr>
        <p:spPr bwMode="auto">
          <a:xfrm>
            <a:off x="373063" y="2990850"/>
            <a:ext cx="826135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80988" indent="-280988">
              <a:defRPr sz="2400">
                <a:solidFill>
                  <a:schemeClr val="tx1"/>
                </a:solidFill>
                <a:latin typeface="Arial" pitchFamily="34" charset="0"/>
              </a:defRPr>
            </a:lvl1pPr>
            <a:lvl2pPr marL="977900" indent="-457200">
              <a:defRPr sz="2400">
                <a:solidFill>
                  <a:schemeClr val="tx1"/>
                </a:solidFill>
                <a:latin typeface="Arial" pitchFamily="34" charset="0"/>
              </a:defRPr>
            </a:lvl2pPr>
            <a:lvl3pPr marL="1549400" indent="-457200">
              <a:defRPr sz="2400">
                <a:solidFill>
                  <a:schemeClr val="tx1"/>
                </a:solidFill>
                <a:latin typeface="Arial" pitchFamily="34" charset="0"/>
              </a:defRPr>
            </a:lvl3pPr>
            <a:lvl4pPr marL="2120900" indent="-457200">
              <a:defRPr sz="2400">
                <a:solidFill>
                  <a:schemeClr val="tx1"/>
                </a:solidFill>
                <a:latin typeface="Arial" pitchFamily="34" charset="0"/>
              </a:defRPr>
            </a:lvl4pPr>
            <a:lvl5pPr marL="2692400" indent="-457200">
              <a:defRPr sz="2400">
                <a:solidFill>
                  <a:schemeClr val="tx1"/>
                </a:solidFill>
                <a:latin typeface="Arial" pitchFamily="34" charset="0"/>
              </a:defRPr>
            </a:lvl5pPr>
            <a:lvl6pPr marL="3149600" indent="-457200" fontAlgn="base">
              <a:spcBef>
                <a:spcPct val="0"/>
              </a:spcBef>
              <a:spcAft>
                <a:spcPct val="0"/>
              </a:spcAft>
              <a:defRPr sz="2400">
                <a:solidFill>
                  <a:schemeClr val="tx1"/>
                </a:solidFill>
                <a:latin typeface="Arial" pitchFamily="34" charset="0"/>
              </a:defRPr>
            </a:lvl6pPr>
            <a:lvl7pPr marL="3606800" indent="-457200" fontAlgn="base">
              <a:spcBef>
                <a:spcPct val="0"/>
              </a:spcBef>
              <a:spcAft>
                <a:spcPct val="0"/>
              </a:spcAft>
              <a:defRPr sz="2400">
                <a:solidFill>
                  <a:schemeClr val="tx1"/>
                </a:solidFill>
                <a:latin typeface="Arial" pitchFamily="34" charset="0"/>
              </a:defRPr>
            </a:lvl7pPr>
            <a:lvl8pPr marL="4064000" indent="-457200" fontAlgn="base">
              <a:spcBef>
                <a:spcPct val="0"/>
              </a:spcBef>
              <a:spcAft>
                <a:spcPct val="0"/>
              </a:spcAft>
              <a:defRPr sz="2400">
                <a:solidFill>
                  <a:schemeClr val="tx1"/>
                </a:solidFill>
                <a:latin typeface="Arial" pitchFamily="34" charset="0"/>
              </a:defRPr>
            </a:lvl8pPr>
            <a:lvl9pPr marL="4521200" indent="-457200" fontAlgn="base">
              <a:spcBef>
                <a:spcPct val="0"/>
              </a:spcBef>
              <a:spcAft>
                <a:spcPct val="0"/>
              </a:spcAft>
              <a:defRPr sz="2400">
                <a:solidFill>
                  <a:schemeClr val="tx1"/>
                </a:solidFill>
                <a:latin typeface="Arial" pitchFamily="34" charset="0"/>
              </a:defRPr>
            </a:lvl9pPr>
          </a:lstStyle>
          <a:p>
            <a:pPr>
              <a:spcBef>
                <a:spcPct val="50000"/>
              </a:spcBef>
              <a:buFontTx/>
              <a:buAutoNum type="arabicPeriod"/>
            </a:pPr>
            <a:r>
              <a:rPr lang="en-US" sz="2000"/>
              <a:t>Strive to provide products and services of the highest quality.</a:t>
            </a:r>
          </a:p>
          <a:p>
            <a:pPr>
              <a:spcBef>
                <a:spcPct val="50000"/>
              </a:spcBef>
              <a:buFontTx/>
              <a:buAutoNum type="arabicPeriod"/>
            </a:pPr>
            <a:r>
              <a:rPr lang="en-US" sz="2000"/>
              <a:t>Perform assigned duties to the best of your ability and in the best                                 interest of the corporation, its shareholders, and its customers.</a:t>
            </a:r>
          </a:p>
          <a:p>
            <a:pPr>
              <a:spcBef>
                <a:spcPct val="50000"/>
              </a:spcBef>
              <a:buFontTx/>
              <a:buAutoNum type="arabicPeriod"/>
            </a:pPr>
            <a:r>
              <a:rPr lang="en-US" sz="2000"/>
              <a:t>Convey true claims for products.</a:t>
            </a:r>
          </a:p>
        </p:txBody>
      </p:sp>
      <p:sp>
        <p:nvSpPr>
          <p:cNvPr id="320568" name="Text Box 56"/>
          <p:cNvSpPr txBox="1">
            <a:spLocks noChangeArrowheads="1"/>
          </p:cNvSpPr>
          <p:nvPr/>
        </p:nvSpPr>
        <p:spPr bwMode="auto">
          <a:xfrm>
            <a:off x="433388" y="479425"/>
            <a:ext cx="8261350" cy="420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80988" indent="-280988">
              <a:defRPr sz="2400">
                <a:solidFill>
                  <a:schemeClr val="tx1"/>
                </a:solidFill>
                <a:latin typeface="Arial" pitchFamily="34" charset="0"/>
              </a:defRPr>
            </a:lvl1pPr>
            <a:lvl2pPr marL="977900" indent="-457200">
              <a:defRPr sz="2400">
                <a:solidFill>
                  <a:schemeClr val="tx1"/>
                </a:solidFill>
                <a:latin typeface="Arial" pitchFamily="34" charset="0"/>
              </a:defRPr>
            </a:lvl2pPr>
            <a:lvl3pPr marL="1549400" indent="-457200">
              <a:defRPr sz="2400">
                <a:solidFill>
                  <a:schemeClr val="tx1"/>
                </a:solidFill>
                <a:latin typeface="Arial" pitchFamily="34" charset="0"/>
              </a:defRPr>
            </a:lvl3pPr>
            <a:lvl4pPr marL="2120900" indent="-457200">
              <a:defRPr sz="2400">
                <a:solidFill>
                  <a:schemeClr val="tx1"/>
                </a:solidFill>
                <a:latin typeface="Arial" pitchFamily="34" charset="0"/>
              </a:defRPr>
            </a:lvl4pPr>
            <a:lvl5pPr marL="2692400" indent="-457200">
              <a:defRPr sz="2400">
                <a:solidFill>
                  <a:schemeClr val="tx1"/>
                </a:solidFill>
                <a:latin typeface="Arial" pitchFamily="34" charset="0"/>
              </a:defRPr>
            </a:lvl5pPr>
            <a:lvl6pPr marL="3149600" indent="-457200" fontAlgn="base">
              <a:spcBef>
                <a:spcPct val="0"/>
              </a:spcBef>
              <a:spcAft>
                <a:spcPct val="0"/>
              </a:spcAft>
              <a:defRPr sz="2400">
                <a:solidFill>
                  <a:schemeClr val="tx1"/>
                </a:solidFill>
                <a:latin typeface="Arial" pitchFamily="34" charset="0"/>
              </a:defRPr>
            </a:lvl6pPr>
            <a:lvl7pPr marL="3606800" indent="-457200" fontAlgn="base">
              <a:spcBef>
                <a:spcPct val="0"/>
              </a:spcBef>
              <a:spcAft>
                <a:spcPct val="0"/>
              </a:spcAft>
              <a:defRPr sz="2400">
                <a:solidFill>
                  <a:schemeClr val="tx1"/>
                </a:solidFill>
                <a:latin typeface="Arial" pitchFamily="34" charset="0"/>
              </a:defRPr>
            </a:lvl7pPr>
            <a:lvl8pPr marL="4064000" indent="-457200" fontAlgn="base">
              <a:spcBef>
                <a:spcPct val="0"/>
              </a:spcBef>
              <a:spcAft>
                <a:spcPct val="0"/>
              </a:spcAft>
              <a:defRPr sz="2400">
                <a:solidFill>
                  <a:schemeClr val="tx1"/>
                </a:solidFill>
                <a:latin typeface="Arial" pitchFamily="34" charset="0"/>
              </a:defRPr>
            </a:lvl8pPr>
            <a:lvl9pPr marL="4521200" indent="-457200" fontAlgn="base">
              <a:spcBef>
                <a:spcPct val="0"/>
              </a:spcBef>
              <a:spcAft>
                <a:spcPct val="0"/>
              </a:spcAft>
              <a:defRPr sz="2400">
                <a:solidFill>
                  <a:schemeClr val="tx1"/>
                </a:solidFill>
                <a:latin typeface="Arial" pitchFamily="34" charset="0"/>
              </a:defRPr>
            </a:lvl9pPr>
          </a:lstStyle>
          <a:p>
            <a:pPr>
              <a:spcBef>
                <a:spcPct val="50000"/>
              </a:spcBef>
              <a:buFontTx/>
              <a:buAutoNum type="arabicPeriod"/>
            </a:pPr>
            <a:r>
              <a:rPr lang="en-US" sz="2000"/>
              <a:t>Demonstrate courtesy, respect, honesty, and fairness in relationships with customers, suppliers, competitors, and other employees.</a:t>
            </a:r>
          </a:p>
          <a:p>
            <a:pPr>
              <a:spcBef>
                <a:spcPct val="50000"/>
              </a:spcBef>
              <a:buFontTx/>
              <a:buAutoNum type="arabicPeriod"/>
            </a:pPr>
            <a:r>
              <a:rPr lang="en-US" sz="2000"/>
              <a:t>Comply with safety, health, and security regulations.</a:t>
            </a:r>
          </a:p>
          <a:p>
            <a:pPr>
              <a:spcBef>
                <a:spcPct val="50000"/>
              </a:spcBef>
              <a:buFontTx/>
              <a:buAutoNum type="arabicPeriod"/>
            </a:pPr>
            <a:r>
              <a:rPr lang="en-US" sz="2000"/>
              <a:t>Do not use abusive language or actions.</a:t>
            </a:r>
          </a:p>
          <a:p>
            <a:pPr>
              <a:spcBef>
                <a:spcPct val="50000"/>
              </a:spcBef>
              <a:buFontTx/>
              <a:buAutoNum type="arabicPeriod"/>
            </a:pPr>
            <a:r>
              <a:rPr lang="en-US" sz="2000"/>
              <a:t>Dress in businesslike attire.</a:t>
            </a:r>
          </a:p>
          <a:p>
            <a:pPr>
              <a:spcBef>
                <a:spcPct val="50000"/>
              </a:spcBef>
              <a:buFontTx/>
              <a:buAutoNum type="arabicPeriod"/>
            </a:pPr>
            <a:r>
              <a:rPr lang="en-US" sz="2000"/>
              <a:t>Possession of firearms on company premises is prohibited.</a:t>
            </a:r>
          </a:p>
          <a:p>
            <a:pPr>
              <a:spcBef>
                <a:spcPct val="50000"/>
              </a:spcBef>
              <a:buFontTx/>
              <a:buAutoNum type="arabicPeriod"/>
            </a:pPr>
            <a:r>
              <a:rPr lang="en-US" sz="2000"/>
              <a:t>Follow directives from supervisors.</a:t>
            </a:r>
          </a:p>
          <a:p>
            <a:pPr>
              <a:spcBef>
                <a:spcPct val="50000"/>
              </a:spcBef>
              <a:buFontTx/>
              <a:buAutoNum type="arabicPeriod"/>
            </a:pPr>
            <a:r>
              <a:rPr lang="en-US" sz="2000"/>
              <a:t>Be reliable in attendance and punctuality.</a:t>
            </a:r>
          </a:p>
          <a:p>
            <a:pPr>
              <a:spcBef>
                <a:spcPct val="50000"/>
              </a:spcBef>
              <a:buFontTx/>
              <a:buAutoNum type="arabicPeriod"/>
            </a:pPr>
            <a:r>
              <a:rPr lang="en-US" sz="2000"/>
              <a:t>Manage personal finances in a manner consistent with employment by a fiduciary institution.</a:t>
            </a:r>
          </a:p>
        </p:txBody>
      </p:sp>
      <p:sp useBgFill="1">
        <p:nvSpPr>
          <p:cNvPr id="320567" name="Rectangle 55"/>
          <p:cNvSpPr>
            <a:spLocks noChangeArrowheads="1"/>
          </p:cNvSpPr>
          <p:nvPr/>
        </p:nvSpPr>
        <p:spPr bwMode="auto">
          <a:xfrm>
            <a:off x="0" y="0"/>
            <a:ext cx="9144000" cy="4683125"/>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20514" name="Rectangle 2"/>
          <p:cNvSpPr>
            <a:spLocks noGrp="1" noChangeArrowheads="1"/>
          </p:cNvSpPr>
          <p:nvPr>
            <p:ph type="title"/>
          </p:nvPr>
        </p:nvSpPr>
        <p:spPr>
          <a:xfrm>
            <a:off x="533400" y="52388"/>
            <a:ext cx="8153400" cy="1431925"/>
          </a:xfrm>
        </p:spPr>
        <p:txBody>
          <a:bodyPr>
            <a:normAutofit fontScale="90000"/>
          </a:bodyPr>
          <a:lstStyle/>
          <a:p>
            <a:r>
              <a:rPr lang="en-US" dirty="0">
                <a:latin typeface="Copperplate Gothic Bold" pitchFamily="34" charset="0"/>
              </a:rPr>
              <a:t>Categories Found in Corporate Codes of Ethics</a:t>
            </a:r>
          </a:p>
        </p:txBody>
      </p:sp>
      <p:sp>
        <p:nvSpPr>
          <p:cNvPr id="320547" name="Text Box 35"/>
          <p:cNvSpPr txBox="1">
            <a:spLocks noChangeArrowheads="1"/>
          </p:cNvSpPr>
          <p:nvPr/>
        </p:nvSpPr>
        <p:spPr bwMode="auto">
          <a:xfrm>
            <a:off x="2673350" y="5929313"/>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6.4</a:t>
            </a:r>
            <a:r>
              <a:rPr lang="en-US" sz="1000" dirty="0">
                <a:latin typeface="Times New Roman" pitchFamily="18" charset="0"/>
              </a:rPr>
              <a:t>: Categories Found in Corporate Codes of Ethics</a:t>
            </a:r>
          </a:p>
        </p:txBody>
      </p:sp>
      <p:grpSp>
        <p:nvGrpSpPr>
          <p:cNvPr id="320576" name="Group 64"/>
          <p:cNvGrpSpPr>
            <a:grpSpLocks/>
          </p:cNvGrpSpPr>
          <p:nvPr/>
        </p:nvGrpSpPr>
        <p:grpSpPr bwMode="auto">
          <a:xfrm>
            <a:off x="4476750" y="3405188"/>
            <a:ext cx="4149725" cy="1190625"/>
            <a:chOff x="2820" y="2355"/>
            <a:chExt cx="2614" cy="750"/>
          </a:xfrm>
        </p:grpSpPr>
        <p:sp>
          <p:nvSpPr>
            <p:cNvPr id="320556" name="Rectangle 44"/>
            <p:cNvSpPr>
              <a:spLocks noChangeArrowheads="1"/>
            </p:cNvSpPr>
            <p:nvPr/>
          </p:nvSpPr>
          <p:spPr bwMode="auto">
            <a:xfrm>
              <a:off x="2820" y="2355"/>
              <a:ext cx="2548" cy="694"/>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20557" name="Rectangle 45"/>
            <p:cNvSpPr>
              <a:spLocks noChangeArrowheads="1"/>
            </p:cNvSpPr>
            <p:nvPr/>
          </p:nvSpPr>
          <p:spPr bwMode="auto">
            <a:xfrm>
              <a:off x="2886" y="2411"/>
              <a:ext cx="2548" cy="694"/>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sp>
        <p:nvSpPr>
          <p:cNvPr id="320558" name="Text Box 46"/>
          <p:cNvSpPr txBox="1">
            <a:spLocks noChangeArrowheads="1"/>
          </p:cNvSpPr>
          <p:nvPr/>
        </p:nvSpPr>
        <p:spPr bwMode="auto">
          <a:xfrm>
            <a:off x="4581525" y="3549650"/>
            <a:ext cx="3832225"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000" b="1">
                <a:latin typeface="Arial" pitchFamily="34" charset="0"/>
              </a:rPr>
              <a:t>Cluster 3</a:t>
            </a:r>
          </a:p>
          <a:p>
            <a:pPr>
              <a:spcBef>
                <a:spcPct val="50000"/>
              </a:spcBef>
            </a:pPr>
            <a:r>
              <a:rPr lang="en-US" sz="2000" b="1" i="1">
                <a:latin typeface="Arial" pitchFamily="34" charset="0"/>
              </a:rPr>
              <a:t>“Be good to our customers.”</a:t>
            </a:r>
          </a:p>
        </p:txBody>
      </p:sp>
      <p:grpSp>
        <p:nvGrpSpPr>
          <p:cNvPr id="320574" name="Group 62"/>
          <p:cNvGrpSpPr>
            <a:grpSpLocks/>
          </p:cNvGrpSpPr>
          <p:nvPr/>
        </p:nvGrpSpPr>
        <p:grpSpPr bwMode="auto">
          <a:xfrm>
            <a:off x="261938" y="1531938"/>
            <a:ext cx="4149725" cy="1793875"/>
            <a:chOff x="165" y="1175"/>
            <a:chExt cx="2614" cy="1130"/>
          </a:xfrm>
        </p:grpSpPr>
        <p:sp>
          <p:nvSpPr>
            <p:cNvPr id="320554" name="Rectangle 42"/>
            <p:cNvSpPr>
              <a:spLocks noChangeArrowheads="1"/>
            </p:cNvSpPr>
            <p:nvPr/>
          </p:nvSpPr>
          <p:spPr bwMode="auto">
            <a:xfrm>
              <a:off x="165" y="1175"/>
              <a:ext cx="2548" cy="1074"/>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20555" name="Rectangle 43"/>
            <p:cNvSpPr>
              <a:spLocks noChangeArrowheads="1"/>
            </p:cNvSpPr>
            <p:nvPr/>
          </p:nvSpPr>
          <p:spPr bwMode="auto">
            <a:xfrm>
              <a:off x="231" y="1231"/>
              <a:ext cx="2548" cy="1074"/>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sp>
        <p:nvSpPr>
          <p:cNvPr id="320520" name="Text Box 8"/>
          <p:cNvSpPr txBox="1">
            <a:spLocks noChangeArrowheads="1"/>
          </p:cNvSpPr>
          <p:nvPr/>
        </p:nvSpPr>
        <p:spPr bwMode="auto">
          <a:xfrm>
            <a:off x="366713" y="1676400"/>
            <a:ext cx="3598862"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000" b="1">
                <a:latin typeface="Arial" pitchFamily="34" charset="0"/>
              </a:rPr>
              <a:t>Cluster 1</a:t>
            </a:r>
          </a:p>
          <a:p>
            <a:pPr>
              <a:spcBef>
                <a:spcPct val="50000"/>
              </a:spcBef>
            </a:pPr>
            <a:r>
              <a:rPr lang="en-US" sz="2000" b="1" i="1">
                <a:latin typeface="Arial" pitchFamily="34" charset="0"/>
              </a:rPr>
              <a:t>“Be a dependable organizational citizen.”</a:t>
            </a:r>
          </a:p>
        </p:txBody>
      </p:sp>
      <p:grpSp>
        <p:nvGrpSpPr>
          <p:cNvPr id="320575" name="Group 63"/>
          <p:cNvGrpSpPr>
            <a:grpSpLocks/>
          </p:cNvGrpSpPr>
          <p:nvPr/>
        </p:nvGrpSpPr>
        <p:grpSpPr bwMode="auto">
          <a:xfrm>
            <a:off x="4476750" y="1531938"/>
            <a:ext cx="4149725" cy="1793875"/>
            <a:chOff x="2820" y="1175"/>
            <a:chExt cx="2614" cy="1130"/>
          </a:xfrm>
        </p:grpSpPr>
        <p:sp>
          <p:nvSpPr>
            <p:cNvPr id="320526" name="Rectangle 14"/>
            <p:cNvSpPr>
              <a:spLocks noChangeArrowheads="1"/>
            </p:cNvSpPr>
            <p:nvPr/>
          </p:nvSpPr>
          <p:spPr bwMode="auto">
            <a:xfrm>
              <a:off x="2820" y="1175"/>
              <a:ext cx="2548" cy="1074"/>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20534" name="Rectangle 22"/>
            <p:cNvSpPr>
              <a:spLocks noChangeArrowheads="1"/>
            </p:cNvSpPr>
            <p:nvPr/>
          </p:nvSpPr>
          <p:spPr bwMode="auto">
            <a:xfrm>
              <a:off x="2886" y="1231"/>
              <a:ext cx="2548" cy="1074"/>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sp>
        <p:nvSpPr>
          <p:cNvPr id="320540" name="Text Box 28"/>
          <p:cNvSpPr txBox="1">
            <a:spLocks noChangeArrowheads="1"/>
          </p:cNvSpPr>
          <p:nvPr/>
        </p:nvSpPr>
        <p:spPr bwMode="auto">
          <a:xfrm>
            <a:off x="4581525" y="1676400"/>
            <a:ext cx="3832225"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000" b="1">
                <a:latin typeface="Arial" pitchFamily="34" charset="0"/>
              </a:rPr>
              <a:t>Cluster 2</a:t>
            </a:r>
          </a:p>
          <a:p>
            <a:pPr>
              <a:spcBef>
                <a:spcPct val="50000"/>
              </a:spcBef>
            </a:pPr>
            <a:r>
              <a:rPr lang="en-US" sz="2000" b="1" i="1">
                <a:latin typeface="Arial" pitchFamily="34" charset="0"/>
              </a:rPr>
              <a:t>“Don’t do anything unlawful or improper that will harm the organization.”</a:t>
            </a:r>
          </a:p>
        </p:txBody>
      </p:sp>
      <p:grpSp>
        <p:nvGrpSpPr>
          <p:cNvPr id="320573" name="Group 61"/>
          <p:cNvGrpSpPr>
            <a:grpSpLocks/>
          </p:cNvGrpSpPr>
          <p:nvPr/>
        </p:nvGrpSpPr>
        <p:grpSpPr bwMode="auto">
          <a:xfrm>
            <a:off x="261938" y="3405188"/>
            <a:ext cx="4149725" cy="1190625"/>
            <a:chOff x="165" y="2355"/>
            <a:chExt cx="2614" cy="750"/>
          </a:xfrm>
        </p:grpSpPr>
        <p:sp>
          <p:nvSpPr>
            <p:cNvPr id="320559" name="Rectangle 47"/>
            <p:cNvSpPr>
              <a:spLocks noChangeArrowheads="1"/>
            </p:cNvSpPr>
            <p:nvPr/>
          </p:nvSpPr>
          <p:spPr bwMode="auto">
            <a:xfrm>
              <a:off x="165" y="2355"/>
              <a:ext cx="2548" cy="694"/>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20560" name="Rectangle 48"/>
            <p:cNvSpPr>
              <a:spLocks noChangeArrowheads="1"/>
            </p:cNvSpPr>
            <p:nvPr/>
          </p:nvSpPr>
          <p:spPr bwMode="auto">
            <a:xfrm>
              <a:off x="231" y="2411"/>
              <a:ext cx="2548" cy="694"/>
            </a:xfrm>
            <a:prstGeom prst="rect">
              <a:avLst/>
            </a:prstGeom>
            <a:solidFill>
              <a:srgbClr val="33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sp>
        <p:nvSpPr>
          <p:cNvPr id="320561" name="Text Box 49"/>
          <p:cNvSpPr txBox="1">
            <a:spLocks noChangeArrowheads="1"/>
          </p:cNvSpPr>
          <p:nvPr/>
        </p:nvSpPr>
        <p:spPr bwMode="auto">
          <a:xfrm>
            <a:off x="366713" y="3549650"/>
            <a:ext cx="38322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000" b="1">
                <a:latin typeface="Arial" pitchFamily="34" charset="0"/>
              </a:rPr>
              <a:t>Unclustered Items</a:t>
            </a:r>
            <a:endParaRPr lang="en-US" sz="2000" b="1" i="1">
              <a:latin typeface="Arial" pitchFamily="34" charset="0"/>
            </a:endParaRPr>
          </a:p>
        </p:txBody>
      </p:sp>
    </p:spTree>
    <p:extLst>
      <p:ext uri="{BB962C8B-B14F-4D97-AF65-F5344CB8AC3E}">
        <p14:creationId xmlns:p14="http://schemas.microsoft.com/office/powerpoint/2010/main" val="21324300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784225" y="481013"/>
            <a:ext cx="7605713" cy="966787"/>
          </a:xfrm>
          <a:noFill/>
          <a:effectLst>
            <a:outerShdw dist="17961" dir="13500000" algn="ctr" rotWithShape="0">
              <a:schemeClr val="tx1"/>
            </a:outerShdw>
          </a:effectLst>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Autofit/>
          </a:bodyPr>
          <a:lstStyle/>
          <a:p>
            <a:r>
              <a:rPr lang="en-US" sz="3200" dirty="0" smtClean="0">
                <a:latin typeface="Copperplate Gothic Bold" pitchFamily="34" charset="0"/>
              </a:rPr>
              <a:t>Sources of an Organization’s Code of Ethics</a:t>
            </a:r>
          </a:p>
        </p:txBody>
      </p:sp>
      <p:sp>
        <p:nvSpPr>
          <p:cNvPr id="2" name="TextBox 1"/>
          <p:cNvSpPr txBox="1"/>
          <p:nvPr/>
        </p:nvSpPr>
        <p:spPr>
          <a:xfrm>
            <a:off x="2915816" y="1628800"/>
            <a:ext cx="3096344" cy="1477328"/>
          </a:xfrm>
          <a:prstGeom prst="rect">
            <a:avLst/>
          </a:prstGeom>
          <a:noFill/>
        </p:spPr>
        <p:txBody>
          <a:bodyPr wrap="square" rtlCol="0">
            <a:spAutoFit/>
          </a:bodyPr>
          <a:lstStyle/>
          <a:p>
            <a:r>
              <a:rPr lang="en-CA" b="1" dirty="0" smtClean="0"/>
              <a:t>Societal ethics: </a:t>
            </a:r>
            <a:br>
              <a:rPr lang="en-CA" b="1" dirty="0" smtClean="0"/>
            </a:br>
            <a:r>
              <a:rPr lang="en-CA" dirty="0" smtClean="0"/>
              <a:t>The values and standards embodied in a society’s laws, customs, practices and norms and values.</a:t>
            </a:r>
            <a:endParaRPr lang="en-CA" dirty="0"/>
          </a:p>
        </p:txBody>
      </p:sp>
      <p:sp>
        <p:nvSpPr>
          <p:cNvPr id="3" name="TextBox 2"/>
          <p:cNvSpPr txBox="1"/>
          <p:nvPr/>
        </p:nvSpPr>
        <p:spPr>
          <a:xfrm>
            <a:off x="3059832" y="3604546"/>
            <a:ext cx="2520280" cy="923330"/>
          </a:xfrm>
          <a:prstGeom prst="rect">
            <a:avLst/>
          </a:prstGeom>
          <a:noFill/>
        </p:spPr>
        <p:txBody>
          <a:bodyPr wrap="square" rtlCol="0">
            <a:spAutoFit/>
          </a:bodyPr>
          <a:lstStyle/>
          <a:p>
            <a:r>
              <a:rPr lang="en-CA" b="1" dirty="0" smtClean="0"/>
              <a:t>Organizations:</a:t>
            </a:r>
            <a:r>
              <a:rPr lang="en-CA" dirty="0" smtClean="0"/>
              <a:t> </a:t>
            </a:r>
            <a:br>
              <a:rPr lang="en-CA" dirty="0" smtClean="0"/>
            </a:br>
            <a:r>
              <a:rPr lang="en-CA" dirty="0" smtClean="0"/>
              <a:t>Code of ethics derives from</a:t>
            </a:r>
            <a:endParaRPr lang="en-CA" dirty="0"/>
          </a:p>
        </p:txBody>
      </p:sp>
      <p:sp>
        <p:nvSpPr>
          <p:cNvPr id="4" name="TextBox 3"/>
          <p:cNvSpPr txBox="1"/>
          <p:nvPr/>
        </p:nvSpPr>
        <p:spPr>
          <a:xfrm>
            <a:off x="742322" y="5224576"/>
            <a:ext cx="3181605" cy="1477328"/>
          </a:xfrm>
          <a:prstGeom prst="rect">
            <a:avLst/>
          </a:prstGeom>
          <a:noFill/>
        </p:spPr>
        <p:txBody>
          <a:bodyPr wrap="square" rtlCol="0">
            <a:spAutoFit/>
          </a:bodyPr>
          <a:lstStyle/>
          <a:p>
            <a:r>
              <a:rPr lang="en-CA" b="1" dirty="0" smtClean="0"/>
              <a:t>Professional ethics</a:t>
            </a:r>
            <a:r>
              <a:rPr lang="en-CA" dirty="0" smtClean="0"/>
              <a:t>: </a:t>
            </a:r>
          </a:p>
          <a:p>
            <a:r>
              <a:rPr lang="en-CA" dirty="0" smtClean="0"/>
              <a:t>The values and standards that groups of managers and workers use to decide how to behave </a:t>
            </a:r>
            <a:r>
              <a:rPr lang="en-CA" dirty="0" err="1" smtClean="0"/>
              <a:t>appropriatly</a:t>
            </a:r>
            <a:r>
              <a:rPr lang="en-CA" dirty="0" smtClean="0"/>
              <a:t> </a:t>
            </a:r>
            <a:endParaRPr lang="en-CA" dirty="0"/>
          </a:p>
        </p:txBody>
      </p:sp>
      <p:sp>
        <p:nvSpPr>
          <p:cNvPr id="5" name="TextBox 4"/>
          <p:cNvSpPr txBox="1"/>
          <p:nvPr/>
        </p:nvSpPr>
        <p:spPr>
          <a:xfrm>
            <a:off x="5220072" y="5077640"/>
            <a:ext cx="3240360" cy="1754326"/>
          </a:xfrm>
          <a:prstGeom prst="rect">
            <a:avLst/>
          </a:prstGeom>
          <a:noFill/>
        </p:spPr>
        <p:txBody>
          <a:bodyPr wrap="square" rtlCol="0">
            <a:spAutoFit/>
          </a:bodyPr>
          <a:lstStyle/>
          <a:p>
            <a:r>
              <a:rPr lang="en-CA" b="1" dirty="0" smtClean="0"/>
              <a:t>Individual ethics</a:t>
            </a:r>
            <a:r>
              <a:rPr lang="en-CA" dirty="0" smtClean="0"/>
              <a:t>:</a:t>
            </a:r>
            <a:br>
              <a:rPr lang="en-CA" dirty="0" smtClean="0"/>
            </a:br>
            <a:r>
              <a:rPr lang="en-CA" dirty="0" smtClean="0"/>
              <a:t>Personal values and standards that result from the influence of family, peers, upbringing, and involvement in significant social institutions</a:t>
            </a:r>
            <a:endParaRPr lang="en-CA" dirty="0"/>
          </a:p>
        </p:txBody>
      </p:sp>
      <p:cxnSp>
        <p:nvCxnSpPr>
          <p:cNvPr id="7" name="Straight Arrow Connector 6"/>
          <p:cNvCxnSpPr/>
          <p:nvPr/>
        </p:nvCxnSpPr>
        <p:spPr>
          <a:xfrm flipV="1">
            <a:off x="2203973" y="4510013"/>
            <a:ext cx="792088"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flipV="1">
            <a:off x="5295889" y="4365104"/>
            <a:ext cx="936104" cy="52325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463988" y="2852936"/>
            <a:ext cx="0" cy="75161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5-Point Star 15"/>
          <p:cNvSpPr/>
          <p:nvPr/>
        </p:nvSpPr>
        <p:spPr>
          <a:xfrm>
            <a:off x="611560" y="1453064"/>
            <a:ext cx="1080120" cy="103983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260016479"/>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ChangeArrowheads="1"/>
          </p:cNvSpPr>
          <p:nvPr>
            <p:ph type="title"/>
          </p:nvPr>
        </p:nvSpPr>
        <p:spPr>
          <a:xfrm>
            <a:off x="533400" y="115888"/>
            <a:ext cx="8153400" cy="1431925"/>
          </a:xfrm>
        </p:spPr>
        <p:txBody>
          <a:bodyPr>
            <a:normAutofit fontScale="90000"/>
          </a:bodyPr>
          <a:lstStyle/>
          <a:p>
            <a:r>
              <a:rPr lang="en-US" dirty="0">
                <a:latin typeface="Copperplate Gothic Bold" pitchFamily="34" charset="0"/>
              </a:rPr>
              <a:t>Successfully Implementing Codes of Ethics</a:t>
            </a:r>
          </a:p>
        </p:txBody>
      </p:sp>
      <p:grpSp>
        <p:nvGrpSpPr>
          <p:cNvPr id="323617" name="Group 33"/>
          <p:cNvGrpSpPr>
            <a:grpSpLocks/>
          </p:cNvGrpSpPr>
          <p:nvPr/>
        </p:nvGrpSpPr>
        <p:grpSpPr bwMode="auto">
          <a:xfrm>
            <a:off x="3263900" y="3086100"/>
            <a:ext cx="2619375" cy="1614488"/>
            <a:chOff x="2030" y="1944"/>
            <a:chExt cx="1650" cy="1017"/>
          </a:xfrm>
        </p:grpSpPr>
        <p:grpSp>
          <p:nvGrpSpPr>
            <p:cNvPr id="323602" name="Group 18"/>
            <p:cNvGrpSpPr>
              <a:grpSpLocks/>
            </p:cNvGrpSpPr>
            <p:nvPr/>
          </p:nvGrpSpPr>
          <p:grpSpPr bwMode="auto">
            <a:xfrm>
              <a:off x="2030" y="1944"/>
              <a:ext cx="1650" cy="1017"/>
              <a:chOff x="2030" y="1624"/>
              <a:chExt cx="1650" cy="1017"/>
            </a:xfrm>
          </p:grpSpPr>
          <p:sp>
            <p:nvSpPr>
              <p:cNvPr id="323601" name="Oval 17"/>
              <p:cNvSpPr>
                <a:spLocks noChangeArrowheads="1"/>
              </p:cNvSpPr>
              <p:nvPr/>
            </p:nvSpPr>
            <p:spPr bwMode="auto">
              <a:xfrm>
                <a:off x="2030" y="1624"/>
                <a:ext cx="1601" cy="967"/>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23593" name="Oval 9"/>
              <p:cNvSpPr>
                <a:spLocks noChangeArrowheads="1"/>
              </p:cNvSpPr>
              <p:nvPr/>
            </p:nvSpPr>
            <p:spPr bwMode="auto">
              <a:xfrm>
                <a:off x="2079" y="1674"/>
                <a:ext cx="1601" cy="96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grpSp>
        <p:sp>
          <p:nvSpPr>
            <p:cNvPr id="323615" name="Rectangle 31"/>
            <p:cNvSpPr>
              <a:spLocks noChangeArrowheads="1"/>
            </p:cNvSpPr>
            <p:nvPr/>
          </p:nvSpPr>
          <p:spPr bwMode="auto">
            <a:xfrm>
              <a:off x="2147" y="2223"/>
              <a:ext cx="1411" cy="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buClr>
                  <a:schemeClr val="tx1"/>
                </a:buClr>
                <a:buSzPct val="85000"/>
                <a:buFont typeface="Wingdings" pitchFamily="2" charset="2"/>
                <a:buNone/>
              </a:pPr>
              <a:r>
                <a:rPr lang="en-US" sz="2400">
                  <a:latin typeface="Arial" pitchFamily="34" charset="0"/>
                </a:rPr>
                <a:t>Implementing Code of Ethics</a:t>
              </a:r>
            </a:p>
          </p:txBody>
        </p:sp>
      </p:grpSp>
      <p:sp>
        <p:nvSpPr>
          <p:cNvPr id="323621" name="Line 37"/>
          <p:cNvSpPr>
            <a:spLocks noChangeShapeType="1"/>
          </p:cNvSpPr>
          <p:nvPr/>
        </p:nvSpPr>
        <p:spPr bwMode="auto">
          <a:xfrm flipV="1">
            <a:off x="3254375" y="4510088"/>
            <a:ext cx="615950" cy="355600"/>
          </a:xfrm>
          <a:prstGeom prst="line">
            <a:avLst/>
          </a:prstGeom>
          <a:noFill/>
          <a:ln w="19050">
            <a:solidFill>
              <a:schemeClr val="tx1"/>
            </a:solidFill>
            <a:prstDash val="sysDot"/>
            <a:round/>
            <a:headEnd type="stealth" w="lg" len="lg"/>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323622" name="Line 38"/>
          <p:cNvSpPr>
            <a:spLocks noChangeShapeType="1"/>
          </p:cNvSpPr>
          <p:nvPr/>
        </p:nvSpPr>
        <p:spPr bwMode="auto">
          <a:xfrm flipH="1" flipV="1">
            <a:off x="5424488" y="4530725"/>
            <a:ext cx="635000" cy="366713"/>
          </a:xfrm>
          <a:prstGeom prst="line">
            <a:avLst/>
          </a:prstGeom>
          <a:noFill/>
          <a:ln w="19050">
            <a:solidFill>
              <a:schemeClr val="tx1"/>
            </a:solidFill>
            <a:prstDash val="sysDot"/>
            <a:round/>
            <a:headEnd type="stealth" w="lg" len="lg"/>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323624" name="Line 40"/>
          <p:cNvSpPr>
            <a:spLocks noChangeShapeType="1"/>
          </p:cNvSpPr>
          <p:nvPr/>
        </p:nvSpPr>
        <p:spPr bwMode="auto">
          <a:xfrm>
            <a:off x="3270250" y="2944813"/>
            <a:ext cx="588963" cy="339725"/>
          </a:xfrm>
          <a:prstGeom prst="line">
            <a:avLst/>
          </a:prstGeom>
          <a:noFill/>
          <a:ln w="19050">
            <a:solidFill>
              <a:schemeClr val="tx1"/>
            </a:solidFill>
            <a:prstDash val="sysDot"/>
            <a:round/>
            <a:headEnd type="stealth" w="lg" len="lg"/>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323625" name="Line 41"/>
          <p:cNvSpPr>
            <a:spLocks noChangeShapeType="1"/>
          </p:cNvSpPr>
          <p:nvPr/>
        </p:nvSpPr>
        <p:spPr bwMode="auto">
          <a:xfrm flipH="1">
            <a:off x="5395913" y="2944813"/>
            <a:ext cx="617537" cy="355600"/>
          </a:xfrm>
          <a:prstGeom prst="line">
            <a:avLst/>
          </a:prstGeom>
          <a:noFill/>
          <a:ln w="19050">
            <a:solidFill>
              <a:schemeClr val="tx1"/>
            </a:solidFill>
            <a:prstDash val="sysDot"/>
            <a:round/>
            <a:headEnd type="stealth" w="lg" len="lg"/>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39" name="Line 37"/>
          <p:cNvSpPr>
            <a:spLocks noChangeShapeType="1"/>
          </p:cNvSpPr>
          <p:nvPr/>
        </p:nvSpPr>
        <p:spPr bwMode="auto">
          <a:xfrm flipV="1">
            <a:off x="4677465" y="4654663"/>
            <a:ext cx="0" cy="1161824"/>
          </a:xfrm>
          <a:prstGeom prst="line">
            <a:avLst/>
          </a:prstGeom>
          <a:noFill/>
          <a:ln w="19050">
            <a:solidFill>
              <a:schemeClr val="tx1"/>
            </a:solidFill>
            <a:prstDash val="sysDot"/>
            <a:round/>
            <a:headEnd type="stealth" w="lg" len="lg"/>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3" name="TextBox 2"/>
          <p:cNvSpPr txBox="1"/>
          <p:nvPr/>
        </p:nvSpPr>
        <p:spPr>
          <a:xfrm>
            <a:off x="1835696" y="2492896"/>
            <a:ext cx="1697644" cy="369332"/>
          </a:xfrm>
          <a:prstGeom prst="rect">
            <a:avLst/>
          </a:prstGeom>
          <a:noFill/>
        </p:spPr>
        <p:txBody>
          <a:bodyPr wrap="none" rtlCol="0">
            <a:spAutoFit/>
          </a:bodyPr>
          <a:lstStyle/>
          <a:p>
            <a:r>
              <a:rPr lang="en-CA" b="1" dirty="0" smtClean="0"/>
              <a:t>Communication</a:t>
            </a:r>
            <a:endParaRPr lang="en-CA" b="1" dirty="0"/>
          </a:p>
        </p:txBody>
      </p:sp>
      <p:sp>
        <p:nvSpPr>
          <p:cNvPr id="5" name="TextBox 4"/>
          <p:cNvSpPr txBox="1"/>
          <p:nvPr/>
        </p:nvSpPr>
        <p:spPr>
          <a:xfrm>
            <a:off x="6135152" y="2640472"/>
            <a:ext cx="945195" cy="369332"/>
          </a:xfrm>
          <a:prstGeom prst="rect">
            <a:avLst/>
          </a:prstGeom>
          <a:noFill/>
        </p:spPr>
        <p:txBody>
          <a:bodyPr wrap="none" rtlCol="0">
            <a:spAutoFit/>
          </a:bodyPr>
          <a:lstStyle/>
          <a:p>
            <a:r>
              <a:rPr lang="en-CA" b="1" dirty="0" smtClean="0"/>
              <a:t>Training</a:t>
            </a:r>
            <a:endParaRPr lang="en-CA" b="1" dirty="0"/>
          </a:p>
        </p:txBody>
      </p:sp>
      <p:sp>
        <p:nvSpPr>
          <p:cNvPr id="6" name="TextBox 5"/>
          <p:cNvSpPr txBox="1"/>
          <p:nvPr/>
        </p:nvSpPr>
        <p:spPr>
          <a:xfrm>
            <a:off x="6228184" y="5235575"/>
            <a:ext cx="2461764" cy="369332"/>
          </a:xfrm>
          <a:prstGeom prst="rect">
            <a:avLst/>
          </a:prstGeom>
          <a:noFill/>
        </p:spPr>
        <p:txBody>
          <a:bodyPr wrap="none" rtlCol="0">
            <a:spAutoFit/>
          </a:bodyPr>
          <a:lstStyle/>
          <a:p>
            <a:r>
              <a:rPr lang="en-CA" b="1" dirty="0" smtClean="0"/>
              <a:t>Reward and recognition</a:t>
            </a:r>
            <a:endParaRPr lang="en-CA" b="1" dirty="0"/>
          </a:p>
        </p:txBody>
      </p:sp>
      <p:sp>
        <p:nvSpPr>
          <p:cNvPr id="7" name="TextBox 6"/>
          <p:cNvSpPr txBox="1"/>
          <p:nvPr/>
        </p:nvSpPr>
        <p:spPr>
          <a:xfrm>
            <a:off x="3486879" y="6237312"/>
            <a:ext cx="2706510" cy="369332"/>
          </a:xfrm>
          <a:prstGeom prst="rect">
            <a:avLst/>
          </a:prstGeom>
          <a:noFill/>
        </p:spPr>
        <p:txBody>
          <a:bodyPr wrap="none" rtlCol="0">
            <a:spAutoFit/>
          </a:bodyPr>
          <a:lstStyle/>
          <a:p>
            <a:r>
              <a:rPr lang="en-CA" b="1" dirty="0" smtClean="0"/>
              <a:t>Top management example</a:t>
            </a:r>
            <a:endParaRPr lang="en-CA" b="1" dirty="0"/>
          </a:p>
        </p:txBody>
      </p:sp>
      <p:sp>
        <p:nvSpPr>
          <p:cNvPr id="8" name="TextBox 7"/>
          <p:cNvSpPr txBox="1"/>
          <p:nvPr/>
        </p:nvSpPr>
        <p:spPr>
          <a:xfrm>
            <a:off x="1475656" y="5235575"/>
            <a:ext cx="2232248" cy="369332"/>
          </a:xfrm>
          <a:prstGeom prst="rect">
            <a:avLst/>
          </a:prstGeom>
          <a:noFill/>
        </p:spPr>
        <p:txBody>
          <a:bodyPr wrap="square" rtlCol="0">
            <a:spAutoFit/>
          </a:bodyPr>
          <a:lstStyle/>
          <a:p>
            <a:r>
              <a:rPr lang="en-CA" b="1" dirty="0" smtClean="0"/>
              <a:t>Whistle-blowing</a:t>
            </a:r>
            <a:endParaRPr lang="en-CA" b="1" dirty="0"/>
          </a:p>
        </p:txBody>
      </p:sp>
      <p:sp>
        <p:nvSpPr>
          <p:cNvPr id="9" name="5-Point Star 8"/>
          <p:cNvSpPr/>
          <p:nvPr/>
        </p:nvSpPr>
        <p:spPr>
          <a:xfrm>
            <a:off x="561256" y="1171600"/>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5118877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a:off x="1115616" y="404664"/>
            <a:ext cx="7560840" cy="720080"/>
          </a:xfrm>
        </p:spPr>
        <p:txBody>
          <a:bodyPr>
            <a:normAutofit fontScale="90000"/>
          </a:bodyPr>
          <a:lstStyle/>
          <a:p>
            <a:r>
              <a:rPr lang="en-US" dirty="0" smtClean="0">
                <a:latin typeface="Copperplate Gothic Bold" pitchFamily="34" charset="0"/>
              </a:rPr>
              <a:t>Whistleblowing	</a:t>
            </a:r>
          </a:p>
        </p:txBody>
      </p:sp>
      <p:sp>
        <p:nvSpPr>
          <p:cNvPr id="20483" name="Rectangle 3"/>
          <p:cNvSpPr>
            <a:spLocks noGrp="1" noChangeArrowheads="1"/>
          </p:cNvSpPr>
          <p:nvPr>
            <p:ph type="subTitle" idx="1"/>
          </p:nvPr>
        </p:nvSpPr>
        <p:spPr>
          <a:xfrm>
            <a:off x="765788" y="1988840"/>
            <a:ext cx="7704856" cy="3561184"/>
          </a:xfrm>
        </p:spPr>
        <p:txBody>
          <a:bodyPr>
            <a:normAutofit/>
          </a:bodyPr>
          <a:lstStyle/>
          <a:p>
            <a:pPr indent="66675"/>
            <a:r>
              <a:rPr lang="en-US" sz="2800" dirty="0" smtClean="0">
                <a:solidFill>
                  <a:schemeClr val="tx1"/>
                </a:solidFill>
                <a:latin typeface="Franklin Gothic Medium" pitchFamily="34" charset="0"/>
              </a:rPr>
              <a:t>The act of an employee exposing an employer’s wrongdoing to outsiders, such as the media or government regulatory agencies.</a:t>
            </a:r>
          </a:p>
        </p:txBody>
      </p:sp>
      <p:sp>
        <p:nvSpPr>
          <p:cNvPr id="20484" name="Text Box 4"/>
          <p:cNvSpPr txBox="1">
            <a:spLocks noChangeArrowheads="1"/>
          </p:cNvSpPr>
          <p:nvPr/>
        </p:nvSpPr>
        <p:spPr bwMode="auto">
          <a:xfrm>
            <a:off x="239713" y="3001963"/>
            <a:ext cx="10668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fr-FR" sz="1200"/>
          </a:p>
        </p:txBody>
      </p:sp>
      <p:sp>
        <p:nvSpPr>
          <p:cNvPr id="2" name="5-Point Star 1"/>
          <p:cNvSpPr/>
          <p:nvPr/>
        </p:nvSpPr>
        <p:spPr>
          <a:xfrm>
            <a:off x="773113" y="764704"/>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623931646"/>
      </p:ext>
    </p:extLst>
  </p:cSld>
  <p:clrMapOvr>
    <a:masterClrMapping/>
  </p:clrMapOvr>
  <p:transition spd="med">
    <p:strips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026"/>
          <p:cNvSpPr>
            <a:spLocks noGrp="1" noChangeArrowheads="1"/>
          </p:cNvSpPr>
          <p:nvPr>
            <p:ph type="title"/>
          </p:nvPr>
        </p:nvSpPr>
        <p:spPr>
          <a:noFill/>
          <a:effectLst>
            <a:outerShdw dist="17961" dir="13500000" algn="ctr" rotWithShape="0">
              <a:schemeClr val="tx1"/>
            </a:outerShdw>
          </a:effectLst>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US" dirty="0" smtClean="0">
                <a:latin typeface="Copperplate Gothic Bold" pitchFamily="34" charset="0"/>
              </a:rPr>
              <a:t>Promoting Ethics</a:t>
            </a:r>
          </a:p>
        </p:txBody>
      </p:sp>
      <p:sp>
        <p:nvSpPr>
          <p:cNvPr id="34819" name="Rectangle 1027"/>
          <p:cNvSpPr>
            <a:spLocks noGrp="1" noChangeArrowheads="1"/>
          </p:cNvSpPr>
          <p:nvPr>
            <p:ph type="body" idx="1"/>
          </p:nvPr>
        </p:nvSpPr>
        <p:spPr>
          <a:xfrm>
            <a:off x="457200" y="1412776"/>
            <a:ext cx="8229600" cy="5328592"/>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r>
              <a:rPr lang="en-US" sz="2800" dirty="0" smtClean="0">
                <a:latin typeface="Franklin Gothic Medium" pitchFamily="34" charset="0"/>
              </a:rPr>
              <a:t>There is evidence showing that ethical managers benefit over the long run.</a:t>
            </a:r>
          </a:p>
          <a:p>
            <a:r>
              <a:rPr lang="en-US" sz="2800" i="1" dirty="0" smtClean="0">
                <a:solidFill>
                  <a:srgbClr val="800000"/>
                </a:solidFill>
                <a:latin typeface="Franklin Gothic Medium" pitchFamily="34" charset="0"/>
              </a:rPr>
              <a:t>Ethical Control System:</a:t>
            </a:r>
            <a:r>
              <a:rPr lang="en-US" sz="2800" dirty="0" smtClean="0">
                <a:solidFill>
                  <a:srgbClr val="800000"/>
                </a:solidFill>
                <a:latin typeface="Franklin Gothic Medium" pitchFamily="34" charset="0"/>
              </a:rPr>
              <a:t> </a:t>
            </a:r>
            <a:r>
              <a:rPr lang="en-US" sz="2800" dirty="0" smtClean="0">
                <a:latin typeface="Franklin Gothic Medium" pitchFamily="34" charset="0"/>
              </a:rPr>
              <a:t> A formal system to encourage ethical management</a:t>
            </a:r>
          </a:p>
          <a:p>
            <a:pPr lvl="1">
              <a:buSzPct val="75000"/>
            </a:pPr>
            <a:r>
              <a:rPr lang="en-US" sz="2200" dirty="0" smtClean="0">
                <a:latin typeface="Franklin Gothic Medium" pitchFamily="34" charset="0"/>
              </a:rPr>
              <a:t>Firms appoint an</a:t>
            </a:r>
            <a:r>
              <a:rPr lang="en-US" sz="2200" b="1" i="1" dirty="0" smtClean="0">
                <a:solidFill>
                  <a:srgbClr val="800000"/>
                </a:solidFill>
                <a:latin typeface="Franklin Gothic Medium" pitchFamily="34" charset="0"/>
              </a:rPr>
              <a:t> ethics ombudsman </a:t>
            </a:r>
            <a:r>
              <a:rPr lang="en-US" sz="2200" dirty="0" smtClean="0">
                <a:latin typeface="Franklin Gothic Medium" pitchFamily="34" charset="0"/>
              </a:rPr>
              <a:t>to monitor practices.</a:t>
            </a:r>
          </a:p>
          <a:p>
            <a:pPr lvl="1">
              <a:buSzPct val="75000"/>
            </a:pPr>
            <a:r>
              <a:rPr lang="en-US" sz="2200" dirty="0" smtClean="0">
                <a:latin typeface="Franklin Gothic Medium" pitchFamily="34" charset="0"/>
              </a:rPr>
              <a:t>Ombudsman communicates standards to all employees.</a:t>
            </a:r>
          </a:p>
          <a:p>
            <a:r>
              <a:rPr lang="en-US" sz="2800" i="1" dirty="0" smtClean="0">
                <a:solidFill>
                  <a:srgbClr val="800000"/>
                </a:solidFill>
                <a:latin typeface="Franklin Gothic Medium" pitchFamily="34" charset="0"/>
              </a:rPr>
              <a:t> Ethical Culture :</a:t>
            </a:r>
            <a:r>
              <a:rPr lang="en-US" sz="2800" dirty="0" smtClean="0">
                <a:solidFill>
                  <a:srgbClr val="800000"/>
                </a:solidFill>
                <a:latin typeface="Franklin Gothic Medium" pitchFamily="34" charset="0"/>
              </a:rPr>
              <a:t> </a:t>
            </a:r>
            <a:r>
              <a:rPr lang="en-US" sz="2800" dirty="0" smtClean="0">
                <a:latin typeface="Franklin Gothic Medium" pitchFamily="34" charset="0"/>
              </a:rPr>
              <a:t>firms increasingly seek to make good ethics part of the norm and organizational culture.</a:t>
            </a:r>
          </a:p>
          <a:p>
            <a:endParaRPr lang="en-US" sz="2800" dirty="0">
              <a:latin typeface="Franklin Gothic Medium" pitchFamily="34" charset="0"/>
            </a:endParaRPr>
          </a:p>
          <a:p>
            <a:pPr marL="0" indent="0" algn="ctr">
              <a:buNone/>
            </a:pPr>
            <a:r>
              <a:rPr lang="en-US" sz="2800" dirty="0" smtClean="0">
                <a:latin typeface="Franklin Gothic Medium" pitchFamily="34" charset="0"/>
              </a:rPr>
              <a:t>***</a:t>
            </a:r>
          </a:p>
        </p:txBody>
      </p:sp>
    </p:spTree>
    <p:extLst>
      <p:ext uri="{BB962C8B-B14F-4D97-AF65-F5344CB8AC3E}">
        <p14:creationId xmlns:p14="http://schemas.microsoft.com/office/powerpoint/2010/main" val="1875947941"/>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BEBA8EAE-BF5A-486C-A8C5-ECC9F3942E4B}">
                <a14:imgProps xmlns:a14="http://schemas.microsoft.com/office/drawing/2010/main">
                  <a14:imgLayer r:embed="rId3">
                    <a14:imgEffect>
                      <a14:artisticCrisscrossEtching/>
                    </a14:imgEffect>
                  </a14:imgLayer>
                </a14:imgProps>
              </a:ext>
              <a:ext uri="{28A0092B-C50C-407E-A947-70E740481C1C}">
                <a14:useLocalDpi xmlns:a14="http://schemas.microsoft.com/office/drawing/2010/main" val="0"/>
              </a:ext>
            </a:extLst>
          </a:blip>
          <a:srcRect/>
          <a:stretch>
            <a:fillRect/>
          </a:stretch>
        </p:blipFill>
        <p:spPr bwMode="auto">
          <a:xfrm>
            <a:off x="1619672" y="548680"/>
            <a:ext cx="5904656" cy="5904656"/>
          </a:xfrm>
          <a:prstGeom prst="ellipse">
            <a:avLst/>
          </a:prstGeom>
          <a:ln w="9525">
            <a:solidFill>
              <a:srgbClr val="0070C0"/>
            </a:solidFill>
            <a:miter lim="800000"/>
            <a:headEnd/>
            <a:tailEnd/>
          </a:ln>
          <a:effectLst>
            <a:glow rad="228600">
              <a:schemeClr val="accent3">
                <a:satMod val="175000"/>
                <a:alpha val="40000"/>
              </a:schemeClr>
            </a:glow>
            <a:outerShdw dist="35921" dir="2700000" algn="ctr" rotWithShape="0">
              <a:schemeClr val="bg2"/>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2" name="Title 1"/>
          <p:cNvSpPr>
            <a:spLocks noGrp="1"/>
          </p:cNvSpPr>
          <p:nvPr>
            <p:ph type="ctrTitle"/>
          </p:nvPr>
        </p:nvSpPr>
        <p:spPr>
          <a:xfrm>
            <a:off x="683568" y="836712"/>
            <a:ext cx="7772400" cy="1470025"/>
          </a:xfrm>
        </p:spPr>
        <p:txBody>
          <a:bodyPr>
            <a:normAutofit/>
          </a:bodyPr>
          <a:lstStyle/>
          <a:p>
            <a:r>
              <a:rPr lang="en-CA" sz="5400" smtClean="0">
                <a:latin typeface="Copperplate Gothic Bold" pitchFamily="34" charset="0"/>
              </a:rPr>
              <a:t>ADM1300~W6 </a:t>
            </a:r>
            <a:r>
              <a:rPr lang="en-CA" sz="5400" dirty="0" smtClean="0">
                <a:latin typeface="Copperplate Gothic Bold" pitchFamily="34" charset="0"/>
              </a:rPr>
              <a:t/>
            </a:r>
            <a:br>
              <a:rPr lang="en-CA" sz="5400" dirty="0" smtClean="0">
                <a:latin typeface="Copperplate Gothic Bold" pitchFamily="34" charset="0"/>
              </a:rPr>
            </a:br>
            <a:r>
              <a:rPr lang="en-CA" sz="3600" dirty="0" smtClean="0">
                <a:latin typeface="Copperplate Gothic Bold" pitchFamily="34" charset="0"/>
              </a:rPr>
              <a:t>part II</a:t>
            </a:r>
            <a:endParaRPr lang="fr-CA" sz="3600" dirty="0">
              <a:latin typeface="Copperplate Gothic Bold" pitchFamily="34" charset="0"/>
            </a:endParaRPr>
          </a:p>
        </p:txBody>
      </p:sp>
      <p:sp>
        <p:nvSpPr>
          <p:cNvPr id="3" name="Subtitle 2"/>
          <p:cNvSpPr>
            <a:spLocks noGrp="1"/>
          </p:cNvSpPr>
          <p:nvPr>
            <p:ph type="subTitle" idx="1"/>
          </p:nvPr>
        </p:nvSpPr>
        <p:spPr>
          <a:xfrm>
            <a:off x="1187624" y="2708920"/>
            <a:ext cx="6840760" cy="3672408"/>
          </a:xfrm>
        </p:spPr>
        <p:txBody>
          <a:bodyPr>
            <a:normAutofit/>
          </a:bodyPr>
          <a:lstStyle/>
          <a:p>
            <a:r>
              <a:rPr lang="en-CA" dirty="0" smtClean="0">
                <a:latin typeface="Copperplate Gothic Light" pitchFamily="34" charset="0"/>
              </a:rPr>
              <a:t>.I.B.M.~.T.S.M.</a:t>
            </a:r>
          </a:p>
          <a:p>
            <a:r>
              <a:rPr lang="en-CA" sz="1800" dirty="0" smtClean="0">
                <a:latin typeface="Copperplate Gothic Bold" pitchFamily="34" charset="0"/>
              </a:rPr>
              <a:t>JFA</a:t>
            </a:r>
          </a:p>
          <a:p>
            <a:r>
              <a:rPr lang="en-CA" sz="2600" dirty="0" smtClean="0">
                <a:effectLst>
                  <a:outerShdw blurRad="38100" dist="38100" dir="2700000" algn="tl">
                    <a:srgbClr val="000000">
                      <a:alpha val="43137"/>
                    </a:srgbClr>
                  </a:outerShdw>
                </a:effectLst>
                <a:latin typeface="Copperplate Gothic Bold" pitchFamily="34" charset="0"/>
              </a:rPr>
              <a:t>Chapters 5 and 6</a:t>
            </a:r>
            <a:endParaRPr lang="en-CA" sz="2600" dirty="0">
              <a:effectLst>
                <a:outerShdw blurRad="38100" dist="38100" dir="2700000" algn="tl">
                  <a:srgbClr val="000000">
                    <a:alpha val="43137"/>
                  </a:srgbClr>
                </a:outerShdw>
              </a:effectLst>
              <a:latin typeface="Copperplate Gothic Bold" pitchFamily="34" charset="0"/>
            </a:endParaRPr>
          </a:p>
          <a:p>
            <a:r>
              <a:rPr lang="en-CA" sz="2600" dirty="0" smtClean="0">
                <a:effectLst>
                  <a:outerShdw blurRad="38100" dist="38100" dir="2700000" algn="tl">
                    <a:srgbClr val="000000">
                      <a:alpha val="43137"/>
                    </a:srgbClr>
                  </a:outerShdw>
                </a:effectLst>
                <a:latin typeface="Copperplate Gothic Bold" pitchFamily="34" charset="0"/>
              </a:rPr>
              <a:t>Conducting Business </a:t>
            </a:r>
          </a:p>
          <a:p>
            <a:r>
              <a:rPr lang="en-CA" sz="2600" dirty="0" smtClean="0">
                <a:effectLst>
                  <a:outerShdw blurRad="38100" dist="38100" dir="2700000" algn="tl">
                    <a:srgbClr val="000000">
                      <a:alpha val="43137"/>
                    </a:srgbClr>
                  </a:outerShdw>
                </a:effectLst>
                <a:latin typeface="Copperplate Gothic Bold" pitchFamily="34" charset="0"/>
              </a:rPr>
              <a:t>Ethically and Responsibly</a:t>
            </a:r>
          </a:p>
          <a:p>
            <a:endParaRPr lang="en-CA" dirty="0" smtClean="0">
              <a:latin typeface="Copperplate Gothic Light" pitchFamily="34" charset="0"/>
            </a:endParaRPr>
          </a:p>
          <a:p>
            <a:r>
              <a:rPr lang="en-CA" dirty="0" smtClean="0">
                <a:latin typeface="Copperplate Gothic Light" pitchFamily="34" charset="0"/>
              </a:rPr>
              <a:t>F’2012</a:t>
            </a:r>
            <a:endParaRPr lang="fr-CA" dirty="0">
              <a:latin typeface="Copperplate Gothic Light" pitchFamily="34" charset="0"/>
            </a:endParaRPr>
          </a:p>
        </p:txBody>
      </p:sp>
    </p:spTree>
    <p:extLst>
      <p:ext uri="{BB962C8B-B14F-4D97-AF65-F5344CB8AC3E}">
        <p14:creationId xmlns:p14="http://schemas.microsoft.com/office/powerpoint/2010/main" val="13291344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effectLst>
            <a:outerShdw dist="17961" dir="13500000" algn="ctr" rotWithShape="0">
              <a:schemeClr val="tx1"/>
            </a:outerShdw>
          </a:effectLst>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US" dirty="0" smtClean="0">
                <a:latin typeface="Copperplate Gothic Bold" pitchFamily="34" charset="0"/>
              </a:rPr>
              <a:t>Social Responsibility</a:t>
            </a:r>
          </a:p>
        </p:txBody>
      </p:sp>
      <p:sp>
        <p:nvSpPr>
          <p:cNvPr id="36867" name="Rectangle 3"/>
          <p:cNvSpPr>
            <a:spLocks noGrp="1" noChangeArrowheads="1"/>
          </p:cNvSpPr>
          <p:nvPr>
            <p:ph type="body" idx="1"/>
          </p:nvPr>
        </p:nvSpPr>
        <p:spPr>
          <a:xfrm>
            <a:off x="361950" y="1670050"/>
            <a:ext cx="8451850" cy="44831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US" i="1" dirty="0" smtClean="0">
                <a:solidFill>
                  <a:srgbClr val="008000"/>
                </a:solidFill>
                <a:latin typeface="Franklin Gothic Medium" pitchFamily="34" charset="0"/>
              </a:rPr>
              <a:t> </a:t>
            </a:r>
            <a:r>
              <a:rPr lang="en-US" i="1" dirty="0" smtClean="0">
                <a:solidFill>
                  <a:srgbClr val="008000"/>
                </a:solidFill>
                <a:latin typeface="Franklin Gothic Medium" pitchFamily="34" charset="0"/>
              </a:rPr>
              <a:t>Corporate social Responsibility (CSR): </a:t>
            </a:r>
            <a:r>
              <a:rPr lang="en-US" i="1" dirty="0" smtClean="0">
                <a:latin typeface="Franklin Gothic Medium" pitchFamily="34" charset="0"/>
              </a:rPr>
              <a:t>Refers to the way in which a business tries to balance its commitments to organizational stakeholders.</a:t>
            </a:r>
          </a:p>
          <a:p>
            <a:r>
              <a:rPr lang="en-US" i="1" dirty="0" smtClean="0">
                <a:solidFill>
                  <a:srgbClr val="0070C0"/>
                </a:solidFill>
                <a:latin typeface="Franklin Gothic Medium" pitchFamily="34" charset="0"/>
              </a:rPr>
              <a:t> </a:t>
            </a:r>
            <a:r>
              <a:rPr lang="en-US" i="1" dirty="0" smtClean="0">
                <a:solidFill>
                  <a:srgbClr val="0070C0"/>
                </a:solidFill>
                <a:latin typeface="Franklin Gothic Medium" pitchFamily="34" charset="0"/>
              </a:rPr>
              <a:t>Social Responsibility: </a:t>
            </a:r>
            <a:r>
              <a:rPr lang="en-US" dirty="0" smtClean="0">
                <a:latin typeface="Franklin Gothic Medium" pitchFamily="34" charset="0"/>
              </a:rPr>
              <a:t>the manager’s duty to nurture, protect and enhance the welfare of stakeholders.</a:t>
            </a:r>
          </a:p>
        </p:txBody>
      </p:sp>
      <p:sp>
        <p:nvSpPr>
          <p:cNvPr id="2" name="Lightning Bolt 1"/>
          <p:cNvSpPr/>
          <p:nvPr/>
        </p:nvSpPr>
        <p:spPr>
          <a:xfrm>
            <a:off x="251520" y="404664"/>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026794936"/>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685800" y="7010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891" name="Rectangle 3"/>
          <p:cNvSpPr>
            <a:spLocks noChangeArrowheads="1"/>
          </p:cNvSpPr>
          <p:nvPr/>
        </p:nvSpPr>
        <p:spPr bwMode="auto">
          <a:xfrm>
            <a:off x="3886200" y="6892925"/>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892" name="Rectangle 4"/>
          <p:cNvSpPr>
            <a:spLocks noChangeArrowheads="1"/>
          </p:cNvSpPr>
          <p:nvPr/>
        </p:nvSpPr>
        <p:spPr bwMode="auto">
          <a:xfrm>
            <a:off x="685800" y="7010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893" name="Rectangle 5"/>
          <p:cNvSpPr>
            <a:spLocks noChangeArrowheads="1"/>
          </p:cNvSpPr>
          <p:nvPr/>
        </p:nvSpPr>
        <p:spPr bwMode="auto">
          <a:xfrm>
            <a:off x="3124200" y="7010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894" name="Rectangle 6"/>
          <p:cNvSpPr>
            <a:spLocks noChangeArrowheads="1"/>
          </p:cNvSpPr>
          <p:nvPr/>
        </p:nvSpPr>
        <p:spPr bwMode="auto">
          <a:xfrm>
            <a:off x="1066800" y="3022600"/>
            <a:ext cx="1827213" cy="1143000"/>
          </a:xfrm>
          <a:prstGeom prst="rect">
            <a:avLst/>
          </a:prstGeom>
          <a:solidFill>
            <a:srgbClr val="FF9966"/>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895" name="Rectangle 7"/>
          <p:cNvSpPr>
            <a:spLocks noChangeArrowheads="1"/>
          </p:cNvSpPr>
          <p:nvPr/>
        </p:nvSpPr>
        <p:spPr bwMode="auto">
          <a:xfrm>
            <a:off x="3689350" y="3402013"/>
            <a:ext cx="2138363" cy="935037"/>
          </a:xfrm>
          <a:prstGeom prst="rect">
            <a:avLst/>
          </a:prstGeom>
          <a:solidFill>
            <a:srgbClr val="FFFF00"/>
          </a:solidFill>
          <a:ln>
            <a:noFill/>
          </a:ln>
          <a:effectLst/>
        </p:spPr>
        <p:txBody>
          <a:bodyPr wrap="none" anchor="ctr"/>
          <a:lstStyle/>
          <a:p>
            <a:endParaRPr lang="en-CA"/>
          </a:p>
        </p:txBody>
      </p:sp>
      <p:sp>
        <p:nvSpPr>
          <p:cNvPr id="37896" name="Rectangle 8"/>
          <p:cNvSpPr>
            <a:spLocks noChangeArrowheads="1"/>
          </p:cNvSpPr>
          <p:nvPr/>
        </p:nvSpPr>
        <p:spPr bwMode="auto">
          <a:xfrm>
            <a:off x="6629400" y="3048000"/>
            <a:ext cx="1828800" cy="1219200"/>
          </a:xfrm>
          <a:prstGeom prst="rect">
            <a:avLst/>
          </a:prstGeom>
          <a:solidFill>
            <a:srgbClr val="CCCC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898" name="Rectangle 10"/>
          <p:cNvSpPr>
            <a:spLocks noChangeArrowheads="1"/>
          </p:cNvSpPr>
          <p:nvPr/>
        </p:nvSpPr>
        <p:spPr bwMode="auto">
          <a:xfrm>
            <a:off x="3705225" y="4322763"/>
            <a:ext cx="2135188" cy="25400"/>
          </a:xfrm>
          <a:prstGeom prst="rect">
            <a:avLst/>
          </a:prstGeom>
          <a:solidFill>
            <a:srgbClr val="0000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899" name="Rectangle 11"/>
          <p:cNvSpPr>
            <a:spLocks noChangeArrowheads="1"/>
          </p:cNvSpPr>
          <p:nvPr/>
        </p:nvSpPr>
        <p:spPr bwMode="auto">
          <a:xfrm>
            <a:off x="3705225" y="3389313"/>
            <a:ext cx="2135188" cy="25400"/>
          </a:xfrm>
          <a:prstGeom prst="rect">
            <a:avLst/>
          </a:prstGeom>
          <a:solidFill>
            <a:srgbClr val="0000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900" name="Rectangle 12"/>
          <p:cNvSpPr>
            <a:spLocks noChangeArrowheads="1"/>
          </p:cNvSpPr>
          <p:nvPr/>
        </p:nvSpPr>
        <p:spPr bwMode="auto">
          <a:xfrm>
            <a:off x="1143000" y="3022600"/>
            <a:ext cx="1752600" cy="11054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r>
              <a:rPr lang="en-CA" sz="1800" b="1" dirty="0">
                <a:solidFill>
                  <a:srgbClr val="000000"/>
                </a:solidFill>
                <a:latin typeface="Arial" pitchFamily="34" charset="0"/>
              </a:rPr>
              <a:t>Responsibility Towards </a:t>
            </a:r>
          </a:p>
          <a:p>
            <a:pPr algn="ctr"/>
            <a:r>
              <a:rPr lang="en-CA" sz="1800" b="1" u="sng" dirty="0" smtClean="0">
                <a:solidFill>
                  <a:srgbClr val="000000"/>
                </a:solidFill>
                <a:latin typeface="Arial" pitchFamily="34" charset="0"/>
              </a:rPr>
              <a:t>Customers</a:t>
            </a:r>
            <a:endParaRPr lang="en-CA" sz="1800" b="1" u="sng" dirty="0" smtClean="0">
              <a:solidFill>
                <a:srgbClr val="000000"/>
              </a:solidFill>
              <a:latin typeface="Arial" pitchFamily="34" charset="0"/>
            </a:endParaRPr>
          </a:p>
          <a:p>
            <a:pPr algn="ctr"/>
            <a:r>
              <a:rPr lang="en-CA" sz="1200" b="1" dirty="0" smtClean="0">
                <a:solidFill>
                  <a:srgbClr val="000000"/>
                </a:solidFill>
                <a:latin typeface="Arial" pitchFamily="34" charset="0"/>
              </a:rPr>
              <a:t> </a:t>
            </a:r>
            <a:endParaRPr lang="en-CA" sz="1200" b="1" dirty="0">
              <a:solidFill>
                <a:srgbClr val="000000"/>
              </a:solidFill>
              <a:latin typeface="Arial" pitchFamily="34" charset="0"/>
            </a:endParaRPr>
          </a:p>
        </p:txBody>
      </p:sp>
      <p:sp>
        <p:nvSpPr>
          <p:cNvPr id="37901" name="Rectangle 13"/>
          <p:cNvSpPr>
            <a:spLocks noChangeArrowheads="1"/>
          </p:cNvSpPr>
          <p:nvPr/>
        </p:nvSpPr>
        <p:spPr bwMode="auto">
          <a:xfrm>
            <a:off x="3733800" y="3540125"/>
            <a:ext cx="2058988" cy="6985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r>
              <a:rPr lang="en-CA" sz="2000" b="1">
                <a:solidFill>
                  <a:srgbClr val="000000"/>
                </a:solidFill>
                <a:latin typeface="Arial" pitchFamily="34" charset="0"/>
              </a:rPr>
              <a:t>Social </a:t>
            </a:r>
          </a:p>
          <a:p>
            <a:pPr algn="ctr"/>
            <a:r>
              <a:rPr lang="en-CA" sz="2000" b="1">
                <a:solidFill>
                  <a:srgbClr val="000000"/>
                </a:solidFill>
                <a:latin typeface="Arial" pitchFamily="34" charset="0"/>
              </a:rPr>
              <a:t>Responsibility</a:t>
            </a:r>
            <a:endParaRPr lang="en-CA" sz="1200" b="1">
              <a:solidFill>
                <a:srgbClr val="000000"/>
              </a:solidFill>
              <a:latin typeface="Arial" pitchFamily="34" charset="0"/>
            </a:endParaRPr>
          </a:p>
        </p:txBody>
      </p:sp>
      <p:sp>
        <p:nvSpPr>
          <p:cNvPr id="37902" name="Rectangle 14"/>
          <p:cNvSpPr>
            <a:spLocks noChangeArrowheads="1"/>
          </p:cNvSpPr>
          <p:nvPr/>
        </p:nvSpPr>
        <p:spPr bwMode="auto">
          <a:xfrm>
            <a:off x="3673475" y="3389313"/>
            <a:ext cx="31750" cy="958850"/>
          </a:xfrm>
          <a:prstGeom prst="rect">
            <a:avLst/>
          </a:prstGeom>
          <a:solidFill>
            <a:srgbClr val="0000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903" name="Rectangle 15"/>
          <p:cNvSpPr>
            <a:spLocks noChangeArrowheads="1"/>
          </p:cNvSpPr>
          <p:nvPr/>
        </p:nvSpPr>
        <p:spPr bwMode="auto">
          <a:xfrm>
            <a:off x="5808663" y="3389313"/>
            <a:ext cx="31750" cy="958850"/>
          </a:xfrm>
          <a:prstGeom prst="rect">
            <a:avLst/>
          </a:prstGeom>
          <a:solidFill>
            <a:srgbClr val="0000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7904" name="Rectangle 16"/>
          <p:cNvSpPr>
            <a:spLocks noChangeArrowheads="1"/>
          </p:cNvSpPr>
          <p:nvPr/>
        </p:nvSpPr>
        <p:spPr bwMode="auto">
          <a:xfrm>
            <a:off x="3733800" y="5181600"/>
            <a:ext cx="2090738" cy="1197764"/>
          </a:xfrm>
          <a:prstGeom prst="rect">
            <a:avLst/>
          </a:prstGeom>
          <a:solidFill>
            <a:srgbClr val="CDECF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p>
            <a:pPr algn="ctr"/>
            <a:r>
              <a:rPr lang="en-CA" sz="1800" b="1" dirty="0">
                <a:solidFill>
                  <a:srgbClr val="000000"/>
                </a:solidFill>
                <a:latin typeface="Arial" pitchFamily="34" charset="0"/>
              </a:rPr>
              <a:t>Responsibility </a:t>
            </a:r>
          </a:p>
          <a:p>
            <a:pPr algn="ctr"/>
            <a:r>
              <a:rPr lang="en-CA" sz="1800" b="1" dirty="0">
                <a:solidFill>
                  <a:srgbClr val="000000"/>
                </a:solidFill>
                <a:latin typeface="Arial" pitchFamily="34" charset="0"/>
              </a:rPr>
              <a:t>Towards</a:t>
            </a:r>
          </a:p>
          <a:p>
            <a:pPr algn="ctr"/>
            <a:endParaRPr lang="en-CA" b="1" dirty="0" smtClean="0">
              <a:solidFill>
                <a:srgbClr val="000000"/>
              </a:solidFill>
              <a:latin typeface="Arial" pitchFamily="34" charset="0"/>
            </a:endParaRPr>
          </a:p>
          <a:p>
            <a:pPr algn="ctr"/>
            <a:r>
              <a:rPr lang="en-CA" sz="1800" b="1" u="sng" dirty="0" smtClean="0">
                <a:solidFill>
                  <a:srgbClr val="000000"/>
                </a:solidFill>
                <a:latin typeface="Arial" pitchFamily="34" charset="0"/>
              </a:rPr>
              <a:t>Investors</a:t>
            </a:r>
            <a:endParaRPr lang="en-CA" sz="1800" b="1" u="sng" dirty="0">
              <a:solidFill>
                <a:srgbClr val="000000"/>
              </a:solidFill>
              <a:latin typeface="Arial" pitchFamily="34" charset="0"/>
            </a:endParaRPr>
          </a:p>
        </p:txBody>
      </p:sp>
      <p:sp>
        <p:nvSpPr>
          <p:cNvPr id="37905" name="Line 17"/>
          <p:cNvSpPr>
            <a:spLocks noChangeShapeType="1"/>
          </p:cNvSpPr>
          <p:nvPr/>
        </p:nvSpPr>
        <p:spPr bwMode="auto">
          <a:xfrm flipV="1">
            <a:off x="4737100" y="4440238"/>
            <a:ext cx="1588" cy="696912"/>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7906" name="Freeform 18"/>
          <p:cNvSpPr>
            <a:spLocks/>
          </p:cNvSpPr>
          <p:nvPr/>
        </p:nvSpPr>
        <p:spPr bwMode="auto">
          <a:xfrm>
            <a:off x="4640263" y="4335463"/>
            <a:ext cx="195262" cy="158750"/>
          </a:xfrm>
          <a:custGeom>
            <a:avLst/>
            <a:gdLst>
              <a:gd name="T0" fmla="*/ 96837 w 123"/>
              <a:gd name="T1" fmla="*/ 0 h 100"/>
              <a:gd name="T2" fmla="*/ 0 w 123"/>
              <a:gd name="T3" fmla="*/ 157163 h 100"/>
              <a:gd name="T4" fmla="*/ 193675 w 123"/>
              <a:gd name="T5" fmla="*/ 157163 h 100"/>
              <a:gd name="T6" fmla="*/ 96837 w 123"/>
              <a:gd name="T7" fmla="*/ 0 h 1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3" h="100">
                <a:moveTo>
                  <a:pt x="61" y="0"/>
                </a:moveTo>
                <a:lnTo>
                  <a:pt x="0" y="99"/>
                </a:lnTo>
                <a:lnTo>
                  <a:pt x="122" y="99"/>
                </a:lnTo>
                <a:lnTo>
                  <a:pt x="61" y="0"/>
                </a:lnTo>
              </a:path>
            </a:pathLst>
          </a:custGeom>
          <a:solidFill>
            <a:schemeClr val="bg2"/>
          </a:solidFill>
          <a:ln w="12700" cap="rnd" cmpd="sng">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7907" name="Line 19"/>
          <p:cNvSpPr>
            <a:spLocks noChangeShapeType="1"/>
          </p:cNvSpPr>
          <p:nvPr/>
        </p:nvSpPr>
        <p:spPr bwMode="auto">
          <a:xfrm>
            <a:off x="2889250" y="3554413"/>
            <a:ext cx="642938" cy="1587"/>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7908" name="Freeform 20"/>
          <p:cNvSpPr>
            <a:spLocks/>
          </p:cNvSpPr>
          <p:nvPr/>
        </p:nvSpPr>
        <p:spPr bwMode="auto">
          <a:xfrm>
            <a:off x="3470275" y="3476625"/>
            <a:ext cx="195263" cy="158750"/>
          </a:xfrm>
          <a:custGeom>
            <a:avLst/>
            <a:gdLst>
              <a:gd name="T0" fmla="*/ 193675 w 123"/>
              <a:gd name="T1" fmla="*/ 77788 h 100"/>
              <a:gd name="T2" fmla="*/ 0 w 123"/>
              <a:gd name="T3" fmla="*/ 0 h 100"/>
              <a:gd name="T4" fmla="*/ 0 w 123"/>
              <a:gd name="T5" fmla="*/ 157163 h 100"/>
              <a:gd name="T6" fmla="*/ 193675 w 123"/>
              <a:gd name="T7" fmla="*/ 77788 h 1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3" h="100">
                <a:moveTo>
                  <a:pt x="122" y="49"/>
                </a:moveTo>
                <a:lnTo>
                  <a:pt x="0" y="0"/>
                </a:lnTo>
                <a:lnTo>
                  <a:pt x="0" y="99"/>
                </a:lnTo>
                <a:lnTo>
                  <a:pt x="122" y="49"/>
                </a:lnTo>
              </a:path>
            </a:pathLst>
          </a:custGeom>
          <a:solidFill>
            <a:schemeClr val="bg2"/>
          </a:solidFill>
          <a:ln w="12700" cap="rnd" cmpd="sng">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7909" name="Line 21"/>
          <p:cNvSpPr>
            <a:spLocks noChangeShapeType="1"/>
          </p:cNvSpPr>
          <p:nvPr/>
        </p:nvSpPr>
        <p:spPr bwMode="auto">
          <a:xfrm flipH="1">
            <a:off x="5938838" y="3565525"/>
            <a:ext cx="671512" cy="1588"/>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7910" name="Freeform 22"/>
          <p:cNvSpPr>
            <a:spLocks/>
          </p:cNvSpPr>
          <p:nvPr/>
        </p:nvSpPr>
        <p:spPr bwMode="auto">
          <a:xfrm>
            <a:off x="5810250" y="3486150"/>
            <a:ext cx="195263" cy="158750"/>
          </a:xfrm>
          <a:custGeom>
            <a:avLst/>
            <a:gdLst>
              <a:gd name="T0" fmla="*/ 0 w 123"/>
              <a:gd name="T1" fmla="*/ 79375 h 100"/>
              <a:gd name="T2" fmla="*/ 193675 w 123"/>
              <a:gd name="T3" fmla="*/ 157163 h 100"/>
              <a:gd name="T4" fmla="*/ 193675 w 123"/>
              <a:gd name="T5" fmla="*/ 0 h 100"/>
              <a:gd name="T6" fmla="*/ 0 w 123"/>
              <a:gd name="T7" fmla="*/ 79375 h 1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3" h="100">
                <a:moveTo>
                  <a:pt x="0" y="50"/>
                </a:moveTo>
                <a:lnTo>
                  <a:pt x="122" y="99"/>
                </a:lnTo>
                <a:lnTo>
                  <a:pt x="122" y="0"/>
                </a:lnTo>
                <a:lnTo>
                  <a:pt x="0" y="50"/>
                </a:lnTo>
              </a:path>
            </a:pathLst>
          </a:custGeom>
          <a:solidFill>
            <a:schemeClr val="bg2"/>
          </a:solidFill>
          <a:ln w="12700" cap="rnd" cmpd="sng">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7911" name="Line 23"/>
          <p:cNvSpPr>
            <a:spLocks noChangeShapeType="1"/>
          </p:cNvSpPr>
          <p:nvPr/>
        </p:nvSpPr>
        <p:spPr bwMode="auto">
          <a:xfrm>
            <a:off x="4742656" y="2167767"/>
            <a:ext cx="8732" cy="1127884"/>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7912" name="Freeform 24"/>
          <p:cNvSpPr>
            <a:spLocks/>
          </p:cNvSpPr>
          <p:nvPr/>
        </p:nvSpPr>
        <p:spPr bwMode="auto">
          <a:xfrm>
            <a:off x="4652963" y="3244850"/>
            <a:ext cx="195262" cy="158750"/>
          </a:xfrm>
          <a:custGeom>
            <a:avLst/>
            <a:gdLst>
              <a:gd name="T0" fmla="*/ 96837 w 123"/>
              <a:gd name="T1" fmla="*/ 157163 h 100"/>
              <a:gd name="T2" fmla="*/ 193675 w 123"/>
              <a:gd name="T3" fmla="*/ 0 h 100"/>
              <a:gd name="T4" fmla="*/ 0 w 123"/>
              <a:gd name="T5" fmla="*/ 0 h 100"/>
              <a:gd name="T6" fmla="*/ 96837 w 123"/>
              <a:gd name="T7" fmla="*/ 157163 h 1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3" h="100">
                <a:moveTo>
                  <a:pt x="61" y="99"/>
                </a:moveTo>
                <a:lnTo>
                  <a:pt x="122" y="0"/>
                </a:lnTo>
                <a:lnTo>
                  <a:pt x="0" y="0"/>
                </a:lnTo>
                <a:lnTo>
                  <a:pt x="61" y="99"/>
                </a:lnTo>
              </a:path>
            </a:pathLst>
          </a:custGeom>
          <a:solidFill>
            <a:schemeClr val="bg2"/>
          </a:solidFill>
          <a:ln w="12700" cap="rnd" cmpd="sng">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7914" name="Rectangle 26"/>
          <p:cNvSpPr>
            <a:spLocks noChangeArrowheads="1"/>
          </p:cNvSpPr>
          <p:nvPr/>
        </p:nvSpPr>
        <p:spPr bwMode="auto">
          <a:xfrm>
            <a:off x="3210719" y="1524000"/>
            <a:ext cx="3063875" cy="1474763"/>
          </a:xfrm>
          <a:prstGeom prst="rect">
            <a:avLst/>
          </a:prstGeom>
          <a:solidFill>
            <a:schemeClr val="accent4">
              <a:lumMod val="40000"/>
              <a:lumOff val="60000"/>
            </a:schemeClr>
          </a:solidFill>
          <a:ln>
            <a:noFill/>
          </a:ln>
          <a:effectLst/>
        </p:spPr>
        <p:txBody>
          <a:bodyPr wrap="square" lIns="90488" tIns="44450" rIns="90488" bIns="44450">
            <a:spAutoFit/>
          </a:bodyPr>
          <a:lstStyle/>
          <a:p>
            <a:pPr algn="ctr"/>
            <a:r>
              <a:rPr lang="en-CA" sz="1800" b="1" dirty="0">
                <a:solidFill>
                  <a:srgbClr val="000000"/>
                </a:solidFill>
                <a:latin typeface="Arial" pitchFamily="34" charset="0"/>
              </a:rPr>
              <a:t>Responsibility Towards </a:t>
            </a:r>
          </a:p>
          <a:p>
            <a:pPr algn="ctr"/>
            <a:endParaRPr lang="en-CA" sz="1800" b="1" dirty="0" smtClean="0">
              <a:solidFill>
                <a:srgbClr val="000000"/>
              </a:solidFill>
              <a:latin typeface="Arial" pitchFamily="34" charset="0"/>
            </a:endParaRPr>
          </a:p>
          <a:p>
            <a:pPr algn="ctr"/>
            <a:endParaRPr lang="en-CA" b="1" dirty="0">
              <a:solidFill>
                <a:srgbClr val="000000"/>
              </a:solidFill>
              <a:latin typeface="Arial" pitchFamily="34" charset="0"/>
            </a:endParaRPr>
          </a:p>
          <a:p>
            <a:pPr algn="ctr"/>
            <a:r>
              <a:rPr lang="en-CA" sz="1800" b="1" u="sng" dirty="0" smtClean="0">
                <a:solidFill>
                  <a:srgbClr val="000000"/>
                </a:solidFill>
                <a:latin typeface="Arial" pitchFamily="34" charset="0"/>
              </a:rPr>
              <a:t>Local communities</a:t>
            </a:r>
            <a:endParaRPr lang="en-CA" sz="1800" b="1" u="sng" dirty="0" smtClean="0">
              <a:solidFill>
                <a:srgbClr val="000000"/>
              </a:solidFill>
              <a:latin typeface="Arial" pitchFamily="34" charset="0"/>
            </a:endParaRPr>
          </a:p>
          <a:p>
            <a:pPr algn="ctr"/>
            <a:endParaRPr lang="en-CA" sz="1800" b="1" dirty="0" smtClean="0">
              <a:solidFill>
                <a:srgbClr val="000000"/>
              </a:solidFill>
              <a:latin typeface="Arial" pitchFamily="34" charset="0"/>
            </a:endParaRPr>
          </a:p>
        </p:txBody>
      </p:sp>
      <p:sp>
        <p:nvSpPr>
          <p:cNvPr id="37915" name="Rectangle 27"/>
          <p:cNvSpPr>
            <a:spLocks noChangeArrowheads="1"/>
          </p:cNvSpPr>
          <p:nvPr/>
        </p:nvSpPr>
        <p:spPr bwMode="auto">
          <a:xfrm>
            <a:off x="6705600" y="3048000"/>
            <a:ext cx="1752600" cy="119776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r>
              <a:rPr lang="en-CA" sz="1800" b="1" dirty="0">
                <a:solidFill>
                  <a:srgbClr val="000000"/>
                </a:solidFill>
                <a:latin typeface="Arial" pitchFamily="34" charset="0"/>
              </a:rPr>
              <a:t>Responsibility Towards </a:t>
            </a:r>
          </a:p>
          <a:p>
            <a:pPr algn="ctr"/>
            <a:r>
              <a:rPr lang="en-CA" b="1" u="sng" dirty="0" smtClean="0">
                <a:solidFill>
                  <a:srgbClr val="000000"/>
                </a:solidFill>
                <a:latin typeface="Arial" pitchFamily="34" charset="0"/>
              </a:rPr>
              <a:t>Employees</a:t>
            </a:r>
            <a:endParaRPr lang="en-CA" b="1" u="sng" dirty="0" smtClean="0">
              <a:solidFill>
                <a:srgbClr val="000000"/>
              </a:solidFill>
              <a:latin typeface="Arial" pitchFamily="34" charset="0"/>
            </a:endParaRPr>
          </a:p>
          <a:p>
            <a:pPr algn="ctr"/>
            <a:endParaRPr lang="en-CA" sz="1800" b="1" dirty="0">
              <a:solidFill>
                <a:srgbClr val="000000"/>
              </a:solidFill>
              <a:latin typeface="Arial" pitchFamily="34" charset="0"/>
            </a:endParaRPr>
          </a:p>
        </p:txBody>
      </p:sp>
      <p:sp>
        <p:nvSpPr>
          <p:cNvPr id="37916" name="Rectangle 28"/>
          <p:cNvSpPr>
            <a:spLocks noGrp="1" noChangeArrowheads="1"/>
          </p:cNvSpPr>
          <p:nvPr>
            <p:ph type="title"/>
          </p:nvPr>
        </p:nvSpPr>
        <p:spPr>
          <a:xfrm>
            <a:off x="251520" y="228600"/>
            <a:ext cx="8712968" cy="608112"/>
          </a:xfrm>
          <a:ln>
            <a:headEnd/>
            <a:tailEnd/>
          </a:ln>
        </p:spPr>
        <p:style>
          <a:lnRef idx="1">
            <a:schemeClr val="accent3"/>
          </a:lnRef>
          <a:fillRef idx="2">
            <a:schemeClr val="accent3"/>
          </a:fillRef>
          <a:effectRef idx="1">
            <a:schemeClr val="accent3"/>
          </a:effectRef>
          <a:fontRef idx="minor">
            <a:schemeClr val="dk1"/>
          </a:fontRef>
        </p:style>
        <p:txBody>
          <a:bodyPr anchor="b">
            <a:normAutofit fontScale="90000"/>
          </a:bodyPr>
          <a:lstStyle/>
          <a:p>
            <a:r>
              <a:rPr lang="en-US" sz="3600" dirty="0" smtClean="0">
                <a:solidFill>
                  <a:srgbClr val="008000"/>
                </a:solidFill>
                <a:effectLst>
                  <a:outerShdw blurRad="38100" dist="38100" dir="2700000" algn="tl">
                    <a:srgbClr val="000000">
                      <a:alpha val="43137"/>
                    </a:srgbClr>
                  </a:outerShdw>
                </a:effectLst>
                <a:latin typeface="Copperplate Gothic Bold" pitchFamily="34" charset="0"/>
              </a:rPr>
              <a:t>Areas of Social Responsibility</a:t>
            </a:r>
            <a:endParaRPr lang="en-CA" sz="3600" dirty="0" smtClean="0">
              <a:solidFill>
                <a:srgbClr val="008000"/>
              </a:solidFill>
              <a:effectLst>
                <a:outerShdw blurRad="38100" dist="38100" dir="2700000" algn="tl">
                  <a:srgbClr val="000000">
                    <a:alpha val="43137"/>
                  </a:srgbClr>
                </a:outerShdw>
              </a:effectLst>
              <a:latin typeface="Copperplate Gothic Bold" pitchFamily="34" charset="0"/>
            </a:endParaRPr>
          </a:p>
        </p:txBody>
      </p:sp>
      <p:sp>
        <p:nvSpPr>
          <p:cNvPr id="2" name="Lightning Bolt 1"/>
          <p:cNvSpPr/>
          <p:nvPr/>
        </p:nvSpPr>
        <p:spPr>
          <a:xfrm>
            <a:off x="609600" y="1346981"/>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096788448"/>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8915"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8916"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8917"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8918" name="Rectangle 6"/>
          <p:cNvSpPr>
            <a:spLocks noGrp="1" noChangeArrowheads="1"/>
          </p:cNvSpPr>
          <p:nvPr>
            <p:ph type="body" idx="1"/>
          </p:nvPr>
        </p:nvSpPr>
        <p:spPr>
          <a:xfrm>
            <a:off x="423863" y="1412776"/>
            <a:ext cx="8377237" cy="4888012"/>
          </a:xfrm>
          <a:ln w="12700">
            <a:solidFill>
              <a:schemeClr val="tx1"/>
            </a:solidFill>
            <a:miter lim="800000"/>
            <a:headEnd/>
            <a:tailEnd/>
          </a:ln>
          <a:extLst>
            <a:ext uri="{909E8E84-426E-40DD-AFC4-6F175D3DCCD1}">
              <a14:hiddenFill xmlns:a14="http://schemas.microsoft.com/office/drawing/2010/main">
                <a:solidFill>
                  <a:srgbClr val="CDECFD"/>
                </a:solidFill>
              </a14:hiddenFill>
            </a:ext>
          </a:extLst>
        </p:spPr>
        <p:txBody>
          <a:bodyPr lIns="90488" tIns="44450" rIns="90488" bIns="44450"/>
          <a:lstStyle/>
          <a:p>
            <a:pPr>
              <a:lnSpc>
                <a:spcPct val="90000"/>
              </a:lnSpc>
            </a:pPr>
            <a:r>
              <a:rPr lang="en-CA" sz="3600" dirty="0" smtClean="0">
                <a:latin typeface="Franklin Gothic Medium" pitchFamily="34" charset="0"/>
              </a:rPr>
              <a:t>Air Pollution</a:t>
            </a:r>
          </a:p>
          <a:p>
            <a:pPr>
              <a:lnSpc>
                <a:spcPct val="90000"/>
              </a:lnSpc>
            </a:pPr>
            <a:r>
              <a:rPr lang="en-CA" sz="3600" dirty="0" smtClean="0">
                <a:latin typeface="Franklin Gothic Medium" pitchFamily="34" charset="0"/>
              </a:rPr>
              <a:t>Water Pollution</a:t>
            </a:r>
          </a:p>
          <a:p>
            <a:pPr>
              <a:lnSpc>
                <a:spcPct val="90000"/>
              </a:lnSpc>
            </a:pPr>
            <a:r>
              <a:rPr lang="en-CA" sz="3600" dirty="0" smtClean="0">
                <a:latin typeface="Franklin Gothic Medium" pitchFamily="34" charset="0"/>
              </a:rPr>
              <a:t>Land Pollution</a:t>
            </a:r>
          </a:p>
          <a:p>
            <a:pPr lvl="1">
              <a:lnSpc>
                <a:spcPct val="90000"/>
              </a:lnSpc>
            </a:pPr>
            <a:r>
              <a:rPr lang="en-CA" sz="3000" dirty="0" smtClean="0">
                <a:latin typeface="Franklin Gothic Medium" pitchFamily="34" charset="0"/>
              </a:rPr>
              <a:t>Toxic Waste Disposal</a:t>
            </a:r>
          </a:p>
          <a:p>
            <a:pPr lvl="1">
              <a:lnSpc>
                <a:spcPct val="90000"/>
              </a:lnSpc>
            </a:pPr>
            <a:r>
              <a:rPr lang="en-CA" sz="3000" dirty="0" smtClean="0">
                <a:latin typeface="Franklin Gothic Medium" pitchFamily="34" charset="0"/>
              </a:rPr>
              <a:t>Recycling</a:t>
            </a:r>
          </a:p>
          <a:p>
            <a:pPr lvl="2">
              <a:lnSpc>
                <a:spcPct val="90000"/>
              </a:lnSpc>
            </a:pPr>
            <a:r>
              <a:rPr lang="en-CA" sz="2900" dirty="0" smtClean="0">
                <a:latin typeface="Franklin Gothic Medium" pitchFamily="34" charset="0"/>
              </a:rPr>
              <a:t>Biomass</a:t>
            </a:r>
          </a:p>
        </p:txBody>
      </p:sp>
      <p:sp>
        <p:nvSpPr>
          <p:cNvPr id="38919" name="Rectangle 7"/>
          <p:cNvSpPr>
            <a:spLocks noGrp="1" noChangeArrowheads="1"/>
          </p:cNvSpPr>
          <p:nvPr>
            <p:ph type="title"/>
          </p:nvPr>
        </p:nvSpPr>
        <p:spPr>
          <a:xfrm>
            <a:off x="457200" y="274638"/>
            <a:ext cx="8229600" cy="562074"/>
          </a:xfrm>
          <a:ln>
            <a:headEnd/>
            <a:tailEnd/>
          </a:ln>
        </p:spPr>
        <p:style>
          <a:lnRef idx="1">
            <a:schemeClr val="accent3"/>
          </a:lnRef>
          <a:fillRef idx="2">
            <a:schemeClr val="accent3"/>
          </a:fillRef>
          <a:effectRef idx="1">
            <a:schemeClr val="accent3"/>
          </a:effectRef>
          <a:fontRef idx="minor">
            <a:schemeClr val="dk1"/>
          </a:fontRef>
        </p:style>
        <p:txBody>
          <a:bodyPr anchor="b">
            <a:noAutofit/>
          </a:bodyPr>
          <a:lstStyle/>
          <a:p>
            <a:r>
              <a:rPr lang="en-US" sz="2800" dirty="0" smtClean="0">
                <a:latin typeface="Copperplate Gothic Bold" pitchFamily="34" charset="0"/>
              </a:rPr>
              <a:t>Environmental Responsibility Issues</a:t>
            </a:r>
            <a:endParaRPr lang="en-CA" sz="2800" dirty="0" smtClean="0">
              <a:latin typeface="Copperplate Gothic Bold" pitchFamily="34" charset="0"/>
            </a:endParaRPr>
          </a:p>
        </p:txBody>
      </p:sp>
    </p:spTree>
    <p:extLst>
      <p:ext uri="{BB962C8B-B14F-4D97-AF65-F5344CB8AC3E}">
        <p14:creationId xmlns:p14="http://schemas.microsoft.com/office/powerpoint/2010/main" val="936138929"/>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9939"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9940"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9941"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9942" name="Rectangle 6"/>
          <p:cNvSpPr>
            <a:spLocks noGrp="1" noChangeArrowheads="1"/>
          </p:cNvSpPr>
          <p:nvPr>
            <p:ph type="title"/>
          </p:nvPr>
        </p:nvSpPr>
        <p:spPr/>
        <p:txBody>
          <a:bodyPr/>
          <a:lstStyle/>
          <a:p>
            <a:r>
              <a:rPr lang="en-CA" dirty="0" smtClean="0">
                <a:latin typeface="Copperplate Gothic Bold" pitchFamily="34" charset="0"/>
              </a:rPr>
              <a:t>Air Pollution</a:t>
            </a:r>
          </a:p>
        </p:txBody>
      </p:sp>
      <p:sp>
        <p:nvSpPr>
          <p:cNvPr id="39943" name="Rectangle 7"/>
          <p:cNvSpPr>
            <a:spLocks noGrp="1" noChangeArrowheads="1"/>
          </p:cNvSpPr>
          <p:nvPr>
            <p:ph type="body" idx="1"/>
          </p:nvPr>
        </p:nvSpPr>
        <p:spPr>
          <a:xfrm>
            <a:off x="762000" y="1524000"/>
            <a:ext cx="8153400" cy="4113213"/>
          </a:xfrm>
          <a:noFill/>
        </p:spPr>
        <p:txBody>
          <a:bodyPr>
            <a:normAutofit fontScale="92500"/>
          </a:bodyPr>
          <a:lstStyle/>
          <a:p>
            <a:pPr>
              <a:lnSpc>
                <a:spcPct val="170000"/>
              </a:lnSpc>
            </a:pPr>
            <a:r>
              <a:rPr lang="en-CA" sz="2800" dirty="0" smtClean="0">
                <a:latin typeface="Franklin Gothic Medium" pitchFamily="34" charset="0"/>
              </a:rPr>
              <a:t>Climate change, global warming &amp; greenhouse gases.</a:t>
            </a:r>
          </a:p>
          <a:p>
            <a:pPr>
              <a:lnSpc>
                <a:spcPct val="170000"/>
              </a:lnSpc>
            </a:pPr>
            <a:r>
              <a:rPr lang="en-CA" sz="2800" dirty="0" smtClean="0">
                <a:latin typeface="Franklin Gothic Medium" pitchFamily="34" charset="0"/>
              </a:rPr>
              <a:t>Created by chemical emissions in product.</a:t>
            </a:r>
          </a:p>
          <a:p>
            <a:pPr>
              <a:lnSpc>
                <a:spcPct val="170000"/>
              </a:lnSpc>
            </a:pPr>
            <a:r>
              <a:rPr lang="en-CA" sz="2800" dirty="0" smtClean="0">
                <a:latin typeface="Franklin Gothic Medium" pitchFamily="34" charset="0"/>
              </a:rPr>
              <a:t>Manufacturing  &amp; the operation of motor vehicles.</a:t>
            </a:r>
          </a:p>
          <a:p>
            <a:pPr>
              <a:lnSpc>
                <a:spcPct val="170000"/>
              </a:lnSpc>
            </a:pPr>
            <a:r>
              <a:rPr lang="en-CA" sz="2800" dirty="0" smtClean="0">
                <a:latin typeface="Franklin Gothic Medium" pitchFamily="34" charset="0"/>
              </a:rPr>
              <a:t>Legislation has been directed to controlling or eliminating polluting practices.</a:t>
            </a:r>
          </a:p>
        </p:txBody>
      </p:sp>
    </p:spTree>
    <p:extLst>
      <p:ext uri="{BB962C8B-B14F-4D97-AF65-F5344CB8AC3E}">
        <p14:creationId xmlns:p14="http://schemas.microsoft.com/office/powerpoint/2010/main" val="2372924798"/>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0963"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0964"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0965"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0966" name="Rectangle 6"/>
          <p:cNvSpPr>
            <a:spLocks noGrp="1" noChangeArrowheads="1"/>
          </p:cNvSpPr>
          <p:nvPr>
            <p:ph type="title"/>
          </p:nvPr>
        </p:nvSpPr>
        <p:spPr/>
        <p:txBody>
          <a:bodyPr/>
          <a:lstStyle/>
          <a:p>
            <a:r>
              <a:rPr lang="en-CA" dirty="0" smtClean="0">
                <a:latin typeface="Copperplate Gothic Bold" pitchFamily="34" charset="0"/>
              </a:rPr>
              <a:t>Water Pollution</a:t>
            </a:r>
          </a:p>
        </p:txBody>
      </p:sp>
      <p:sp>
        <p:nvSpPr>
          <p:cNvPr id="40967" name="Rectangle 7"/>
          <p:cNvSpPr>
            <a:spLocks noGrp="1" noChangeArrowheads="1"/>
          </p:cNvSpPr>
          <p:nvPr>
            <p:ph type="body" idx="1"/>
          </p:nvPr>
        </p:nvSpPr>
        <p:spPr/>
        <p:txBody>
          <a:bodyPr/>
          <a:lstStyle/>
          <a:p>
            <a:pPr>
              <a:lnSpc>
                <a:spcPct val="110000"/>
              </a:lnSpc>
            </a:pPr>
            <a:r>
              <a:rPr lang="en-CA" sz="2400" dirty="0" smtClean="0">
                <a:latin typeface="Franklin Gothic Medium" pitchFamily="34" charset="0"/>
              </a:rPr>
              <a:t>Water contamination due to years of releasing toxic chemicals into lakes, rivers, and streams.</a:t>
            </a:r>
          </a:p>
          <a:p>
            <a:pPr>
              <a:lnSpc>
                <a:spcPct val="110000"/>
              </a:lnSpc>
            </a:pPr>
            <a:r>
              <a:rPr lang="en-CA" sz="2400" dirty="0" smtClean="0">
                <a:latin typeface="Franklin Gothic Medium" pitchFamily="34" charset="0"/>
              </a:rPr>
              <a:t>Chief offenders are businesses such as pulp and paper plants, and municipalities who dump raw sewage.</a:t>
            </a:r>
          </a:p>
          <a:p>
            <a:pPr>
              <a:lnSpc>
                <a:spcPct val="110000"/>
              </a:lnSpc>
            </a:pPr>
            <a:r>
              <a:rPr lang="en-CA" sz="2400" dirty="0" smtClean="0">
                <a:latin typeface="Franklin Gothic Medium" pitchFamily="34" charset="0"/>
              </a:rPr>
              <a:t>Practices are being curbed by legislation, education, and affordable new technology.</a:t>
            </a:r>
            <a:endParaRPr lang="en-CA" sz="2000" dirty="0" smtClean="0">
              <a:latin typeface="Franklin Gothic Medium" pitchFamily="34" charset="0"/>
            </a:endParaRPr>
          </a:p>
        </p:txBody>
      </p:sp>
    </p:spTree>
    <p:extLst>
      <p:ext uri="{BB962C8B-B14F-4D97-AF65-F5344CB8AC3E}">
        <p14:creationId xmlns:p14="http://schemas.microsoft.com/office/powerpoint/2010/main" val="595855889"/>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1987"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1988"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1989"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1990" name="Rectangle 6"/>
          <p:cNvSpPr>
            <a:spLocks noGrp="1" noChangeArrowheads="1"/>
          </p:cNvSpPr>
          <p:nvPr>
            <p:ph type="title"/>
          </p:nvPr>
        </p:nvSpPr>
        <p:spPr/>
        <p:txBody>
          <a:bodyPr/>
          <a:lstStyle/>
          <a:p>
            <a:r>
              <a:rPr lang="en-CA" dirty="0" smtClean="0">
                <a:latin typeface="Copperplate Gothic Bold" pitchFamily="34" charset="0"/>
              </a:rPr>
              <a:t>Land Pollution</a:t>
            </a:r>
          </a:p>
        </p:txBody>
      </p:sp>
      <p:sp>
        <p:nvSpPr>
          <p:cNvPr id="41991" name="Rectangle 7"/>
          <p:cNvSpPr>
            <a:spLocks noGrp="1" noChangeArrowheads="1"/>
          </p:cNvSpPr>
          <p:nvPr>
            <p:ph type="body" idx="1"/>
          </p:nvPr>
        </p:nvSpPr>
        <p:spPr/>
        <p:txBody>
          <a:bodyPr>
            <a:normAutofit/>
          </a:bodyPr>
          <a:lstStyle/>
          <a:p>
            <a:pPr>
              <a:lnSpc>
                <a:spcPct val="80000"/>
              </a:lnSpc>
            </a:pPr>
            <a:r>
              <a:rPr lang="en-CA" dirty="0" smtClean="0">
                <a:latin typeface="Franklin Gothic Medium" pitchFamily="34" charset="0"/>
              </a:rPr>
              <a:t>Contamination of grounds and soil due to dumping of </a:t>
            </a:r>
            <a:r>
              <a:rPr lang="en-CA" b="0" dirty="0" smtClean="0">
                <a:latin typeface="Franklin Gothic Medium" pitchFamily="34" charset="0"/>
              </a:rPr>
              <a:t>toxic waste</a:t>
            </a:r>
            <a:r>
              <a:rPr lang="en-CA" dirty="0" smtClean="0">
                <a:latin typeface="Franklin Gothic Medium" pitchFamily="34" charset="0"/>
              </a:rPr>
              <a:t> and mishandling of landfills.</a:t>
            </a:r>
          </a:p>
          <a:p>
            <a:pPr>
              <a:lnSpc>
                <a:spcPct val="80000"/>
              </a:lnSpc>
            </a:pPr>
            <a:r>
              <a:rPr lang="en-CA" dirty="0" smtClean="0">
                <a:latin typeface="Franklin Gothic Medium" pitchFamily="34" charset="0"/>
              </a:rPr>
              <a:t>Key issues today include curbing polluting practices and restoring contaminated lands.</a:t>
            </a:r>
          </a:p>
          <a:p>
            <a:pPr>
              <a:lnSpc>
                <a:spcPct val="80000"/>
              </a:lnSpc>
            </a:pPr>
            <a:r>
              <a:rPr lang="en-CA" dirty="0" smtClean="0">
                <a:latin typeface="Franklin Gothic Medium" pitchFamily="34" charset="0"/>
              </a:rPr>
              <a:t>New developments include:</a:t>
            </a:r>
          </a:p>
          <a:p>
            <a:pPr lvl="1">
              <a:lnSpc>
                <a:spcPct val="80000"/>
              </a:lnSpc>
            </a:pPr>
            <a:r>
              <a:rPr lang="en-CA" sz="2400" dirty="0" smtClean="0">
                <a:latin typeface="Franklin Gothic Medium" pitchFamily="34" charset="0"/>
              </a:rPr>
              <a:t>emphasis on </a:t>
            </a:r>
            <a:r>
              <a:rPr lang="en-CA" sz="2400" b="1" dirty="0" smtClean="0">
                <a:latin typeface="Franklin Gothic Medium" pitchFamily="34" charset="0"/>
              </a:rPr>
              <a:t>  </a:t>
            </a:r>
          </a:p>
          <a:p>
            <a:pPr lvl="2">
              <a:lnSpc>
                <a:spcPct val="80000"/>
              </a:lnSpc>
            </a:pPr>
            <a:r>
              <a:rPr lang="en-CA" b="1" dirty="0" smtClean="0">
                <a:latin typeface="Franklin Gothic Medium" pitchFamily="34" charset="0"/>
              </a:rPr>
              <a:t>biomass </a:t>
            </a:r>
            <a:r>
              <a:rPr lang="en-CA" b="1" dirty="0" smtClean="0">
                <a:latin typeface="Franklin Gothic Medium" pitchFamily="34" charset="0"/>
              </a:rPr>
              <a:t>– </a:t>
            </a:r>
            <a:r>
              <a:rPr lang="en-CA" dirty="0" smtClean="0">
                <a:latin typeface="Franklin Gothic Medium" pitchFamily="34" charset="0"/>
              </a:rPr>
              <a:t>turning waste into energy</a:t>
            </a:r>
          </a:p>
          <a:p>
            <a:pPr lvl="1">
              <a:lnSpc>
                <a:spcPct val="80000"/>
              </a:lnSpc>
            </a:pPr>
            <a:r>
              <a:rPr lang="en-CA" sz="2400" dirty="0" smtClean="0">
                <a:latin typeface="Franklin Gothic Medium" pitchFamily="34" charset="0"/>
              </a:rPr>
              <a:t>new forms of solid waste disposal</a:t>
            </a:r>
          </a:p>
          <a:p>
            <a:pPr lvl="1">
              <a:lnSpc>
                <a:spcPct val="80000"/>
              </a:lnSpc>
            </a:pPr>
            <a:r>
              <a:rPr lang="en-CA" sz="2400" dirty="0" smtClean="0">
                <a:latin typeface="Franklin Gothic Medium" pitchFamily="34" charset="0"/>
              </a:rPr>
              <a:t>changes in forestry practices</a:t>
            </a:r>
          </a:p>
        </p:txBody>
      </p:sp>
    </p:spTree>
    <p:extLst>
      <p:ext uri="{BB962C8B-B14F-4D97-AF65-F5344CB8AC3E}">
        <p14:creationId xmlns:p14="http://schemas.microsoft.com/office/powerpoint/2010/main" val="3384812103"/>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3011"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3012"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3013"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3014" name="Rectangle 6"/>
          <p:cNvSpPr>
            <a:spLocks noGrp="1" noChangeArrowheads="1"/>
          </p:cNvSpPr>
          <p:nvPr>
            <p:ph type="title"/>
          </p:nvPr>
        </p:nvSpPr>
        <p:spPr/>
        <p:style>
          <a:lnRef idx="1">
            <a:schemeClr val="accent4"/>
          </a:lnRef>
          <a:fillRef idx="2">
            <a:schemeClr val="accent4"/>
          </a:fillRef>
          <a:effectRef idx="1">
            <a:schemeClr val="accent4"/>
          </a:effectRef>
          <a:fontRef idx="minor">
            <a:schemeClr val="dk1"/>
          </a:fontRef>
        </p:style>
        <p:txBody>
          <a:bodyPr>
            <a:noAutofit/>
          </a:bodyPr>
          <a:lstStyle/>
          <a:p>
            <a:r>
              <a:rPr lang="en-CA" sz="3200" dirty="0" smtClean="0">
                <a:latin typeface="Copperplate Gothic Bold" pitchFamily="34" charset="0"/>
              </a:rPr>
              <a:t>Customer Responsibility Issues</a:t>
            </a:r>
          </a:p>
        </p:txBody>
      </p:sp>
      <p:sp>
        <p:nvSpPr>
          <p:cNvPr id="43015" name="Rectangle 7"/>
          <p:cNvSpPr>
            <a:spLocks noGrp="1" noChangeArrowheads="1"/>
          </p:cNvSpPr>
          <p:nvPr>
            <p:ph type="body" idx="1"/>
          </p:nvPr>
        </p:nvSpPr>
        <p:spPr>
          <a:xfrm>
            <a:off x="1062038" y="1766888"/>
            <a:ext cx="7769225" cy="4329112"/>
          </a:xfrm>
          <a:ln>
            <a:solidFill>
              <a:schemeClr val="tx1"/>
            </a:solidFill>
            <a:miter lim="800000"/>
            <a:headEnd/>
            <a:tailEnd/>
          </a:ln>
          <a:extLst>
            <a:ext uri="{909E8E84-426E-40DD-AFC4-6F175D3DCCD1}">
              <a14:hiddenFill xmlns:a14="http://schemas.microsoft.com/office/drawing/2010/main">
                <a:solidFill>
                  <a:srgbClr val="CDECFD"/>
                </a:solidFill>
              </a14:hiddenFill>
            </a:ext>
          </a:extLst>
        </p:spPr>
        <p:txBody>
          <a:bodyPr/>
          <a:lstStyle/>
          <a:p>
            <a:r>
              <a:rPr lang="en-CA" sz="3600" dirty="0" smtClean="0">
                <a:latin typeface="Franklin Gothic Medium" pitchFamily="34" charset="0"/>
              </a:rPr>
              <a:t>Rights of Consumers</a:t>
            </a:r>
          </a:p>
          <a:p>
            <a:r>
              <a:rPr lang="en-CA" sz="3600" dirty="0" smtClean="0">
                <a:latin typeface="Franklin Gothic Medium" pitchFamily="34" charset="0"/>
              </a:rPr>
              <a:t>Unfair Pricing</a:t>
            </a:r>
          </a:p>
          <a:p>
            <a:r>
              <a:rPr lang="en-CA" sz="3600" dirty="0" smtClean="0">
                <a:latin typeface="Franklin Gothic Medium" pitchFamily="34" charset="0"/>
              </a:rPr>
              <a:t>Ethics in Advertising </a:t>
            </a:r>
            <a:endParaRPr lang="en-CA" sz="3600" dirty="0" smtClean="0">
              <a:latin typeface="Franklin Gothic Medium" pitchFamily="34" charset="0"/>
            </a:endParaRPr>
          </a:p>
        </p:txBody>
      </p:sp>
      <p:sp>
        <p:nvSpPr>
          <p:cNvPr id="2" name="Lightning Bolt 1"/>
          <p:cNvSpPr/>
          <p:nvPr/>
        </p:nvSpPr>
        <p:spPr>
          <a:xfrm>
            <a:off x="107504" y="1628800"/>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961617231"/>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4035"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4036"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4037"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4038" name="Rectangle 6"/>
          <p:cNvSpPr>
            <a:spLocks noGrp="1" noChangeArrowheads="1"/>
          </p:cNvSpPr>
          <p:nvPr>
            <p:ph type="title"/>
          </p:nvPr>
        </p:nvSpPr>
        <p:spPr/>
        <p:txBody>
          <a:bodyPr/>
          <a:lstStyle/>
          <a:p>
            <a:r>
              <a:rPr lang="en-CA" dirty="0" smtClean="0">
                <a:latin typeface="Copperplate Gothic Bold" pitchFamily="34" charset="0"/>
              </a:rPr>
              <a:t>Consumer Rights Issues</a:t>
            </a:r>
          </a:p>
        </p:txBody>
      </p:sp>
      <p:sp>
        <p:nvSpPr>
          <p:cNvPr id="44039" name="Rectangle 7"/>
          <p:cNvSpPr>
            <a:spLocks noGrp="1" noChangeArrowheads="1"/>
          </p:cNvSpPr>
          <p:nvPr>
            <p:ph type="body" sz="half" idx="1"/>
          </p:nvPr>
        </p:nvSpPr>
        <p:spPr>
          <a:xfrm>
            <a:off x="423863" y="1817688"/>
            <a:ext cx="3403600" cy="4483100"/>
          </a:xfrm>
          <a:extLst>
            <a:ext uri="{909E8E84-426E-40DD-AFC4-6F175D3DCCD1}">
              <a14:hiddenFill xmlns:a14="http://schemas.microsoft.com/office/drawing/2010/main">
                <a:solidFill>
                  <a:srgbClr val="CDECFD"/>
                </a:solidFill>
              </a14:hiddenFill>
            </a:ext>
          </a:extLst>
        </p:spPr>
        <p:txBody>
          <a:bodyPr/>
          <a:lstStyle/>
          <a:p>
            <a:pPr>
              <a:lnSpc>
                <a:spcPct val="110000"/>
              </a:lnSpc>
              <a:buFont typeface="Wingdings" pitchFamily="2" charset="2"/>
              <a:buNone/>
            </a:pPr>
            <a:r>
              <a:rPr lang="en-CA" u="sng" dirty="0" smtClean="0">
                <a:latin typeface="Franklin Gothic Medium" pitchFamily="34" charset="0"/>
              </a:rPr>
              <a:t>Consumerism</a:t>
            </a:r>
          </a:p>
          <a:p>
            <a:pPr>
              <a:lnSpc>
                <a:spcPct val="110000"/>
              </a:lnSpc>
            </a:pPr>
            <a:r>
              <a:rPr lang="en-CA" dirty="0" smtClean="0">
                <a:latin typeface="Franklin Gothic Medium" pitchFamily="34" charset="0"/>
              </a:rPr>
              <a:t>social movement that seeks to protect and expand the rights of consumers in their dealings with businesses</a:t>
            </a:r>
          </a:p>
        </p:txBody>
      </p:sp>
      <p:sp>
        <p:nvSpPr>
          <p:cNvPr id="44040" name="Rectangle 8"/>
          <p:cNvSpPr>
            <a:spLocks noGrp="1" noChangeArrowheads="1"/>
          </p:cNvSpPr>
          <p:nvPr>
            <p:ph type="body" sz="half" idx="2"/>
          </p:nvPr>
        </p:nvSpPr>
        <p:spPr>
          <a:xfrm>
            <a:off x="3994150" y="1817688"/>
            <a:ext cx="4881563" cy="4483100"/>
          </a:xfrm>
          <a:solidFill>
            <a:schemeClr val="bg1"/>
          </a:solidFill>
        </p:spPr>
        <p:txBody>
          <a:bodyPr/>
          <a:lstStyle/>
          <a:p>
            <a:pPr>
              <a:buFont typeface="Wingdings" pitchFamily="2" charset="2"/>
              <a:buNone/>
            </a:pPr>
            <a:r>
              <a:rPr lang="en-CA" u="sng" dirty="0" smtClean="0">
                <a:latin typeface="Franklin Gothic Medium" pitchFamily="34" charset="0"/>
              </a:rPr>
              <a:t>Consumers rights</a:t>
            </a:r>
          </a:p>
          <a:p>
            <a:r>
              <a:rPr lang="en-CA" sz="2600" dirty="0" smtClean="0">
                <a:latin typeface="Franklin Gothic Medium" pitchFamily="34" charset="0"/>
              </a:rPr>
              <a:t>Right to safe products</a:t>
            </a:r>
          </a:p>
          <a:p>
            <a:r>
              <a:rPr lang="en-CA" sz="2600" dirty="0" smtClean="0">
                <a:latin typeface="Franklin Gothic Medium" pitchFamily="34" charset="0"/>
              </a:rPr>
              <a:t>Right to be informed</a:t>
            </a:r>
          </a:p>
          <a:p>
            <a:r>
              <a:rPr lang="en-CA" sz="2600" dirty="0" smtClean="0">
                <a:latin typeface="Franklin Gothic Medium" pitchFamily="34" charset="0"/>
              </a:rPr>
              <a:t>Right to be heard</a:t>
            </a:r>
          </a:p>
          <a:p>
            <a:r>
              <a:rPr lang="en-CA" sz="2600" dirty="0" smtClean="0">
                <a:latin typeface="Franklin Gothic Medium" pitchFamily="34" charset="0"/>
              </a:rPr>
              <a:t>Right to choose what they buy</a:t>
            </a:r>
          </a:p>
          <a:p>
            <a:r>
              <a:rPr lang="en-CA" sz="2600" dirty="0" smtClean="0">
                <a:latin typeface="Franklin Gothic Medium" pitchFamily="34" charset="0"/>
              </a:rPr>
              <a:t>The right to be educated about purchases</a:t>
            </a:r>
          </a:p>
          <a:p>
            <a:r>
              <a:rPr lang="en-CA" sz="2600" dirty="0" smtClean="0">
                <a:latin typeface="Franklin Gothic Medium" pitchFamily="34" charset="0"/>
              </a:rPr>
              <a:t>The right to courteous service</a:t>
            </a:r>
            <a:endParaRPr lang="en-CA" sz="2600" dirty="0">
              <a:latin typeface="Franklin Gothic Medium" pitchFamily="34" charset="0"/>
            </a:endParaRPr>
          </a:p>
          <a:p>
            <a:pPr marL="0" indent="0">
              <a:buNone/>
            </a:pPr>
            <a:endParaRPr lang="en-CA" sz="2600" dirty="0" smtClean="0">
              <a:latin typeface="Franklin Gothic Medium" pitchFamily="34" charset="0"/>
            </a:endParaRPr>
          </a:p>
        </p:txBody>
      </p:sp>
      <p:sp>
        <p:nvSpPr>
          <p:cNvPr id="2" name="Lightning Bolt 1"/>
          <p:cNvSpPr/>
          <p:nvPr/>
        </p:nvSpPr>
        <p:spPr>
          <a:xfrm>
            <a:off x="107504" y="620688"/>
            <a:ext cx="792088" cy="1008112"/>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023686419"/>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5059"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5060"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5061"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5062" name="Rectangle 6"/>
          <p:cNvSpPr>
            <a:spLocks noGrp="1" noChangeArrowheads="1"/>
          </p:cNvSpPr>
          <p:nvPr>
            <p:ph type="title"/>
          </p:nvPr>
        </p:nvSpPr>
        <p:spPr/>
        <p:txBody>
          <a:bodyPr/>
          <a:lstStyle/>
          <a:p>
            <a:r>
              <a:rPr lang="en-CA" dirty="0" smtClean="0">
                <a:latin typeface="Copperplate Gothic Bold" pitchFamily="34" charset="0"/>
              </a:rPr>
              <a:t>Unfair Pricing Issues</a:t>
            </a:r>
          </a:p>
        </p:txBody>
      </p:sp>
      <p:sp>
        <p:nvSpPr>
          <p:cNvPr id="45063" name="Rectangle 7"/>
          <p:cNvSpPr>
            <a:spLocks noGrp="1" noChangeArrowheads="1"/>
          </p:cNvSpPr>
          <p:nvPr>
            <p:ph type="body" idx="1"/>
          </p:nvPr>
        </p:nvSpPr>
        <p:spPr>
          <a:xfrm>
            <a:off x="838200" y="1766888"/>
            <a:ext cx="7993063" cy="4113212"/>
          </a:xfrm>
        </p:spPr>
        <p:txBody>
          <a:bodyPr>
            <a:normAutofit/>
          </a:bodyPr>
          <a:lstStyle/>
          <a:p>
            <a:pPr>
              <a:lnSpc>
                <a:spcPct val="90000"/>
              </a:lnSpc>
            </a:pPr>
            <a:r>
              <a:rPr lang="en-CA" dirty="0" smtClean="0">
                <a:latin typeface="Franklin Gothic Medium" pitchFamily="34" charset="0"/>
              </a:rPr>
              <a:t>Illegal pricing practices may occur due to the intentional (illegal) limiting of competition</a:t>
            </a:r>
          </a:p>
          <a:p>
            <a:pPr>
              <a:lnSpc>
                <a:spcPct val="90000"/>
              </a:lnSpc>
            </a:pPr>
            <a:r>
              <a:rPr lang="en-CA" b="0" dirty="0" smtClean="0">
                <a:latin typeface="Franklin Gothic Medium" pitchFamily="34" charset="0"/>
              </a:rPr>
              <a:t>Collusion</a:t>
            </a:r>
            <a:r>
              <a:rPr lang="en-CA" dirty="0" smtClean="0">
                <a:latin typeface="Franklin Gothic Medium" pitchFamily="34" charset="0"/>
              </a:rPr>
              <a:t> </a:t>
            </a:r>
          </a:p>
          <a:p>
            <a:pPr lvl="1">
              <a:lnSpc>
                <a:spcPct val="90000"/>
              </a:lnSpc>
            </a:pPr>
            <a:r>
              <a:rPr lang="en-CA" dirty="0" smtClean="0">
                <a:latin typeface="Franklin Gothic Medium" pitchFamily="34" charset="0"/>
              </a:rPr>
              <a:t>  </a:t>
            </a:r>
            <a:r>
              <a:rPr lang="en-CA" dirty="0" smtClean="0">
                <a:latin typeface="Franklin Gothic Medium" pitchFamily="34" charset="0"/>
              </a:rPr>
              <a:t>a group of companies conspiring to fix prices                         </a:t>
            </a:r>
            <a:endParaRPr lang="en-CA" dirty="0" smtClean="0">
              <a:latin typeface="Franklin Gothic Medium" pitchFamily="34" charset="0"/>
            </a:endParaRPr>
          </a:p>
          <a:p>
            <a:pPr lvl="1">
              <a:lnSpc>
                <a:spcPct val="90000"/>
              </a:lnSpc>
            </a:pPr>
            <a:r>
              <a:rPr lang="en-CA" dirty="0" smtClean="0">
                <a:latin typeface="Franklin Gothic Medium" pitchFamily="34" charset="0"/>
              </a:rPr>
              <a:t>  </a:t>
            </a:r>
            <a:r>
              <a:rPr lang="en-CA" dirty="0" smtClean="0">
                <a:latin typeface="Franklin Gothic Medium" pitchFamily="34" charset="0"/>
              </a:rPr>
              <a:t>results in inflated prices and a lack of competition  </a:t>
            </a:r>
            <a:endParaRPr lang="en-CA" dirty="0" smtClean="0">
              <a:latin typeface="Franklin Gothic Medium" pitchFamily="34" charset="0"/>
            </a:endParaRPr>
          </a:p>
          <a:p>
            <a:pPr>
              <a:lnSpc>
                <a:spcPct val="90000"/>
              </a:lnSpc>
            </a:pPr>
            <a:r>
              <a:rPr lang="en-CA" dirty="0" smtClean="0">
                <a:latin typeface="Franklin Gothic Medium" pitchFamily="34" charset="0"/>
              </a:rPr>
              <a:t>Price gouging during shortages</a:t>
            </a:r>
          </a:p>
        </p:txBody>
      </p:sp>
      <p:sp>
        <p:nvSpPr>
          <p:cNvPr id="2" name="Lightning Bolt 1"/>
          <p:cNvSpPr/>
          <p:nvPr/>
        </p:nvSpPr>
        <p:spPr>
          <a:xfrm>
            <a:off x="323528" y="523528"/>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26784657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6083"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6084"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6085"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6086" name="Rectangle 6"/>
          <p:cNvSpPr>
            <a:spLocks noGrp="1" noChangeArrowheads="1"/>
          </p:cNvSpPr>
          <p:nvPr>
            <p:ph type="title"/>
          </p:nvPr>
        </p:nvSpPr>
        <p:spPr/>
        <p:txBody>
          <a:bodyPr/>
          <a:lstStyle/>
          <a:p>
            <a:r>
              <a:rPr lang="en-CA" dirty="0" smtClean="0">
                <a:latin typeface="Copperplate Gothic Bold" pitchFamily="34" charset="0"/>
              </a:rPr>
              <a:t>Ethics in Advertising</a:t>
            </a:r>
          </a:p>
        </p:txBody>
      </p:sp>
      <p:sp>
        <p:nvSpPr>
          <p:cNvPr id="46087" name="Rectangle 7"/>
          <p:cNvSpPr>
            <a:spLocks noGrp="1" noChangeArrowheads="1"/>
          </p:cNvSpPr>
          <p:nvPr>
            <p:ph type="body" idx="1"/>
          </p:nvPr>
        </p:nvSpPr>
        <p:spPr>
          <a:xfrm>
            <a:off x="838200" y="1766888"/>
            <a:ext cx="7993063" cy="4113212"/>
          </a:xfrm>
        </p:spPr>
        <p:txBody>
          <a:bodyPr>
            <a:normAutofit/>
          </a:bodyPr>
          <a:lstStyle/>
          <a:p>
            <a:pPr>
              <a:lnSpc>
                <a:spcPct val="90000"/>
              </a:lnSpc>
            </a:pPr>
            <a:r>
              <a:rPr lang="en-CA" dirty="0" smtClean="0">
                <a:latin typeface="Franklin Gothic Medium" pitchFamily="34" charset="0"/>
              </a:rPr>
              <a:t>Truth in Advertising Claims</a:t>
            </a:r>
          </a:p>
          <a:p>
            <a:pPr>
              <a:lnSpc>
                <a:spcPct val="90000"/>
              </a:lnSpc>
            </a:pPr>
            <a:r>
              <a:rPr lang="en-CA" dirty="0" smtClean="0">
                <a:latin typeface="Franklin Gothic Medium" pitchFamily="34" charset="0"/>
              </a:rPr>
              <a:t>Advertising of Counterfeit Brands </a:t>
            </a:r>
          </a:p>
          <a:p>
            <a:pPr>
              <a:lnSpc>
                <a:spcPct val="90000"/>
              </a:lnSpc>
            </a:pPr>
            <a:r>
              <a:rPr lang="en-CA" dirty="0" smtClean="0">
                <a:latin typeface="Franklin Gothic Medium" pitchFamily="34" charset="0"/>
              </a:rPr>
              <a:t>Stealth (Undercover) Advertising</a:t>
            </a:r>
          </a:p>
          <a:p>
            <a:pPr lvl="1">
              <a:lnSpc>
                <a:spcPct val="90000"/>
              </a:lnSpc>
            </a:pPr>
            <a:r>
              <a:rPr lang="en-CA" dirty="0" smtClean="0">
                <a:latin typeface="Franklin Gothic Medium" pitchFamily="34" charset="0"/>
              </a:rPr>
              <a:t> </a:t>
            </a:r>
            <a:r>
              <a:rPr lang="en-CA" dirty="0" smtClean="0">
                <a:latin typeface="Franklin Gothic Medium" pitchFamily="34" charset="0"/>
              </a:rPr>
              <a:t>Paying individuals to speak well of a product, but not admit they are being paid to do so</a:t>
            </a:r>
            <a:r>
              <a:rPr lang="en-CA" dirty="0" smtClean="0">
                <a:latin typeface="Franklin Gothic Medium" pitchFamily="34" charset="0"/>
              </a:rPr>
              <a:t>….</a:t>
            </a:r>
            <a:endParaRPr lang="en-CA" dirty="0" smtClean="0">
              <a:latin typeface="Franklin Gothic Medium" pitchFamily="34" charset="0"/>
            </a:endParaRPr>
          </a:p>
          <a:p>
            <a:pPr>
              <a:lnSpc>
                <a:spcPct val="90000"/>
              </a:lnSpc>
            </a:pPr>
            <a:r>
              <a:rPr lang="en-CA" dirty="0" smtClean="0">
                <a:latin typeface="Franklin Gothic Medium" pitchFamily="34" charset="0"/>
              </a:rPr>
              <a:t>Morally Objectionable </a:t>
            </a:r>
            <a:r>
              <a:rPr lang="en-CA" dirty="0" smtClean="0">
                <a:latin typeface="Franklin Gothic Medium" pitchFamily="34" charset="0"/>
              </a:rPr>
              <a:t>Advertising</a:t>
            </a:r>
            <a:r>
              <a:rPr lang="en-CA" dirty="0">
                <a:latin typeface="Franklin Gothic Medium" pitchFamily="34" charset="0"/>
              </a:rPr>
              <a:t/>
            </a:r>
            <a:br>
              <a:rPr lang="en-CA" dirty="0">
                <a:latin typeface="Franklin Gothic Medium" pitchFamily="34" charset="0"/>
              </a:rPr>
            </a:br>
            <a:r>
              <a:rPr lang="en-CA" dirty="0" smtClean="0">
                <a:latin typeface="Franklin Gothic Medium" pitchFamily="34" charset="0"/>
              </a:rPr>
              <a:t>ex. Talking to children</a:t>
            </a:r>
            <a:endParaRPr lang="en-CA" dirty="0" smtClean="0">
              <a:latin typeface="Franklin Gothic Medium" pitchFamily="34" charset="0"/>
            </a:endParaRPr>
          </a:p>
        </p:txBody>
      </p:sp>
    </p:spTree>
    <p:extLst>
      <p:ext uri="{BB962C8B-B14F-4D97-AF65-F5344CB8AC3E}">
        <p14:creationId xmlns:p14="http://schemas.microsoft.com/office/powerpoint/2010/main" val="1523210349"/>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7107"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7108"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7109"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7110" name="Rectangle 6"/>
          <p:cNvSpPr>
            <a:spLocks noGrp="1" noChangeArrowheads="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CA" dirty="0" smtClean="0"/>
              <a:t>Employee Responsibility Issues</a:t>
            </a:r>
          </a:p>
        </p:txBody>
      </p:sp>
      <p:sp>
        <p:nvSpPr>
          <p:cNvPr id="47111" name="Rectangle 7"/>
          <p:cNvSpPr>
            <a:spLocks noGrp="1" noChangeArrowheads="1"/>
          </p:cNvSpPr>
          <p:nvPr>
            <p:ph type="body" idx="1"/>
          </p:nvPr>
        </p:nvSpPr>
        <p:spPr>
          <a:xfrm>
            <a:off x="1066800" y="1828800"/>
            <a:ext cx="7769225" cy="4113213"/>
          </a:xfrm>
        </p:spPr>
        <p:txBody>
          <a:bodyPr>
            <a:normAutofit fontScale="92500"/>
          </a:bodyPr>
          <a:lstStyle/>
          <a:p>
            <a:pPr>
              <a:lnSpc>
                <a:spcPct val="90000"/>
              </a:lnSpc>
            </a:pPr>
            <a:r>
              <a:rPr lang="en-CA" sz="2800" dirty="0" smtClean="0">
                <a:latin typeface="Copperplate Gothic Bold" pitchFamily="34" charset="0"/>
              </a:rPr>
              <a:t>Human resource management issues</a:t>
            </a:r>
          </a:p>
          <a:p>
            <a:pPr lvl="1">
              <a:lnSpc>
                <a:spcPct val="90000"/>
              </a:lnSpc>
            </a:pPr>
            <a:r>
              <a:rPr lang="en-CA" sz="2200" dirty="0" smtClean="0">
                <a:latin typeface="Copperplate Gothic Bold" pitchFamily="34" charset="0"/>
              </a:rPr>
              <a:t>Provide equal opportunity for rewards and advancement without discrimination</a:t>
            </a:r>
          </a:p>
          <a:p>
            <a:pPr>
              <a:lnSpc>
                <a:spcPct val="90000"/>
              </a:lnSpc>
            </a:pPr>
            <a:r>
              <a:rPr lang="en-CA" sz="2800" dirty="0" smtClean="0">
                <a:latin typeface="Copperplate Gothic Bold" pitchFamily="34" charset="0"/>
              </a:rPr>
              <a:t> </a:t>
            </a:r>
            <a:r>
              <a:rPr lang="en-CA" sz="2800" dirty="0" smtClean="0">
                <a:latin typeface="Copperplate Gothic Bold" pitchFamily="34" charset="0"/>
              </a:rPr>
              <a:t>Social responsibility issues</a:t>
            </a:r>
            <a:endParaRPr lang="en-CA" sz="2800" dirty="0" smtClean="0">
              <a:latin typeface="Copperplate Gothic Bold" pitchFamily="34" charset="0"/>
            </a:endParaRPr>
          </a:p>
          <a:p>
            <a:pPr lvl="1">
              <a:lnSpc>
                <a:spcPct val="90000"/>
              </a:lnSpc>
            </a:pPr>
            <a:r>
              <a:rPr lang="en-CA" sz="2200" dirty="0" smtClean="0">
                <a:latin typeface="Copperplate Gothic Bold" pitchFamily="34" charset="0"/>
              </a:rPr>
              <a:t>Safe workplace, no abuse</a:t>
            </a:r>
          </a:p>
          <a:p>
            <a:pPr>
              <a:lnSpc>
                <a:spcPct val="90000"/>
              </a:lnSpc>
            </a:pPr>
            <a:r>
              <a:rPr lang="en-CA" sz="2800" dirty="0" smtClean="0">
                <a:latin typeface="Copperplate Gothic Bold" pitchFamily="34" charset="0"/>
              </a:rPr>
              <a:t> </a:t>
            </a:r>
            <a:r>
              <a:rPr lang="en-CA" sz="2800" dirty="0" smtClean="0">
                <a:latin typeface="Copperplate Gothic Bold" pitchFamily="34" charset="0"/>
              </a:rPr>
              <a:t>Privacy Issues	</a:t>
            </a:r>
            <a:endParaRPr lang="en-CA" sz="2800" dirty="0" smtClean="0">
              <a:latin typeface="Copperplate Gothic Bold" pitchFamily="34" charset="0"/>
            </a:endParaRPr>
          </a:p>
          <a:p>
            <a:pPr>
              <a:lnSpc>
                <a:spcPct val="90000"/>
              </a:lnSpc>
            </a:pPr>
            <a:r>
              <a:rPr lang="en-CA" sz="2800" dirty="0" smtClean="0">
                <a:latin typeface="Copperplate Gothic Bold" pitchFamily="34" charset="0"/>
              </a:rPr>
              <a:t>Drug testing</a:t>
            </a:r>
          </a:p>
          <a:p>
            <a:pPr>
              <a:lnSpc>
                <a:spcPct val="90000"/>
              </a:lnSpc>
            </a:pPr>
            <a:r>
              <a:rPr lang="en-CA" sz="2800" dirty="0" smtClean="0">
                <a:latin typeface="Copperplate Gothic Bold" pitchFamily="34" charset="0"/>
              </a:rPr>
              <a:t> </a:t>
            </a:r>
            <a:r>
              <a:rPr lang="en-CA" sz="2800" dirty="0" smtClean="0">
                <a:latin typeface="Copperplate Gothic Bold" pitchFamily="34" charset="0"/>
              </a:rPr>
              <a:t>Computer Monitoring</a:t>
            </a:r>
          </a:p>
          <a:p>
            <a:pPr>
              <a:lnSpc>
                <a:spcPct val="90000"/>
              </a:lnSpc>
            </a:pPr>
            <a:r>
              <a:rPr lang="en-CA" sz="2800" dirty="0" smtClean="0">
                <a:latin typeface="Copperplate Gothic Bold" pitchFamily="34" charset="0"/>
              </a:rPr>
              <a:t>Encouraging Ethical Behavior</a:t>
            </a:r>
            <a:endParaRPr lang="en-CA" sz="2800" dirty="0" smtClean="0">
              <a:latin typeface="Copperplate Gothic Bold" pitchFamily="34" charset="0"/>
            </a:endParaRPr>
          </a:p>
          <a:p>
            <a:pPr lvl="1">
              <a:lnSpc>
                <a:spcPct val="90000"/>
              </a:lnSpc>
            </a:pPr>
            <a:r>
              <a:rPr lang="en-CA" sz="2200" dirty="0" smtClean="0">
                <a:latin typeface="Copperplate Gothic Bold" pitchFamily="34" charset="0"/>
              </a:rPr>
              <a:t>Whistle-blowers</a:t>
            </a:r>
            <a:endParaRPr lang="en-CA" sz="2200" dirty="0" smtClean="0">
              <a:latin typeface="Copperplate Gothic Bold" pitchFamily="34" charset="0"/>
            </a:endParaRPr>
          </a:p>
        </p:txBody>
      </p:sp>
      <p:sp>
        <p:nvSpPr>
          <p:cNvPr id="3" name="Lightning Bolt 2"/>
          <p:cNvSpPr/>
          <p:nvPr/>
        </p:nvSpPr>
        <p:spPr>
          <a:xfrm>
            <a:off x="114300" y="1628800"/>
            <a:ext cx="1143000" cy="1296144"/>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074400128"/>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8131"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8132"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8133"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8134" name="Rectangle 6"/>
          <p:cNvSpPr>
            <a:spLocks noGrp="1" noChangeArrowheads="1"/>
          </p:cNvSpPr>
          <p:nvPr>
            <p:ph type="title"/>
          </p:nvPr>
        </p:nvSpPr>
        <p:spPr>
          <a:xfrm>
            <a:off x="1066800" y="228600"/>
            <a:ext cx="7772400" cy="1143000"/>
          </a:xfrm>
        </p:spPr>
        <p:txBody>
          <a:bodyPr>
            <a:noAutofit/>
          </a:bodyPr>
          <a:lstStyle/>
          <a:p>
            <a:r>
              <a:rPr lang="en-CA" sz="3200" dirty="0" smtClean="0">
                <a:latin typeface="Copperplate Gothic Bold" pitchFamily="34" charset="0"/>
              </a:rPr>
              <a:t>Encouraging Ethical Employees Behaviour</a:t>
            </a:r>
          </a:p>
        </p:txBody>
      </p:sp>
      <p:sp>
        <p:nvSpPr>
          <p:cNvPr id="48135" name="Rectangle 7"/>
          <p:cNvSpPr>
            <a:spLocks noGrp="1" noChangeArrowheads="1"/>
          </p:cNvSpPr>
          <p:nvPr>
            <p:ph type="body" idx="1"/>
          </p:nvPr>
        </p:nvSpPr>
        <p:spPr/>
        <p:txBody>
          <a:bodyPr/>
          <a:lstStyle/>
          <a:p>
            <a:pPr>
              <a:lnSpc>
                <a:spcPct val="90000"/>
              </a:lnSpc>
            </a:pPr>
            <a:r>
              <a:rPr lang="en-CA" dirty="0" smtClean="0">
                <a:latin typeface="Franklin Gothic Medium" pitchFamily="34" charset="0"/>
              </a:rPr>
              <a:t>Top management support for ethical behaviour is critical</a:t>
            </a:r>
          </a:p>
          <a:p>
            <a:pPr>
              <a:lnSpc>
                <a:spcPct val="90000"/>
              </a:lnSpc>
            </a:pPr>
            <a:r>
              <a:rPr lang="en-CA" dirty="0" smtClean="0">
                <a:latin typeface="Franklin Gothic Medium" pitchFamily="34" charset="0"/>
              </a:rPr>
              <a:t>“Whistle-blowers</a:t>
            </a:r>
            <a:r>
              <a:rPr lang="en-CA" dirty="0" smtClean="0">
                <a:latin typeface="Franklin Gothic Medium" pitchFamily="34" charset="0"/>
              </a:rPr>
              <a:t> </a:t>
            </a:r>
            <a:r>
              <a:rPr lang="en-CA" dirty="0" smtClean="0">
                <a:latin typeface="Franklin Gothic Medium" pitchFamily="34" charset="0"/>
              </a:rPr>
              <a:t>are employees who call attention to unethical behaviour</a:t>
            </a:r>
          </a:p>
          <a:p>
            <a:pPr lvl="1">
              <a:lnSpc>
                <a:spcPct val="90000"/>
              </a:lnSpc>
            </a:pPr>
            <a:r>
              <a:rPr lang="en-CA" dirty="0" smtClean="0">
                <a:latin typeface="Franklin Gothic Medium" pitchFamily="34" charset="0"/>
              </a:rPr>
              <a:t>the company should support its</a:t>
            </a:r>
            <a:br>
              <a:rPr lang="en-CA" dirty="0" smtClean="0">
                <a:latin typeface="Franklin Gothic Medium" pitchFamily="34" charset="0"/>
              </a:rPr>
            </a:br>
            <a:r>
              <a:rPr lang="en-CA" dirty="0" smtClean="0">
                <a:latin typeface="Franklin Gothic Medium" pitchFamily="34" charset="0"/>
              </a:rPr>
              <a:t>“whistle blowers” rather than </a:t>
            </a:r>
            <a:br>
              <a:rPr lang="en-CA" dirty="0" smtClean="0">
                <a:latin typeface="Franklin Gothic Medium" pitchFamily="34" charset="0"/>
              </a:rPr>
            </a:br>
            <a:r>
              <a:rPr lang="en-CA" dirty="0" smtClean="0">
                <a:latin typeface="Franklin Gothic Medium" pitchFamily="34" charset="0"/>
              </a:rPr>
              <a:t>threatening them with </a:t>
            </a:r>
            <a:br>
              <a:rPr lang="en-CA" dirty="0" smtClean="0">
                <a:latin typeface="Franklin Gothic Medium" pitchFamily="34" charset="0"/>
              </a:rPr>
            </a:br>
            <a:r>
              <a:rPr lang="en-CA" dirty="0" smtClean="0">
                <a:latin typeface="Franklin Gothic Medium" pitchFamily="34" charset="0"/>
              </a:rPr>
              <a:t>dismissal or other penalties.</a:t>
            </a:r>
          </a:p>
          <a:p>
            <a:pPr lvl="1">
              <a:lnSpc>
                <a:spcPct val="90000"/>
              </a:lnSpc>
            </a:pPr>
            <a:r>
              <a:rPr lang="en-CA" dirty="0" smtClean="0">
                <a:latin typeface="Franklin Gothic Medium" pitchFamily="34" charset="0"/>
              </a:rPr>
              <a:t>There is legislation to protect whistle-blowers.</a:t>
            </a:r>
          </a:p>
        </p:txBody>
      </p:sp>
    </p:spTree>
    <p:extLst>
      <p:ext uri="{BB962C8B-B14F-4D97-AF65-F5344CB8AC3E}">
        <p14:creationId xmlns:p14="http://schemas.microsoft.com/office/powerpoint/2010/main" val="2290003728"/>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9155"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9156"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9157"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9158" name="Rectangle 6"/>
          <p:cNvSpPr>
            <a:spLocks noGrp="1" noChangeArrowheads="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en-CA" dirty="0" smtClean="0"/>
              <a:t>Responsibility Towards Investors</a:t>
            </a:r>
          </a:p>
        </p:txBody>
      </p:sp>
      <p:sp>
        <p:nvSpPr>
          <p:cNvPr id="49159" name="Rectangle 7"/>
          <p:cNvSpPr>
            <a:spLocks noGrp="1" noChangeArrowheads="1"/>
          </p:cNvSpPr>
          <p:nvPr>
            <p:ph type="body" idx="1"/>
          </p:nvPr>
        </p:nvSpPr>
        <p:spPr>
          <a:extLst>
            <a:ext uri="{909E8E84-426E-40DD-AFC4-6F175D3DCCD1}">
              <a14:hiddenFill xmlns:a14="http://schemas.microsoft.com/office/drawing/2010/main">
                <a:solidFill>
                  <a:srgbClr val="CDECFD"/>
                </a:solidFill>
              </a14:hiddenFill>
            </a:ext>
          </a:extLst>
        </p:spPr>
        <p:txBody>
          <a:bodyPr/>
          <a:lstStyle/>
          <a:p>
            <a:pPr>
              <a:lnSpc>
                <a:spcPct val="170000"/>
              </a:lnSpc>
            </a:pPr>
            <a:r>
              <a:rPr lang="en-CA" dirty="0" smtClean="0">
                <a:latin typeface="Franklin Gothic Medium" pitchFamily="34" charset="0"/>
              </a:rPr>
              <a:t>Improper Financial Management</a:t>
            </a:r>
          </a:p>
          <a:p>
            <a:pPr>
              <a:lnSpc>
                <a:spcPct val="170000"/>
              </a:lnSpc>
            </a:pPr>
            <a:r>
              <a:rPr lang="en-CA" dirty="0" smtClean="0">
                <a:latin typeface="Franklin Gothic Medium" pitchFamily="34" charset="0"/>
              </a:rPr>
              <a:t>Kiting Cheques</a:t>
            </a:r>
          </a:p>
          <a:p>
            <a:pPr>
              <a:lnSpc>
                <a:spcPct val="170000"/>
              </a:lnSpc>
            </a:pPr>
            <a:r>
              <a:rPr lang="en-CA" dirty="0" smtClean="0">
                <a:latin typeface="Franklin Gothic Medium" pitchFamily="34" charset="0"/>
              </a:rPr>
              <a:t> </a:t>
            </a:r>
            <a:r>
              <a:rPr lang="en-CA" dirty="0" smtClean="0">
                <a:latin typeface="Franklin Gothic Medium" pitchFamily="34" charset="0"/>
              </a:rPr>
              <a:t>Insider trading</a:t>
            </a:r>
            <a:endParaRPr lang="en-CA" dirty="0" smtClean="0">
              <a:latin typeface="Franklin Gothic Medium" pitchFamily="34" charset="0"/>
            </a:endParaRPr>
          </a:p>
          <a:p>
            <a:pPr>
              <a:lnSpc>
                <a:spcPct val="170000"/>
              </a:lnSpc>
            </a:pPr>
            <a:r>
              <a:rPr lang="en-CA" dirty="0" smtClean="0">
                <a:latin typeface="Franklin Gothic Medium" pitchFamily="34" charset="0"/>
              </a:rPr>
              <a:t>Misrepresentation of Finances</a:t>
            </a:r>
          </a:p>
        </p:txBody>
      </p:sp>
      <p:sp>
        <p:nvSpPr>
          <p:cNvPr id="2" name="Lightning Bolt 1"/>
          <p:cNvSpPr/>
          <p:nvPr/>
        </p:nvSpPr>
        <p:spPr>
          <a:xfrm>
            <a:off x="7740352" y="1844824"/>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80227154"/>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0179"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0180"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0181"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0182" name="Rectangle 6"/>
          <p:cNvSpPr>
            <a:spLocks noGrp="1" noChangeArrowheads="1"/>
          </p:cNvSpPr>
          <p:nvPr>
            <p:ph type="title"/>
          </p:nvPr>
        </p:nvSpPr>
        <p:spPr/>
        <p:txBody>
          <a:bodyPr>
            <a:noAutofit/>
          </a:bodyPr>
          <a:lstStyle/>
          <a:p>
            <a:r>
              <a:rPr lang="en-CA" sz="3200" dirty="0" smtClean="0">
                <a:latin typeface="Copperplate Gothic Bold" pitchFamily="34" charset="0"/>
              </a:rPr>
              <a:t>Improper Financial Management</a:t>
            </a:r>
          </a:p>
        </p:txBody>
      </p:sp>
      <p:sp>
        <p:nvSpPr>
          <p:cNvPr id="50183" name="Rectangle 7"/>
          <p:cNvSpPr>
            <a:spLocks noGrp="1" noChangeArrowheads="1"/>
          </p:cNvSpPr>
          <p:nvPr>
            <p:ph type="body" idx="1"/>
          </p:nvPr>
        </p:nvSpPr>
        <p:spPr/>
        <p:txBody>
          <a:bodyPr/>
          <a:lstStyle/>
          <a:p>
            <a:r>
              <a:rPr lang="en-CA" sz="2800" dirty="0" smtClean="0">
                <a:latin typeface="Franklin Gothic Medium" pitchFamily="34" charset="0"/>
              </a:rPr>
              <a:t>Doing a poor job of managing the </a:t>
            </a:r>
            <a:br>
              <a:rPr lang="en-CA" sz="2800" dirty="0" smtClean="0">
                <a:latin typeface="Franklin Gothic Medium" pitchFamily="34" charset="0"/>
              </a:rPr>
            </a:br>
            <a:r>
              <a:rPr lang="en-CA" sz="2800" dirty="0" smtClean="0">
                <a:latin typeface="Franklin Gothic Medium" pitchFamily="34" charset="0"/>
              </a:rPr>
              <a:t>financial resources of a company…</a:t>
            </a:r>
          </a:p>
          <a:p>
            <a:pPr lvl="1"/>
            <a:r>
              <a:rPr lang="en-CA" sz="2200" dirty="0" smtClean="0">
                <a:latin typeface="Franklin Gothic Medium" pitchFamily="34" charset="0"/>
              </a:rPr>
              <a:t>payment of high salaries, lavish expense accounts, &amp; other perks with little control over how money is spent</a:t>
            </a:r>
          </a:p>
          <a:p>
            <a:r>
              <a:rPr lang="en-CA" sz="2800" dirty="0" smtClean="0">
                <a:latin typeface="Franklin Gothic Medium" pitchFamily="34" charset="0"/>
              </a:rPr>
              <a:t>May be legally </a:t>
            </a:r>
            <a:r>
              <a:rPr lang="en-CA" sz="2800" dirty="0" err="1" smtClean="0">
                <a:latin typeface="Franklin Gothic Medium" pitchFamily="34" charset="0"/>
              </a:rPr>
              <a:t>unpunishable</a:t>
            </a:r>
            <a:r>
              <a:rPr lang="en-CA" sz="2800" dirty="0" smtClean="0">
                <a:latin typeface="Franklin Gothic Medium" pitchFamily="34" charset="0"/>
              </a:rPr>
              <a:t> because no law has been broken.</a:t>
            </a:r>
          </a:p>
          <a:p>
            <a:r>
              <a:rPr lang="en-CA" sz="2800" dirty="0" smtClean="0">
                <a:latin typeface="Franklin Gothic Medium" pitchFamily="34" charset="0"/>
              </a:rPr>
              <a:t>It may be difficult to replace management because unrest in the firm may devalue its stock.</a:t>
            </a:r>
          </a:p>
        </p:txBody>
      </p:sp>
    </p:spTree>
    <p:extLst>
      <p:ext uri="{BB962C8B-B14F-4D97-AF65-F5344CB8AC3E}">
        <p14:creationId xmlns:p14="http://schemas.microsoft.com/office/powerpoint/2010/main" val="464132708"/>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1203"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1204"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1205"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1206" name="Rectangle 6"/>
          <p:cNvSpPr>
            <a:spLocks noGrp="1" noChangeArrowheads="1"/>
          </p:cNvSpPr>
          <p:nvPr>
            <p:ph type="title"/>
          </p:nvPr>
        </p:nvSpPr>
        <p:spPr/>
        <p:txBody>
          <a:bodyPr/>
          <a:lstStyle/>
          <a:p>
            <a:r>
              <a:rPr lang="en-CA" dirty="0" smtClean="0">
                <a:latin typeface="Copperplate Gothic Bold" pitchFamily="34" charset="0"/>
              </a:rPr>
              <a:t>Cheque Kiting</a:t>
            </a:r>
          </a:p>
        </p:txBody>
      </p:sp>
      <p:sp>
        <p:nvSpPr>
          <p:cNvPr id="51207" name="Rectangle 7"/>
          <p:cNvSpPr>
            <a:spLocks noGrp="1" noChangeArrowheads="1"/>
          </p:cNvSpPr>
          <p:nvPr>
            <p:ph type="body" idx="1"/>
          </p:nvPr>
        </p:nvSpPr>
        <p:spPr/>
        <p:txBody>
          <a:bodyPr/>
          <a:lstStyle/>
          <a:p>
            <a:r>
              <a:rPr lang="en-CA" sz="2800" dirty="0" smtClean="0"/>
              <a:t>Illegal practice of writing cheques against money that has not yet arrived in the bank account.</a:t>
            </a:r>
          </a:p>
          <a:p>
            <a:r>
              <a:rPr lang="en-CA" sz="2800" dirty="0" smtClean="0"/>
              <a:t>A creative “cheque </a:t>
            </a:r>
            <a:r>
              <a:rPr lang="en-CA" sz="2800" dirty="0" err="1" smtClean="0"/>
              <a:t>kiter</a:t>
            </a:r>
            <a:r>
              <a:rPr lang="en-CA" sz="2800" dirty="0" smtClean="0"/>
              <a:t>” can write cheques from account to account with very little money to back it up.</a:t>
            </a:r>
          </a:p>
        </p:txBody>
      </p:sp>
    </p:spTree>
    <p:extLst>
      <p:ext uri="{BB962C8B-B14F-4D97-AF65-F5344CB8AC3E}">
        <p14:creationId xmlns:p14="http://schemas.microsoft.com/office/powerpoint/2010/main" val="2272473602"/>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2227"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2228"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2229"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2230" name="Rectangle 6"/>
          <p:cNvSpPr>
            <a:spLocks noGrp="1" noChangeArrowheads="1"/>
          </p:cNvSpPr>
          <p:nvPr>
            <p:ph type="title"/>
          </p:nvPr>
        </p:nvSpPr>
        <p:spPr/>
        <p:txBody>
          <a:bodyPr/>
          <a:lstStyle/>
          <a:p>
            <a:r>
              <a:rPr lang="en-CA" dirty="0" smtClean="0">
                <a:latin typeface="Copperplate Gothic Bold" pitchFamily="34" charset="0"/>
              </a:rPr>
              <a:t>Insider Trading</a:t>
            </a:r>
          </a:p>
        </p:txBody>
      </p:sp>
      <p:sp>
        <p:nvSpPr>
          <p:cNvPr id="52231" name="Rectangle 7"/>
          <p:cNvSpPr>
            <a:spLocks noGrp="1" noChangeArrowheads="1"/>
          </p:cNvSpPr>
          <p:nvPr>
            <p:ph type="body" idx="1"/>
          </p:nvPr>
        </p:nvSpPr>
        <p:spPr/>
        <p:txBody>
          <a:bodyPr/>
          <a:lstStyle/>
          <a:p>
            <a:r>
              <a:rPr lang="en-CA" sz="2800" dirty="0" smtClean="0">
                <a:latin typeface="Franklin Gothic Medium" pitchFamily="34" charset="0"/>
              </a:rPr>
              <a:t>Using confidential (non-public) info to gain from the sale of stock.</a:t>
            </a:r>
          </a:p>
          <a:p>
            <a:r>
              <a:rPr lang="en-CA" sz="2800" dirty="0" smtClean="0">
                <a:latin typeface="Franklin Gothic Medium" pitchFamily="34" charset="0"/>
              </a:rPr>
              <a:t>Involves gaining knowledge of inside info about the company prior to making the purchase.</a:t>
            </a:r>
          </a:p>
          <a:p>
            <a:r>
              <a:rPr lang="en-CA" sz="2800" dirty="0" smtClean="0">
                <a:latin typeface="Franklin Gothic Medium" pitchFamily="34" charset="0"/>
              </a:rPr>
              <a:t>Can involve the collusion of investors buying and selling stock at the appropriate time to make huge profits.</a:t>
            </a:r>
          </a:p>
          <a:p>
            <a:pPr marL="0" indent="0">
              <a:buNone/>
            </a:pPr>
            <a:endParaRPr lang="en-CA" sz="2800" dirty="0" smtClean="0">
              <a:latin typeface="Franklin Gothic Medium" pitchFamily="34" charset="0"/>
            </a:endParaRPr>
          </a:p>
        </p:txBody>
      </p:sp>
    </p:spTree>
    <p:extLst>
      <p:ext uri="{BB962C8B-B14F-4D97-AF65-F5344CB8AC3E}">
        <p14:creationId xmlns:p14="http://schemas.microsoft.com/office/powerpoint/2010/main" val="1987580010"/>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3251"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3252"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3253"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53254" name="Rectangle 6"/>
          <p:cNvSpPr>
            <a:spLocks noGrp="1" noChangeArrowheads="1"/>
          </p:cNvSpPr>
          <p:nvPr>
            <p:ph type="title"/>
          </p:nvPr>
        </p:nvSpPr>
        <p:spPr>
          <a:xfrm>
            <a:off x="1066800" y="228600"/>
            <a:ext cx="7772400" cy="1143000"/>
          </a:xfrm>
        </p:spPr>
        <p:txBody>
          <a:bodyPr>
            <a:normAutofit fontScale="90000"/>
          </a:bodyPr>
          <a:lstStyle/>
          <a:p>
            <a:r>
              <a:rPr lang="en-CA" dirty="0" smtClean="0">
                <a:latin typeface="Copperplate Gothic Bold" pitchFamily="34" charset="0"/>
              </a:rPr>
              <a:t>Misrepresenting Financial Information</a:t>
            </a:r>
          </a:p>
        </p:txBody>
      </p:sp>
      <p:sp>
        <p:nvSpPr>
          <p:cNvPr id="53255" name="Rectangle 7"/>
          <p:cNvSpPr>
            <a:spLocks noGrp="1" noChangeArrowheads="1"/>
          </p:cNvSpPr>
          <p:nvPr>
            <p:ph type="body" idx="1"/>
          </p:nvPr>
        </p:nvSpPr>
        <p:spPr/>
        <p:txBody>
          <a:bodyPr/>
          <a:lstStyle/>
          <a:p>
            <a:r>
              <a:rPr lang="en-CA" dirty="0" smtClean="0">
                <a:latin typeface="Franklin Gothic Medium" pitchFamily="34" charset="0"/>
              </a:rPr>
              <a:t>Companies must conform to accounting guidelines called “ </a:t>
            </a:r>
            <a:r>
              <a:rPr lang="en-CA" dirty="0" smtClean="0">
                <a:latin typeface="Franklin Gothic Medium" pitchFamily="34" charset="0"/>
              </a:rPr>
              <a:t>Generally Accepted Accounting Principles”” (GAAP)</a:t>
            </a:r>
            <a:endParaRPr lang="en-CA" dirty="0" smtClean="0">
              <a:latin typeface="Franklin Gothic Medium" pitchFamily="34" charset="0"/>
            </a:endParaRPr>
          </a:p>
          <a:p>
            <a:r>
              <a:rPr lang="en-CA" dirty="0" smtClean="0">
                <a:latin typeface="Franklin Gothic Medium" pitchFamily="34" charset="0"/>
              </a:rPr>
              <a:t>Failure to </a:t>
            </a:r>
            <a:r>
              <a:rPr lang="en-CA" dirty="0" smtClean="0">
                <a:latin typeface="Franklin Gothic Medium" pitchFamily="34" charset="0"/>
              </a:rPr>
              <a:t>follow GAAP in </a:t>
            </a:r>
            <a:r>
              <a:rPr lang="en-CA" dirty="0" smtClean="0">
                <a:latin typeface="Franklin Gothic Medium" pitchFamily="34" charset="0"/>
              </a:rPr>
              <a:t>order to inflate expected profit figures can mislead investors.</a:t>
            </a:r>
          </a:p>
        </p:txBody>
      </p:sp>
    </p:spTree>
    <p:extLst>
      <p:ext uri="{BB962C8B-B14F-4D97-AF65-F5344CB8AC3E}">
        <p14:creationId xmlns:p14="http://schemas.microsoft.com/office/powerpoint/2010/main" val="3490228071"/>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normAutofit fontScale="90000"/>
          </a:bodyPr>
          <a:lstStyle/>
          <a:p>
            <a:r>
              <a:rPr lang="en-CA" sz="4100" dirty="0" smtClean="0">
                <a:latin typeface="Copperplate Gothic Bold" pitchFamily="34" charset="0"/>
              </a:rPr>
              <a:t>Corporate </a:t>
            </a:r>
            <a:br>
              <a:rPr lang="en-CA" sz="4100" dirty="0" smtClean="0">
                <a:latin typeface="Copperplate Gothic Bold" pitchFamily="34" charset="0"/>
              </a:rPr>
            </a:br>
            <a:r>
              <a:rPr lang="en-CA" sz="4100" dirty="0" smtClean="0">
                <a:latin typeface="Copperplate Gothic Bold" pitchFamily="34" charset="0"/>
              </a:rPr>
              <a:t>Charitable Donations</a:t>
            </a:r>
            <a:endParaRPr lang="en-US" sz="4100" dirty="0" smtClean="0">
              <a:latin typeface="Copperplate Gothic Bold" pitchFamily="34" charset="0"/>
            </a:endParaRPr>
          </a:p>
        </p:txBody>
      </p:sp>
      <p:sp>
        <p:nvSpPr>
          <p:cNvPr id="54275" name="Rectangle 3"/>
          <p:cNvSpPr>
            <a:spLocks noGrp="1" noChangeArrowheads="1"/>
          </p:cNvSpPr>
          <p:nvPr>
            <p:ph type="body" idx="1"/>
          </p:nvPr>
        </p:nvSpPr>
        <p:spPr/>
        <p:txBody>
          <a:bodyPr/>
          <a:lstStyle/>
          <a:p>
            <a:r>
              <a:rPr lang="en-CA" dirty="0" smtClean="0">
                <a:latin typeface="Franklin Gothic Medium" pitchFamily="34" charset="0"/>
              </a:rPr>
              <a:t>80% of Canadians think businesses should donate some profits to social causes.</a:t>
            </a:r>
          </a:p>
          <a:p>
            <a:r>
              <a:rPr lang="en-CA" dirty="0" smtClean="0">
                <a:latin typeface="Franklin Gothic Medium" pitchFamily="34" charset="0"/>
              </a:rPr>
              <a:t>Corporations often donate goods when disaster strikes.</a:t>
            </a:r>
          </a:p>
          <a:p>
            <a:r>
              <a:rPr lang="en-CA" dirty="0" smtClean="0">
                <a:latin typeface="Franklin Gothic Medium" pitchFamily="34" charset="0"/>
              </a:rPr>
              <a:t>Many have clear procedures for choosing where and how much to donate.</a:t>
            </a:r>
            <a:endParaRPr lang="en-US" dirty="0" smtClean="0">
              <a:latin typeface="Franklin Gothic Medium" pitchFamily="34" charset="0"/>
            </a:endParaRPr>
          </a:p>
        </p:txBody>
      </p:sp>
    </p:spTree>
    <p:extLst>
      <p:ext uri="{BB962C8B-B14F-4D97-AF65-F5344CB8AC3E}">
        <p14:creationId xmlns:p14="http://schemas.microsoft.com/office/powerpoint/2010/main" val="390093627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044"/>
          <p:cNvSpPr>
            <a:spLocks noGrp="1" noChangeArrowheads="1"/>
          </p:cNvSpPr>
          <p:nvPr>
            <p:ph type="title"/>
          </p:nvPr>
        </p:nvSpPr>
        <p:spPr/>
        <p:txBody>
          <a:bodyPr>
            <a:normAutofit fontScale="90000"/>
          </a:bodyPr>
          <a:lstStyle/>
          <a:p>
            <a:r>
              <a:rPr lang="en-US" dirty="0" smtClean="0">
                <a:latin typeface="Copperplate Gothic Bold" pitchFamily="34" charset="0"/>
              </a:rPr>
              <a:t>Figure 5.6 Approaches to Social Responsibility</a:t>
            </a:r>
          </a:p>
        </p:txBody>
      </p:sp>
      <p:pic>
        <p:nvPicPr>
          <p:cNvPr id="56323" name="Picture 1043" descr="Fig05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916832"/>
            <a:ext cx="8640960" cy="2775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5618533"/>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074"/>
          <p:cNvSpPr>
            <a:spLocks noGrp="1" noChangeArrowheads="1"/>
          </p:cNvSpPr>
          <p:nvPr>
            <p:ph type="title"/>
          </p:nvPr>
        </p:nvSpPr>
        <p:spPr/>
        <p:txBody>
          <a:bodyPr>
            <a:normAutofit fontScale="90000"/>
          </a:bodyPr>
          <a:lstStyle/>
          <a:p>
            <a:r>
              <a:rPr lang="en-US" dirty="0" smtClean="0">
                <a:latin typeface="Copperplate Gothic Bold" pitchFamily="34" charset="0"/>
              </a:rPr>
              <a:t>Approaches to Social Responsibility</a:t>
            </a:r>
          </a:p>
        </p:txBody>
      </p:sp>
      <p:sp>
        <p:nvSpPr>
          <p:cNvPr id="57347" name="Rectangle 3075"/>
          <p:cNvSpPr>
            <a:spLocks noGrp="1" noChangeArrowheads="1"/>
          </p:cNvSpPr>
          <p:nvPr>
            <p:ph type="body" idx="1"/>
          </p:nvPr>
        </p:nvSpPr>
        <p:spPr/>
        <p:txBody>
          <a:bodyPr/>
          <a:lstStyle/>
          <a:p>
            <a:pPr>
              <a:buFont typeface="Wingdings" pitchFamily="2" charset="2"/>
              <a:buNone/>
            </a:pPr>
            <a:r>
              <a:rPr lang="en-US" sz="2800" dirty="0" smtClean="0">
                <a:latin typeface="Franklin Gothic Medium" pitchFamily="34" charset="0"/>
              </a:rPr>
              <a:t>There are many ways managers respond to this duty:</a:t>
            </a:r>
          </a:p>
          <a:p>
            <a:r>
              <a:rPr lang="en-US" sz="2800" i="1" dirty="0" smtClean="0">
                <a:solidFill>
                  <a:srgbClr val="790015"/>
                </a:solidFill>
                <a:latin typeface="Franklin Gothic Medium" pitchFamily="34" charset="0"/>
              </a:rPr>
              <a:t>Obstructionist approach:</a:t>
            </a:r>
            <a:r>
              <a:rPr lang="en-US" sz="2800" dirty="0" smtClean="0">
                <a:solidFill>
                  <a:srgbClr val="790015"/>
                </a:solidFill>
                <a:latin typeface="Franklin Gothic Medium" pitchFamily="34" charset="0"/>
              </a:rPr>
              <a:t> </a:t>
            </a:r>
            <a:r>
              <a:rPr lang="en-US" sz="2800" dirty="0" smtClean="0">
                <a:latin typeface="Franklin Gothic Medium" pitchFamily="34" charset="0"/>
              </a:rPr>
              <a:t>managers choose not to be socially responsible.</a:t>
            </a:r>
          </a:p>
          <a:p>
            <a:pPr lvl="1">
              <a:buSzPct val="75000"/>
            </a:pPr>
            <a:r>
              <a:rPr lang="en-US" sz="2200" dirty="0" smtClean="0">
                <a:latin typeface="Franklin Gothic Medium" pitchFamily="34" charset="0"/>
              </a:rPr>
              <a:t>Managers behave illegally and unethically.</a:t>
            </a:r>
          </a:p>
          <a:p>
            <a:pPr lvl="1">
              <a:buSzPct val="75000"/>
            </a:pPr>
            <a:r>
              <a:rPr lang="en-US" sz="2200" dirty="0" smtClean="0">
                <a:latin typeface="Franklin Gothic Medium" pitchFamily="34" charset="0"/>
              </a:rPr>
              <a:t>They hide and cover-up problems.</a:t>
            </a:r>
          </a:p>
          <a:p>
            <a:r>
              <a:rPr lang="en-US" sz="2800" i="1" dirty="0" smtClean="0">
                <a:solidFill>
                  <a:srgbClr val="790015"/>
                </a:solidFill>
                <a:latin typeface="Franklin Gothic Medium" pitchFamily="34" charset="0"/>
              </a:rPr>
              <a:t>Defensive approach:</a:t>
            </a:r>
            <a:r>
              <a:rPr lang="en-US" sz="2800" dirty="0" smtClean="0">
                <a:solidFill>
                  <a:srgbClr val="790015"/>
                </a:solidFill>
                <a:latin typeface="Franklin Gothic Medium" pitchFamily="34" charset="0"/>
              </a:rPr>
              <a:t> </a:t>
            </a:r>
            <a:r>
              <a:rPr lang="en-US" sz="2800" dirty="0" smtClean="0">
                <a:latin typeface="Franklin Gothic Medium" pitchFamily="34" charset="0"/>
              </a:rPr>
              <a:t>managers stay within the law but make no attempt to exercise additional social responsibility.</a:t>
            </a:r>
          </a:p>
          <a:p>
            <a:pPr lvl="1">
              <a:buSzPct val="75000"/>
            </a:pPr>
            <a:r>
              <a:rPr lang="en-US" sz="2200" dirty="0" smtClean="0">
                <a:latin typeface="Franklin Gothic Medium" pitchFamily="34" charset="0"/>
              </a:rPr>
              <a:t>Put shareholder interest above all other stakeholders.</a:t>
            </a:r>
          </a:p>
          <a:p>
            <a:pPr lvl="1">
              <a:buSzPct val="75000"/>
            </a:pPr>
            <a:r>
              <a:rPr lang="en-US" sz="2200" dirty="0" smtClean="0">
                <a:latin typeface="Franklin Gothic Medium" pitchFamily="34" charset="0"/>
              </a:rPr>
              <a:t>Managers say society should make laws if change is needed.</a:t>
            </a:r>
          </a:p>
        </p:txBody>
      </p:sp>
      <p:sp>
        <p:nvSpPr>
          <p:cNvPr id="2" name="Lightning Bolt 1"/>
          <p:cNvSpPr/>
          <p:nvPr/>
        </p:nvSpPr>
        <p:spPr>
          <a:xfrm>
            <a:off x="370384" y="332656"/>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33075822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1"/>
          </p:nvPr>
        </p:nvSpPr>
        <p:spPr>
          <a:xfrm>
            <a:off x="304800" y="1752600"/>
            <a:ext cx="8458200" cy="348615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lnSpcReduction="10000"/>
          </a:bodyPr>
          <a:lstStyle/>
          <a:p>
            <a:r>
              <a:rPr lang="en-US" i="1" dirty="0" smtClean="0">
                <a:solidFill>
                  <a:srgbClr val="790015"/>
                </a:solidFill>
                <a:latin typeface="Franklin Gothic Medium" pitchFamily="34" charset="0"/>
              </a:rPr>
              <a:t>Accommodative approach:</a:t>
            </a:r>
            <a:r>
              <a:rPr lang="en-US" dirty="0" smtClean="0">
                <a:solidFill>
                  <a:srgbClr val="790015"/>
                </a:solidFill>
                <a:latin typeface="Franklin Gothic Medium" pitchFamily="34" charset="0"/>
              </a:rPr>
              <a:t> </a:t>
            </a:r>
            <a:r>
              <a:rPr lang="en-US" dirty="0" smtClean="0">
                <a:latin typeface="Franklin Gothic Medium" pitchFamily="34" charset="0"/>
              </a:rPr>
              <a:t>managers realize the need for social responsibility. </a:t>
            </a:r>
          </a:p>
          <a:p>
            <a:pPr lvl="1">
              <a:buSzPct val="75000"/>
            </a:pPr>
            <a:r>
              <a:rPr lang="en-US" dirty="0" smtClean="0">
                <a:latin typeface="Franklin Gothic Medium" pitchFamily="34" charset="0"/>
              </a:rPr>
              <a:t>Try to balance the interests of all stakeholders.</a:t>
            </a:r>
          </a:p>
          <a:p>
            <a:r>
              <a:rPr lang="en-US" i="1" dirty="0" smtClean="0">
                <a:solidFill>
                  <a:srgbClr val="790015"/>
                </a:solidFill>
                <a:latin typeface="Franklin Gothic Medium" pitchFamily="34" charset="0"/>
              </a:rPr>
              <a:t>Proactive approach:</a:t>
            </a:r>
            <a:r>
              <a:rPr lang="en-US" dirty="0" smtClean="0">
                <a:solidFill>
                  <a:srgbClr val="790015"/>
                </a:solidFill>
                <a:latin typeface="Franklin Gothic Medium" pitchFamily="34" charset="0"/>
              </a:rPr>
              <a:t> </a:t>
            </a:r>
            <a:r>
              <a:rPr lang="en-US" dirty="0" smtClean="0">
                <a:latin typeface="Franklin Gothic Medium" pitchFamily="34" charset="0"/>
              </a:rPr>
              <a:t>managers actively embrace social responsibility.</a:t>
            </a:r>
          </a:p>
          <a:p>
            <a:pPr lvl="1">
              <a:buSzPct val="75000"/>
            </a:pPr>
            <a:r>
              <a:rPr lang="en-US" dirty="0" smtClean="0">
                <a:latin typeface="Franklin Gothic Medium" pitchFamily="34" charset="0"/>
              </a:rPr>
              <a:t>Go out of their way to learn about and help stakeholders.</a:t>
            </a:r>
          </a:p>
        </p:txBody>
      </p:sp>
      <p:sp>
        <p:nvSpPr>
          <p:cNvPr id="58371" name="Rectangle 3"/>
          <p:cNvSpPr>
            <a:spLocks noGrp="1" noChangeArrowheads="1"/>
          </p:cNvSpPr>
          <p:nvPr>
            <p:ph type="title"/>
          </p:nvPr>
        </p:nvSpPr>
        <p:spPr/>
        <p:txBody>
          <a:bodyPr>
            <a:normAutofit fontScale="90000"/>
          </a:bodyPr>
          <a:lstStyle/>
          <a:p>
            <a:r>
              <a:rPr lang="en-US" sz="4100" dirty="0" smtClean="0">
                <a:latin typeface="Copperplate Gothic Bold" pitchFamily="34" charset="0"/>
              </a:rPr>
              <a:t>Approaches to Social Responsibility</a:t>
            </a:r>
          </a:p>
        </p:txBody>
      </p:sp>
      <p:sp>
        <p:nvSpPr>
          <p:cNvPr id="2" name="Lightning Bolt 1"/>
          <p:cNvSpPr/>
          <p:nvPr/>
        </p:nvSpPr>
        <p:spPr>
          <a:xfrm>
            <a:off x="467544" y="476672"/>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307350636"/>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rot="18329810">
            <a:off x="-1059039" y="1393777"/>
            <a:ext cx="5202238" cy="1143000"/>
          </a:xfrm>
        </p:spPr>
        <p:txBody>
          <a:bodyPr>
            <a:normAutofit/>
          </a:bodyPr>
          <a:lstStyle/>
          <a:p>
            <a:r>
              <a:rPr lang="en-US" sz="2400" b="1" dirty="0" smtClean="0">
                <a:solidFill>
                  <a:schemeClr val="accent6">
                    <a:lumMod val="75000"/>
                  </a:schemeClr>
                </a:solidFill>
                <a:effectLst>
                  <a:outerShdw blurRad="38100" dist="38100" dir="2700000" algn="tl">
                    <a:srgbClr val="000000">
                      <a:alpha val="43137"/>
                    </a:srgbClr>
                  </a:outerShdw>
                </a:effectLst>
                <a:latin typeface="Copperplate Gothic Bold" pitchFamily="34" charset="0"/>
              </a:rPr>
              <a:t>Arguments for Social</a:t>
            </a:r>
            <a:br>
              <a:rPr lang="en-US" sz="2400" b="1" dirty="0" smtClean="0">
                <a:solidFill>
                  <a:schemeClr val="accent6">
                    <a:lumMod val="75000"/>
                  </a:schemeClr>
                </a:solidFill>
                <a:effectLst>
                  <a:outerShdw blurRad="38100" dist="38100" dir="2700000" algn="tl">
                    <a:srgbClr val="000000">
                      <a:alpha val="43137"/>
                    </a:srgbClr>
                  </a:outerShdw>
                </a:effectLst>
                <a:latin typeface="Copperplate Gothic Bold" pitchFamily="34" charset="0"/>
              </a:rPr>
            </a:br>
            <a:r>
              <a:rPr lang="en-US" sz="2400" b="1" dirty="0" smtClean="0">
                <a:solidFill>
                  <a:schemeClr val="accent6">
                    <a:lumMod val="75000"/>
                  </a:schemeClr>
                </a:solidFill>
                <a:effectLst>
                  <a:outerShdw blurRad="38100" dist="38100" dir="2700000" algn="tl">
                    <a:srgbClr val="000000">
                      <a:alpha val="43137"/>
                    </a:srgbClr>
                  </a:outerShdw>
                </a:effectLst>
                <a:latin typeface="Copperplate Gothic Bold" pitchFamily="34" charset="0"/>
              </a:rPr>
              <a:t> Responsibility</a:t>
            </a:r>
          </a:p>
        </p:txBody>
      </p:sp>
      <p:sp>
        <p:nvSpPr>
          <p:cNvPr id="59395" name="AutoShape 3"/>
          <p:cNvSpPr>
            <a:spLocks noChangeArrowheads="1"/>
          </p:cNvSpPr>
          <p:nvPr/>
        </p:nvSpPr>
        <p:spPr bwMode="auto">
          <a:xfrm>
            <a:off x="107504" y="218718"/>
            <a:ext cx="8784976" cy="5859165"/>
          </a:xfrm>
          <a:prstGeom prst="triangle">
            <a:avLst>
              <a:gd name="adj" fmla="val 49222"/>
            </a:avLst>
          </a:prstGeom>
          <a:ln>
            <a:headEnd/>
            <a:tailEnd/>
          </a:ln>
        </p:spPr>
        <p:style>
          <a:lnRef idx="3">
            <a:schemeClr val="lt1"/>
          </a:lnRef>
          <a:fillRef idx="1">
            <a:schemeClr val="accent6"/>
          </a:fillRef>
          <a:effectRef idx="1">
            <a:schemeClr val="accent6"/>
          </a:effectRef>
          <a:fontRef idx="minor">
            <a:schemeClr val="lt1"/>
          </a:fontRef>
        </p:style>
        <p:txBody>
          <a:bodyPr wrap="none" anchor="ctr">
            <a:flatTx/>
          </a:bodyPr>
          <a:lstStyle/>
          <a:p>
            <a:endParaRPr lang="en-CA"/>
          </a:p>
        </p:txBody>
      </p:sp>
      <p:sp>
        <p:nvSpPr>
          <p:cNvPr id="59397" name="Text Box 5"/>
          <p:cNvSpPr txBox="1">
            <a:spLocks noChangeArrowheads="1"/>
          </p:cNvSpPr>
          <p:nvPr/>
        </p:nvSpPr>
        <p:spPr bwMode="auto">
          <a:xfrm>
            <a:off x="2171801" y="2548135"/>
            <a:ext cx="452529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b="1" dirty="0" smtClean="0"/>
              <a:t>Ethical Responsibilities </a:t>
            </a:r>
            <a:r>
              <a:rPr lang="en-US" b="1" dirty="0"/>
              <a:t/>
            </a:r>
            <a:br>
              <a:rPr lang="en-US" b="1" dirty="0"/>
            </a:br>
            <a:r>
              <a:rPr lang="en-US" dirty="0"/>
              <a:t>being ethical; doing what is right, just</a:t>
            </a:r>
            <a:r>
              <a:rPr lang="en-US" dirty="0" smtClean="0"/>
              <a:t>, and </a:t>
            </a:r>
            <a:r>
              <a:rPr lang="en-US" dirty="0"/>
              <a:t>fair; avoiding harm</a:t>
            </a:r>
          </a:p>
        </p:txBody>
      </p:sp>
      <p:sp>
        <p:nvSpPr>
          <p:cNvPr id="59398" name="Text Box 6"/>
          <p:cNvSpPr txBox="1">
            <a:spLocks noChangeArrowheads="1"/>
          </p:cNvSpPr>
          <p:nvPr/>
        </p:nvSpPr>
        <p:spPr bwMode="auto">
          <a:xfrm>
            <a:off x="2171801" y="836712"/>
            <a:ext cx="5184576"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b="1" dirty="0" smtClean="0"/>
              <a:t>Voluntary </a:t>
            </a:r>
            <a:r>
              <a:rPr lang="en-US" b="1" dirty="0" err="1" smtClean="0"/>
              <a:t>Resposibilities</a:t>
            </a:r>
            <a:r>
              <a:rPr lang="en-US" b="1" dirty="0" smtClean="0"/>
              <a:t> </a:t>
            </a:r>
            <a:r>
              <a:rPr lang="en-US" sz="2800" dirty="0"/>
              <a:t/>
            </a:r>
            <a:br>
              <a:rPr lang="en-US" sz="2800" dirty="0"/>
            </a:br>
            <a:r>
              <a:rPr lang="en-US" dirty="0"/>
              <a:t>being a </a:t>
            </a:r>
            <a:r>
              <a:rPr lang="en-US" dirty="0" smtClean="0"/>
              <a:t>“</a:t>
            </a:r>
            <a:r>
              <a:rPr lang="en-US" dirty="0"/>
              <a:t>good corporate citizen”;</a:t>
            </a:r>
            <a:br>
              <a:rPr lang="en-US" dirty="0"/>
            </a:br>
            <a:r>
              <a:rPr lang="en-US" dirty="0"/>
              <a:t>contributing to </a:t>
            </a:r>
            <a:r>
              <a:rPr lang="en-US" dirty="0" smtClean="0"/>
              <a:t>the community </a:t>
            </a:r>
            <a:r>
              <a:rPr lang="en-US" dirty="0"/>
              <a:t>and quality of life</a:t>
            </a:r>
          </a:p>
        </p:txBody>
      </p:sp>
      <p:sp>
        <p:nvSpPr>
          <p:cNvPr id="59399" name="Text Box 7"/>
          <p:cNvSpPr txBox="1">
            <a:spLocks noChangeArrowheads="1"/>
          </p:cNvSpPr>
          <p:nvPr/>
        </p:nvSpPr>
        <p:spPr bwMode="auto">
          <a:xfrm>
            <a:off x="381000" y="2743200"/>
            <a:ext cx="18415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fr-FR" sz="1200" b="1">
              <a:latin typeface="Arial" pitchFamily="34" charset="0"/>
            </a:endParaRPr>
          </a:p>
        </p:txBody>
      </p:sp>
      <p:sp>
        <p:nvSpPr>
          <p:cNvPr id="59400" name="Text Box 8"/>
          <p:cNvSpPr txBox="1">
            <a:spLocks noChangeArrowheads="1"/>
          </p:cNvSpPr>
          <p:nvPr/>
        </p:nvSpPr>
        <p:spPr bwMode="auto">
          <a:xfrm>
            <a:off x="3808413" y="6218238"/>
            <a:ext cx="5378450"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1200" b="1">
                <a:latin typeface="Book Antiqua" pitchFamily="18" charset="0"/>
              </a:rPr>
              <a:t>Source: Adapted from Archie B. Carroll, “The Pyramid of Corporate</a:t>
            </a:r>
            <a:br>
              <a:rPr lang="en-US" sz="1200" b="1">
                <a:latin typeface="Book Antiqua" pitchFamily="18" charset="0"/>
              </a:rPr>
            </a:br>
            <a:r>
              <a:rPr lang="en-US" sz="1200" b="1">
                <a:latin typeface="Book Antiqua" pitchFamily="18" charset="0"/>
              </a:rPr>
              <a:t>Social Responsibility: Toward the Moral Management of </a:t>
            </a:r>
            <a:br>
              <a:rPr lang="en-US" sz="1200" b="1">
                <a:latin typeface="Book Antiqua" pitchFamily="18" charset="0"/>
              </a:rPr>
            </a:br>
            <a:r>
              <a:rPr lang="en-US" sz="1200" b="1">
                <a:latin typeface="Book Antiqua" pitchFamily="18" charset="0"/>
              </a:rPr>
              <a:t>Organizational Stakeholders.” </a:t>
            </a:r>
            <a:r>
              <a:rPr lang="en-US" sz="1200" b="1" i="1">
                <a:latin typeface="Book Antiqua" pitchFamily="18" charset="0"/>
              </a:rPr>
              <a:t>Business Horizons</a:t>
            </a:r>
            <a:r>
              <a:rPr lang="en-US" sz="1200" b="1">
                <a:latin typeface="Book Antiqua" pitchFamily="18" charset="0"/>
              </a:rPr>
              <a:t> 34 (July/August 1991): 42.</a:t>
            </a:r>
          </a:p>
        </p:txBody>
      </p:sp>
      <p:sp>
        <p:nvSpPr>
          <p:cNvPr id="59401" name="Line 9"/>
          <p:cNvSpPr>
            <a:spLocks noChangeShapeType="1"/>
          </p:cNvSpPr>
          <p:nvPr/>
        </p:nvSpPr>
        <p:spPr bwMode="auto">
          <a:xfrm>
            <a:off x="1907704" y="3881270"/>
            <a:ext cx="5256584"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9402" name="Line 10"/>
          <p:cNvSpPr>
            <a:spLocks noChangeShapeType="1"/>
          </p:cNvSpPr>
          <p:nvPr/>
        </p:nvSpPr>
        <p:spPr bwMode="auto">
          <a:xfrm>
            <a:off x="2758363" y="2534567"/>
            <a:ext cx="3397813"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9405" name="Line 13"/>
          <p:cNvSpPr>
            <a:spLocks noChangeShapeType="1"/>
          </p:cNvSpPr>
          <p:nvPr/>
        </p:nvSpPr>
        <p:spPr bwMode="auto">
          <a:xfrm>
            <a:off x="899592" y="5079890"/>
            <a:ext cx="7291096"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9408" name="Text Box 16"/>
          <p:cNvSpPr txBox="1">
            <a:spLocks noChangeArrowheads="1"/>
          </p:cNvSpPr>
          <p:nvPr/>
        </p:nvSpPr>
        <p:spPr bwMode="auto">
          <a:xfrm>
            <a:off x="1632179" y="3881270"/>
            <a:ext cx="593848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b="1" dirty="0" smtClean="0"/>
              <a:t> </a:t>
            </a:r>
            <a:r>
              <a:rPr lang="en-US" b="1" dirty="0" smtClean="0"/>
              <a:t>Legal Responsibilities</a:t>
            </a:r>
            <a:r>
              <a:rPr lang="en-US" b="1" dirty="0"/>
              <a:t/>
            </a:r>
            <a:br>
              <a:rPr lang="en-US" b="1" dirty="0"/>
            </a:br>
            <a:r>
              <a:rPr lang="en-US" dirty="0"/>
              <a:t>obeying the law (society’s codification of right</a:t>
            </a:r>
            <a:br>
              <a:rPr lang="en-US" dirty="0"/>
            </a:br>
            <a:r>
              <a:rPr lang="en-US" dirty="0"/>
              <a:t>and wrong); playing by the rules of the game</a:t>
            </a:r>
          </a:p>
        </p:txBody>
      </p:sp>
      <p:sp>
        <p:nvSpPr>
          <p:cNvPr id="59409" name="Text Box 17"/>
          <p:cNvSpPr txBox="1">
            <a:spLocks noChangeArrowheads="1"/>
          </p:cNvSpPr>
          <p:nvPr/>
        </p:nvSpPr>
        <p:spPr bwMode="auto">
          <a:xfrm>
            <a:off x="2879831" y="5246886"/>
            <a:ext cx="38172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b="1" dirty="0" smtClean="0"/>
              <a:t> </a:t>
            </a:r>
            <a:r>
              <a:rPr lang="en-US" b="1" dirty="0" smtClean="0"/>
              <a:t>Economic </a:t>
            </a:r>
            <a:r>
              <a:rPr lang="en-US" b="1" dirty="0" err="1" smtClean="0"/>
              <a:t>Responsabilities</a:t>
            </a:r>
            <a:r>
              <a:rPr lang="en-US" b="1" dirty="0"/>
              <a:t/>
            </a:r>
            <a:br>
              <a:rPr lang="en-US" b="1" dirty="0"/>
            </a:br>
            <a:r>
              <a:rPr lang="en-US" dirty="0"/>
              <a:t>being profitable</a:t>
            </a:r>
          </a:p>
        </p:txBody>
      </p:sp>
      <p:sp>
        <p:nvSpPr>
          <p:cNvPr id="2" name="Lightning Bolt 1"/>
          <p:cNvSpPr/>
          <p:nvPr/>
        </p:nvSpPr>
        <p:spPr>
          <a:xfrm>
            <a:off x="473075" y="379512"/>
            <a:ext cx="914400" cy="9144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062027617"/>
      </p:ext>
    </p:extLst>
  </p:cSld>
  <p:clrMapOvr>
    <a:masterClrMapping/>
  </p:clrMapOvr>
  <p:transition spd="med">
    <p:strips dir="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274638"/>
            <a:ext cx="8229600" cy="778098"/>
          </a:xfrm>
        </p:spPr>
        <p:style>
          <a:lnRef idx="1">
            <a:schemeClr val="accent3"/>
          </a:lnRef>
          <a:fillRef idx="2">
            <a:schemeClr val="accent3"/>
          </a:fillRef>
          <a:effectRef idx="1">
            <a:schemeClr val="accent3"/>
          </a:effectRef>
          <a:fontRef idx="minor">
            <a:schemeClr val="dk1"/>
          </a:fontRef>
        </p:style>
        <p:txBody>
          <a:bodyPr>
            <a:noAutofit/>
          </a:bodyPr>
          <a:lstStyle/>
          <a:p>
            <a:r>
              <a:rPr lang="en-US" sz="2800" dirty="0" smtClean="0">
                <a:latin typeface="Copperplate Gothic Bold" pitchFamily="34" charset="0"/>
              </a:rPr>
              <a:t>Arguments for Social  Responsibility</a:t>
            </a:r>
          </a:p>
        </p:txBody>
      </p:sp>
      <p:sp>
        <p:nvSpPr>
          <p:cNvPr id="60419" name="Rectangle 3"/>
          <p:cNvSpPr>
            <a:spLocks noGrp="1" noChangeArrowheads="1"/>
          </p:cNvSpPr>
          <p:nvPr>
            <p:ph type="body" idx="1"/>
          </p:nvPr>
        </p:nvSpPr>
        <p:spPr>
          <a:xfrm>
            <a:off x="251520" y="1412776"/>
            <a:ext cx="8568952" cy="5112568"/>
          </a:xfrm>
        </p:spPr>
        <p:txBody>
          <a:bodyPr>
            <a:normAutofit fontScale="92500"/>
          </a:bodyPr>
          <a:lstStyle/>
          <a:p>
            <a:pPr marL="457200" indent="-457200">
              <a:lnSpc>
                <a:spcPct val="90000"/>
              </a:lnSpc>
              <a:buFont typeface="+mj-lt"/>
              <a:buAutoNum type="arabicPeriod"/>
            </a:pPr>
            <a:r>
              <a:rPr lang="en-US" sz="2400" dirty="0" smtClean="0">
                <a:latin typeface="Franklin Gothic Medium" pitchFamily="34" charset="0"/>
              </a:rPr>
              <a:t>Business helped to create many of the social problems that exist today, so it should play a significant role in solving them, especially in the areas of pollution reduction and cleanup.</a:t>
            </a:r>
          </a:p>
          <a:p>
            <a:pPr marL="457200" indent="-457200">
              <a:lnSpc>
                <a:spcPct val="90000"/>
              </a:lnSpc>
              <a:spcBef>
                <a:spcPct val="40000"/>
              </a:spcBef>
              <a:buFont typeface="+mj-lt"/>
              <a:buAutoNum type="arabicPeriod"/>
            </a:pPr>
            <a:r>
              <a:rPr lang="en-US" sz="2400" b="1" dirty="0" smtClean="0">
                <a:latin typeface="Franklin Gothic Medium" pitchFamily="34" charset="0"/>
              </a:rPr>
              <a:t> </a:t>
            </a:r>
            <a:r>
              <a:rPr lang="en-US" sz="2400" b="1" dirty="0" smtClean="0">
                <a:latin typeface="Franklin Gothic Medium" pitchFamily="34" charset="0"/>
              </a:rPr>
              <a:t>Businesses should be more responsible because they have the financial and technical resources to help solve social problems</a:t>
            </a:r>
            <a:endParaRPr lang="en-US" sz="2400" b="1" dirty="0" smtClean="0">
              <a:latin typeface="Franklin Gothic Medium" pitchFamily="34" charset="0"/>
            </a:endParaRPr>
          </a:p>
          <a:p>
            <a:pPr marL="457200" indent="-457200">
              <a:lnSpc>
                <a:spcPct val="90000"/>
              </a:lnSpc>
              <a:spcBef>
                <a:spcPct val="40000"/>
              </a:spcBef>
              <a:buFont typeface="+mj-lt"/>
              <a:buAutoNum type="arabicPeriod"/>
            </a:pPr>
            <a:r>
              <a:rPr lang="en-US" sz="2400" b="1" dirty="0" smtClean="0">
                <a:latin typeface="Franklin Gothic Medium" pitchFamily="34" charset="0"/>
              </a:rPr>
              <a:t> </a:t>
            </a:r>
            <a:r>
              <a:rPr lang="en-US" sz="2400" b="1" dirty="0" smtClean="0">
                <a:latin typeface="Franklin Gothic Medium" pitchFamily="34" charset="0"/>
              </a:rPr>
              <a:t>As members of society, businesses should do their fair share to help </a:t>
            </a:r>
            <a:r>
              <a:rPr lang="en-US" sz="2400" dirty="0" smtClean="0">
                <a:latin typeface="Franklin Gothic Medium" pitchFamily="34" charset="0"/>
              </a:rPr>
              <a:t>others</a:t>
            </a:r>
            <a:endParaRPr lang="en-US" sz="2400" dirty="0" smtClean="0">
              <a:latin typeface="Franklin Gothic Medium" pitchFamily="34" charset="0"/>
            </a:endParaRPr>
          </a:p>
          <a:p>
            <a:pPr marL="457200" indent="-457200">
              <a:lnSpc>
                <a:spcPct val="90000"/>
              </a:lnSpc>
              <a:spcBef>
                <a:spcPct val="40000"/>
              </a:spcBef>
              <a:buFont typeface="+mj-lt"/>
              <a:buAutoNum type="arabicPeriod"/>
            </a:pPr>
            <a:r>
              <a:rPr lang="en-US" sz="2400" b="1" dirty="0" smtClean="0">
                <a:latin typeface="Franklin Gothic Medium" pitchFamily="34" charset="0"/>
              </a:rPr>
              <a:t>Socially responsible decision making by businesses can prevent increased government regulation.</a:t>
            </a:r>
          </a:p>
          <a:p>
            <a:pPr marL="457200" indent="-457200">
              <a:lnSpc>
                <a:spcPct val="90000"/>
              </a:lnSpc>
              <a:spcBef>
                <a:spcPct val="40000"/>
              </a:spcBef>
              <a:buFont typeface="+mj-lt"/>
              <a:buAutoNum type="arabicPeriod"/>
            </a:pPr>
            <a:r>
              <a:rPr lang="en-US" sz="2400" dirty="0" smtClean="0">
                <a:latin typeface="Franklin Gothic Medium" pitchFamily="34" charset="0"/>
              </a:rPr>
              <a:t>Social responsibility is necessary to ensure economic survival: If businesses want educated and healthy employees, customers with money to spend, and suppliers with quality goods and services in years to come, they must take steps to help solve the social and environmental problems that exist today</a:t>
            </a:r>
            <a:r>
              <a:rPr lang="en-US" sz="2400" dirty="0" smtClean="0">
                <a:latin typeface="Franklin Gothic Medium" pitchFamily="34" charset="0"/>
              </a:rPr>
              <a:t>..</a:t>
            </a:r>
            <a:endParaRPr lang="en-US" sz="2400" dirty="0" smtClean="0">
              <a:latin typeface="Franklin Gothic Medium" pitchFamily="34" charset="0"/>
            </a:endParaRPr>
          </a:p>
        </p:txBody>
      </p:sp>
      <p:sp>
        <p:nvSpPr>
          <p:cNvPr id="60420" name="Text Box 4"/>
          <p:cNvSpPr txBox="1">
            <a:spLocks noChangeArrowheads="1"/>
          </p:cNvSpPr>
          <p:nvPr/>
        </p:nvSpPr>
        <p:spPr bwMode="auto">
          <a:xfrm>
            <a:off x="381000" y="2743200"/>
            <a:ext cx="18415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fr-FR" sz="1200" b="1">
              <a:latin typeface="Arial" pitchFamily="34" charset="0"/>
            </a:endParaRPr>
          </a:p>
        </p:txBody>
      </p:sp>
      <p:sp>
        <p:nvSpPr>
          <p:cNvPr id="2" name="5-Point Star 1"/>
          <p:cNvSpPr/>
          <p:nvPr/>
        </p:nvSpPr>
        <p:spPr>
          <a:xfrm>
            <a:off x="15875" y="0"/>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483800347"/>
      </p:ext>
    </p:extLst>
  </p:cSld>
  <p:clrMapOvr>
    <a:masterClrMapping/>
  </p:clrMapOvr>
  <p:transition spd="med">
    <p:strips dir="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style>
          <a:lnRef idx="1">
            <a:schemeClr val="accent2"/>
          </a:lnRef>
          <a:fillRef idx="2">
            <a:schemeClr val="accent2"/>
          </a:fillRef>
          <a:effectRef idx="1">
            <a:schemeClr val="accent2"/>
          </a:effectRef>
          <a:fontRef idx="minor">
            <a:schemeClr val="dk1"/>
          </a:fontRef>
        </p:style>
        <p:txBody>
          <a:bodyPr>
            <a:noAutofit/>
          </a:bodyPr>
          <a:lstStyle/>
          <a:p>
            <a:r>
              <a:rPr lang="en-US" sz="2400" dirty="0" smtClean="0">
                <a:latin typeface="Copperplate Gothic Bold" pitchFamily="34" charset="0"/>
              </a:rPr>
              <a:t>Arguments Against Social</a:t>
            </a:r>
            <a:br>
              <a:rPr lang="en-US" sz="2400" dirty="0" smtClean="0">
                <a:latin typeface="Copperplate Gothic Bold" pitchFamily="34" charset="0"/>
              </a:rPr>
            </a:br>
            <a:r>
              <a:rPr lang="en-US" sz="2400" dirty="0" smtClean="0">
                <a:latin typeface="Copperplate Gothic Bold" pitchFamily="34" charset="0"/>
              </a:rPr>
              <a:t> Responsibility</a:t>
            </a:r>
          </a:p>
        </p:txBody>
      </p:sp>
      <p:sp>
        <p:nvSpPr>
          <p:cNvPr id="61443" name="Text Box 3"/>
          <p:cNvSpPr txBox="1">
            <a:spLocks noChangeArrowheads="1"/>
          </p:cNvSpPr>
          <p:nvPr/>
        </p:nvSpPr>
        <p:spPr bwMode="auto">
          <a:xfrm>
            <a:off x="381000" y="2743200"/>
            <a:ext cx="18415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fr-FR" sz="1200" b="1">
              <a:latin typeface="Arial" pitchFamily="34" charset="0"/>
            </a:endParaRPr>
          </a:p>
        </p:txBody>
      </p:sp>
      <p:sp>
        <p:nvSpPr>
          <p:cNvPr id="61444" name="Rectangle 4"/>
          <p:cNvSpPr>
            <a:spLocks noGrp="1" noChangeArrowheads="1"/>
          </p:cNvSpPr>
          <p:nvPr>
            <p:ph type="body" idx="1"/>
          </p:nvPr>
        </p:nvSpPr>
        <p:spPr>
          <a:xfrm>
            <a:off x="381000" y="1772816"/>
            <a:ext cx="8439472" cy="4680520"/>
          </a:xfrm>
          <a:noFill/>
        </p:spPr>
        <p:txBody>
          <a:bodyPr>
            <a:normAutofit lnSpcReduction="10000"/>
          </a:bodyPr>
          <a:lstStyle/>
          <a:p>
            <a:pPr marL="457200" indent="-457200">
              <a:lnSpc>
                <a:spcPct val="90000"/>
              </a:lnSpc>
              <a:buFont typeface="+mj-lt"/>
              <a:buAutoNum type="arabicPeriod"/>
            </a:pPr>
            <a:r>
              <a:rPr lang="en-US" sz="2400" dirty="0" smtClean="0">
                <a:latin typeface="Franklin Gothic Medium" pitchFamily="34" charset="0"/>
              </a:rPr>
              <a:t>It sidetracks managers from the primary goal of business–earning profits. Every dollar donated to social causes or otherwise spent on society's problems is a dollar less for owners and investors.</a:t>
            </a:r>
            <a:endParaRPr lang="en-US" sz="2400" b="0" dirty="0" smtClean="0">
              <a:latin typeface="Franklin Gothic Medium" pitchFamily="34" charset="0"/>
            </a:endParaRPr>
          </a:p>
          <a:p>
            <a:pPr marL="457200" indent="-457200">
              <a:lnSpc>
                <a:spcPct val="90000"/>
              </a:lnSpc>
              <a:spcBef>
                <a:spcPct val="40000"/>
              </a:spcBef>
              <a:buFont typeface="+mj-lt"/>
              <a:buAutoNum type="arabicPeriod"/>
            </a:pPr>
            <a:r>
              <a:rPr lang="en-US" sz="2400" b="1" dirty="0" smtClean="0">
                <a:latin typeface="Franklin Gothic Medium" pitchFamily="34" charset="0"/>
              </a:rPr>
              <a:t>Participation in social programs gives businesses greater power, perhaps at the expense of particular segments of the society </a:t>
            </a:r>
            <a:endParaRPr lang="en-US" sz="2400" b="1" dirty="0" smtClean="0">
              <a:latin typeface="Franklin Gothic Medium" pitchFamily="34" charset="0"/>
            </a:endParaRPr>
          </a:p>
          <a:p>
            <a:pPr marL="457200" indent="-457200">
              <a:lnSpc>
                <a:spcPct val="90000"/>
              </a:lnSpc>
              <a:spcBef>
                <a:spcPct val="40000"/>
              </a:spcBef>
              <a:buFont typeface="+mj-lt"/>
              <a:buAutoNum type="arabicPeriod"/>
            </a:pPr>
            <a:r>
              <a:rPr lang="en-US" sz="2400" b="1" dirty="0" smtClean="0">
                <a:latin typeface="Franklin Gothic Medium" pitchFamily="34" charset="0"/>
              </a:rPr>
              <a:t> </a:t>
            </a:r>
            <a:r>
              <a:rPr lang="en-US" sz="2400" b="1" dirty="0" smtClean="0">
                <a:latin typeface="Franklin Gothic Medium" pitchFamily="34" charset="0"/>
              </a:rPr>
              <a:t>Some people question whether business has the expertise needed to assess and make decisions about social problems</a:t>
            </a:r>
            <a:endParaRPr lang="en-US" sz="2400" b="1" dirty="0" smtClean="0">
              <a:latin typeface="Franklin Gothic Medium" pitchFamily="34" charset="0"/>
            </a:endParaRPr>
          </a:p>
          <a:p>
            <a:pPr marL="457200" indent="-457200">
              <a:lnSpc>
                <a:spcPct val="90000"/>
              </a:lnSpc>
              <a:spcBef>
                <a:spcPct val="40000"/>
              </a:spcBef>
              <a:buFont typeface="+mj-lt"/>
              <a:buAutoNum type="arabicPeriod"/>
            </a:pPr>
            <a:r>
              <a:rPr lang="en-US" sz="2400" dirty="0" smtClean="0">
                <a:latin typeface="Franklin Gothic Medium" pitchFamily="34" charset="0"/>
              </a:rPr>
              <a:t>Many people believe that social problems are the responsibility of government agencies and officials, who can be held accountable by voters.</a:t>
            </a:r>
          </a:p>
        </p:txBody>
      </p:sp>
    </p:spTree>
    <p:extLst>
      <p:ext uri="{BB962C8B-B14F-4D97-AF65-F5344CB8AC3E}">
        <p14:creationId xmlns:p14="http://schemas.microsoft.com/office/powerpoint/2010/main" val="3436004967"/>
      </p:ext>
    </p:extLst>
  </p:cSld>
  <p:clrMapOvr>
    <a:masterClrMapping/>
  </p:clrMapOvr>
  <p:transition spd="med">
    <p:strips dir="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noFill/>
          <a:effectLst>
            <a:outerShdw dist="17961" dir="13500000" algn="ctr" rotWithShape="0">
              <a:schemeClr val="tx1"/>
            </a:outerShdw>
          </a:effectLst>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r>
              <a:rPr lang="en-US" sz="3600" dirty="0" smtClean="0">
                <a:latin typeface="Copperplate Gothic Bold" pitchFamily="34" charset="0"/>
              </a:rPr>
              <a:t>Why Be Socially Responsible?</a:t>
            </a:r>
          </a:p>
        </p:txBody>
      </p:sp>
      <p:sp>
        <p:nvSpPr>
          <p:cNvPr id="62467" name="Rectangle 3"/>
          <p:cNvSpPr>
            <a:spLocks noGrp="1" noChangeArrowheads="1"/>
          </p:cNvSpPr>
          <p:nvPr>
            <p:ph type="body" idx="1"/>
          </p:nvPr>
        </p:nvSpPr>
        <p:spPr>
          <a:xfrm>
            <a:off x="347663" y="1466850"/>
            <a:ext cx="8451850" cy="5081588"/>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lnSpcReduction="10000"/>
          </a:bodyPr>
          <a:lstStyle/>
          <a:p>
            <a:pPr>
              <a:lnSpc>
                <a:spcPct val="80000"/>
              </a:lnSpc>
            </a:pPr>
            <a:r>
              <a:rPr lang="en-US" dirty="0" smtClean="0">
                <a:latin typeface="Franklin Gothic Medium" pitchFamily="34" charset="0"/>
              </a:rPr>
              <a:t> </a:t>
            </a:r>
            <a:r>
              <a:rPr lang="en-US" dirty="0" smtClean="0">
                <a:latin typeface="Franklin Gothic Medium" pitchFamily="34" charset="0"/>
              </a:rPr>
              <a:t>Managers accrue benefits by being responsible.</a:t>
            </a:r>
            <a:endParaRPr lang="en-US" dirty="0" smtClean="0">
              <a:latin typeface="Franklin Gothic Medium" pitchFamily="34" charset="0"/>
            </a:endParaRPr>
          </a:p>
          <a:p>
            <a:pPr lvl="1">
              <a:lnSpc>
                <a:spcPct val="90000"/>
              </a:lnSpc>
              <a:buSzPct val="75000"/>
            </a:pPr>
            <a:r>
              <a:rPr lang="en-US" dirty="0" smtClean="0">
                <a:latin typeface="Franklin Gothic Medium" pitchFamily="34" charset="0"/>
              </a:rPr>
              <a:t>Workers and society benefit.</a:t>
            </a:r>
          </a:p>
          <a:p>
            <a:pPr lvl="1">
              <a:lnSpc>
                <a:spcPct val="90000"/>
              </a:lnSpc>
              <a:buSzPct val="75000"/>
            </a:pPr>
            <a:r>
              <a:rPr lang="en-US" dirty="0" smtClean="0">
                <a:latin typeface="Franklin Gothic Medium" pitchFamily="34" charset="0"/>
              </a:rPr>
              <a:t>Quality of life in society will improve.</a:t>
            </a:r>
          </a:p>
          <a:p>
            <a:pPr lvl="1">
              <a:lnSpc>
                <a:spcPct val="90000"/>
              </a:lnSpc>
              <a:buSzPct val="75000"/>
            </a:pPr>
            <a:r>
              <a:rPr lang="en-US" dirty="0" smtClean="0">
                <a:latin typeface="Franklin Gothic Medium" pitchFamily="34" charset="0"/>
              </a:rPr>
              <a:t>It is the right thing to do.</a:t>
            </a:r>
          </a:p>
          <a:p>
            <a:pPr>
              <a:lnSpc>
                <a:spcPct val="80000"/>
              </a:lnSpc>
            </a:pPr>
            <a:r>
              <a:rPr lang="en-US" i="1" dirty="0" smtClean="0">
                <a:solidFill>
                  <a:srgbClr val="800000"/>
                </a:solidFill>
                <a:latin typeface="Franklin Gothic Medium" pitchFamily="34" charset="0"/>
              </a:rPr>
              <a:t>Whistleblowers:</a:t>
            </a:r>
            <a:r>
              <a:rPr lang="en-US" dirty="0" smtClean="0">
                <a:solidFill>
                  <a:srgbClr val="800000"/>
                </a:solidFill>
                <a:latin typeface="Franklin Gothic Medium" pitchFamily="34" charset="0"/>
              </a:rPr>
              <a:t> </a:t>
            </a:r>
            <a:r>
              <a:rPr lang="en-US" dirty="0" smtClean="0">
                <a:latin typeface="Franklin Gothic Medium" pitchFamily="34" charset="0"/>
              </a:rPr>
              <a:t>a person reporting illegal or unethical acts.</a:t>
            </a:r>
          </a:p>
          <a:p>
            <a:pPr lvl="1">
              <a:lnSpc>
                <a:spcPct val="90000"/>
              </a:lnSpc>
              <a:buSzPct val="75000"/>
            </a:pPr>
            <a:r>
              <a:rPr lang="en-US" dirty="0" smtClean="0">
                <a:latin typeface="Franklin Gothic Medium" pitchFamily="34" charset="0"/>
              </a:rPr>
              <a:t>Whistleblowers now protected by law in most cases.</a:t>
            </a:r>
          </a:p>
          <a:p>
            <a:pPr>
              <a:lnSpc>
                <a:spcPct val="80000"/>
              </a:lnSpc>
            </a:pPr>
            <a:r>
              <a:rPr lang="en-US" b="1" i="1" dirty="0" smtClean="0">
                <a:solidFill>
                  <a:srgbClr val="800000"/>
                </a:solidFill>
                <a:latin typeface="Franklin Gothic Medium" pitchFamily="34" charset="0"/>
              </a:rPr>
              <a:t>Social Audit </a:t>
            </a:r>
            <a:r>
              <a:rPr lang="en-US" i="1" dirty="0" smtClean="0">
                <a:solidFill>
                  <a:srgbClr val="800000"/>
                </a:solidFill>
                <a:latin typeface="Franklin Gothic Medium" pitchFamily="34" charset="0"/>
              </a:rPr>
              <a:t>:</a:t>
            </a:r>
            <a:r>
              <a:rPr lang="en-US" dirty="0" smtClean="0">
                <a:solidFill>
                  <a:srgbClr val="800000"/>
                </a:solidFill>
                <a:latin typeface="Franklin Gothic Medium" pitchFamily="34" charset="0"/>
              </a:rPr>
              <a:t> </a:t>
            </a:r>
            <a:r>
              <a:rPr lang="en-US" dirty="0" smtClean="0">
                <a:latin typeface="Franklin Gothic Medium" pitchFamily="34" charset="0"/>
              </a:rPr>
              <a:t>managers specifically take ethics and business into account when making decisions.</a:t>
            </a:r>
          </a:p>
        </p:txBody>
      </p:sp>
    </p:spTree>
    <p:extLst>
      <p:ext uri="{BB962C8B-B14F-4D97-AF65-F5344CB8AC3E}">
        <p14:creationId xmlns:p14="http://schemas.microsoft.com/office/powerpoint/2010/main" val="60791455"/>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3379</TotalTime>
  <Words>3743</Words>
  <Application>Microsoft Office PowerPoint</Application>
  <PresentationFormat>On-screen Show (4:3)</PresentationFormat>
  <Paragraphs>579</Paragraphs>
  <Slides>59</Slides>
  <Notes>53</Notes>
  <HiddenSlides>0</HiddenSlides>
  <MMClips>0</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Office Theme</vt:lpstr>
      <vt:lpstr>ADM1300~W5  part I</vt:lpstr>
      <vt:lpstr>This week Agenda</vt:lpstr>
      <vt:lpstr>Ethics in the Workplace</vt:lpstr>
      <vt:lpstr>The Development of  Individual Ethics and Codes</vt:lpstr>
      <vt:lpstr>Ethical Origins</vt:lpstr>
      <vt:lpstr>Ethical Origins</vt:lpstr>
      <vt:lpstr>Ethics and Laws</vt:lpstr>
      <vt:lpstr>Managerial Ethics</vt:lpstr>
      <vt:lpstr>Some Observations</vt:lpstr>
      <vt:lpstr>Managerial Ethics in a  real-life situation</vt:lpstr>
      <vt:lpstr>Accessing Ethical Behaviour</vt:lpstr>
      <vt:lpstr>Model of Ethical Judgement Making Figure 5.1</vt:lpstr>
      <vt:lpstr>“The newspaper test”</vt:lpstr>
      <vt:lpstr>Basic Approaches to Ethics ~Chapter 6.:.Page 194~</vt:lpstr>
      <vt:lpstr>   Basic Approaches to Ethics Utilitarian Approach  </vt:lpstr>
      <vt:lpstr>Basic Approaches to Ethics Moral Rights Approach</vt:lpstr>
      <vt:lpstr>Basic Approaches to Ethics Universal Approach</vt:lpstr>
      <vt:lpstr>Basic Approaches to Ethics Justice Approach</vt:lpstr>
      <vt:lpstr>Basic Approaches to Ethics Justice Approach</vt:lpstr>
      <vt:lpstr>Moral Intensity in Ethical Decision Making</vt:lpstr>
      <vt:lpstr>Moral Intensity in Ethical Decision Making</vt:lpstr>
      <vt:lpstr>Moral Intensity in Ethical Decision Making</vt:lpstr>
      <vt:lpstr>Moral Intensity in Ethical Decision Making</vt:lpstr>
      <vt:lpstr>Moral Intensity in Ethical Decision Making</vt:lpstr>
      <vt:lpstr>Moral Intensity in Ethical Decision Making</vt:lpstr>
      <vt:lpstr>Moral Intensity in Ethical Decision Making</vt:lpstr>
      <vt:lpstr>Moral Intensity in Ethical Decision Making</vt:lpstr>
      <vt:lpstr>Making Ethical Decisions Chapter 6, page 202</vt:lpstr>
      <vt:lpstr>Categories Found in Corporate Codes of Ethics</vt:lpstr>
      <vt:lpstr>Sources of an Organization’s Code of Ethics</vt:lpstr>
      <vt:lpstr>Successfully Implementing Codes of Ethics</vt:lpstr>
      <vt:lpstr>Whistleblowing </vt:lpstr>
      <vt:lpstr>Promoting Ethics</vt:lpstr>
      <vt:lpstr>ADM1300~W6  part II</vt:lpstr>
      <vt:lpstr>Social Responsibility</vt:lpstr>
      <vt:lpstr>Areas of Social Responsibility</vt:lpstr>
      <vt:lpstr>Environmental Responsibility Issues</vt:lpstr>
      <vt:lpstr>Air Pollution</vt:lpstr>
      <vt:lpstr>Water Pollution</vt:lpstr>
      <vt:lpstr>Land Pollution</vt:lpstr>
      <vt:lpstr>Customer Responsibility Issues</vt:lpstr>
      <vt:lpstr>Consumer Rights Issues</vt:lpstr>
      <vt:lpstr>Unfair Pricing Issues</vt:lpstr>
      <vt:lpstr>Ethics in Advertising</vt:lpstr>
      <vt:lpstr>Employee Responsibility Issues</vt:lpstr>
      <vt:lpstr>Encouraging Ethical Employees Behaviour</vt:lpstr>
      <vt:lpstr>Responsibility Towards Investors</vt:lpstr>
      <vt:lpstr>Improper Financial Management</vt:lpstr>
      <vt:lpstr>Cheque Kiting</vt:lpstr>
      <vt:lpstr>Insider Trading</vt:lpstr>
      <vt:lpstr>Misrepresenting Financial Information</vt:lpstr>
      <vt:lpstr>Corporate  Charitable Donations</vt:lpstr>
      <vt:lpstr>Figure 5.6 Approaches to Social Responsibility</vt:lpstr>
      <vt:lpstr>Approaches to Social Responsibility</vt:lpstr>
      <vt:lpstr>Approaches to Social Responsibility</vt:lpstr>
      <vt:lpstr>Arguments for Social  Responsibility</vt:lpstr>
      <vt:lpstr>Arguments for Social  Responsibility</vt:lpstr>
      <vt:lpstr>Arguments Against Social  Responsibility</vt:lpstr>
      <vt:lpstr>Why Be Socially Responsible?</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ADM1300~W2</dc:title>
  <dc:creator>.:.</dc:creator>
  <cp:lastModifiedBy>Dan</cp:lastModifiedBy>
  <cp:revision>227</cp:revision>
  <cp:lastPrinted>2011-10-04T22:09:21Z</cp:lastPrinted>
  <dcterms:created xsi:type="dcterms:W3CDTF">2011-09-13T16:26:29Z</dcterms:created>
  <dcterms:modified xsi:type="dcterms:W3CDTF">2012-10-03T17:48:35Z</dcterms:modified>
</cp:coreProperties>
</file>