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6" r:id="rId2"/>
    <p:sldId id="257" r:id="rId3"/>
    <p:sldId id="258" r:id="rId4"/>
    <p:sldId id="259" r:id="rId5"/>
    <p:sldId id="269" r:id="rId6"/>
    <p:sldId id="267" r:id="rId7"/>
    <p:sldId id="260" r:id="rId8"/>
    <p:sldId id="278" r:id="rId9"/>
    <p:sldId id="273" r:id="rId10"/>
    <p:sldId id="268" r:id="rId11"/>
    <p:sldId id="270" r:id="rId12"/>
    <p:sldId id="271" r:id="rId13"/>
    <p:sldId id="275" r:id="rId14"/>
    <p:sldId id="276" r:id="rId15"/>
    <p:sldId id="262" r:id="rId16"/>
    <p:sldId id="274" r:id="rId17"/>
    <p:sldId id="263" r:id="rId18"/>
    <p:sldId id="264" r:id="rId19"/>
    <p:sldId id="265" r:id="rId20"/>
    <p:sldId id="277" r:id="rId21"/>
    <p:sldId id="272" r:id="rId22"/>
    <p:sldId id="261" r:id="rId23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818" autoAdjust="0"/>
    <p:restoredTop sz="94660"/>
  </p:normalViewPr>
  <p:slideViewPr>
    <p:cSldViewPr>
      <p:cViewPr varScale="1">
        <p:scale>
          <a:sx n="103" d="100"/>
          <a:sy n="103" d="100"/>
        </p:scale>
        <p:origin x="-12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2BACAF8-6F7B-4F3B-871B-A59355891A4A}" type="datetimeFigureOut">
              <a:rPr lang="en-CA"/>
              <a:pPr>
                <a:defRPr/>
              </a:pPr>
              <a:t>01/02/2012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BD49C6A-27AA-47B0-97BD-0B47903DC085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533862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CB6FF83-BB09-4CE1-AEAA-0666DE531AE5}" type="datetimeFigureOut">
              <a:rPr lang="en-CA"/>
              <a:pPr>
                <a:defRPr/>
              </a:pPr>
              <a:t>01/02/2012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pPr lvl="0"/>
            <a:endParaRPr lang="en-CA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CA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AA00245-A411-4C40-989B-3321A1106106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65972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CA" smtClean="0"/>
              <a:t>DTP – diphtheria, tetanus, pertussis</a:t>
            </a:r>
          </a:p>
        </p:txBody>
      </p:sp>
      <p:sp>
        <p:nvSpPr>
          <p:cNvPr id="2457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63225BB-5D93-42AF-8EF1-BEF6CC9B7B4F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4625" indent="-174625">
              <a:spcBef>
                <a:spcPct val="0"/>
              </a:spcBef>
              <a:buFontTx/>
              <a:buChar char="•"/>
            </a:pPr>
            <a:r>
              <a:rPr lang="en-CA" smtClean="0"/>
              <a:t>Was 276 in 1990</a:t>
            </a:r>
          </a:p>
          <a:p>
            <a:pPr marL="174625" indent="-174625">
              <a:spcBef>
                <a:spcPct val="0"/>
              </a:spcBef>
              <a:buFontTx/>
              <a:buChar char="•"/>
            </a:pPr>
            <a:r>
              <a:rPr lang="en-CA" smtClean="0"/>
              <a:t>Data from WHO</a:t>
            </a:r>
          </a:p>
        </p:txBody>
      </p:sp>
      <p:sp>
        <p:nvSpPr>
          <p:cNvPr id="2662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614EB73-B95A-41F2-9AB3-7037D4EB4971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C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CA" smtClean="0"/>
              <a:t>Canadian data from Measurement in Pediatric Exercise Science, Docherty, 1996</a:t>
            </a:r>
          </a:p>
        </p:txBody>
      </p:sp>
      <p:sp>
        <p:nvSpPr>
          <p:cNvPr id="2969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641F4A4-5036-45E0-BF83-D7F834BFE82E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C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CA" smtClean="0"/>
              <a:t>From Measurement in Pediatric Exercise Science – David Docherty, Ed.</a:t>
            </a:r>
          </a:p>
        </p:txBody>
      </p:sp>
      <p:sp>
        <p:nvSpPr>
          <p:cNvPr id="3379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6BA7342-B186-436F-8BD7-B44979C05891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01/02/2012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FAECB2-8AEC-4943-84D9-A843EE477F01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01/02/2012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DDF7C-0286-4E38-8409-2FF79485B7D4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01/02/2012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5C9320-BD0A-4CBF-8FBF-821C83BE6511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01/02/2012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9D59A-41B7-4681-9CA6-8A504D986C32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01/02/2012</a:t>
            </a: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EBBFA9-4CF4-4A07-8A1B-88EC1516DAA6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01/02/2012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8C6CB6-B1E9-4ADC-AC7A-16704C4CFD68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01/02/2012</a:t>
            </a: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E035D-562C-4DCD-8EDB-9635B4151CFB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01/02/2012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C2265-C4EE-43F8-8B96-ACD1D22F0A8E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01/02/2012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707AEF-14E3-419C-AC93-E4EA2025BB5C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01/02/2012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7FA5C8-8E65-4F98-9316-7BB035D01275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01/02/2012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B5DD24-ED77-44E7-A6E5-F2C34AD78B9A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CA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CA"/>
              <a:t>01/02/2012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7EED1F3-9FC0-4ED3-9F74-24744157A882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video" Target="http://www.youtube.com/v/TW7cPAzrRyE?version=3&amp;feature=player_embedded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video" Target="http://www.youtube.com/v/ATDp8u8Dmqc?version=3&amp;hl=en_US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0638"/>
            <a:ext cx="9067800" cy="6232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01/02/2012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479D69-B834-4DE4-B5AE-696E7D880ED6}" type="slidenum">
              <a:rPr lang="en-CA"/>
              <a:pPr>
                <a:defRPr/>
              </a:pPr>
              <a:t>1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3025"/>
            <a:ext cx="9182100" cy="631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50000"/>
                  </a:schemeClr>
                </a:solidFill>
              </a:rPr>
              <a:t>Health: A Global Context</a:t>
            </a:r>
            <a:br>
              <a:rPr lang="en-CA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CA" dirty="0" smtClean="0">
                <a:solidFill>
                  <a:schemeClr val="accent1">
                    <a:lumMod val="50000"/>
                  </a:schemeClr>
                </a:solidFill>
              </a:rPr>
              <a:t>APA 1122</a:t>
            </a:r>
            <a:endParaRPr lang="en-CA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797425"/>
            <a:ext cx="6400800" cy="84137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/>
              <a:t>Professor: Ken Porter, DPhil.</a:t>
            </a:r>
            <a:endParaRPr lang="en-C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50000"/>
                  </a:schemeClr>
                </a:solidFill>
              </a:rPr>
              <a:t>Today</a:t>
            </a:r>
            <a:endParaRPr lang="en-CA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err="1" smtClean="0"/>
              <a:t>Administrivia</a:t>
            </a:r>
            <a:endParaRPr lang="en-CA" dirty="0" smtClean="0"/>
          </a:p>
          <a:p>
            <a:r>
              <a:rPr lang="en-CA" dirty="0" smtClean="0"/>
              <a:t>Maternal health</a:t>
            </a:r>
          </a:p>
          <a:p>
            <a:r>
              <a:rPr lang="en-CA" dirty="0" smtClean="0"/>
              <a:t>Health and physical work capacity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01/02/2012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5B12AF-F1B8-4C35-9A96-6CD61E890799}" type="slidenum">
              <a:rPr lang="en-CA"/>
              <a:pPr>
                <a:defRPr/>
              </a:pPr>
              <a:t>3</a:t>
            </a:fld>
            <a:endParaRPr lang="en-CA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err="1" smtClean="0">
                <a:solidFill>
                  <a:schemeClr val="accent1">
                    <a:lumMod val="50000"/>
                  </a:schemeClr>
                </a:solidFill>
              </a:rPr>
              <a:t>Administrivia</a:t>
            </a:r>
            <a:endParaRPr lang="en-CA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9 days to submit the Health Issue Assignment</a:t>
            </a:r>
          </a:p>
          <a:p>
            <a:r>
              <a:rPr lang="en-CA" dirty="0" smtClean="0"/>
              <a:t>Last of my </a:t>
            </a:r>
            <a:r>
              <a:rPr lang="en-CA" dirty="0" smtClean="0"/>
              <a:t>classes is Friday </a:t>
            </a:r>
          </a:p>
          <a:p>
            <a:r>
              <a:rPr lang="en-CA" dirty="0" smtClean="0"/>
              <a:t>W</a:t>
            </a:r>
            <a:r>
              <a:rPr lang="en-CA" dirty="0" smtClean="0"/>
              <a:t>ill </a:t>
            </a:r>
            <a:r>
              <a:rPr lang="en-CA" dirty="0" smtClean="0"/>
              <a:t>keep office hours next week: Wednesday, </a:t>
            </a:r>
            <a:r>
              <a:rPr lang="en-CA" dirty="0" err="1" smtClean="0"/>
              <a:t>Montpetit</a:t>
            </a:r>
            <a:r>
              <a:rPr lang="en-CA" dirty="0" smtClean="0"/>
              <a:t> 349, 1:30 to 3:30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01/02/2012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9CA2F6-A673-4399-96AA-282C43438A45}" type="slidenum">
              <a:rPr lang="en-CA"/>
              <a:pPr>
                <a:defRPr/>
              </a:pPr>
              <a:t>4</a:t>
            </a:fld>
            <a:endParaRPr lang="en-CA"/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01/02/2012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39D2C0-3937-4C81-B3BF-2E47534537C8}" type="slidenum">
              <a:rPr lang="en-CA"/>
              <a:pPr>
                <a:defRPr/>
              </a:pPr>
              <a:t>5</a:t>
            </a:fld>
            <a:endParaRPr lang="en-CA"/>
          </a:p>
        </p:txBody>
      </p:sp>
      <p:pic>
        <p:nvPicPr>
          <p:cNvPr id="5" name="TW7cPAzrRyE?version=3&amp;feature=player_embedded"/>
          <p:cNvPicPr>
            <a:picLocks noRot="1" noChangeAspect="1"/>
          </p:cNvPicPr>
          <p:nvPr>
            <a:vide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50825" y="-53975"/>
            <a:ext cx="8774113" cy="636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>
                <a:solidFill>
                  <a:schemeClr val="accent1">
                    <a:lumMod val="50000"/>
                  </a:schemeClr>
                </a:solidFill>
              </a:rPr>
              <a:t>Maternal Health Issues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mtClean="0"/>
              <a:t>Blood screening</a:t>
            </a:r>
          </a:p>
          <a:p>
            <a:pPr lvl="1"/>
            <a:r>
              <a:rPr lang="en-CA" smtClean="0"/>
              <a:t>ABO and rhesus systems</a:t>
            </a:r>
          </a:p>
          <a:p>
            <a:pPr lvl="1"/>
            <a:r>
              <a:rPr lang="en-CA" smtClean="0"/>
              <a:t>Needed for HIV, Hepatitis C, syphilis, gonorrhoea detection</a:t>
            </a:r>
          </a:p>
          <a:p>
            <a:r>
              <a:rPr lang="en-CA" smtClean="0"/>
              <a:t>Vitamin A status</a:t>
            </a:r>
          </a:p>
          <a:p>
            <a:pPr lvl="1"/>
            <a:r>
              <a:rPr lang="en-CA" smtClean="0"/>
              <a:t>Newborns have no VA store</a:t>
            </a:r>
          </a:p>
          <a:p>
            <a:pPr lvl="1"/>
            <a:r>
              <a:rPr lang="en-CA" smtClean="0"/>
              <a:t>Require retinol in breast milk</a:t>
            </a:r>
          </a:p>
          <a:p>
            <a:endParaRPr lang="en-CA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01/02/2012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65A92B-30A9-4DF4-A3A6-624B620E1291}" type="slidenum">
              <a:rPr lang="en-CA"/>
              <a:pPr>
                <a:defRPr/>
              </a:pPr>
              <a:t>6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50000"/>
                  </a:schemeClr>
                </a:solidFill>
              </a:rPr>
              <a:t>Maternal Health Issues</a:t>
            </a:r>
            <a:endParaRPr lang="en-CA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mtClean="0"/>
              <a:t>Preventing mother-to-child transmission (PMTCT)</a:t>
            </a:r>
          </a:p>
          <a:p>
            <a:pPr lvl="1"/>
            <a:r>
              <a:rPr lang="en-CA" smtClean="0"/>
              <a:t>Without treatment 15-30% of infants acquire HIV</a:t>
            </a:r>
          </a:p>
          <a:p>
            <a:pPr lvl="1"/>
            <a:r>
              <a:rPr lang="en-CA" smtClean="0"/>
              <a:t>A further 5-20% infected through breastfeeding</a:t>
            </a:r>
          </a:p>
          <a:p>
            <a:pPr lvl="1"/>
            <a:r>
              <a:rPr lang="en-CA" smtClean="0"/>
              <a:t>Women with advanced HIV need daily ARV drugs to reduce MTCT</a:t>
            </a:r>
          </a:p>
          <a:p>
            <a:pPr lvl="1"/>
            <a:r>
              <a:rPr lang="en-CA" smtClean="0"/>
              <a:t>Single dose neviropine to mother and newborn 50% effective in PMTCT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 dirty="0"/>
              <a:t>01/02/2012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CE8148-39C3-4674-816F-9DAC56E9426C}" type="slidenum">
              <a:rPr lang="en-CA"/>
              <a:pPr>
                <a:defRPr/>
              </a:pPr>
              <a:t>7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01/02/2012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8DDF7C-0286-4E38-8409-2FF79485B7D4}" type="slidenum">
              <a:rPr lang="en-CA" smtClean="0"/>
              <a:pPr>
                <a:defRPr/>
              </a:pPr>
              <a:t>8</a:t>
            </a:fld>
            <a:endParaRPr lang="en-CA"/>
          </a:p>
        </p:txBody>
      </p:sp>
      <p:pic>
        <p:nvPicPr>
          <p:cNvPr id="7" name="ATDp8u8Dmqc?version=3&amp;hl=en_US"/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06400" y="57150"/>
            <a:ext cx="8356600" cy="626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946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Learn Independently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What is puerperal fever?  Why is it important in maternal health?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What are causes and treatments for maternal haemorrhaging?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Definitions for: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Neonatal mortality rate (NNMR)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Infant mortality rate (IMR)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Under-5 mortality rate (U5MR)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Maternal </a:t>
            </a:r>
            <a:r>
              <a:rPr lang="en-CA" smtClean="0"/>
              <a:t>mortality rate (MMR)</a:t>
            </a:r>
            <a:endParaRPr lang="en-CA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Secular change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01/02/2012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ABB1F6-0058-42C1-B9F4-0D27A2A8D5B8}" type="slidenum">
              <a:rPr lang="en-CA"/>
              <a:pPr>
                <a:defRPr/>
              </a:pPr>
              <a:t>9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>
                <a:solidFill>
                  <a:schemeClr val="accent1">
                    <a:lumMod val="50000"/>
                  </a:schemeClr>
                </a:solidFill>
              </a:rPr>
              <a:t>Maternal Health </a:t>
            </a:r>
            <a:r>
              <a:rPr lang="en-CA" dirty="0" smtClean="0">
                <a:solidFill>
                  <a:schemeClr val="accent1">
                    <a:lumMod val="50000"/>
                  </a:schemeClr>
                </a:solidFill>
              </a:rPr>
              <a:t>Issues</a:t>
            </a:r>
            <a:br>
              <a:rPr lang="en-CA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CA" dirty="0" smtClean="0">
                <a:solidFill>
                  <a:schemeClr val="accent1">
                    <a:lumMod val="50000"/>
                  </a:schemeClr>
                </a:solidFill>
              </a:rPr>
              <a:t>Child Immunisations</a:t>
            </a:r>
            <a:endParaRPr lang="en-CA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468313" y="1600200"/>
          <a:ext cx="8219256" cy="33409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5576"/>
                <a:gridCol w="1645920"/>
                <a:gridCol w="1645920"/>
                <a:gridCol w="1645920"/>
                <a:gridCol w="1645920"/>
              </a:tblGrid>
              <a:tr h="1007086">
                <a:tc>
                  <a:txBody>
                    <a:bodyPr/>
                    <a:lstStyle/>
                    <a:p>
                      <a:r>
                        <a:rPr lang="en-CA" dirty="0" smtClean="0"/>
                        <a:t>Country</a:t>
                      </a:r>
                    </a:p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Measles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Polio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DTP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err="1" smtClean="0"/>
                        <a:t>Hib</a:t>
                      </a:r>
                      <a:endParaRPr lang="en-CA" dirty="0"/>
                    </a:p>
                  </a:txBody>
                  <a:tcPr/>
                </a:tc>
              </a:tr>
              <a:tr h="583470">
                <a:tc>
                  <a:txBody>
                    <a:bodyPr/>
                    <a:lstStyle/>
                    <a:p>
                      <a:r>
                        <a:rPr lang="en-CA" dirty="0" smtClean="0"/>
                        <a:t>Canada 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93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80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80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80</a:t>
                      </a:r>
                      <a:endParaRPr lang="en-CA" dirty="0"/>
                    </a:p>
                  </a:txBody>
                  <a:tcPr/>
                </a:tc>
              </a:tr>
              <a:tr h="583470">
                <a:tc>
                  <a:txBody>
                    <a:bodyPr/>
                    <a:lstStyle/>
                    <a:p>
                      <a:r>
                        <a:rPr lang="en-CA" dirty="0" smtClean="0"/>
                        <a:t>Ethiopia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73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86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80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86</a:t>
                      </a:r>
                      <a:endParaRPr lang="en-CA" dirty="0"/>
                    </a:p>
                  </a:txBody>
                  <a:tcPr/>
                </a:tc>
              </a:tr>
              <a:tr h="583470">
                <a:tc>
                  <a:txBody>
                    <a:bodyPr/>
                    <a:lstStyle/>
                    <a:p>
                      <a:r>
                        <a:rPr lang="en-CA" dirty="0" smtClean="0"/>
                        <a:t>Sierra Leone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82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89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90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90</a:t>
                      </a:r>
                      <a:endParaRPr lang="en-CA" dirty="0"/>
                    </a:p>
                  </a:txBody>
                  <a:tcPr/>
                </a:tc>
              </a:tr>
              <a:tr h="583470">
                <a:tc>
                  <a:txBody>
                    <a:bodyPr/>
                    <a:lstStyle/>
                    <a:p>
                      <a:r>
                        <a:rPr lang="en-CA" dirty="0" smtClean="0"/>
                        <a:t>India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81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70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72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n/a</a:t>
                      </a:r>
                      <a:endParaRPr lang="en-CA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01/02/2012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45B38F-2E3F-444E-B031-E7F6745912E7}" type="slidenum">
              <a:rPr lang="en-CA"/>
              <a:pPr>
                <a:defRPr/>
              </a:pPr>
              <a:t>10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Maternal Health </a:t>
            </a: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Issues</a:t>
            </a:r>
            <a:b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Fertility &amp; Mortality Rates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323850" y="1900238"/>
          <a:ext cx="8229600" cy="39045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1600"/>
                <a:gridCol w="1371600"/>
                <a:gridCol w="1371600"/>
                <a:gridCol w="1371600"/>
                <a:gridCol w="1371600"/>
                <a:gridCol w="1371600"/>
              </a:tblGrid>
              <a:tr h="1030338">
                <a:tc>
                  <a:txBody>
                    <a:bodyPr/>
                    <a:lstStyle/>
                    <a:p>
                      <a:r>
                        <a:rPr lang="en-CA" dirty="0" smtClean="0"/>
                        <a:t>Country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Life Expectancy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Fertility Rate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Adolescent Fertility Rate/1000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NNMR per 1000 live births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U5MR</a:t>
                      </a:r>
                      <a:endParaRPr lang="en-CA" dirty="0"/>
                    </a:p>
                  </a:txBody>
                  <a:tcPr/>
                </a:tc>
              </a:tr>
              <a:tr h="718546">
                <a:tc>
                  <a:txBody>
                    <a:bodyPr/>
                    <a:lstStyle/>
                    <a:p>
                      <a:r>
                        <a:rPr lang="en-CA" dirty="0" smtClean="0"/>
                        <a:t>Canada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81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1.6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14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4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6</a:t>
                      </a:r>
                      <a:endParaRPr lang="en-CA" dirty="0"/>
                    </a:p>
                  </a:txBody>
                  <a:tcPr/>
                </a:tc>
              </a:tr>
              <a:tr h="718546">
                <a:tc>
                  <a:txBody>
                    <a:bodyPr/>
                    <a:lstStyle/>
                    <a:p>
                      <a:r>
                        <a:rPr lang="en-CA" dirty="0" smtClean="0"/>
                        <a:t>Ethiopia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54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5.2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109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35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106</a:t>
                      </a:r>
                      <a:endParaRPr lang="en-CA" dirty="0"/>
                    </a:p>
                  </a:txBody>
                  <a:tcPr/>
                </a:tc>
              </a:tr>
              <a:tr h="718546">
                <a:tc>
                  <a:txBody>
                    <a:bodyPr/>
                    <a:lstStyle/>
                    <a:p>
                      <a:r>
                        <a:rPr lang="en-CA" dirty="0" smtClean="0"/>
                        <a:t>Sierra Leone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49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5.2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146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45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174*</a:t>
                      </a:r>
                      <a:endParaRPr lang="en-CA" dirty="0"/>
                    </a:p>
                  </a:txBody>
                  <a:tcPr/>
                </a:tc>
              </a:tr>
              <a:tr h="718546">
                <a:tc>
                  <a:txBody>
                    <a:bodyPr/>
                    <a:lstStyle/>
                    <a:p>
                      <a:r>
                        <a:rPr lang="en-CA" dirty="0" smtClean="0"/>
                        <a:t>India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65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2.7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46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32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63</a:t>
                      </a:r>
                      <a:endParaRPr lang="en-CA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01/02/2012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5C3D9B-1EA6-486E-8730-7FA15444FA0E}" type="slidenum">
              <a:rPr lang="en-CA"/>
              <a:pPr>
                <a:defRPr/>
              </a:pPr>
              <a:t>11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Health Issues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1330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1245850">
                <a:tc>
                  <a:txBody>
                    <a:bodyPr/>
                    <a:lstStyle/>
                    <a:p>
                      <a:r>
                        <a:rPr lang="en-CA" dirty="0" smtClean="0"/>
                        <a:t>Country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Prevalence</a:t>
                      </a:r>
                      <a:r>
                        <a:rPr lang="en-CA" baseline="0" dirty="0" smtClean="0"/>
                        <a:t> HIV 15-49y (%)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Children</a:t>
                      </a:r>
                      <a:r>
                        <a:rPr lang="en-CA" baseline="0" dirty="0" smtClean="0"/>
                        <a:t> U5 Overweight</a:t>
                      </a:r>
                    </a:p>
                    <a:p>
                      <a:r>
                        <a:rPr lang="en-CA" baseline="0" dirty="0" smtClean="0"/>
                        <a:t>M/F (%)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Children U5</a:t>
                      </a:r>
                    </a:p>
                    <a:p>
                      <a:r>
                        <a:rPr lang="en-CA" dirty="0" smtClean="0"/>
                        <a:t>Stunted</a:t>
                      </a:r>
                    </a:p>
                    <a:p>
                      <a:r>
                        <a:rPr lang="en-CA" dirty="0" smtClean="0"/>
                        <a:t>M\F</a:t>
                      </a:r>
                      <a:r>
                        <a:rPr lang="en-CA" baseline="0" dirty="0" smtClean="0"/>
                        <a:t> (%)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Children U5</a:t>
                      </a:r>
                    </a:p>
                    <a:p>
                      <a:r>
                        <a:rPr lang="en-CA" dirty="0" smtClean="0"/>
                        <a:t>Wasted</a:t>
                      </a:r>
                    </a:p>
                    <a:p>
                      <a:r>
                        <a:rPr lang="en-CA" dirty="0" smtClean="0"/>
                        <a:t>M/F</a:t>
                      </a:r>
                      <a:r>
                        <a:rPr lang="en-CA" baseline="0" dirty="0" smtClean="0"/>
                        <a:t> (%)</a:t>
                      </a:r>
                      <a:endParaRPr lang="en-CA" dirty="0"/>
                    </a:p>
                  </a:txBody>
                  <a:tcPr/>
                </a:tc>
              </a:tr>
              <a:tr h="721802">
                <a:tc>
                  <a:txBody>
                    <a:bodyPr/>
                    <a:lstStyle/>
                    <a:p>
                      <a:r>
                        <a:rPr lang="en-CA" dirty="0" smtClean="0"/>
                        <a:t>Canada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0.2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9.5/5.2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8.4/6.5 </a:t>
                      </a:r>
                    </a:p>
                    <a:p>
                      <a:r>
                        <a:rPr lang="en-CA" dirty="0" smtClean="0"/>
                        <a:t>1972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1.2/1.1</a:t>
                      </a:r>
                    </a:p>
                    <a:p>
                      <a:r>
                        <a:rPr lang="en-CA" dirty="0" smtClean="0"/>
                        <a:t>1972</a:t>
                      </a:r>
                      <a:endParaRPr lang="en-CA" dirty="0"/>
                    </a:p>
                  </a:txBody>
                  <a:tcPr/>
                </a:tc>
              </a:tr>
              <a:tr h="721802">
                <a:tc>
                  <a:txBody>
                    <a:bodyPr/>
                    <a:lstStyle/>
                    <a:p>
                      <a:r>
                        <a:rPr lang="en-CA" dirty="0" smtClean="0"/>
                        <a:t>Ethiopia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n/a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2.0/1.5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51.8/49.6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13.7/10.8</a:t>
                      </a:r>
                      <a:endParaRPr lang="en-CA" dirty="0"/>
                    </a:p>
                  </a:txBody>
                  <a:tcPr/>
                </a:tc>
              </a:tr>
              <a:tr h="721802">
                <a:tc>
                  <a:txBody>
                    <a:bodyPr/>
                    <a:lstStyle/>
                    <a:p>
                      <a:r>
                        <a:rPr lang="en-CA" dirty="0" smtClean="0"/>
                        <a:t>Sierra Leone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1.6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10.3/9.9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39.5/39.4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10.4/10.6</a:t>
                      </a:r>
                      <a:endParaRPr lang="en-CA" dirty="0"/>
                    </a:p>
                  </a:txBody>
                  <a:tcPr/>
                </a:tc>
              </a:tr>
              <a:tr h="721802">
                <a:tc>
                  <a:txBody>
                    <a:bodyPr/>
                    <a:lstStyle/>
                    <a:p>
                      <a:r>
                        <a:rPr lang="en-CA" dirty="0" smtClean="0"/>
                        <a:t>India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0.3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2.2/1.7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47.9/48.0</a:t>
                      </a:r>
                    </a:p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20.7/19.3</a:t>
                      </a:r>
                      <a:endParaRPr lang="en-CA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01/02/2012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0EB47E-50C7-4DD7-83F1-B2E95ABBDC38}" type="slidenum">
              <a:rPr lang="en-CA"/>
              <a:pPr>
                <a:defRPr/>
              </a:pPr>
              <a:t>12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Health and Physical Work Capacity</a:t>
            </a:r>
            <a:b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Height Comparison </a:t>
            </a:r>
            <a:b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Canadian and African Boys 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01/02/2012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E318D8-2BED-4394-BE4F-250102470714}" type="slidenum">
              <a:rPr lang="en-CA"/>
              <a:pPr>
                <a:defRPr/>
              </a:pPr>
              <a:t>13</a:t>
            </a:fld>
            <a:endParaRPr lang="en-CA"/>
          </a:p>
        </p:txBody>
      </p:sp>
      <p:pic>
        <p:nvPicPr>
          <p:cNvPr id="2867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900113" y="1785938"/>
            <a:ext cx="7502525" cy="45085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01/02/2012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3BB9AB-2C6E-471B-965D-CAD54C085CCE}" type="slidenum">
              <a:rPr lang="en-CA"/>
              <a:pPr>
                <a:defRPr/>
              </a:pPr>
              <a:t>14</a:t>
            </a:fld>
            <a:endParaRPr lang="en-CA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Health and Physical Work Capacity</a:t>
            </a:r>
            <a:b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Weight Comparison </a:t>
            </a:r>
            <a:b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Canadian and African Boys 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072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042988" y="1743075"/>
            <a:ext cx="7345362" cy="44132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50000"/>
                  </a:schemeClr>
                </a:solidFill>
              </a:rPr>
              <a:t>Health and Physical Work Capacity Grip Strength – African Boys</a:t>
            </a:r>
            <a:endParaRPr lang="en-CA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09600" y="1524001"/>
            <a:ext cx="8003008" cy="4809304"/>
          </a:xfrm>
        </p:spPr>
      </p:pic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01/02/2012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EDE370-D8A6-411E-994B-EDF6D1438EBC}" type="slidenum">
              <a:rPr lang="en-CA"/>
              <a:pPr>
                <a:defRPr/>
              </a:pPr>
              <a:t>15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Health and Physical Work </a:t>
            </a: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Capacity </a:t>
            </a:r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Grip Strength – </a:t>
            </a: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Canadian Children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2770" name="Content Placeholder 8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755650" y="1620838"/>
            <a:ext cx="7234238" cy="4906962"/>
          </a:xfrm>
        </p:spPr>
      </p:pic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01/02/2012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4523F74-4366-45A0-B615-128629E6EF23}" type="slidenum">
              <a:rPr lang="en-CA"/>
              <a:pPr>
                <a:defRPr/>
              </a:pPr>
              <a:t>16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50000"/>
                  </a:schemeClr>
                </a:solidFill>
              </a:rPr>
              <a:t>Health and Physical Work Capacity – Vertical Jump - Boys</a:t>
            </a:r>
            <a:endParaRPr lang="en-CA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11188" y="1482725"/>
            <a:ext cx="7705725" cy="4630738"/>
          </a:xfrm>
        </p:spPr>
      </p:pic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01/02/2012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9C5C15-8229-4CFF-B755-CD97668F5128}" type="slidenum">
              <a:rPr lang="en-CA"/>
              <a:pPr>
                <a:defRPr/>
              </a:pPr>
              <a:t>17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50000"/>
                  </a:schemeClr>
                </a:solidFill>
              </a:rPr>
              <a:t>Health and Physical Work Capacity – Horizontal Jump - Boys</a:t>
            </a:r>
            <a:endParaRPr lang="en-CA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35013" y="1557338"/>
            <a:ext cx="8085137" cy="4859337"/>
          </a:xfrm>
        </p:spPr>
      </p:pic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01/02/2012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BA894C-48C4-4B6E-855B-F2F11D65C949}" type="slidenum">
              <a:rPr lang="en-CA"/>
              <a:pPr>
                <a:defRPr/>
              </a:pPr>
              <a:t>18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50000"/>
                  </a:schemeClr>
                </a:solidFill>
              </a:rPr>
              <a:t>Health and Physical Work Capacity – </a:t>
            </a:r>
            <a:br>
              <a:rPr lang="en-CA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CA" dirty="0" smtClean="0">
                <a:solidFill>
                  <a:schemeClr val="accent1">
                    <a:lumMod val="50000"/>
                  </a:schemeClr>
                </a:solidFill>
              </a:rPr>
              <a:t>3-minute Shuttle Run - Boys</a:t>
            </a:r>
            <a:endParaRPr lang="en-CA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01/02/2012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062F59-DE51-4BAD-BEE6-10472813BFDF}" type="slidenum">
              <a:rPr lang="en-CA"/>
              <a:pPr>
                <a:defRPr/>
              </a:pPr>
              <a:t>19</a:t>
            </a:fld>
            <a:endParaRPr lang="en-CA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35013" y="1557338"/>
            <a:ext cx="7786687" cy="46799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Secular Change in Fitness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7890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71488" y="1125538"/>
            <a:ext cx="7988300" cy="5334000"/>
          </a:xfrm>
        </p:spPr>
      </p:pic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01/02/2012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1B5A4E-351B-4EFB-8999-2E57BDFCC9D8}" type="slidenum">
              <a:rPr lang="en-CA"/>
              <a:pPr>
                <a:defRPr/>
              </a:pPr>
              <a:t>20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On Friday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mtClean="0"/>
              <a:t>Miscellaneous diseases and miseries</a:t>
            </a:r>
          </a:p>
          <a:p>
            <a:r>
              <a:rPr lang="en-CA" smtClean="0"/>
              <a:t>Review of materials covered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01/02/2012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56F510-FC60-4538-89EB-CB3875C5AA19}" type="slidenum">
              <a:rPr lang="en-CA"/>
              <a:pPr>
                <a:defRPr/>
              </a:pPr>
              <a:t>21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6225" y="293688"/>
            <a:ext cx="8543925" cy="587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01/02/2012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C084E3-381B-4741-83B1-6CF909F22216}" type="slidenum">
              <a:rPr lang="en-CA"/>
              <a:pPr>
                <a:defRPr/>
              </a:pPr>
              <a:t>22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411</TotalTime>
  <Words>497</Words>
  <Application>Microsoft Office PowerPoint</Application>
  <PresentationFormat>On-screen Show (4:3)</PresentationFormat>
  <Paragraphs>205</Paragraphs>
  <Slides>22</Slides>
  <Notes>4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PowerPoint Presentation</vt:lpstr>
      <vt:lpstr>Health: A Global Context APA 1122</vt:lpstr>
      <vt:lpstr>Today</vt:lpstr>
      <vt:lpstr>Administrivia</vt:lpstr>
      <vt:lpstr>PowerPoint Presentation</vt:lpstr>
      <vt:lpstr>Maternal Health Issues</vt:lpstr>
      <vt:lpstr>Maternal Health Issues</vt:lpstr>
      <vt:lpstr>PowerPoint Presentation</vt:lpstr>
      <vt:lpstr>Learn Independently</vt:lpstr>
      <vt:lpstr>Maternal Health Issues Child Immunisations</vt:lpstr>
      <vt:lpstr>Maternal Health Issues Fertility &amp; Mortality Rates</vt:lpstr>
      <vt:lpstr>Health Issues</vt:lpstr>
      <vt:lpstr>Health and Physical Work Capacity Height Comparison  Canadian and African Boys </vt:lpstr>
      <vt:lpstr>Health and Physical Work Capacity Weight Comparison  Canadian and African Boys </vt:lpstr>
      <vt:lpstr>Health and Physical Work Capacity Grip Strength – African Boys</vt:lpstr>
      <vt:lpstr>Health and Physical Work Capacity Grip Strength – Canadian Children</vt:lpstr>
      <vt:lpstr>Health and Physical Work Capacity – Vertical Jump - Boys</vt:lpstr>
      <vt:lpstr>Health and Physical Work Capacity – Horizontal Jump - Boys</vt:lpstr>
      <vt:lpstr>Health and Physical Work Capacity –  3-minute Shuttle Run - Boys</vt:lpstr>
      <vt:lpstr>Secular Change in Fitness</vt:lpstr>
      <vt:lpstr>On Friday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EN</dc:creator>
  <cp:lastModifiedBy>EN</cp:lastModifiedBy>
  <cp:revision>28</cp:revision>
  <cp:lastPrinted>2012-02-01T15:00:00Z</cp:lastPrinted>
  <dcterms:created xsi:type="dcterms:W3CDTF">2012-01-31T19:06:56Z</dcterms:created>
  <dcterms:modified xsi:type="dcterms:W3CDTF">2012-02-01T20:20:00Z</dcterms:modified>
</cp:coreProperties>
</file>