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637" r:id="rId2"/>
    <p:sldId id="701" r:id="rId3"/>
    <p:sldId id="832" r:id="rId4"/>
    <p:sldId id="752" r:id="rId5"/>
    <p:sldId id="788" r:id="rId6"/>
    <p:sldId id="780" r:id="rId7"/>
    <p:sldId id="657" r:id="rId8"/>
    <p:sldId id="810" r:id="rId9"/>
    <p:sldId id="811" r:id="rId10"/>
    <p:sldId id="809" r:id="rId11"/>
    <p:sldId id="782" r:id="rId12"/>
    <p:sldId id="783" r:id="rId13"/>
    <p:sldId id="785" r:id="rId14"/>
    <p:sldId id="814" r:id="rId15"/>
    <p:sldId id="784" r:id="rId16"/>
    <p:sldId id="813" r:id="rId17"/>
    <p:sldId id="786" r:id="rId18"/>
    <p:sldId id="760" r:id="rId19"/>
    <p:sldId id="723" r:id="rId20"/>
    <p:sldId id="822" r:id="rId21"/>
    <p:sldId id="818" r:id="rId22"/>
    <p:sldId id="793" r:id="rId23"/>
    <p:sldId id="820" r:id="rId24"/>
    <p:sldId id="821" r:id="rId25"/>
    <p:sldId id="830" r:id="rId26"/>
    <p:sldId id="797" r:id="rId27"/>
    <p:sldId id="829" r:id="rId28"/>
    <p:sldId id="828" r:id="rId29"/>
    <p:sldId id="827" r:id="rId30"/>
    <p:sldId id="816" r:id="rId31"/>
    <p:sldId id="824" r:id="rId32"/>
    <p:sldId id="787" r:id="rId33"/>
    <p:sldId id="799" r:id="rId34"/>
    <p:sldId id="819" r:id="rId35"/>
    <p:sldId id="801" r:id="rId36"/>
    <p:sldId id="800" r:id="rId37"/>
    <p:sldId id="804" r:id="rId38"/>
    <p:sldId id="812" r:id="rId39"/>
    <p:sldId id="805" r:id="rId40"/>
    <p:sldId id="807" r:id="rId41"/>
    <p:sldId id="831" r:id="rId42"/>
    <p:sldId id="725" r:id="rId43"/>
  </p:sldIdLst>
  <p:sldSz cx="9144000" cy="6858000" type="screen4x3"/>
  <p:notesSz cx="7023100" cy="93091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0971" autoAdjust="0"/>
  </p:normalViewPr>
  <p:slideViewPr>
    <p:cSldViewPr>
      <p:cViewPr varScale="1">
        <p:scale>
          <a:sx n="99" d="100"/>
          <a:sy n="99" d="100"/>
        </p:scale>
        <p:origin x="-24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3042648" cy="465376"/>
          </a:xfrm>
          <a:prstGeom prst="rect">
            <a:avLst/>
          </a:prstGeom>
        </p:spPr>
        <p:txBody>
          <a:bodyPr vert="horz" lIns="92195" tIns="46098" rIns="92195" bIns="4609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78852" y="0"/>
            <a:ext cx="3042648" cy="465376"/>
          </a:xfrm>
          <a:prstGeom prst="rect">
            <a:avLst/>
          </a:prstGeom>
        </p:spPr>
        <p:txBody>
          <a:bodyPr vert="horz" lIns="92195" tIns="46098" rIns="92195" bIns="46098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9/13/2013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4" y="8842129"/>
            <a:ext cx="3042648" cy="465375"/>
          </a:xfrm>
          <a:prstGeom prst="rect">
            <a:avLst/>
          </a:prstGeom>
        </p:spPr>
        <p:txBody>
          <a:bodyPr vert="horz" lIns="92195" tIns="46098" rIns="92195" bIns="4609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78852" y="8842129"/>
            <a:ext cx="3042648" cy="465375"/>
          </a:xfrm>
          <a:prstGeom prst="rect">
            <a:avLst/>
          </a:prstGeom>
        </p:spPr>
        <p:txBody>
          <a:bodyPr vert="horz" lIns="92195" tIns="46098" rIns="92195" bIns="46098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3043343" cy="465455"/>
          </a:xfrm>
          <a:prstGeom prst="rect">
            <a:avLst/>
          </a:prstGeom>
        </p:spPr>
        <p:txBody>
          <a:bodyPr vert="horz" lIns="93309" tIns="46656" rIns="93309" bIns="46656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8136" y="1"/>
            <a:ext cx="3043343" cy="465455"/>
          </a:xfrm>
          <a:prstGeom prst="rect">
            <a:avLst/>
          </a:prstGeom>
        </p:spPr>
        <p:txBody>
          <a:bodyPr vert="horz" lIns="93309" tIns="46656" rIns="93309" bIns="46656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698500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09" tIns="46656" rIns="93309" bIns="46656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2310" y="4421825"/>
            <a:ext cx="5618480" cy="4189095"/>
          </a:xfrm>
          <a:prstGeom prst="rect">
            <a:avLst/>
          </a:prstGeom>
        </p:spPr>
        <p:txBody>
          <a:bodyPr vert="horz" lIns="93309" tIns="46656" rIns="93309" bIns="46656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842030"/>
            <a:ext cx="3043343" cy="465455"/>
          </a:xfrm>
          <a:prstGeom prst="rect">
            <a:avLst/>
          </a:prstGeom>
        </p:spPr>
        <p:txBody>
          <a:bodyPr vert="horz" lIns="93309" tIns="46656" rIns="93309" bIns="46656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8136" y="8842030"/>
            <a:ext cx="3043343" cy="465455"/>
          </a:xfrm>
          <a:prstGeom prst="rect">
            <a:avLst/>
          </a:prstGeom>
        </p:spPr>
        <p:txBody>
          <a:bodyPr vert="horz" lIns="93309" tIns="46656" rIns="93309" bIns="46656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rousse.fr/encyclopedie/images/Le_partage_de_lAfrique_1924/1011315" TargetMode="External"/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las-historique.net/1945-1989/cartes_popups/Monde1946GF.html" TargetMode="External"/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5863" y="698500"/>
            <a:ext cx="4651375" cy="3489325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C’EST VRAI QU’ON A PAS VU BCP SUR LA PAUVRETÉ. </a:t>
            </a:r>
            <a:r>
              <a:rPr lang="en-US" dirty="0" err="1" smtClean="0"/>
              <a:t>Pauvreté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chronique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transitioire</a:t>
            </a:r>
            <a:r>
              <a:rPr lang="en-US" baseline="0" dirty="0" smtClean="0"/>
              <a:t> ? ;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urbaine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rurale</a:t>
            </a:r>
            <a:r>
              <a:rPr lang="en-US" baseline="0" dirty="0" smtClean="0"/>
              <a:t>; </a:t>
            </a:r>
            <a:r>
              <a:rPr lang="en-US" baseline="0" dirty="0" err="1" smtClean="0"/>
              <a:t>seuils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nationaux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 ; </a:t>
            </a:r>
            <a:r>
              <a:rPr lang="en-US" baseline="0" dirty="0" err="1" smtClean="0"/>
              <a:t>voir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autre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cours</a:t>
            </a:r>
            <a:r>
              <a:rPr lang="en-US" baseline="0" dirty="0" smtClean="0"/>
              <a:t>…. </a:t>
            </a:r>
          </a:p>
          <a:p>
            <a:r>
              <a:rPr lang="en-US" baseline="0" dirty="0" err="1" smtClean="0"/>
              <a:t>Indice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d’intensité</a:t>
            </a:r>
            <a:r>
              <a:rPr lang="en-US" baseline="0" dirty="0" smtClean="0"/>
              <a:t> de la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. </a:t>
            </a:r>
          </a:p>
          <a:p>
            <a:r>
              <a:rPr lang="en-US" baseline="0" dirty="0" err="1" smtClean="0"/>
              <a:t>Croissance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pauvreté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croissance</a:t>
            </a:r>
            <a:r>
              <a:rPr lang="en-US" baseline="0" dirty="0" smtClean="0"/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fr-FR" b="1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Colon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(modifié d’après Larousse): 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Personne qui migre vers une colonie ou un territoire peu peuplé afin d’exploiter une terre, faire du commerce, etc., 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Divisions sur le terrain: Espagnols</a:t>
            </a:r>
            <a:r>
              <a:rPr lang="fr-CA" baseline="0" dirty="0" smtClean="0"/>
              <a:t> identifient des </a:t>
            </a:r>
            <a:r>
              <a:rPr lang="fr-CA" baseline="0" dirty="0" smtClean="0"/>
              <a:t>tribus </a:t>
            </a:r>
            <a:r>
              <a:rPr lang="fr-CA" baseline="0" dirty="0" smtClean="0"/>
              <a:t>n’appréciant pas la domination Inca</a:t>
            </a:r>
            <a:endParaRPr lang="fr-CA" dirty="0" smtClean="0"/>
          </a:p>
          <a:p>
            <a:endParaRPr lang="fr-CA" dirty="0" smtClean="0"/>
          </a:p>
          <a:p>
            <a:r>
              <a:rPr lang="fr-CA" dirty="0" smtClean="0"/>
              <a:t>Accidents de l’histoire:</a:t>
            </a:r>
            <a:r>
              <a:rPr lang="fr-CA" baseline="0" dirty="0" smtClean="0"/>
              <a:t> </a:t>
            </a:r>
          </a:p>
          <a:p>
            <a:r>
              <a:rPr lang="fr-CA" baseline="0" dirty="0" smtClean="0"/>
              <a:t>Aztèques (1521): Roi Montezuma croit que Cortes est un dieu</a:t>
            </a:r>
          </a:p>
          <a:p>
            <a:r>
              <a:rPr lang="fr-CA" baseline="0" dirty="0" smtClean="0"/>
              <a:t>Inca: morts du roi et de son successeur mène à des troubles ; roi Inca croit que Pizarro est un demi-dieu ; société très </a:t>
            </a:r>
            <a:r>
              <a:rPr lang="fr-CA" baseline="0" dirty="0" err="1" smtClean="0"/>
              <a:t>hierarchique</a:t>
            </a:r>
            <a:r>
              <a:rPr lang="fr-CA" baseline="0" dirty="0" smtClean="0"/>
              <a:t>, capture le roi</a:t>
            </a:r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hlinkClick r:id="rId3"/>
              </a:rPr>
              <a:t>http://www.larousse.fr/encyclopedie/images/Le_partage_de_lAfrique_1924/1011315</a:t>
            </a:r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http://www.atlas-historique.net/1945-1989/cartes_popups/Monde1946GF.html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Ce qui manque: durée de la colonisation </a:t>
            </a:r>
          </a:p>
          <a:p>
            <a:r>
              <a:rPr lang="fr-CA" baseline="0" dirty="0" smtClean="0"/>
              <a:t>2 siècles = Amérique</a:t>
            </a:r>
          </a:p>
          <a:p>
            <a:r>
              <a:rPr lang="fr-CA" baseline="0" dirty="0" smtClean="0"/>
              <a:t>80 ans </a:t>
            </a:r>
            <a:r>
              <a:rPr lang="fr-CA" baseline="0" dirty="0" smtClean="0"/>
              <a:t>= Afrique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40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41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42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2013-09-13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nternaute.com/dictionnaire/fr/definition/colonialisme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rbis.uottawa.ca/record=b1786753~S0*frc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oogle.ca/imgres?sa=X&amp;rlz=1C1WPDB_enCA505CA505&amp;biw=1006&amp;bih=637&amp;tbm=isch&amp;tbnid=ZdQUvCynxaqZZM:&amp;imgrefurl=http://bountydefrance.skyrock.com/&amp;docid=LlTnJ_7rX9BpSM&amp;imgurl=http://77.img.v4.skyrock.net/0727/74020727/pics/2906605013_1.jpg&amp;w=299&amp;h=270&amp;ei=Dg4yUqCrN8W5qgHV9oHwAg&amp;zoom=1&amp;ved=1t:3588,r:2,s:0,i:85&amp;iact=rc&amp;page=1&amp;tbnh=171&amp;tbnw=189&amp;start=0&amp;ndsp=29&amp;tx=94&amp;ty=42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rousse.fr/encyclopedie/images/Le_partage_de_lAfrique_1924/1011315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rbis.uottawa.ca/record=b1786753~S0*frc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tlas-historique.net/1945-1989/cartes_popups/Monde1946GF.html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ntraykreyol.org/spip.php?article791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tlas-historique.net/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GHbiBg6JZ2U" TargetMode="Externa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470025"/>
          </a:xfrm>
        </p:spPr>
        <p:txBody>
          <a:bodyPr>
            <a:noAutofit/>
          </a:bodyPr>
          <a:lstStyle/>
          <a:p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 </a:t>
            </a:r>
            <a:br>
              <a:rPr lang="fr-CA" sz="3400" dirty="0" smtClean="0"/>
            </a:br>
            <a:r>
              <a:rPr lang="fr-CA" sz="3400" dirty="0" smtClean="0"/>
              <a:t>Séance 4 (module 3): La colonisation est ses impacts</a:t>
            </a:r>
            <a:r>
              <a:rPr lang="fr-CA" sz="2800" dirty="0" smtClean="0"/>
              <a:t/>
            </a:r>
            <a:br>
              <a:rPr lang="fr-CA" sz="2800" dirty="0" smtClean="0"/>
            </a:br>
            <a:endParaRPr lang="fr-FR" sz="28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DVM 2005 B</a:t>
            </a:r>
          </a:p>
          <a:p>
            <a:pPr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13 </a:t>
            </a:r>
            <a:r>
              <a:rPr lang="fr-CA" sz="2000" dirty="0">
                <a:solidFill>
                  <a:schemeClr val="tx1"/>
                </a:solidFill>
              </a:rPr>
              <a:t>septembre 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Mise au point DGD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fr-CA" dirty="0" smtClean="0">
              <a:solidFill>
                <a:srgbClr val="FF0000"/>
              </a:solidFill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8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Présentation des assistantes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sz="25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Ange </a:t>
            </a:r>
            <a:r>
              <a:rPr lang="fr-CA" sz="25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Nyirasafari (anyir011@uottawa.ca)</a:t>
            </a:r>
          </a:p>
          <a:p>
            <a:pPr>
              <a:lnSpc>
                <a:spcPct val="150000"/>
              </a:lnSpc>
            </a:pPr>
            <a:r>
              <a:rPr lang="fr-CA" sz="25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Domitille </a:t>
            </a:r>
            <a:r>
              <a:rPr lang="fr-CA" sz="2500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Mellet</a:t>
            </a:r>
            <a:r>
              <a:rPr lang="fr-CA" sz="25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sz="25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(dmell006@uottawa.ca)</a:t>
            </a:r>
          </a:p>
          <a:p>
            <a:pPr>
              <a:lnSpc>
                <a:spcPct val="150000"/>
              </a:lnSpc>
            </a:pPr>
            <a:r>
              <a:rPr lang="fr-CA" sz="25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Yasmine </a:t>
            </a:r>
            <a:r>
              <a:rPr lang="en-US" sz="2500" dirty="0" err="1" smtClean="0">
                <a:latin typeface="Microsoft Sans Serif" pitchFamily="34" charset="0"/>
                <a:cs typeface="Microsoft Sans Serif" pitchFamily="34" charset="0"/>
              </a:rPr>
              <a:t>Benbelaid</a:t>
            </a:r>
            <a:r>
              <a:rPr lang="en-US" sz="2500" dirty="0"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n-US" sz="2500" dirty="0" smtClean="0">
                <a:latin typeface="Microsoft Sans Serif" pitchFamily="34" charset="0"/>
                <a:cs typeface="Microsoft Sans Serif" pitchFamily="34" charset="0"/>
              </a:rPr>
              <a:t>(ybenb026@uottawa.ca)</a:t>
            </a:r>
            <a:endParaRPr lang="fr-CA" sz="2500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5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Pourquoi parler de l’histoire 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coloniale ?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Argument clef de Jeffrey Sachs: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Grandes différences actuelles entre le Nord 	      et le Sud expliquées par de petites			 différences de taux de croissance sur 		   200 ans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Mais, pour bien comprendre, il faut		 bien sûr intégrer le legs de l’histoire		 coloniale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  <p:pic>
        <p:nvPicPr>
          <p:cNvPr id="2050" name="Picture 2" descr="http://t2.gstatic.com/images?q=tbn:ANd9GcQKsNoq814vBeWodZNSoTHGoVWIwI0g80DB7oIchwo13iBycsZ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340768"/>
            <a:ext cx="1524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data:image/jpeg;base64,/9j/4AAQSkZJRgABAQAAAQABAAD/2wCEAAkGBxQQEhUUExQVFhQUFBUUFhQYFBUYFxQVFRUWFhUVFRQYHCggGBomHBUUITEhJykrLi4uGB8zODUsNygtLisBCgoKDg0OGhAQGywkICQvLiwwLCwsLCwsLCwvLCwvLCwsLCwsLCwsLCwsLCwsLCwsLCwsLCwsLCwsLCwsLCwsLP/AABEIARcAtQMBIgACEQEDEQH/xAAbAAACAwEBAQAAAAAAAAAAAAAABQMEBgIBB//EAEUQAAIBAgUCAwYBCAcGBwAAAAECAwARBAUSITETUQYiQTJhcYGRoRQHFSNCUmKxwTNzgpKy0fA1U3KTosMWJCV00uHi/8QAGQEBAQEBAQEAAAAAAAAAAAAAAAECAwQF/8QAJxEAAgIBBAICAgIDAAAAAAAAAAECERIDITFRE0FhcSKxodEEwfD/2gAMAwEAAhEDEQA/APoOCj1E0xbBCqGSHc/GnlcFubYq/NQvUn5uFMaKtEsWnLq8/NopnRShYrOWV5+bKa0UoWKxl1eNlxprRShYnGWHvXjZWT606rylItiA5L7zXn5obvWgopihYiTLGHrXMmVk0/otTFCzNfmY96jORt3Nam1FqmCFmUbJW71yckbv9q1lqLUwQsyX5jbvXRydu9avTXEq7UwQsxM2GKG1eU1zT2h86KxRo98Ny3Z/jTrNMQ6ITGLvuQO4UamHPqBb50h8Ltd3+P8AKtTWlujMyIzgprHGnUPha4qg2NlWKQsAJEsnsnSznYMu/sm6m19txfamlFVp9mGmU553CoVAYs9jttpsxJ2O3A3rvLZHaNWkADMqki1rEgX2v3vVmirW/IrcWw4x+nqOm5k6d7GwAkKGQi/BAvb3jeuMTjZRGCoBdpHC+X2kQOwa19iQo+o701vRWcX2TF9izFZgymK1tLqWdgpIUEoqmxN7Xf8A1Y1azKYpE7LbUAdNxcFuFFu1yKs3oq099y0yq8rCSNLg3Ds5t6LYC2+xuw+hqth8dI02iwCXZg1jugSO297X1P8Ab3GmdFMX2KfYtgxrtFI/l1AvoB2Htssere4uAv1q3HNqi177pqFxY7i4uO9T0USfYSEcGZSmB3Nta9Ijy7edYyw95BZ/htersuKYNFbdWNmtYsLtYG3qvIJHHPFX70XqKL7Ji+yikz9SVSwtGqlbrtdg5N7bkCw4qucc/TRiLMZQjeyRaxuVbgjYWb602ovVxfZafZSTFHraCRpMSMNuXZ2BF/gBt76rnHt0ZmBHUjM2kW9EZglx63sPjTW9e3pi+xT7E+Y46RUQx+ZmMotYNfRHIy8fvKo25vbmmWvUoI3BAN/iKlvXMnFFFr2EqM/maXYfOivM09qisnQh8LqQ7/H+VaTFziKN5DeyIzm3NkUsbe+wpTkqgE271H4znxKwWw0HXEiyxSKCA6q8TqjJqYDZyt+dq1DgkuSwviGI4H8dpfpdA4jTZdegLqta9tVh3qDw74mGNNlwuLiUx9RZJodEbg6bBW1G5Ia49wNL/wAyzLkZwmm8/wCBMOgEbyGMjSDe3JtVb8nWFlwyiFsDPADGpeWTErKrSIoWyLqJQG7Gw22rZkv5h42SLEzYZMLjJ5IOn1DDCHVeqgkTfVcbH17GrniTxPHgWhRop5XxBdY0hQOxMYBbykj0b7GkmB8KF84xmLmRwl8G2HcSlVdo4QsmpFbzAMoFmFTeOfDjY7FZf5GaCOTEGdlcoUDRqEOoENuw9KbAcP4hVMG+MkhnjSNXdopECzAISPYJtva434NR5B4qixkjRCOaKVY1m6c0ektE+yyIQSCt/fXHivKmfLJ8NApZvw3RjUtdm0qFUFmO5sOSaT+B/DsuCxUxkWR1kw+H6eIeTW0YVf0mFN22Aa5Fha3rT0Bhj/GqR4iXDphcZO8GjqGGEOq9RdSXOq4uL8j0NNM6zxMGImlV9EsqQ6wAViaTZTLvdVvtfexIrD5hk88ebYnFfgZ8QrHDtC0WJSJQYo7NrQsNYvbkeh71tPFeX/i8BiIjHqeTDvpjNv6XQWjF+Lhwu/cUBLkudx4szdINpgmaAyEDRI6Aa+mb3IFwL2FSZ9myYLDyYiQMUiUMwUAsQWC7AkDkj1qn4Jyw4TAYaEpodIU6i7bSkapLkbE6i29ReP8AL5MTl2JhhXXJJGAi3A1HWhtckDgGnsHXhzxVFjnkjVJopYlV2imj6b6H9lwLm6n+Yp9WL8I4HFPjZsXiMP8Ah1OGhwyRtIju3TN2c6NgK1OX4mSQydSExaJWRCXVuqgAtKLeyDc7HfajBW8RZ5HgYlkkV2LyJDHGgBeSWS+lFBIF9jyfSpslzL8THr6U0R1MjRzJodWU2O24Ye8Eil3jjCGbC6Pwv4sGRC0Ql6bqoO8kTf7xdrC45O/oafgaDF4fCS9dZWIklbDQyyK8ywhR045HGxJYH12v9AL+T+KYMVicRho9evDGzEgBXsxVumQbnSwsdhzUfiXxZHgXWMxTTSNG8xSFAxSGP25GuRYCsn4S8M4/CT4KaURuCuITEKq2ki/EHrFpXLkSWkA9kbe+nHirD4qHHx4zDYc4i2Dlw+hWUFJGcOjPqIul9jarQNBLnsQwZxo1NCIDiBYeZkC6tlYje3oajg8RRPNBCFfVicOcShIWwQadm3vq8w4BqvnmFxGIyuaN0U4qXCOrJH7PVaMgqhY8XNtzWd8NeDmweNwkqRyBBgWSZnlLhJjo8gDMbcHZdtqgNBm/i6PDzmAQYmZo1jaUwxdQQrKbIWAOo35soO1aCTivn3j7KcRLiNeGwkoxARBBjYMQqWbVdkxMbWug+BuK3wB0DVYtpGojgtbcj3XvRgQ5r7QoozQ2YUVyZsmyPk/GntZnw1ISz/GtNWo8ElyFFFUJs4iSQxMW1qAbCN22Ivfyg1XJLkw5Jcl+ilrZ7AGClmDHhelLc/AaLniiTPYQVW73dgqgxSLck2G7KBWfJDsz5IdjKilWa5s0EkamMFZXCBtfFyAbrp9/emtVSTbS9GlJNtL0FFFFaNBRRRQBRVDF5xDC2iRirHgaJN/+EhbN8qPzvF3k/wCRN/8ACs5x7MeSPFl+iocJiklXWhutyL2I3BsRYgHmpq0tzSaYUUUUKFFUM5zBsPGZAgdVtfz6SLkDixvzVnBz9SNHtbWitbtqANqzkrx9mVJZY+yauZOK6rmTitGjP5qfMK8ozYeYUVzZo78PR2LfGtBSXJUsT8adVqPBHyFRxwhWZgN3tc/8IsKkorVGTNZn/tLD/wBWf+5WhnhDizC4BVh7ipBB+orO5n/tLD/1Z/7taauOlzP7OOlu5/f9Gd8W+3hP/cL/ABWnDZnCH6fVTXe2nUL37fGkvjFbthRvvOBsbHcrwfQ1Y8VYNBg5AEUBApWwHl8wG31rDbjKbXr+jDk4ym16r9Dyq0uYxISGkQEGxuw2PYngH40rzHHvHgBICdZijGr1BfSC3x3NWcsicQRqqRFDGuxdvMGW5J8m5N7n4108lul1Z08lul1Y0opdkOAfDxdN2DWYlLX8qG1l37G/1pjXSLbVs6RbatmZ8Yj9JhP64f4o605rL+NFu+FG+8tttj7ScH0NOJMpUgjqT77f07/51wi35J18fo4QbWpOl1+i0hRVLAgKbuWvsb7lr/eooszhYMVlQhLFjqFlvxc8ehrvAQdKONL3KIiX76VAuPpWfyHDK2LxZIvokBUHgEl97d/f7zW5SacUvZuU5JxS9j/CY6Oa5jdXtzpINvjUs0qopZiFUckkAD5ms/jECZjAVFupG4e22qwbn6D6UZi/VzCGJvYRDIFPDPZiCR62sPoaz5Wl83RnytLfm6JvEmMjkwkuh1Y6VNgd7a13t299Msn/AKCH+qj/AMIqj4vjDYWQkAlbFSeQdQFx8iavZP8A0EP9VH/hFWN+V30WN+V31/st1y/FdV49djuIM2I1D515Xmce0PnRWGbRayd7k/GnFKMnS1/jTerHgywooorRDO47L53xcc6ommMaQpk3I81zxsfMa0K/T3dq9orEYKN/JzhBRbfYj8QYGaZ4iiraKQPdntqsQbAW24qxnuHkngaNEGpwL3cWWzA9t+KaUVHprf5I9Jb/ACLIMAZMMIJlA8gQ2a/sgWYfMA1BlceIw6iJkEqrskiuqnT6Blbt7vvTqinjWzQ8S2ZFhg9iXtcnZRwo7X9T76loorokdEqM/wCIsumnkiMarpibXdnsWN1PFth5aZHET/7lP+d/+KvUVzWnTbT5MLTptp8lPACUK7Sga2YkIrXCqAAqgn4b+80vybAzRTzO6rpmYHZ7lbFuRbfY08oqvTW3wHpp18CLHYKZ8VFMqLpiBWxkF2B1bjbbmrObZUZWjljYJNH7JO6keqNb03O47mmlFTxR3v2TxR3v3uJ84hmngaMRqGawJ6nlFiDttf07VdyqN0iRHUBkVV2a4OkAXH0q3RVUPyyKoVLKwrl66rl+K2dBHmntCvahzZ/MKKw2aGGW8mmdK8t5NNK1EjCioWxkYOkyIG/ZLqD9L3qaraM2itiMYFZUALSMCwUECyjlmJ4F9qjwGYdVpEMbI0RUNexB1AkaWB32FKcLiQcxmuy2EKqDcW/UJF/iTWhVALkAebcnvtYX+QrlCTlv8nKEnN2nwzqqTZvADpMqav2b7/SrtZnHj/1SA94v5SirqzcUq7LqzcUq7ofQY6JzpWRS37N9/pzVik3i3Dq+Gdm9qMBkb1VgRwfS/FWsixLSYeN39opuT62JGo/EC9FN54v7Cm88H9l+ioYsXGxssiMewdSfoDUjyBeSB8SBXS0dLR1RXIlW17i3e4t9aEcNwQfgQf4UsHVFQjFIW0h01fs611f3b3qSSQKLsQo7kgD6mloWjqiolxSFSwdCo5bUukfFr2FcYrHxxR9RnAS2xuDq7Be5PuqZLkmS5ssUUtyXNRPErsVDMzWXULgayFFr82tV5plGxZQe1xUjJNWhGSkrRJXMnFDSAckC/FyN68Y3FxuO9aNGfzQXaipMePNRXM2WsrN6h8XY1ooAENmkcR6vUAgk29+1vnU2V1LnuWDFRFL6WuGVuzDi/u9Kk03BqPJx1k3FqPJPh8BGkYjCqVtYggHV3LdyaUeGZmWSfDkkrC/kJNyFJIC39233phDi5QgDwOZALHSU0Me4YsLA+8XqLI8saHqSSEGWZi76eByQik88nes1co4nKrlHFcC3CYZDmM6lFKiJSF0iwJEe9vma04FZ7DQTLjJJjC2h0VB5otQsEFyNfHlNaGroqk/tl0VSe3thWWzZCcygAYqelyLEj+l7gitTWaxuGnbGxziFtEa6La49RHmuQNX732prq0vtDX3S+0MsVk4msJZZHUG+jyqpI41aVBP1pfm7a8VBheItOt1GwYKGKof3fJx760QN/S3u7fSlWb5azSRTxW6kRtpJsJEN7rf0NibfGmpDbb4v6JqQ/G4rq/osZtgVkhZbAEKShAsUYC6lSON6WZcPx+CtIAXsy6iN9S+y3x4v86vY+aWSMpHE6u4K6nKBUvsSSGJPyBqxlOAGHiWNTfSNz3J3J+tRxyn8UHHKfG1bifw7iwcGUKjXGTEUsLFy1kuPeSAfgaM/P4XDxwxeXW6xlhsdP6xv6E9/easYfKGTGPKP6J1D29DLuOPd5m/tVZz/ACv8VFovZgdSN2Yd/dvWVGXja9rYwoS8bXtbf99nGNwJeIxCGNRpstpPYI9lh5NiDVrAQP0VSfS7gWY8g8gHcbm1vvVXBY2cKFlw7lwLFlaMo371ywI+lXtbqlyut/2UIHPABYjjbf7elbio8nWKjyr4Mx4RyyObDHqAsOowCkkKNl3AHr7zTybL44sM0aqNKRyFb2JBKsb3PrvzVTwnhJYIjHLGVOssG1IV3AFtje+3anOIi1oy/tKy37agR/Os6UF41tvRjR0141tvQl8IQIcLGxVSbtvpF9na29ceMsuDxdZVGuIhjsPMvqD3HB+Rrrw+s8EYgaE3Um0utemVJvc76r7na30p86gggi4IsR3B5pGCnpYtev5EIKeli16/kVTNHi0gGkFJCJCCOFQAkf3tCn3E0zYWG2wHoKTeF8vaESAm4WRo4/cgNz8yTv7xTmXit6e6yfJ00rayfJm81ks1FQ5wPPXtGegbZX/Om1KcqptXRGXyFFFFUgUUUUAUUUUAUUUUAUUUUAUUUUAUUUUAUUUUAVTx2Zxw3BYa7DTHca2J9kBedzVyq35vi6vV0DqWtr9eLfDisyutjMsq/E7wUOhFU7kC7Hux3Y/NiTXcvFd1xLxVqkVKjLZwfPRXObDz0VyZ0G+VGrGd48wRqygFmlhjANyLSSKrtZdzpTW39mq2Uir+MwQlMZLMDE+tdJA82hkuQQQdnbY978gV1RlnEePUBdbC5XWSFcKEIYqzE+wCFPtEcGo5s7gQXZyBdgf0clwUUO+pQt1spDXPpvxRJk6MJFYyESx9OQF/aFiuonnVYn3e6vMRksbghi/mWVWOoXbraeoTtyQijbgbC1aITS5lEhIL2KqzHZiAFUO24FrhWDaebEG1QDPYCGs5uiPIQUkXyx6dZ3X01x3tc2cH1r3EZLFIJA2oiUSKw1cCVVWXTttqCj4b2tXMmRxsHBLnqLIreYcSsGkA22vYD4ACoC5Fi1ZtIPmtcizWGwNi1rA2YG3Nje1K8TnLpiTFpXpIsZd/NdA6zM7M3sqqiNOeep9WmHwgRnYFv0jaiCfKGsASBb10j+VqhbK0ImB1H8QQz+bghFQaewCou3F7n1NwOlzOIkDVuS4sVcEdPTr1KRdQNabmw8w7iquPzpVidkN2GHmmS6uNXTsB5SBcFmX1HIte96nOVJdW1PqUuwa4vrkDBnJtuSGO3s7Lt5RaP8yR6QoLAKioACLBVkEosLWtqUbcWFrW2qgmw+ZI5RQbl9YPldbGLaS6sNrEjY259apYTPV6KyS7EwJOwVHvpka0YCWO5uBa/NW3ylCb3YHRKlw2/wCmKtI17e0Sq7+ltq5lyeNr3L7rCuxAsMO/Ujttt5rk96AklzONDJqNhGELGzX84JAC6bk2HAv68WqXD4xJCQhvptfZrDUAwFyLXsym3IuO9VZsmjcliX1GRZb6hsyx9IWuONFxbuSed6mXDCJndQ7tIVDeZeF1WsCQDbVa/tEWFzYWgKi5uNUrO2iOKRo7GN7tojVne9vZUk3IFgF35q9h8dHI8iI12iIVxpaysQGA1EWJsVNgeCO9UYMmVlBkvrJnLgNsVxEolkibut1QXFjZexILDDYYR6rX87tIb/tNa/y2A+AqgXYjNyAzqoMaYhMOb31OTIsTstthpZrb86G42NWHzmAKzF7BQ7MdD7COTpOfZ9HBHyvxXceWIpuL26hmCX8gka5LgWve5JsSQCbgA1XXIYhcXksdAtq4EcxmVRtxrJv3GxvQHWc5g0WGeeIBisZcI4YFzpOhLbFSzaRuNr8V2+YiLWJmUGNOoxVXsELaV2sb8Hg+nFWMdhFmUKxNg6PsbXMbh1v3GpRcetQ4nLEkZ2Ja7iIGxFrQuZEA2/aY373tQHMOdQOGIfZPaurix6jRWAK7nWjLYb3FuasrKJEDKbqyhgbEXBFwbHcVQ/MEViLvclDe4JBR3kB3Fj5pHJuDz8KZMthbsLd/uagMpm+z0VPm8fnork0bRfypqcUlykU6rojLCiiiqQK9tSzxLA8mDxKRgmR8NOiAGxLtEwUA+hJI3rM4zw0YcBDEsPWAnilxMMaIhmTQwdShcK5B6d7nfTVIbm1Fq+a554cxkuDwEegtLDhJBLchmWTpxgBH1ACbZtL7gMo9N6ZZxlUjZnDM2HlmgXDwICEhfTKssrEsXlUoQGQllDE2pQNxai1fPPFWQ4x8TK+G1aNnSzgB5MTGmFnuCdhHGhk+Ld6teJ8kmbF4YxRO6RrhUilDKBhjFiQ07NdgRqhGnYG/FKBubUWrCpkeIGbtiShEBnFmW2uwwaoNR1bwa9YK2vrCni9Hg/J54sbJI0LxIfxnUdnXTiGlxYkw7KquSdMQYXIFr2pQN0BRasJ+UTKMRiJsO0ETSaI5RddHlkMsDISzOpj2STzrcgX2N6a4nI2bM0mGvoGMyuoI0HFxWihcjknpyP7v0ankUoGmAotWS/KNlsuIhgEUbSaMQXZVVHIX8POgOiR1U+Z09dufSk/ibI8VLFggIXd0whj2kVvw+Mvh9E7OzC+kJKNYudz3pQPotqLVhfEeS4p8c00IJiLZejrqADpHPJJK6i99SFY/isjc122UT/nfrdJtPV1/iNS6RhvwfSOH9rVfr+bTpt63pQNtRRRUKFePXtcvxQCPNV8woqPNn8worDNotZUtOKUZVTDFRsbaDY377W57c8VpcGJE9FV1EmoElbC97X322ry0p50AXHF72vv9tqWSyzRVYiW59i19ubge/v6V0/U2to4353NvTtvSxZPRUBWS5sVsbc37AH4frGuFSUC11Pcm5/16fSliy1RVcmSwHl1XNzvptYn4j0FH6X9z79v86WLLFFVv0v7n3+Qr2QybW09jye+/uG33pZLLFFVrS90tbfm97enzruPqX82m1vS/+u1LLZNRVYLIedFrji9wAb2/lXjGW+2ixO2x2HO9LFlqiq1pf3PXv7rfzqWLUPa0nf022t/neliySiqoSUeqncXvf52+P2r20v7nv5+VLFlmuZOKqt1VBI0nc7bk78fIVZZbD1P+v4UTsJmezUeaipMevmorB0LeVimtKcrP8abVtGWFFFFUyFFFFAFFFFCnjDtt7+1K8xyyWUHTiXjbRpDKNgdaNq0X0k2Vlva/mprRQgqXLJQmn8QxP4nravNvHqv0Pa2W22223FVmyTEFbfjJAelo1AEnX1Q/UszkXKgqR79rDan1FUCM5NPr1fjJLdSR9Ok2KNo0x31bBdJ4/aNWcDlsiOGed3ALELdwPMkagEaiDYo5G36/1Z0VAFFFFAFFFFChRRRQgVzJxXVcS8UKZ7NJbNRVbOT569rk2bG2VfzptSnKqbV0XBlhRRRVIFFFFAFFFFAe2ormWULbUbXIUfE7AfPiu6A5or0ivKAL1Hh5lkUMpup4I9fSknjLOxhYSFP6WS6xjt+0/wAAD9bUu/Jhj+phDEecPI0f9k+dT/1Ef2a5+RZ4mct6NhRRRXQ0FFFFAFFFFAFcS8V3XE3FAZXN2Aevajzf2/lRXFmxvlFOaT5VTiuqMvkKKKKpAooooAoFFAoBZ4ri14OcDkRlhbm6eYW7Hakf5PfFv4xDDMwGJiuNyAZox7Mi9za2oD134Na+WMOrKeGBU/MWr4fisF0+CUkhchXXZldGIBB9OB9a8+tqeOSfZzk6dn3KuJHCgkmwAJJ7Acms14P8Ufih0pbCdByPZlA5dR6N3X5j3RflCzbpQrCp8+IJX4IPa/iBXR6scM0ayVWYPNc1bG4mSVrhAwWNf2UHHzO7H3k07/JmSmLxCfqvCkhH7yOR/B6Sw4CyrtxY/Hbar3hYtFmUZHsujRN/bsV/6kWvnaOperbOS5s+sUUCivqncKKKKAKKKKAKjn4qSuJuKAxucyHqcUUwxajUaK5NGybInuKf1mvDbeX507zHMEw6a5DYb/YXJ+AG5PAradK2ZatlqiqeW5nHiBeM32B+RuAR3Gx+lXKqaatEarkKKKKoCiiigOq+TePsvMc2II4YpN8iAG+6mvrANZLx3hb9OS3IaNvn5lv7va+teb/KX4X0ZkrR8uyzMSlpFJDLpZT6qwtv9z96vZ/n5xuNRyNIjjRdPoGO7ke4sw+gpbicKISw9DwL/Hj6AfKl2FxH/mpPc1vkNt/pXkjvF1wcfg+hxC0S/b39qMvS2Iw/oTNH/G9vtUEU9olPe5+/r9Ks+Gl6+Oi7R65SfgNI+7CvPpRb1F9mz6aKKKK+4dAooooUKKKKAKjn4qSosR7JoDJZlPZzRVXNX/SGiuLOgw8JvdR8a98ZFupABYI5CSMTYLE88Cztf0/Rk7+nPpUPhWQBR8a0uOw0U6aJAGHPwPH8CR771XHKFETqVmdyAWx8yxlGw46pjKEFQrDDMUuOzl7fEj0rXVSwOEih1aAAXN2b1Y+/6n6mrfUHetQVLcknbOqK56g70dQd62ZOqK51jvRrHegOqW+IsMZMO4G7Aax8V3sPeRcfOmOoV4WFSUck0yHwjxX7KuO9797C5H2B+tZqNxHiLnhrH+8K+ieL8qMHVVkPT6nUiax02Jvp1AbW3Fuwr51mMBRhcXUMqg353up+Y3+VfP0lVwZwfJu0sEDNsqrt8962n5PMARG2IYWMpsgPpGvB+Z/gKy+QeHpMe4aQFMMlrngykfqp7u7fzr6pEFUACwAAAA4AHAFb/wAXQaebOkF7JKK51jvXusd69x0PaK81jvXmsd6A6ornWO9HUHegOqixXsmuuqO9Q4yUaTvQHz/PJbSmios7f9KaK4M6nGWYxo9qsSZxMG93xryilkIW8Qyg/wD3Vhs/ltevKKWWipN4pmX0H1r3B+KJ35AHzooq2QmxXieaP0v868h8WTE7qPrRRS2KJ28WOvI+9A8ZW5BoopbFHWI8aKy6XTUjCxUjYj1rAY6FWkhXTdOoNifVSdO/qNJH0oorLWTTZzlFM3n/AI1vsFNhwONhxtUB8at2NFFatm6PB40f9k/WvX8ZSD9X70UUthFgeJpCt7feqJ8ZS6iNP3ooomWizD4ola233qSfxFIBx968oqWy0jlPEMhHH3qaHOXYeavaKWyUJsVKzMT/ADr2iioU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6" descr="data:image/jpeg;base64,/9j/4AAQSkZJRgABAQAAAQABAAD/2wCEAAkGBxQQEhUUExQVFhQUFBUUFhQYFBUYFxQVFRUWFhUVFRQYHCggGBomHBUUITEhJykrLi4uGB8zODUsNygtLisBCgoKDg0OGhAQGywkICQvLiwwLCwsLCwsLCwvLCwvLCwsLCwsLCwsLCwsLCwsLCwsLCwsLCwsLCwsLCwsLCwsLP/AABEIARcAtQMBIgACEQEDEQH/xAAbAAACAwEBAQAAAAAAAAAAAAAABQMEBgIBB//EAEUQAAIBAgUCAwYBCAcGBwAAAAECAwARBAUSITETUQYiQTJhcYGRoRQHFSNCUmKxwTNzgpKy0fA1U3KTosMWJCV00uHi/8QAGQEBAQEBAQEAAAAAAAAAAAAAAAECAwQF/8QAJxEAAgIBBAICAgIDAAAAAAAAAAECERIDITFRE0FhcSKxodEEwfD/2gAMAwEAAhEDEQA/APoOCj1E0xbBCqGSHc/GnlcFubYq/NQvUn5uFMaKtEsWnLq8/NopnRShYrOWV5+bKa0UoWKxl1eNlxprRShYnGWHvXjZWT606rylItiA5L7zXn5obvWgopihYiTLGHrXMmVk0/otTFCzNfmY96jORt3Nam1FqmCFmUbJW71yckbv9q1lqLUwQsyX5jbvXRydu9avTXEq7UwQsxM2GKG1eU1zT2h86KxRo98Ny3Z/jTrNMQ6ITGLvuQO4UamHPqBb50h8Ltd3+P8AKtTWlujMyIzgprHGnUPha4qg2NlWKQsAJEsnsnSznYMu/sm6m19txfamlFVp9mGmU553CoVAYs9jttpsxJ2O3A3rvLZHaNWkADMqki1rEgX2v3vVmirW/IrcWw4x+nqOm5k6d7GwAkKGQi/BAvb3jeuMTjZRGCoBdpHC+X2kQOwa19iQo+o701vRWcX2TF9izFZgymK1tLqWdgpIUEoqmxN7Xf8A1Y1azKYpE7LbUAdNxcFuFFu1yKs3oq099y0yq8rCSNLg3Ds5t6LYC2+xuw+hqth8dI02iwCXZg1jugSO297X1P8Ab3GmdFMX2KfYtgxrtFI/l1AvoB2Htssere4uAv1q3HNqi177pqFxY7i4uO9T0USfYSEcGZSmB3Nta9Ijy7edYyw95BZ/htersuKYNFbdWNmtYsLtYG3qvIJHHPFX70XqKL7Ji+yikz9SVSwtGqlbrtdg5N7bkCw4qucc/TRiLMZQjeyRaxuVbgjYWb602ovVxfZafZSTFHraCRpMSMNuXZ2BF/gBt76rnHt0ZmBHUjM2kW9EZglx63sPjTW9e3pi+xT7E+Y46RUQx+ZmMotYNfRHIy8fvKo25vbmmWvUoI3BAN/iKlvXMnFFFr2EqM/maXYfOivM09qisnQh8LqQ7/H+VaTFziKN5DeyIzm3NkUsbe+wpTkqgE271H4znxKwWw0HXEiyxSKCA6q8TqjJqYDZyt+dq1DgkuSwviGI4H8dpfpdA4jTZdegLqta9tVh3qDw74mGNNlwuLiUx9RZJodEbg6bBW1G5Ia49wNL/wAyzLkZwmm8/wCBMOgEbyGMjSDe3JtVb8nWFlwyiFsDPADGpeWTErKrSIoWyLqJQG7Gw22rZkv5h42SLEzYZMLjJ5IOn1DDCHVeqgkTfVcbH17GrniTxPHgWhRop5XxBdY0hQOxMYBbykj0b7GkmB8KF84xmLmRwl8G2HcSlVdo4QsmpFbzAMoFmFTeOfDjY7FZf5GaCOTEGdlcoUDRqEOoENuw9KbAcP4hVMG+MkhnjSNXdopECzAISPYJtva434NR5B4qixkjRCOaKVY1m6c0ektE+yyIQSCt/fXHivKmfLJ8NApZvw3RjUtdm0qFUFmO5sOSaT+B/DsuCxUxkWR1kw+H6eIeTW0YVf0mFN22Aa5Fha3rT0Bhj/GqR4iXDphcZO8GjqGGEOq9RdSXOq4uL8j0NNM6zxMGImlV9EsqQ6wAViaTZTLvdVvtfexIrD5hk88ebYnFfgZ8QrHDtC0WJSJQYo7NrQsNYvbkeh71tPFeX/i8BiIjHqeTDvpjNv6XQWjF+Lhwu/cUBLkudx4szdINpgmaAyEDRI6Aa+mb3IFwL2FSZ9myYLDyYiQMUiUMwUAsQWC7AkDkj1qn4Jyw4TAYaEpodIU6i7bSkapLkbE6i29ReP8AL5MTl2JhhXXJJGAi3A1HWhtckDgGnsHXhzxVFjnkjVJopYlV2imj6b6H9lwLm6n+Yp9WL8I4HFPjZsXiMP8Ah1OGhwyRtIju3TN2c6NgK1OX4mSQydSExaJWRCXVuqgAtKLeyDc7HfajBW8RZ5HgYlkkV2LyJDHGgBeSWS+lFBIF9jyfSpslzL8THr6U0R1MjRzJodWU2O24Ye8Eil3jjCGbC6Pwv4sGRC0Ql6bqoO8kTf7xdrC45O/oafgaDF4fCS9dZWIklbDQyyK8ywhR045HGxJYH12v9AL+T+KYMVicRho9evDGzEgBXsxVumQbnSwsdhzUfiXxZHgXWMxTTSNG8xSFAxSGP25GuRYCsn4S8M4/CT4KaURuCuITEKq2ki/EHrFpXLkSWkA9kbe+nHirD4qHHx4zDYc4i2Dlw+hWUFJGcOjPqIul9jarQNBLnsQwZxo1NCIDiBYeZkC6tlYje3oajg8RRPNBCFfVicOcShIWwQadm3vq8w4BqvnmFxGIyuaN0U4qXCOrJH7PVaMgqhY8XNtzWd8NeDmweNwkqRyBBgWSZnlLhJjo8gDMbcHZdtqgNBm/i6PDzmAQYmZo1jaUwxdQQrKbIWAOo35soO1aCTivn3j7KcRLiNeGwkoxARBBjYMQqWbVdkxMbWug+BuK3wB0DVYtpGojgtbcj3XvRgQ5r7QoozQ2YUVyZsmyPk/GntZnw1ISz/GtNWo8ElyFFFUJs4iSQxMW1qAbCN22Ivfyg1XJLkw5Jcl+ilrZ7AGClmDHhelLc/AaLniiTPYQVW73dgqgxSLck2G7KBWfJDsz5IdjKilWa5s0EkamMFZXCBtfFyAbrp9/emtVSTbS9GlJNtL0FFFFaNBRRRQBRVDF5xDC2iRirHgaJN/+EhbN8qPzvF3k/wCRN/8ACs5x7MeSPFl+iocJiklXWhutyL2I3BsRYgHmpq0tzSaYUUUUKFFUM5zBsPGZAgdVtfz6SLkDixvzVnBz9SNHtbWitbtqANqzkrx9mVJZY+yauZOK6rmTitGjP5qfMK8ozYeYUVzZo78PR2LfGtBSXJUsT8adVqPBHyFRxwhWZgN3tc/8IsKkorVGTNZn/tLD/wBWf+5WhnhDizC4BVh7ipBB+orO5n/tLD/1Z/7taauOlzP7OOlu5/f9Gd8W+3hP/cL/ABWnDZnCH6fVTXe2nUL37fGkvjFbthRvvOBsbHcrwfQ1Y8VYNBg5AEUBApWwHl8wG31rDbjKbXr+jDk4ym16r9Dyq0uYxISGkQEGxuw2PYngH40rzHHvHgBICdZijGr1BfSC3x3NWcsicQRqqRFDGuxdvMGW5J8m5N7n4108lul1Z08lul1Y0opdkOAfDxdN2DWYlLX8qG1l37G/1pjXSLbVs6RbatmZ8Yj9JhP64f4o605rL+NFu+FG+8tttj7ScH0NOJMpUgjqT77f07/51wi35J18fo4QbWpOl1+i0hRVLAgKbuWvsb7lr/eooszhYMVlQhLFjqFlvxc8ehrvAQdKONL3KIiX76VAuPpWfyHDK2LxZIvokBUHgEl97d/f7zW5SacUvZuU5JxS9j/CY6Oa5jdXtzpINvjUs0qopZiFUckkAD5ms/jECZjAVFupG4e22qwbn6D6UZi/VzCGJvYRDIFPDPZiCR62sPoaz5Wl83RnytLfm6JvEmMjkwkuh1Y6VNgd7a13t299Msn/AKCH+qj/AMIqj4vjDYWQkAlbFSeQdQFx8iavZP8A0EP9VH/hFWN+V30WN+V31/st1y/FdV49djuIM2I1D515Xmce0PnRWGbRayd7k/GnFKMnS1/jTerHgywooorRDO47L53xcc6ommMaQpk3I81zxsfMa0K/T3dq9orEYKN/JzhBRbfYj8QYGaZ4iiraKQPdntqsQbAW24qxnuHkngaNEGpwL3cWWzA9t+KaUVHprf5I9Jb/ACLIMAZMMIJlA8gQ2a/sgWYfMA1BlceIw6iJkEqrskiuqnT6Blbt7vvTqinjWzQ8S2ZFhg9iXtcnZRwo7X9T76loorokdEqM/wCIsumnkiMarpibXdnsWN1PFth5aZHET/7lP+d/+KvUVzWnTbT5MLTptp8lPACUK7Sga2YkIrXCqAAqgn4b+80vybAzRTzO6rpmYHZ7lbFuRbfY08oqvTW3wHpp18CLHYKZ8VFMqLpiBWxkF2B1bjbbmrObZUZWjljYJNH7JO6keqNb03O47mmlFTxR3v2TxR3v3uJ84hmngaMRqGawJ6nlFiDttf07VdyqN0iRHUBkVV2a4OkAXH0q3RVUPyyKoVLKwrl66rl+K2dBHmntCvahzZ/MKKw2aGGW8mmdK8t5NNK1EjCioWxkYOkyIG/ZLqD9L3qaraM2itiMYFZUALSMCwUECyjlmJ4F9qjwGYdVpEMbI0RUNexB1AkaWB32FKcLiQcxmuy2EKqDcW/UJF/iTWhVALkAebcnvtYX+QrlCTlv8nKEnN2nwzqqTZvADpMqav2b7/SrtZnHj/1SA94v5SirqzcUq7LqzcUq7ofQY6JzpWRS37N9/pzVik3i3Dq+Gdm9qMBkb1VgRwfS/FWsixLSYeN39opuT62JGo/EC9FN54v7Cm88H9l+ioYsXGxssiMewdSfoDUjyBeSB8SBXS0dLR1RXIlW17i3e4t9aEcNwQfgQf4UsHVFQjFIW0h01fs611f3b3qSSQKLsQo7kgD6mloWjqiolxSFSwdCo5bUukfFr2FcYrHxxR9RnAS2xuDq7Be5PuqZLkmS5ssUUtyXNRPErsVDMzWXULgayFFr82tV5plGxZQe1xUjJNWhGSkrRJXMnFDSAckC/FyN68Y3FxuO9aNGfzQXaipMePNRXM2WsrN6h8XY1ooAENmkcR6vUAgk29+1vnU2V1LnuWDFRFL6WuGVuzDi/u9Kk03BqPJx1k3FqPJPh8BGkYjCqVtYggHV3LdyaUeGZmWSfDkkrC/kJNyFJIC39233phDi5QgDwOZALHSU0Me4YsLA+8XqLI8saHqSSEGWZi76eByQik88nes1co4nKrlHFcC3CYZDmM6lFKiJSF0iwJEe9vma04FZ7DQTLjJJjC2h0VB5otQsEFyNfHlNaGroqk/tl0VSe3thWWzZCcygAYqelyLEj+l7gitTWaxuGnbGxziFtEa6La49RHmuQNX732prq0vtDX3S+0MsVk4msJZZHUG+jyqpI41aVBP1pfm7a8VBheItOt1GwYKGKof3fJx760QN/S3u7fSlWb5azSRTxW6kRtpJsJEN7rf0NibfGmpDbb4v6JqQ/G4rq/osZtgVkhZbAEKShAsUYC6lSON6WZcPx+CtIAXsy6iN9S+y3x4v86vY+aWSMpHE6u4K6nKBUvsSSGJPyBqxlOAGHiWNTfSNz3J3J+tRxyn8UHHKfG1bifw7iwcGUKjXGTEUsLFy1kuPeSAfgaM/P4XDxwxeXW6xlhsdP6xv6E9/easYfKGTGPKP6J1D29DLuOPd5m/tVZz/ACv8VFovZgdSN2Yd/dvWVGXja9rYwoS8bXtbf99nGNwJeIxCGNRpstpPYI9lh5NiDVrAQP0VSfS7gWY8g8gHcbm1vvVXBY2cKFlw7lwLFlaMo371ywI+lXtbqlyut/2UIHPABYjjbf7elbio8nWKjyr4Mx4RyyObDHqAsOowCkkKNl3AHr7zTybL44sM0aqNKRyFb2JBKsb3PrvzVTwnhJYIjHLGVOssG1IV3AFtje+3anOIi1oy/tKy37agR/Os6UF41tvRjR0141tvQl8IQIcLGxVSbtvpF9na29ceMsuDxdZVGuIhjsPMvqD3HB+Rrrw+s8EYgaE3Um0utemVJvc76r7na30p86gggi4IsR3B5pGCnpYtev5EIKeli16/kVTNHi0gGkFJCJCCOFQAkf3tCn3E0zYWG2wHoKTeF8vaESAm4WRo4/cgNz8yTv7xTmXit6e6yfJ00rayfJm81ks1FQ5wPPXtGegbZX/Om1KcqptXRGXyFFFFUgUUUUAUUUUAUUUUAUUUUAUUUUAUUUUAUUUUAVTx2Zxw3BYa7DTHca2J9kBedzVyq35vi6vV0DqWtr9eLfDisyutjMsq/E7wUOhFU7kC7Hux3Y/NiTXcvFd1xLxVqkVKjLZwfPRXObDz0VyZ0G+VGrGd48wRqygFmlhjANyLSSKrtZdzpTW39mq2Uir+MwQlMZLMDE+tdJA82hkuQQQdnbY978gV1RlnEePUBdbC5XWSFcKEIYqzE+wCFPtEcGo5s7gQXZyBdgf0clwUUO+pQt1spDXPpvxRJk6MJFYyESx9OQF/aFiuonnVYn3e6vMRksbghi/mWVWOoXbraeoTtyQijbgbC1aITS5lEhIL2KqzHZiAFUO24FrhWDaebEG1QDPYCGs5uiPIQUkXyx6dZ3X01x3tc2cH1r3EZLFIJA2oiUSKw1cCVVWXTttqCj4b2tXMmRxsHBLnqLIreYcSsGkA22vYD4ACoC5Fi1ZtIPmtcizWGwNi1rA2YG3Nje1K8TnLpiTFpXpIsZd/NdA6zM7M3sqqiNOeep9WmHwgRnYFv0jaiCfKGsASBb10j+VqhbK0ImB1H8QQz+bghFQaewCou3F7n1NwOlzOIkDVuS4sVcEdPTr1KRdQNabmw8w7iquPzpVidkN2GHmmS6uNXTsB5SBcFmX1HIte96nOVJdW1PqUuwa4vrkDBnJtuSGO3s7Lt5RaP8yR6QoLAKioACLBVkEosLWtqUbcWFrW2qgmw+ZI5RQbl9YPldbGLaS6sNrEjY259apYTPV6KyS7EwJOwVHvpka0YCWO5uBa/NW3ylCb3YHRKlw2/wCmKtI17e0Sq7+ltq5lyeNr3L7rCuxAsMO/Ujttt5rk96AklzONDJqNhGELGzX84JAC6bk2HAv68WqXD4xJCQhvptfZrDUAwFyLXsym3IuO9VZsmjcliX1GRZb6hsyx9IWuONFxbuSed6mXDCJndQ7tIVDeZeF1WsCQDbVa/tEWFzYWgKi5uNUrO2iOKRo7GN7tojVne9vZUk3IFgF35q9h8dHI8iI12iIVxpaysQGA1EWJsVNgeCO9UYMmVlBkvrJnLgNsVxEolkibut1QXFjZexILDDYYR6rX87tIb/tNa/y2A+AqgXYjNyAzqoMaYhMOb31OTIsTstthpZrb86G42NWHzmAKzF7BQ7MdD7COTpOfZ9HBHyvxXceWIpuL26hmCX8gka5LgWve5JsSQCbgA1XXIYhcXksdAtq4EcxmVRtxrJv3GxvQHWc5g0WGeeIBisZcI4YFzpOhLbFSzaRuNr8V2+YiLWJmUGNOoxVXsELaV2sb8Hg+nFWMdhFmUKxNg6PsbXMbh1v3GpRcetQ4nLEkZ2Ja7iIGxFrQuZEA2/aY373tQHMOdQOGIfZPaurix6jRWAK7nWjLYb3FuasrKJEDKbqyhgbEXBFwbHcVQ/MEViLvclDe4JBR3kB3Fj5pHJuDz8KZMthbsLd/uagMpm+z0VPm8fnork0bRfypqcUlykU6rojLCiiiqQK9tSzxLA8mDxKRgmR8NOiAGxLtEwUA+hJI3rM4zw0YcBDEsPWAnilxMMaIhmTQwdShcK5B6d7nfTVIbm1Fq+a554cxkuDwEegtLDhJBLchmWTpxgBH1ACbZtL7gMo9N6ZZxlUjZnDM2HlmgXDwICEhfTKssrEsXlUoQGQllDE2pQNxai1fPPFWQ4x8TK+G1aNnSzgB5MTGmFnuCdhHGhk+Ld6teJ8kmbF4YxRO6RrhUilDKBhjFiQ07NdgRqhGnYG/FKBubUWrCpkeIGbtiShEBnFmW2uwwaoNR1bwa9YK2vrCni9Hg/J54sbJI0LxIfxnUdnXTiGlxYkw7KquSdMQYXIFr2pQN0BRasJ+UTKMRiJsO0ETSaI5RddHlkMsDISzOpj2STzrcgX2N6a4nI2bM0mGvoGMyuoI0HFxWihcjknpyP7v0ankUoGmAotWS/KNlsuIhgEUbSaMQXZVVHIX8POgOiR1U+Z09dufSk/ibI8VLFggIXd0whj2kVvw+Mvh9E7OzC+kJKNYudz3pQPotqLVhfEeS4p8c00IJiLZejrqADpHPJJK6i99SFY/isjc122UT/nfrdJtPV1/iNS6RhvwfSOH9rVfr+bTpt63pQNtRRRUKFePXtcvxQCPNV8woqPNn8worDNotZUtOKUZVTDFRsbaDY377W57c8VpcGJE9FV1EmoElbC97X322ry0p50AXHF72vv9tqWSyzRVYiW59i19ubge/v6V0/U2to4353NvTtvSxZPRUBWS5sVsbc37AH4frGuFSUC11Pcm5/16fSliy1RVcmSwHl1XNzvptYn4j0FH6X9z79v86WLLFFVv0v7n3+Qr2QybW09jye+/uG33pZLLFFVrS90tbfm97enzruPqX82m1vS/+u1LLZNRVYLIedFrji9wAb2/lXjGW+2ixO2x2HO9LFlqiq1pf3PXv7rfzqWLUPa0nf022t/neliySiqoSUeqncXvf52+P2r20v7nv5+VLFlmuZOKqt1VBI0nc7bk78fIVZZbD1P+v4UTsJmezUeaipMevmorB0LeVimtKcrP8abVtGWFFFFUyFFFFAFFFFCnjDtt7+1K8xyyWUHTiXjbRpDKNgdaNq0X0k2Vlva/mprRQgqXLJQmn8QxP4nravNvHqv0Pa2W22223FVmyTEFbfjJAelo1AEnX1Q/UszkXKgqR79rDan1FUCM5NPr1fjJLdSR9Ok2KNo0x31bBdJ4/aNWcDlsiOGed3ALELdwPMkagEaiDYo5G36/1Z0VAFFFFAFFFFChRRRQgVzJxXVcS8UKZ7NJbNRVbOT569rk2bG2VfzptSnKqbV0XBlhRRRVIFFFFAFFFFAe2ormWULbUbXIUfE7AfPiu6A5or0ivKAL1Hh5lkUMpup4I9fSknjLOxhYSFP6WS6xjt+0/wAAD9bUu/Jhj+phDEecPI0f9k+dT/1Ef2a5+RZ4mct6NhRRRXQ0FFFFAFFFFAFcS8V3XE3FAZXN2Aevajzf2/lRXFmxvlFOaT5VTiuqMvkKKKKpAooooAoFFAoBZ4ri14OcDkRlhbm6eYW7Hakf5PfFv4xDDMwGJiuNyAZox7Mi9za2oD134Na+WMOrKeGBU/MWr4fisF0+CUkhchXXZldGIBB9OB9a8+tqeOSfZzk6dn3KuJHCgkmwAJJ7Acms14P8Ufih0pbCdByPZlA5dR6N3X5j3RflCzbpQrCp8+IJX4IPa/iBXR6scM0ayVWYPNc1bG4mSVrhAwWNf2UHHzO7H3k07/JmSmLxCfqvCkhH7yOR/B6Sw4CyrtxY/Hbar3hYtFmUZHsujRN/bsV/6kWvnaOperbOS5s+sUUCivqncKKKKAKKKKAKjn4qSuJuKAxucyHqcUUwxajUaK5NGybInuKf1mvDbeX507zHMEw6a5DYb/YXJ+AG5PAradK2ZatlqiqeW5nHiBeM32B+RuAR3Gx+lXKqaatEarkKKKKoCiiigOq+TePsvMc2II4YpN8iAG+6mvrANZLx3hb9OS3IaNvn5lv7va+teb/KX4X0ZkrR8uyzMSlpFJDLpZT6qwtv9z96vZ/n5xuNRyNIjjRdPoGO7ke4sw+gpbicKISw9DwL/Hj6AfKl2FxH/mpPc1vkNt/pXkjvF1wcfg+hxC0S/b39qMvS2Iw/oTNH/G9vtUEU9olPe5+/r9Ks+Gl6+Oi7R65SfgNI+7CvPpRb1F9mz6aKKKK+4dAooooUKKKKAKjn4qSosR7JoDJZlPZzRVXNX/SGiuLOgw8JvdR8a98ZFupABYI5CSMTYLE88Cztf0/Rk7+nPpUPhWQBR8a0uOw0U6aJAGHPwPH8CR771XHKFETqVmdyAWx8yxlGw46pjKEFQrDDMUuOzl7fEj0rXVSwOEih1aAAXN2b1Y+/6n6mrfUHetQVLcknbOqK56g70dQd62ZOqK51jvRrHegOqW+IsMZMO4G7Aax8V3sPeRcfOmOoV4WFSUck0yHwjxX7KuO9797C5H2B+tZqNxHiLnhrH+8K+ieL8qMHVVkPT6nUiax02Jvp1AbW3Fuwr51mMBRhcXUMqg353up+Y3+VfP0lVwZwfJu0sEDNsqrt8962n5PMARG2IYWMpsgPpGvB+Z/gKy+QeHpMe4aQFMMlrngykfqp7u7fzr6pEFUACwAAAA4AHAFb/wAXQaebOkF7JKK51jvXusd69x0PaK81jvXmsd6A6ornWO9HUHegOqixXsmuuqO9Q4yUaTvQHz/PJbSmios7f9KaK4M6nGWYxo9qsSZxMG93xryilkIW8Qyg/wD3Vhs/ltevKKWWipN4pmX0H1r3B+KJ35AHzooq2QmxXieaP0v868h8WTE7qPrRRS2KJ28WOvI+9A8ZW5BoopbFHWI8aKy6XTUjCxUjYj1rAY6FWkhXTdOoNifVSdO/qNJH0oorLWTTZzlFM3n/AI1vsFNhwONhxtUB8at2NFFatm6PB40f9k/WvX8ZSD9X70UUthFgeJpCt7feqJ8ZS6iNP3ooomWizD4ola233qSfxFIBx968oqWy0jlPEMhHH3qaHOXYeavaKWyUJsVKzMT/ADr2iioU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8" descr="data:image/jpeg;base64,/9j/4AAQSkZJRgABAQAAAQABAAD/2wCEAAkGBxQQEhUUExQVFhQUFBUUFhQYFBUYFxQVFRUWFhUVFRQYHCggGBomHBUUITEhJykrLi4uGB8zODUsNygtLisBCgoKDg0OGhAQGywkICQvLiwwLCwsLCwsLCwvLCwvLCwsLCwsLCwsLCwsLCwsLCwsLCwsLCwsLCwsLCwsLCwsLP/AABEIARcAtQMBIgACEQEDEQH/xAAbAAACAwEBAQAAAAAAAAAAAAAABQMEBgIBB//EAEUQAAIBAgUCAwYBCAcGBwAAAAECAwARBAUSITETUQYiQTJhcYGRoRQHFSNCUmKxwTNzgpKy0fA1U3KTosMWJCV00uHi/8QAGQEBAQEBAQEAAAAAAAAAAAAAAAECAwQF/8QAJxEAAgIBBAICAgIDAAAAAAAAAAECERIDITFRE0FhcSKxodEEwfD/2gAMAwEAAhEDEQA/APoOCj1E0xbBCqGSHc/GnlcFubYq/NQvUn5uFMaKtEsWnLq8/NopnRShYrOWV5+bKa0UoWKxl1eNlxprRShYnGWHvXjZWT606rylItiA5L7zXn5obvWgopihYiTLGHrXMmVk0/otTFCzNfmY96jORt3Nam1FqmCFmUbJW71yckbv9q1lqLUwQsyX5jbvXRydu9avTXEq7UwQsxM2GKG1eU1zT2h86KxRo98Ny3Z/jTrNMQ6ITGLvuQO4UamHPqBb50h8Ltd3+P8AKtTWlujMyIzgprHGnUPha4qg2NlWKQsAJEsnsnSznYMu/sm6m19txfamlFVp9mGmU553CoVAYs9jttpsxJ2O3A3rvLZHaNWkADMqki1rEgX2v3vVmirW/IrcWw4x+nqOm5k6d7GwAkKGQi/BAvb3jeuMTjZRGCoBdpHC+X2kQOwa19iQo+o701vRWcX2TF9izFZgymK1tLqWdgpIUEoqmxN7Xf8A1Y1azKYpE7LbUAdNxcFuFFu1yKs3oq099y0yq8rCSNLg3Ds5t6LYC2+xuw+hqth8dI02iwCXZg1jugSO297X1P8Ab3GmdFMX2KfYtgxrtFI/l1AvoB2Htssere4uAv1q3HNqi177pqFxY7i4uO9T0USfYSEcGZSmB3Nta9Ijy7edYyw95BZ/htersuKYNFbdWNmtYsLtYG3qvIJHHPFX70XqKL7Ji+yikz9SVSwtGqlbrtdg5N7bkCw4qucc/TRiLMZQjeyRaxuVbgjYWb602ovVxfZafZSTFHraCRpMSMNuXZ2BF/gBt76rnHt0ZmBHUjM2kW9EZglx63sPjTW9e3pi+xT7E+Y46RUQx+ZmMotYNfRHIy8fvKo25vbmmWvUoI3BAN/iKlvXMnFFFr2EqM/maXYfOivM09qisnQh8LqQ7/H+VaTFziKN5DeyIzm3NkUsbe+wpTkqgE271H4znxKwWw0HXEiyxSKCA6q8TqjJqYDZyt+dq1DgkuSwviGI4H8dpfpdA4jTZdegLqta9tVh3qDw74mGNNlwuLiUx9RZJodEbg6bBW1G5Ia49wNL/wAyzLkZwmm8/wCBMOgEbyGMjSDe3JtVb8nWFlwyiFsDPADGpeWTErKrSIoWyLqJQG7Gw22rZkv5h42SLEzYZMLjJ5IOn1DDCHVeqgkTfVcbH17GrniTxPHgWhRop5XxBdY0hQOxMYBbykj0b7GkmB8KF84xmLmRwl8G2HcSlVdo4QsmpFbzAMoFmFTeOfDjY7FZf5GaCOTEGdlcoUDRqEOoENuw9KbAcP4hVMG+MkhnjSNXdopECzAISPYJtva434NR5B4qixkjRCOaKVY1m6c0ektE+yyIQSCt/fXHivKmfLJ8NApZvw3RjUtdm0qFUFmO5sOSaT+B/DsuCxUxkWR1kw+H6eIeTW0YVf0mFN22Aa5Fha3rT0Bhj/GqR4iXDphcZO8GjqGGEOq9RdSXOq4uL8j0NNM6zxMGImlV9EsqQ6wAViaTZTLvdVvtfexIrD5hk88ebYnFfgZ8QrHDtC0WJSJQYo7NrQsNYvbkeh71tPFeX/i8BiIjHqeTDvpjNv6XQWjF+Lhwu/cUBLkudx4szdINpgmaAyEDRI6Aa+mb3IFwL2FSZ9myYLDyYiQMUiUMwUAsQWC7AkDkj1qn4Jyw4TAYaEpodIU6i7bSkapLkbE6i29ReP8AL5MTl2JhhXXJJGAi3A1HWhtckDgGnsHXhzxVFjnkjVJopYlV2imj6b6H9lwLm6n+Yp9WL8I4HFPjZsXiMP8Ah1OGhwyRtIju3TN2c6NgK1OX4mSQydSExaJWRCXVuqgAtKLeyDc7HfajBW8RZ5HgYlkkV2LyJDHGgBeSWS+lFBIF9jyfSpslzL8THr6U0R1MjRzJodWU2O24Ye8Eil3jjCGbC6Pwv4sGRC0Ql6bqoO8kTf7xdrC45O/oafgaDF4fCS9dZWIklbDQyyK8ywhR045HGxJYH12v9AL+T+KYMVicRho9evDGzEgBXsxVumQbnSwsdhzUfiXxZHgXWMxTTSNG8xSFAxSGP25GuRYCsn4S8M4/CT4KaURuCuITEKq2ki/EHrFpXLkSWkA9kbe+nHirD4qHHx4zDYc4i2Dlw+hWUFJGcOjPqIul9jarQNBLnsQwZxo1NCIDiBYeZkC6tlYje3oajg8RRPNBCFfVicOcShIWwQadm3vq8w4BqvnmFxGIyuaN0U4qXCOrJH7PVaMgqhY8XNtzWd8NeDmweNwkqRyBBgWSZnlLhJjo8gDMbcHZdtqgNBm/i6PDzmAQYmZo1jaUwxdQQrKbIWAOo35soO1aCTivn3j7KcRLiNeGwkoxARBBjYMQqWbVdkxMbWug+BuK3wB0DVYtpGojgtbcj3XvRgQ5r7QoozQ2YUVyZsmyPk/GntZnw1ISz/GtNWo8ElyFFFUJs4iSQxMW1qAbCN22Ivfyg1XJLkw5Jcl+ilrZ7AGClmDHhelLc/AaLniiTPYQVW73dgqgxSLck2G7KBWfJDsz5IdjKilWa5s0EkamMFZXCBtfFyAbrp9/emtVSTbS9GlJNtL0FFFFaNBRRRQBRVDF5xDC2iRirHgaJN/+EhbN8qPzvF3k/wCRN/8ACs5x7MeSPFl+iocJiklXWhutyL2I3BsRYgHmpq0tzSaYUUUUKFFUM5zBsPGZAgdVtfz6SLkDixvzVnBz9SNHtbWitbtqANqzkrx9mVJZY+yauZOK6rmTitGjP5qfMK8ozYeYUVzZo78PR2LfGtBSXJUsT8adVqPBHyFRxwhWZgN3tc/8IsKkorVGTNZn/tLD/wBWf+5WhnhDizC4BVh7ipBB+orO5n/tLD/1Z/7taauOlzP7OOlu5/f9Gd8W+3hP/cL/ABWnDZnCH6fVTXe2nUL37fGkvjFbthRvvOBsbHcrwfQ1Y8VYNBg5AEUBApWwHl8wG31rDbjKbXr+jDk4ym16r9Dyq0uYxISGkQEGxuw2PYngH40rzHHvHgBICdZijGr1BfSC3x3NWcsicQRqqRFDGuxdvMGW5J8m5N7n4108lul1Z08lul1Y0opdkOAfDxdN2DWYlLX8qG1l37G/1pjXSLbVs6RbatmZ8Yj9JhP64f4o605rL+NFu+FG+8tttj7ScH0NOJMpUgjqT77f07/51wi35J18fo4QbWpOl1+i0hRVLAgKbuWvsb7lr/eooszhYMVlQhLFjqFlvxc8ehrvAQdKONL3KIiX76VAuPpWfyHDK2LxZIvokBUHgEl97d/f7zW5SacUvZuU5JxS9j/CY6Oa5jdXtzpINvjUs0qopZiFUckkAD5ms/jECZjAVFupG4e22qwbn6D6UZi/VzCGJvYRDIFPDPZiCR62sPoaz5Wl83RnytLfm6JvEmMjkwkuh1Y6VNgd7a13t299Msn/AKCH+qj/AMIqj4vjDYWQkAlbFSeQdQFx8iavZP8A0EP9VH/hFWN+V30WN+V31/st1y/FdV49djuIM2I1D515Xmce0PnRWGbRayd7k/GnFKMnS1/jTerHgywooorRDO47L53xcc6ommMaQpk3I81zxsfMa0K/T3dq9orEYKN/JzhBRbfYj8QYGaZ4iiraKQPdntqsQbAW24qxnuHkngaNEGpwL3cWWzA9t+KaUVHprf5I9Jb/ACLIMAZMMIJlA8gQ2a/sgWYfMA1BlceIw6iJkEqrskiuqnT6Blbt7vvTqinjWzQ8S2ZFhg9iXtcnZRwo7X9T76loorokdEqM/wCIsumnkiMarpibXdnsWN1PFth5aZHET/7lP+d/+KvUVzWnTbT5MLTptp8lPACUK7Sga2YkIrXCqAAqgn4b+80vybAzRTzO6rpmYHZ7lbFuRbfY08oqvTW3wHpp18CLHYKZ8VFMqLpiBWxkF2B1bjbbmrObZUZWjljYJNH7JO6keqNb03O47mmlFTxR3v2TxR3v3uJ84hmngaMRqGawJ6nlFiDttf07VdyqN0iRHUBkVV2a4OkAXH0q3RVUPyyKoVLKwrl66rl+K2dBHmntCvahzZ/MKKw2aGGW8mmdK8t5NNK1EjCioWxkYOkyIG/ZLqD9L3qaraM2itiMYFZUALSMCwUECyjlmJ4F9qjwGYdVpEMbI0RUNexB1AkaWB32FKcLiQcxmuy2EKqDcW/UJF/iTWhVALkAebcnvtYX+QrlCTlv8nKEnN2nwzqqTZvADpMqav2b7/SrtZnHj/1SA94v5SirqzcUq7LqzcUq7ofQY6JzpWRS37N9/pzVik3i3Dq+Gdm9qMBkb1VgRwfS/FWsixLSYeN39opuT62JGo/EC9FN54v7Cm88H9l+ioYsXGxssiMewdSfoDUjyBeSB8SBXS0dLR1RXIlW17i3e4t9aEcNwQfgQf4UsHVFQjFIW0h01fs611f3b3qSSQKLsQo7kgD6mloWjqiolxSFSwdCo5bUukfFr2FcYrHxxR9RnAS2xuDq7Be5PuqZLkmS5ssUUtyXNRPErsVDMzWXULgayFFr82tV5plGxZQe1xUjJNWhGSkrRJXMnFDSAckC/FyN68Y3FxuO9aNGfzQXaipMePNRXM2WsrN6h8XY1ooAENmkcR6vUAgk29+1vnU2V1LnuWDFRFL6WuGVuzDi/u9Kk03BqPJx1k3FqPJPh8BGkYjCqVtYggHV3LdyaUeGZmWSfDkkrC/kJNyFJIC39233phDi5QgDwOZALHSU0Me4YsLA+8XqLI8saHqSSEGWZi76eByQik88nes1co4nKrlHFcC3CYZDmM6lFKiJSF0iwJEe9vma04FZ7DQTLjJJjC2h0VB5otQsEFyNfHlNaGroqk/tl0VSe3thWWzZCcygAYqelyLEj+l7gitTWaxuGnbGxziFtEa6La49RHmuQNX732prq0vtDX3S+0MsVk4msJZZHUG+jyqpI41aVBP1pfm7a8VBheItOt1GwYKGKof3fJx760QN/S3u7fSlWb5azSRTxW6kRtpJsJEN7rf0NibfGmpDbb4v6JqQ/G4rq/osZtgVkhZbAEKShAsUYC6lSON6WZcPx+CtIAXsy6iN9S+y3x4v86vY+aWSMpHE6u4K6nKBUvsSSGJPyBqxlOAGHiWNTfSNz3J3J+tRxyn8UHHKfG1bifw7iwcGUKjXGTEUsLFy1kuPeSAfgaM/P4XDxwxeXW6xlhsdP6xv6E9/easYfKGTGPKP6J1D29DLuOPd5m/tVZz/ACv8VFovZgdSN2Yd/dvWVGXja9rYwoS8bXtbf99nGNwJeIxCGNRpstpPYI9lh5NiDVrAQP0VSfS7gWY8g8gHcbm1vvVXBY2cKFlw7lwLFlaMo371ywI+lXtbqlyut/2UIHPABYjjbf7elbio8nWKjyr4Mx4RyyObDHqAsOowCkkKNl3AHr7zTybL44sM0aqNKRyFb2JBKsb3PrvzVTwnhJYIjHLGVOssG1IV3AFtje+3anOIi1oy/tKy37agR/Os6UF41tvRjR0141tvQl8IQIcLGxVSbtvpF9na29ceMsuDxdZVGuIhjsPMvqD3HB+Rrrw+s8EYgaE3Um0utemVJvc76r7na30p86gggi4IsR3B5pGCnpYtev5EIKeli16/kVTNHi0gGkFJCJCCOFQAkf3tCn3E0zYWG2wHoKTeF8vaESAm4WRo4/cgNz8yTv7xTmXit6e6yfJ00rayfJm81ks1FQ5wPPXtGegbZX/Om1KcqptXRGXyFFFFUgUUUUAUUUUAUUUUAUUUUAUUUUAUUUUAUUUUAVTx2Zxw3BYa7DTHca2J9kBedzVyq35vi6vV0DqWtr9eLfDisyutjMsq/E7wUOhFU7kC7Hux3Y/NiTXcvFd1xLxVqkVKjLZwfPRXObDz0VyZ0G+VGrGd48wRqygFmlhjANyLSSKrtZdzpTW39mq2Uir+MwQlMZLMDE+tdJA82hkuQQQdnbY978gV1RlnEePUBdbC5XWSFcKEIYqzE+wCFPtEcGo5s7gQXZyBdgf0clwUUO+pQt1spDXPpvxRJk6MJFYyESx9OQF/aFiuonnVYn3e6vMRksbghi/mWVWOoXbraeoTtyQijbgbC1aITS5lEhIL2KqzHZiAFUO24FrhWDaebEG1QDPYCGs5uiPIQUkXyx6dZ3X01x3tc2cH1r3EZLFIJA2oiUSKw1cCVVWXTttqCj4b2tXMmRxsHBLnqLIreYcSsGkA22vYD4ACoC5Fi1ZtIPmtcizWGwNi1rA2YG3Nje1K8TnLpiTFpXpIsZd/NdA6zM7M3sqqiNOeep9WmHwgRnYFv0jaiCfKGsASBb10j+VqhbK0ImB1H8QQz+bghFQaewCou3F7n1NwOlzOIkDVuS4sVcEdPTr1KRdQNabmw8w7iquPzpVidkN2GHmmS6uNXTsB5SBcFmX1HIte96nOVJdW1PqUuwa4vrkDBnJtuSGO3s7Lt5RaP8yR6QoLAKioACLBVkEosLWtqUbcWFrW2qgmw+ZI5RQbl9YPldbGLaS6sNrEjY259apYTPV6KyS7EwJOwVHvpka0YCWO5uBa/NW3ylCb3YHRKlw2/wCmKtI17e0Sq7+ltq5lyeNr3L7rCuxAsMO/Ujttt5rk96AklzONDJqNhGELGzX84JAC6bk2HAv68WqXD4xJCQhvptfZrDUAwFyLXsym3IuO9VZsmjcliX1GRZb6hsyx9IWuONFxbuSed6mXDCJndQ7tIVDeZeF1WsCQDbVa/tEWFzYWgKi5uNUrO2iOKRo7GN7tojVne9vZUk3IFgF35q9h8dHI8iI12iIVxpaysQGA1EWJsVNgeCO9UYMmVlBkvrJnLgNsVxEolkibut1QXFjZexILDDYYR6rX87tIb/tNa/y2A+AqgXYjNyAzqoMaYhMOb31OTIsTstthpZrb86G42NWHzmAKzF7BQ7MdD7COTpOfZ9HBHyvxXceWIpuL26hmCX8gka5LgWve5JsSQCbgA1XXIYhcXksdAtq4EcxmVRtxrJv3GxvQHWc5g0WGeeIBisZcI4YFzpOhLbFSzaRuNr8V2+YiLWJmUGNOoxVXsELaV2sb8Hg+nFWMdhFmUKxNg6PsbXMbh1v3GpRcetQ4nLEkZ2Ja7iIGxFrQuZEA2/aY373tQHMOdQOGIfZPaurix6jRWAK7nWjLYb3FuasrKJEDKbqyhgbEXBFwbHcVQ/MEViLvclDe4JBR3kB3Fj5pHJuDz8KZMthbsLd/uagMpm+z0VPm8fnork0bRfypqcUlykU6rojLCiiiqQK9tSzxLA8mDxKRgmR8NOiAGxLtEwUA+hJI3rM4zw0YcBDEsPWAnilxMMaIhmTQwdShcK5B6d7nfTVIbm1Fq+a554cxkuDwEegtLDhJBLchmWTpxgBH1ACbZtL7gMo9N6ZZxlUjZnDM2HlmgXDwICEhfTKssrEsXlUoQGQllDE2pQNxai1fPPFWQ4x8TK+G1aNnSzgB5MTGmFnuCdhHGhk+Ld6teJ8kmbF4YxRO6RrhUilDKBhjFiQ07NdgRqhGnYG/FKBubUWrCpkeIGbtiShEBnFmW2uwwaoNR1bwa9YK2vrCni9Hg/J54sbJI0LxIfxnUdnXTiGlxYkw7KquSdMQYXIFr2pQN0BRasJ+UTKMRiJsO0ETSaI5RddHlkMsDISzOpj2STzrcgX2N6a4nI2bM0mGvoGMyuoI0HFxWihcjknpyP7v0ankUoGmAotWS/KNlsuIhgEUbSaMQXZVVHIX8POgOiR1U+Z09dufSk/ibI8VLFggIXd0whj2kVvw+Mvh9E7OzC+kJKNYudz3pQPotqLVhfEeS4p8c00IJiLZejrqADpHPJJK6i99SFY/isjc122UT/nfrdJtPV1/iNS6RhvwfSOH9rVfr+bTpt63pQNtRRRUKFePXtcvxQCPNV8woqPNn8worDNotZUtOKUZVTDFRsbaDY377W57c8VpcGJE9FV1EmoElbC97X322ry0p50AXHF72vv9tqWSyzRVYiW59i19ubge/v6V0/U2to4353NvTtvSxZPRUBWS5sVsbc37AH4frGuFSUC11Pcm5/16fSliy1RVcmSwHl1XNzvptYn4j0FH6X9z79v86WLLFFVv0v7n3+Qr2QybW09jye+/uG33pZLLFFVrS90tbfm97enzruPqX82m1vS/+u1LLZNRVYLIedFrji9wAb2/lXjGW+2ixO2x2HO9LFlqiq1pf3PXv7rfzqWLUPa0nf022t/neliySiqoSUeqncXvf52+P2r20v7nv5+VLFlmuZOKqt1VBI0nc7bk78fIVZZbD1P+v4UTsJmezUeaipMevmorB0LeVimtKcrP8abVtGWFFFFUyFFFFAFFFFCnjDtt7+1K8xyyWUHTiXjbRpDKNgdaNq0X0k2Vlva/mprRQgqXLJQmn8QxP4nravNvHqv0Pa2W22223FVmyTEFbfjJAelo1AEnX1Q/UszkXKgqR79rDan1FUCM5NPr1fjJLdSR9Ok2KNo0x31bBdJ4/aNWcDlsiOGed3ALELdwPMkagEaiDYo5G36/1Z0VAFFFFAFFFFChRRRQgVzJxXVcS8UKZ7NJbNRVbOT569rk2bG2VfzptSnKqbV0XBlhRRRVIFFFFAFFFFAe2ormWULbUbXIUfE7AfPiu6A5or0ivKAL1Hh5lkUMpup4I9fSknjLOxhYSFP6WS6xjt+0/wAAD9bUu/Jhj+phDEecPI0f9k+dT/1Ef2a5+RZ4mct6NhRRRXQ0FFFFAFFFFAFcS8V3XE3FAZXN2Aevajzf2/lRXFmxvlFOaT5VTiuqMvkKKKKpAooooAoFFAoBZ4ri14OcDkRlhbm6eYW7Hakf5PfFv4xDDMwGJiuNyAZox7Mi9za2oD134Na+WMOrKeGBU/MWr4fisF0+CUkhchXXZldGIBB9OB9a8+tqeOSfZzk6dn3KuJHCgkmwAJJ7Acms14P8Ufih0pbCdByPZlA5dR6N3X5j3RflCzbpQrCp8+IJX4IPa/iBXR6scM0ayVWYPNc1bG4mSVrhAwWNf2UHHzO7H3k07/JmSmLxCfqvCkhH7yOR/B6Sw4CyrtxY/Hbar3hYtFmUZHsujRN/bsV/6kWvnaOperbOS5s+sUUCivqncKKKKAKKKKAKjn4qSuJuKAxucyHqcUUwxajUaK5NGybInuKf1mvDbeX507zHMEw6a5DYb/YXJ+AG5PAradK2ZatlqiqeW5nHiBeM32B+RuAR3Gx+lXKqaatEarkKKKKoCiiigOq+TePsvMc2II4YpN8iAG+6mvrANZLx3hb9OS3IaNvn5lv7va+teb/KX4X0ZkrR8uyzMSlpFJDLpZT6qwtv9z96vZ/n5xuNRyNIjjRdPoGO7ke4sw+gpbicKISw9DwL/Hj6AfKl2FxH/mpPc1vkNt/pXkjvF1wcfg+hxC0S/b39qMvS2Iw/oTNH/G9vtUEU9olPe5+/r9Ks+Gl6+Oi7R65SfgNI+7CvPpRb1F9mz6aKKKK+4dAooooUKKKKAKjn4qSosR7JoDJZlPZzRVXNX/SGiuLOgw8JvdR8a98ZFupABYI5CSMTYLE88Cztf0/Rk7+nPpUPhWQBR8a0uOw0U6aJAGHPwPH8CR771XHKFETqVmdyAWx8yxlGw46pjKEFQrDDMUuOzl7fEj0rXVSwOEih1aAAXN2b1Y+/6n6mrfUHetQVLcknbOqK56g70dQd62ZOqK51jvRrHegOqW+IsMZMO4G7Aax8V3sPeRcfOmOoV4WFSUck0yHwjxX7KuO9797C5H2B+tZqNxHiLnhrH+8K+ieL8qMHVVkPT6nUiax02Jvp1AbW3Fuwr51mMBRhcXUMqg353up+Y3+VfP0lVwZwfJu0sEDNsqrt8962n5PMARG2IYWMpsgPpGvB+Z/gKy+QeHpMe4aQFMMlrngykfqp7u7fzr6pEFUACwAAAA4AHAFb/wAXQaebOkF7JKK51jvXusd69x0PaK81jvXmsd6A6ornWO9HUHegOqixXsmuuqO9Q4yUaTvQHz/PJbSmios7f9KaK4M6nGWYxo9qsSZxMG93xryilkIW8Qyg/wD3Vhs/ltevKKWWipN4pmX0H1r3B+KJ35AHzooq2QmxXieaP0v868h8WTE7qPrRRS2KJ28WOvI+9A8ZW5BoopbFHWI8aKy6XTUjCxUjYj1rAY6FWkhXTdOoNifVSdO/qNJH0oorLWTTZzlFM3n/AI1vsFNhwONhxtUB8at2NFFatm6PB40f9k/WvX8ZSD9X70UUthFgeJpCt7feqJ8ZS6iNP3ooomWizD4ola233qSfxFIBx968oqWy0jlPEMhHH3qaHOXYeavaKWyUJsVKzMT/ADr2iioU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8" name="Picture 10" descr="http://www.speakers.com/media/2326/images/Sachs-Jeffrey-EndofPovert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861048"/>
            <a:ext cx="1728192" cy="265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80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Objectifs d’apprentissage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Décrire les grandes lignes de l’histoire coloniale et ses différences selon les continents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Décrire les principales motivations de l’expansion coloniale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Décrire les principales conséquences du colonialisme sur les sociétés colonisées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77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Plan de la séance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Définitions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Présentation historique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Première période (16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-19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siècle)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Deuxième période (19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– 2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Guerre mondiale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Troisième période (depuis la 2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Guerre mondiale)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Conséquences du colonialisme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87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définitions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r>
              <a:rPr lang="fr-FR" b="1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Colonie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(modifié d’après Lacoste 2003): 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Depuis le 17</a:t>
            </a:r>
            <a:r>
              <a:rPr lang="fr-FR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siècle: territoire lointain conquis par des Européens (ou des représentants d’États européens) généralement aux dépens de non Européens</a:t>
            </a:r>
          </a:p>
          <a:p>
            <a:pPr>
              <a:lnSpc>
                <a:spcPct val="150000"/>
              </a:lnSpc>
            </a:pPr>
            <a:r>
              <a:rPr lang="fr-FR" b="1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Colonisation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(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chapitre):  Fait d’occuper et de peupler un territoire particulier (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plusieurs formes): 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Peut se faire sans conquête, sans domination, lorsque le territoire est </a:t>
            </a:r>
            <a:r>
              <a:rPr lang="fr-FR" u="sng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non peuplé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ou peu peuplé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Peut se faire avec conquête et domination (voir définitions de colonie et colonialisme)  </a:t>
            </a:r>
          </a:p>
          <a:p>
            <a:pPr>
              <a:lnSpc>
                <a:spcPct val="150000"/>
              </a:lnSpc>
            </a:pPr>
            <a:r>
              <a:rPr lang="fr-FR" b="1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Colonialisme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: (modifié d’après Lacoste et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  <a:hlinkClick r:id="rId3"/>
              </a:rPr>
              <a:t>ici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) 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Doctrine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légitimant la conquête, la domination, l’occupation et l’exploitation économique d’une société par une autre (légitime la colonisation par conquête)</a:t>
            </a:r>
          </a:p>
          <a:p>
            <a:pPr lvl="1"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Pratique de cette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doctrine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  <p:cxnSp>
        <p:nvCxnSpPr>
          <p:cNvPr id="12" name="Connecteur droit 11"/>
          <p:cNvCxnSpPr/>
          <p:nvPr/>
        </p:nvCxnSpPr>
        <p:spPr>
          <a:xfrm flipH="1">
            <a:off x="179512" y="2276872"/>
            <a:ext cx="1277" cy="2016224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13"/>
          <p:cNvCxnSpPr/>
          <p:nvPr/>
        </p:nvCxnSpPr>
        <p:spPr>
          <a:xfrm flipH="1">
            <a:off x="179512" y="4293096"/>
            <a:ext cx="567680" cy="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>
            <a:off x="179512" y="2276872"/>
            <a:ext cx="567680" cy="0"/>
          </a:xfrm>
          <a:prstGeom prst="straightConnector1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/>
          <p:cNvSpPr txBox="1"/>
          <p:nvPr/>
        </p:nvSpPr>
        <p:spPr>
          <a:xfrm>
            <a:off x="747192" y="6530709"/>
            <a:ext cx="813690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500" dirty="0" smtClean="0"/>
              <a:t>Lacoste</a:t>
            </a:r>
            <a:r>
              <a:rPr lang="fr-FR" sz="1500" dirty="0"/>
              <a:t>, Y. (2003). </a:t>
            </a:r>
            <a:r>
              <a:rPr lang="fr-FR" sz="1500" i="1" dirty="0"/>
              <a:t>De la géopolitique aux paysages: Dictionnaire de la géographie. Paris: Armand Colin</a:t>
            </a:r>
            <a:r>
              <a:rPr lang="fr-FR" sz="1500" i="1" dirty="0" smtClean="0"/>
              <a:t>.</a:t>
            </a:r>
            <a:endParaRPr lang="en-US" sz="1500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180789" y="4293096"/>
            <a:ext cx="0" cy="1008112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>
            <a:off x="180789" y="5301208"/>
            <a:ext cx="663995" cy="0"/>
          </a:xfrm>
          <a:prstGeom prst="straightConnector1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516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définitions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FR" b="1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Empire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(au sens politique)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(modifié d’après Lacoste 2003): 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État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de grande taille regroupant, de gré ou de force, des peuples culturellement différents</a:t>
            </a:r>
          </a:p>
          <a:p>
            <a:pPr>
              <a:lnSpc>
                <a:spcPct val="150000"/>
              </a:lnSpc>
            </a:pPr>
            <a:r>
              <a:rPr lang="fr-FR" b="1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Impérialisme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(modifié du chapitre et de sa version anglaise de 2012)</a:t>
            </a:r>
          </a:p>
          <a:p>
            <a:pPr lvl="1"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Formation d’un empire politique  « </a:t>
            </a:r>
            <a:r>
              <a:rPr lang="fr-CA" dirty="0"/>
              <a:t>dans lequel les colonies étaient régulées par un pouvoir central, selon des objectifs principalement, pour ne pas dire exclusivement, économiques »  </a:t>
            </a:r>
            <a:endParaRPr lang="fr-FR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Formation d’un empire économique où un État riche et puissant fait dans d’autres sociétés « des investissements externes, pénètre des marchés et recherche des matières premières » sans nécessairement l’avoir conquis. 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fr-FR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810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définitions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FR" b="1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Néocolonialisme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(modifié d’après le chapitre) </a:t>
            </a:r>
          </a:p>
          <a:p>
            <a:pPr lvl="1"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uite à la décolonisation, domination implicite d’un pays indépendant et en particulier de son économie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par une puissance étrangère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(ancienne métropole ou États-Unis généralement). </a:t>
            </a:r>
            <a:r>
              <a:rPr lang="fr-FR" i="1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Impérialisme économique après la décolonisation  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36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Une présentation historique sommaire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L’histoire de l’impérialisme et de l’expansion européenne peut se diviser en trois principales périodes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16</a:t>
            </a:r>
            <a:r>
              <a:rPr lang="fr-FR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siècle jusqu’à l’époque industrielle (au 19</a:t>
            </a:r>
            <a:r>
              <a:rPr lang="fr-FR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siècle): impérialisme mercantile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Période industrielle: 19</a:t>
            </a:r>
            <a:r>
              <a:rPr lang="fr-FR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siècle jusqu’à la 2</a:t>
            </a:r>
            <a:r>
              <a:rPr lang="fr-FR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Guerre mondiale: impérialisme industriel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Années 1940 et suivantes: vers la décolonisation générale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68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Première période: 16</a:t>
            </a:r>
            <a:r>
              <a:rPr lang="fr-FR" sz="3600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au 19</a:t>
            </a:r>
            <a:r>
              <a:rPr lang="fr-FR" sz="3600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siècle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Débuts: explorations pour contourner les intermédiaires (marchands musulmans) dans le commerce de bien de luxe (épices, soie, etc.)</a:t>
            </a:r>
          </a:p>
          <a:p>
            <a:pPr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Expansion européenne très inégale: Amériques vs Afrique &amp; Asie</a:t>
            </a:r>
          </a:p>
          <a:p>
            <a:pPr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69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Première période dans les Amériques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Vastes conquêtes par les Portugais (Brésil), Espagne (Amérique centrale et du Sud), Angleterre et la France (Amérique du Nord et Antilles)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Conquêtes par la force, violentes, facilitées par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Maladies apportées par les Européens (variole et autres) 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Divisions sur le terrain (alliances) et « accidents de l’histoire »</a:t>
            </a:r>
          </a:p>
          <a:p>
            <a:pPr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30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Première période dans les Amériques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Motivations diverses des explorations et des conquêtes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Économique: accès direct aux biens précieux &amp; enrichissement 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Religieuse: Convertir les païens 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Établissement de colonies d’exploitation (colonies commerciales) et de colonies de peuplement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41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Première période dans les Amériques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conséquences fondamentales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Décimation de millions d’autochtones (maladies + exploitation)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Établissement d’économies de plantations (sucre, café, tabac) orientées vers l’exportation (extravertie)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Arrivée d’esclaves noirs pour remplacer la population locale décimée ou ayant fuit ET pour compenser les esclaves mourant 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Met en place le commerce triangulaire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10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Première période en Afrique et en Asie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Conquêtes européennes sont beaucoup plus limitées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Conquêtes limités à certaines portions du littorales (Goa en Inde)  et certaines îles: Îles aux Épices (Compagnie néerlandaise des Indes orientales dans l’actuelle Indonésie) et Philippines (Espagne)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Cherche à établir des ports de commerce, de ravitaillement et des forts dans les détroits stratégiques</a:t>
            </a:r>
          </a:p>
          <a:p>
            <a:pPr lvl="1"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Colonies de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peuplement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limitées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(ex: Le Cap, qui en devient une progressivement)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Impacts du commerce triangulaire en Afrique: millions de personnes capturées comme esclaves, encourage les raids, les conflits</a:t>
            </a:r>
          </a:p>
          <a:p>
            <a:pPr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98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Première période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Acteurs: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États: Portugal, Espagne, Pays-Bas, Angleterre, France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Compagnies commerciales</a:t>
            </a:r>
          </a:p>
          <a:p>
            <a:pPr lvl="2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Compagnie britannique des Indes orientales</a:t>
            </a:r>
          </a:p>
          <a:p>
            <a:pPr lvl="2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Compagnie néerlandaise des Indes orientales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Avantage des compagnies pour l’État: le capital est avancé par des particuliers</a:t>
            </a:r>
          </a:p>
          <a:p>
            <a:pPr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39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Empires aux environs de 1800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6" t="19218" r="2067"/>
          <a:stretch/>
        </p:blipFill>
        <p:spPr bwMode="auto">
          <a:xfrm>
            <a:off x="1115616" y="1772816"/>
            <a:ext cx="7475220" cy="433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7" r="81443" b="61456"/>
          <a:stretch/>
        </p:blipFill>
        <p:spPr bwMode="auto">
          <a:xfrm>
            <a:off x="6065312" y="4913784"/>
            <a:ext cx="3068374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6874826" y="2467610"/>
            <a:ext cx="1080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chinois</a:t>
            </a:r>
            <a:endParaRPr lang="en-US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5868144" y="1916832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russe</a:t>
            </a:r>
            <a:endParaRPr lang="en-US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3275856" y="4621778"/>
            <a:ext cx="1309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portugais</a:t>
            </a:r>
            <a:endParaRPr lang="en-US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755576" y="4252446"/>
            <a:ext cx="1266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espagnol</a:t>
            </a:r>
            <a:endParaRPr lang="en-US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8100392" y="3569469"/>
            <a:ext cx="1266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espagnol</a:t>
            </a:r>
            <a:endParaRPr lang="en-US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6059278" y="4437112"/>
            <a:ext cx="1391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hollandais</a:t>
            </a:r>
            <a:endParaRPr lang="en-US" b="1" dirty="0"/>
          </a:p>
        </p:txBody>
      </p:sp>
      <p:sp>
        <p:nvSpPr>
          <p:cNvPr id="14" name="ZoneTexte 13"/>
          <p:cNvSpPr txBox="1"/>
          <p:nvPr/>
        </p:nvSpPr>
        <p:spPr>
          <a:xfrm>
            <a:off x="2071205" y="1919352"/>
            <a:ext cx="1528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britannique</a:t>
            </a:r>
            <a:endParaRPr lang="en-US" b="1" dirty="0"/>
          </a:p>
        </p:txBody>
      </p:sp>
      <p:sp>
        <p:nvSpPr>
          <p:cNvPr id="15" name="ZoneTexte 14"/>
          <p:cNvSpPr txBox="1"/>
          <p:nvPr/>
        </p:nvSpPr>
        <p:spPr>
          <a:xfrm>
            <a:off x="3131840" y="2652276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français</a:t>
            </a:r>
            <a:endParaRPr lang="en-US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971600" y="6453336"/>
            <a:ext cx="467955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500" dirty="0" smtClean="0"/>
              <a:t>Source: </a:t>
            </a:r>
            <a:r>
              <a:rPr lang="en-US" sz="1500" dirty="0">
                <a:hlinkClick r:id="rId4"/>
              </a:rPr>
              <a:t>http://orbis.uottawa.ca/record=b1786753~S0*frc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383125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Deuxième période: 19</a:t>
            </a:r>
            <a:r>
              <a:rPr lang="fr-FR" sz="3600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siècle à la 2</a:t>
            </a:r>
            <a:r>
              <a:rPr lang="fr-FR" sz="3600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Guerre mondiale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Encore une fois, un schéma différent selon les continents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Amériques: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rande vague d’indépendance, suivie du néo-colonialisme : économie, échanges souvent dominés par la Grande-Bretagne et les États-Unis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Afrique et en Asie: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accélération de l’expansion européenne (impérialisme politique ou économique)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 particulier entre 1870 et 1914: l’impérialisme classique (ou </a:t>
            </a:r>
            <a:r>
              <a:rPr lang="fr-CA" i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high </a:t>
            </a:r>
            <a:r>
              <a:rPr lang="fr-CA" i="1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imperialism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231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Impérialisme classique et ruée sur l’Afrique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1880: présence européenne faible, côtière, sauf en Algérie, au Sénégal et en Afrique du Sud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1884/1885: Conférence de 		       Berlin : Partage de l’Afrique 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Nouveaux joueurs: Italie et		 Allemagne (jusqu’en 1919)</a:t>
            </a:r>
          </a:p>
          <a:p>
            <a:pPr lvl="1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  <p:pic>
        <p:nvPicPr>
          <p:cNvPr id="5122" name="Picture 2" descr="http://77.img.v4.skyrock.net/0727/74020727/pics/2906605013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429000"/>
            <a:ext cx="2847975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508155" y="6381328"/>
            <a:ext cx="1248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Source</a:t>
            </a:r>
            <a:r>
              <a:rPr lang="fr-CA" dirty="0" smtClean="0">
                <a:hlinkClick r:id="rId4"/>
              </a:rPr>
              <a:t>:  ici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80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Afrique en 1924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7508155" y="6381328"/>
            <a:ext cx="1248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Source</a:t>
            </a:r>
            <a:r>
              <a:rPr lang="fr-CA" dirty="0" smtClean="0">
                <a:hlinkClick r:id="rId3"/>
              </a:rPr>
              <a:t>:  ici </a:t>
            </a:r>
            <a:endParaRPr lang="en-US" dirty="0"/>
          </a:p>
        </p:txBody>
      </p:sp>
      <p:pic>
        <p:nvPicPr>
          <p:cNvPr id="5124" name="Picture 4" descr="Le partage de l'Afrique, 19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31546"/>
            <a:ext cx="4896544" cy="5119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033984" y="3903601"/>
            <a:ext cx="20962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 smtClean="0"/>
              <a:t>Notes:</a:t>
            </a:r>
          </a:p>
          <a:p>
            <a:pPr marL="285750" indent="-285750">
              <a:buFontTx/>
              <a:buChar char="-"/>
            </a:pPr>
            <a:r>
              <a:rPr lang="fr-CA" dirty="0" smtClean="0"/>
              <a:t>Éthiopie est indépendante</a:t>
            </a:r>
          </a:p>
          <a:p>
            <a:pPr marL="285750" indent="-285750">
              <a:buFontTx/>
              <a:buChar char="-"/>
            </a:pPr>
            <a:r>
              <a:rPr lang="fr-CA" dirty="0" smtClean="0"/>
              <a:t>Allemagne a perdu ses colonies</a:t>
            </a:r>
          </a:p>
          <a:p>
            <a:pPr marL="285750" indent="-28575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85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Types de colonialisme en Afrique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Administration directe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administration centralisée, demande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bcp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de fonctionnaires français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Associé à la France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Administration indirecte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Utilise ou créé des chefs locaux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Codifie (formalise) des « lois coutumières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Associé à certaines colonies de la G-B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moins de coûts administratifs + belle image (même si dans les faits…)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Portugais et Roi Belge: régimes reconnus pour leur grande violence (mais tous les régimes sont très violents)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604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2</a:t>
            </a:r>
            <a:r>
              <a:rPr lang="fr-FR" sz="3600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période en Asie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Inde: Cie anglaise des Indes orientales étend son emprise (mais le Moghol et les princes demeurent en place); 1857: Couronne britannique prend le contrôle (l’empereur moghol est exilé)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Asie du Sud-Est: Poussée sur le continent: Birmanie et Indochine, laisse le Siam « indépendant »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Chine: Guerres de l’opium ouvrent le commerce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Japon: démonstration de force ouvre le commerce (puis, au 20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siècle, le Japon devient un pays colonisateur)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400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Monde aux environs de 1800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6" t="19218" r="2067"/>
          <a:stretch/>
        </p:blipFill>
        <p:spPr bwMode="auto">
          <a:xfrm>
            <a:off x="1115616" y="1772816"/>
            <a:ext cx="7475220" cy="433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7" r="81443" b="61456"/>
          <a:stretch/>
        </p:blipFill>
        <p:spPr bwMode="auto">
          <a:xfrm>
            <a:off x="6065312" y="4913784"/>
            <a:ext cx="3068374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6874826" y="2467610"/>
            <a:ext cx="1080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chinois</a:t>
            </a:r>
            <a:endParaRPr lang="en-US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5868144" y="1916832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russe</a:t>
            </a:r>
            <a:endParaRPr lang="en-US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3275856" y="4621778"/>
            <a:ext cx="1309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portugais</a:t>
            </a:r>
            <a:endParaRPr lang="en-US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755576" y="4252446"/>
            <a:ext cx="1266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espagnol</a:t>
            </a:r>
            <a:endParaRPr lang="en-US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8100392" y="3569469"/>
            <a:ext cx="1266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espagnol</a:t>
            </a:r>
            <a:endParaRPr lang="en-US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6059278" y="4437112"/>
            <a:ext cx="1391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hollandais</a:t>
            </a:r>
            <a:endParaRPr lang="en-US" b="1" dirty="0"/>
          </a:p>
        </p:txBody>
      </p:sp>
      <p:sp>
        <p:nvSpPr>
          <p:cNvPr id="14" name="ZoneTexte 13"/>
          <p:cNvSpPr txBox="1"/>
          <p:nvPr/>
        </p:nvSpPr>
        <p:spPr>
          <a:xfrm>
            <a:off x="2071205" y="1919352"/>
            <a:ext cx="1528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britannique</a:t>
            </a:r>
            <a:endParaRPr lang="en-US" b="1" dirty="0"/>
          </a:p>
        </p:txBody>
      </p:sp>
      <p:sp>
        <p:nvSpPr>
          <p:cNvPr id="15" name="ZoneTexte 14"/>
          <p:cNvSpPr txBox="1"/>
          <p:nvPr/>
        </p:nvSpPr>
        <p:spPr>
          <a:xfrm>
            <a:off x="3131840" y="2652276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smtClean="0"/>
              <a:t>E. français</a:t>
            </a:r>
            <a:endParaRPr lang="en-US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971600" y="6453336"/>
            <a:ext cx="467955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500" dirty="0" smtClean="0"/>
              <a:t>Source: </a:t>
            </a:r>
            <a:r>
              <a:rPr lang="en-US" sz="1500" dirty="0">
                <a:hlinkClick r:id="rId4"/>
              </a:rPr>
              <a:t>http://orbis.uottawa.ca/record=b1786753~S0*frc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398618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Monde en 1945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  <p:pic>
        <p:nvPicPr>
          <p:cNvPr id="6" name="Image 5" descr="http://www.atlas-historique.net/cartographie/1945-1989/grand_format/Monde1946GF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642" y="1597442"/>
            <a:ext cx="6480720" cy="499405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ZoneTexte 1"/>
          <p:cNvSpPr txBox="1"/>
          <p:nvPr/>
        </p:nvSpPr>
        <p:spPr>
          <a:xfrm>
            <a:off x="8289126" y="6406830"/>
            <a:ext cx="824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>
                <a:hlinkClick r:id="rId4"/>
              </a:rPr>
              <a:t>Source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99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Acteurs durant la 2</a:t>
            </a:r>
            <a:r>
              <a:rPr lang="fr-FR" sz="3600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période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Acteurs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surtout européens (avec nouveaux joueurs: Italie et Allemagne)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le Japon et États-Unis aussi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Compagnies à charte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C. néerlandaise des Indes orientales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C. anglaise des Indes orientales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Acteurs indépendants: exemple de l’Afrique australe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agriculteurs Boers (Transvaal) </a:t>
            </a:r>
          </a:p>
          <a:p>
            <a:pPr lvl="2">
              <a:lnSpc>
                <a:spcPct val="150000"/>
              </a:lnSpc>
            </a:pP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Cécil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Rhodes (Rhodésie)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34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Motivations (justifications) de l’Impérialisme classique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Discours de Victor Hugo (1879, Discours sur l’Afrique, commémoration de l’abolition de l’esclavage </a:t>
            </a:r>
            <a:r>
              <a:rPr lang="fr-CA" sz="15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</a:t>
            </a:r>
            <a:r>
              <a:rPr lang="fr-CA" sz="1500" u="sng" dirty="0">
                <a:hlinkClick r:id="rId3"/>
              </a:rPr>
              <a:t>http://www.montraykreyol.org/spip.php?article791</a:t>
            </a:r>
            <a:r>
              <a:rPr lang="fr-CA" sz="1500" dirty="0"/>
              <a:t> </a:t>
            </a:r>
            <a:r>
              <a:rPr lang="fr-CA" sz="1500" dirty="0" smtClean="0"/>
              <a:t>)</a:t>
            </a:r>
            <a:endParaRPr lang="fr-CA" sz="1500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53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Motivations (justifications) de l’Impérialisme classique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Intérêts économiques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Débouchés pour l’industrie manufacturière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Source de matières premières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Philanthropie: Devoir des « races supérieures » vers les « races inférieures »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Nationalisme: Assurer la grandeur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la nation dans un contexte de compétition (ruée sur les territoires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Social/ politique: Lutte contre le socialisme: exporter le « surplus de main-d’œuvre » créé par le développement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22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Motivations (justifications) de l’Impérialisme classique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Rôle de l’évolutionnisme social …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Histoire a une direction unilinéaire ;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Europe = sociétés plus évoluées ; les autres en retard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Devoir moral de transformer les sociétés primitives, même par la force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… et du darwinisme social  (très différent du darwinisme)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Supériorité raciale est « fondée » scientifiquement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Conflits entre sociétés ou entre races sont la source du progrès humain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Justification du colonialisme :  guerres coloniales « sélectionnent » les sociétés supérieures ; Les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plus faibles doivent s’adapter ou disparaître </a:t>
            </a:r>
          </a:p>
          <a:p>
            <a:pPr lvl="1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83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Motivations des Européens – Impérialisme classique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résistances existent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Ambivalence quant aux coûts/bénéfices de l’entreprise coloniale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Certains humanistes s’opposent 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09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Troisième période: suite à la 2</a:t>
            </a:r>
            <a:r>
              <a:rPr lang="fr-FR" sz="3600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Guerre mondiale 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2</a:t>
            </a:r>
            <a:r>
              <a:rPr lang="fr-FR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Guerre mondiale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Montre les limites des puissances coloniales, qui ont perdu le contrôle de plusieurs territoires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Résistance au retour du colonisateur &amp; mouvements d’indépendance nationale</a:t>
            </a:r>
            <a:endParaRPr lang="fr-FR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74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Troisième période: suite à la 2</a:t>
            </a:r>
            <a:r>
              <a:rPr lang="fr-FR" sz="3600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Guerre mondiale 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Cherche à instaurer un nouveau colonialisme axé sur le progrès (développement) pour retarder l’indépendance 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Modèle unique demeure l’Europe (toujours supérieure)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Experts étrangers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MAIS… grande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vague de décolonisation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 lieu via 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Conflits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et guerres (ex: Indochine),</a:t>
            </a:r>
          </a:p>
          <a:p>
            <a:pPr lvl="1"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Puis décolonisation finalement souvent acceptées (Guerre froide)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Après l’indépendance: néocolonialisme</a:t>
            </a:r>
            <a:endParaRPr lang="fr-FR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88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Décolonisations au 19</a:t>
            </a:r>
            <a:r>
              <a:rPr lang="fr-FR" sz="3600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et 20</a:t>
            </a:r>
            <a:r>
              <a:rPr lang="fr-FR" sz="3600" baseline="30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siècles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  <p:pic>
        <p:nvPicPr>
          <p:cNvPr id="4098" name="Picture 2" descr="http://www.atlas-historique.net/cartographie/1945-1989/grand_format/MondeDecolonisationGF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39074"/>
            <a:ext cx="6400710" cy="4842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463410" y="6449218"/>
            <a:ext cx="4268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 smtClean="0"/>
              <a:t>Source: </a:t>
            </a:r>
            <a:r>
              <a:rPr lang="en-US" dirty="0">
                <a:hlinkClick r:id="rId4"/>
              </a:rPr>
              <a:t>http://www.atlas-historique.net/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58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Legs de l’expansion européenne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Grands débats historiques et présents: quels ont été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impacts positifs et négatifs du colonialisme?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Impacts différents selon les moments, les endroits et les groupes concernés.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les sociétés indigènes, les thèmes communs émergent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33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107504" y="260648"/>
            <a:ext cx="82335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>
                <a:solidFill>
                  <a:srgbClr val="FF0000"/>
                </a:solidFill>
              </a:rPr>
              <a:t>ATTENTION: La portion suivante n’a été vue qu’en partie, lisez-la, on y revient vendredi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76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Legs de l’expansion européenne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Impacts différents selon les moments et les endroits, mais les thèmes qui reviennent: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Changements démographiques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Arrivées de populations étrangères (esclaves noirs en Amérique, Hindous ou Sri Lankais en Malaisie et Singapour, Blancs dans les colonies de peuplement)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Décimations de population autochtones: Amériques et Afrique subsaharienne en particulier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95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Impacts sur l’économie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Politiques nuisent aux économies traditionnelles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Textiles indiens, siamois, indonésien, etc.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Dépossession de terres au profit de colons blancs ou d’entreprises forestières coloniales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Économie devient orientée vers l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’exportation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de quelques productions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primaires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Économies de plantations parfois créées 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28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Impacts politiques et sociaux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Frontières tracées par des négociations entre Européens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Sépare ou regroupe des populations souvent arbitrairement 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Politiques coloniales créent ou accentuent l’animosité entre les groupes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Créent des gagnants et perdants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Choisi souvent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certains groupes comme alliés militaires ou administratifs : discrimination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Encourage la migration de travailleurs étrangers « loyaux »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42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Impacts sur les cultures et idées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Très forte diffusion des idées et des théories européennes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croyance dans la science, la rationalité, le commerce, le progrès (développement) infini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Destruction (partielle ou complète) de cultures « primitives 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»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Dévalorisation du savoir traditionnel et survalorisation du savoir « d’experts » étrangers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53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Impacts positifs pour les sociétés colonisées ?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éléments suivants sont souvent mentionnés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Construction d’infrastructures &amp; croissance économique (mais)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Pacification de zones troubles (mais)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Éducation et santé (mais)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Idées libérales de démocratie et d’État de droit (mais)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13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Impacts positifs pour les sociétés indigènes ?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Passage du </a:t>
            </a:r>
            <a:r>
              <a:rPr lang="fr-CA" i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Discours sur le colonialisme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d’Aimé Césaire (1955):</a:t>
            </a:r>
          </a:p>
          <a:p>
            <a:pPr>
              <a:lnSpc>
                <a:spcPct val="150000"/>
              </a:lnSpc>
            </a:pPr>
            <a:r>
              <a:rPr lang="fr-CA" u="sng" dirty="0">
                <a:hlinkClick r:id="rId3"/>
              </a:rPr>
              <a:t>http://</a:t>
            </a:r>
            <a:r>
              <a:rPr lang="fr-CA" u="sng" dirty="0" smtClean="0">
                <a:hlinkClick r:id="rId3"/>
              </a:rPr>
              <a:t>www.youtube.com/watch?v=GHbiBg6JZ2U</a:t>
            </a:r>
            <a:r>
              <a:rPr lang="fr-CA" u="sng" dirty="0" smtClean="0"/>
              <a:t> (4:30 à 6:28) 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29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Impacts pour les colonisateurs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Plusieurs grandes fortunes personnelles d’origines coloniales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les États: débats sur les coûts et bénéfices du colonialisme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Réseau d’influence utile au néocolonialisme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87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On a vu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Définitions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Grands traits de l’histoire et de la géographie coloniale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Motivations des Européens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Conséquences du colonialisme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Dans le chapitre: importance de la résistance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51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Pour votre DGD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Réviser vos notes, les diapos, les lectures et identifiez des points demandant éclaircissements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Apportez un ordinateur pour avoir accès à internet (si vous pouvez) 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Je vais placer en ligne sur </a:t>
            </a:r>
            <a:r>
              <a:rPr lang="fr-FR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blackboard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la liste des étudiants et le groupe auquel vous êtes assigné. Je vais aussi vous écrire un courriel commun. 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Si vous n’avez pas de groupe d’ici lundi ou avez un problème, contactez-moi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24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Leblond_DVM_S19_02</Template>
  <TotalTime>5963</TotalTime>
  <Words>1992</Words>
  <Application>Microsoft Office PowerPoint</Application>
  <PresentationFormat>Affichage à l'écran (4:3)</PresentationFormat>
  <Paragraphs>334</Paragraphs>
  <Slides>42</Slides>
  <Notes>42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Leblond_DVM_S19_02</vt:lpstr>
      <vt:lpstr>   Séance 4 (module 3): La colonisation est ses impacts </vt:lpstr>
      <vt:lpstr>Mise au point DGD</vt:lpstr>
      <vt:lpstr>Présentation des assistantes</vt:lpstr>
      <vt:lpstr>Pourquoi parler de l’histoire  coloniale ? </vt:lpstr>
      <vt:lpstr>Objectifs d’apprentissage</vt:lpstr>
      <vt:lpstr>Plan de la séance</vt:lpstr>
      <vt:lpstr>Quelques définitions</vt:lpstr>
      <vt:lpstr>Quelques définitions</vt:lpstr>
      <vt:lpstr>Quelques définitions</vt:lpstr>
      <vt:lpstr>Une présentation historique sommaire </vt:lpstr>
      <vt:lpstr>Première période: 16e au 19e siècle</vt:lpstr>
      <vt:lpstr>Première période dans les Amériques</vt:lpstr>
      <vt:lpstr>Première période dans les Amériques</vt:lpstr>
      <vt:lpstr>Première période dans les Amériques</vt:lpstr>
      <vt:lpstr>Première période en Afrique et en Asie</vt:lpstr>
      <vt:lpstr>Première période</vt:lpstr>
      <vt:lpstr>Empires aux environs de 1800</vt:lpstr>
      <vt:lpstr>Deuxième période: 19e siècle à la 2e Guerre mondiale</vt:lpstr>
      <vt:lpstr>Impérialisme classique et ruée sur l’Afrique</vt:lpstr>
      <vt:lpstr>Afrique en 1924</vt:lpstr>
      <vt:lpstr>Types de colonialisme en Afrique</vt:lpstr>
      <vt:lpstr>2e période en Asie</vt:lpstr>
      <vt:lpstr>Monde aux environs de 1800</vt:lpstr>
      <vt:lpstr>Monde en 1945 </vt:lpstr>
      <vt:lpstr>Acteurs durant la 2e période</vt:lpstr>
      <vt:lpstr>Motivations (justifications) de l’Impérialisme classique</vt:lpstr>
      <vt:lpstr>Motivations (justifications) de l’Impérialisme classique</vt:lpstr>
      <vt:lpstr>Motivations (justifications) de l’Impérialisme classique</vt:lpstr>
      <vt:lpstr>Motivations des Européens – Impérialisme classique</vt:lpstr>
      <vt:lpstr>Troisième période: suite à la 2e Guerre mondiale  </vt:lpstr>
      <vt:lpstr>Troisième période: suite à la 2e Guerre mondiale  </vt:lpstr>
      <vt:lpstr>Décolonisations au 19e et 20e siècles</vt:lpstr>
      <vt:lpstr>Legs de l’expansion européenne</vt:lpstr>
      <vt:lpstr>Legs de l’expansion européenne</vt:lpstr>
      <vt:lpstr>Impacts sur l’économie </vt:lpstr>
      <vt:lpstr>Impacts politiques et sociaux </vt:lpstr>
      <vt:lpstr>Impacts sur les cultures et idées</vt:lpstr>
      <vt:lpstr>Impacts positifs pour les sociétés colonisées ? </vt:lpstr>
      <vt:lpstr>Impacts positifs pour les sociétés indigènes ? </vt:lpstr>
      <vt:lpstr>Impacts pour les colonisateurs</vt:lpstr>
      <vt:lpstr>On a vu </vt:lpstr>
      <vt:lpstr>Pour votre DGD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J-P. Leblond</cp:lastModifiedBy>
  <cp:revision>242</cp:revision>
  <cp:lastPrinted>2013-09-12T21:25:28Z</cp:lastPrinted>
  <dcterms:created xsi:type="dcterms:W3CDTF">2013-08-06T19:24:38Z</dcterms:created>
  <dcterms:modified xsi:type="dcterms:W3CDTF">2013-09-13T18:31:22Z</dcterms:modified>
</cp:coreProperties>
</file>