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1"/>
  </p:notesMasterIdLst>
  <p:sldIdLst>
    <p:sldId id="257" r:id="rId2"/>
    <p:sldId id="260" r:id="rId3"/>
    <p:sldId id="261" r:id="rId4"/>
    <p:sldId id="263" r:id="rId5"/>
    <p:sldId id="264" r:id="rId6"/>
    <p:sldId id="265" r:id="rId7"/>
    <p:sldId id="266" r:id="rId8"/>
    <p:sldId id="267" r:id="rId9"/>
    <p:sldId id="26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52" autoAdjust="0"/>
    <p:restoredTop sz="78393"/>
  </p:normalViewPr>
  <p:slideViewPr>
    <p:cSldViewPr snapToGrid="0" snapToObjects="1">
      <p:cViewPr>
        <p:scale>
          <a:sx n="53" d="100"/>
          <a:sy n="53" d="100"/>
        </p:scale>
        <p:origin x="139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514845-BE46-5442-A9E5-9F4226242916}" type="datetimeFigureOut">
              <a:rPr lang="en-US" smtClean="0"/>
              <a:t>10/9/2016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354142-11ED-F043-AFB0-6458924CF8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3187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19BCE-B434-8D4F-BBF3-17C027FD818D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5639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19BCE-B434-8D4F-BBF3-17C027FD818D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9273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19BCE-B434-8D4F-BBF3-17C027FD818D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28600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Most recent tree of life</a:t>
            </a:r>
          </a:p>
          <a:p>
            <a:r>
              <a:rPr lang="en-US" dirty="0" err="1"/>
              <a:t>ar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4DA82-85B2-714E-BC05-C84FA750151A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14435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Nitrogen</a:t>
            </a:r>
            <a:r>
              <a:rPr lang="en-US" baseline="0" dirty="0"/>
              <a:t> is found in </a:t>
            </a:r>
            <a:r>
              <a:rPr lang="en-US" baseline="0" dirty="0" err="1"/>
              <a:t>a.a</a:t>
            </a:r>
            <a:r>
              <a:rPr lang="en-US" baseline="0" dirty="0"/>
              <a:t>, DNA, RNA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19BCE-B434-8D4F-BBF3-17C027FD818D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0886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19BCE-B434-8D4F-BBF3-17C027FD818D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2862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19BCE-B434-8D4F-BBF3-17C027FD818D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760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19BCE-B434-8D4F-BBF3-17C027FD818D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0843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905001"/>
            <a:ext cx="100584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CA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4572000"/>
            <a:ext cx="861568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E9DE2-8964-7C4A-B23C-9AB9A3EA508D}" type="datetime1">
              <a:rPr lang="en-CA" smtClean="0">
                <a:solidFill>
                  <a:srgbClr val="DFDCB7"/>
                </a:solidFill>
              </a:rPr>
              <a:pPr/>
              <a:t>2016-10-09</a:t>
            </a:fld>
            <a:endParaRPr lang="en-US">
              <a:solidFill>
                <a:srgbClr val="DFDCB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FDCB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BA33-780B-AD49-B5BA-EF775B33876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34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83F49-23B6-7F47-ACD8-538738F0C886}" type="datetime1">
              <a:rPr lang="en-CA" smtClean="0">
                <a:solidFill>
                  <a:srgbClr val="DFDCB7"/>
                </a:solidFill>
              </a:rPr>
              <a:pPr/>
              <a:t>2016-10-09</a:t>
            </a:fld>
            <a:endParaRPr lang="en-US">
              <a:solidFill>
                <a:srgbClr val="DFDCB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FDCB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BA33-780B-AD49-B5BA-EF775B33876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205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5" y="5486400"/>
            <a:ext cx="10212916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CA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5" y="3852863"/>
            <a:ext cx="8180916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910C8-D885-574B-919B-A832EC6F367A}" type="datetime1">
              <a:rPr lang="en-CA" smtClean="0">
                <a:solidFill>
                  <a:srgbClr val="DFDCB7"/>
                </a:solidFill>
              </a:rPr>
              <a:pPr/>
              <a:t>2016-10-09</a:t>
            </a:fld>
            <a:endParaRPr lang="en-US">
              <a:solidFill>
                <a:srgbClr val="DFDCB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FDCB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BA33-780B-AD49-B5BA-EF775B33876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196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536192"/>
            <a:ext cx="48768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92800" y="1536192"/>
            <a:ext cx="48768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8E4AD-0AA8-894F-A258-E3C4F56BDD6D}" type="datetime1">
              <a:rPr lang="en-CA" smtClean="0">
                <a:solidFill>
                  <a:srgbClr val="DFDCB7"/>
                </a:solidFill>
              </a:rPr>
              <a:pPr/>
              <a:t>2016-10-09</a:t>
            </a:fld>
            <a:endParaRPr lang="en-US">
              <a:solidFill>
                <a:srgbClr val="DFDCB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FDCB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BA33-780B-AD49-B5BA-EF775B33876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9132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48768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4876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92800" y="1535113"/>
            <a:ext cx="48768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92800" y="2174875"/>
            <a:ext cx="4876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B29AD-0481-EB4A-ADB5-0EA6CCE6FE03}" type="datetime1">
              <a:rPr lang="en-CA" smtClean="0">
                <a:solidFill>
                  <a:srgbClr val="DFDCB7"/>
                </a:solidFill>
              </a:rPr>
              <a:pPr/>
              <a:t>2016-10-09</a:t>
            </a:fld>
            <a:endParaRPr lang="en-US">
              <a:solidFill>
                <a:srgbClr val="DFDCB7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FDCB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BA33-780B-AD49-B5BA-EF775B33876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953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19387-8007-314D-B01C-6A0BBBE70756}" type="datetime1">
              <a:rPr lang="en-CA" smtClean="0">
                <a:solidFill>
                  <a:srgbClr val="DFDCB7"/>
                </a:solidFill>
              </a:rPr>
              <a:pPr/>
              <a:t>2016-10-09</a:t>
            </a:fld>
            <a:endParaRPr lang="en-US">
              <a:solidFill>
                <a:srgbClr val="DFDCB7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FDCB7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BA33-780B-AD49-B5BA-EF775B33876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090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CD7F2-46AC-434F-8445-A8E687AB90C7}" type="datetime1">
              <a:rPr lang="en-CA" smtClean="0">
                <a:solidFill>
                  <a:srgbClr val="DFDCB7"/>
                </a:solidFill>
              </a:rPr>
              <a:pPr/>
              <a:t>2016-10-09</a:t>
            </a:fld>
            <a:endParaRPr lang="en-US">
              <a:solidFill>
                <a:srgbClr val="DFDCB7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FDCB7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BA33-780B-AD49-B5BA-EF775B33876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00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1" y="5495544"/>
            <a:ext cx="103632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CA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6400" y="6096000"/>
            <a:ext cx="103632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BD995-A07B-E24A-BD67-264124A16531}" type="datetime1">
              <a:rPr lang="en-CA" smtClean="0">
                <a:solidFill>
                  <a:srgbClr val="DFDCB7"/>
                </a:solidFill>
              </a:rPr>
              <a:pPr/>
              <a:t>2016-10-09</a:t>
            </a:fld>
            <a:endParaRPr lang="en-US">
              <a:solidFill>
                <a:srgbClr val="DFDCB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FDCB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BA33-780B-AD49-B5BA-EF775B33876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06400" y="381000"/>
            <a:ext cx="10363200" cy="4942840"/>
          </a:xfrm>
        </p:spPr>
        <p:txBody>
          <a:bodyPr/>
          <a:lstStyle/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796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336" y="5495278"/>
            <a:ext cx="103632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CA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112776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CA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2336" y="6096000"/>
            <a:ext cx="103632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26183-C1A5-524E-9FC9-41CB368E2854}" type="datetime1">
              <a:rPr lang="en-CA" smtClean="0">
                <a:solidFill>
                  <a:srgbClr val="DFDCB7"/>
                </a:solidFill>
              </a:rPr>
              <a:pPr/>
              <a:t>2016-10-09</a:t>
            </a:fld>
            <a:endParaRPr lang="en-US">
              <a:solidFill>
                <a:srgbClr val="DFDCB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EE8BA33-780B-AD49-B5BA-EF775B33876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>
              <a:solidFill>
                <a:srgbClr val="DFDCB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881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50653-7773-7643-98E1-BAF291E2E9E1}" type="datetime1">
              <a:rPr lang="en-CA" smtClean="0">
                <a:solidFill>
                  <a:srgbClr val="DFDCB7"/>
                </a:solidFill>
              </a:rPr>
              <a:pPr/>
              <a:t>2016-10-09</a:t>
            </a:fld>
            <a:endParaRPr lang="en-US">
              <a:solidFill>
                <a:srgbClr val="DFDCB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FDCB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BA33-780B-AD49-B5BA-EF775B33876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262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336800" cy="5851525"/>
          </a:xfrm>
        </p:spPr>
        <p:txBody>
          <a:bodyPr vert="eaVert" anchor="b" anchorCtr="0"/>
          <a:lstStyle/>
          <a:p>
            <a:r>
              <a:rPr lang="en-CA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FD162-9770-AD42-85C9-09FB2342AB16}" type="datetime1">
              <a:rPr lang="en-CA" smtClean="0">
                <a:solidFill>
                  <a:srgbClr val="DFDCB7"/>
                </a:solidFill>
              </a:rPr>
              <a:pPr/>
              <a:t>2016-10-09</a:t>
            </a:fld>
            <a:endParaRPr lang="en-US">
              <a:solidFill>
                <a:srgbClr val="DFDCB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FDCB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BA33-780B-AD49-B5BA-EF775B33876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419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16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CA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16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127760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277600" y="5486400"/>
            <a:ext cx="9144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75717" y="5648960"/>
            <a:ext cx="73152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pPr defTabSz="457200"/>
            <a:fld id="{5EE8BA33-780B-AD49-B5BA-EF775B338768}" type="slidenum">
              <a:rPr lang="en-US" smtClean="0"/>
              <a:pPr defTabSz="45720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10510428" y="3987800"/>
            <a:ext cx="2367281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pPr defTabSz="457200"/>
            <a:endParaRPr lang="en-US">
              <a:solidFill>
                <a:srgbClr val="DFDCB7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474869" y="1584960"/>
            <a:ext cx="2438399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pPr defTabSz="457200"/>
            <a:fld id="{7B0BEA56-DE47-E240-B835-40B510484B02}" type="datetime1">
              <a:rPr lang="en-CA" smtClean="0">
                <a:solidFill>
                  <a:srgbClr val="DFDCB7"/>
                </a:solidFill>
              </a:rPr>
              <a:pPr defTabSz="457200"/>
              <a:t>2016-10-09</a:t>
            </a:fld>
            <a:endParaRPr lang="en-US">
              <a:solidFill>
                <a:srgbClr val="DFDCB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47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hmpdacc.org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BA33-780B-AD49-B5BA-EF775B338768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438401" y="603505"/>
            <a:ext cx="57159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US" sz="2800" b="1" dirty="0">
                <a:solidFill>
                  <a:srgbClr val="2F2B20"/>
                </a:solidFill>
              </a:rPr>
              <a:t>Independent assignment now posted</a:t>
            </a:r>
          </a:p>
        </p:txBody>
      </p:sp>
      <p:sp>
        <p:nvSpPr>
          <p:cNvPr id="2" name="Rectangle 1"/>
          <p:cNvSpPr/>
          <p:nvPr/>
        </p:nvSpPr>
        <p:spPr>
          <a:xfrm>
            <a:off x="2058955" y="1693421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463">
              <a:spcAft>
                <a:spcPts val="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en-US" sz="2400" b="1" u="sng" dirty="0">
                <a:solidFill>
                  <a:srgbClr val="000000"/>
                </a:solidFill>
                <a:effectLst/>
                <a:ea typeface="ＭＳ 明朝" charset="-128"/>
                <a:cs typeface="Times New Roman" charset="0"/>
              </a:rPr>
              <a:t>Microbes “up for adoption”</a:t>
            </a:r>
            <a:r>
              <a:rPr lang="en-US" sz="2400" dirty="0">
                <a:solidFill>
                  <a:srgbClr val="000000"/>
                </a:solidFill>
                <a:effectLst/>
                <a:ea typeface="ＭＳ 明朝" charset="-128"/>
                <a:cs typeface="Times New Roman" charset="0"/>
              </a:rPr>
              <a:t> (you </a:t>
            </a:r>
            <a:r>
              <a:rPr lang="en-US" sz="2400" b="1" i="1" dirty="0">
                <a:solidFill>
                  <a:srgbClr val="000000"/>
                </a:solidFill>
                <a:effectLst/>
                <a:ea typeface="ＭＳ 明朝" charset="-128"/>
                <a:cs typeface="Times New Roman" charset="0"/>
              </a:rPr>
              <a:t>must</a:t>
            </a:r>
            <a:r>
              <a:rPr lang="en-US" sz="2400" dirty="0">
                <a:solidFill>
                  <a:srgbClr val="000000"/>
                </a:solidFill>
                <a:effectLst/>
                <a:ea typeface="ＭＳ 明朝" charset="-128"/>
                <a:cs typeface="Times New Roman" charset="0"/>
              </a:rPr>
              <a:t> choose from this list)</a:t>
            </a:r>
            <a:endParaRPr lang="en-US" sz="2400" dirty="0">
              <a:effectLst/>
              <a:ea typeface="ＭＳ 明朝" charset="-128"/>
              <a:cs typeface="Times New Roman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en-US" sz="2400" i="1" dirty="0" err="1">
                <a:solidFill>
                  <a:srgbClr val="000000"/>
                </a:solidFill>
                <a:effectLst/>
                <a:ea typeface="ＭＳ 明朝" charset="-128"/>
                <a:cs typeface="Times New Roman" charset="0"/>
              </a:rPr>
              <a:t>Pyrolobus</a:t>
            </a:r>
            <a:r>
              <a:rPr lang="en-US" sz="2400" i="1" dirty="0">
                <a:solidFill>
                  <a:srgbClr val="000000"/>
                </a:solidFill>
                <a:effectLst/>
                <a:ea typeface="ＭＳ 明朝" charset="-128"/>
                <a:cs typeface="Times New Roman" charset="0"/>
              </a:rPr>
              <a:t> </a:t>
            </a:r>
            <a:r>
              <a:rPr lang="en-US" sz="2400" i="1" dirty="0" err="1">
                <a:solidFill>
                  <a:srgbClr val="000000"/>
                </a:solidFill>
                <a:effectLst/>
                <a:ea typeface="ＭＳ 明朝" charset="-128"/>
                <a:cs typeface="Times New Roman" charset="0"/>
              </a:rPr>
              <a:t>fumarii</a:t>
            </a:r>
            <a:endParaRPr lang="en-US" sz="2400" dirty="0">
              <a:effectLst/>
              <a:ea typeface="ＭＳ 明朝" charset="-128"/>
              <a:cs typeface="Times New Roman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en-US" sz="2400" i="1" dirty="0" err="1">
                <a:solidFill>
                  <a:srgbClr val="000000"/>
                </a:solidFill>
                <a:effectLst/>
                <a:ea typeface="ＭＳ 明朝" charset="-128"/>
                <a:cs typeface="Times New Roman" charset="0"/>
              </a:rPr>
              <a:t>Leptospira</a:t>
            </a:r>
            <a:r>
              <a:rPr lang="en-US" sz="2400" i="1" dirty="0">
                <a:solidFill>
                  <a:srgbClr val="000000"/>
                </a:solidFill>
                <a:effectLst/>
                <a:ea typeface="ＭＳ 明朝" charset="-128"/>
                <a:cs typeface="Times New Roman" charset="0"/>
              </a:rPr>
              <a:t> </a:t>
            </a:r>
            <a:r>
              <a:rPr lang="en-US" sz="2400" i="1" dirty="0" err="1">
                <a:solidFill>
                  <a:srgbClr val="000000"/>
                </a:solidFill>
                <a:effectLst/>
                <a:ea typeface="ＭＳ 明朝" charset="-128"/>
                <a:cs typeface="Times New Roman" charset="0"/>
              </a:rPr>
              <a:t>interrogans</a:t>
            </a:r>
            <a:endParaRPr lang="en-US" sz="2400" dirty="0">
              <a:effectLst/>
              <a:ea typeface="ＭＳ 明朝" charset="-128"/>
              <a:cs typeface="Times New Roman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en-US" sz="2400" dirty="0" err="1">
                <a:solidFill>
                  <a:srgbClr val="000000"/>
                </a:solidFill>
                <a:effectLst/>
                <a:ea typeface="ＭＳ 明朝" charset="-128"/>
                <a:cs typeface="Times New Roman" charset="0"/>
              </a:rPr>
              <a:t>Nipah</a:t>
            </a:r>
            <a:r>
              <a:rPr lang="en-US" sz="2400" dirty="0">
                <a:solidFill>
                  <a:srgbClr val="000000"/>
                </a:solidFill>
                <a:effectLst/>
                <a:ea typeface="ＭＳ 明朝" charset="-128"/>
                <a:cs typeface="Times New Roman" charset="0"/>
              </a:rPr>
              <a:t> virus</a:t>
            </a:r>
            <a:endParaRPr lang="en-US" sz="2400" dirty="0">
              <a:effectLst/>
              <a:ea typeface="ＭＳ 明朝" charset="-128"/>
              <a:cs typeface="Times New Roman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en-US" sz="2400" i="1" dirty="0">
                <a:solidFill>
                  <a:srgbClr val="000000"/>
                </a:solidFill>
                <a:effectLst/>
                <a:ea typeface="ＭＳ 明朝" charset="-128"/>
                <a:cs typeface="Times New Roman" charset="0"/>
              </a:rPr>
              <a:t>Bacillus </a:t>
            </a:r>
            <a:r>
              <a:rPr lang="en-US" sz="2400" i="1" dirty="0" err="1">
                <a:solidFill>
                  <a:srgbClr val="000000"/>
                </a:solidFill>
                <a:effectLst/>
                <a:ea typeface="ＭＳ 明朝" charset="-128"/>
                <a:cs typeface="Times New Roman" charset="0"/>
              </a:rPr>
              <a:t>thetaiotaomicron</a:t>
            </a:r>
            <a:endParaRPr lang="en-US" sz="2400" dirty="0">
              <a:effectLst/>
              <a:ea typeface="ＭＳ 明朝" charset="-128"/>
              <a:cs typeface="Times New Roman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62284" y="5016083"/>
            <a:ext cx="84573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defTabSz="457200">
              <a:buFont typeface="Arial" charset="0"/>
              <a:buChar char="•"/>
            </a:pPr>
            <a:r>
              <a:rPr lang="en-US" sz="2400" b="1">
                <a:solidFill>
                  <a:srgbClr val="2F2B20"/>
                </a:solidFill>
              </a:rPr>
              <a:t>Questions relating to your organism worth ~10% of individual component of final exam</a:t>
            </a:r>
            <a:endParaRPr lang="en-US" sz="2400" b="1" dirty="0">
              <a:solidFill>
                <a:srgbClr val="2F2B2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4985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055788" y="5694094"/>
            <a:ext cx="548640" cy="396240"/>
          </a:xfrm>
        </p:spPr>
        <p:txBody>
          <a:bodyPr/>
          <a:lstStyle/>
          <a:p>
            <a:fld id="{5EE8BA33-780B-AD49-B5BA-EF775B338768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754256" y="161112"/>
            <a:ext cx="6579431" cy="10663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rgbClr val="A9A57C">
                    <a:lumMod val="50000"/>
                  </a:srgbClr>
                </a:solidFill>
              </a:rPr>
              <a:t>What is the importance of the microbes?</a:t>
            </a:r>
          </a:p>
          <a:p>
            <a:r>
              <a:rPr lang="en-US" sz="2800" b="1" dirty="0">
                <a:solidFill>
                  <a:srgbClr val="A9A57C">
                    <a:lumMod val="50000"/>
                  </a:srgbClr>
                </a:solidFill>
                <a:sym typeface="Wingdings"/>
              </a:rPr>
              <a:t> </a:t>
            </a:r>
            <a:r>
              <a:rPr lang="en-US" sz="2800" b="1" dirty="0">
                <a:solidFill>
                  <a:srgbClr val="FF0000"/>
                </a:solidFill>
              </a:rPr>
              <a:t>Ch. 1</a:t>
            </a:r>
            <a:endParaRPr lang="en-US" sz="2800" b="1" dirty="0">
              <a:solidFill>
                <a:srgbClr val="A9A57C">
                  <a:lumMod val="50000"/>
                </a:srgbClr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496184" y="4116608"/>
            <a:ext cx="8490939" cy="9952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rgbClr val="2F2B20"/>
                </a:solidFill>
              </a:rPr>
              <a:t>&gt;3 </a:t>
            </a:r>
            <a:r>
              <a:rPr lang="en-US" sz="2800" b="1" dirty="0">
                <a:solidFill>
                  <a:srgbClr val="FF6600"/>
                </a:solidFill>
              </a:rPr>
              <a:t>billion years ago</a:t>
            </a:r>
          </a:p>
        </p:txBody>
      </p:sp>
      <p:pic>
        <p:nvPicPr>
          <p:cNvPr id="9" name="Picture 2" descr="FIG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568" y="1086534"/>
            <a:ext cx="6891109" cy="3214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Straight Arrow Connector 10"/>
          <p:cNvCxnSpPr/>
          <p:nvPr/>
        </p:nvCxnSpPr>
        <p:spPr>
          <a:xfrm flipV="1">
            <a:off x="2334686" y="2698667"/>
            <a:ext cx="1404550" cy="169345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 flipH="1">
            <a:off x="7012004" y="3646068"/>
            <a:ext cx="2035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protozoa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68453" y="3931942"/>
            <a:ext cx="4223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Defined by everything it is not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72941" y="4918996"/>
            <a:ext cx="933148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Isotopic and microfossil evidence suggests life first arose on earth &gt; 3 billion years ago</a:t>
            </a:r>
          </a:p>
          <a:p>
            <a:r>
              <a:rPr lang="en-US" sz="2000" dirty="0"/>
              <a:t> - bacteria may have existed ~3.6 BY ago, followed closely by archaea</a:t>
            </a:r>
          </a:p>
          <a:p>
            <a:r>
              <a:rPr lang="en-US" sz="2000" dirty="0"/>
              <a:t> - existed, adapted, and changed environments a billion years before </a:t>
            </a:r>
            <a:r>
              <a:rPr lang="en-US" sz="2000" dirty="0" err="1"/>
              <a:t>eukarya</a:t>
            </a:r>
            <a:endParaRPr lang="en-US" sz="2000" dirty="0"/>
          </a:p>
          <a:p>
            <a:r>
              <a:rPr lang="en-US" sz="2000" dirty="0"/>
              <a:t> - algae and plants have photosynthesis in common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42206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6567" y="1783839"/>
            <a:ext cx="3865106" cy="416791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854335" y="4831417"/>
            <a:ext cx="9832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US" b="1" dirty="0">
                <a:solidFill>
                  <a:srgbClr val="2F2B20"/>
                </a:solidFill>
              </a:rPr>
              <a:t>Fig. 1.27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802728" y="674270"/>
            <a:ext cx="8052365" cy="132708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Wingdings" charset="2"/>
              <a:buChar char="Ø"/>
            </a:pPr>
            <a:r>
              <a:rPr lang="en-US" sz="2400" b="1" dirty="0">
                <a:solidFill>
                  <a:srgbClr val="FF6600"/>
                </a:solidFill>
                <a:latin typeface="Calibri"/>
              </a:rPr>
              <a:t>Oxygenic photosynthesis, </a:t>
            </a:r>
            <a:r>
              <a:rPr lang="en-US" sz="2400" b="1" dirty="0">
                <a:solidFill>
                  <a:srgbClr val="2F2B20"/>
                </a:solidFill>
                <a:latin typeface="Calibri"/>
              </a:rPr>
              <a:t>the </a:t>
            </a:r>
            <a:r>
              <a:rPr lang="en-US" sz="2400" b="1" dirty="0">
                <a:solidFill>
                  <a:srgbClr val="FF0000"/>
                </a:solidFill>
                <a:latin typeface="Calibri"/>
              </a:rPr>
              <a:t>cyanobacteria</a:t>
            </a:r>
            <a:r>
              <a:rPr lang="en-US" sz="2400" b="1" dirty="0">
                <a:solidFill>
                  <a:srgbClr val="2F2B20"/>
                </a:solidFill>
                <a:latin typeface="Calibri"/>
              </a:rPr>
              <a:t> &amp; “</a:t>
            </a:r>
            <a:r>
              <a:rPr lang="en-US" sz="2400" b="1" dirty="0">
                <a:solidFill>
                  <a:srgbClr val="FF6600"/>
                </a:solidFill>
                <a:latin typeface="Calibri"/>
              </a:rPr>
              <a:t>the Great Oxygenation Event</a:t>
            </a:r>
            <a:r>
              <a:rPr lang="en-US" sz="2400" b="1" dirty="0">
                <a:solidFill>
                  <a:srgbClr val="2F2B20"/>
                </a:solidFill>
                <a:latin typeface="Calibri"/>
              </a:rPr>
              <a:t>”</a:t>
            </a:r>
            <a:endParaRPr lang="en-US" sz="2400" b="1" dirty="0">
              <a:solidFill>
                <a:srgbClr val="FF6600"/>
              </a:solidFill>
              <a:latin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BA33-780B-AD49-B5BA-EF775B338768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1659469" y="38489"/>
            <a:ext cx="8043332" cy="7889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>
                <a:solidFill>
                  <a:srgbClr val="A9A57C">
                    <a:lumMod val="50000"/>
                  </a:srgbClr>
                </a:solidFill>
              </a:rPr>
              <a:t>The microbes shaped Earth’s history</a:t>
            </a:r>
          </a:p>
        </p:txBody>
      </p:sp>
      <p:sp>
        <p:nvSpPr>
          <p:cNvPr id="5" name="Rectangle 4"/>
          <p:cNvSpPr/>
          <p:nvPr/>
        </p:nvSpPr>
        <p:spPr>
          <a:xfrm>
            <a:off x="5449520" y="1585854"/>
            <a:ext cx="40233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defTabSz="457200">
              <a:buFont typeface="Wingdings" charset="2"/>
              <a:buChar char="Ø"/>
            </a:pPr>
            <a:r>
              <a:rPr lang="en-US" sz="2400" b="1" dirty="0">
                <a:solidFill>
                  <a:srgbClr val="FF6600"/>
                </a:solidFill>
              </a:rPr>
              <a:t>Lynn </a:t>
            </a:r>
            <a:r>
              <a:rPr lang="en-US" sz="2400" b="1" dirty="0" err="1">
                <a:solidFill>
                  <a:srgbClr val="FF6600"/>
                </a:solidFill>
              </a:rPr>
              <a:t>Margulis</a:t>
            </a:r>
            <a:r>
              <a:rPr lang="en-US" sz="2400" b="1" dirty="0">
                <a:solidFill>
                  <a:srgbClr val="FF6600"/>
                </a:solidFill>
              </a:rPr>
              <a:t> </a:t>
            </a:r>
            <a:r>
              <a:rPr lang="en-US" sz="2400" b="1" dirty="0">
                <a:solidFill>
                  <a:srgbClr val="2F2B20"/>
                </a:solidFill>
              </a:rPr>
              <a:t>&amp; the </a:t>
            </a:r>
            <a:r>
              <a:rPr lang="en-US" sz="2400" b="1" dirty="0">
                <a:solidFill>
                  <a:srgbClr val="FF6600"/>
                </a:solidFill>
              </a:rPr>
              <a:t>endosymbiont theory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681134" y="2338427"/>
            <a:ext cx="55202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Evolved photosynthetic bacteria, consumed CO2, waste is oxygen. Proposes the modern day chloroplast evolved from and endosymbiotic relationship between cyanobacteria living in a host cell (produced an aerobic environment from anaerobic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8538" y="3815755"/>
            <a:ext cx="156802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All cells contain mitochondria, not chloroplast- suggest it came first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19770" y="4494798"/>
            <a:ext cx="60326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- Oxygen photosynthesis first arose in the bacteria (the cyanobacterial ancestor) (“the blue green algae”) and gave rise to an aerobic atmosphere (“the Great Oxygenation Event”)</a:t>
            </a:r>
          </a:p>
          <a:p>
            <a:pPr marL="171450" indent="-171450">
              <a:buFontTx/>
              <a:buChar char="-"/>
            </a:pPr>
            <a:r>
              <a:rPr lang="en-US" dirty="0"/>
              <a:t>The evolution of the eukaryotes occurred &gt; 1BY after the bacteria and archaea and likely required both</a:t>
            </a:r>
          </a:p>
          <a:p>
            <a:pPr marL="171450" indent="-171450">
              <a:buFontTx/>
              <a:buChar char="-"/>
            </a:pPr>
            <a:r>
              <a:rPr lang="en-US" dirty="0"/>
              <a:t>Produces an explosion of complex life forms</a:t>
            </a:r>
          </a:p>
          <a:p>
            <a:pPr marL="171450" indent="-171450">
              <a:buFontTx/>
              <a:buChar char="-"/>
            </a:pPr>
            <a:r>
              <a:rPr lang="en-US" dirty="0"/>
              <a:t>Evidence suggest it was a particular type of archaea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96113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2124280" y="1"/>
            <a:ext cx="7578521" cy="727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/>
              <a:t>The Universal Tree of Life &amp;  the microbes</a:t>
            </a:r>
          </a:p>
        </p:txBody>
      </p:sp>
      <p:pic>
        <p:nvPicPr>
          <p:cNvPr id="11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rcRect l="-92656" r="-92656"/>
          <a:stretch>
            <a:fillRect/>
          </a:stretch>
        </p:blipFill>
        <p:spPr>
          <a:xfrm>
            <a:off x="1632139" y="1510938"/>
            <a:ext cx="7004307" cy="4412713"/>
          </a:xfrm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1524000" y="188474"/>
            <a:ext cx="8419873" cy="10522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Wingdings" charset="2"/>
              <a:buChar char="Ø"/>
            </a:pPr>
            <a:r>
              <a:rPr lang="en-US" sz="2400" b="1" dirty="0">
                <a:solidFill>
                  <a:srgbClr val="FF6600"/>
                </a:solidFill>
              </a:rPr>
              <a:t>Carl </a:t>
            </a:r>
            <a:r>
              <a:rPr lang="en-US" sz="2400" b="1" dirty="0" err="1">
                <a:solidFill>
                  <a:srgbClr val="FF6600"/>
                </a:solidFill>
              </a:rPr>
              <a:t>Woese</a:t>
            </a:r>
            <a:r>
              <a:rPr lang="en-US" sz="2400" b="1" dirty="0">
                <a:solidFill>
                  <a:srgbClr val="2F2B20"/>
                </a:solidFill>
              </a:rPr>
              <a:t>, molecular phylogeny &amp; the Universal Tree of Life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6105374" y="5015159"/>
            <a:ext cx="600178" cy="401660"/>
            <a:chOff x="4963112" y="5392468"/>
            <a:chExt cx="600178" cy="401660"/>
          </a:xfrm>
        </p:grpSpPr>
        <p:cxnSp>
          <p:nvCxnSpPr>
            <p:cNvPr id="3" name="Straight Arrow Connector 2"/>
            <p:cNvCxnSpPr/>
            <p:nvPr/>
          </p:nvCxnSpPr>
          <p:spPr>
            <a:xfrm flipH="1" flipV="1">
              <a:off x="5163171" y="5392468"/>
              <a:ext cx="400119" cy="76999"/>
            </a:xfrm>
            <a:prstGeom prst="straightConnector1">
              <a:avLst/>
            </a:prstGeom>
            <a:ln w="28575" cmpd="sng">
              <a:solidFill>
                <a:srgbClr val="FF66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 flipH="1" flipV="1">
              <a:off x="4963112" y="5584309"/>
              <a:ext cx="600178" cy="209819"/>
            </a:xfrm>
            <a:prstGeom prst="straightConnector1">
              <a:avLst/>
            </a:prstGeom>
            <a:ln w="28575" cmpd="sng">
              <a:solidFill>
                <a:srgbClr val="FF66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Rectangle 13"/>
          <p:cNvSpPr/>
          <p:nvPr/>
        </p:nvSpPr>
        <p:spPr>
          <a:xfrm>
            <a:off x="1617133" y="2348189"/>
            <a:ext cx="29782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sz="2800" b="1" dirty="0" err="1">
                <a:solidFill>
                  <a:srgbClr val="2F2B20"/>
                </a:solidFill>
              </a:rPr>
              <a:t>ToL</a:t>
            </a:r>
            <a:r>
              <a:rPr lang="en-US" sz="2800" b="1" dirty="0">
                <a:solidFill>
                  <a:srgbClr val="2F2B20"/>
                </a:solidFill>
              </a:rPr>
              <a:t> based on </a:t>
            </a:r>
            <a:r>
              <a:rPr lang="en-US" sz="2800" b="1" dirty="0" err="1">
                <a:solidFill>
                  <a:srgbClr val="FF6600"/>
                </a:solidFill>
              </a:rPr>
              <a:t>rRNA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055788" y="5521590"/>
            <a:ext cx="548640" cy="396240"/>
          </a:xfrm>
        </p:spPr>
        <p:txBody>
          <a:bodyPr/>
          <a:lstStyle/>
          <a:p>
            <a:fld id="{5EE8BA33-780B-AD49-B5BA-EF775B338768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2124280" y="6134577"/>
            <a:ext cx="7578521" cy="6451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charset="2"/>
              <a:buChar char="Ø"/>
            </a:pPr>
            <a:r>
              <a:rPr lang="en-US" sz="2400" b="1" dirty="0">
                <a:solidFill>
                  <a:srgbClr val="FF6600"/>
                </a:solidFill>
                <a:latin typeface="Calibri"/>
              </a:rPr>
              <a:t>Metagenomics </a:t>
            </a:r>
            <a:r>
              <a:rPr lang="en-US" sz="2400" b="1" dirty="0">
                <a:solidFill>
                  <a:schemeClr val="tx1"/>
                </a:solidFill>
                <a:latin typeface="Calibri"/>
              </a:rPr>
              <a:t>&amp; the uncultured majority</a:t>
            </a:r>
            <a:r>
              <a:rPr lang="is-IS" sz="2400" b="1" dirty="0">
                <a:solidFill>
                  <a:schemeClr val="tx1"/>
                </a:solidFill>
                <a:latin typeface="Calibri"/>
              </a:rPr>
              <a:t>…</a:t>
            </a:r>
            <a:endParaRPr lang="en-US" sz="2400" b="1" dirty="0">
              <a:solidFill>
                <a:srgbClr val="FF6600"/>
              </a:solidFill>
              <a:latin typeface="Calibri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108362" y="1756659"/>
            <a:ext cx="2594439" cy="2381713"/>
            <a:chOff x="961560" y="1601859"/>
            <a:chExt cx="2594439" cy="2381713"/>
          </a:xfrm>
        </p:grpSpPr>
        <p:pic>
          <p:nvPicPr>
            <p:cNvPr id="19" name="Picture 2" descr="The image “http://www-micro.msb.le.ac.uk/3035/3035pics/Ebola.gif” cannot be displayed, because it contains errors.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1560" y="1601859"/>
              <a:ext cx="2594439" cy="23817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Text Box 4"/>
            <p:cNvSpPr txBox="1">
              <a:spLocks noChangeArrowheads="1"/>
            </p:cNvSpPr>
            <p:nvPr/>
          </p:nvSpPr>
          <p:spPr bwMode="auto">
            <a:xfrm>
              <a:off x="961560" y="3645018"/>
              <a:ext cx="2594439" cy="3385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square">
              <a:spAutoFit/>
            </a:bodyPr>
            <a:lstStyle/>
            <a:p>
              <a:pPr defTabSz="457200"/>
              <a:r>
                <a:rPr lang="en-US" sz="1600" b="1" dirty="0">
                  <a:solidFill>
                    <a:srgbClr val="2F2B20"/>
                  </a:solidFill>
                </a:rPr>
                <a:t>www-</a:t>
              </a:r>
              <a:r>
                <a:rPr lang="en-US" sz="1600" b="1" dirty="0" err="1">
                  <a:solidFill>
                    <a:srgbClr val="2F2B20"/>
                  </a:solidFill>
                </a:rPr>
                <a:t>micro.msb.le.ac.uk</a:t>
              </a:r>
              <a:r>
                <a:rPr lang="en-US" sz="1600" b="1" dirty="0">
                  <a:solidFill>
                    <a:srgbClr val="2F2B20"/>
                  </a:solidFill>
                </a:rPr>
                <a:t> </a:t>
              </a:r>
              <a:endParaRPr lang="en-CA" sz="1600" b="1" dirty="0">
                <a:solidFill>
                  <a:srgbClr val="2F2B20"/>
                </a:solidFill>
              </a:endParaRPr>
            </a:p>
          </p:txBody>
        </p:sp>
      </p:grpSp>
      <p:sp>
        <p:nvSpPr>
          <p:cNvPr id="22" name="Rounded Rectangle 21"/>
          <p:cNvSpPr/>
          <p:nvPr/>
        </p:nvSpPr>
        <p:spPr>
          <a:xfrm>
            <a:off x="5756888" y="3828777"/>
            <a:ext cx="548544" cy="30959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srgbClr val="FFFFFF"/>
              </a:solidFill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3775128" y="4456300"/>
            <a:ext cx="846576" cy="445867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241309" y="4067842"/>
            <a:ext cx="2702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The viruses are microbes too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927273" y="5311909"/>
            <a:ext cx="301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All but the animals and plants are microbial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94327" y="2947515"/>
            <a:ext cx="28632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Use it as a molecular measure of age and relatedness</a:t>
            </a:r>
          </a:p>
          <a:p>
            <a:endParaRPr lang="en-CA" dirty="0"/>
          </a:p>
          <a:p>
            <a:r>
              <a:rPr lang="en-CA" dirty="0"/>
              <a:t>Revised tree of life and discovered archaea</a:t>
            </a:r>
          </a:p>
          <a:p>
            <a:endParaRPr lang="en-CA" dirty="0"/>
          </a:p>
          <a:p>
            <a:r>
              <a:rPr lang="en-CA" dirty="0"/>
              <a:t>Proto and cyanobacteria produce their own ribosomes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90988" y="997382"/>
            <a:ext cx="195810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Major source of natural occurring methane and are an ancestor of the host bacteria 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4821382" y="2609799"/>
            <a:ext cx="1092158" cy="13549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509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  <p:bldP spid="16" grpId="0"/>
      <p:bldP spid="22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3293" y="363680"/>
            <a:ext cx="5210130" cy="624540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063591" y="5797297"/>
            <a:ext cx="23244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US" sz="2400" b="1">
                <a:solidFill>
                  <a:srgbClr val="2F2B20"/>
                </a:solidFill>
              </a:rPr>
              <a:t>Hug </a:t>
            </a:r>
            <a:r>
              <a:rPr lang="en-US" sz="2400" b="1" i="1">
                <a:solidFill>
                  <a:srgbClr val="2F2B20"/>
                </a:solidFill>
              </a:rPr>
              <a:t>et al., </a:t>
            </a:r>
            <a:r>
              <a:rPr lang="en-US" sz="2400" b="1">
                <a:solidFill>
                  <a:srgbClr val="2F2B20"/>
                </a:solidFill>
              </a:rPr>
              <a:t>2016. 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146458" y="0"/>
            <a:ext cx="5763945" cy="727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>
                <a:solidFill>
                  <a:srgbClr val="675E47"/>
                </a:solidFill>
              </a:rPr>
              <a:t>“A </a:t>
            </a:r>
            <a:r>
              <a:rPr lang="en-US" sz="2800" b="1" dirty="0">
                <a:solidFill>
                  <a:srgbClr val="675E47"/>
                </a:solidFill>
              </a:rPr>
              <a:t>new view </a:t>
            </a:r>
            <a:r>
              <a:rPr lang="en-US" sz="2800" b="1">
                <a:solidFill>
                  <a:srgbClr val="675E47"/>
                </a:solidFill>
              </a:rPr>
              <a:t>of the tree of life”</a:t>
            </a:r>
            <a:endParaRPr lang="en-US" sz="2800" b="1" dirty="0">
              <a:solidFill>
                <a:srgbClr val="675E47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66274" y="1419726"/>
            <a:ext cx="3898231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Carl </a:t>
            </a:r>
            <a:r>
              <a:rPr lang="en-US" sz="2000" dirty="0" err="1"/>
              <a:t>Woese</a:t>
            </a:r>
            <a:r>
              <a:rPr lang="en-US" sz="2000" dirty="0"/>
              <a:t>, the father of molecular phylogeny, revolutionized the way we identify and classify life on earth</a:t>
            </a:r>
          </a:p>
          <a:p>
            <a:pPr marL="171450" indent="-171450">
              <a:buFontTx/>
              <a:buChar char="-"/>
            </a:pPr>
            <a:r>
              <a:rPr lang="en-US" sz="2000" dirty="0"/>
              <a:t>99% of microbes have yet to be isolated</a:t>
            </a:r>
          </a:p>
          <a:p>
            <a:pPr marL="171450" indent="-171450">
              <a:buFontTx/>
              <a:buChar char="-"/>
            </a:pPr>
            <a:r>
              <a:rPr lang="en-US" sz="2000" dirty="0"/>
              <a:t>Identified and characterized through metagenomics 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39924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BA33-780B-AD49-B5BA-EF775B338768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10" name="Picture 9" descr="FIG01.24_MICROB3_CH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46078" y="1055931"/>
            <a:ext cx="4329283" cy="4203503"/>
          </a:xfrm>
          <a:prstGeom prst="rect">
            <a:avLst/>
          </a:prstGeom>
        </p:spPr>
      </p:pic>
      <p:cxnSp>
        <p:nvCxnSpPr>
          <p:cNvPr id="4" name="Straight Arrow Connector 3"/>
          <p:cNvCxnSpPr/>
          <p:nvPr/>
        </p:nvCxnSpPr>
        <p:spPr>
          <a:xfrm>
            <a:off x="4459111" y="2850444"/>
            <a:ext cx="1227667" cy="81844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9" name="Group 18"/>
          <p:cNvGrpSpPr/>
          <p:nvPr/>
        </p:nvGrpSpPr>
        <p:grpSpPr>
          <a:xfrm>
            <a:off x="1651000" y="3320442"/>
            <a:ext cx="7581128" cy="1369235"/>
            <a:chOff x="127000" y="3800493"/>
            <a:chExt cx="7581128" cy="1369235"/>
          </a:xfrm>
        </p:grpSpPr>
        <p:sp>
          <p:nvSpPr>
            <p:cNvPr id="7" name="TextBox 6"/>
            <p:cNvSpPr txBox="1"/>
            <p:nvPr/>
          </p:nvSpPr>
          <p:spPr>
            <a:xfrm>
              <a:off x="127000" y="3800493"/>
              <a:ext cx="32766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/>
              <a:r>
                <a:rPr lang="en-US" sz="2400" b="1" dirty="0">
                  <a:solidFill>
                    <a:srgbClr val="2F2B20"/>
                  </a:solidFill>
                </a:rPr>
                <a:t>Inorganics, </a:t>
              </a:r>
              <a:r>
                <a:rPr lang="en-US" sz="2400" b="1" dirty="0" err="1">
                  <a:solidFill>
                    <a:srgbClr val="2F2B20"/>
                  </a:solidFill>
                </a:rPr>
                <a:t>lithotrophy</a:t>
              </a:r>
              <a:r>
                <a:rPr lang="en-US" sz="2400" b="1" dirty="0">
                  <a:solidFill>
                    <a:srgbClr val="2F2B20"/>
                  </a:solidFill>
                </a:rPr>
                <a:t> &amp; anaerobic respiration</a:t>
              </a:r>
            </a:p>
          </p:txBody>
        </p:sp>
        <p:sp>
          <p:nvSpPr>
            <p:cNvPr id="14" name="Oval 13"/>
            <p:cNvSpPr/>
            <p:nvPr/>
          </p:nvSpPr>
          <p:spPr>
            <a:xfrm rot="21110700">
              <a:off x="4939528" y="4581054"/>
              <a:ext cx="2768600" cy="588674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US">
                <a:solidFill>
                  <a:srgbClr val="FFFFFF"/>
                </a:solidFill>
              </a:endParaRPr>
            </a:p>
          </p:txBody>
        </p:sp>
        <p:cxnSp>
          <p:nvCxnSpPr>
            <p:cNvPr id="18" name="Straight Connector 17"/>
            <p:cNvCxnSpPr/>
            <p:nvPr/>
          </p:nvCxnSpPr>
          <p:spPr>
            <a:xfrm flipH="1" flipV="1">
              <a:off x="2935111" y="4600496"/>
              <a:ext cx="1888838" cy="40032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/>
          <p:cNvSpPr txBox="1"/>
          <p:nvPr/>
        </p:nvSpPr>
        <p:spPr>
          <a:xfrm>
            <a:off x="8529544" y="4571791"/>
            <a:ext cx="10516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US" sz="1600" b="1" dirty="0">
                <a:solidFill>
                  <a:srgbClr val="FFFFFF"/>
                </a:solidFill>
              </a:rPr>
              <a:t>&amp; </a:t>
            </a:r>
            <a:r>
              <a:rPr lang="en-US" sz="1600" b="1" dirty="0" err="1">
                <a:solidFill>
                  <a:srgbClr val="FFFFFF"/>
                </a:solidFill>
              </a:rPr>
              <a:t>archaea</a:t>
            </a:r>
            <a:endParaRPr lang="en-US" sz="1600" b="1" dirty="0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29544" y="1004484"/>
            <a:ext cx="9832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US" b="1" dirty="0">
                <a:solidFill>
                  <a:srgbClr val="2F2B20"/>
                </a:solidFill>
              </a:rPr>
              <a:t>Fig. 1.24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524000" y="45967"/>
            <a:ext cx="8454666" cy="834962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rgbClr val="675E47"/>
                </a:solidFill>
              </a:rPr>
              <a:t>Earth’s ecology is dependent on the microbes</a:t>
            </a:r>
          </a:p>
          <a:p>
            <a:pPr marL="457200" indent="-457200">
              <a:buFont typeface="Wingdings" charset="2"/>
              <a:buChar char="Ø"/>
            </a:pPr>
            <a:r>
              <a:rPr lang="en-US" sz="3200" b="1" dirty="0">
                <a:solidFill>
                  <a:srgbClr val="675E47"/>
                </a:solidFill>
              </a:rPr>
              <a:t>they are critical to </a:t>
            </a:r>
            <a:r>
              <a:rPr lang="en-US" sz="3200" b="1" dirty="0">
                <a:solidFill>
                  <a:srgbClr val="FF6600"/>
                </a:solidFill>
              </a:rPr>
              <a:t>biogeochemical cycling  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582719" y="5553103"/>
            <a:ext cx="8454666" cy="639294"/>
          </a:xfrm>
          <a:prstGeom prst="rect">
            <a:avLst/>
          </a:prstGeom>
          <a:solidFill>
            <a:srgbClr val="FFFFFF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Wingdings" charset="2"/>
              <a:buChar char="Ø"/>
            </a:pPr>
            <a:r>
              <a:rPr lang="en-US" sz="2400" b="1" dirty="0">
                <a:solidFill>
                  <a:srgbClr val="2F2B20"/>
                </a:solidFill>
              </a:rPr>
              <a:t>The microbes are the “biological infrastructure” of </a:t>
            </a:r>
            <a:r>
              <a:rPr lang="en-US" sz="2400" b="1">
                <a:solidFill>
                  <a:srgbClr val="2F2B20"/>
                </a:solidFill>
              </a:rPr>
              <a:t>the planet</a:t>
            </a:r>
            <a:endParaRPr lang="en-US" sz="2400" b="1" dirty="0">
              <a:solidFill>
                <a:srgbClr val="2F2B2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0" y="1671782"/>
            <a:ext cx="293511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Nitrogen fixation: N2 -&gt; NH4+ -&gt; amino acids</a:t>
            </a:r>
          </a:p>
          <a:p>
            <a:endParaRPr lang="en-CA" dirty="0"/>
          </a:p>
          <a:p>
            <a:endParaRPr lang="en-CA" dirty="0"/>
          </a:p>
          <a:p>
            <a:r>
              <a:rPr lang="en-CA" dirty="0"/>
              <a:t>Oxidation and reductions of inorganics:</a:t>
            </a:r>
          </a:p>
        </p:txBody>
      </p:sp>
    </p:spTree>
    <p:extLst>
      <p:ext uri="{BB962C8B-B14F-4D97-AF65-F5344CB8AC3E}">
        <p14:creationId xmlns:p14="http://schemas.microsoft.com/office/powerpoint/2010/main" val="1637760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732682"/>
            <a:ext cx="8512110" cy="977806"/>
          </a:xfrm>
        </p:spPr>
        <p:txBody>
          <a:bodyPr/>
          <a:lstStyle/>
          <a:p>
            <a:pPr marL="457200" indent="-457200">
              <a:buFont typeface="Wingdings" charset="2"/>
              <a:buChar char="Ø"/>
            </a:pPr>
            <a:r>
              <a:rPr lang="en-US" sz="2800" b="1" dirty="0">
                <a:solidFill>
                  <a:srgbClr val="2F2B20"/>
                </a:solidFill>
              </a:rPr>
              <a:t>endosymbionts of animals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rcRect l="-1568" r="-1568"/>
          <a:stretch>
            <a:fillRect/>
          </a:stretch>
        </p:blipFill>
        <p:spPr>
          <a:xfrm>
            <a:off x="5540422" y="2489201"/>
            <a:ext cx="3512272" cy="2212731"/>
          </a:xfrm>
        </p:spPr>
      </p:pic>
      <p:sp>
        <p:nvSpPr>
          <p:cNvPr id="5" name="TextBox 4"/>
          <p:cNvSpPr txBox="1"/>
          <p:nvPr/>
        </p:nvSpPr>
        <p:spPr>
          <a:xfrm>
            <a:off x="5540422" y="4296091"/>
            <a:ext cx="9832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US" b="1" dirty="0">
                <a:solidFill>
                  <a:srgbClr val="FFFFFF"/>
                </a:solidFill>
              </a:rPr>
              <a:t>Fig. 1.26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596508" y="1627441"/>
            <a:ext cx="6367094" cy="8440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Wingdings" charset="2"/>
              <a:buChar char="Ø"/>
            </a:pPr>
            <a:r>
              <a:rPr lang="en-US" sz="2400" b="1" dirty="0" err="1">
                <a:solidFill>
                  <a:srgbClr val="FF6600"/>
                </a:solidFill>
              </a:rPr>
              <a:t>endosymbionts</a:t>
            </a:r>
            <a:r>
              <a:rPr lang="en-US" sz="2400" b="1" dirty="0">
                <a:solidFill>
                  <a:srgbClr val="2F2B20"/>
                </a:solidFill>
              </a:rPr>
              <a:t> of the human GI tract: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774390" y="2761762"/>
            <a:ext cx="2766033" cy="156555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>
                <a:solidFill>
                  <a:srgbClr val="2F2B20"/>
                </a:solidFill>
              </a:rPr>
              <a:t>Microbial </a:t>
            </a:r>
            <a:r>
              <a:rPr lang="en-US" sz="2400" b="1" dirty="0">
                <a:solidFill>
                  <a:srgbClr val="FF6600"/>
                </a:solidFill>
              </a:rPr>
              <a:t>biofilm </a:t>
            </a:r>
            <a:r>
              <a:rPr lang="en-US" sz="2400" b="1" dirty="0">
                <a:solidFill>
                  <a:srgbClr val="2F2B20"/>
                </a:solidFill>
              </a:rPr>
              <a:t>on partially-digested food particle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BA33-780B-AD49-B5BA-EF775B338768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530768" y="6181650"/>
            <a:ext cx="8294838" cy="53170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Wingdings" charset="2"/>
              <a:buChar char="Ø"/>
            </a:pPr>
            <a:r>
              <a:rPr lang="en-US" sz="2400" b="1" dirty="0">
                <a:solidFill>
                  <a:srgbClr val="FF6600"/>
                </a:solidFill>
              </a:rPr>
              <a:t>Human </a:t>
            </a:r>
            <a:r>
              <a:rPr lang="en-US" sz="2400" b="1" dirty="0" err="1">
                <a:solidFill>
                  <a:srgbClr val="FF6600"/>
                </a:solidFill>
              </a:rPr>
              <a:t>microbiome</a:t>
            </a:r>
            <a:r>
              <a:rPr lang="en-US" sz="2400" b="1" dirty="0">
                <a:solidFill>
                  <a:srgbClr val="FF6600"/>
                </a:solidFill>
              </a:rPr>
              <a:t> </a:t>
            </a:r>
            <a:r>
              <a:rPr lang="en-US" sz="2400" b="1" dirty="0">
                <a:solidFill>
                  <a:srgbClr val="2F2B20"/>
                </a:solidFill>
              </a:rPr>
              <a:t>sequencing project</a:t>
            </a:r>
          </a:p>
          <a:p>
            <a:pPr algn="ctr"/>
            <a:r>
              <a:rPr lang="en-US" sz="2400" b="1" dirty="0">
                <a:solidFill>
                  <a:srgbClr val="2F2B20"/>
                </a:solidFill>
              </a:rPr>
              <a:t> </a:t>
            </a:r>
            <a:r>
              <a:rPr lang="en-US" sz="2400" b="1" dirty="0">
                <a:solidFill>
                  <a:srgbClr val="2F2B20"/>
                </a:solidFill>
                <a:hlinkClick r:id="rId4"/>
              </a:rPr>
              <a:t>http://hmpdacc.org/</a:t>
            </a:r>
            <a:endParaRPr lang="en-US" sz="2400" b="1" dirty="0">
              <a:solidFill>
                <a:srgbClr val="2F2B20"/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524000" y="80604"/>
            <a:ext cx="8318942" cy="6520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rgbClr val="675E47"/>
                </a:solidFill>
              </a:rPr>
              <a:t>A minority of microbes are human pathogens </a:t>
            </a:r>
          </a:p>
        </p:txBody>
      </p:sp>
    </p:spTree>
    <p:extLst>
      <p:ext uri="{BB962C8B-B14F-4D97-AF65-F5344CB8AC3E}">
        <p14:creationId xmlns:p14="http://schemas.microsoft.com/office/powerpoint/2010/main" val="366926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843887" y="5860534"/>
            <a:ext cx="9832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US" b="1" dirty="0">
                <a:solidFill>
                  <a:srgbClr val="2F2B20"/>
                </a:solidFill>
              </a:rPr>
              <a:t>Fig. 1.21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3"/>
          <a:srcRect l="-39199" r="-39199"/>
          <a:stretch>
            <a:fillRect/>
          </a:stretch>
        </p:blipFill>
        <p:spPr>
          <a:xfrm>
            <a:off x="4898908" y="1046480"/>
            <a:ext cx="7620000" cy="4800600"/>
          </a:xfr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524000" y="191345"/>
            <a:ext cx="8419873" cy="10263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365125" indent="-365125"/>
            <a:r>
              <a:rPr lang="en-US" sz="3200" b="1" dirty="0">
                <a:solidFill>
                  <a:srgbClr val="675E47"/>
                </a:solidFill>
              </a:rPr>
              <a:t>Biotechnological applications - </a:t>
            </a:r>
          </a:p>
          <a:p>
            <a:pPr marL="457200" indent="-457200">
              <a:buFont typeface="Wingdings" charset="2"/>
              <a:buChar char="Ø"/>
            </a:pPr>
            <a:r>
              <a:rPr lang="en-US" sz="3200" b="1" dirty="0">
                <a:solidFill>
                  <a:schemeClr val="tx1"/>
                </a:solidFill>
              </a:rPr>
              <a:t>Production of </a:t>
            </a:r>
            <a:r>
              <a:rPr lang="en-US" sz="3200" b="1" dirty="0">
                <a:solidFill>
                  <a:srgbClr val="FF6600"/>
                </a:solidFill>
              </a:rPr>
              <a:t>antibiotics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BA33-780B-AD49-B5BA-EF775B338768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3600210" y="1183338"/>
            <a:ext cx="29681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US" sz="2400" b="1" dirty="0">
                <a:solidFill>
                  <a:srgbClr val="2F2B20"/>
                </a:solidFill>
              </a:rPr>
              <a:t>Sir Alexander Fleming</a:t>
            </a:r>
          </a:p>
        </p:txBody>
      </p:sp>
    </p:spTree>
    <p:extLst>
      <p:ext uri="{BB962C8B-B14F-4D97-AF65-F5344CB8AC3E}">
        <p14:creationId xmlns:p14="http://schemas.microsoft.com/office/powerpoint/2010/main" val="8696311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1524001" y="1"/>
            <a:ext cx="7915377" cy="11342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 err="1">
                <a:solidFill>
                  <a:srgbClr val="FF6600"/>
                </a:solidFill>
              </a:rPr>
              <a:t>Extremophilic</a:t>
            </a:r>
            <a:r>
              <a:rPr lang="en-US" sz="3200" b="1" dirty="0">
                <a:solidFill>
                  <a:srgbClr val="675E47"/>
                </a:solidFill>
              </a:rPr>
              <a:t> bacteria and </a:t>
            </a:r>
            <a:r>
              <a:rPr lang="en-US" sz="3200" b="1" dirty="0" err="1">
                <a:solidFill>
                  <a:srgbClr val="675E47"/>
                </a:solidFill>
              </a:rPr>
              <a:t>archaea</a:t>
            </a:r>
            <a:r>
              <a:rPr lang="en-US" sz="3200" b="1" dirty="0">
                <a:solidFill>
                  <a:srgbClr val="675E47"/>
                </a:solidFill>
              </a:rPr>
              <a:t> have biotechnological applications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5464420" y="5187601"/>
            <a:ext cx="5869812" cy="936213"/>
            <a:chOff x="4040991" y="5141589"/>
            <a:chExt cx="5869812" cy="936213"/>
          </a:xfrm>
        </p:grpSpPr>
        <p:cxnSp>
          <p:nvCxnSpPr>
            <p:cNvPr id="4" name="Straight Arrow Connector 3"/>
            <p:cNvCxnSpPr/>
            <p:nvPr/>
          </p:nvCxnSpPr>
          <p:spPr>
            <a:xfrm>
              <a:off x="6384491" y="5141589"/>
              <a:ext cx="0" cy="598811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/>
          </p:nvSpPr>
          <p:spPr>
            <a:xfrm>
              <a:off x="4040991" y="5616137"/>
              <a:ext cx="586981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/>
              <a:r>
                <a:rPr lang="en-US" sz="2400" b="1" dirty="0" err="1">
                  <a:solidFill>
                    <a:srgbClr val="2F2B20"/>
                  </a:solidFill>
                </a:rPr>
                <a:t>Extremophilic</a:t>
              </a:r>
              <a:r>
                <a:rPr lang="en-US" sz="2400" b="1" dirty="0">
                  <a:solidFill>
                    <a:srgbClr val="2F2B20"/>
                  </a:solidFill>
                </a:rPr>
                <a:t> bacterium </a:t>
              </a:r>
              <a:r>
                <a:rPr lang="en-US" sz="2400" b="1" i="1" dirty="0" err="1">
                  <a:solidFill>
                    <a:srgbClr val="2F2B20"/>
                  </a:solidFill>
                </a:rPr>
                <a:t>Thermus</a:t>
              </a:r>
              <a:r>
                <a:rPr lang="en-US" sz="2400" b="1" i="1" dirty="0">
                  <a:solidFill>
                    <a:srgbClr val="2F2B20"/>
                  </a:solidFill>
                </a:rPr>
                <a:t> </a:t>
              </a:r>
              <a:r>
                <a:rPr lang="en-US" sz="2400" b="1" i="1" dirty="0" err="1">
                  <a:solidFill>
                    <a:srgbClr val="2F2B20"/>
                  </a:solidFill>
                </a:rPr>
                <a:t>aquaticus</a:t>
              </a:r>
              <a:r>
                <a:rPr lang="en-US" sz="2400" b="1" dirty="0">
                  <a:solidFill>
                    <a:srgbClr val="2F2B20"/>
                  </a:solidFill>
                </a:rPr>
                <a:t> </a:t>
              </a:r>
            </a:p>
          </p:txBody>
        </p: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BA33-780B-AD49-B5BA-EF775B338768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16" name="Picture 2" descr="FIG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1651" y="1017792"/>
            <a:ext cx="4561969" cy="414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9659809" y="5187601"/>
            <a:ext cx="9832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US" b="1" dirty="0">
                <a:solidFill>
                  <a:srgbClr val="2F2B20"/>
                </a:solidFill>
              </a:rPr>
              <a:t>Fig. 1.28</a:t>
            </a:r>
          </a:p>
        </p:txBody>
      </p:sp>
    </p:spTree>
    <p:extLst>
      <p:ext uri="{BB962C8B-B14F-4D97-AF65-F5344CB8AC3E}">
        <p14:creationId xmlns:p14="http://schemas.microsoft.com/office/powerpoint/2010/main" val="1630070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Adjacency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528</Words>
  <Application>Microsoft Office PowerPoint</Application>
  <PresentationFormat>Widescreen</PresentationFormat>
  <Paragraphs>87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Cambria</vt:lpstr>
      <vt:lpstr>ＭＳ 明朝</vt:lpstr>
      <vt:lpstr>Times New Roman</vt:lpstr>
      <vt:lpstr>Wingdings</vt:lpstr>
      <vt:lpstr>Adjacency</vt:lpstr>
      <vt:lpstr>PowerPoint Presentation</vt:lpstr>
      <vt:lpstr>PowerPoint Presentation</vt:lpstr>
      <vt:lpstr>PowerPoint Presentation</vt:lpstr>
      <vt:lpstr>The Universal Tree of Life &amp;  the microbes</vt:lpstr>
      <vt:lpstr>PowerPoint Presentation</vt:lpstr>
      <vt:lpstr>PowerPoint Presentation</vt:lpstr>
      <vt:lpstr>endosymbionts of animals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Wendy J. Keenleyside</dc:creator>
  <cp:lastModifiedBy>Patricia Karwowski</cp:lastModifiedBy>
  <cp:revision>9</cp:revision>
  <dcterms:created xsi:type="dcterms:W3CDTF">2016-09-11T22:55:57Z</dcterms:created>
  <dcterms:modified xsi:type="dcterms:W3CDTF">2016-10-09T16:43:48Z</dcterms:modified>
</cp:coreProperties>
</file>