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5" r:id="rId1"/>
  </p:sldMasterIdLst>
  <p:notesMasterIdLst>
    <p:notesMasterId r:id="rId46"/>
  </p:notesMasterIdLst>
  <p:sldIdLst>
    <p:sldId id="256" r:id="rId2"/>
    <p:sldId id="257" r:id="rId3"/>
    <p:sldId id="320" r:id="rId4"/>
    <p:sldId id="321" r:id="rId5"/>
    <p:sldId id="294" r:id="rId6"/>
    <p:sldId id="279" r:id="rId7"/>
    <p:sldId id="281" r:id="rId8"/>
    <p:sldId id="278" r:id="rId9"/>
    <p:sldId id="280" r:id="rId10"/>
    <p:sldId id="322" r:id="rId11"/>
    <p:sldId id="282" r:id="rId12"/>
    <p:sldId id="323" r:id="rId13"/>
    <p:sldId id="283" r:id="rId14"/>
    <p:sldId id="318" r:id="rId15"/>
    <p:sldId id="295" r:id="rId16"/>
    <p:sldId id="284" r:id="rId17"/>
    <p:sldId id="297" r:id="rId18"/>
    <p:sldId id="298" r:id="rId19"/>
    <p:sldId id="286" r:id="rId20"/>
    <p:sldId id="299" r:id="rId21"/>
    <p:sldId id="287" r:id="rId22"/>
    <p:sldId id="300" r:id="rId23"/>
    <p:sldId id="288" r:id="rId24"/>
    <p:sldId id="301" r:id="rId25"/>
    <p:sldId id="289" r:id="rId26"/>
    <p:sldId id="302" r:id="rId27"/>
    <p:sldId id="290" r:id="rId28"/>
    <p:sldId id="303" r:id="rId29"/>
    <p:sldId id="324" r:id="rId30"/>
    <p:sldId id="305" r:id="rId31"/>
    <p:sldId id="313" r:id="rId32"/>
    <p:sldId id="314" r:id="rId33"/>
    <p:sldId id="316" r:id="rId34"/>
    <p:sldId id="306" r:id="rId35"/>
    <p:sldId id="307" r:id="rId36"/>
    <p:sldId id="317" r:id="rId37"/>
    <p:sldId id="291" r:id="rId38"/>
    <p:sldId id="319" r:id="rId39"/>
    <p:sldId id="308" r:id="rId40"/>
    <p:sldId id="277" r:id="rId41"/>
    <p:sldId id="310" r:id="rId42"/>
    <p:sldId id="285" r:id="rId43"/>
    <p:sldId id="312" r:id="rId44"/>
    <p:sldId id="292" r:id="rId4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5D78"/>
    <a:srgbClr val="FF7D19"/>
    <a:srgbClr val="993300"/>
    <a:srgbClr val="FFCC00"/>
    <a:srgbClr val="0033CC"/>
    <a:srgbClr val="0066FF"/>
    <a:srgbClr val="CCCCFF"/>
    <a:srgbClr val="FBDF53"/>
    <a:srgbClr val="CC3300"/>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7" d="100"/>
          <a:sy n="107" d="100"/>
        </p:scale>
        <p:origin x="-84"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982070-FA0A-4A7E-BD7F-0DF6E95F50AF}"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BF6BD6D2-6D9C-48A3-B51A-16082133C49C}">
      <dgm:prSet/>
      <dgm:spPr>
        <a:solidFill>
          <a:schemeClr val="accent4">
            <a:lumMod val="60000"/>
            <a:lumOff val="40000"/>
          </a:schemeClr>
        </a:solidFill>
      </dgm:spPr>
      <dgm:t>
        <a:bodyPr/>
        <a:lstStyle/>
        <a:p>
          <a:pPr rtl="0"/>
          <a:r>
            <a:rPr lang="en-CA" dirty="0" smtClean="0"/>
            <a:t>Demand</a:t>
          </a:r>
          <a:endParaRPr lang="en-US" dirty="0"/>
        </a:p>
      </dgm:t>
    </dgm:pt>
    <dgm:pt modelId="{9565B944-F9E7-4441-90AC-299DE1BACD51}" type="parTrans" cxnId="{A14F4B13-23A9-44F2-AEAA-E4F3E2BCF932}">
      <dgm:prSet/>
      <dgm:spPr/>
      <dgm:t>
        <a:bodyPr/>
        <a:lstStyle/>
        <a:p>
          <a:endParaRPr lang="en-US"/>
        </a:p>
      </dgm:t>
    </dgm:pt>
    <dgm:pt modelId="{C74FAC0B-5A31-4834-9F0C-1C32657F8E36}" type="sibTrans" cxnId="{A14F4B13-23A9-44F2-AEAA-E4F3E2BCF932}">
      <dgm:prSet/>
      <dgm:spPr/>
      <dgm:t>
        <a:bodyPr/>
        <a:lstStyle/>
        <a:p>
          <a:endParaRPr lang="en-US"/>
        </a:p>
      </dgm:t>
    </dgm:pt>
    <dgm:pt modelId="{AB1F2977-D494-4EA6-BC3E-C52CB962F7A6}" type="pres">
      <dgm:prSet presAssocID="{FB982070-FA0A-4A7E-BD7F-0DF6E95F50AF}" presName="linear" presStyleCnt="0">
        <dgm:presLayoutVars>
          <dgm:animLvl val="lvl"/>
          <dgm:resizeHandles val="exact"/>
        </dgm:presLayoutVars>
      </dgm:prSet>
      <dgm:spPr/>
      <dgm:t>
        <a:bodyPr/>
        <a:lstStyle/>
        <a:p>
          <a:endParaRPr lang="en-CA"/>
        </a:p>
      </dgm:t>
    </dgm:pt>
    <dgm:pt modelId="{F1562F86-5451-4EC4-A1EC-323A0D927B59}" type="pres">
      <dgm:prSet presAssocID="{BF6BD6D2-6D9C-48A3-B51A-16082133C49C}" presName="parentText" presStyleLbl="node1" presStyleIdx="0" presStyleCnt="1">
        <dgm:presLayoutVars>
          <dgm:chMax val="0"/>
          <dgm:bulletEnabled val="1"/>
        </dgm:presLayoutVars>
      </dgm:prSet>
      <dgm:spPr/>
      <dgm:t>
        <a:bodyPr/>
        <a:lstStyle/>
        <a:p>
          <a:endParaRPr lang="en-CA"/>
        </a:p>
      </dgm:t>
    </dgm:pt>
  </dgm:ptLst>
  <dgm:cxnLst>
    <dgm:cxn modelId="{A14F4B13-23A9-44F2-AEAA-E4F3E2BCF932}" srcId="{FB982070-FA0A-4A7E-BD7F-0DF6E95F50AF}" destId="{BF6BD6D2-6D9C-48A3-B51A-16082133C49C}" srcOrd="0" destOrd="0" parTransId="{9565B944-F9E7-4441-90AC-299DE1BACD51}" sibTransId="{C74FAC0B-5A31-4834-9F0C-1C32657F8E36}"/>
    <dgm:cxn modelId="{1CA3C038-4228-4924-BE47-050159058D2F}" type="presOf" srcId="{BF6BD6D2-6D9C-48A3-B51A-16082133C49C}" destId="{F1562F86-5451-4EC4-A1EC-323A0D927B59}" srcOrd="0" destOrd="0" presId="urn:microsoft.com/office/officeart/2005/8/layout/vList2"/>
    <dgm:cxn modelId="{CD68CD5C-AC64-4DE3-8EF3-BBA01181B56B}" type="presOf" srcId="{FB982070-FA0A-4A7E-BD7F-0DF6E95F50AF}" destId="{AB1F2977-D494-4EA6-BC3E-C52CB962F7A6}" srcOrd="0" destOrd="0" presId="urn:microsoft.com/office/officeart/2005/8/layout/vList2"/>
    <dgm:cxn modelId="{8FC7597D-C94D-44F4-96D7-7BE90BBA6AB0}" type="presParOf" srcId="{AB1F2977-D494-4EA6-BC3E-C52CB962F7A6}" destId="{F1562F86-5451-4EC4-A1EC-323A0D927B59}" srcOrd="0" destOrd="0" presId="urn:microsoft.com/office/officeart/2005/8/layout/vList2"/>
  </dgm:cxnLst>
  <dgm:bg>
    <a:solidFill>
      <a:schemeClr val="accent4">
        <a:lumMod val="60000"/>
        <a:lumOff val="4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E4F1420-8816-46E9-BB14-94AAC1D45287}"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E4692189-822D-448F-8CED-5AFA1F1F0A82}">
      <dgm:prSet/>
      <dgm:spPr>
        <a:solidFill>
          <a:schemeClr val="accent4">
            <a:lumMod val="60000"/>
            <a:lumOff val="40000"/>
          </a:schemeClr>
        </a:solidFill>
      </dgm:spPr>
      <dgm:t>
        <a:bodyPr/>
        <a:lstStyle/>
        <a:p>
          <a:pPr rtl="0"/>
          <a:r>
            <a:rPr lang="en-CA" dirty="0" smtClean="0"/>
            <a:t>Supply</a:t>
          </a:r>
          <a:endParaRPr lang="en-US" dirty="0"/>
        </a:p>
      </dgm:t>
    </dgm:pt>
    <dgm:pt modelId="{ED63A81B-D8A9-4545-8704-C5829143C1AA}" type="parTrans" cxnId="{417D1F37-4B10-43E6-95FD-A3DE75C5854E}">
      <dgm:prSet/>
      <dgm:spPr/>
      <dgm:t>
        <a:bodyPr/>
        <a:lstStyle/>
        <a:p>
          <a:endParaRPr lang="en-US"/>
        </a:p>
      </dgm:t>
    </dgm:pt>
    <dgm:pt modelId="{CF8FEBC0-F347-4BE1-8E2C-170C6A7B5F5D}" type="sibTrans" cxnId="{417D1F37-4B10-43E6-95FD-A3DE75C5854E}">
      <dgm:prSet/>
      <dgm:spPr/>
      <dgm:t>
        <a:bodyPr/>
        <a:lstStyle/>
        <a:p>
          <a:endParaRPr lang="en-US"/>
        </a:p>
      </dgm:t>
    </dgm:pt>
    <dgm:pt modelId="{722A8755-5600-4B97-B254-C13CBBBCE77E}" type="pres">
      <dgm:prSet presAssocID="{7E4F1420-8816-46E9-BB14-94AAC1D45287}" presName="linear" presStyleCnt="0">
        <dgm:presLayoutVars>
          <dgm:animLvl val="lvl"/>
          <dgm:resizeHandles val="exact"/>
        </dgm:presLayoutVars>
      </dgm:prSet>
      <dgm:spPr/>
      <dgm:t>
        <a:bodyPr/>
        <a:lstStyle/>
        <a:p>
          <a:endParaRPr lang="en-CA"/>
        </a:p>
      </dgm:t>
    </dgm:pt>
    <dgm:pt modelId="{E8BDFAA2-5146-4957-A2EF-21AC48967BDA}" type="pres">
      <dgm:prSet presAssocID="{E4692189-822D-448F-8CED-5AFA1F1F0A82}" presName="parentText" presStyleLbl="node1" presStyleIdx="0" presStyleCnt="1">
        <dgm:presLayoutVars>
          <dgm:chMax val="0"/>
          <dgm:bulletEnabled val="1"/>
        </dgm:presLayoutVars>
      </dgm:prSet>
      <dgm:spPr/>
      <dgm:t>
        <a:bodyPr/>
        <a:lstStyle/>
        <a:p>
          <a:endParaRPr lang="en-CA"/>
        </a:p>
      </dgm:t>
    </dgm:pt>
  </dgm:ptLst>
  <dgm:cxnLst>
    <dgm:cxn modelId="{E28FCEBF-7967-430F-BB09-66AD34A947A4}" type="presOf" srcId="{E4692189-822D-448F-8CED-5AFA1F1F0A82}" destId="{E8BDFAA2-5146-4957-A2EF-21AC48967BDA}" srcOrd="0" destOrd="0" presId="urn:microsoft.com/office/officeart/2005/8/layout/vList2"/>
    <dgm:cxn modelId="{841FD123-4D4D-4831-A504-E4097CED1E09}" type="presOf" srcId="{7E4F1420-8816-46E9-BB14-94AAC1D45287}" destId="{722A8755-5600-4B97-B254-C13CBBBCE77E}" srcOrd="0" destOrd="0" presId="urn:microsoft.com/office/officeart/2005/8/layout/vList2"/>
    <dgm:cxn modelId="{417D1F37-4B10-43E6-95FD-A3DE75C5854E}" srcId="{7E4F1420-8816-46E9-BB14-94AAC1D45287}" destId="{E4692189-822D-448F-8CED-5AFA1F1F0A82}" srcOrd="0" destOrd="0" parTransId="{ED63A81B-D8A9-4545-8704-C5829143C1AA}" sibTransId="{CF8FEBC0-F347-4BE1-8E2C-170C6A7B5F5D}"/>
    <dgm:cxn modelId="{F0F3343F-A75B-44C5-B405-15378BD01586}" type="presParOf" srcId="{722A8755-5600-4B97-B254-C13CBBBCE77E}" destId="{E8BDFAA2-5146-4957-A2EF-21AC48967BD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C83805-3616-40EE-929A-805FFB6C740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6D00B178-6A48-4D5E-86A6-CC7DBC501172}">
      <dgm:prSet/>
      <dgm:spPr>
        <a:solidFill>
          <a:schemeClr val="accent4">
            <a:lumMod val="60000"/>
            <a:lumOff val="40000"/>
          </a:schemeClr>
        </a:solidFill>
      </dgm:spPr>
      <dgm:t>
        <a:bodyPr/>
        <a:lstStyle/>
        <a:p>
          <a:pPr rtl="0"/>
          <a:r>
            <a:rPr lang="en-CA" dirty="0" smtClean="0"/>
            <a:t>$500 is the equilibrium price, and 5 apartments are rented</a:t>
          </a:r>
          <a:endParaRPr lang="en-US" dirty="0"/>
        </a:p>
      </dgm:t>
    </dgm:pt>
    <dgm:pt modelId="{161D27B2-EF02-4A4A-899C-47447B75A843}" type="parTrans" cxnId="{4291AC89-0CF9-4669-A558-5820A93AD98B}">
      <dgm:prSet/>
      <dgm:spPr/>
      <dgm:t>
        <a:bodyPr/>
        <a:lstStyle/>
        <a:p>
          <a:endParaRPr lang="en-US"/>
        </a:p>
      </dgm:t>
    </dgm:pt>
    <dgm:pt modelId="{871836DF-1862-4E70-9CB6-870B58D8BE85}" type="sibTrans" cxnId="{4291AC89-0CF9-4669-A558-5820A93AD98B}">
      <dgm:prSet/>
      <dgm:spPr/>
      <dgm:t>
        <a:bodyPr/>
        <a:lstStyle/>
        <a:p>
          <a:endParaRPr lang="en-US"/>
        </a:p>
      </dgm:t>
    </dgm:pt>
    <dgm:pt modelId="{D8F2E91D-8E24-4EDB-9582-88FD13DB3385}" type="pres">
      <dgm:prSet presAssocID="{96C83805-3616-40EE-929A-805FFB6C7402}" presName="linear" presStyleCnt="0">
        <dgm:presLayoutVars>
          <dgm:animLvl val="lvl"/>
          <dgm:resizeHandles val="exact"/>
        </dgm:presLayoutVars>
      </dgm:prSet>
      <dgm:spPr/>
      <dgm:t>
        <a:bodyPr/>
        <a:lstStyle/>
        <a:p>
          <a:endParaRPr lang="en-US"/>
        </a:p>
      </dgm:t>
    </dgm:pt>
    <dgm:pt modelId="{3FE4711E-E19A-4D4B-85B3-DAE9C8EC82A2}" type="pres">
      <dgm:prSet presAssocID="{6D00B178-6A48-4D5E-86A6-CC7DBC501172}" presName="parentText" presStyleLbl="node1" presStyleIdx="0" presStyleCnt="1">
        <dgm:presLayoutVars>
          <dgm:chMax val="0"/>
          <dgm:bulletEnabled val="1"/>
        </dgm:presLayoutVars>
      </dgm:prSet>
      <dgm:spPr/>
      <dgm:t>
        <a:bodyPr/>
        <a:lstStyle/>
        <a:p>
          <a:endParaRPr lang="en-US"/>
        </a:p>
      </dgm:t>
    </dgm:pt>
  </dgm:ptLst>
  <dgm:cxnLst>
    <dgm:cxn modelId="{99D520DC-5D92-4A2B-8B73-45F5EDC25256}" type="presOf" srcId="{6D00B178-6A48-4D5E-86A6-CC7DBC501172}" destId="{3FE4711E-E19A-4D4B-85B3-DAE9C8EC82A2}" srcOrd="0" destOrd="0" presId="urn:microsoft.com/office/officeart/2005/8/layout/vList2"/>
    <dgm:cxn modelId="{7EC2F16C-A571-4657-97C4-7B604A6EB3C1}" type="presOf" srcId="{96C83805-3616-40EE-929A-805FFB6C7402}" destId="{D8F2E91D-8E24-4EDB-9582-88FD13DB3385}" srcOrd="0" destOrd="0" presId="urn:microsoft.com/office/officeart/2005/8/layout/vList2"/>
    <dgm:cxn modelId="{4291AC89-0CF9-4669-A558-5820A93AD98B}" srcId="{96C83805-3616-40EE-929A-805FFB6C7402}" destId="{6D00B178-6A48-4D5E-86A6-CC7DBC501172}" srcOrd="0" destOrd="0" parTransId="{161D27B2-EF02-4A4A-899C-47447B75A843}" sibTransId="{871836DF-1862-4E70-9CB6-870B58D8BE85}"/>
    <dgm:cxn modelId="{8AFC406E-5FE2-471C-90C5-07A39B0ED853}" type="presParOf" srcId="{D8F2E91D-8E24-4EDB-9582-88FD13DB3385}" destId="{3FE4711E-E19A-4D4B-85B3-DAE9C8EC82A2}"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0B2E58B-06CF-4F45-A795-244E2F82705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B43D05E5-C012-4D5D-B8CA-1281F28A3942}">
      <dgm:prSet custT="1"/>
      <dgm:spPr>
        <a:solidFill>
          <a:schemeClr val="accent4">
            <a:lumMod val="60000"/>
            <a:lumOff val="40000"/>
          </a:schemeClr>
        </a:solidFill>
      </dgm:spPr>
      <dgm:t>
        <a:bodyPr/>
        <a:lstStyle/>
        <a:p>
          <a:pPr rtl="0"/>
          <a:r>
            <a:rPr lang="en-CA" sz="1800" b="1" dirty="0" smtClean="0"/>
            <a:t>Demand Side: Equilibrium price is in $</a:t>
          </a:r>
          <a:endParaRPr lang="en-US" sz="1800" b="1" dirty="0"/>
        </a:p>
      </dgm:t>
    </dgm:pt>
    <dgm:pt modelId="{47AF037E-756E-43FC-A62C-C90F59A87E9F}" type="parTrans" cxnId="{6D3068B7-8D24-4219-88E9-09984AB0ED86}">
      <dgm:prSet/>
      <dgm:spPr/>
      <dgm:t>
        <a:bodyPr/>
        <a:lstStyle/>
        <a:p>
          <a:endParaRPr lang="en-US" sz="1800"/>
        </a:p>
      </dgm:t>
    </dgm:pt>
    <dgm:pt modelId="{72777896-3E3C-4A6B-BB40-9690A068AED2}" type="sibTrans" cxnId="{6D3068B7-8D24-4219-88E9-09984AB0ED86}">
      <dgm:prSet/>
      <dgm:spPr/>
      <dgm:t>
        <a:bodyPr/>
        <a:lstStyle/>
        <a:p>
          <a:endParaRPr lang="en-US" sz="1800"/>
        </a:p>
      </dgm:t>
    </dgm:pt>
    <dgm:pt modelId="{5557AA4E-6E84-4B97-8071-90D28DB13D1E}" type="pres">
      <dgm:prSet presAssocID="{E0B2E58B-06CF-4F45-A795-244E2F82705F}" presName="linear" presStyleCnt="0">
        <dgm:presLayoutVars>
          <dgm:animLvl val="lvl"/>
          <dgm:resizeHandles val="exact"/>
        </dgm:presLayoutVars>
      </dgm:prSet>
      <dgm:spPr/>
      <dgm:t>
        <a:bodyPr/>
        <a:lstStyle/>
        <a:p>
          <a:endParaRPr lang="en-US"/>
        </a:p>
      </dgm:t>
    </dgm:pt>
    <dgm:pt modelId="{98DFFAEF-7132-498A-9197-CBEC4018C141}" type="pres">
      <dgm:prSet presAssocID="{B43D05E5-C012-4D5D-B8CA-1281F28A3942}" presName="parentText" presStyleLbl="node1" presStyleIdx="0" presStyleCnt="1">
        <dgm:presLayoutVars>
          <dgm:chMax val="0"/>
          <dgm:bulletEnabled val="1"/>
        </dgm:presLayoutVars>
      </dgm:prSet>
      <dgm:spPr/>
      <dgm:t>
        <a:bodyPr/>
        <a:lstStyle/>
        <a:p>
          <a:endParaRPr lang="en-US"/>
        </a:p>
      </dgm:t>
    </dgm:pt>
  </dgm:ptLst>
  <dgm:cxnLst>
    <dgm:cxn modelId="{66AAAF31-B09F-4737-AE7E-15296EF3768A}" type="presOf" srcId="{B43D05E5-C012-4D5D-B8CA-1281F28A3942}" destId="{98DFFAEF-7132-498A-9197-CBEC4018C141}" srcOrd="0" destOrd="0" presId="urn:microsoft.com/office/officeart/2005/8/layout/vList2"/>
    <dgm:cxn modelId="{6D3068B7-8D24-4219-88E9-09984AB0ED86}" srcId="{E0B2E58B-06CF-4F45-A795-244E2F82705F}" destId="{B43D05E5-C012-4D5D-B8CA-1281F28A3942}" srcOrd="0" destOrd="0" parTransId="{47AF037E-756E-43FC-A62C-C90F59A87E9F}" sibTransId="{72777896-3E3C-4A6B-BB40-9690A068AED2}"/>
    <dgm:cxn modelId="{D00D851F-4145-4CA2-AF79-C7D21ECA719B}" type="presOf" srcId="{E0B2E58B-06CF-4F45-A795-244E2F82705F}" destId="{5557AA4E-6E84-4B97-8071-90D28DB13D1E}" srcOrd="0" destOrd="0" presId="urn:microsoft.com/office/officeart/2005/8/layout/vList2"/>
    <dgm:cxn modelId="{CBF67939-D6E6-4268-8914-03ABFDE33EA9}" type="presParOf" srcId="{5557AA4E-6E84-4B97-8071-90D28DB13D1E}" destId="{98DFFAEF-7132-498A-9197-CBEC4018C14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00245A-02ED-4F76-AAFF-09AA26E0273E}" type="doc">
      <dgm:prSet loTypeId="urn:microsoft.com/office/officeart/2005/8/layout/vList2" loCatId="list" qsTypeId="urn:microsoft.com/office/officeart/2005/8/quickstyle/3d5" qsCatId="3D" csTypeId="urn:microsoft.com/office/officeart/2005/8/colors/accent1_2" csCatId="accent1" phldr="1"/>
      <dgm:spPr>
        <a:scene3d>
          <a:camera prst="orthographicFront" zoom="95000">
            <a:rot lat="0" lon="0" rev="0"/>
          </a:camera>
          <a:lightRig rig="balanced" dir="t">
            <a:rot lat="0" lon="0" rev="8700000"/>
          </a:lightRig>
        </a:scene3d>
      </dgm:spPr>
      <dgm:t>
        <a:bodyPr/>
        <a:lstStyle/>
        <a:p>
          <a:endParaRPr lang="en-US"/>
        </a:p>
      </dgm:t>
    </dgm:pt>
    <dgm:pt modelId="{F3FAEF38-2AF4-4127-BC10-CD81FEBD02C6}">
      <dgm:prSet/>
      <dgm:spPr>
        <a:solidFill>
          <a:schemeClr val="accent4">
            <a:lumMod val="60000"/>
            <a:lumOff val="40000"/>
          </a:schemeClr>
        </a:solidFill>
        <a:ln>
          <a:noFill/>
        </a:ln>
        <a:effectLst>
          <a:outerShdw blurRad="44450" dist="27940" dir="5400000" algn="ctr">
            <a:srgbClr val="000000">
              <a:alpha val="32000"/>
            </a:srgbClr>
          </a:outerShdw>
        </a:effectLst>
        <a:scene3d>
          <a:camera prst="orthographicFront" zoom="95000">
            <a:rot lat="0" lon="0" rev="0"/>
          </a:camera>
          <a:lightRig rig="balanced" dir="t">
            <a:rot lat="0" lon="0" rev="8700000"/>
          </a:lightRig>
        </a:scene3d>
        <a:sp3d>
          <a:bevelT w="190500" h="38100"/>
        </a:sp3d>
      </dgm:spPr>
      <dgm:t>
        <a:bodyPr/>
        <a:lstStyle/>
        <a:p>
          <a:pPr rtl="0"/>
          <a:r>
            <a:rPr lang="en-CA" b="0" dirty="0" smtClean="0"/>
            <a:t>Equilibrium price</a:t>
          </a:r>
          <a:endParaRPr lang="en-US" b="0" dirty="0"/>
        </a:p>
      </dgm:t>
    </dgm:pt>
    <dgm:pt modelId="{924FA70E-7814-4651-A7D4-5EAB1D5AA03C}" type="parTrans" cxnId="{CBAE75D0-2E5A-4FE2-9DFD-1FEEBBF1A5A9}">
      <dgm:prSet/>
      <dgm:spPr/>
      <dgm:t>
        <a:bodyPr/>
        <a:lstStyle/>
        <a:p>
          <a:endParaRPr lang="en-US"/>
        </a:p>
      </dgm:t>
    </dgm:pt>
    <dgm:pt modelId="{F39BFA0F-A758-4BBA-AFF2-DDD816941B32}" type="sibTrans" cxnId="{CBAE75D0-2E5A-4FE2-9DFD-1FEEBBF1A5A9}">
      <dgm:prSet/>
      <dgm:spPr/>
      <dgm:t>
        <a:bodyPr/>
        <a:lstStyle/>
        <a:p>
          <a:endParaRPr lang="en-US"/>
        </a:p>
      </dgm:t>
    </dgm:pt>
    <dgm:pt modelId="{0EC4314D-C1C3-4088-87B7-246617AE92EA}" type="pres">
      <dgm:prSet presAssocID="{8700245A-02ED-4F76-AAFF-09AA26E0273E}" presName="linear" presStyleCnt="0">
        <dgm:presLayoutVars>
          <dgm:animLvl val="lvl"/>
          <dgm:resizeHandles val="exact"/>
        </dgm:presLayoutVars>
      </dgm:prSet>
      <dgm:spPr/>
      <dgm:t>
        <a:bodyPr/>
        <a:lstStyle/>
        <a:p>
          <a:endParaRPr lang="en-CA"/>
        </a:p>
      </dgm:t>
    </dgm:pt>
    <dgm:pt modelId="{90E42A64-E5DD-4368-8F35-233A173621EF}" type="pres">
      <dgm:prSet presAssocID="{F3FAEF38-2AF4-4127-BC10-CD81FEBD02C6}" presName="parentText" presStyleLbl="node1" presStyleIdx="0" presStyleCnt="1">
        <dgm:presLayoutVars>
          <dgm:chMax val="0"/>
          <dgm:bulletEnabled val="1"/>
        </dgm:presLayoutVars>
      </dgm:prSet>
      <dgm:spPr/>
      <dgm:t>
        <a:bodyPr/>
        <a:lstStyle/>
        <a:p>
          <a:endParaRPr lang="en-CA"/>
        </a:p>
      </dgm:t>
    </dgm:pt>
  </dgm:ptLst>
  <dgm:cxnLst>
    <dgm:cxn modelId="{94612364-A905-4350-B437-9A174BF8750E}" type="presOf" srcId="{8700245A-02ED-4F76-AAFF-09AA26E0273E}" destId="{0EC4314D-C1C3-4088-87B7-246617AE92EA}" srcOrd="0" destOrd="0" presId="urn:microsoft.com/office/officeart/2005/8/layout/vList2"/>
    <dgm:cxn modelId="{CBAE75D0-2E5A-4FE2-9DFD-1FEEBBF1A5A9}" srcId="{8700245A-02ED-4F76-AAFF-09AA26E0273E}" destId="{F3FAEF38-2AF4-4127-BC10-CD81FEBD02C6}" srcOrd="0" destOrd="0" parTransId="{924FA70E-7814-4651-A7D4-5EAB1D5AA03C}" sibTransId="{F39BFA0F-A758-4BBA-AFF2-DDD816941B32}"/>
    <dgm:cxn modelId="{BF081E93-F22B-4FA7-9FCD-D4B171CCEB53}" type="presOf" srcId="{F3FAEF38-2AF4-4127-BC10-CD81FEBD02C6}" destId="{90E42A64-E5DD-4368-8F35-233A173621EF}" srcOrd="0" destOrd="0" presId="urn:microsoft.com/office/officeart/2005/8/layout/vList2"/>
    <dgm:cxn modelId="{8F587647-D291-472D-B4DF-6223D92F2FB6}" type="presParOf" srcId="{0EC4314D-C1C3-4088-87B7-246617AE92EA}" destId="{90E42A64-E5DD-4368-8F35-233A173621E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DB375D4-0C4F-4E59-A082-4F61D14536FC}"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16701E0D-8484-4AE9-9584-375D91F23CBB}">
      <dgm:prSet/>
      <dgm:spPr>
        <a:solidFill>
          <a:schemeClr val="accent4">
            <a:lumMod val="60000"/>
            <a:lumOff val="40000"/>
          </a:schemeClr>
        </a:solidFill>
      </dgm:spPr>
      <dgm:t>
        <a:bodyPr/>
        <a:lstStyle/>
        <a:p>
          <a:pPr rtl="0"/>
          <a:r>
            <a:rPr lang="en-CA" dirty="0" smtClean="0"/>
            <a:t>PS = 0.5 x 5 x 250 = 625</a:t>
          </a:r>
          <a:endParaRPr lang="en-US" dirty="0"/>
        </a:p>
      </dgm:t>
    </dgm:pt>
    <dgm:pt modelId="{B42F6DCD-9BA6-4844-8D25-B1FD848D6C61}" type="parTrans" cxnId="{10FB33E1-4470-4BCF-A473-3590699535B1}">
      <dgm:prSet/>
      <dgm:spPr/>
      <dgm:t>
        <a:bodyPr/>
        <a:lstStyle/>
        <a:p>
          <a:endParaRPr lang="en-US"/>
        </a:p>
      </dgm:t>
    </dgm:pt>
    <dgm:pt modelId="{92861D46-CA77-4726-8E5B-77511B89B463}" type="sibTrans" cxnId="{10FB33E1-4470-4BCF-A473-3590699535B1}">
      <dgm:prSet/>
      <dgm:spPr/>
      <dgm:t>
        <a:bodyPr/>
        <a:lstStyle/>
        <a:p>
          <a:endParaRPr lang="en-US"/>
        </a:p>
      </dgm:t>
    </dgm:pt>
    <dgm:pt modelId="{447D7EDB-E439-48C8-87F6-4B9185211CD7}" type="pres">
      <dgm:prSet presAssocID="{9DB375D4-0C4F-4E59-A082-4F61D14536FC}" presName="linear" presStyleCnt="0">
        <dgm:presLayoutVars>
          <dgm:animLvl val="lvl"/>
          <dgm:resizeHandles val="exact"/>
        </dgm:presLayoutVars>
      </dgm:prSet>
      <dgm:spPr/>
      <dgm:t>
        <a:bodyPr/>
        <a:lstStyle/>
        <a:p>
          <a:endParaRPr lang="en-US"/>
        </a:p>
      </dgm:t>
    </dgm:pt>
    <dgm:pt modelId="{1BD6705F-8BCE-4B41-B247-7D2FA106A9F4}" type="pres">
      <dgm:prSet presAssocID="{16701E0D-8484-4AE9-9584-375D91F23CBB}" presName="parentText" presStyleLbl="node1" presStyleIdx="0" presStyleCnt="1" custLinFactY="-55762" custLinFactNeighborX="2326" custLinFactNeighborY="-100000">
        <dgm:presLayoutVars>
          <dgm:chMax val="0"/>
          <dgm:bulletEnabled val="1"/>
        </dgm:presLayoutVars>
      </dgm:prSet>
      <dgm:spPr/>
      <dgm:t>
        <a:bodyPr/>
        <a:lstStyle/>
        <a:p>
          <a:endParaRPr lang="en-US"/>
        </a:p>
      </dgm:t>
    </dgm:pt>
  </dgm:ptLst>
  <dgm:cxnLst>
    <dgm:cxn modelId="{10FB33E1-4470-4BCF-A473-3590699535B1}" srcId="{9DB375D4-0C4F-4E59-A082-4F61D14536FC}" destId="{16701E0D-8484-4AE9-9584-375D91F23CBB}" srcOrd="0" destOrd="0" parTransId="{B42F6DCD-9BA6-4844-8D25-B1FD848D6C61}" sibTransId="{92861D46-CA77-4726-8E5B-77511B89B463}"/>
    <dgm:cxn modelId="{A9B2A7A9-7345-440A-A9C0-337190735B0F}" type="presOf" srcId="{16701E0D-8484-4AE9-9584-375D91F23CBB}" destId="{1BD6705F-8BCE-4B41-B247-7D2FA106A9F4}" srcOrd="0" destOrd="0" presId="urn:microsoft.com/office/officeart/2005/8/layout/vList2"/>
    <dgm:cxn modelId="{AC463EF3-98B1-4385-B8FC-F4504ABF4C63}" type="presOf" srcId="{9DB375D4-0C4F-4E59-A082-4F61D14536FC}" destId="{447D7EDB-E439-48C8-87F6-4B9185211CD7}" srcOrd="0" destOrd="0" presId="urn:microsoft.com/office/officeart/2005/8/layout/vList2"/>
    <dgm:cxn modelId="{C9563E77-FC9F-411F-A3E4-EE8AF828DCE6}" type="presParOf" srcId="{447D7EDB-E439-48C8-87F6-4B9185211CD7}" destId="{1BD6705F-8BCE-4B41-B247-7D2FA106A9F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C0A6160-D7D1-4868-ABE0-F2A3C4104388}"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14FC6C51-3F53-4DE9-A6AD-BA376E5ABA64}">
      <dgm:prSet/>
      <dgm:spPr>
        <a:solidFill>
          <a:schemeClr val="accent4">
            <a:lumMod val="60000"/>
            <a:lumOff val="40000"/>
          </a:schemeClr>
        </a:solidFill>
      </dgm:spPr>
      <dgm:t>
        <a:bodyPr/>
        <a:lstStyle/>
        <a:p>
          <a:pPr rtl="0"/>
          <a:r>
            <a:rPr lang="en-US" dirty="0" smtClean="0"/>
            <a:t>CS = 0.5 x 5 x 500 = 1250</a:t>
          </a:r>
          <a:endParaRPr lang="en-US" dirty="0"/>
        </a:p>
      </dgm:t>
    </dgm:pt>
    <dgm:pt modelId="{824389CB-BF24-43B7-86C5-80026E51AB03}" type="parTrans" cxnId="{CFA9CF52-44B1-4F1E-8E4A-D4B4C340A9F9}">
      <dgm:prSet/>
      <dgm:spPr/>
      <dgm:t>
        <a:bodyPr/>
        <a:lstStyle/>
        <a:p>
          <a:endParaRPr lang="en-US"/>
        </a:p>
      </dgm:t>
    </dgm:pt>
    <dgm:pt modelId="{AA76F851-C63C-40A5-822D-C6B52815087A}" type="sibTrans" cxnId="{CFA9CF52-44B1-4F1E-8E4A-D4B4C340A9F9}">
      <dgm:prSet/>
      <dgm:spPr/>
      <dgm:t>
        <a:bodyPr/>
        <a:lstStyle/>
        <a:p>
          <a:endParaRPr lang="en-US"/>
        </a:p>
      </dgm:t>
    </dgm:pt>
    <dgm:pt modelId="{CFB86F38-A2F5-4774-B230-C6A1D8CD3558}" type="pres">
      <dgm:prSet presAssocID="{EC0A6160-D7D1-4868-ABE0-F2A3C4104388}" presName="linear" presStyleCnt="0">
        <dgm:presLayoutVars>
          <dgm:animLvl val="lvl"/>
          <dgm:resizeHandles val="exact"/>
        </dgm:presLayoutVars>
      </dgm:prSet>
      <dgm:spPr/>
      <dgm:t>
        <a:bodyPr/>
        <a:lstStyle/>
        <a:p>
          <a:endParaRPr lang="en-US"/>
        </a:p>
      </dgm:t>
    </dgm:pt>
    <dgm:pt modelId="{43BCDCEB-75EE-415E-8CB8-AFB46A2E490E}" type="pres">
      <dgm:prSet presAssocID="{14FC6C51-3F53-4DE9-A6AD-BA376E5ABA64}" presName="parentText" presStyleLbl="node1" presStyleIdx="0" presStyleCnt="1" custLinFactNeighborX="-4651" custLinFactNeighborY="28874">
        <dgm:presLayoutVars>
          <dgm:chMax val="0"/>
          <dgm:bulletEnabled val="1"/>
        </dgm:presLayoutVars>
      </dgm:prSet>
      <dgm:spPr/>
      <dgm:t>
        <a:bodyPr/>
        <a:lstStyle/>
        <a:p>
          <a:endParaRPr lang="en-US"/>
        </a:p>
      </dgm:t>
    </dgm:pt>
  </dgm:ptLst>
  <dgm:cxnLst>
    <dgm:cxn modelId="{B5B97DF9-390A-43D2-AE81-E06FB642204B}" type="presOf" srcId="{EC0A6160-D7D1-4868-ABE0-F2A3C4104388}" destId="{CFB86F38-A2F5-4774-B230-C6A1D8CD3558}" srcOrd="0" destOrd="0" presId="urn:microsoft.com/office/officeart/2005/8/layout/vList2"/>
    <dgm:cxn modelId="{A470E97F-0FCF-4D2A-8244-7E94B5F52F5F}" type="presOf" srcId="{14FC6C51-3F53-4DE9-A6AD-BA376E5ABA64}" destId="{43BCDCEB-75EE-415E-8CB8-AFB46A2E490E}" srcOrd="0" destOrd="0" presId="urn:microsoft.com/office/officeart/2005/8/layout/vList2"/>
    <dgm:cxn modelId="{CFA9CF52-44B1-4F1E-8E4A-D4B4C340A9F9}" srcId="{EC0A6160-D7D1-4868-ABE0-F2A3C4104388}" destId="{14FC6C51-3F53-4DE9-A6AD-BA376E5ABA64}" srcOrd="0" destOrd="0" parTransId="{824389CB-BF24-43B7-86C5-80026E51AB03}" sibTransId="{AA76F851-C63C-40A5-822D-C6B52815087A}"/>
    <dgm:cxn modelId="{CF42165C-7E8D-4D16-B2F0-FE8AA7BB76EE}" type="presParOf" srcId="{CFB86F38-A2F5-4774-B230-C6A1D8CD3558}" destId="{43BCDCEB-75EE-415E-8CB8-AFB46A2E490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B80604A-F940-4B5D-8C0F-405784BE4B0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252806A-ECED-4BF9-BBB0-B7B046DBD226}">
      <dgm:prSet/>
      <dgm:spPr>
        <a:solidFill>
          <a:schemeClr val="accent4">
            <a:lumMod val="60000"/>
            <a:lumOff val="40000"/>
          </a:schemeClr>
        </a:solidFill>
      </dgm:spPr>
      <dgm:t>
        <a:bodyPr/>
        <a:lstStyle/>
        <a:p>
          <a:pPr rtl="0"/>
          <a:r>
            <a:rPr lang="en-US" b="0" i="0" dirty="0" smtClean="0">
              <a:solidFill>
                <a:schemeClr val="tx1"/>
              </a:solidFill>
              <a:effectLst/>
            </a:rPr>
            <a:t>CS</a:t>
          </a:r>
          <a:r>
            <a:rPr lang="en-US" dirty="0" smtClean="0"/>
            <a:t> is given by the area of the triangle below the D curve above the price</a:t>
          </a:r>
          <a:endParaRPr lang="en-US" dirty="0"/>
        </a:p>
      </dgm:t>
    </dgm:pt>
    <dgm:pt modelId="{B3327C43-2E03-4B9A-98C7-D78CC807A833}" type="parTrans" cxnId="{5E9ED1E1-C419-41AE-9FB2-0C8E84819270}">
      <dgm:prSet/>
      <dgm:spPr/>
      <dgm:t>
        <a:bodyPr/>
        <a:lstStyle/>
        <a:p>
          <a:endParaRPr lang="en-US"/>
        </a:p>
      </dgm:t>
    </dgm:pt>
    <dgm:pt modelId="{BCCDCCA6-CF1A-4500-8EC0-B8305E850F7B}" type="sibTrans" cxnId="{5E9ED1E1-C419-41AE-9FB2-0C8E84819270}">
      <dgm:prSet/>
      <dgm:spPr/>
      <dgm:t>
        <a:bodyPr/>
        <a:lstStyle/>
        <a:p>
          <a:endParaRPr lang="en-US"/>
        </a:p>
      </dgm:t>
    </dgm:pt>
    <dgm:pt modelId="{07C85159-F1AD-4CAE-A280-393E8A059BBA}">
      <dgm:prSet/>
      <dgm:spPr>
        <a:solidFill>
          <a:schemeClr val="accent4">
            <a:lumMod val="60000"/>
            <a:lumOff val="40000"/>
          </a:schemeClr>
        </a:solidFill>
      </dgm:spPr>
      <dgm:t>
        <a:bodyPr/>
        <a:lstStyle/>
        <a:p>
          <a:pPr rtl="0"/>
          <a:r>
            <a:rPr lang="en-US" b="0" i="0" dirty="0" smtClean="0">
              <a:solidFill>
                <a:schemeClr val="tx1"/>
              </a:solidFill>
              <a:effectLst/>
            </a:rPr>
            <a:t>PS</a:t>
          </a:r>
          <a:r>
            <a:rPr lang="en-US" dirty="0" smtClean="0"/>
            <a:t> is given by the area of the triangle above the S curve below the price</a:t>
          </a:r>
          <a:endParaRPr lang="en-US" dirty="0"/>
        </a:p>
      </dgm:t>
    </dgm:pt>
    <dgm:pt modelId="{EEC0E2DE-65CC-4995-B32A-0AAEEBF316A3}" type="parTrans" cxnId="{BE6B8FBF-7ABD-4F2B-BC1A-3809F5AFFC88}">
      <dgm:prSet/>
      <dgm:spPr/>
      <dgm:t>
        <a:bodyPr/>
        <a:lstStyle/>
        <a:p>
          <a:endParaRPr lang="en-US"/>
        </a:p>
      </dgm:t>
    </dgm:pt>
    <dgm:pt modelId="{F8F1D759-9020-4275-BC88-6AAE38146FD1}" type="sibTrans" cxnId="{BE6B8FBF-7ABD-4F2B-BC1A-3809F5AFFC88}">
      <dgm:prSet/>
      <dgm:spPr/>
      <dgm:t>
        <a:bodyPr/>
        <a:lstStyle/>
        <a:p>
          <a:endParaRPr lang="en-US"/>
        </a:p>
      </dgm:t>
    </dgm:pt>
    <dgm:pt modelId="{33E182C5-3F64-417C-8C62-E3B2DC022B5A}" type="pres">
      <dgm:prSet presAssocID="{AB80604A-F940-4B5D-8C0F-405784BE4B0B}" presName="linear" presStyleCnt="0">
        <dgm:presLayoutVars>
          <dgm:animLvl val="lvl"/>
          <dgm:resizeHandles val="exact"/>
        </dgm:presLayoutVars>
      </dgm:prSet>
      <dgm:spPr/>
      <dgm:t>
        <a:bodyPr/>
        <a:lstStyle/>
        <a:p>
          <a:endParaRPr lang="en-US"/>
        </a:p>
      </dgm:t>
    </dgm:pt>
    <dgm:pt modelId="{AABB0EDE-80C4-42D2-AAC7-5BF6CC309813}" type="pres">
      <dgm:prSet presAssocID="{F252806A-ECED-4BF9-BBB0-B7B046DBD226}" presName="parentText" presStyleLbl="node1" presStyleIdx="0" presStyleCnt="2">
        <dgm:presLayoutVars>
          <dgm:chMax val="0"/>
          <dgm:bulletEnabled val="1"/>
        </dgm:presLayoutVars>
      </dgm:prSet>
      <dgm:spPr/>
      <dgm:t>
        <a:bodyPr/>
        <a:lstStyle/>
        <a:p>
          <a:endParaRPr lang="en-US"/>
        </a:p>
      </dgm:t>
    </dgm:pt>
    <dgm:pt modelId="{0596CA0F-03E6-4302-AFD5-85B6F00269D2}" type="pres">
      <dgm:prSet presAssocID="{BCCDCCA6-CF1A-4500-8EC0-B8305E850F7B}" presName="spacer" presStyleCnt="0"/>
      <dgm:spPr/>
    </dgm:pt>
    <dgm:pt modelId="{C72C9531-951A-4618-90EE-1D2C27F55019}" type="pres">
      <dgm:prSet presAssocID="{07C85159-F1AD-4CAE-A280-393E8A059BBA}" presName="parentText" presStyleLbl="node1" presStyleIdx="1" presStyleCnt="2">
        <dgm:presLayoutVars>
          <dgm:chMax val="0"/>
          <dgm:bulletEnabled val="1"/>
        </dgm:presLayoutVars>
      </dgm:prSet>
      <dgm:spPr/>
      <dgm:t>
        <a:bodyPr/>
        <a:lstStyle/>
        <a:p>
          <a:endParaRPr lang="en-US"/>
        </a:p>
      </dgm:t>
    </dgm:pt>
  </dgm:ptLst>
  <dgm:cxnLst>
    <dgm:cxn modelId="{AAA83358-C72C-4D9E-A8CA-7EDB77B54655}" type="presOf" srcId="{07C85159-F1AD-4CAE-A280-393E8A059BBA}" destId="{C72C9531-951A-4618-90EE-1D2C27F55019}" srcOrd="0" destOrd="0" presId="urn:microsoft.com/office/officeart/2005/8/layout/vList2"/>
    <dgm:cxn modelId="{5E9ED1E1-C419-41AE-9FB2-0C8E84819270}" srcId="{AB80604A-F940-4B5D-8C0F-405784BE4B0B}" destId="{F252806A-ECED-4BF9-BBB0-B7B046DBD226}" srcOrd="0" destOrd="0" parTransId="{B3327C43-2E03-4B9A-98C7-D78CC807A833}" sibTransId="{BCCDCCA6-CF1A-4500-8EC0-B8305E850F7B}"/>
    <dgm:cxn modelId="{1E864248-341D-48D0-8F1D-DCC103D87A62}" type="presOf" srcId="{F252806A-ECED-4BF9-BBB0-B7B046DBD226}" destId="{AABB0EDE-80C4-42D2-AAC7-5BF6CC309813}" srcOrd="0" destOrd="0" presId="urn:microsoft.com/office/officeart/2005/8/layout/vList2"/>
    <dgm:cxn modelId="{BE6B8FBF-7ABD-4F2B-BC1A-3809F5AFFC88}" srcId="{AB80604A-F940-4B5D-8C0F-405784BE4B0B}" destId="{07C85159-F1AD-4CAE-A280-393E8A059BBA}" srcOrd="1" destOrd="0" parTransId="{EEC0E2DE-65CC-4995-B32A-0AAEEBF316A3}" sibTransId="{F8F1D759-9020-4275-BC88-6AAE38146FD1}"/>
    <dgm:cxn modelId="{A95ED9EC-735A-423C-9DE7-1F00057E6911}" type="presOf" srcId="{AB80604A-F940-4B5D-8C0F-405784BE4B0B}" destId="{33E182C5-3F64-417C-8C62-E3B2DC022B5A}" srcOrd="0" destOrd="0" presId="urn:microsoft.com/office/officeart/2005/8/layout/vList2"/>
    <dgm:cxn modelId="{C44316D6-BBCA-4B57-B4F9-2E1CFAC3C0E8}" type="presParOf" srcId="{33E182C5-3F64-417C-8C62-E3B2DC022B5A}" destId="{AABB0EDE-80C4-42D2-AAC7-5BF6CC309813}" srcOrd="0" destOrd="0" presId="urn:microsoft.com/office/officeart/2005/8/layout/vList2"/>
    <dgm:cxn modelId="{24FC429D-438D-4D51-8C12-5CCD475FD285}" type="presParOf" srcId="{33E182C5-3F64-417C-8C62-E3B2DC022B5A}" destId="{0596CA0F-03E6-4302-AFD5-85B6F00269D2}" srcOrd="1" destOrd="0" presId="urn:microsoft.com/office/officeart/2005/8/layout/vList2"/>
    <dgm:cxn modelId="{1A53845B-52A3-4DF2-938E-35CD375E56F8}" type="presParOf" srcId="{33E182C5-3F64-417C-8C62-E3B2DC022B5A}" destId="{C72C9531-951A-4618-90EE-1D2C27F55019}" srcOrd="2"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F0C78F5-5A78-4F10-880C-079311485BE1}"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0F93404E-8B85-4A41-9E77-05DC77430CD3}">
      <dgm:prSet custT="1"/>
      <dgm:spPr>
        <a:solidFill>
          <a:schemeClr val="accent4">
            <a:lumMod val="60000"/>
            <a:lumOff val="40000"/>
          </a:schemeClr>
        </a:solidFill>
      </dgm:spPr>
      <dgm:t>
        <a:bodyPr/>
        <a:lstStyle/>
        <a:p>
          <a:pPr rtl="0"/>
          <a:r>
            <a:rPr lang="en-US" sz="1800" dirty="0" smtClean="0"/>
            <a:t>There is neither producer or consumer surplus for the last, marginal, unit</a:t>
          </a:r>
          <a:endParaRPr lang="en-US" sz="1800" dirty="0"/>
        </a:p>
      </dgm:t>
    </dgm:pt>
    <dgm:pt modelId="{D9472390-7EFA-4689-AE11-44B0ED0378AC}" type="parTrans" cxnId="{F1F1A895-482F-488F-A54F-522EB242BAB3}">
      <dgm:prSet/>
      <dgm:spPr/>
      <dgm:t>
        <a:bodyPr/>
        <a:lstStyle/>
        <a:p>
          <a:endParaRPr lang="en-US" sz="1800"/>
        </a:p>
      </dgm:t>
    </dgm:pt>
    <dgm:pt modelId="{5A8FEC75-D066-4BBE-B918-FFC6560F2E65}" type="sibTrans" cxnId="{F1F1A895-482F-488F-A54F-522EB242BAB3}">
      <dgm:prSet/>
      <dgm:spPr/>
      <dgm:t>
        <a:bodyPr/>
        <a:lstStyle/>
        <a:p>
          <a:endParaRPr lang="en-US" sz="1800"/>
        </a:p>
      </dgm:t>
    </dgm:pt>
    <dgm:pt modelId="{312D34BE-F793-487B-BB0E-1B0FB88A934E}" type="pres">
      <dgm:prSet presAssocID="{5F0C78F5-5A78-4F10-880C-079311485BE1}" presName="linear" presStyleCnt="0">
        <dgm:presLayoutVars>
          <dgm:animLvl val="lvl"/>
          <dgm:resizeHandles val="exact"/>
        </dgm:presLayoutVars>
      </dgm:prSet>
      <dgm:spPr/>
      <dgm:t>
        <a:bodyPr/>
        <a:lstStyle/>
        <a:p>
          <a:endParaRPr lang="en-CA"/>
        </a:p>
      </dgm:t>
    </dgm:pt>
    <dgm:pt modelId="{E6222F4C-ECC4-4226-8BA9-46A012C0526A}" type="pres">
      <dgm:prSet presAssocID="{0F93404E-8B85-4A41-9E77-05DC77430CD3}" presName="parentText" presStyleLbl="node1" presStyleIdx="0" presStyleCnt="1" custLinFactNeighborX="-2121" custLinFactNeighborY="-539">
        <dgm:presLayoutVars>
          <dgm:chMax val="0"/>
          <dgm:bulletEnabled val="1"/>
        </dgm:presLayoutVars>
      </dgm:prSet>
      <dgm:spPr/>
      <dgm:t>
        <a:bodyPr/>
        <a:lstStyle/>
        <a:p>
          <a:endParaRPr lang="en-CA"/>
        </a:p>
      </dgm:t>
    </dgm:pt>
  </dgm:ptLst>
  <dgm:cxnLst>
    <dgm:cxn modelId="{F1F1A895-482F-488F-A54F-522EB242BAB3}" srcId="{5F0C78F5-5A78-4F10-880C-079311485BE1}" destId="{0F93404E-8B85-4A41-9E77-05DC77430CD3}" srcOrd="0" destOrd="0" parTransId="{D9472390-7EFA-4689-AE11-44B0ED0378AC}" sibTransId="{5A8FEC75-D066-4BBE-B918-FFC6560F2E65}"/>
    <dgm:cxn modelId="{2CAF8698-3045-4672-8613-40F71C09CD14}" type="presOf" srcId="{5F0C78F5-5A78-4F10-880C-079311485BE1}" destId="{312D34BE-F793-487B-BB0E-1B0FB88A934E}" srcOrd="0" destOrd="0" presId="urn:microsoft.com/office/officeart/2005/8/layout/vList2"/>
    <dgm:cxn modelId="{89CB9BA5-095E-4310-B0FA-9BE5D5697B0E}" type="presOf" srcId="{0F93404E-8B85-4A41-9E77-05DC77430CD3}" destId="{E6222F4C-ECC4-4226-8BA9-46A012C0526A}" srcOrd="0" destOrd="0" presId="urn:microsoft.com/office/officeart/2005/8/layout/vList2"/>
    <dgm:cxn modelId="{88B14CA3-3054-4877-A63E-6229A71880F5}" type="presParOf" srcId="{312D34BE-F793-487B-BB0E-1B0FB88A934E}" destId="{E6222F4C-ECC4-4226-8BA9-46A012C0526A}"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D372F55-47A1-4B24-8E69-D6B1249EEB11}"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25F207C9-B2F4-43C4-95D4-04E6A1E4FF1E}">
      <dgm:prSet custT="1"/>
      <dgm:spPr>
        <a:solidFill>
          <a:schemeClr val="accent4">
            <a:lumMod val="60000"/>
            <a:lumOff val="40000"/>
          </a:schemeClr>
        </a:solidFill>
      </dgm:spPr>
      <dgm:t>
        <a:bodyPr/>
        <a:lstStyle/>
        <a:p>
          <a:pPr rtl="0"/>
          <a:r>
            <a:rPr lang="en-US" sz="2000" dirty="0" smtClean="0"/>
            <a:t>Elasticities are important in determining the deadweight loss of a tax</a:t>
          </a:r>
          <a:endParaRPr lang="en-US" sz="2000" dirty="0"/>
        </a:p>
      </dgm:t>
    </dgm:pt>
    <dgm:pt modelId="{32ED4990-EA07-46E6-A235-6F0BA264AF71}" type="parTrans" cxnId="{E30A6F44-21EA-4403-9BAD-99BEA046B702}">
      <dgm:prSet/>
      <dgm:spPr/>
      <dgm:t>
        <a:bodyPr/>
        <a:lstStyle/>
        <a:p>
          <a:endParaRPr lang="en-US" sz="2000"/>
        </a:p>
      </dgm:t>
    </dgm:pt>
    <dgm:pt modelId="{A61DA93D-8859-4447-BBFF-5EBA5363B8E6}" type="sibTrans" cxnId="{E30A6F44-21EA-4403-9BAD-99BEA046B702}">
      <dgm:prSet/>
      <dgm:spPr/>
      <dgm:t>
        <a:bodyPr/>
        <a:lstStyle/>
        <a:p>
          <a:endParaRPr lang="en-US" sz="2000"/>
        </a:p>
      </dgm:t>
    </dgm:pt>
    <dgm:pt modelId="{FB9F1F51-BA7A-4A0A-A967-08A539854355}" type="pres">
      <dgm:prSet presAssocID="{1D372F55-47A1-4B24-8E69-D6B1249EEB11}" presName="linear" presStyleCnt="0">
        <dgm:presLayoutVars>
          <dgm:animLvl val="lvl"/>
          <dgm:resizeHandles val="exact"/>
        </dgm:presLayoutVars>
      </dgm:prSet>
      <dgm:spPr/>
      <dgm:t>
        <a:bodyPr/>
        <a:lstStyle/>
        <a:p>
          <a:endParaRPr lang="en-US"/>
        </a:p>
      </dgm:t>
    </dgm:pt>
    <dgm:pt modelId="{51189D51-D552-4808-9260-95DC4A8DEB99}" type="pres">
      <dgm:prSet presAssocID="{25F207C9-B2F4-43C4-95D4-04E6A1E4FF1E}" presName="parentText" presStyleLbl="node1" presStyleIdx="0" presStyleCnt="1">
        <dgm:presLayoutVars>
          <dgm:chMax val="0"/>
          <dgm:bulletEnabled val="1"/>
        </dgm:presLayoutVars>
      </dgm:prSet>
      <dgm:spPr/>
      <dgm:t>
        <a:bodyPr/>
        <a:lstStyle/>
        <a:p>
          <a:endParaRPr lang="en-US"/>
        </a:p>
      </dgm:t>
    </dgm:pt>
  </dgm:ptLst>
  <dgm:cxnLst>
    <dgm:cxn modelId="{FFEEEDA9-7698-4A02-8E33-AA899E6F7914}" type="presOf" srcId="{1D372F55-47A1-4B24-8E69-D6B1249EEB11}" destId="{FB9F1F51-BA7A-4A0A-A967-08A539854355}" srcOrd="0" destOrd="0" presId="urn:microsoft.com/office/officeart/2005/8/layout/vList2"/>
    <dgm:cxn modelId="{E30A6F44-21EA-4403-9BAD-99BEA046B702}" srcId="{1D372F55-47A1-4B24-8E69-D6B1249EEB11}" destId="{25F207C9-B2F4-43C4-95D4-04E6A1E4FF1E}" srcOrd="0" destOrd="0" parTransId="{32ED4990-EA07-46E6-A235-6F0BA264AF71}" sibTransId="{A61DA93D-8859-4447-BBFF-5EBA5363B8E6}"/>
    <dgm:cxn modelId="{2BE98EC9-0461-4D47-A6AA-C8F02F8AFF56}" type="presOf" srcId="{25F207C9-B2F4-43C4-95D4-04E6A1E4FF1E}" destId="{51189D51-D552-4808-9260-95DC4A8DEB99}" srcOrd="0" destOrd="0" presId="urn:microsoft.com/office/officeart/2005/8/layout/vList2"/>
    <dgm:cxn modelId="{4B42B132-7132-464C-A36A-E7AB0F44440F}" type="presParOf" srcId="{FB9F1F51-BA7A-4A0A-A967-08A539854355}" destId="{51189D51-D552-4808-9260-95DC4A8DEB9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CBAE5A1-3FEE-4D61-BA6D-CD308201C0F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EB33357A-AB66-48D0-A7A2-A832F2E4B7F6}">
      <dgm:prSet/>
      <dgm:spPr>
        <a:solidFill>
          <a:schemeClr val="accent4">
            <a:lumMod val="60000"/>
            <a:lumOff val="40000"/>
          </a:schemeClr>
        </a:solidFill>
      </dgm:spPr>
      <dgm:t>
        <a:bodyPr/>
        <a:lstStyle/>
        <a:p>
          <a:pPr rtl="0"/>
          <a:r>
            <a:rPr lang="en-US" dirty="0" smtClean="0"/>
            <a:t>A tax that increases the price and reduces the output is one solution to the externality</a:t>
          </a:r>
          <a:endParaRPr lang="en-US" dirty="0"/>
        </a:p>
      </dgm:t>
    </dgm:pt>
    <dgm:pt modelId="{F9CAFD9B-954A-42FA-B9C0-4F05042F443F}" type="parTrans" cxnId="{31870247-9810-4EA8-8DDA-BF5F55AFB17D}">
      <dgm:prSet/>
      <dgm:spPr/>
      <dgm:t>
        <a:bodyPr/>
        <a:lstStyle/>
        <a:p>
          <a:endParaRPr lang="en-US"/>
        </a:p>
      </dgm:t>
    </dgm:pt>
    <dgm:pt modelId="{C31E97C5-5352-408F-9173-3D3FCBA4E192}" type="sibTrans" cxnId="{31870247-9810-4EA8-8DDA-BF5F55AFB17D}">
      <dgm:prSet/>
      <dgm:spPr/>
      <dgm:t>
        <a:bodyPr/>
        <a:lstStyle/>
        <a:p>
          <a:endParaRPr lang="en-US"/>
        </a:p>
      </dgm:t>
    </dgm:pt>
    <dgm:pt modelId="{C1F679DD-D332-4707-A22D-B13A37295C26}" type="pres">
      <dgm:prSet presAssocID="{ECBAE5A1-3FEE-4D61-BA6D-CD308201C0FF}" presName="linear" presStyleCnt="0">
        <dgm:presLayoutVars>
          <dgm:animLvl val="lvl"/>
          <dgm:resizeHandles val="exact"/>
        </dgm:presLayoutVars>
      </dgm:prSet>
      <dgm:spPr/>
      <dgm:t>
        <a:bodyPr/>
        <a:lstStyle/>
        <a:p>
          <a:endParaRPr lang="en-US"/>
        </a:p>
      </dgm:t>
    </dgm:pt>
    <dgm:pt modelId="{531BA5FE-B5F0-4B05-B59B-755F5CF89FB5}" type="pres">
      <dgm:prSet presAssocID="{EB33357A-AB66-48D0-A7A2-A832F2E4B7F6}" presName="parentText" presStyleLbl="node1" presStyleIdx="0" presStyleCnt="1" custScaleY="153598">
        <dgm:presLayoutVars>
          <dgm:chMax val="0"/>
          <dgm:bulletEnabled val="1"/>
        </dgm:presLayoutVars>
      </dgm:prSet>
      <dgm:spPr/>
      <dgm:t>
        <a:bodyPr/>
        <a:lstStyle/>
        <a:p>
          <a:endParaRPr lang="en-US"/>
        </a:p>
      </dgm:t>
    </dgm:pt>
  </dgm:ptLst>
  <dgm:cxnLst>
    <dgm:cxn modelId="{31870247-9810-4EA8-8DDA-BF5F55AFB17D}" srcId="{ECBAE5A1-3FEE-4D61-BA6D-CD308201C0FF}" destId="{EB33357A-AB66-48D0-A7A2-A832F2E4B7F6}" srcOrd="0" destOrd="0" parTransId="{F9CAFD9B-954A-42FA-B9C0-4F05042F443F}" sibTransId="{C31E97C5-5352-408F-9173-3D3FCBA4E192}"/>
    <dgm:cxn modelId="{5E1DE8C8-0973-4CCE-B6EE-CD206F1C769D}" type="presOf" srcId="{EB33357A-AB66-48D0-A7A2-A832F2E4B7F6}" destId="{531BA5FE-B5F0-4B05-B59B-755F5CF89FB5}" srcOrd="0" destOrd="0" presId="urn:microsoft.com/office/officeart/2005/8/layout/vList2"/>
    <dgm:cxn modelId="{F4B8649C-715B-465D-A400-2A2AE4D1FD90}" type="presOf" srcId="{ECBAE5A1-3FEE-4D61-BA6D-CD308201C0FF}" destId="{C1F679DD-D332-4707-A22D-B13A37295C26}" srcOrd="0" destOrd="0" presId="urn:microsoft.com/office/officeart/2005/8/layout/vList2"/>
    <dgm:cxn modelId="{AE0C1467-533D-48B4-9725-F6580A4AE526}" type="presParOf" srcId="{C1F679DD-D332-4707-A22D-B13A37295C26}" destId="{531BA5FE-B5F0-4B05-B59B-755F5CF89FB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9D55A2B-E399-4D55-B829-C8E00617646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CBEC04B4-4E9A-4D55-8496-BEB0567DF3A0}">
      <dgm:prSet/>
      <dgm:spPr>
        <a:solidFill>
          <a:schemeClr val="accent4">
            <a:lumMod val="60000"/>
            <a:lumOff val="40000"/>
          </a:schemeClr>
        </a:solidFill>
      </dgm:spPr>
      <dgm:t>
        <a:bodyPr/>
        <a:lstStyle/>
        <a:p>
          <a:pPr rtl="0"/>
          <a:r>
            <a:rPr lang="en-US" b="1" i="1" dirty="0" smtClean="0">
              <a:solidFill>
                <a:schemeClr val="bg1"/>
              </a:solidFill>
              <a:effectLst>
                <a:outerShdw blurRad="38100" dist="38100" dir="2700000" algn="tl">
                  <a:srgbClr val="000000">
                    <a:alpha val="43137"/>
                  </a:srgbClr>
                </a:outerShdw>
              </a:effectLst>
            </a:rPr>
            <a:t>S</a:t>
          </a:r>
          <a:r>
            <a:rPr lang="en-US" b="1" i="1" baseline="-25000" dirty="0" smtClean="0">
              <a:solidFill>
                <a:schemeClr val="bg1"/>
              </a:solidFill>
              <a:effectLst>
                <a:outerShdw blurRad="38100" dist="38100" dir="2700000" algn="tl">
                  <a:srgbClr val="000000">
                    <a:alpha val="43137"/>
                  </a:srgbClr>
                </a:outerShdw>
              </a:effectLst>
            </a:rPr>
            <a:t>t</a:t>
          </a:r>
          <a:r>
            <a:rPr lang="en-US" baseline="-25000" dirty="0" smtClean="0"/>
            <a:t> </a:t>
          </a:r>
          <a:r>
            <a:rPr lang="en-US" dirty="0" smtClean="0"/>
            <a:t>(Total Social Supply Cost)</a:t>
          </a:r>
          <a:endParaRPr lang="en-US" baseline="-25000" dirty="0"/>
        </a:p>
      </dgm:t>
    </dgm:pt>
    <dgm:pt modelId="{B59E2EC0-A56C-453A-8218-304FC69698A3}" type="parTrans" cxnId="{19A5FD66-D7FD-4434-994E-2CDC3A95EFA1}">
      <dgm:prSet/>
      <dgm:spPr/>
      <dgm:t>
        <a:bodyPr/>
        <a:lstStyle/>
        <a:p>
          <a:endParaRPr lang="en-US"/>
        </a:p>
      </dgm:t>
    </dgm:pt>
    <dgm:pt modelId="{C0F20CD6-9BEC-46EE-BCE5-A1C099F10370}" type="sibTrans" cxnId="{19A5FD66-D7FD-4434-994E-2CDC3A95EFA1}">
      <dgm:prSet/>
      <dgm:spPr/>
      <dgm:t>
        <a:bodyPr/>
        <a:lstStyle/>
        <a:p>
          <a:endParaRPr lang="en-US"/>
        </a:p>
      </dgm:t>
    </dgm:pt>
    <dgm:pt modelId="{A72FA37E-B492-4DEF-BB15-E5AEC32831F1}" type="pres">
      <dgm:prSet presAssocID="{09D55A2B-E399-4D55-B829-C8E006176460}" presName="linear" presStyleCnt="0">
        <dgm:presLayoutVars>
          <dgm:animLvl val="lvl"/>
          <dgm:resizeHandles val="exact"/>
        </dgm:presLayoutVars>
      </dgm:prSet>
      <dgm:spPr/>
      <dgm:t>
        <a:bodyPr/>
        <a:lstStyle/>
        <a:p>
          <a:endParaRPr lang="en-US"/>
        </a:p>
      </dgm:t>
    </dgm:pt>
    <dgm:pt modelId="{2CF92442-DFF9-43DF-AA37-B0155D0CE3A0}" type="pres">
      <dgm:prSet presAssocID="{CBEC04B4-4E9A-4D55-8496-BEB0567DF3A0}" presName="parentText" presStyleLbl="node1" presStyleIdx="0" presStyleCnt="1">
        <dgm:presLayoutVars>
          <dgm:chMax val="0"/>
          <dgm:bulletEnabled val="1"/>
        </dgm:presLayoutVars>
      </dgm:prSet>
      <dgm:spPr/>
      <dgm:t>
        <a:bodyPr/>
        <a:lstStyle/>
        <a:p>
          <a:endParaRPr lang="en-US"/>
        </a:p>
      </dgm:t>
    </dgm:pt>
  </dgm:ptLst>
  <dgm:cxnLst>
    <dgm:cxn modelId="{6BBDCBF4-AE5A-4624-B07E-4DD16CAA1A60}" type="presOf" srcId="{CBEC04B4-4E9A-4D55-8496-BEB0567DF3A0}" destId="{2CF92442-DFF9-43DF-AA37-B0155D0CE3A0}" srcOrd="0" destOrd="0" presId="urn:microsoft.com/office/officeart/2005/8/layout/vList2"/>
    <dgm:cxn modelId="{19A5FD66-D7FD-4434-994E-2CDC3A95EFA1}" srcId="{09D55A2B-E399-4D55-B829-C8E006176460}" destId="{CBEC04B4-4E9A-4D55-8496-BEB0567DF3A0}" srcOrd="0" destOrd="0" parTransId="{B59E2EC0-A56C-453A-8218-304FC69698A3}" sibTransId="{C0F20CD6-9BEC-46EE-BCE5-A1C099F10370}"/>
    <dgm:cxn modelId="{91CE9DCF-7223-4C98-A7E8-321E71AA099D}" type="presOf" srcId="{09D55A2B-E399-4D55-B829-C8E006176460}" destId="{A72FA37E-B492-4DEF-BB15-E5AEC32831F1}" srcOrd="0" destOrd="0" presId="urn:microsoft.com/office/officeart/2005/8/layout/vList2"/>
    <dgm:cxn modelId="{66557069-D887-47A9-99C7-F6383C08C5D8}" type="presParOf" srcId="{A72FA37E-B492-4DEF-BB15-E5AEC32831F1}" destId="{2CF92442-DFF9-43DF-AA37-B0155D0CE3A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B8A9757-1256-4CE0-9645-8C02AA96B82F}"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CB8E1161-6C74-436B-8D75-0A9236AC7B2D}">
      <dgm:prSet/>
      <dgm:spPr>
        <a:solidFill>
          <a:schemeClr val="accent4">
            <a:lumMod val="60000"/>
            <a:lumOff val="40000"/>
          </a:schemeClr>
        </a:solidFill>
      </dgm:spPr>
      <dgm:t>
        <a:bodyPr/>
        <a:lstStyle/>
        <a:p>
          <a:pPr rtl="0"/>
          <a:r>
            <a:rPr lang="en-US" b="1" i="1" dirty="0" smtClean="0">
              <a:solidFill>
                <a:schemeClr val="bg1"/>
              </a:solidFill>
              <a:effectLst>
                <a:outerShdw blurRad="38100" dist="38100" dir="2700000" algn="tl">
                  <a:srgbClr val="000000">
                    <a:alpha val="43137"/>
                  </a:srgbClr>
                </a:outerShdw>
              </a:effectLst>
            </a:rPr>
            <a:t>S </a:t>
          </a:r>
          <a:r>
            <a:rPr lang="en-US" dirty="0" smtClean="0"/>
            <a:t>(Private Supply Cost)</a:t>
          </a:r>
          <a:endParaRPr lang="en-US" dirty="0"/>
        </a:p>
      </dgm:t>
    </dgm:pt>
    <dgm:pt modelId="{FBBCAF64-D354-479C-982A-8AD90CEEAD5C}" type="parTrans" cxnId="{5774A2AF-D682-4C7E-A322-2381438AE010}">
      <dgm:prSet/>
      <dgm:spPr/>
      <dgm:t>
        <a:bodyPr/>
        <a:lstStyle/>
        <a:p>
          <a:endParaRPr lang="en-US"/>
        </a:p>
      </dgm:t>
    </dgm:pt>
    <dgm:pt modelId="{A84AD654-4793-4040-9897-6ADB61D3F0DC}" type="sibTrans" cxnId="{5774A2AF-D682-4C7E-A322-2381438AE010}">
      <dgm:prSet/>
      <dgm:spPr/>
      <dgm:t>
        <a:bodyPr/>
        <a:lstStyle/>
        <a:p>
          <a:endParaRPr lang="en-US"/>
        </a:p>
      </dgm:t>
    </dgm:pt>
    <dgm:pt modelId="{2DA7A13F-0264-4CED-BD7E-00B3240B922D}" type="pres">
      <dgm:prSet presAssocID="{2B8A9757-1256-4CE0-9645-8C02AA96B82F}" presName="linear" presStyleCnt="0">
        <dgm:presLayoutVars>
          <dgm:animLvl val="lvl"/>
          <dgm:resizeHandles val="exact"/>
        </dgm:presLayoutVars>
      </dgm:prSet>
      <dgm:spPr/>
      <dgm:t>
        <a:bodyPr/>
        <a:lstStyle/>
        <a:p>
          <a:endParaRPr lang="en-US"/>
        </a:p>
      </dgm:t>
    </dgm:pt>
    <dgm:pt modelId="{299B039C-45ED-4473-BD34-097FF6B6CFA7}" type="pres">
      <dgm:prSet presAssocID="{CB8E1161-6C74-436B-8D75-0A9236AC7B2D}" presName="parentText" presStyleLbl="node1" presStyleIdx="0" presStyleCnt="1">
        <dgm:presLayoutVars>
          <dgm:chMax val="0"/>
          <dgm:bulletEnabled val="1"/>
        </dgm:presLayoutVars>
      </dgm:prSet>
      <dgm:spPr/>
      <dgm:t>
        <a:bodyPr/>
        <a:lstStyle/>
        <a:p>
          <a:endParaRPr lang="en-US"/>
        </a:p>
      </dgm:t>
    </dgm:pt>
  </dgm:ptLst>
  <dgm:cxnLst>
    <dgm:cxn modelId="{5774A2AF-D682-4C7E-A322-2381438AE010}" srcId="{2B8A9757-1256-4CE0-9645-8C02AA96B82F}" destId="{CB8E1161-6C74-436B-8D75-0A9236AC7B2D}" srcOrd="0" destOrd="0" parTransId="{FBBCAF64-D354-479C-982A-8AD90CEEAD5C}" sibTransId="{A84AD654-4793-4040-9897-6ADB61D3F0DC}"/>
    <dgm:cxn modelId="{F0498072-6457-497F-96FF-750471559705}" type="presOf" srcId="{CB8E1161-6C74-436B-8D75-0A9236AC7B2D}" destId="{299B039C-45ED-4473-BD34-097FF6B6CFA7}" srcOrd="0" destOrd="0" presId="urn:microsoft.com/office/officeart/2005/8/layout/vList2"/>
    <dgm:cxn modelId="{8256E749-C132-4343-AF8D-102786229655}" type="presOf" srcId="{2B8A9757-1256-4CE0-9645-8C02AA96B82F}" destId="{2DA7A13F-0264-4CED-BD7E-00B3240B922D}" srcOrd="0" destOrd="0" presId="urn:microsoft.com/office/officeart/2005/8/layout/vList2"/>
    <dgm:cxn modelId="{84E50B48-0F14-4AF2-8504-31232CFC448D}" type="presParOf" srcId="{2DA7A13F-0264-4CED-BD7E-00B3240B922D}" destId="{299B039C-45ED-4473-BD34-097FF6B6CFA7}"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9DEDD47-8101-46DA-AFDF-120656D2FDE2}"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D6C1EE9A-7483-49A9-B709-DC7847110EF9}">
      <dgm:prSet custT="1"/>
      <dgm:spPr>
        <a:solidFill>
          <a:schemeClr val="accent4">
            <a:lumMod val="60000"/>
            <a:lumOff val="40000"/>
          </a:schemeClr>
        </a:solidFill>
      </dgm:spPr>
      <dgm:t>
        <a:bodyPr/>
        <a:lstStyle/>
        <a:p>
          <a:pPr rtl="0"/>
          <a:r>
            <a:rPr lang="en-US" sz="1600" dirty="0" smtClean="0"/>
            <a:t>Excessive production is inefficient: </a:t>
          </a:r>
        </a:p>
        <a:p>
          <a:pPr rtl="0"/>
          <a:r>
            <a:rPr lang="en-US" sz="1600" dirty="0" smtClean="0"/>
            <a:t>true MC &gt; M benefit beyond Q*</a:t>
          </a:r>
          <a:endParaRPr lang="en-US" sz="1600" dirty="0"/>
        </a:p>
      </dgm:t>
    </dgm:pt>
    <dgm:pt modelId="{73DEE7F0-AE5B-4655-AF9E-752B6E3A3A9F}" type="parTrans" cxnId="{66FE3203-0EC7-4EF7-8FE1-9A6CB64594A7}">
      <dgm:prSet/>
      <dgm:spPr/>
      <dgm:t>
        <a:bodyPr/>
        <a:lstStyle/>
        <a:p>
          <a:endParaRPr lang="en-US" sz="1600"/>
        </a:p>
      </dgm:t>
    </dgm:pt>
    <dgm:pt modelId="{B8332B7E-0E0E-4DAF-BC22-EB85E8F6CEF7}" type="sibTrans" cxnId="{66FE3203-0EC7-4EF7-8FE1-9A6CB64594A7}">
      <dgm:prSet/>
      <dgm:spPr/>
      <dgm:t>
        <a:bodyPr/>
        <a:lstStyle/>
        <a:p>
          <a:endParaRPr lang="en-US" sz="1600"/>
        </a:p>
      </dgm:t>
    </dgm:pt>
    <dgm:pt modelId="{B2F375FC-D4C0-4DB7-9F3A-2523B31DB103}" type="pres">
      <dgm:prSet presAssocID="{C9DEDD47-8101-46DA-AFDF-120656D2FDE2}" presName="linear" presStyleCnt="0">
        <dgm:presLayoutVars>
          <dgm:animLvl val="lvl"/>
          <dgm:resizeHandles val="exact"/>
        </dgm:presLayoutVars>
      </dgm:prSet>
      <dgm:spPr/>
      <dgm:t>
        <a:bodyPr/>
        <a:lstStyle/>
        <a:p>
          <a:endParaRPr lang="en-US"/>
        </a:p>
      </dgm:t>
    </dgm:pt>
    <dgm:pt modelId="{CDB8679E-A294-4A42-948D-ADD29DFD2685}" type="pres">
      <dgm:prSet presAssocID="{D6C1EE9A-7483-49A9-B709-DC7847110EF9}" presName="parentText" presStyleLbl="node1" presStyleIdx="0" presStyleCnt="1" custScaleX="187526" custScaleY="228277">
        <dgm:presLayoutVars>
          <dgm:chMax val="0"/>
          <dgm:bulletEnabled val="1"/>
        </dgm:presLayoutVars>
      </dgm:prSet>
      <dgm:spPr/>
      <dgm:t>
        <a:bodyPr/>
        <a:lstStyle/>
        <a:p>
          <a:endParaRPr lang="en-US"/>
        </a:p>
      </dgm:t>
    </dgm:pt>
  </dgm:ptLst>
  <dgm:cxnLst>
    <dgm:cxn modelId="{66FE3203-0EC7-4EF7-8FE1-9A6CB64594A7}" srcId="{C9DEDD47-8101-46DA-AFDF-120656D2FDE2}" destId="{D6C1EE9A-7483-49A9-B709-DC7847110EF9}" srcOrd="0" destOrd="0" parTransId="{73DEE7F0-AE5B-4655-AF9E-752B6E3A3A9F}" sibTransId="{B8332B7E-0E0E-4DAF-BC22-EB85E8F6CEF7}"/>
    <dgm:cxn modelId="{1A879CC4-EB13-4675-A9AC-70A1C8DD27A9}" type="presOf" srcId="{C9DEDD47-8101-46DA-AFDF-120656D2FDE2}" destId="{B2F375FC-D4C0-4DB7-9F3A-2523B31DB103}" srcOrd="0" destOrd="0" presId="urn:microsoft.com/office/officeart/2005/8/layout/vList2"/>
    <dgm:cxn modelId="{04D4921E-8D8D-468F-BAEC-9238C4445531}" type="presOf" srcId="{D6C1EE9A-7483-49A9-B709-DC7847110EF9}" destId="{CDB8679E-A294-4A42-948D-ADD29DFD2685}" srcOrd="0" destOrd="0" presId="urn:microsoft.com/office/officeart/2005/8/layout/vList2"/>
    <dgm:cxn modelId="{C57A9420-7C29-4DE5-81DC-98CEF98C4528}" type="presParOf" srcId="{B2F375FC-D4C0-4DB7-9F3A-2523B31DB103}" destId="{CDB8679E-A294-4A42-948D-ADD29DFD2685}"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316CEA2-A48B-4DBE-A198-CDBEEAB62163}" type="doc">
      <dgm:prSet loTypeId="urn:microsoft.com/office/officeart/2005/8/layout/vList2" loCatId="list" qsTypeId="urn:microsoft.com/office/officeart/2005/8/quickstyle/3d1" qsCatId="3D" csTypeId="urn:microsoft.com/office/officeart/2005/8/colors/accent1_2" csCatId="accent1"/>
      <dgm:spPr/>
      <dgm:t>
        <a:bodyPr/>
        <a:lstStyle/>
        <a:p>
          <a:endParaRPr lang="en-US"/>
        </a:p>
      </dgm:t>
    </dgm:pt>
    <dgm:pt modelId="{8F52FE74-40D0-4049-8214-9E1306DDEE38}" type="pres">
      <dgm:prSet presAssocID="{E316CEA2-A48B-4DBE-A198-CDBEEAB62163}" presName="linear" presStyleCnt="0">
        <dgm:presLayoutVars>
          <dgm:animLvl val="lvl"/>
          <dgm:resizeHandles val="exact"/>
        </dgm:presLayoutVars>
      </dgm:prSet>
      <dgm:spPr/>
      <dgm:t>
        <a:bodyPr/>
        <a:lstStyle/>
        <a:p>
          <a:endParaRPr lang="en-US"/>
        </a:p>
      </dgm:t>
    </dgm:pt>
  </dgm:ptLst>
  <dgm:cxnLst>
    <dgm:cxn modelId="{0EE22D8B-71E4-438F-8F30-F198245E9159}" type="presOf" srcId="{E316CEA2-A48B-4DBE-A198-CDBEEAB62163}" destId="{8F52FE74-40D0-4049-8214-9E1306DDEE3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6180454-F6DD-4CE7-B248-481AF6D7B11A}"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5439A204-C41F-40CC-83EE-0E16DBCF62BF}">
      <dgm:prSet/>
      <dgm:spPr>
        <a:solidFill>
          <a:schemeClr val="accent4">
            <a:lumMod val="60000"/>
            <a:lumOff val="40000"/>
          </a:schemeClr>
        </a:solidFill>
      </dgm:spPr>
      <dgm:t>
        <a:bodyPr/>
        <a:lstStyle/>
        <a:p>
          <a:pPr rtl="0"/>
          <a:r>
            <a:rPr lang="en-US" dirty="0" smtClean="0"/>
            <a:t>D (Private Value)</a:t>
          </a:r>
          <a:endParaRPr lang="en-US" dirty="0"/>
        </a:p>
      </dgm:t>
    </dgm:pt>
    <dgm:pt modelId="{0EDC343B-217D-44C4-B7FF-9A73F8A47C6F}" type="parTrans" cxnId="{6FC6F3C0-045A-4C72-807D-7624E8EE44BC}">
      <dgm:prSet/>
      <dgm:spPr/>
      <dgm:t>
        <a:bodyPr/>
        <a:lstStyle/>
        <a:p>
          <a:endParaRPr lang="en-US"/>
        </a:p>
      </dgm:t>
    </dgm:pt>
    <dgm:pt modelId="{693208C2-7E30-40DB-AB2C-3DC87AA96BA2}" type="sibTrans" cxnId="{6FC6F3C0-045A-4C72-807D-7624E8EE44BC}">
      <dgm:prSet/>
      <dgm:spPr/>
      <dgm:t>
        <a:bodyPr/>
        <a:lstStyle/>
        <a:p>
          <a:endParaRPr lang="en-US"/>
        </a:p>
      </dgm:t>
    </dgm:pt>
    <dgm:pt modelId="{36AAA84C-313A-48B7-ADDC-6F87B0C325DD}" type="pres">
      <dgm:prSet presAssocID="{A6180454-F6DD-4CE7-B248-481AF6D7B11A}" presName="linear" presStyleCnt="0">
        <dgm:presLayoutVars>
          <dgm:animLvl val="lvl"/>
          <dgm:resizeHandles val="exact"/>
        </dgm:presLayoutVars>
      </dgm:prSet>
      <dgm:spPr/>
      <dgm:t>
        <a:bodyPr/>
        <a:lstStyle/>
        <a:p>
          <a:endParaRPr lang="en-US"/>
        </a:p>
      </dgm:t>
    </dgm:pt>
    <dgm:pt modelId="{F1E25D30-3072-482E-8647-8E1E37CEE71E}" type="pres">
      <dgm:prSet presAssocID="{5439A204-C41F-40CC-83EE-0E16DBCF62BF}" presName="parentText" presStyleLbl="node1" presStyleIdx="0" presStyleCnt="1">
        <dgm:presLayoutVars>
          <dgm:chMax val="0"/>
          <dgm:bulletEnabled val="1"/>
        </dgm:presLayoutVars>
      </dgm:prSet>
      <dgm:spPr/>
      <dgm:t>
        <a:bodyPr/>
        <a:lstStyle/>
        <a:p>
          <a:endParaRPr lang="en-US"/>
        </a:p>
      </dgm:t>
    </dgm:pt>
  </dgm:ptLst>
  <dgm:cxnLst>
    <dgm:cxn modelId="{32D30DBE-7AC3-4A9B-987B-D4B5546C2D96}" type="presOf" srcId="{5439A204-C41F-40CC-83EE-0E16DBCF62BF}" destId="{F1E25D30-3072-482E-8647-8E1E37CEE71E}" srcOrd="0" destOrd="0" presId="urn:microsoft.com/office/officeart/2005/8/layout/vList2"/>
    <dgm:cxn modelId="{6FC6F3C0-045A-4C72-807D-7624E8EE44BC}" srcId="{A6180454-F6DD-4CE7-B248-481AF6D7B11A}" destId="{5439A204-C41F-40CC-83EE-0E16DBCF62BF}" srcOrd="0" destOrd="0" parTransId="{0EDC343B-217D-44C4-B7FF-9A73F8A47C6F}" sibTransId="{693208C2-7E30-40DB-AB2C-3DC87AA96BA2}"/>
    <dgm:cxn modelId="{D7B0AF67-A2FE-4CE0-8351-DC3D21F3DDA6}" type="presOf" srcId="{A6180454-F6DD-4CE7-B248-481AF6D7B11A}" destId="{36AAA84C-313A-48B7-ADDC-6F87B0C325DD}" srcOrd="0" destOrd="0" presId="urn:microsoft.com/office/officeart/2005/8/layout/vList2"/>
    <dgm:cxn modelId="{FEA4241C-71F3-42D4-96F6-5A363B9C4889}" type="presParOf" srcId="{36AAA84C-313A-48B7-ADDC-6F87B0C325DD}" destId="{F1E25D30-3072-482E-8647-8E1E37CEE71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2BC5AA7-89FE-426F-9408-001543A879EC}"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D391057-9411-4D56-B740-E1FC97ACDE05}">
      <dgm:prSet/>
      <dgm:spPr>
        <a:solidFill>
          <a:schemeClr val="accent4">
            <a:lumMod val="60000"/>
            <a:lumOff val="40000"/>
          </a:schemeClr>
        </a:solidFill>
      </dgm:spPr>
      <dgm:t>
        <a:bodyPr/>
        <a:lstStyle/>
        <a:p>
          <a:pPr rtl="0"/>
          <a:r>
            <a:rPr lang="en-US" dirty="0" err="1" smtClean="0">
              <a:solidFill>
                <a:schemeClr val="bg1"/>
              </a:solidFill>
            </a:rPr>
            <a:t>D</a:t>
          </a:r>
          <a:r>
            <a:rPr lang="en-US" baseline="-25000" dirty="0" err="1" smtClean="0">
              <a:solidFill>
                <a:schemeClr val="bg1"/>
              </a:solidFill>
            </a:rPr>
            <a:t>f</a:t>
          </a:r>
          <a:r>
            <a:rPr lang="en-US" baseline="-25000" dirty="0" smtClean="0"/>
            <a:t> </a:t>
          </a:r>
          <a:r>
            <a:rPr lang="en-US" dirty="0" smtClean="0"/>
            <a:t>(Full Social Value)</a:t>
          </a:r>
          <a:endParaRPr lang="en-US" baseline="-25000" dirty="0"/>
        </a:p>
      </dgm:t>
    </dgm:pt>
    <dgm:pt modelId="{2265442E-6B88-4AA2-8426-E2B3F09E28BD}" type="parTrans" cxnId="{1B7E35A2-56CC-407A-9579-1F153340F828}">
      <dgm:prSet/>
      <dgm:spPr/>
      <dgm:t>
        <a:bodyPr/>
        <a:lstStyle/>
        <a:p>
          <a:endParaRPr lang="en-US"/>
        </a:p>
      </dgm:t>
    </dgm:pt>
    <dgm:pt modelId="{72B137A7-780B-476E-8733-7CC1BB552E27}" type="sibTrans" cxnId="{1B7E35A2-56CC-407A-9579-1F153340F828}">
      <dgm:prSet/>
      <dgm:spPr/>
      <dgm:t>
        <a:bodyPr/>
        <a:lstStyle/>
        <a:p>
          <a:endParaRPr lang="en-US"/>
        </a:p>
      </dgm:t>
    </dgm:pt>
    <dgm:pt modelId="{362C4D26-66B0-4E3B-819C-F9EB2D2D9D3E}" type="pres">
      <dgm:prSet presAssocID="{92BC5AA7-89FE-426F-9408-001543A879EC}" presName="linear" presStyleCnt="0">
        <dgm:presLayoutVars>
          <dgm:animLvl val="lvl"/>
          <dgm:resizeHandles val="exact"/>
        </dgm:presLayoutVars>
      </dgm:prSet>
      <dgm:spPr/>
      <dgm:t>
        <a:bodyPr/>
        <a:lstStyle/>
        <a:p>
          <a:endParaRPr lang="en-US"/>
        </a:p>
      </dgm:t>
    </dgm:pt>
    <dgm:pt modelId="{59DF351E-10B3-4D5F-BC8E-A6534CCF86A1}" type="pres">
      <dgm:prSet presAssocID="{FD391057-9411-4D56-B740-E1FC97ACDE05}" presName="parentText" presStyleLbl="node1" presStyleIdx="0" presStyleCnt="1">
        <dgm:presLayoutVars>
          <dgm:chMax val="0"/>
          <dgm:bulletEnabled val="1"/>
        </dgm:presLayoutVars>
      </dgm:prSet>
      <dgm:spPr/>
      <dgm:t>
        <a:bodyPr/>
        <a:lstStyle/>
        <a:p>
          <a:endParaRPr lang="en-US"/>
        </a:p>
      </dgm:t>
    </dgm:pt>
  </dgm:ptLst>
  <dgm:cxnLst>
    <dgm:cxn modelId="{5C4D3E7A-1594-4B4A-B768-B5751B297AF8}" type="presOf" srcId="{92BC5AA7-89FE-426F-9408-001543A879EC}" destId="{362C4D26-66B0-4E3B-819C-F9EB2D2D9D3E}" srcOrd="0" destOrd="0" presId="urn:microsoft.com/office/officeart/2005/8/layout/vList2"/>
    <dgm:cxn modelId="{3A46488A-6D12-4A0B-845F-96F5C57C0272}" type="presOf" srcId="{FD391057-9411-4D56-B740-E1FC97ACDE05}" destId="{59DF351E-10B3-4D5F-BC8E-A6534CCF86A1}" srcOrd="0" destOrd="0" presId="urn:microsoft.com/office/officeart/2005/8/layout/vList2"/>
    <dgm:cxn modelId="{1B7E35A2-56CC-407A-9579-1F153340F828}" srcId="{92BC5AA7-89FE-426F-9408-001543A879EC}" destId="{FD391057-9411-4D56-B740-E1FC97ACDE05}" srcOrd="0" destOrd="0" parTransId="{2265442E-6B88-4AA2-8426-E2B3F09E28BD}" sibTransId="{72B137A7-780B-476E-8733-7CC1BB552E27}"/>
    <dgm:cxn modelId="{AA10A04A-ECC6-4215-8815-E9E454D964CF}" type="presParOf" srcId="{362C4D26-66B0-4E3B-819C-F9EB2D2D9D3E}" destId="{59DF351E-10B3-4D5F-BC8E-A6534CCF86A1}"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FB02036-5EB4-4507-82FC-E8E9CCE2683B}"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231C0B21-6FBC-4F19-BE99-EDBE018209B7}">
      <dgm:prSet/>
      <dgm:spPr>
        <a:solidFill>
          <a:schemeClr val="accent4">
            <a:lumMod val="60000"/>
            <a:lumOff val="40000"/>
          </a:schemeClr>
        </a:solidFill>
      </dgm:spPr>
      <dgm:t>
        <a:bodyPr/>
        <a:lstStyle/>
        <a:p>
          <a:pPr rtl="0"/>
          <a:r>
            <a:rPr lang="en-US" dirty="0" smtClean="0"/>
            <a:t>Marginal damage curve</a:t>
          </a:r>
          <a:endParaRPr lang="en-US" dirty="0"/>
        </a:p>
      </dgm:t>
    </dgm:pt>
    <dgm:pt modelId="{882E86FD-53AE-4DC6-87A6-05DB8F539381}" type="parTrans" cxnId="{0CD6E5DC-281A-4170-B842-B3B016C15AE2}">
      <dgm:prSet/>
      <dgm:spPr/>
      <dgm:t>
        <a:bodyPr/>
        <a:lstStyle/>
        <a:p>
          <a:endParaRPr lang="en-US"/>
        </a:p>
      </dgm:t>
    </dgm:pt>
    <dgm:pt modelId="{D9BCCD82-C54E-42FF-87FC-5E5B355C8035}" type="sibTrans" cxnId="{0CD6E5DC-281A-4170-B842-B3B016C15AE2}">
      <dgm:prSet/>
      <dgm:spPr/>
      <dgm:t>
        <a:bodyPr/>
        <a:lstStyle/>
        <a:p>
          <a:endParaRPr lang="en-US"/>
        </a:p>
      </dgm:t>
    </dgm:pt>
    <dgm:pt modelId="{832DAB43-5666-4597-A118-5CC135214F88}" type="pres">
      <dgm:prSet presAssocID="{CFB02036-5EB4-4507-82FC-E8E9CCE2683B}" presName="linear" presStyleCnt="0">
        <dgm:presLayoutVars>
          <dgm:animLvl val="lvl"/>
          <dgm:resizeHandles val="exact"/>
        </dgm:presLayoutVars>
      </dgm:prSet>
      <dgm:spPr/>
      <dgm:t>
        <a:bodyPr/>
        <a:lstStyle/>
        <a:p>
          <a:endParaRPr lang="en-US"/>
        </a:p>
      </dgm:t>
    </dgm:pt>
    <dgm:pt modelId="{312FA461-B04B-4BD3-BB4A-299CDB41CE2A}" type="pres">
      <dgm:prSet presAssocID="{231C0B21-6FBC-4F19-BE99-EDBE018209B7}" presName="parentText" presStyleLbl="node1" presStyleIdx="0" presStyleCnt="1" custLinFactNeighborX="37932" custLinFactNeighborY="-93891">
        <dgm:presLayoutVars>
          <dgm:chMax val="0"/>
          <dgm:bulletEnabled val="1"/>
        </dgm:presLayoutVars>
      </dgm:prSet>
      <dgm:spPr/>
      <dgm:t>
        <a:bodyPr/>
        <a:lstStyle/>
        <a:p>
          <a:endParaRPr lang="en-US"/>
        </a:p>
      </dgm:t>
    </dgm:pt>
  </dgm:ptLst>
  <dgm:cxnLst>
    <dgm:cxn modelId="{0CD6E5DC-281A-4170-B842-B3B016C15AE2}" srcId="{CFB02036-5EB4-4507-82FC-E8E9CCE2683B}" destId="{231C0B21-6FBC-4F19-BE99-EDBE018209B7}" srcOrd="0" destOrd="0" parTransId="{882E86FD-53AE-4DC6-87A6-05DB8F539381}" sibTransId="{D9BCCD82-C54E-42FF-87FC-5E5B355C8035}"/>
    <dgm:cxn modelId="{ACE0E412-D10A-4A60-A905-7C174F29E03F}" type="presOf" srcId="{231C0B21-6FBC-4F19-BE99-EDBE018209B7}" destId="{312FA461-B04B-4BD3-BB4A-299CDB41CE2A}" srcOrd="0" destOrd="0" presId="urn:microsoft.com/office/officeart/2005/8/layout/vList2"/>
    <dgm:cxn modelId="{95BC4B21-19D5-4BD0-8414-1677A7249472}" type="presOf" srcId="{CFB02036-5EB4-4507-82FC-E8E9CCE2683B}" destId="{832DAB43-5666-4597-A118-5CC135214F88}" srcOrd="0" destOrd="0" presId="urn:microsoft.com/office/officeart/2005/8/layout/vList2"/>
    <dgm:cxn modelId="{50DCC4B0-7BE6-41EB-8501-9B3E7F7FD5E6}" type="presParOf" srcId="{832DAB43-5666-4597-A118-5CC135214F88}" destId="{312FA461-B04B-4BD3-BB4A-299CDB41CE2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D918071B-0E19-4FAC-A36D-3F51D685FC3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347646DE-511B-4BA9-B494-7FDFECEDA2F9}">
      <dgm:prSet/>
      <dgm:spPr>
        <a:solidFill>
          <a:schemeClr val="accent4">
            <a:lumMod val="60000"/>
            <a:lumOff val="40000"/>
          </a:schemeClr>
        </a:solidFill>
      </dgm:spPr>
      <dgm:t>
        <a:bodyPr/>
        <a:lstStyle/>
        <a:p>
          <a:pPr rtl="0"/>
          <a:r>
            <a:rPr lang="en-US" dirty="0" smtClean="0"/>
            <a:t>Marginal abatement cost curve</a:t>
          </a:r>
          <a:endParaRPr lang="en-US" dirty="0"/>
        </a:p>
      </dgm:t>
    </dgm:pt>
    <dgm:pt modelId="{864FFF0E-375D-45C1-8476-9DD5C007AE23}" type="parTrans" cxnId="{04DB9044-E03D-4C8E-BBD8-40ED02EC0B13}">
      <dgm:prSet/>
      <dgm:spPr/>
      <dgm:t>
        <a:bodyPr/>
        <a:lstStyle/>
        <a:p>
          <a:endParaRPr lang="en-US"/>
        </a:p>
      </dgm:t>
    </dgm:pt>
    <dgm:pt modelId="{349E4950-8EED-48D7-9039-E28A2C4505ED}" type="sibTrans" cxnId="{04DB9044-E03D-4C8E-BBD8-40ED02EC0B13}">
      <dgm:prSet/>
      <dgm:spPr/>
      <dgm:t>
        <a:bodyPr/>
        <a:lstStyle/>
        <a:p>
          <a:endParaRPr lang="en-US"/>
        </a:p>
      </dgm:t>
    </dgm:pt>
    <dgm:pt modelId="{B0CE2882-D43E-4C03-A0CA-293C109D93DE}" type="pres">
      <dgm:prSet presAssocID="{D918071B-0E19-4FAC-A36D-3F51D685FC30}" presName="linear" presStyleCnt="0">
        <dgm:presLayoutVars>
          <dgm:animLvl val="lvl"/>
          <dgm:resizeHandles val="exact"/>
        </dgm:presLayoutVars>
      </dgm:prSet>
      <dgm:spPr/>
      <dgm:t>
        <a:bodyPr/>
        <a:lstStyle/>
        <a:p>
          <a:endParaRPr lang="en-US"/>
        </a:p>
      </dgm:t>
    </dgm:pt>
    <dgm:pt modelId="{8F8E801D-7EDA-4EDB-A2D4-AAAFA0A107E6}" type="pres">
      <dgm:prSet presAssocID="{347646DE-511B-4BA9-B494-7FDFECEDA2F9}" presName="parentText" presStyleLbl="node1" presStyleIdx="0" presStyleCnt="1" custLinFactNeighborX="-13797" custLinFactNeighborY="44551">
        <dgm:presLayoutVars>
          <dgm:chMax val="0"/>
          <dgm:bulletEnabled val="1"/>
        </dgm:presLayoutVars>
      </dgm:prSet>
      <dgm:spPr/>
      <dgm:t>
        <a:bodyPr/>
        <a:lstStyle/>
        <a:p>
          <a:endParaRPr lang="en-US"/>
        </a:p>
      </dgm:t>
    </dgm:pt>
  </dgm:ptLst>
  <dgm:cxnLst>
    <dgm:cxn modelId="{04DB9044-E03D-4C8E-BBD8-40ED02EC0B13}" srcId="{D918071B-0E19-4FAC-A36D-3F51D685FC30}" destId="{347646DE-511B-4BA9-B494-7FDFECEDA2F9}" srcOrd="0" destOrd="0" parTransId="{864FFF0E-375D-45C1-8476-9DD5C007AE23}" sibTransId="{349E4950-8EED-48D7-9039-E28A2C4505ED}"/>
    <dgm:cxn modelId="{CBF5734D-0958-4B8A-933F-A551F7D1D890}" type="presOf" srcId="{D918071B-0E19-4FAC-A36D-3F51D685FC30}" destId="{B0CE2882-D43E-4C03-A0CA-293C109D93DE}" srcOrd="0" destOrd="0" presId="urn:microsoft.com/office/officeart/2005/8/layout/vList2"/>
    <dgm:cxn modelId="{2B3A6675-85FD-44ED-9DB4-D74E7B18ED1C}" type="presOf" srcId="{347646DE-511B-4BA9-B494-7FDFECEDA2F9}" destId="{8F8E801D-7EDA-4EDB-A2D4-AAAFA0A107E6}" srcOrd="0" destOrd="0" presId="urn:microsoft.com/office/officeart/2005/8/layout/vList2"/>
    <dgm:cxn modelId="{492027E6-0701-4975-8490-24B633ED53CF}" type="presParOf" srcId="{B0CE2882-D43E-4C03-A0CA-293C109D93DE}" destId="{8F8E801D-7EDA-4EDB-A2D4-AAAFA0A107E6}"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EF54022-B65F-4255-976C-0BB35398B9E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B02A8EC-A3B0-4CB0-B3BD-A7A7331BBADD}">
      <dgm:prSet/>
      <dgm:spPr>
        <a:solidFill>
          <a:schemeClr val="accent4">
            <a:lumMod val="60000"/>
            <a:lumOff val="40000"/>
          </a:schemeClr>
        </a:solidFill>
      </dgm:spPr>
      <dgm:t>
        <a:bodyPr/>
        <a:lstStyle/>
        <a:p>
          <a:pPr rtl="0"/>
          <a:r>
            <a:rPr lang="en-US" dirty="0" smtClean="0"/>
            <a:t>The employer must pay the government a percentage tax on each unit of </a:t>
          </a:r>
          <a:r>
            <a:rPr lang="en-US" dirty="0" err="1" smtClean="0"/>
            <a:t>labour</a:t>
          </a:r>
          <a:r>
            <a:rPr lang="en-US" dirty="0" smtClean="0"/>
            <a:t> employed</a:t>
          </a:r>
          <a:endParaRPr lang="en-US" dirty="0"/>
        </a:p>
      </dgm:t>
    </dgm:pt>
    <dgm:pt modelId="{FD10342A-92AB-4DAC-BEAE-D131F88C9662}" type="parTrans" cxnId="{B9A5A6B0-6D39-4861-BE89-157F84AF4BAC}">
      <dgm:prSet/>
      <dgm:spPr/>
      <dgm:t>
        <a:bodyPr/>
        <a:lstStyle/>
        <a:p>
          <a:endParaRPr lang="en-US"/>
        </a:p>
      </dgm:t>
    </dgm:pt>
    <dgm:pt modelId="{25252DB3-E4FF-4045-9AB2-4BB01FF43167}" type="sibTrans" cxnId="{B9A5A6B0-6D39-4861-BE89-157F84AF4BAC}">
      <dgm:prSet/>
      <dgm:spPr/>
      <dgm:t>
        <a:bodyPr/>
        <a:lstStyle/>
        <a:p>
          <a:endParaRPr lang="en-US"/>
        </a:p>
      </dgm:t>
    </dgm:pt>
    <dgm:pt modelId="{C3475151-7BED-4F18-8A5B-01DF222ECCD4}" type="pres">
      <dgm:prSet presAssocID="{2EF54022-B65F-4255-976C-0BB35398B9E6}" presName="linear" presStyleCnt="0">
        <dgm:presLayoutVars>
          <dgm:animLvl val="lvl"/>
          <dgm:resizeHandles val="exact"/>
        </dgm:presLayoutVars>
      </dgm:prSet>
      <dgm:spPr/>
      <dgm:t>
        <a:bodyPr/>
        <a:lstStyle/>
        <a:p>
          <a:endParaRPr lang="en-CA"/>
        </a:p>
      </dgm:t>
    </dgm:pt>
    <dgm:pt modelId="{40A4337D-64FD-483C-910B-3AFD409191FC}" type="pres">
      <dgm:prSet presAssocID="{FB02A8EC-A3B0-4CB0-B3BD-A7A7331BBADD}" presName="parentText" presStyleLbl="node1" presStyleIdx="0" presStyleCnt="1">
        <dgm:presLayoutVars>
          <dgm:chMax val="0"/>
          <dgm:bulletEnabled val="1"/>
        </dgm:presLayoutVars>
      </dgm:prSet>
      <dgm:spPr/>
      <dgm:t>
        <a:bodyPr/>
        <a:lstStyle/>
        <a:p>
          <a:endParaRPr lang="en-CA"/>
        </a:p>
      </dgm:t>
    </dgm:pt>
  </dgm:ptLst>
  <dgm:cxnLst>
    <dgm:cxn modelId="{BC175FD5-2CC5-4CB8-A842-28ED31FD3831}" type="presOf" srcId="{2EF54022-B65F-4255-976C-0BB35398B9E6}" destId="{C3475151-7BED-4F18-8A5B-01DF222ECCD4}" srcOrd="0" destOrd="0" presId="urn:microsoft.com/office/officeart/2005/8/layout/vList2"/>
    <dgm:cxn modelId="{B9A5A6B0-6D39-4861-BE89-157F84AF4BAC}" srcId="{2EF54022-B65F-4255-976C-0BB35398B9E6}" destId="{FB02A8EC-A3B0-4CB0-B3BD-A7A7331BBADD}" srcOrd="0" destOrd="0" parTransId="{FD10342A-92AB-4DAC-BEAE-D131F88C9662}" sibTransId="{25252DB3-E4FF-4045-9AB2-4BB01FF43167}"/>
    <dgm:cxn modelId="{8DEDD4F2-FE9E-41CA-A89A-37F31447793E}" type="presOf" srcId="{FB02A8EC-A3B0-4CB0-B3BD-A7A7331BBADD}" destId="{40A4337D-64FD-483C-910B-3AFD409191FC}" srcOrd="0" destOrd="0" presId="urn:microsoft.com/office/officeart/2005/8/layout/vList2"/>
    <dgm:cxn modelId="{D1CEF991-6042-4136-BD4A-AF55F364E8BB}" type="presParOf" srcId="{C3475151-7BED-4F18-8A5B-01DF222ECCD4}" destId="{40A4337D-64FD-483C-910B-3AFD409191F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EF54022-B65F-4255-976C-0BB35398B9E6}"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FB02A8EC-A3B0-4CB0-B3BD-A7A7331BBADD}">
      <dgm:prSet custT="1"/>
      <dgm:spPr>
        <a:solidFill>
          <a:schemeClr val="accent4">
            <a:lumMod val="60000"/>
            <a:lumOff val="40000"/>
          </a:schemeClr>
        </a:solidFill>
      </dgm:spPr>
      <dgm:t>
        <a:bodyPr/>
        <a:lstStyle/>
        <a:p>
          <a:pPr rtl="0"/>
          <a:r>
            <a:rPr lang="en-US" sz="1800" dirty="0" smtClean="0"/>
            <a:t>The worker must pay the government a tax on each unit of </a:t>
          </a:r>
          <a:r>
            <a:rPr lang="en-US" sz="1800" dirty="0" err="1" smtClean="0"/>
            <a:t>labour</a:t>
          </a:r>
          <a:r>
            <a:rPr lang="en-US" sz="1800" dirty="0" smtClean="0"/>
            <a:t> supplied </a:t>
          </a:r>
        </a:p>
      </dgm:t>
    </dgm:pt>
    <dgm:pt modelId="{FD10342A-92AB-4DAC-BEAE-D131F88C9662}" type="parTrans" cxnId="{B9A5A6B0-6D39-4861-BE89-157F84AF4BAC}">
      <dgm:prSet/>
      <dgm:spPr/>
      <dgm:t>
        <a:bodyPr/>
        <a:lstStyle/>
        <a:p>
          <a:endParaRPr lang="en-US" sz="1800"/>
        </a:p>
      </dgm:t>
    </dgm:pt>
    <dgm:pt modelId="{25252DB3-E4FF-4045-9AB2-4BB01FF43167}" type="sibTrans" cxnId="{B9A5A6B0-6D39-4861-BE89-157F84AF4BAC}">
      <dgm:prSet/>
      <dgm:spPr/>
      <dgm:t>
        <a:bodyPr/>
        <a:lstStyle/>
        <a:p>
          <a:endParaRPr lang="en-US" sz="1800"/>
        </a:p>
      </dgm:t>
    </dgm:pt>
    <dgm:pt modelId="{C3475151-7BED-4F18-8A5B-01DF222ECCD4}" type="pres">
      <dgm:prSet presAssocID="{2EF54022-B65F-4255-976C-0BB35398B9E6}" presName="linear" presStyleCnt="0">
        <dgm:presLayoutVars>
          <dgm:animLvl val="lvl"/>
          <dgm:resizeHandles val="exact"/>
        </dgm:presLayoutVars>
      </dgm:prSet>
      <dgm:spPr/>
      <dgm:t>
        <a:bodyPr/>
        <a:lstStyle/>
        <a:p>
          <a:endParaRPr lang="en-CA"/>
        </a:p>
      </dgm:t>
    </dgm:pt>
    <dgm:pt modelId="{40A4337D-64FD-483C-910B-3AFD409191FC}" type="pres">
      <dgm:prSet presAssocID="{FB02A8EC-A3B0-4CB0-B3BD-A7A7331BBADD}" presName="parentText" presStyleLbl="node1" presStyleIdx="0" presStyleCnt="1" custScaleY="116574" custLinFactNeighborX="-3" custLinFactNeighborY="137">
        <dgm:presLayoutVars>
          <dgm:chMax val="0"/>
          <dgm:bulletEnabled val="1"/>
        </dgm:presLayoutVars>
      </dgm:prSet>
      <dgm:spPr/>
      <dgm:t>
        <a:bodyPr/>
        <a:lstStyle/>
        <a:p>
          <a:endParaRPr lang="en-CA"/>
        </a:p>
      </dgm:t>
    </dgm:pt>
  </dgm:ptLst>
  <dgm:cxnLst>
    <dgm:cxn modelId="{764C5D5E-8D91-4197-A8C7-78133DD5EF49}" type="presOf" srcId="{2EF54022-B65F-4255-976C-0BB35398B9E6}" destId="{C3475151-7BED-4F18-8A5B-01DF222ECCD4}" srcOrd="0" destOrd="0" presId="urn:microsoft.com/office/officeart/2005/8/layout/vList2"/>
    <dgm:cxn modelId="{B9A5A6B0-6D39-4861-BE89-157F84AF4BAC}" srcId="{2EF54022-B65F-4255-976C-0BB35398B9E6}" destId="{FB02A8EC-A3B0-4CB0-B3BD-A7A7331BBADD}" srcOrd="0" destOrd="0" parTransId="{FD10342A-92AB-4DAC-BEAE-D131F88C9662}" sibTransId="{25252DB3-E4FF-4045-9AB2-4BB01FF43167}"/>
    <dgm:cxn modelId="{AA766F09-8C97-41FB-A7F5-2A754BB177BF}" type="presOf" srcId="{FB02A8EC-A3B0-4CB0-B3BD-A7A7331BBADD}" destId="{40A4337D-64FD-483C-910B-3AFD409191FC}" srcOrd="0" destOrd="0" presId="urn:microsoft.com/office/officeart/2005/8/layout/vList2"/>
    <dgm:cxn modelId="{86DE938A-972F-4862-AFDA-3C486DF64DA0}" type="presParOf" srcId="{C3475151-7BED-4F18-8A5B-01DF222ECCD4}" destId="{40A4337D-64FD-483C-910B-3AFD409191F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9412683-5397-4994-AFE2-E54C63857F1D}"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01111DE4-3747-4249-A0BD-FB6A4422FD07}">
      <dgm:prSet/>
      <dgm:spPr>
        <a:solidFill>
          <a:schemeClr val="accent4">
            <a:lumMod val="60000"/>
            <a:lumOff val="40000"/>
          </a:schemeClr>
        </a:solidFill>
      </dgm:spPr>
      <dgm:t>
        <a:bodyPr/>
        <a:lstStyle/>
        <a:p>
          <a:pPr rtl="0"/>
          <a:r>
            <a:rPr lang="en-US" dirty="0" err="1" smtClean="0"/>
            <a:t>Labour</a:t>
          </a:r>
          <a:r>
            <a:rPr lang="en-US" dirty="0" smtClean="0"/>
            <a:t> Market Example</a:t>
          </a:r>
          <a:endParaRPr lang="en-US" dirty="0"/>
        </a:p>
      </dgm:t>
    </dgm:pt>
    <dgm:pt modelId="{7A395F04-586C-467B-9C6D-D0B35942A57C}" type="parTrans" cxnId="{07063AC1-0D28-4B59-8EC2-3A0F023BCE94}">
      <dgm:prSet/>
      <dgm:spPr/>
      <dgm:t>
        <a:bodyPr/>
        <a:lstStyle/>
        <a:p>
          <a:endParaRPr lang="en-US"/>
        </a:p>
      </dgm:t>
    </dgm:pt>
    <dgm:pt modelId="{C1C5D7E4-89B1-4E86-AC53-3826C2DA9335}" type="sibTrans" cxnId="{07063AC1-0D28-4B59-8EC2-3A0F023BCE94}">
      <dgm:prSet/>
      <dgm:spPr/>
      <dgm:t>
        <a:bodyPr/>
        <a:lstStyle/>
        <a:p>
          <a:endParaRPr lang="en-US"/>
        </a:p>
      </dgm:t>
    </dgm:pt>
    <dgm:pt modelId="{F39D9961-DB4C-4381-92A4-27049DED9A49}" type="pres">
      <dgm:prSet presAssocID="{89412683-5397-4994-AFE2-E54C63857F1D}" presName="linear" presStyleCnt="0">
        <dgm:presLayoutVars>
          <dgm:animLvl val="lvl"/>
          <dgm:resizeHandles val="exact"/>
        </dgm:presLayoutVars>
      </dgm:prSet>
      <dgm:spPr/>
      <dgm:t>
        <a:bodyPr/>
        <a:lstStyle/>
        <a:p>
          <a:endParaRPr lang="en-CA"/>
        </a:p>
      </dgm:t>
    </dgm:pt>
    <dgm:pt modelId="{444F847F-322A-418E-B452-6A5787FDAE73}" type="pres">
      <dgm:prSet presAssocID="{01111DE4-3747-4249-A0BD-FB6A4422FD07}" presName="parentText" presStyleLbl="node1" presStyleIdx="0" presStyleCnt="1">
        <dgm:presLayoutVars>
          <dgm:chMax val="0"/>
          <dgm:bulletEnabled val="1"/>
        </dgm:presLayoutVars>
      </dgm:prSet>
      <dgm:spPr/>
      <dgm:t>
        <a:bodyPr/>
        <a:lstStyle/>
        <a:p>
          <a:endParaRPr lang="en-CA"/>
        </a:p>
      </dgm:t>
    </dgm:pt>
  </dgm:ptLst>
  <dgm:cxnLst>
    <dgm:cxn modelId="{9EF8E02F-88A5-4709-B115-00E86C3387BB}" type="presOf" srcId="{89412683-5397-4994-AFE2-E54C63857F1D}" destId="{F39D9961-DB4C-4381-92A4-27049DED9A49}" srcOrd="0" destOrd="0" presId="urn:microsoft.com/office/officeart/2005/8/layout/vList2"/>
    <dgm:cxn modelId="{07063AC1-0D28-4B59-8EC2-3A0F023BCE94}" srcId="{89412683-5397-4994-AFE2-E54C63857F1D}" destId="{01111DE4-3747-4249-A0BD-FB6A4422FD07}" srcOrd="0" destOrd="0" parTransId="{7A395F04-586C-467B-9C6D-D0B35942A57C}" sibTransId="{C1C5D7E4-89B1-4E86-AC53-3826C2DA9335}"/>
    <dgm:cxn modelId="{02567B3B-F3EF-4CB1-A808-3892576F8556}" type="presOf" srcId="{01111DE4-3747-4249-A0BD-FB6A4422FD07}" destId="{444F847F-322A-418E-B452-6A5787FDAE73}" srcOrd="0" destOrd="0" presId="urn:microsoft.com/office/officeart/2005/8/layout/vList2"/>
    <dgm:cxn modelId="{5672B848-874B-4BE2-B501-6E61C730E895}" type="presParOf" srcId="{F39D9961-DB4C-4381-92A4-27049DED9A49}" destId="{444F847F-322A-418E-B452-6A5787FDAE7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562F86-5451-4EC4-A1EC-323A0D927B59}">
      <dsp:nvSpPr>
        <dsp:cNvPr id="0" name=""/>
        <dsp:cNvSpPr/>
      </dsp:nvSpPr>
      <dsp:spPr>
        <a:xfrm>
          <a:off x="0" y="6299"/>
          <a:ext cx="1224136" cy="44460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CA" sz="1900" kern="1200" dirty="0" smtClean="0"/>
            <a:t>Demand</a:t>
          </a:r>
          <a:endParaRPr lang="en-US" sz="1900" kern="1200" dirty="0"/>
        </a:p>
      </dsp:txBody>
      <dsp:txXfrm>
        <a:off x="21704" y="28003"/>
        <a:ext cx="1180728" cy="4011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BDFAA2-5146-4957-A2EF-21AC48967BDA}">
      <dsp:nvSpPr>
        <dsp:cNvPr id="0" name=""/>
        <dsp:cNvSpPr/>
      </dsp:nvSpPr>
      <dsp:spPr>
        <a:xfrm>
          <a:off x="0" y="18000"/>
          <a:ext cx="936104" cy="42120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CA" sz="1800" kern="1200" dirty="0" smtClean="0"/>
            <a:t>Supply</a:t>
          </a:r>
          <a:endParaRPr lang="en-US" sz="1800" kern="1200" dirty="0"/>
        </a:p>
      </dsp:txBody>
      <dsp:txXfrm>
        <a:off x="20561" y="38561"/>
        <a:ext cx="894982" cy="3800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E4711E-E19A-4D4B-85B3-DAE9C8EC82A2}">
      <dsp:nvSpPr>
        <dsp:cNvPr id="0" name=""/>
        <dsp:cNvSpPr/>
      </dsp:nvSpPr>
      <dsp:spPr>
        <a:xfrm>
          <a:off x="0" y="16556"/>
          <a:ext cx="2880320" cy="100035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CA" sz="1900" kern="1200" dirty="0" smtClean="0"/>
            <a:t>$500 is the equilibrium price, and 5 apartments are rented</a:t>
          </a:r>
          <a:endParaRPr lang="en-US" sz="1900" kern="1200" dirty="0"/>
        </a:p>
      </dsp:txBody>
      <dsp:txXfrm>
        <a:off x="48833" y="65389"/>
        <a:ext cx="2782654" cy="9026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DFFAEF-7132-498A-9197-CBEC4018C141}">
      <dsp:nvSpPr>
        <dsp:cNvPr id="0" name=""/>
        <dsp:cNvSpPr/>
      </dsp:nvSpPr>
      <dsp:spPr>
        <a:xfrm>
          <a:off x="0" y="1227"/>
          <a:ext cx="2881312" cy="86112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CA" sz="1800" b="1" kern="1200" dirty="0" smtClean="0"/>
            <a:t>Demand Side: Equilibrium price is in $</a:t>
          </a:r>
          <a:endParaRPr lang="en-US" sz="1800" b="1" kern="1200" dirty="0"/>
        </a:p>
      </dsp:txBody>
      <dsp:txXfrm>
        <a:off x="42036" y="43263"/>
        <a:ext cx="2797240" cy="7770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E42A64-E5DD-4368-8F35-233A173621EF}">
      <dsp:nvSpPr>
        <dsp:cNvPr id="0" name=""/>
        <dsp:cNvSpPr/>
      </dsp:nvSpPr>
      <dsp:spPr>
        <a:xfrm>
          <a:off x="0" y="6299"/>
          <a:ext cx="2088851" cy="444600"/>
        </a:xfrm>
        <a:prstGeom prst="roundRect">
          <a:avLst/>
        </a:prstGeom>
        <a:solidFill>
          <a:schemeClr val="accent4">
            <a:lumMod val="60000"/>
            <a:lumOff val="40000"/>
          </a:schemeClr>
        </a:solidFill>
        <a:ln>
          <a:noFill/>
        </a:ln>
        <a:effectLst>
          <a:outerShdw blurRad="44450" dist="27940" dir="5400000" algn="ctr" rotWithShape="0">
            <a:srgbClr val="000000">
              <a:alpha val="32000"/>
            </a:srgbClr>
          </a:outerShdw>
        </a:effectLst>
        <a:scene3d>
          <a:camera prst="orthographicFront" zoom="95000">
            <a:rot lat="0" lon="0" rev="0"/>
          </a:camera>
          <a:lightRig rig="balanced" dir="t">
            <a:rot lat="0" lon="0" rev="8700000"/>
          </a:lightRig>
        </a:scene3d>
        <a:sp3d>
          <a:bevelT w="190500" h="38100"/>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CA" sz="1900" b="0" kern="1200" dirty="0" smtClean="0"/>
            <a:t>Equilibrium price</a:t>
          </a:r>
          <a:endParaRPr lang="en-US" sz="1900" b="0" kern="1200" dirty="0"/>
        </a:p>
      </dsp:txBody>
      <dsp:txXfrm>
        <a:off x="21704" y="28003"/>
        <a:ext cx="2045443" cy="4011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6705F-8BCE-4B41-B247-7D2FA106A9F4}">
      <dsp:nvSpPr>
        <dsp:cNvPr id="0" name=""/>
        <dsp:cNvSpPr/>
      </dsp:nvSpPr>
      <dsp:spPr>
        <a:xfrm>
          <a:off x="0" y="0"/>
          <a:ext cx="3096344" cy="46800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CA" sz="2000" kern="1200" dirty="0" smtClean="0"/>
            <a:t>PS = 0.5 x 5 x 250 = 625</a:t>
          </a:r>
          <a:endParaRPr lang="en-US" sz="2000" kern="1200" dirty="0"/>
        </a:p>
      </dsp:txBody>
      <dsp:txXfrm>
        <a:off x="22846" y="22846"/>
        <a:ext cx="3050652" cy="4223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BCDCEB-75EE-415E-8CB8-AFB46A2E490E}">
      <dsp:nvSpPr>
        <dsp:cNvPr id="0" name=""/>
        <dsp:cNvSpPr/>
      </dsp:nvSpPr>
      <dsp:spPr>
        <a:xfrm>
          <a:off x="0" y="41175"/>
          <a:ext cx="3096344" cy="44460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dirty="0" smtClean="0"/>
            <a:t>CS = 0.5 x 5 x 500 = 1250</a:t>
          </a:r>
          <a:endParaRPr lang="en-US" sz="1900" kern="1200" dirty="0"/>
        </a:p>
      </dsp:txBody>
      <dsp:txXfrm>
        <a:off x="21704" y="62879"/>
        <a:ext cx="3052936" cy="4011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BB0EDE-80C4-42D2-AAC7-5BF6CC309813}">
      <dsp:nvSpPr>
        <dsp:cNvPr id="0" name=""/>
        <dsp:cNvSpPr/>
      </dsp:nvSpPr>
      <dsp:spPr>
        <a:xfrm>
          <a:off x="0" y="71659"/>
          <a:ext cx="4104456" cy="69498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0" i="0" kern="1200" dirty="0" smtClean="0">
              <a:solidFill>
                <a:schemeClr val="tx1"/>
              </a:solidFill>
              <a:effectLst/>
            </a:rPr>
            <a:t>CS</a:t>
          </a:r>
          <a:r>
            <a:rPr lang="en-US" sz="1800" kern="1200" dirty="0" smtClean="0"/>
            <a:t> is given by the area of the triangle below the D curve above the price</a:t>
          </a:r>
          <a:endParaRPr lang="en-US" sz="1800" kern="1200" dirty="0"/>
        </a:p>
      </dsp:txBody>
      <dsp:txXfrm>
        <a:off x="33926" y="105585"/>
        <a:ext cx="4036604" cy="627128"/>
      </dsp:txXfrm>
    </dsp:sp>
    <dsp:sp modelId="{C72C9531-951A-4618-90EE-1D2C27F55019}">
      <dsp:nvSpPr>
        <dsp:cNvPr id="0" name=""/>
        <dsp:cNvSpPr/>
      </dsp:nvSpPr>
      <dsp:spPr>
        <a:xfrm>
          <a:off x="0" y="818479"/>
          <a:ext cx="4104456" cy="69498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b="0" i="0" kern="1200" dirty="0" smtClean="0">
              <a:solidFill>
                <a:schemeClr val="tx1"/>
              </a:solidFill>
              <a:effectLst/>
            </a:rPr>
            <a:t>PS</a:t>
          </a:r>
          <a:r>
            <a:rPr lang="en-US" sz="1800" kern="1200" dirty="0" smtClean="0"/>
            <a:t> is given by the area of the triangle above the S curve below the price</a:t>
          </a:r>
          <a:endParaRPr lang="en-US" sz="1800" kern="1200" dirty="0"/>
        </a:p>
      </dsp:txBody>
      <dsp:txXfrm>
        <a:off x="33926" y="852405"/>
        <a:ext cx="4036604" cy="62712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222F4C-ECC4-4226-8BA9-46A012C0526A}">
      <dsp:nvSpPr>
        <dsp:cNvPr id="0" name=""/>
        <dsp:cNvSpPr/>
      </dsp:nvSpPr>
      <dsp:spPr>
        <a:xfrm>
          <a:off x="0" y="5613"/>
          <a:ext cx="7920756" cy="655200"/>
        </a:xfrm>
        <a:prstGeom prst="roundRect">
          <a:avLst/>
        </a:prstGeom>
        <a:solidFill>
          <a:schemeClr val="accent4">
            <a:lumMod val="60000"/>
            <a:lumOff val="40000"/>
          </a:schemeClr>
        </a:soli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dirty="0" smtClean="0"/>
            <a:t>There is neither producer or consumer surplus for the last, marginal, unit</a:t>
          </a:r>
          <a:endParaRPr lang="en-US" sz="1800" kern="1200" dirty="0"/>
        </a:p>
      </dsp:txBody>
      <dsp:txXfrm>
        <a:off x="31984" y="37597"/>
        <a:ext cx="7856788" cy="59123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537220E-D749-47A5-92B1-25F4C148B81D}" type="slidenum">
              <a:rPr lang="en-US"/>
              <a:pPr/>
              <a:t>‹#›</a:t>
            </a:fld>
            <a:endParaRPr lang="en-US"/>
          </a:p>
        </p:txBody>
      </p:sp>
    </p:spTree>
    <p:extLst>
      <p:ext uri="{BB962C8B-B14F-4D97-AF65-F5344CB8AC3E}">
        <p14:creationId xmlns:p14="http://schemas.microsoft.com/office/powerpoint/2010/main" val="191353075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3537220E-D749-47A5-92B1-25F4C148B81D}" type="slidenum">
              <a:rPr lang="en-US" smtClean="0"/>
              <a:pPr/>
              <a:t>2</a:t>
            </a:fld>
            <a:endParaRPr lang="en-US"/>
          </a:p>
        </p:txBody>
      </p:sp>
    </p:spTree>
    <p:extLst>
      <p:ext uri="{BB962C8B-B14F-4D97-AF65-F5344CB8AC3E}">
        <p14:creationId xmlns:p14="http://schemas.microsoft.com/office/powerpoint/2010/main" val="32691126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3537220E-D749-47A5-92B1-25F4C148B81D}" type="slidenum">
              <a:rPr lang="en-US" smtClean="0"/>
              <a:pPr/>
              <a:t>6</a:t>
            </a:fld>
            <a:endParaRPr lang="en-US"/>
          </a:p>
        </p:txBody>
      </p:sp>
    </p:spTree>
    <p:extLst>
      <p:ext uri="{BB962C8B-B14F-4D97-AF65-F5344CB8AC3E}">
        <p14:creationId xmlns:p14="http://schemas.microsoft.com/office/powerpoint/2010/main" val="4244830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484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9738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530915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38690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73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95887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8800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5084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65571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9731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43418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userDrawn="1"/>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ate Placeholder 2"/>
          <p:cNvSpPr txBox="1">
            <a:spLocks/>
          </p:cNvSpPr>
          <p:nvPr userDrawn="1"/>
        </p:nvSpPr>
        <p:spPr>
          <a:xfrm>
            <a:off x="2435430" y="6474895"/>
            <a:ext cx="1800200" cy="365125"/>
          </a:xfrm>
          <a:prstGeom prst="rect">
            <a:avLst/>
          </a:prstGeom>
        </p:spPr>
        <p:txBody>
          <a:bodyPr/>
          <a:lstStyle>
            <a:defPPr>
              <a:defRPr lang="en-CA"/>
            </a:defPPr>
            <a:lvl1pPr algn="l" rtl="0" fontAlgn="base">
              <a:spcBef>
                <a:spcPct val="0"/>
              </a:spcBef>
              <a:spcAft>
                <a:spcPct val="0"/>
              </a:spcAft>
              <a:defRPr sz="1200"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dirty="0" smtClean="0"/>
              <a:t>2017</a:t>
            </a:r>
            <a:r>
              <a:rPr lang="en-US" dirty="0" smtClean="0"/>
              <a:t>, Curtis &amp; Irvine</a:t>
            </a:r>
          </a:p>
        </p:txBody>
      </p:sp>
      <p:sp>
        <p:nvSpPr>
          <p:cNvPr id="11" name="Footer Placeholder 3"/>
          <p:cNvSpPr txBox="1">
            <a:spLocks/>
          </p:cNvSpPr>
          <p:nvPr userDrawn="1"/>
        </p:nvSpPr>
        <p:spPr>
          <a:xfrm>
            <a:off x="5580112" y="6442352"/>
            <a:ext cx="2895600" cy="365125"/>
          </a:xfrm>
          <a:prstGeom prst="rect">
            <a:avLst/>
          </a:prstGeom>
          <a:noFill/>
        </p:spPr>
        <p:txBody>
          <a:bodyPr/>
          <a:lstStyle>
            <a:defPPr>
              <a:defRPr lang="en-CA"/>
            </a:defPPr>
            <a:lvl1pPr algn="ctr"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sz="1600" dirty="0" smtClean="0"/>
              <a:t>Chapter 5</a:t>
            </a:r>
            <a:endParaRPr lang="en-US" sz="1600" dirty="0"/>
          </a:p>
        </p:txBody>
      </p:sp>
      <p:sp>
        <p:nvSpPr>
          <p:cNvPr id="12" name="Slide Number Placeholder 4"/>
          <p:cNvSpPr txBox="1">
            <a:spLocks/>
          </p:cNvSpPr>
          <p:nvPr userDrawn="1"/>
        </p:nvSpPr>
        <p:spPr>
          <a:xfrm>
            <a:off x="6876256" y="6442352"/>
            <a:ext cx="2133600" cy="365125"/>
          </a:xfrm>
          <a:prstGeom prst="rect">
            <a:avLst/>
          </a:prstGeom>
        </p:spPr>
        <p:txBody>
          <a:bodyPr/>
          <a:lstStyle>
            <a:defPPr>
              <a:defRPr lang="en-CA"/>
            </a:defPPr>
            <a:lvl1pPr algn="l" rtl="0" fontAlgn="base">
              <a:spcBef>
                <a:spcPct val="0"/>
              </a:spcBef>
              <a:spcAft>
                <a:spcPct val="0"/>
              </a:spcAft>
              <a:defRPr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a:fld id="{EE9406CB-E5A3-40F3-8A52-4CD67AA6287A}" type="slidenum">
              <a:rPr lang="en-CA" sz="1600" smtClean="0"/>
              <a:pPr algn="r"/>
              <a:t>‹#›</a:t>
            </a:fld>
            <a:endParaRPr lang="en-CA" sz="1600" dirty="0"/>
          </a:p>
        </p:txBody>
      </p:sp>
      <p:pic>
        <p:nvPicPr>
          <p:cNvPr id="13" name="Picture 2" descr="C:\Users\Natman\Desktop\by-nc-sa.png"/>
          <p:cNvPicPr>
            <a:picLocks noChangeAspect="1" noChangeArrowheads="1"/>
          </p:cNvPicPr>
          <p:nvPr userDrawn="1"/>
        </p:nvPicPr>
        <p:blipFill>
          <a:blip r:embed="rId13" cstate="print"/>
          <a:srcRect/>
          <a:stretch>
            <a:fillRect/>
          </a:stretch>
        </p:blipFill>
        <p:spPr bwMode="auto">
          <a:xfrm>
            <a:off x="1187624" y="6333885"/>
            <a:ext cx="1227138" cy="430212"/>
          </a:xfrm>
          <a:prstGeom prst="rect">
            <a:avLst/>
          </a:prstGeom>
          <a:noFill/>
        </p:spPr>
      </p:pic>
      <p:pic>
        <p:nvPicPr>
          <p:cNvPr id="14" name="Picture 4" descr="C:\Users\Natman\Desktop\lyryx-logo.png"/>
          <p:cNvPicPr>
            <a:picLocks noChangeAspect="1" noChangeArrowheads="1"/>
          </p:cNvPicPr>
          <p:nvPr userDrawn="1"/>
        </p:nvPicPr>
        <p:blipFill>
          <a:blip r:embed="rId14" cstate="print"/>
          <a:srcRect/>
          <a:stretch>
            <a:fillRect/>
          </a:stretch>
        </p:blipFill>
        <p:spPr bwMode="auto">
          <a:xfrm>
            <a:off x="107504" y="6442352"/>
            <a:ext cx="999745" cy="304800"/>
          </a:xfrm>
          <a:prstGeom prst="rect">
            <a:avLst/>
          </a:prstGeom>
          <a:noFill/>
        </p:spPr>
      </p:pic>
    </p:spTree>
    <p:extLst>
      <p:ext uri="{BB962C8B-B14F-4D97-AF65-F5344CB8AC3E}">
        <p14:creationId xmlns:p14="http://schemas.microsoft.com/office/powerpoint/2010/main" val="2432659335"/>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2.xml"/><Relationship Id="rId16" Type="http://schemas.openxmlformats.org/officeDocument/2006/relationships/diagramColors" Target="../diagrams/colors3.xml"/><Relationship Id="rId1" Type="http://schemas.openxmlformats.org/officeDocument/2006/relationships/slideLayout" Target="../slideLayouts/slideLayout4.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7.xml"/><Relationship Id="rId13" Type="http://schemas.openxmlformats.org/officeDocument/2006/relationships/diagramLayout" Target="../diagrams/layout8.xml"/><Relationship Id="rId18" Type="http://schemas.openxmlformats.org/officeDocument/2006/relationships/diagramLayout" Target="../diagrams/layout9.xml"/><Relationship Id="rId3" Type="http://schemas.openxmlformats.org/officeDocument/2006/relationships/diagramLayout" Target="../diagrams/layout6.xml"/><Relationship Id="rId21" Type="http://schemas.microsoft.com/office/2007/relationships/diagramDrawing" Target="../diagrams/drawing9.xml"/><Relationship Id="rId7" Type="http://schemas.openxmlformats.org/officeDocument/2006/relationships/diagramData" Target="../diagrams/data7.xml"/><Relationship Id="rId12" Type="http://schemas.openxmlformats.org/officeDocument/2006/relationships/diagramData" Target="../diagrams/data8.xml"/><Relationship Id="rId17" Type="http://schemas.openxmlformats.org/officeDocument/2006/relationships/diagramData" Target="../diagrams/data9.xml"/><Relationship Id="rId2" Type="http://schemas.openxmlformats.org/officeDocument/2006/relationships/diagramData" Target="../diagrams/data6.xml"/><Relationship Id="rId16" Type="http://schemas.microsoft.com/office/2007/relationships/diagramDrawing" Target="../diagrams/drawing8.xml"/><Relationship Id="rId20" Type="http://schemas.openxmlformats.org/officeDocument/2006/relationships/diagramColors" Target="../diagrams/colors9.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5" Type="http://schemas.openxmlformats.org/officeDocument/2006/relationships/diagramColors" Target="../diagrams/colors8.xml"/><Relationship Id="rId10" Type="http://schemas.openxmlformats.org/officeDocument/2006/relationships/diagramColors" Target="../diagrams/colors7.xml"/><Relationship Id="rId19" Type="http://schemas.openxmlformats.org/officeDocument/2006/relationships/diagramQuickStyle" Target="../diagrams/quickStyle9.xml"/><Relationship Id="rId4" Type="http://schemas.openxmlformats.org/officeDocument/2006/relationships/diagramQuickStyle" Target="../diagrams/quickStyle6.xml"/><Relationship Id="rId9" Type="http://schemas.openxmlformats.org/officeDocument/2006/relationships/diagramQuickStyle" Target="../diagrams/quickStyle7.xml"/><Relationship Id="rId1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12.xml"/><Relationship Id="rId13" Type="http://schemas.openxmlformats.org/officeDocument/2006/relationships/diagramLayout" Target="../diagrams/layout13.xml"/><Relationship Id="rId18" Type="http://schemas.openxmlformats.org/officeDocument/2006/relationships/diagramLayout" Target="../diagrams/layout14.xml"/><Relationship Id="rId3" Type="http://schemas.openxmlformats.org/officeDocument/2006/relationships/diagramLayout" Target="../diagrams/layout11.xml"/><Relationship Id="rId21" Type="http://schemas.microsoft.com/office/2007/relationships/diagramDrawing" Target="../diagrams/drawing14.xml"/><Relationship Id="rId7" Type="http://schemas.openxmlformats.org/officeDocument/2006/relationships/diagramData" Target="../diagrams/data12.xml"/><Relationship Id="rId12" Type="http://schemas.openxmlformats.org/officeDocument/2006/relationships/diagramData" Target="../diagrams/data13.xml"/><Relationship Id="rId17" Type="http://schemas.openxmlformats.org/officeDocument/2006/relationships/diagramData" Target="../diagrams/data14.xml"/><Relationship Id="rId2" Type="http://schemas.openxmlformats.org/officeDocument/2006/relationships/diagramData" Target="../diagrams/data11.xml"/><Relationship Id="rId16" Type="http://schemas.microsoft.com/office/2007/relationships/diagramDrawing" Target="../diagrams/drawing13.xml"/><Relationship Id="rId20" Type="http://schemas.openxmlformats.org/officeDocument/2006/relationships/diagramColors" Target="../diagrams/colors14.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5" Type="http://schemas.openxmlformats.org/officeDocument/2006/relationships/diagramColors" Target="../diagrams/colors13.xml"/><Relationship Id="rId10" Type="http://schemas.openxmlformats.org/officeDocument/2006/relationships/diagramColors" Target="../diagrams/colors12.xml"/><Relationship Id="rId19" Type="http://schemas.openxmlformats.org/officeDocument/2006/relationships/diagramQuickStyle" Target="../diagrams/quickStyle14.xml"/><Relationship Id="rId4" Type="http://schemas.openxmlformats.org/officeDocument/2006/relationships/diagramQuickStyle" Target="../diagrams/quickStyle11.xml"/><Relationship Id="rId9" Type="http://schemas.openxmlformats.org/officeDocument/2006/relationships/diagramQuickStyle" Target="../diagrams/quickStyle12.xml"/><Relationship Id="rId1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16.xml"/><Relationship Id="rId13" Type="http://schemas.openxmlformats.org/officeDocument/2006/relationships/diagramLayout" Target="../diagrams/layout17.xml"/><Relationship Id="rId3" Type="http://schemas.openxmlformats.org/officeDocument/2006/relationships/diagramLayout" Target="../diagrams/layout15.xml"/><Relationship Id="rId7" Type="http://schemas.openxmlformats.org/officeDocument/2006/relationships/diagramData" Target="../diagrams/data16.xml"/><Relationship Id="rId12" Type="http://schemas.openxmlformats.org/officeDocument/2006/relationships/diagramData" Target="../diagrams/data17.xml"/><Relationship Id="rId2" Type="http://schemas.openxmlformats.org/officeDocument/2006/relationships/diagramData" Target="../diagrams/data15.xml"/><Relationship Id="rId16" Type="http://schemas.microsoft.com/office/2007/relationships/diagramDrawing" Target="../diagrams/drawing17.xml"/><Relationship Id="rId1" Type="http://schemas.openxmlformats.org/officeDocument/2006/relationships/slideLayout" Target="../slideLayouts/slideLayout2.xml"/><Relationship Id="rId6" Type="http://schemas.microsoft.com/office/2007/relationships/diagramDrawing" Target="../diagrams/drawing15.xml"/><Relationship Id="rId11" Type="http://schemas.microsoft.com/office/2007/relationships/diagramDrawing" Target="../diagrams/drawing16.xml"/><Relationship Id="rId5" Type="http://schemas.openxmlformats.org/officeDocument/2006/relationships/diagramColors" Target="../diagrams/colors15.xml"/><Relationship Id="rId15" Type="http://schemas.openxmlformats.org/officeDocument/2006/relationships/diagramColors" Target="../diagrams/colors17.xml"/><Relationship Id="rId10" Type="http://schemas.openxmlformats.org/officeDocument/2006/relationships/diagramColors" Target="../diagrams/colors16.xml"/><Relationship Id="rId4" Type="http://schemas.openxmlformats.org/officeDocument/2006/relationships/diagramQuickStyle" Target="../diagrams/quickStyle15.xml"/><Relationship Id="rId9" Type="http://schemas.openxmlformats.org/officeDocument/2006/relationships/diagramQuickStyle" Target="../diagrams/quickStyle16.xml"/><Relationship Id="rId14" Type="http://schemas.openxmlformats.org/officeDocument/2006/relationships/diagramQuickStyle" Target="../diagrams/quickStyle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19.xml"/><Relationship Id="rId3" Type="http://schemas.openxmlformats.org/officeDocument/2006/relationships/diagramLayout" Target="../diagrams/layout18.xml"/><Relationship Id="rId7" Type="http://schemas.openxmlformats.org/officeDocument/2006/relationships/diagramData" Target="../diagrams/data19.xml"/><Relationship Id="rId2" Type="http://schemas.openxmlformats.org/officeDocument/2006/relationships/diagramData" Target="../diagrams/data18.xml"/><Relationship Id="rId1" Type="http://schemas.openxmlformats.org/officeDocument/2006/relationships/slideLayout" Target="../slideLayouts/slideLayout6.xml"/><Relationship Id="rId6" Type="http://schemas.microsoft.com/office/2007/relationships/diagramDrawing" Target="../diagrams/drawing18.xml"/><Relationship Id="rId11" Type="http://schemas.microsoft.com/office/2007/relationships/diagramDrawing" Target="../diagrams/drawing19.xml"/><Relationship Id="rId5" Type="http://schemas.openxmlformats.org/officeDocument/2006/relationships/diagramColors" Target="../diagrams/colors18.xml"/><Relationship Id="rId10" Type="http://schemas.openxmlformats.org/officeDocument/2006/relationships/diagramColors" Target="../diagrams/colors19.xml"/><Relationship Id="rId4" Type="http://schemas.openxmlformats.org/officeDocument/2006/relationships/diagramQuickStyle" Target="../diagrams/quickStyle18.xml"/><Relationship Id="rId9" Type="http://schemas.openxmlformats.org/officeDocument/2006/relationships/diagramQuickStyle" Target="../diagrams/quickStyle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1560" y="692696"/>
            <a:ext cx="7848600" cy="2592288"/>
          </a:xfrm>
        </p:spPr>
        <p:txBody>
          <a:bodyPr>
            <a:normAutofit/>
          </a:bodyPr>
          <a:lstStyle/>
          <a:p>
            <a:r>
              <a:rPr lang="en-US" sz="4000" dirty="0">
                <a:solidFill>
                  <a:srgbClr val="FF7D19"/>
                </a:solidFill>
              </a:rPr>
              <a:t>Chapter 5</a:t>
            </a:r>
            <a:br>
              <a:rPr lang="en-US" sz="4000" dirty="0">
                <a:solidFill>
                  <a:srgbClr val="FF7D19"/>
                </a:solidFill>
              </a:rPr>
            </a:br>
            <a:r>
              <a:rPr lang="en-US" sz="2800" dirty="0">
                <a:solidFill>
                  <a:srgbClr val="FF7D19"/>
                </a:solidFill>
              </a:rPr>
              <a:t>Welfare </a:t>
            </a:r>
            <a:r>
              <a:rPr lang="en-US" sz="2800" dirty="0" smtClean="0">
                <a:solidFill>
                  <a:srgbClr val="FF7D19"/>
                </a:solidFill>
              </a:rPr>
              <a:t>Economics, Externalities and Non-Classical Markets</a:t>
            </a:r>
            <a:endParaRPr lang="en-US" sz="2800" dirty="0">
              <a:solidFill>
                <a:srgbClr val="FF7D19"/>
              </a:solidFill>
            </a:endParaRPr>
          </a:p>
        </p:txBody>
      </p:sp>
      <p:sp>
        <p:nvSpPr>
          <p:cNvPr id="2052" name="Rectangle 4"/>
          <p:cNvSpPr>
            <a:spLocks noGrp="1" noChangeArrowheads="1"/>
          </p:cNvSpPr>
          <p:nvPr>
            <p:ph type="subTitle" idx="1"/>
          </p:nvPr>
        </p:nvSpPr>
        <p:spPr>
          <a:xfrm>
            <a:off x="611560" y="3789040"/>
            <a:ext cx="5486400" cy="792088"/>
          </a:xfrm>
          <a:noFill/>
          <a:ln/>
        </p:spPr>
        <p:txBody>
          <a:bodyPr>
            <a:normAutofit/>
          </a:bodyPr>
          <a:lstStyle/>
          <a:p>
            <a:pPr>
              <a:lnSpc>
                <a:spcPct val="80000"/>
              </a:lnSpc>
            </a:pPr>
            <a:r>
              <a:rPr lang="en-US" sz="2000" dirty="0">
                <a:solidFill>
                  <a:srgbClr val="3E5D78"/>
                </a:solidFill>
                <a:effectLst>
                  <a:outerShdw blurRad="38100" dist="38100" dir="2700000" algn="tl">
                    <a:srgbClr val="000000"/>
                  </a:outerShdw>
                </a:effectLst>
              </a:rPr>
              <a:t>Principles of Microeconomics</a:t>
            </a:r>
          </a:p>
          <a:p>
            <a:pPr>
              <a:lnSpc>
                <a:spcPct val="80000"/>
              </a:lnSpc>
            </a:pPr>
            <a:r>
              <a:rPr lang="en-US" sz="2000">
                <a:solidFill>
                  <a:srgbClr val="3E5D78"/>
                </a:solidFill>
                <a:effectLst>
                  <a:outerShdw blurRad="38100" dist="38100" dir="2700000" algn="tl">
                    <a:srgbClr val="000000"/>
                  </a:outerShdw>
                </a:effectLst>
              </a:rPr>
              <a:t>Douglas Curtis &amp; Ian Irvine</a:t>
            </a:r>
            <a:endParaRPr lang="en-US" sz="2000" i="1" dirty="0">
              <a:solidFill>
                <a:srgbClr val="3E5D78"/>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533400"/>
            <a:ext cx="5266928" cy="735360"/>
          </a:xfrm>
          <a:noFill/>
        </p:spPr>
        <p:txBody>
          <a:bodyPr>
            <a:normAutofit/>
          </a:bodyPr>
          <a:lstStyle/>
          <a:p>
            <a:r>
              <a:rPr lang="en-US" sz="3600" dirty="0">
                <a:solidFill>
                  <a:srgbClr val="FF7D19"/>
                </a:solidFill>
                <a:effectLst/>
              </a:rPr>
              <a:t>Learning Outcomes</a:t>
            </a:r>
          </a:p>
        </p:txBody>
      </p:sp>
      <p:sp>
        <p:nvSpPr>
          <p:cNvPr id="8195" name="Rectangle 3"/>
          <p:cNvSpPr>
            <a:spLocks noGrp="1" noChangeArrowheads="1"/>
          </p:cNvSpPr>
          <p:nvPr>
            <p:ph idx="1"/>
          </p:nvPr>
        </p:nvSpPr>
        <p:spPr>
          <a:xfrm>
            <a:off x="323528" y="1196752"/>
            <a:ext cx="8363272" cy="5184576"/>
          </a:xfrm>
        </p:spPr>
        <p:txBody>
          <a:bodyPr>
            <a:normAutofit fontScale="92500" lnSpcReduction="20000"/>
          </a:bodyPr>
          <a:lstStyle/>
          <a:p>
            <a:pPr>
              <a:buFontTx/>
              <a:buNone/>
            </a:pPr>
            <a:r>
              <a:rPr lang="en-US" i="1" dirty="0">
                <a:solidFill>
                  <a:srgbClr val="3E5D78"/>
                </a:solidFill>
                <a:effectLst>
                  <a:outerShdw blurRad="38100" dist="38100" dir="2700000" algn="tl">
                    <a:srgbClr val="000000"/>
                  </a:outerShdw>
                </a:effectLst>
              </a:rPr>
              <a:t>By the end of this chapter you should </a:t>
            </a:r>
            <a:r>
              <a:rPr lang="en-US" i="1" dirty="0" smtClean="0">
                <a:solidFill>
                  <a:srgbClr val="3E5D78"/>
                </a:solidFill>
                <a:effectLst>
                  <a:outerShdw blurRad="38100" dist="38100" dir="2700000" algn="tl">
                    <a:srgbClr val="000000"/>
                  </a:outerShdw>
                </a:effectLst>
              </a:rPr>
              <a:t>understand:</a:t>
            </a:r>
            <a:endParaRPr lang="en-US" i="1" dirty="0">
              <a:solidFill>
                <a:srgbClr val="3E5D78"/>
              </a:solidFill>
              <a:effectLst>
                <a:outerShdw blurRad="38100" dist="38100" dir="2700000" algn="tl">
                  <a:srgbClr val="000000"/>
                </a:outerShdw>
              </a:effectLst>
            </a:endParaRPr>
          </a:p>
          <a:p>
            <a:r>
              <a:rPr lang="en-US" sz="2200" dirty="0" smtClean="0"/>
              <a:t>Equity and Efficiency</a:t>
            </a:r>
          </a:p>
          <a:p>
            <a:pPr marL="0" indent="0">
              <a:buNone/>
            </a:pPr>
            <a:endParaRPr lang="en-US" sz="2200" dirty="0" smtClean="0"/>
          </a:p>
          <a:p>
            <a:r>
              <a:rPr lang="en-US" sz="2200" dirty="0" smtClean="0"/>
              <a:t>Consumer </a:t>
            </a:r>
            <a:r>
              <a:rPr lang="en-US" sz="2200" dirty="0"/>
              <a:t>and </a:t>
            </a:r>
            <a:r>
              <a:rPr lang="en-US" sz="2200" dirty="0" smtClean="0"/>
              <a:t>producer surpluses</a:t>
            </a:r>
          </a:p>
          <a:p>
            <a:pPr marL="0" indent="0">
              <a:buNone/>
            </a:pPr>
            <a:endParaRPr lang="en-US" sz="2200" dirty="0"/>
          </a:p>
          <a:p>
            <a:r>
              <a:rPr lang="en-CA" sz="2200" dirty="0"/>
              <a:t>Efficient market </a:t>
            </a:r>
            <a:r>
              <a:rPr lang="en-CA" sz="2200" dirty="0" smtClean="0"/>
              <a:t>outcomes</a:t>
            </a:r>
          </a:p>
          <a:p>
            <a:pPr marL="0" indent="0">
              <a:buNone/>
            </a:pPr>
            <a:endParaRPr lang="en-CA" sz="2200" dirty="0"/>
          </a:p>
          <a:p>
            <a:r>
              <a:rPr lang="en-CA" sz="2200" dirty="0" smtClean="0"/>
              <a:t>Taxation, surplus </a:t>
            </a:r>
            <a:r>
              <a:rPr lang="en-CA" sz="2200" dirty="0"/>
              <a:t>and </a:t>
            </a:r>
            <a:r>
              <a:rPr lang="en-CA" sz="2200" dirty="0" smtClean="0"/>
              <a:t>efficiency – deadweight loss</a:t>
            </a:r>
          </a:p>
          <a:p>
            <a:pPr marL="0" indent="0">
              <a:buNone/>
            </a:pPr>
            <a:endParaRPr lang="en-CA" sz="2200" dirty="0"/>
          </a:p>
          <a:p>
            <a:r>
              <a:rPr lang="en-CA" sz="2200" dirty="0"/>
              <a:t>Market failure and negative </a:t>
            </a:r>
            <a:r>
              <a:rPr lang="en-CA" sz="2200" dirty="0" smtClean="0"/>
              <a:t>externalities</a:t>
            </a:r>
          </a:p>
          <a:p>
            <a:pPr marL="0" indent="0">
              <a:buNone/>
            </a:pPr>
            <a:endParaRPr lang="en-CA" sz="2200" dirty="0"/>
          </a:p>
          <a:p>
            <a:r>
              <a:rPr lang="en-CA" sz="2200" dirty="0"/>
              <a:t>Market failure and positive </a:t>
            </a:r>
            <a:r>
              <a:rPr lang="en-CA" sz="2200" dirty="0" smtClean="0"/>
              <a:t>externalities</a:t>
            </a:r>
          </a:p>
          <a:p>
            <a:pPr marL="0" indent="0">
              <a:buNone/>
            </a:pPr>
            <a:endParaRPr lang="en-CA" sz="2200" dirty="0"/>
          </a:p>
          <a:p>
            <a:r>
              <a:rPr lang="en-CA" sz="2200" dirty="0"/>
              <a:t>Other types of market </a:t>
            </a:r>
            <a:r>
              <a:rPr lang="en-CA" sz="2200" dirty="0" smtClean="0"/>
              <a:t>failure</a:t>
            </a:r>
          </a:p>
          <a:p>
            <a:pPr marL="0" indent="0">
              <a:buNone/>
            </a:pPr>
            <a:endParaRPr lang="en-CA" sz="2200" dirty="0" smtClean="0"/>
          </a:p>
          <a:p>
            <a:r>
              <a:rPr lang="en-CA" sz="2200" dirty="0" smtClean="0"/>
              <a:t>Climate change and environmental policy</a:t>
            </a:r>
          </a:p>
          <a:p>
            <a:pPr marL="0" indent="0">
              <a:buNone/>
            </a:pPr>
            <a:endParaRPr lang="en-CA"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19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19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195">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195">
                                            <p:txEl>
                                              <p:pRg st="11" end="1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195">
                                            <p:txEl>
                                              <p:pRg st="13" end="1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195">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23728" y="908720"/>
            <a:ext cx="4680520" cy="646331"/>
          </a:xfrm>
          <a:prstGeom prst="rect">
            <a:avLst/>
          </a:prstGeom>
          <a:noFill/>
        </p:spPr>
        <p:txBody>
          <a:bodyPr wrap="square" rtlCol="0">
            <a:spAutoFit/>
          </a:bodyPr>
          <a:lstStyle/>
          <a:p>
            <a:r>
              <a:rPr lang="en-CA" sz="3600" dirty="0" smtClean="0">
                <a:solidFill>
                  <a:srgbClr val="FF7D19"/>
                </a:solidFill>
              </a:rPr>
              <a:t>Equity and Efficiency</a:t>
            </a:r>
            <a:endParaRPr lang="en-CA" sz="3600" dirty="0">
              <a:solidFill>
                <a:srgbClr val="FF7D19"/>
              </a:solidFill>
            </a:endParaRPr>
          </a:p>
        </p:txBody>
      </p:sp>
      <p:sp>
        <p:nvSpPr>
          <p:cNvPr id="4" name="TextBox 3"/>
          <p:cNvSpPr txBox="1"/>
          <p:nvPr/>
        </p:nvSpPr>
        <p:spPr>
          <a:xfrm>
            <a:off x="1259632" y="1988840"/>
            <a:ext cx="6840760" cy="2308324"/>
          </a:xfrm>
          <a:prstGeom prst="rect">
            <a:avLst/>
          </a:prstGeom>
          <a:noFill/>
        </p:spPr>
        <p:txBody>
          <a:bodyPr wrap="square" rtlCol="0">
            <a:spAutoFit/>
          </a:bodyPr>
          <a:lstStyle/>
          <a:p>
            <a:pPr marL="285750" indent="-285750">
              <a:buFont typeface="Arial" panose="020B0604020202020204" pitchFamily="34" charset="0"/>
              <a:buChar char="•"/>
            </a:pPr>
            <a:r>
              <a:rPr lang="en-CA" dirty="0">
                <a:solidFill>
                  <a:srgbClr val="3E5D78"/>
                </a:solidFill>
                <a:effectLst>
                  <a:outerShdw blurRad="38100" dist="38100" dir="2700000" algn="tl">
                    <a:srgbClr val="000000">
                      <a:alpha val="43137"/>
                    </a:srgbClr>
                  </a:outerShdw>
                </a:effectLst>
              </a:rPr>
              <a:t>Equity</a:t>
            </a:r>
            <a:r>
              <a:rPr lang="en-CA" dirty="0"/>
              <a:t> deals with how society’s goods and rewards are, and should be, </a:t>
            </a:r>
            <a:r>
              <a:rPr lang="en-CA" dirty="0" smtClean="0"/>
              <a:t>distributed among </a:t>
            </a:r>
            <a:r>
              <a:rPr lang="en-CA" dirty="0"/>
              <a:t>its different members, and how the associated costs should be </a:t>
            </a:r>
            <a:r>
              <a:rPr lang="en-CA" dirty="0" smtClean="0"/>
              <a:t>apportioned</a:t>
            </a:r>
          </a:p>
          <a:p>
            <a:pPr marL="285750" indent="-285750">
              <a:buFont typeface="Arial" panose="020B0604020202020204" pitchFamily="34" charset="0"/>
              <a:buChar char="•"/>
            </a:pPr>
            <a:r>
              <a:rPr lang="en-CA" dirty="0">
                <a:solidFill>
                  <a:srgbClr val="3E5D78"/>
                </a:solidFill>
                <a:effectLst>
                  <a:outerShdw blurRad="38100" dist="38100" dir="2700000" algn="tl">
                    <a:srgbClr val="000000">
                      <a:alpha val="43137"/>
                    </a:srgbClr>
                  </a:outerShdw>
                </a:effectLst>
              </a:rPr>
              <a:t>Efficiency</a:t>
            </a:r>
            <a:r>
              <a:rPr lang="en-CA" dirty="0"/>
              <a:t> addresses the question of how well the economy’s resources are used </a:t>
            </a:r>
            <a:r>
              <a:rPr lang="en-CA" dirty="0" smtClean="0"/>
              <a:t>and allocated</a:t>
            </a:r>
          </a:p>
          <a:p>
            <a:pPr marL="285750" indent="-285750">
              <a:buFont typeface="Arial" panose="020B0604020202020204" pitchFamily="34" charset="0"/>
              <a:buChar char="•"/>
            </a:pPr>
            <a:r>
              <a:rPr lang="en-CA" dirty="0">
                <a:solidFill>
                  <a:srgbClr val="3E5D78"/>
                </a:solidFill>
                <a:effectLst>
                  <a:outerShdw blurRad="38100" dist="38100" dir="2700000" algn="tl">
                    <a:srgbClr val="000000">
                      <a:alpha val="43137"/>
                    </a:srgbClr>
                  </a:outerShdw>
                </a:effectLst>
              </a:rPr>
              <a:t>Welfare economics </a:t>
            </a:r>
            <a:r>
              <a:rPr lang="en-CA" dirty="0"/>
              <a:t>assesses how well the economy allocates its scarce resources </a:t>
            </a:r>
            <a:r>
              <a:rPr lang="en-CA" dirty="0" smtClean="0"/>
              <a:t>in accordance </a:t>
            </a:r>
            <a:r>
              <a:rPr lang="en-CA" dirty="0"/>
              <a:t>with the goals of efficiency and </a:t>
            </a:r>
            <a:r>
              <a:rPr lang="en-CA" dirty="0" smtClean="0"/>
              <a:t>equity</a:t>
            </a:r>
            <a:endParaRPr lang="en-CA" dirty="0"/>
          </a:p>
        </p:txBody>
      </p:sp>
      <p:sp>
        <p:nvSpPr>
          <p:cNvPr id="5" name="TextBox 4"/>
          <p:cNvSpPr txBox="1"/>
          <p:nvPr/>
        </p:nvSpPr>
        <p:spPr>
          <a:xfrm>
            <a:off x="971600" y="4581128"/>
            <a:ext cx="7344816" cy="1477328"/>
          </a:xfrm>
          <a:prstGeom prst="rect">
            <a:avLst/>
          </a:prstGeom>
          <a:noFill/>
        </p:spPr>
        <p:txBody>
          <a:bodyPr wrap="square" rtlCol="0">
            <a:spAutoFit/>
          </a:bodyPr>
          <a:lstStyle/>
          <a:p>
            <a:r>
              <a:rPr lang="en-CA" dirty="0" smtClean="0">
                <a:solidFill>
                  <a:srgbClr val="3E5D78"/>
                </a:solidFill>
              </a:rPr>
              <a:t>Example:</a:t>
            </a:r>
            <a:r>
              <a:rPr lang="en-CA" dirty="0" smtClean="0"/>
              <a:t> Consider subsidies for buyers of electric vehicles</a:t>
            </a:r>
          </a:p>
          <a:p>
            <a:pPr marL="285750" indent="-285750">
              <a:buFont typeface="Arial" panose="020B0604020202020204" pitchFamily="34" charset="0"/>
              <a:buChar char="•"/>
            </a:pPr>
            <a:r>
              <a:rPr lang="en-CA" dirty="0" smtClean="0"/>
              <a:t>If such subsidies go to wealthy buyers of Teslas, the subsidies are </a:t>
            </a:r>
            <a:r>
              <a:rPr lang="en-CA" dirty="0" smtClean="0">
                <a:solidFill>
                  <a:srgbClr val="3E5D78"/>
                </a:solidFill>
              </a:rPr>
              <a:t>not</a:t>
            </a:r>
            <a:r>
              <a:rPr lang="en-CA" dirty="0" smtClean="0"/>
              <a:t> </a:t>
            </a:r>
            <a:r>
              <a:rPr lang="en-CA" dirty="0" smtClean="0">
                <a:solidFill>
                  <a:srgbClr val="3E5D78"/>
                </a:solidFill>
              </a:rPr>
              <a:t>equitable</a:t>
            </a:r>
          </a:p>
          <a:p>
            <a:pPr marL="285750" indent="-285750">
              <a:buFont typeface="Arial" panose="020B0604020202020204" pitchFamily="34" charset="0"/>
              <a:buChar char="•"/>
            </a:pPr>
            <a:r>
              <a:rPr lang="en-CA" dirty="0" smtClean="0"/>
              <a:t>If the subsidies go to buyers who would have purchased an electric vehicle without the subsidy, the subsidies are </a:t>
            </a:r>
            <a:r>
              <a:rPr lang="en-CA" dirty="0" smtClean="0">
                <a:solidFill>
                  <a:srgbClr val="3E5D78"/>
                </a:solidFill>
              </a:rPr>
              <a:t>not efficient</a:t>
            </a:r>
            <a:endParaRPr lang="en-CA" dirty="0"/>
          </a:p>
        </p:txBody>
      </p:sp>
    </p:spTree>
    <p:extLst>
      <p:ext uri="{BB962C8B-B14F-4D97-AF65-F5344CB8AC3E}">
        <p14:creationId xmlns:p14="http://schemas.microsoft.com/office/powerpoint/2010/main" val="1092622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23728" y="908720"/>
            <a:ext cx="4680520" cy="646331"/>
          </a:xfrm>
          <a:prstGeom prst="rect">
            <a:avLst/>
          </a:prstGeom>
          <a:noFill/>
        </p:spPr>
        <p:txBody>
          <a:bodyPr wrap="square" rtlCol="0">
            <a:spAutoFit/>
          </a:bodyPr>
          <a:lstStyle/>
          <a:p>
            <a:r>
              <a:rPr lang="en-CA" sz="3600" dirty="0" smtClean="0">
                <a:solidFill>
                  <a:srgbClr val="FF7D19"/>
                </a:solidFill>
              </a:rPr>
              <a:t>Equity and Efficiency</a:t>
            </a:r>
            <a:endParaRPr lang="en-CA" sz="3600" dirty="0">
              <a:solidFill>
                <a:srgbClr val="FF7D19"/>
              </a:solidFill>
            </a:endParaRPr>
          </a:p>
        </p:txBody>
      </p:sp>
      <p:sp>
        <p:nvSpPr>
          <p:cNvPr id="4" name="TextBox 3"/>
          <p:cNvSpPr txBox="1"/>
          <p:nvPr/>
        </p:nvSpPr>
        <p:spPr>
          <a:xfrm>
            <a:off x="1259632" y="1988840"/>
            <a:ext cx="6840760" cy="646331"/>
          </a:xfrm>
          <a:prstGeom prst="rect">
            <a:avLst/>
          </a:prstGeom>
          <a:noFill/>
        </p:spPr>
        <p:txBody>
          <a:bodyPr wrap="square" rtlCol="0">
            <a:spAutoFit/>
          </a:bodyPr>
          <a:lstStyle/>
          <a:p>
            <a:pPr marL="285750" indent="-285750">
              <a:buFont typeface="Arial" panose="020B0604020202020204" pitchFamily="34" charset="0"/>
              <a:buChar char="•"/>
            </a:pPr>
            <a:r>
              <a:rPr lang="en-CA" dirty="0" smtClean="0">
                <a:solidFill>
                  <a:srgbClr val="3E5D78"/>
                </a:solidFill>
                <a:effectLst>
                  <a:outerShdw blurRad="38100" dist="38100" dir="2700000" algn="tl">
                    <a:srgbClr val="000000">
                      <a:alpha val="43137"/>
                    </a:srgbClr>
                  </a:outerShdw>
                </a:effectLst>
              </a:rPr>
              <a:t>Intergenerational Equity</a:t>
            </a:r>
            <a:r>
              <a:rPr lang="en-CA" dirty="0" smtClean="0"/>
              <a:t> </a:t>
            </a:r>
            <a:r>
              <a:rPr lang="en-CA" dirty="0"/>
              <a:t>deals with </a:t>
            </a:r>
            <a:r>
              <a:rPr lang="en-CA" dirty="0" smtClean="0"/>
              <a:t>whether the policies we adopt today are ‘fair’ for the next generation</a:t>
            </a:r>
          </a:p>
        </p:txBody>
      </p:sp>
      <p:sp>
        <p:nvSpPr>
          <p:cNvPr id="5" name="TextBox 4"/>
          <p:cNvSpPr txBox="1"/>
          <p:nvPr/>
        </p:nvSpPr>
        <p:spPr>
          <a:xfrm>
            <a:off x="1457654" y="3190604"/>
            <a:ext cx="6012668" cy="923330"/>
          </a:xfrm>
          <a:prstGeom prst="rect">
            <a:avLst/>
          </a:prstGeom>
          <a:noFill/>
        </p:spPr>
        <p:txBody>
          <a:bodyPr wrap="square" rtlCol="0">
            <a:spAutoFit/>
          </a:bodyPr>
          <a:lstStyle/>
          <a:p>
            <a:r>
              <a:rPr lang="en-CA" dirty="0" smtClean="0">
                <a:solidFill>
                  <a:srgbClr val="3E5D78"/>
                </a:solidFill>
              </a:rPr>
              <a:t>Example:</a:t>
            </a:r>
            <a:r>
              <a:rPr lang="en-CA" dirty="0" smtClean="0"/>
              <a:t> If we emit an excess of greenhouse gases today, will the next generation have to pay for the current generation’s excess?</a:t>
            </a:r>
          </a:p>
        </p:txBody>
      </p:sp>
    </p:spTree>
    <p:extLst>
      <p:ext uri="{BB962C8B-B14F-4D97-AF65-F5344CB8AC3E}">
        <p14:creationId xmlns:p14="http://schemas.microsoft.com/office/powerpoint/2010/main" val="444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35360"/>
          </a:xfrm>
        </p:spPr>
        <p:txBody>
          <a:bodyPr>
            <a:normAutofit/>
          </a:bodyPr>
          <a:lstStyle/>
          <a:p>
            <a:r>
              <a:rPr lang="en-US" sz="3600" dirty="0" smtClean="0">
                <a:solidFill>
                  <a:srgbClr val="FF7D19"/>
                </a:solidFill>
              </a:rPr>
              <a:t>Consumer and Supplier Surpluses</a:t>
            </a:r>
            <a:endParaRPr lang="en-US" sz="3600" dirty="0">
              <a:solidFill>
                <a:srgbClr val="FF7D19"/>
              </a:solidFill>
            </a:endParaRPr>
          </a:p>
        </p:txBody>
      </p:sp>
      <p:sp>
        <p:nvSpPr>
          <p:cNvPr id="6" name="Content Placeholder 5"/>
          <p:cNvSpPr>
            <a:spLocks noGrp="1"/>
          </p:cNvSpPr>
          <p:nvPr>
            <p:ph idx="1"/>
          </p:nvPr>
        </p:nvSpPr>
        <p:spPr>
          <a:xfrm>
            <a:off x="467544" y="1268760"/>
            <a:ext cx="8229600" cy="4876800"/>
          </a:xfrm>
        </p:spPr>
        <p:txBody>
          <a:bodyPr/>
          <a:lstStyle/>
          <a:p>
            <a:pPr marL="0" indent="0">
              <a:buNone/>
            </a:pPr>
            <a:r>
              <a:rPr lang="en-US" sz="2000" dirty="0" smtClean="0"/>
              <a:t>Analytical tools for determining </a:t>
            </a:r>
            <a:r>
              <a:rPr lang="en-US" sz="2000" dirty="0" smtClean="0">
                <a:solidFill>
                  <a:srgbClr val="3E5D78"/>
                </a:solidFill>
                <a:effectLst>
                  <a:outerShdw blurRad="38100" dist="38100" dir="2700000" algn="tl">
                    <a:srgbClr val="000000">
                      <a:alpha val="43137"/>
                    </a:srgbClr>
                  </a:outerShdw>
                </a:effectLst>
              </a:rPr>
              <a:t>economic efficiency</a:t>
            </a:r>
          </a:p>
          <a:p>
            <a:pPr marL="0" indent="0">
              <a:buNone/>
            </a:pPr>
            <a:endParaRPr lang="en-US" sz="2000" dirty="0" smtClean="0"/>
          </a:p>
          <a:p>
            <a:r>
              <a:rPr lang="en-US" sz="2000" i="1" dirty="0" smtClean="0">
                <a:solidFill>
                  <a:srgbClr val="3E5D78"/>
                </a:solidFill>
                <a:effectLst>
                  <a:outerShdw blurRad="38100" dist="38100" dir="2700000" algn="tl">
                    <a:srgbClr val="000000">
                      <a:alpha val="43137"/>
                    </a:srgbClr>
                  </a:outerShdw>
                </a:effectLst>
              </a:rPr>
              <a:t>Consumer surplus</a:t>
            </a:r>
            <a:r>
              <a:rPr lang="en-US" sz="2000" i="1" dirty="0" smtClean="0">
                <a:solidFill>
                  <a:srgbClr val="3E5D78"/>
                </a:solidFill>
              </a:rPr>
              <a:t>:</a:t>
            </a:r>
            <a:r>
              <a:rPr lang="en-US" sz="2000" i="1" dirty="0" smtClean="0">
                <a:solidFill>
                  <a:schemeClr val="accent1"/>
                </a:solidFill>
              </a:rPr>
              <a:t> </a:t>
            </a:r>
            <a:r>
              <a:rPr lang="en-US" sz="2000" dirty="0" smtClean="0"/>
              <a:t>related to the demand side of the market</a:t>
            </a:r>
          </a:p>
          <a:p>
            <a:pPr marL="0" indent="0">
              <a:buNone/>
            </a:pPr>
            <a:endParaRPr lang="en-US" sz="2000" dirty="0" smtClean="0"/>
          </a:p>
          <a:p>
            <a:r>
              <a:rPr lang="en-US" sz="2000" i="1" dirty="0" smtClean="0">
                <a:solidFill>
                  <a:srgbClr val="3E5D78"/>
                </a:solidFill>
                <a:effectLst>
                  <a:outerShdw blurRad="38100" dist="38100" dir="2700000" algn="tl">
                    <a:srgbClr val="000000">
                      <a:alpha val="43137"/>
                    </a:srgbClr>
                  </a:outerShdw>
                </a:effectLst>
              </a:rPr>
              <a:t>Producer surplus</a:t>
            </a:r>
            <a:r>
              <a:rPr lang="en-US" sz="2000" i="1" dirty="0" smtClean="0">
                <a:solidFill>
                  <a:srgbClr val="3E5D78"/>
                </a:solidFill>
              </a:rPr>
              <a:t>:</a:t>
            </a:r>
            <a:r>
              <a:rPr lang="en-US" sz="2000" dirty="0" smtClean="0">
                <a:solidFill>
                  <a:srgbClr val="3E5D78"/>
                </a:solidFill>
              </a:rPr>
              <a:t> </a:t>
            </a:r>
            <a:r>
              <a:rPr lang="en-US" sz="2000" dirty="0" smtClean="0"/>
              <a:t>related to supply side of the market</a:t>
            </a:r>
          </a:p>
          <a:p>
            <a:pPr marL="0" indent="0">
              <a:buNone/>
            </a:pPr>
            <a:endParaRPr lang="en-US" sz="2000" dirty="0" smtClean="0"/>
          </a:p>
          <a:p>
            <a:pPr marL="0" indent="0">
              <a:buNone/>
            </a:pPr>
            <a:r>
              <a:rPr lang="en-US" dirty="0" smtClean="0"/>
              <a:t>	</a:t>
            </a:r>
          </a:p>
          <a:p>
            <a:pPr marL="0" indent="0">
              <a:buNone/>
            </a:pPr>
            <a:endParaRPr lang="en-US" sz="2000" i="1" dirty="0" smtClean="0">
              <a:solidFill>
                <a:srgbClr val="3E5D78"/>
              </a:solidFill>
            </a:endParaRPr>
          </a:p>
          <a:p>
            <a:pPr marL="0" indent="0">
              <a:buNone/>
            </a:pPr>
            <a:r>
              <a:rPr lang="en-US" sz="2000" i="1" dirty="0" smtClean="0">
                <a:solidFill>
                  <a:srgbClr val="3E5D78"/>
                </a:solidFill>
              </a:rPr>
              <a:t>Illustrative example….</a:t>
            </a:r>
          </a:p>
          <a:p>
            <a:pPr marL="0" indent="0">
              <a:buNone/>
            </a:pPr>
            <a:r>
              <a:rPr lang="en-US" sz="2000" dirty="0" smtClean="0"/>
              <a:t>Consider the following illustration using the market for rental housing</a:t>
            </a:r>
            <a:r>
              <a:rPr lang="en-US" sz="2000" dirty="0"/>
              <a:t> </a:t>
            </a:r>
            <a:r>
              <a:rPr lang="en-US" sz="2000" dirty="0" smtClean="0"/>
              <a:t>with a demand schedule and a supply schedule  </a:t>
            </a:r>
          </a:p>
          <a:p>
            <a:pPr marL="0" indent="0">
              <a:buNone/>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8" end="8"/>
                                            </p:txEl>
                                          </p:spTgt>
                                        </p:tgtEl>
                                        <p:attrNameLst>
                                          <p:attrName>style.visibility</p:attrName>
                                        </p:attrNameLst>
                                      </p:cBhvr>
                                      <p:to>
                                        <p:strVal val="visible"/>
                                      </p:to>
                                    </p:set>
                                    <p:animEffect transition="in" filter="fade">
                                      <p:cBhvr>
                                        <p:cTn id="22" dur="2000"/>
                                        <p:tgtEl>
                                          <p:spTgt spid="6">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9" end="9"/>
                                            </p:txEl>
                                          </p:spTgt>
                                        </p:tgtEl>
                                        <p:attrNameLst>
                                          <p:attrName>style.visibility</p:attrName>
                                        </p:attrNameLst>
                                      </p:cBhvr>
                                      <p:to>
                                        <p:strVal val="visible"/>
                                      </p:to>
                                    </p:set>
                                    <p:animEffect transition="in" filter="fade">
                                      <p:cBhvr>
                                        <p:cTn id="27" dur="2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533400"/>
            <a:ext cx="8229600" cy="735360"/>
          </a:xfrm>
        </p:spPr>
        <p:txBody>
          <a:bodyPr>
            <a:normAutofit/>
          </a:bodyPr>
          <a:lstStyle/>
          <a:p>
            <a:r>
              <a:rPr lang="en-CA" sz="3600" dirty="0">
                <a:solidFill>
                  <a:srgbClr val="FF7D19"/>
                </a:solidFill>
                <a:effectLst/>
              </a:rPr>
              <a:t>Consumer and Supplier Surpluses</a:t>
            </a:r>
            <a:endParaRPr lang="en-US" sz="3600" dirty="0">
              <a:solidFill>
                <a:srgbClr val="FF7D19"/>
              </a:solidFill>
              <a:effectLst/>
            </a:endParaRPr>
          </a:p>
        </p:txBody>
      </p:sp>
      <p:graphicFrame>
        <p:nvGraphicFramePr>
          <p:cNvPr id="47137" name="Group 33"/>
          <p:cNvGraphicFramePr>
            <a:graphicFrameLocks noGrp="1"/>
          </p:cNvGraphicFramePr>
          <p:nvPr>
            <p:ph sz="half" idx="1"/>
            <p:extLst>
              <p:ext uri="{D42A27DB-BD31-4B8C-83A1-F6EECF244321}">
                <p14:modId xmlns:p14="http://schemas.microsoft.com/office/powerpoint/2010/main" val="2130182265"/>
              </p:ext>
            </p:extLst>
          </p:nvPr>
        </p:nvGraphicFramePr>
        <p:xfrm>
          <a:off x="457200" y="2276475"/>
          <a:ext cx="4038600" cy="3849691"/>
        </p:xfrm>
        <a:graphic>
          <a:graphicData uri="http://schemas.openxmlformats.org/drawingml/2006/table">
            <a:tbl>
              <a:tblPr/>
              <a:tblGrid>
                <a:gridCol w="2019300"/>
                <a:gridCol w="2019300"/>
              </a:tblGrid>
              <a:tr h="550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Individual</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Valuation</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47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Alex</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900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0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Brian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800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0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Cathy</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700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0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Don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600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47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Evan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500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50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Frank</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400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bl>
          </a:graphicData>
        </a:graphic>
      </p:graphicFrame>
      <p:graphicFrame>
        <p:nvGraphicFramePr>
          <p:cNvPr id="47167" name="Group 63"/>
          <p:cNvGraphicFramePr>
            <a:graphicFrameLocks noGrp="1"/>
          </p:cNvGraphicFramePr>
          <p:nvPr>
            <p:ph sz="half" idx="2"/>
            <p:extLst>
              <p:ext uri="{D42A27DB-BD31-4B8C-83A1-F6EECF244321}">
                <p14:modId xmlns:p14="http://schemas.microsoft.com/office/powerpoint/2010/main" val="1119552434"/>
              </p:ext>
            </p:extLst>
          </p:nvPr>
        </p:nvGraphicFramePr>
        <p:xfrm>
          <a:off x="4643438" y="2276475"/>
          <a:ext cx="4038600" cy="3836990"/>
        </p:xfrm>
        <a:graphic>
          <a:graphicData uri="http://schemas.openxmlformats.org/drawingml/2006/table">
            <a:tbl>
              <a:tblPr/>
              <a:tblGrid>
                <a:gridCol w="2019300"/>
                <a:gridCol w="2019300"/>
              </a:tblGrid>
              <a:tr h="623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Individual</a:t>
                      </a:r>
                      <a:endParaRPr kumimoji="0" lang="en-US" sz="24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Reservation</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3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Gladys</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300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3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Heward</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350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3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Ian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400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36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Jeff</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450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3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Kirin</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500</a:t>
                      </a:r>
                      <a:endParaRPr kumimoji="0" lang="en-US" sz="2400" b="0"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536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smtClean="0">
                          <a:ln>
                            <a:noFill/>
                          </a:ln>
                          <a:solidFill>
                            <a:schemeClr val="bg1"/>
                          </a:solidFill>
                          <a:effectLst/>
                          <a:latin typeface="Arial" charset="0"/>
                        </a:rPr>
                        <a:t>Lynne</a:t>
                      </a:r>
                      <a:endParaRPr kumimoji="0" lang="en-US" sz="2400" b="0" i="0"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400" b="0" i="0" u="none" strike="noStrike" cap="none" normalizeH="0" baseline="0" dirty="0" smtClean="0">
                          <a:ln>
                            <a:noFill/>
                          </a:ln>
                          <a:solidFill>
                            <a:schemeClr val="bg1"/>
                          </a:solidFill>
                          <a:effectLst/>
                          <a:latin typeface="Arial" charset="0"/>
                        </a:rPr>
                        <a:t>550</a:t>
                      </a:r>
                      <a:endParaRPr kumimoji="0" lang="en-US" sz="24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bl>
          </a:graphicData>
        </a:graphic>
      </p:graphicFrame>
      <p:graphicFrame>
        <p:nvGraphicFramePr>
          <p:cNvPr id="16" name="Diagram 15"/>
          <p:cNvGraphicFramePr/>
          <p:nvPr>
            <p:extLst>
              <p:ext uri="{D42A27DB-BD31-4B8C-83A1-F6EECF244321}">
                <p14:modId xmlns:p14="http://schemas.microsoft.com/office/powerpoint/2010/main" val="3648962831"/>
              </p:ext>
            </p:extLst>
          </p:nvPr>
        </p:nvGraphicFramePr>
        <p:xfrm>
          <a:off x="755576" y="1628800"/>
          <a:ext cx="1224136" cy="457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7" name="Diagram 16"/>
          <p:cNvGraphicFramePr/>
          <p:nvPr>
            <p:extLst>
              <p:ext uri="{D42A27DB-BD31-4B8C-83A1-F6EECF244321}">
                <p14:modId xmlns:p14="http://schemas.microsoft.com/office/powerpoint/2010/main" val="3141519221"/>
              </p:ext>
            </p:extLst>
          </p:nvPr>
        </p:nvGraphicFramePr>
        <p:xfrm>
          <a:off x="4644008" y="1700808"/>
          <a:ext cx="936104" cy="457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7171" name="Oval 67"/>
          <p:cNvSpPr>
            <a:spLocks noChangeArrowheads="1"/>
          </p:cNvSpPr>
          <p:nvPr/>
        </p:nvSpPr>
        <p:spPr bwMode="auto">
          <a:xfrm>
            <a:off x="2195513" y="4941888"/>
            <a:ext cx="1223962" cy="647700"/>
          </a:xfrm>
          <a:prstGeom prst="ellipse">
            <a:avLst/>
          </a:prstGeom>
          <a:noFill/>
          <a:ln w="38100">
            <a:solidFill>
              <a:schemeClr val="bg1"/>
            </a:solidFill>
            <a:round/>
            <a:headEnd/>
            <a:tailEnd/>
          </a:ln>
          <a:effectLst/>
        </p:spPr>
        <p:txBody>
          <a:bodyPr wrap="none" anchor="ctr"/>
          <a:lstStyle/>
          <a:p>
            <a:pPr algn="ctr"/>
            <a:endParaRPr lang="en-US">
              <a:solidFill>
                <a:schemeClr val="bg1"/>
              </a:solidFill>
            </a:endParaRPr>
          </a:p>
        </p:txBody>
      </p:sp>
      <p:sp>
        <p:nvSpPr>
          <p:cNvPr id="47172" name="Oval 68"/>
          <p:cNvSpPr>
            <a:spLocks noChangeArrowheads="1"/>
          </p:cNvSpPr>
          <p:nvPr/>
        </p:nvSpPr>
        <p:spPr bwMode="auto">
          <a:xfrm>
            <a:off x="6372225" y="4941888"/>
            <a:ext cx="1223963" cy="647700"/>
          </a:xfrm>
          <a:prstGeom prst="ellipse">
            <a:avLst/>
          </a:prstGeom>
          <a:noFill/>
          <a:ln w="38100">
            <a:solidFill>
              <a:schemeClr val="bg1"/>
            </a:solidFill>
            <a:round/>
            <a:headEnd/>
            <a:tailEnd/>
          </a:ln>
          <a:effectLst/>
        </p:spPr>
        <p:txBody>
          <a:bodyPr wrap="none" anchor="ctr"/>
          <a:lstStyle/>
          <a:p>
            <a:endParaRPr lang="en-US"/>
          </a:p>
        </p:txBody>
      </p:sp>
      <p:graphicFrame>
        <p:nvGraphicFramePr>
          <p:cNvPr id="66" name="Diagram 65"/>
          <p:cNvGraphicFramePr/>
          <p:nvPr>
            <p:extLst>
              <p:ext uri="{D42A27DB-BD31-4B8C-83A1-F6EECF244321}">
                <p14:modId xmlns:p14="http://schemas.microsoft.com/office/powerpoint/2010/main" val="1082770464"/>
              </p:ext>
            </p:extLst>
          </p:nvPr>
        </p:nvGraphicFramePr>
        <p:xfrm>
          <a:off x="6011863" y="1268760"/>
          <a:ext cx="2880320" cy="1033462"/>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47174" name="Line 70"/>
          <p:cNvSpPr>
            <a:spLocks noChangeShapeType="1"/>
          </p:cNvSpPr>
          <p:nvPr/>
        </p:nvSpPr>
        <p:spPr bwMode="auto">
          <a:xfrm flipV="1">
            <a:off x="3132137" y="2276872"/>
            <a:ext cx="2879725" cy="2736453"/>
          </a:xfrm>
          <a:prstGeom prst="line">
            <a:avLst/>
          </a:prstGeom>
          <a:noFill/>
          <a:ln w="38100">
            <a:solidFill>
              <a:schemeClr val="bg1"/>
            </a:solidFill>
            <a:round/>
            <a:headEnd/>
            <a:tailEnd/>
          </a:ln>
          <a:effectLst/>
        </p:spPr>
        <p:txBody>
          <a:bodyPr/>
          <a:lstStyle/>
          <a:p>
            <a:endParaRPr lang="en-US"/>
          </a:p>
        </p:txBody>
      </p:sp>
      <p:sp>
        <p:nvSpPr>
          <p:cNvPr id="47175" name="Line 71"/>
          <p:cNvSpPr>
            <a:spLocks noChangeShapeType="1"/>
          </p:cNvSpPr>
          <p:nvPr/>
        </p:nvSpPr>
        <p:spPr bwMode="auto">
          <a:xfrm>
            <a:off x="6299993" y="2348880"/>
            <a:ext cx="288131" cy="2664445"/>
          </a:xfrm>
          <a:prstGeom prst="line">
            <a:avLst/>
          </a:prstGeom>
          <a:noFill/>
          <a:ln w="38100">
            <a:solidFill>
              <a:schemeClr val="bg1"/>
            </a:solidFill>
            <a:round/>
            <a:headEnd/>
            <a:tailEnd/>
          </a:ln>
          <a:effec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137"/>
                                        </p:tgtEl>
                                        <p:attrNameLst>
                                          <p:attrName>style.visibility</p:attrName>
                                        </p:attrNameLst>
                                      </p:cBhvr>
                                      <p:to>
                                        <p:strVal val="visible"/>
                                      </p:to>
                                    </p:set>
                                    <p:animEffect transition="in" filter="wipe(left)">
                                      <p:cBhvr>
                                        <p:cTn id="7" dur="500"/>
                                        <p:tgtEl>
                                          <p:spTgt spid="4713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20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47167"/>
                                        </p:tgtEl>
                                        <p:attrNameLst>
                                          <p:attrName>style.visibility</p:attrName>
                                        </p:attrNameLst>
                                      </p:cBhvr>
                                      <p:to>
                                        <p:strVal val="visible"/>
                                      </p:to>
                                    </p:set>
                                    <p:animEffect transition="in" filter="wipe(right)">
                                      <p:cBhvr>
                                        <p:cTn id="15" dur="500"/>
                                        <p:tgtEl>
                                          <p:spTgt spid="4716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20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47171"/>
                                        </p:tgtEl>
                                        <p:attrNameLst>
                                          <p:attrName>style.visibility</p:attrName>
                                        </p:attrNameLst>
                                      </p:cBhvr>
                                      <p:to>
                                        <p:strVal val="visible"/>
                                      </p:to>
                                    </p:set>
                                    <p:anim calcmode="lin" valueType="num">
                                      <p:cBhvr additive="base">
                                        <p:cTn id="23" dur="500" fill="hold"/>
                                        <p:tgtEl>
                                          <p:spTgt spid="47171"/>
                                        </p:tgtEl>
                                        <p:attrNameLst>
                                          <p:attrName>ppt_x</p:attrName>
                                        </p:attrNameLst>
                                      </p:cBhvr>
                                      <p:tavLst>
                                        <p:tav tm="0">
                                          <p:val>
                                            <p:strVal val="0-#ppt_w/2"/>
                                          </p:val>
                                        </p:tav>
                                        <p:tav tm="100000">
                                          <p:val>
                                            <p:strVal val="#ppt_x"/>
                                          </p:val>
                                        </p:tav>
                                      </p:tavLst>
                                    </p:anim>
                                    <p:anim calcmode="lin" valueType="num">
                                      <p:cBhvr additive="base">
                                        <p:cTn id="24" dur="500" fill="hold"/>
                                        <p:tgtEl>
                                          <p:spTgt spid="47171"/>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47172"/>
                                        </p:tgtEl>
                                        <p:attrNameLst>
                                          <p:attrName>style.visibility</p:attrName>
                                        </p:attrNameLst>
                                      </p:cBhvr>
                                      <p:to>
                                        <p:strVal val="visible"/>
                                      </p:to>
                                    </p:set>
                                    <p:anim calcmode="lin" valueType="num">
                                      <p:cBhvr additive="base">
                                        <p:cTn id="27" dur="500" fill="hold"/>
                                        <p:tgtEl>
                                          <p:spTgt spid="47172"/>
                                        </p:tgtEl>
                                        <p:attrNameLst>
                                          <p:attrName>ppt_x</p:attrName>
                                        </p:attrNameLst>
                                      </p:cBhvr>
                                      <p:tavLst>
                                        <p:tav tm="0">
                                          <p:val>
                                            <p:strVal val="1+#ppt_w/2"/>
                                          </p:val>
                                        </p:tav>
                                        <p:tav tm="100000">
                                          <p:val>
                                            <p:strVal val="#ppt_x"/>
                                          </p:val>
                                        </p:tav>
                                      </p:tavLst>
                                    </p:anim>
                                    <p:anim calcmode="lin" valueType="num">
                                      <p:cBhvr additive="base">
                                        <p:cTn id="28" dur="500" fill="hold"/>
                                        <p:tgtEl>
                                          <p:spTgt spid="47172"/>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2000"/>
                                        <p:tgtEl>
                                          <p:spTgt spid="66"/>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47174"/>
                                        </p:tgtEl>
                                        <p:attrNameLst>
                                          <p:attrName>style.visibility</p:attrName>
                                        </p:attrNameLst>
                                      </p:cBhvr>
                                      <p:to>
                                        <p:strVal val="visible"/>
                                      </p:to>
                                    </p:set>
                                    <p:animEffect transition="in" filter="slide(fromBottom)">
                                      <p:cBhvr>
                                        <p:cTn id="36" dur="500"/>
                                        <p:tgtEl>
                                          <p:spTgt spid="47174"/>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47175"/>
                                        </p:tgtEl>
                                        <p:attrNameLst>
                                          <p:attrName>style.visibility</p:attrName>
                                        </p:attrNameLst>
                                      </p:cBhvr>
                                      <p:to>
                                        <p:strVal val="visible"/>
                                      </p:to>
                                    </p:set>
                                    <p:animEffect transition="in" filter="slide(fromBottom)">
                                      <p:cBhvr>
                                        <p:cTn id="39" dur="500"/>
                                        <p:tgtEl>
                                          <p:spTgt spid="4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Graphic spid="17" grpId="0">
        <p:bldAsOne/>
      </p:bldGraphic>
      <p:bldP spid="47171" grpId="0" animBg="1"/>
      <p:bldP spid="47172" grpId="0" animBg="1"/>
      <p:bldGraphic spid="66" grpId="0">
        <p:bldAsOne/>
      </p:bldGraphic>
      <p:bldP spid="47174" grpId="0" animBg="1"/>
      <p:bldP spid="4717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533400"/>
            <a:ext cx="8229600" cy="735360"/>
          </a:xfrm>
        </p:spPr>
        <p:txBody>
          <a:bodyPr>
            <a:normAutofit/>
          </a:bodyPr>
          <a:lstStyle/>
          <a:p>
            <a:r>
              <a:rPr lang="en-CA" sz="3600" dirty="0">
                <a:solidFill>
                  <a:srgbClr val="FF7D19"/>
                </a:solidFill>
                <a:effectLst/>
              </a:rPr>
              <a:t>Consumer and Producer Surplus</a:t>
            </a:r>
            <a:endParaRPr lang="en-US" sz="3600" dirty="0">
              <a:solidFill>
                <a:srgbClr val="FF7D19"/>
              </a:solidFill>
              <a:effectLst/>
            </a:endParaRPr>
          </a:p>
        </p:txBody>
      </p:sp>
      <p:sp>
        <p:nvSpPr>
          <p:cNvPr id="51203" name="Rectangle 3"/>
          <p:cNvSpPr>
            <a:spLocks noGrp="1" noChangeArrowheads="1"/>
          </p:cNvSpPr>
          <p:nvPr>
            <p:ph idx="1"/>
          </p:nvPr>
        </p:nvSpPr>
        <p:spPr>
          <a:xfrm>
            <a:off x="467544" y="1268760"/>
            <a:ext cx="8229600" cy="4876800"/>
          </a:xfrm>
        </p:spPr>
        <p:txBody>
          <a:bodyPr>
            <a:normAutofit lnSpcReduction="10000"/>
          </a:bodyPr>
          <a:lstStyle/>
          <a:p>
            <a:r>
              <a:rPr lang="en-CA" dirty="0">
                <a:solidFill>
                  <a:srgbClr val="3E5D78"/>
                </a:solidFill>
              </a:rPr>
              <a:t>Consumer’s surplus</a:t>
            </a:r>
          </a:p>
          <a:p>
            <a:pPr lvl="1"/>
            <a:r>
              <a:rPr lang="en-CA" dirty="0" smtClean="0"/>
              <a:t>Is the difference between the consumer’s willingness to pay and what is actually paid, or..</a:t>
            </a:r>
          </a:p>
          <a:p>
            <a:pPr lvl="1"/>
            <a:r>
              <a:rPr lang="en-CA" dirty="0" smtClean="0"/>
              <a:t>Is the difference </a:t>
            </a:r>
            <a:r>
              <a:rPr lang="en-CA" dirty="0"/>
              <a:t>between the market price and the individual’s </a:t>
            </a:r>
            <a:r>
              <a:rPr lang="en-CA" dirty="0" smtClean="0"/>
              <a:t>valuation</a:t>
            </a:r>
          </a:p>
          <a:p>
            <a:pPr marL="274320" lvl="1" indent="0">
              <a:buNone/>
            </a:pPr>
            <a:endParaRPr lang="en-CA" dirty="0"/>
          </a:p>
          <a:p>
            <a:r>
              <a:rPr lang="en-CA" dirty="0">
                <a:solidFill>
                  <a:srgbClr val="3E5D78"/>
                </a:solidFill>
              </a:rPr>
              <a:t>Producer’s surplus</a:t>
            </a:r>
          </a:p>
          <a:p>
            <a:pPr lvl="1"/>
            <a:r>
              <a:rPr lang="en-CA" dirty="0" smtClean="0"/>
              <a:t>Is the difference between the producer’s willingness to supply and the price that he/she receives, or..</a:t>
            </a:r>
          </a:p>
          <a:p>
            <a:pPr lvl="1"/>
            <a:r>
              <a:rPr lang="en-CA" dirty="0" smtClean="0"/>
              <a:t>Is </a:t>
            </a:r>
            <a:r>
              <a:rPr lang="en-CA" dirty="0"/>
              <a:t>the </a:t>
            </a:r>
            <a:r>
              <a:rPr lang="en-CA" dirty="0" smtClean="0"/>
              <a:t>difference between </a:t>
            </a:r>
            <a:r>
              <a:rPr lang="en-CA" dirty="0"/>
              <a:t>the market price and the individual’s reservation </a:t>
            </a:r>
            <a:r>
              <a:rPr lang="en-CA" dirty="0" smtClean="0"/>
              <a:t>price</a:t>
            </a:r>
          </a:p>
          <a:p>
            <a:pPr marL="274320" lvl="1" indent="0">
              <a:buNone/>
            </a:pPr>
            <a:endParaRPr lang="en-CA" dirty="0"/>
          </a:p>
          <a:p>
            <a:pPr marL="0" indent="0">
              <a:buNone/>
            </a:pPr>
            <a:r>
              <a:rPr lang="en-CA" sz="2000" i="1" dirty="0" smtClean="0"/>
              <a:t>Note: </a:t>
            </a:r>
            <a:r>
              <a:rPr lang="en-CA" sz="2000" dirty="0"/>
              <a:t>suppliers and demanders are willing to </a:t>
            </a:r>
            <a:r>
              <a:rPr lang="en-CA" sz="2000" dirty="0" smtClean="0"/>
              <a:t>participate in the market because </a:t>
            </a:r>
            <a:r>
              <a:rPr lang="en-CA" sz="2000" dirty="0"/>
              <a:t>they earn </a:t>
            </a:r>
            <a:r>
              <a:rPr lang="en-CA" sz="2000" dirty="0" smtClean="0"/>
              <a:t>surplus</a:t>
            </a:r>
          </a:p>
          <a:p>
            <a:pPr marL="0" indent="0" algn="r">
              <a:buNone/>
            </a:pPr>
            <a:r>
              <a:rPr lang="en-US" sz="2000" i="1" dirty="0" smtClean="0">
                <a:solidFill>
                  <a:srgbClr val="3E5D78"/>
                </a:solidFill>
              </a:rPr>
              <a:t>Let us look at this graphically…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animEffect transition="in" filter="wipe(up)">
                                      <p:cBhvr>
                                        <p:cTn id="7" dur="500"/>
                                        <p:tgtEl>
                                          <p:spTgt spid="5120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03">
                                            <p:txEl>
                                              <p:pRg st="1" end="1"/>
                                            </p:txEl>
                                          </p:spTgt>
                                        </p:tgtEl>
                                        <p:attrNameLst>
                                          <p:attrName>style.visibility</p:attrName>
                                        </p:attrNameLst>
                                      </p:cBhvr>
                                      <p:to>
                                        <p:strVal val="visible"/>
                                      </p:to>
                                    </p:set>
                                    <p:animEffect transition="in" filter="wipe(up)">
                                      <p:cBhvr>
                                        <p:cTn id="10" dur="500"/>
                                        <p:tgtEl>
                                          <p:spTgt spid="5120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51203">
                                            <p:txEl>
                                              <p:pRg st="2" end="2"/>
                                            </p:txEl>
                                          </p:spTgt>
                                        </p:tgtEl>
                                        <p:attrNameLst>
                                          <p:attrName>style.visibility</p:attrName>
                                        </p:attrNameLst>
                                      </p:cBhvr>
                                      <p:to>
                                        <p:strVal val="visible"/>
                                      </p:to>
                                    </p:set>
                                    <p:animEffect transition="in" filter="wipe(up)">
                                      <p:cBhvr>
                                        <p:cTn id="15" dur="500"/>
                                        <p:tgtEl>
                                          <p:spTgt spid="5120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1203">
                                            <p:txEl>
                                              <p:pRg st="4" end="4"/>
                                            </p:txEl>
                                          </p:spTgt>
                                        </p:tgtEl>
                                        <p:attrNameLst>
                                          <p:attrName>style.visibility</p:attrName>
                                        </p:attrNameLst>
                                      </p:cBhvr>
                                      <p:to>
                                        <p:strVal val="visible"/>
                                      </p:to>
                                    </p:set>
                                    <p:animEffect transition="in" filter="wipe(up)">
                                      <p:cBhvr>
                                        <p:cTn id="20" dur="500"/>
                                        <p:tgtEl>
                                          <p:spTgt spid="51203">
                                            <p:txEl>
                                              <p:pRg st="4" end="4"/>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51203">
                                            <p:txEl>
                                              <p:pRg st="5" end="5"/>
                                            </p:txEl>
                                          </p:spTgt>
                                        </p:tgtEl>
                                        <p:attrNameLst>
                                          <p:attrName>style.visibility</p:attrName>
                                        </p:attrNameLst>
                                      </p:cBhvr>
                                      <p:to>
                                        <p:strVal val="visible"/>
                                      </p:to>
                                    </p:set>
                                    <p:animEffect transition="in" filter="wipe(up)">
                                      <p:cBhvr>
                                        <p:cTn id="23" dur="500"/>
                                        <p:tgtEl>
                                          <p:spTgt spid="5120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51203">
                                            <p:txEl>
                                              <p:pRg st="6" end="6"/>
                                            </p:txEl>
                                          </p:spTgt>
                                        </p:tgtEl>
                                        <p:attrNameLst>
                                          <p:attrName>style.visibility</p:attrName>
                                        </p:attrNameLst>
                                      </p:cBhvr>
                                      <p:to>
                                        <p:strVal val="visible"/>
                                      </p:to>
                                    </p:set>
                                    <p:animEffect transition="in" filter="wipe(up)">
                                      <p:cBhvr>
                                        <p:cTn id="28" dur="500"/>
                                        <p:tgtEl>
                                          <p:spTgt spid="5120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51203">
                                            <p:txEl>
                                              <p:pRg st="8" end="8"/>
                                            </p:txEl>
                                          </p:spTgt>
                                        </p:tgtEl>
                                        <p:attrNameLst>
                                          <p:attrName>style.visibility</p:attrName>
                                        </p:attrNameLst>
                                      </p:cBhvr>
                                      <p:to>
                                        <p:strVal val="visible"/>
                                      </p:to>
                                    </p:set>
                                    <p:animEffect transition="in" filter="wipe(up)">
                                      <p:cBhvr>
                                        <p:cTn id="33" dur="500"/>
                                        <p:tgtEl>
                                          <p:spTgt spid="51203">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51203">
                                            <p:txEl>
                                              <p:pRg st="9" end="9"/>
                                            </p:txEl>
                                          </p:spTgt>
                                        </p:tgtEl>
                                        <p:attrNameLst>
                                          <p:attrName>style.visibility</p:attrName>
                                        </p:attrNameLst>
                                      </p:cBhvr>
                                      <p:to>
                                        <p:strVal val="visible"/>
                                      </p:to>
                                    </p:set>
                                    <p:animEffect transition="in" filter="wipe(up)">
                                      <p:cBhvr>
                                        <p:cTn id="38" dur="500"/>
                                        <p:tgtEl>
                                          <p:spTgt spid="5120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57200" y="533400"/>
            <a:ext cx="8229600" cy="735360"/>
          </a:xfrm>
        </p:spPr>
        <p:txBody>
          <a:bodyPr>
            <a:normAutofit/>
          </a:bodyPr>
          <a:lstStyle/>
          <a:p>
            <a:r>
              <a:rPr lang="en-CA" sz="3600" dirty="0">
                <a:solidFill>
                  <a:srgbClr val="FF7D19"/>
                </a:solidFill>
                <a:effectLst/>
              </a:rPr>
              <a:t>Consumer and Supplier Surplus</a:t>
            </a:r>
            <a:endParaRPr lang="en-US" sz="3600" dirty="0">
              <a:solidFill>
                <a:srgbClr val="FF7D19"/>
              </a:solidFill>
              <a:effectLst/>
            </a:endParaRPr>
          </a:p>
        </p:txBody>
      </p:sp>
      <p:sp>
        <p:nvSpPr>
          <p:cNvPr id="46084" name="Line 4"/>
          <p:cNvSpPr>
            <a:spLocks noChangeShapeType="1"/>
          </p:cNvSpPr>
          <p:nvPr/>
        </p:nvSpPr>
        <p:spPr bwMode="auto">
          <a:xfrm>
            <a:off x="1467713" y="1385580"/>
            <a:ext cx="0" cy="4319587"/>
          </a:xfrm>
          <a:prstGeom prst="line">
            <a:avLst/>
          </a:prstGeom>
          <a:noFill/>
          <a:ln w="38100">
            <a:solidFill>
              <a:schemeClr val="tx1"/>
            </a:solidFill>
            <a:round/>
            <a:headEnd/>
            <a:tailEnd/>
          </a:ln>
          <a:effectLst/>
        </p:spPr>
        <p:txBody>
          <a:bodyPr/>
          <a:lstStyle/>
          <a:p>
            <a:endParaRPr lang="en-US"/>
          </a:p>
        </p:txBody>
      </p:sp>
      <p:sp>
        <p:nvSpPr>
          <p:cNvPr id="46085" name="Line 5"/>
          <p:cNvSpPr>
            <a:spLocks noChangeShapeType="1"/>
          </p:cNvSpPr>
          <p:nvPr/>
        </p:nvSpPr>
        <p:spPr bwMode="auto">
          <a:xfrm>
            <a:off x="1467713" y="5705167"/>
            <a:ext cx="7127875" cy="0"/>
          </a:xfrm>
          <a:prstGeom prst="line">
            <a:avLst/>
          </a:prstGeom>
          <a:noFill/>
          <a:ln w="38100">
            <a:solidFill>
              <a:schemeClr val="tx1"/>
            </a:solidFill>
            <a:round/>
            <a:headEnd/>
            <a:tailEnd/>
          </a:ln>
          <a:effectLst/>
        </p:spPr>
        <p:txBody>
          <a:bodyPr/>
          <a:lstStyle/>
          <a:p>
            <a:endParaRPr lang="en-US"/>
          </a:p>
        </p:txBody>
      </p:sp>
      <p:sp>
        <p:nvSpPr>
          <p:cNvPr id="46086" name="Line 6"/>
          <p:cNvSpPr>
            <a:spLocks noChangeShapeType="1"/>
          </p:cNvSpPr>
          <p:nvPr/>
        </p:nvSpPr>
        <p:spPr bwMode="auto">
          <a:xfrm>
            <a:off x="1467713" y="3473142"/>
            <a:ext cx="6769100" cy="0"/>
          </a:xfrm>
          <a:prstGeom prst="line">
            <a:avLst/>
          </a:prstGeom>
          <a:noFill/>
          <a:ln w="38100">
            <a:solidFill>
              <a:srgbClr val="CC3300"/>
            </a:solidFill>
            <a:round/>
            <a:headEnd/>
            <a:tailEnd/>
          </a:ln>
          <a:effectLst/>
        </p:spPr>
        <p:txBody>
          <a:bodyPr/>
          <a:lstStyle/>
          <a:p>
            <a:endParaRPr lang="en-US"/>
          </a:p>
        </p:txBody>
      </p:sp>
      <p:sp>
        <p:nvSpPr>
          <p:cNvPr id="46087" name="Rectangle 7"/>
          <p:cNvSpPr>
            <a:spLocks noChangeArrowheads="1"/>
          </p:cNvSpPr>
          <p:nvPr/>
        </p:nvSpPr>
        <p:spPr bwMode="auto">
          <a:xfrm>
            <a:off x="1899513" y="1745942"/>
            <a:ext cx="936625" cy="1727200"/>
          </a:xfrm>
          <a:prstGeom prst="rect">
            <a:avLst/>
          </a:prstGeom>
          <a:gradFill rotWithShape="1">
            <a:gsLst>
              <a:gs pos="0">
                <a:srgbClr val="FBDF53">
                  <a:gamma/>
                  <a:shade val="0"/>
                  <a:invGamma/>
                </a:srgbClr>
              </a:gs>
              <a:gs pos="100000">
                <a:srgbClr val="FBDF53">
                  <a:alpha val="71001"/>
                </a:srgbClr>
              </a:gs>
            </a:gsLst>
            <a:lin ang="5400000" scaled="1"/>
          </a:gradFill>
          <a:ln w="9525">
            <a:noFill/>
            <a:miter lim="800000"/>
            <a:headEnd/>
            <a:tailEnd/>
          </a:ln>
          <a:effectLst>
            <a:outerShdw blurRad="44450" dist="27940" dir="5400000" algn="ctr">
              <a:srgbClr val="000000">
                <a:alpha val="32000"/>
              </a:srgbClr>
            </a:outerShdw>
            <a:softEdge rad="63500"/>
          </a:effectLst>
          <a:scene3d>
            <a:camera prst="orthographicFront">
              <a:rot lat="0" lon="0" rev="0"/>
            </a:camera>
            <a:lightRig rig="balanced" dir="t">
              <a:rot lat="0" lon="0" rev="8700000"/>
            </a:lightRig>
          </a:scene3d>
          <a:sp3d>
            <a:bevelT w="190500" h="38100"/>
          </a:sp3d>
        </p:spPr>
        <p:txBody>
          <a:bodyPr wrap="none" anchor="ctr"/>
          <a:lstStyle/>
          <a:p>
            <a:pPr algn="ctr"/>
            <a:r>
              <a:rPr lang="en-CA" sz="2000" dirty="0"/>
              <a:t>Alex</a:t>
            </a:r>
            <a:endParaRPr lang="en-US" sz="2000" dirty="0"/>
          </a:p>
        </p:txBody>
      </p:sp>
      <p:sp>
        <p:nvSpPr>
          <p:cNvPr id="46088" name="Rectangle 8"/>
          <p:cNvSpPr>
            <a:spLocks noChangeArrowheads="1"/>
          </p:cNvSpPr>
          <p:nvPr/>
        </p:nvSpPr>
        <p:spPr bwMode="auto">
          <a:xfrm>
            <a:off x="3267938" y="2104717"/>
            <a:ext cx="936625" cy="1368425"/>
          </a:xfrm>
          <a:prstGeom prst="rect">
            <a:avLst/>
          </a:prstGeom>
          <a:gradFill rotWithShape="1">
            <a:gsLst>
              <a:gs pos="0">
                <a:srgbClr val="FBDF53">
                  <a:gamma/>
                  <a:shade val="0"/>
                  <a:invGamma/>
                </a:srgbClr>
              </a:gs>
              <a:gs pos="100000">
                <a:srgbClr val="FBDF53">
                  <a:alpha val="71001"/>
                </a:srgb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CA" sz="2000" dirty="0"/>
              <a:t>Brian</a:t>
            </a:r>
            <a:endParaRPr lang="en-US" sz="2000" dirty="0"/>
          </a:p>
        </p:txBody>
      </p:sp>
      <p:sp>
        <p:nvSpPr>
          <p:cNvPr id="46089" name="Rectangle 9"/>
          <p:cNvSpPr>
            <a:spLocks noChangeArrowheads="1"/>
          </p:cNvSpPr>
          <p:nvPr/>
        </p:nvSpPr>
        <p:spPr bwMode="auto">
          <a:xfrm>
            <a:off x="4636363" y="2609542"/>
            <a:ext cx="936625" cy="863600"/>
          </a:xfrm>
          <a:prstGeom prst="rect">
            <a:avLst/>
          </a:prstGeom>
          <a:gradFill rotWithShape="1">
            <a:gsLst>
              <a:gs pos="0">
                <a:srgbClr val="FBDF53">
                  <a:gamma/>
                  <a:shade val="0"/>
                  <a:invGamma/>
                </a:srgbClr>
              </a:gs>
              <a:gs pos="100000">
                <a:srgbClr val="FBDF53">
                  <a:alpha val="71001"/>
                </a:srgbClr>
              </a:gs>
            </a:gsLst>
            <a:lin ang="5400000" scaled="1"/>
          </a:gradFill>
          <a:ln w="9525">
            <a:noFill/>
            <a:miter lim="800000"/>
            <a:headEnd/>
            <a:tailEnd/>
          </a:ln>
          <a:effectLst/>
        </p:spPr>
        <p:txBody>
          <a:bodyPr wrap="none" anchor="ctr"/>
          <a:lstStyle/>
          <a:p>
            <a:pPr algn="ctr"/>
            <a:r>
              <a:rPr lang="en-CA" sz="2000" dirty="0"/>
              <a:t>Cathy</a:t>
            </a:r>
            <a:endParaRPr lang="en-US" sz="2000" dirty="0"/>
          </a:p>
        </p:txBody>
      </p:sp>
      <p:sp>
        <p:nvSpPr>
          <p:cNvPr id="46090" name="Rectangle 10"/>
          <p:cNvSpPr>
            <a:spLocks noChangeArrowheads="1"/>
          </p:cNvSpPr>
          <p:nvPr/>
        </p:nvSpPr>
        <p:spPr bwMode="auto">
          <a:xfrm>
            <a:off x="6004788" y="3041342"/>
            <a:ext cx="936625" cy="431800"/>
          </a:xfrm>
          <a:prstGeom prst="rect">
            <a:avLst/>
          </a:prstGeom>
          <a:gradFill rotWithShape="1">
            <a:gsLst>
              <a:gs pos="0">
                <a:srgbClr val="FBDF53">
                  <a:gamma/>
                  <a:shade val="0"/>
                  <a:invGamma/>
                </a:srgbClr>
              </a:gs>
              <a:gs pos="100000">
                <a:srgbClr val="FBDF53">
                  <a:alpha val="71001"/>
                </a:srgb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CA" sz="2000" dirty="0"/>
              <a:t>Don</a:t>
            </a:r>
            <a:endParaRPr lang="en-US" sz="2000" dirty="0"/>
          </a:p>
        </p:txBody>
      </p:sp>
      <p:sp>
        <p:nvSpPr>
          <p:cNvPr id="46091" name="Rectangle 11"/>
          <p:cNvSpPr>
            <a:spLocks noChangeArrowheads="1"/>
          </p:cNvSpPr>
          <p:nvPr/>
        </p:nvSpPr>
        <p:spPr bwMode="auto">
          <a:xfrm>
            <a:off x="1899513" y="3473142"/>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2" name="Rectangle 12"/>
          <p:cNvSpPr>
            <a:spLocks noChangeArrowheads="1"/>
          </p:cNvSpPr>
          <p:nvPr/>
        </p:nvSpPr>
        <p:spPr bwMode="auto">
          <a:xfrm>
            <a:off x="3267938" y="3473142"/>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3" name="Rectangle 13"/>
          <p:cNvSpPr>
            <a:spLocks noChangeArrowheads="1"/>
          </p:cNvSpPr>
          <p:nvPr/>
        </p:nvSpPr>
        <p:spPr bwMode="auto">
          <a:xfrm>
            <a:off x="4636363" y="3473142"/>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4" name="Rectangle 14"/>
          <p:cNvSpPr>
            <a:spLocks noChangeArrowheads="1"/>
          </p:cNvSpPr>
          <p:nvPr/>
        </p:nvSpPr>
        <p:spPr bwMode="auto">
          <a:xfrm>
            <a:off x="6004788" y="3473142"/>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5" name="Rectangle 15"/>
          <p:cNvSpPr>
            <a:spLocks noChangeArrowheads="1"/>
          </p:cNvSpPr>
          <p:nvPr/>
        </p:nvSpPr>
        <p:spPr bwMode="auto">
          <a:xfrm>
            <a:off x="7300188" y="3473142"/>
            <a:ext cx="936625" cy="2232025"/>
          </a:xfrm>
          <a:prstGeom prst="rect">
            <a:avLst/>
          </a:prstGeom>
          <a:gradFill rotWithShape="1">
            <a:gsLst>
              <a:gs pos="0">
                <a:schemeClr val="accent1">
                  <a:alpha val="70000"/>
                </a:schemeClr>
              </a:gs>
              <a:gs pos="100000">
                <a:schemeClr val="accent1">
                  <a:gamma/>
                  <a:shade val="0"/>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46096" name="Rectangle 16"/>
          <p:cNvSpPr>
            <a:spLocks noChangeArrowheads="1"/>
          </p:cNvSpPr>
          <p:nvPr/>
        </p:nvSpPr>
        <p:spPr bwMode="auto">
          <a:xfrm>
            <a:off x="7300188" y="3041342"/>
            <a:ext cx="936625" cy="431800"/>
          </a:xfrm>
          <a:prstGeom prst="rect">
            <a:avLst/>
          </a:prstGeom>
          <a:noFill/>
          <a:ln w="9525">
            <a:noFill/>
            <a:miter lim="800000"/>
            <a:headEnd/>
            <a:tailEnd/>
          </a:ln>
          <a:effectLst/>
        </p:spPr>
        <p:txBody>
          <a:bodyPr wrap="none" anchor="ctr"/>
          <a:lstStyle/>
          <a:p>
            <a:pPr algn="ctr"/>
            <a:r>
              <a:rPr lang="en-CA" sz="2000" dirty="0"/>
              <a:t>Evan</a:t>
            </a:r>
            <a:endParaRPr lang="en-US" sz="2000" dirty="0"/>
          </a:p>
        </p:txBody>
      </p:sp>
      <p:graphicFrame>
        <p:nvGraphicFramePr>
          <p:cNvPr id="29" name="Diagram 28"/>
          <p:cNvGraphicFramePr/>
          <p:nvPr>
            <p:extLst>
              <p:ext uri="{D42A27DB-BD31-4B8C-83A1-F6EECF244321}">
                <p14:modId xmlns:p14="http://schemas.microsoft.com/office/powerpoint/2010/main" val="2980816244"/>
              </p:ext>
            </p:extLst>
          </p:nvPr>
        </p:nvGraphicFramePr>
        <p:xfrm>
          <a:off x="5644028" y="1241142"/>
          <a:ext cx="2881313" cy="863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6099" name="Text Box 19"/>
          <p:cNvSpPr txBox="1">
            <a:spLocks noChangeArrowheads="1"/>
          </p:cNvSpPr>
          <p:nvPr/>
        </p:nvSpPr>
        <p:spPr bwMode="auto">
          <a:xfrm>
            <a:off x="675550" y="3257242"/>
            <a:ext cx="1008063" cy="457200"/>
          </a:xfrm>
          <a:prstGeom prst="rect">
            <a:avLst/>
          </a:prstGeom>
          <a:noFill/>
          <a:ln w="9525">
            <a:noFill/>
            <a:miter lim="800000"/>
            <a:headEnd/>
            <a:tailEnd/>
          </a:ln>
          <a:effectLst/>
        </p:spPr>
        <p:txBody>
          <a:bodyPr>
            <a:spAutoFit/>
          </a:bodyPr>
          <a:lstStyle/>
          <a:p>
            <a:pPr>
              <a:spcBef>
                <a:spcPct val="50000"/>
              </a:spcBef>
            </a:pPr>
            <a:r>
              <a:rPr lang="en-CA" sz="2400" dirty="0"/>
              <a:t>500</a:t>
            </a:r>
            <a:endParaRPr lang="en-US" sz="2400" dirty="0"/>
          </a:p>
        </p:txBody>
      </p:sp>
      <p:sp>
        <p:nvSpPr>
          <p:cNvPr id="46100" name="Text Box 20"/>
          <p:cNvSpPr txBox="1">
            <a:spLocks noChangeArrowheads="1"/>
          </p:cNvSpPr>
          <p:nvPr/>
        </p:nvSpPr>
        <p:spPr bwMode="auto">
          <a:xfrm>
            <a:off x="746988" y="1601480"/>
            <a:ext cx="1008062" cy="457200"/>
          </a:xfrm>
          <a:prstGeom prst="rect">
            <a:avLst/>
          </a:prstGeom>
          <a:noFill/>
          <a:ln w="9525">
            <a:noFill/>
            <a:miter lim="800000"/>
            <a:headEnd/>
            <a:tailEnd/>
          </a:ln>
          <a:effectLst/>
        </p:spPr>
        <p:txBody>
          <a:bodyPr>
            <a:spAutoFit/>
          </a:bodyPr>
          <a:lstStyle/>
          <a:p>
            <a:pPr>
              <a:spcBef>
                <a:spcPct val="50000"/>
              </a:spcBef>
            </a:pPr>
            <a:r>
              <a:rPr lang="en-CA" sz="2400" dirty="0"/>
              <a:t>900</a:t>
            </a:r>
            <a:endParaRPr lang="en-US" sz="2400" dirty="0"/>
          </a:p>
        </p:txBody>
      </p:sp>
      <p:sp>
        <p:nvSpPr>
          <p:cNvPr id="46101" name="Text Box 21"/>
          <p:cNvSpPr txBox="1">
            <a:spLocks noChangeArrowheads="1"/>
          </p:cNvSpPr>
          <p:nvPr/>
        </p:nvSpPr>
        <p:spPr bwMode="auto">
          <a:xfrm>
            <a:off x="746988" y="4770130"/>
            <a:ext cx="1008062" cy="457200"/>
          </a:xfrm>
          <a:prstGeom prst="rect">
            <a:avLst/>
          </a:prstGeom>
          <a:noFill/>
          <a:ln w="9525">
            <a:noFill/>
            <a:miter lim="800000"/>
            <a:headEnd/>
            <a:tailEnd/>
          </a:ln>
          <a:effectLst/>
        </p:spPr>
        <p:txBody>
          <a:bodyPr>
            <a:spAutoFit/>
          </a:bodyPr>
          <a:lstStyle/>
          <a:p>
            <a:pPr>
              <a:spcBef>
                <a:spcPct val="50000"/>
              </a:spcBef>
            </a:pPr>
            <a:r>
              <a:rPr lang="en-CA" sz="2400"/>
              <a:t>300</a:t>
            </a:r>
            <a:endParaRPr lang="en-US" sz="2400"/>
          </a:p>
        </p:txBody>
      </p:sp>
      <p:sp>
        <p:nvSpPr>
          <p:cNvPr id="46102" name="Text Box 22"/>
          <p:cNvSpPr txBox="1">
            <a:spLocks noChangeArrowheads="1"/>
          </p:cNvSpPr>
          <p:nvPr/>
        </p:nvSpPr>
        <p:spPr bwMode="auto">
          <a:xfrm>
            <a:off x="1611580" y="3473390"/>
            <a:ext cx="1584325" cy="400110"/>
          </a:xfrm>
          <a:prstGeom prst="rect">
            <a:avLst/>
          </a:prstGeom>
          <a:noFill/>
          <a:ln w="9525">
            <a:noFill/>
            <a:miter lim="800000"/>
            <a:headEnd/>
            <a:tailEnd/>
          </a:ln>
          <a:effectLst/>
        </p:spPr>
        <p:txBody>
          <a:bodyPr>
            <a:spAutoFit/>
          </a:bodyPr>
          <a:lstStyle/>
          <a:p>
            <a:pPr>
              <a:spcBef>
                <a:spcPct val="50000"/>
              </a:spcBef>
            </a:pPr>
            <a:r>
              <a:rPr lang="en-CA" sz="2000" dirty="0"/>
              <a:t>CS = 400</a:t>
            </a:r>
            <a:endParaRPr lang="en-US" sz="2000" dirty="0"/>
          </a:p>
        </p:txBody>
      </p:sp>
      <p:sp>
        <p:nvSpPr>
          <p:cNvPr id="46103" name="Text Box 23"/>
          <p:cNvSpPr txBox="1">
            <a:spLocks noChangeArrowheads="1"/>
          </p:cNvSpPr>
          <p:nvPr/>
        </p:nvSpPr>
        <p:spPr bwMode="auto">
          <a:xfrm>
            <a:off x="3051740" y="3473390"/>
            <a:ext cx="1584325" cy="400110"/>
          </a:xfrm>
          <a:prstGeom prst="rect">
            <a:avLst/>
          </a:prstGeom>
          <a:noFill/>
          <a:ln w="9525">
            <a:noFill/>
            <a:miter lim="800000"/>
            <a:headEnd/>
            <a:tailEnd/>
          </a:ln>
          <a:effectLst/>
        </p:spPr>
        <p:txBody>
          <a:bodyPr>
            <a:spAutoFit/>
          </a:bodyPr>
          <a:lstStyle/>
          <a:p>
            <a:pPr>
              <a:spcBef>
                <a:spcPct val="50000"/>
              </a:spcBef>
            </a:pPr>
            <a:r>
              <a:rPr lang="en-CA" sz="2000" dirty="0"/>
              <a:t>CS = 300</a:t>
            </a:r>
            <a:endParaRPr lang="en-US" sz="2000" dirty="0"/>
          </a:p>
        </p:txBody>
      </p:sp>
      <p:sp>
        <p:nvSpPr>
          <p:cNvPr id="46104" name="Text Box 24"/>
          <p:cNvSpPr txBox="1">
            <a:spLocks noChangeArrowheads="1"/>
          </p:cNvSpPr>
          <p:nvPr/>
        </p:nvSpPr>
        <p:spPr bwMode="auto">
          <a:xfrm>
            <a:off x="4419892" y="3473390"/>
            <a:ext cx="1584325" cy="400110"/>
          </a:xfrm>
          <a:prstGeom prst="rect">
            <a:avLst/>
          </a:prstGeom>
          <a:noFill/>
          <a:ln w="9525">
            <a:noFill/>
            <a:miter lim="800000"/>
            <a:headEnd/>
            <a:tailEnd/>
          </a:ln>
          <a:effectLst/>
        </p:spPr>
        <p:txBody>
          <a:bodyPr>
            <a:spAutoFit/>
          </a:bodyPr>
          <a:lstStyle/>
          <a:p>
            <a:pPr>
              <a:spcBef>
                <a:spcPct val="50000"/>
              </a:spcBef>
            </a:pPr>
            <a:r>
              <a:rPr lang="en-CA" sz="2000" dirty="0"/>
              <a:t>CS = 200</a:t>
            </a:r>
            <a:endParaRPr lang="en-US" sz="2000" dirty="0"/>
          </a:p>
        </p:txBody>
      </p:sp>
      <p:sp>
        <p:nvSpPr>
          <p:cNvPr id="46105" name="Text Box 25"/>
          <p:cNvSpPr txBox="1">
            <a:spLocks noChangeArrowheads="1"/>
          </p:cNvSpPr>
          <p:nvPr/>
        </p:nvSpPr>
        <p:spPr bwMode="auto">
          <a:xfrm>
            <a:off x="5788044" y="3473390"/>
            <a:ext cx="1584325" cy="400110"/>
          </a:xfrm>
          <a:prstGeom prst="rect">
            <a:avLst/>
          </a:prstGeom>
          <a:noFill/>
          <a:ln w="9525">
            <a:noFill/>
            <a:miter lim="800000"/>
            <a:headEnd/>
            <a:tailEnd/>
          </a:ln>
          <a:effectLst/>
        </p:spPr>
        <p:txBody>
          <a:bodyPr>
            <a:spAutoFit/>
          </a:bodyPr>
          <a:lstStyle/>
          <a:p>
            <a:pPr>
              <a:spcBef>
                <a:spcPct val="50000"/>
              </a:spcBef>
            </a:pPr>
            <a:r>
              <a:rPr lang="en-CA" sz="2000" dirty="0"/>
              <a:t>CS = 100</a:t>
            </a:r>
            <a:endParaRPr lang="en-US" sz="2000" dirty="0"/>
          </a:p>
        </p:txBody>
      </p:sp>
      <p:sp>
        <p:nvSpPr>
          <p:cNvPr id="46106" name="Text Box 26"/>
          <p:cNvSpPr txBox="1">
            <a:spLocks noChangeArrowheads="1"/>
          </p:cNvSpPr>
          <p:nvPr/>
        </p:nvSpPr>
        <p:spPr bwMode="auto">
          <a:xfrm>
            <a:off x="7084188" y="3473390"/>
            <a:ext cx="1584325" cy="400110"/>
          </a:xfrm>
          <a:prstGeom prst="rect">
            <a:avLst/>
          </a:prstGeom>
          <a:noFill/>
          <a:ln w="9525">
            <a:noFill/>
            <a:miter lim="800000"/>
            <a:headEnd/>
            <a:tailEnd/>
          </a:ln>
          <a:effectLst/>
        </p:spPr>
        <p:txBody>
          <a:bodyPr>
            <a:spAutoFit/>
          </a:bodyPr>
          <a:lstStyle/>
          <a:p>
            <a:pPr>
              <a:spcBef>
                <a:spcPct val="50000"/>
              </a:spcBef>
            </a:pPr>
            <a:r>
              <a:rPr lang="en-CA" sz="2000" dirty="0"/>
              <a:t>CS = 0</a:t>
            </a:r>
            <a:endParaRPr lang="en-US" sz="2000" dirty="0"/>
          </a:p>
        </p:txBody>
      </p:sp>
      <p:sp>
        <p:nvSpPr>
          <p:cNvPr id="2" name="TextBox 1"/>
          <p:cNvSpPr txBox="1"/>
          <p:nvPr/>
        </p:nvSpPr>
        <p:spPr>
          <a:xfrm>
            <a:off x="387444" y="1169134"/>
            <a:ext cx="1367606" cy="369332"/>
          </a:xfrm>
          <a:prstGeom prst="rect">
            <a:avLst/>
          </a:prstGeom>
          <a:noFill/>
        </p:spPr>
        <p:txBody>
          <a:bodyPr wrap="square" rtlCol="0">
            <a:spAutoFit/>
          </a:bodyPr>
          <a:lstStyle/>
          <a:p>
            <a:r>
              <a:rPr lang="en-US" dirty="0" smtClean="0"/>
              <a:t>Price</a:t>
            </a:r>
            <a:endParaRPr lang="en-CA" dirty="0"/>
          </a:p>
        </p:txBody>
      </p:sp>
      <p:sp>
        <p:nvSpPr>
          <p:cNvPr id="3" name="TextBox 2"/>
          <p:cNvSpPr txBox="1"/>
          <p:nvPr/>
        </p:nvSpPr>
        <p:spPr>
          <a:xfrm>
            <a:off x="7300188" y="5707934"/>
            <a:ext cx="1368649" cy="369332"/>
          </a:xfrm>
          <a:prstGeom prst="rect">
            <a:avLst/>
          </a:prstGeom>
          <a:noFill/>
        </p:spPr>
        <p:txBody>
          <a:bodyPr wrap="square" rtlCol="0">
            <a:spAutoFit/>
          </a:bodyPr>
          <a:lstStyle/>
          <a:p>
            <a:r>
              <a:rPr lang="en-US" dirty="0" smtClean="0"/>
              <a:t>Quantity</a:t>
            </a:r>
            <a:endParaRPr lang="en-CA" dirty="0"/>
          </a:p>
        </p:txBody>
      </p:sp>
      <p:sp>
        <p:nvSpPr>
          <p:cNvPr id="4" name="TextBox 3"/>
          <p:cNvSpPr txBox="1"/>
          <p:nvPr/>
        </p:nvSpPr>
        <p:spPr>
          <a:xfrm>
            <a:off x="3267938" y="5837202"/>
            <a:ext cx="2232099" cy="400110"/>
          </a:xfrm>
          <a:prstGeom prst="rect">
            <a:avLst/>
          </a:prstGeom>
          <a:noFill/>
        </p:spPr>
        <p:txBody>
          <a:bodyPr wrap="square" rtlCol="0">
            <a:spAutoFit/>
          </a:bodyPr>
          <a:lstStyle/>
          <a:p>
            <a:r>
              <a:rPr lang="en-CA" sz="2000" dirty="0" smtClean="0"/>
              <a:t>Total CS = $1,000</a:t>
            </a:r>
            <a:endParaRPr lang="en-CA"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6091"/>
                                        </p:tgtEl>
                                        <p:attrNameLst>
                                          <p:attrName>style.visibility</p:attrName>
                                        </p:attrNameLst>
                                      </p:cBhvr>
                                      <p:to>
                                        <p:strVal val="visible"/>
                                      </p:to>
                                    </p:set>
                                    <p:animEffect transition="in" filter="wipe(down)">
                                      <p:cBhvr>
                                        <p:cTn id="7" dur="500"/>
                                        <p:tgtEl>
                                          <p:spTgt spid="4609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2000"/>
                                        <p:tgtEl>
                                          <p:spTgt spid="29"/>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46087"/>
                                        </p:tgtEl>
                                        <p:attrNameLst>
                                          <p:attrName>style.visibility</p:attrName>
                                        </p:attrNameLst>
                                      </p:cBhvr>
                                      <p:to>
                                        <p:strVal val="visible"/>
                                      </p:to>
                                    </p:set>
                                    <p:animEffect transition="in" filter="wipe(down)">
                                      <p:cBhvr>
                                        <p:cTn id="14" dur="500"/>
                                        <p:tgtEl>
                                          <p:spTgt spid="46087"/>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xit" presetSubtype="4" fill="hold" grpId="1" nodeType="clickEffect">
                                  <p:stCondLst>
                                    <p:cond delay="0"/>
                                  </p:stCondLst>
                                  <p:childTnLst>
                                    <p:animEffect transition="out" filter="slide(fromBottom)">
                                      <p:cBhvr>
                                        <p:cTn id="18" dur="500"/>
                                        <p:tgtEl>
                                          <p:spTgt spid="46091"/>
                                        </p:tgtEl>
                                      </p:cBhvr>
                                    </p:animEffect>
                                    <p:set>
                                      <p:cBhvr>
                                        <p:cTn id="19" dur="1" fill="hold">
                                          <p:stCondLst>
                                            <p:cond delay="499"/>
                                          </p:stCondLst>
                                        </p:cTn>
                                        <p:tgtEl>
                                          <p:spTgt spid="46091"/>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46102"/>
                                        </p:tgtEl>
                                        <p:attrNameLst>
                                          <p:attrName>style.visibility</p:attrName>
                                        </p:attrNameLst>
                                      </p:cBhvr>
                                      <p:to>
                                        <p:strVal val="visible"/>
                                      </p:to>
                                    </p:set>
                                    <p:animEffect transition="in" filter="wipe(down)">
                                      <p:cBhvr>
                                        <p:cTn id="24" dur="500"/>
                                        <p:tgtEl>
                                          <p:spTgt spid="4610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46092"/>
                                        </p:tgtEl>
                                        <p:attrNameLst>
                                          <p:attrName>style.visibility</p:attrName>
                                        </p:attrNameLst>
                                      </p:cBhvr>
                                      <p:to>
                                        <p:strVal val="visible"/>
                                      </p:to>
                                    </p:set>
                                    <p:animEffect transition="in" filter="wipe(down)">
                                      <p:cBhvr>
                                        <p:cTn id="29" dur="500"/>
                                        <p:tgtEl>
                                          <p:spTgt spid="46092"/>
                                        </p:tgtEl>
                                      </p:cBhvr>
                                    </p:animEffect>
                                  </p:childTnLst>
                                </p:cTn>
                              </p:par>
                            </p:childTnLst>
                          </p:cTn>
                        </p:par>
                        <p:par>
                          <p:cTn id="30" fill="hold">
                            <p:stCondLst>
                              <p:cond delay="500"/>
                            </p:stCondLst>
                            <p:childTnLst>
                              <p:par>
                                <p:cTn id="31" presetID="22" presetClass="entr" presetSubtype="4" fill="hold" grpId="0" nodeType="afterEffect">
                                  <p:stCondLst>
                                    <p:cond delay="0"/>
                                  </p:stCondLst>
                                  <p:childTnLst>
                                    <p:set>
                                      <p:cBhvr>
                                        <p:cTn id="32" dur="1" fill="hold">
                                          <p:stCondLst>
                                            <p:cond delay="0"/>
                                          </p:stCondLst>
                                        </p:cTn>
                                        <p:tgtEl>
                                          <p:spTgt spid="46088"/>
                                        </p:tgtEl>
                                        <p:attrNameLst>
                                          <p:attrName>style.visibility</p:attrName>
                                        </p:attrNameLst>
                                      </p:cBhvr>
                                      <p:to>
                                        <p:strVal val="visible"/>
                                      </p:to>
                                    </p:set>
                                    <p:animEffect transition="in" filter="wipe(down)">
                                      <p:cBhvr>
                                        <p:cTn id="33" dur="500"/>
                                        <p:tgtEl>
                                          <p:spTgt spid="46088"/>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xit" presetSubtype="4" fill="hold" grpId="1" nodeType="clickEffect">
                                  <p:stCondLst>
                                    <p:cond delay="0"/>
                                  </p:stCondLst>
                                  <p:childTnLst>
                                    <p:animEffect transition="out" filter="slide(fromBottom)">
                                      <p:cBhvr>
                                        <p:cTn id="37" dur="500"/>
                                        <p:tgtEl>
                                          <p:spTgt spid="46092"/>
                                        </p:tgtEl>
                                      </p:cBhvr>
                                    </p:animEffect>
                                    <p:set>
                                      <p:cBhvr>
                                        <p:cTn id="38" dur="1" fill="hold">
                                          <p:stCondLst>
                                            <p:cond delay="499"/>
                                          </p:stCondLst>
                                        </p:cTn>
                                        <p:tgtEl>
                                          <p:spTgt spid="4609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46103"/>
                                        </p:tgtEl>
                                        <p:attrNameLst>
                                          <p:attrName>style.visibility</p:attrName>
                                        </p:attrNameLst>
                                      </p:cBhvr>
                                      <p:to>
                                        <p:strVal val="visible"/>
                                      </p:to>
                                    </p:set>
                                    <p:animEffect transition="in" filter="wipe(down)">
                                      <p:cBhvr>
                                        <p:cTn id="43" dur="500"/>
                                        <p:tgtEl>
                                          <p:spTgt spid="4610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46093"/>
                                        </p:tgtEl>
                                        <p:attrNameLst>
                                          <p:attrName>style.visibility</p:attrName>
                                        </p:attrNameLst>
                                      </p:cBhvr>
                                      <p:to>
                                        <p:strVal val="visible"/>
                                      </p:to>
                                    </p:set>
                                    <p:animEffect transition="in" filter="wipe(down)">
                                      <p:cBhvr>
                                        <p:cTn id="48" dur="500"/>
                                        <p:tgtEl>
                                          <p:spTgt spid="46093"/>
                                        </p:tgtEl>
                                      </p:cBhvr>
                                    </p:animEffect>
                                  </p:childTnLst>
                                </p:cTn>
                              </p:par>
                            </p:childTnLst>
                          </p:cTn>
                        </p:par>
                        <p:par>
                          <p:cTn id="49" fill="hold">
                            <p:stCondLst>
                              <p:cond delay="500"/>
                            </p:stCondLst>
                            <p:childTnLst>
                              <p:par>
                                <p:cTn id="50" presetID="22" presetClass="entr" presetSubtype="4" fill="hold" grpId="0" nodeType="afterEffect">
                                  <p:stCondLst>
                                    <p:cond delay="0"/>
                                  </p:stCondLst>
                                  <p:childTnLst>
                                    <p:set>
                                      <p:cBhvr>
                                        <p:cTn id="51" dur="1" fill="hold">
                                          <p:stCondLst>
                                            <p:cond delay="0"/>
                                          </p:stCondLst>
                                        </p:cTn>
                                        <p:tgtEl>
                                          <p:spTgt spid="46089"/>
                                        </p:tgtEl>
                                        <p:attrNameLst>
                                          <p:attrName>style.visibility</p:attrName>
                                        </p:attrNameLst>
                                      </p:cBhvr>
                                      <p:to>
                                        <p:strVal val="visible"/>
                                      </p:to>
                                    </p:set>
                                    <p:animEffect transition="in" filter="wipe(down)">
                                      <p:cBhvr>
                                        <p:cTn id="52" dur="500"/>
                                        <p:tgtEl>
                                          <p:spTgt spid="4608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xit" presetSubtype="4" fill="hold" grpId="1" nodeType="clickEffect">
                                  <p:stCondLst>
                                    <p:cond delay="0"/>
                                  </p:stCondLst>
                                  <p:childTnLst>
                                    <p:animEffect transition="out" filter="slide(fromBottom)">
                                      <p:cBhvr>
                                        <p:cTn id="56" dur="500"/>
                                        <p:tgtEl>
                                          <p:spTgt spid="46093"/>
                                        </p:tgtEl>
                                      </p:cBhvr>
                                    </p:animEffect>
                                    <p:set>
                                      <p:cBhvr>
                                        <p:cTn id="57" dur="1" fill="hold">
                                          <p:stCondLst>
                                            <p:cond delay="499"/>
                                          </p:stCondLst>
                                        </p:cTn>
                                        <p:tgtEl>
                                          <p:spTgt spid="46093"/>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46104"/>
                                        </p:tgtEl>
                                        <p:attrNameLst>
                                          <p:attrName>style.visibility</p:attrName>
                                        </p:attrNameLst>
                                      </p:cBhvr>
                                      <p:to>
                                        <p:strVal val="visible"/>
                                      </p:to>
                                    </p:set>
                                    <p:animEffect transition="in" filter="wipe(down)">
                                      <p:cBhvr>
                                        <p:cTn id="62" dur="500"/>
                                        <p:tgtEl>
                                          <p:spTgt spid="46104"/>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46094"/>
                                        </p:tgtEl>
                                        <p:attrNameLst>
                                          <p:attrName>style.visibility</p:attrName>
                                        </p:attrNameLst>
                                      </p:cBhvr>
                                      <p:to>
                                        <p:strVal val="visible"/>
                                      </p:to>
                                    </p:set>
                                    <p:animEffect transition="in" filter="wipe(down)">
                                      <p:cBhvr>
                                        <p:cTn id="67" dur="500"/>
                                        <p:tgtEl>
                                          <p:spTgt spid="46094"/>
                                        </p:tgtEl>
                                      </p:cBhvr>
                                    </p:animEffect>
                                  </p:childTnLst>
                                </p:cTn>
                              </p:par>
                            </p:childTnLst>
                          </p:cTn>
                        </p:par>
                        <p:par>
                          <p:cTn id="68" fill="hold">
                            <p:stCondLst>
                              <p:cond delay="500"/>
                            </p:stCondLst>
                            <p:childTnLst>
                              <p:par>
                                <p:cTn id="69" presetID="22" presetClass="entr" presetSubtype="4" fill="hold" grpId="0" nodeType="afterEffect">
                                  <p:stCondLst>
                                    <p:cond delay="0"/>
                                  </p:stCondLst>
                                  <p:childTnLst>
                                    <p:set>
                                      <p:cBhvr>
                                        <p:cTn id="70" dur="1" fill="hold">
                                          <p:stCondLst>
                                            <p:cond delay="0"/>
                                          </p:stCondLst>
                                        </p:cTn>
                                        <p:tgtEl>
                                          <p:spTgt spid="46090"/>
                                        </p:tgtEl>
                                        <p:attrNameLst>
                                          <p:attrName>style.visibility</p:attrName>
                                        </p:attrNameLst>
                                      </p:cBhvr>
                                      <p:to>
                                        <p:strVal val="visible"/>
                                      </p:to>
                                    </p:set>
                                    <p:animEffect transition="in" filter="wipe(down)">
                                      <p:cBhvr>
                                        <p:cTn id="71" dur="500"/>
                                        <p:tgtEl>
                                          <p:spTgt spid="46090"/>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xit" presetSubtype="4" fill="hold" grpId="1" nodeType="clickEffect">
                                  <p:stCondLst>
                                    <p:cond delay="0"/>
                                  </p:stCondLst>
                                  <p:childTnLst>
                                    <p:animEffect transition="out" filter="slide(fromBottom)">
                                      <p:cBhvr>
                                        <p:cTn id="75" dur="500"/>
                                        <p:tgtEl>
                                          <p:spTgt spid="46094"/>
                                        </p:tgtEl>
                                      </p:cBhvr>
                                    </p:animEffect>
                                    <p:set>
                                      <p:cBhvr>
                                        <p:cTn id="76" dur="1" fill="hold">
                                          <p:stCondLst>
                                            <p:cond delay="499"/>
                                          </p:stCondLst>
                                        </p:cTn>
                                        <p:tgtEl>
                                          <p:spTgt spid="46094"/>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grpId="0" nodeType="clickEffect">
                                  <p:stCondLst>
                                    <p:cond delay="0"/>
                                  </p:stCondLst>
                                  <p:childTnLst>
                                    <p:set>
                                      <p:cBhvr>
                                        <p:cTn id="80" dur="1" fill="hold">
                                          <p:stCondLst>
                                            <p:cond delay="0"/>
                                          </p:stCondLst>
                                        </p:cTn>
                                        <p:tgtEl>
                                          <p:spTgt spid="46105"/>
                                        </p:tgtEl>
                                        <p:attrNameLst>
                                          <p:attrName>style.visibility</p:attrName>
                                        </p:attrNameLst>
                                      </p:cBhvr>
                                      <p:to>
                                        <p:strVal val="visible"/>
                                      </p:to>
                                    </p:set>
                                    <p:animEffect transition="in" filter="wipe(down)">
                                      <p:cBhvr>
                                        <p:cTn id="81" dur="500"/>
                                        <p:tgtEl>
                                          <p:spTgt spid="46105"/>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grpId="0" nodeType="clickEffect">
                                  <p:stCondLst>
                                    <p:cond delay="0"/>
                                  </p:stCondLst>
                                  <p:childTnLst>
                                    <p:set>
                                      <p:cBhvr>
                                        <p:cTn id="85" dur="1" fill="hold">
                                          <p:stCondLst>
                                            <p:cond delay="0"/>
                                          </p:stCondLst>
                                        </p:cTn>
                                        <p:tgtEl>
                                          <p:spTgt spid="46095"/>
                                        </p:tgtEl>
                                        <p:attrNameLst>
                                          <p:attrName>style.visibility</p:attrName>
                                        </p:attrNameLst>
                                      </p:cBhvr>
                                      <p:to>
                                        <p:strVal val="visible"/>
                                      </p:to>
                                    </p:set>
                                    <p:animEffect transition="in" filter="wipe(down)">
                                      <p:cBhvr>
                                        <p:cTn id="86" dur="500"/>
                                        <p:tgtEl>
                                          <p:spTgt spid="46095"/>
                                        </p:tgtEl>
                                      </p:cBhvr>
                                    </p:animEffect>
                                  </p:childTnLst>
                                </p:cTn>
                              </p:par>
                              <p:par>
                                <p:cTn id="87" presetID="1" presetClass="entr" presetSubtype="0" fill="hold" grpId="0" nodeType="withEffect">
                                  <p:stCondLst>
                                    <p:cond delay="0"/>
                                  </p:stCondLst>
                                  <p:childTnLst>
                                    <p:set>
                                      <p:cBhvr>
                                        <p:cTn id="88" dur="1" fill="hold">
                                          <p:stCondLst>
                                            <p:cond delay="0"/>
                                          </p:stCondLst>
                                        </p:cTn>
                                        <p:tgtEl>
                                          <p:spTgt spid="46096"/>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2" presetClass="exit" presetSubtype="4" fill="hold" grpId="1" nodeType="clickEffect">
                                  <p:stCondLst>
                                    <p:cond delay="0"/>
                                  </p:stCondLst>
                                  <p:childTnLst>
                                    <p:animEffect transition="out" filter="slide(fromBottom)">
                                      <p:cBhvr>
                                        <p:cTn id="92" dur="500"/>
                                        <p:tgtEl>
                                          <p:spTgt spid="46095"/>
                                        </p:tgtEl>
                                      </p:cBhvr>
                                    </p:animEffect>
                                    <p:set>
                                      <p:cBhvr>
                                        <p:cTn id="93" dur="1" fill="hold">
                                          <p:stCondLst>
                                            <p:cond delay="499"/>
                                          </p:stCondLst>
                                        </p:cTn>
                                        <p:tgtEl>
                                          <p:spTgt spid="46095"/>
                                        </p:tgtEl>
                                        <p:attrNameLst>
                                          <p:attrName>style.visibility</p:attrName>
                                        </p:attrNameLst>
                                      </p:cBhvr>
                                      <p:to>
                                        <p:strVal val="hidden"/>
                                      </p:to>
                                    </p:se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grpId="0" nodeType="clickEffect">
                                  <p:stCondLst>
                                    <p:cond delay="0"/>
                                  </p:stCondLst>
                                  <p:childTnLst>
                                    <p:set>
                                      <p:cBhvr>
                                        <p:cTn id="97" dur="1" fill="hold">
                                          <p:stCondLst>
                                            <p:cond delay="0"/>
                                          </p:stCondLst>
                                        </p:cTn>
                                        <p:tgtEl>
                                          <p:spTgt spid="46106"/>
                                        </p:tgtEl>
                                        <p:attrNameLst>
                                          <p:attrName>style.visibility</p:attrName>
                                        </p:attrNameLst>
                                      </p:cBhvr>
                                      <p:to>
                                        <p:strVal val="visible"/>
                                      </p:to>
                                    </p:set>
                                    <p:animEffect transition="in" filter="wipe(down)">
                                      <p:cBhvr>
                                        <p:cTn id="98" dur="500"/>
                                        <p:tgtEl>
                                          <p:spTgt spid="46106"/>
                                        </p:tgtEl>
                                      </p:cBhvr>
                                    </p:animEffec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7" grpId="0" animBg="1"/>
      <p:bldP spid="46088" grpId="0" animBg="1"/>
      <p:bldP spid="46089" grpId="0" animBg="1"/>
      <p:bldP spid="46090" grpId="0" animBg="1"/>
      <p:bldP spid="46091" grpId="0" animBg="1"/>
      <p:bldP spid="46091" grpId="1" animBg="1"/>
      <p:bldP spid="46092" grpId="0" animBg="1"/>
      <p:bldP spid="46092" grpId="1" animBg="1"/>
      <p:bldP spid="46093" grpId="0" animBg="1"/>
      <p:bldP spid="46093" grpId="1" animBg="1"/>
      <p:bldP spid="46094" grpId="0" animBg="1"/>
      <p:bldP spid="46094" grpId="1" animBg="1"/>
      <p:bldP spid="46095" grpId="0" animBg="1"/>
      <p:bldP spid="46095" grpId="1" animBg="1"/>
      <p:bldP spid="46096" grpId="0"/>
      <p:bldGraphic spid="29" grpId="0">
        <p:bldAsOne/>
      </p:bldGraphic>
      <p:bldP spid="46102" grpId="0"/>
      <p:bldP spid="46103" grpId="0"/>
      <p:bldP spid="46104" grpId="0"/>
      <p:bldP spid="46105" grpId="0"/>
      <p:bldP spid="46106"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46088" y="476672"/>
            <a:ext cx="8229600" cy="702568"/>
          </a:xfrm>
        </p:spPr>
        <p:txBody>
          <a:bodyPr>
            <a:normAutofit/>
          </a:bodyPr>
          <a:lstStyle/>
          <a:p>
            <a:r>
              <a:rPr lang="en-CA" sz="3600" dirty="0">
                <a:solidFill>
                  <a:srgbClr val="FF7D19"/>
                </a:solidFill>
                <a:effectLst/>
              </a:rPr>
              <a:t>Consumer and Supplier Surplus</a:t>
            </a:r>
            <a:endParaRPr lang="en-US" sz="3600" dirty="0">
              <a:solidFill>
                <a:srgbClr val="FF7D19"/>
              </a:solidFill>
              <a:effectLst/>
            </a:endParaRPr>
          </a:p>
        </p:txBody>
      </p:sp>
      <p:sp>
        <p:nvSpPr>
          <p:cNvPr id="50179" name="Line 3"/>
          <p:cNvSpPr>
            <a:spLocks noChangeShapeType="1"/>
          </p:cNvSpPr>
          <p:nvPr/>
        </p:nvSpPr>
        <p:spPr bwMode="auto">
          <a:xfrm>
            <a:off x="1547813" y="1341636"/>
            <a:ext cx="0" cy="4319587"/>
          </a:xfrm>
          <a:prstGeom prst="line">
            <a:avLst/>
          </a:prstGeom>
          <a:noFill/>
          <a:ln w="38100">
            <a:solidFill>
              <a:schemeClr val="tx1"/>
            </a:solidFill>
            <a:round/>
            <a:headEnd/>
            <a:tailEnd/>
          </a:ln>
          <a:effectLst/>
        </p:spPr>
        <p:txBody>
          <a:bodyPr/>
          <a:lstStyle/>
          <a:p>
            <a:endParaRPr lang="en-US"/>
          </a:p>
        </p:txBody>
      </p:sp>
      <p:sp>
        <p:nvSpPr>
          <p:cNvPr id="50180" name="Line 4"/>
          <p:cNvSpPr>
            <a:spLocks noChangeShapeType="1"/>
          </p:cNvSpPr>
          <p:nvPr/>
        </p:nvSpPr>
        <p:spPr bwMode="auto">
          <a:xfrm>
            <a:off x="1547813" y="5661223"/>
            <a:ext cx="7127875" cy="0"/>
          </a:xfrm>
          <a:prstGeom prst="line">
            <a:avLst/>
          </a:prstGeom>
          <a:noFill/>
          <a:ln w="38100">
            <a:solidFill>
              <a:schemeClr val="tx1"/>
            </a:solidFill>
            <a:round/>
            <a:headEnd/>
            <a:tailEnd/>
          </a:ln>
          <a:effectLst/>
        </p:spPr>
        <p:txBody>
          <a:bodyPr/>
          <a:lstStyle/>
          <a:p>
            <a:endParaRPr lang="en-US"/>
          </a:p>
        </p:txBody>
      </p:sp>
      <p:sp>
        <p:nvSpPr>
          <p:cNvPr id="50181" name="Line 5"/>
          <p:cNvSpPr>
            <a:spLocks noChangeShapeType="1"/>
          </p:cNvSpPr>
          <p:nvPr/>
        </p:nvSpPr>
        <p:spPr bwMode="auto">
          <a:xfrm>
            <a:off x="1547813" y="3429198"/>
            <a:ext cx="6769100" cy="0"/>
          </a:xfrm>
          <a:prstGeom prst="line">
            <a:avLst/>
          </a:prstGeom>
          <a:noFill/>
          <a:ln w="38100">
            <a:solidFill>
              <a:srgbClr val="CC3300"/>
            </a:solidFill>
            <a:round/>
            <a:headEnd/>
            <a:tailEnd/>
          </a:ln>
          <a:effectLst/>
        </p:spPr>
        <p:txBody>
          <a:bodyPr/>
          <a:lstStyle/>
          <a:p>
            <a:endParaRPr lang="en-US"/>
          </a:p>
        </p:txBody>
      </p:sp>
      <p:sp>
        <p:nvSpPr>
          <p:cNvPr id="50182" name="Rectangle 6"/>
          <p:cNvSpPr>
            <a:spLocks noChangeArrowheads="1"/>
          </p:cNvSpPr>
          <p:nvPr/>
        </p:nvSpPr>
        <p:spPr bwMode="auto">
          <a:xfrm>
            <a:off x="1979613" y="5013523"/>
            <a:ext cx="936625" cy="647700"/>
          </a:xfrm>
          <a:prstGeom prst="rect">
            <a:avLst/>
          </a:prstGeom>
          <a:solidFill>
            <a:srgbClr val="FBDF53">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183" name="Rectangle 7"/>
          <p:cNvSpPr>
            <a:spLocks noChangeArrowheads="1"/>
          </p:cNvSpPr>
          <p:nvPr/>
        </p:nvSpPr>
        <p:spPr bwMode="auto">
          <a:xfrm>
            <a:off x="3348038" y="4581723"/>
            <a:ext cx="936625" cy="1079500"/>
          </a:xfrm>
          <a:prstGeom prst="rect">
            <a:avLst/>
          </a:prstGeom>
          <a:solidFill>
            <a:srgbClr val="FBDF53">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effectLst>
                <a:outerShdw blurRad="38100" dist="38100" dir="2700000" algn="tl">
                  <a:srgbClr val="FFFFFF"/>
                </a:outerShdw>
              </a:effectLst>
            </a:endParaRPr>
          </a:p>
        </p:txBody>
      </p:sp>
      <p:sp>
        <p:nvSpPr>
          <p:cNvPr id="50184" name="Rectangle 8"/>
          <p:cNvSpPr>
            <a:spLocks noChangeArrowheads="1"/>
          </p:cNvSpPr>
          <p:nvPr/>
        </p:nvSpPr>
        <p:spPr bwMode="auto">
          <a:xfrm>
            <a:off x="4716463" y="4149923"/>
            <a:ext cx="936625" cy="1511300"/>
          </a:xfrm>
          <a:prstGeom prst="rect">
            <a:avLst/>
          </a:prstGeom>
          <a:solidFill>
            <a:srgbClr val="FBDF53">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185" name="Rectangle 9"/>
          <p:cNvSpPr>
            <a:spLocks noChangeArrowheads="1"/>
          </p:cNvSpPr>
          <p:nvPr/>
        </p:nvSpPr>
        <p:spPr bwMode="auto">
          <a:xfrm>
            <a:off x="6084888" y="3789561"/>
            <a:ext cx="936625" cy="1871662"/>
          </a:xfrm>
          <a:prstGeom prst="rect">
            <a:avLst/>
          </a:prstGeom>
          <a:solidFill>
            <a:srgbClr val="FBDF53">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190" name="Rectangle 14"/>
          <p:cNvSpPr>
            <a:spLocks noChangeArrowheads="1"/>
          </p:cNvSpPr>
          <p:nvPr/>
        </p:nvSpPr>
        <p:spPr bwMode="auto">
          <a:xfrm>
            <a:off x="7380288" y="3429198"/>
            <a:ext cx="936625" cy="2232025"/>
          </a:xfrm>
          <a:prstGeom prst="rect">
            <a:avLst/>
          </a:prstGeom>
          <a:solidFill>
            <a:srgbClr val="FBDF53">
              <a:alpha val="70000"/>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50191" name="Rectangle 15"/>
          <p:cNvSpPr>
            <a:spLocks noChangeArrowheads="1"/>
          </p:cNvSpPr>
          <p:nvPr/>
        </p:nvSpPr>
        <p:spPr bwMode="auto">
          <a:xfrm>
            <a:off x="7380288" y="2852936"/>
            <a:ext cx="936625" cy="647700"/>
          </a:xfrm>
          <a:prstGeom prst="rect">
            <a:avLst/>
          </a:prstGeom>
          <a:noFill/>
          <a:ln w="9525">
            <a:noFill/>
            <a:miter lim="800000"/>
            <a:headEnd/>
            <a:tailEnd/>
          </a:ln>
          <a:effectLst/>
        </p:spPr>
        <p:txBody>
          <a:bodyPr wrap="none" anchor="ctr"/>
          <a:lstStyle/>
          <a:p>
            <a:pPr algn="ctr"/>
            <a:r>
              <a:rPr lang="en-CA" sz="2000" dirty="0"/>
              <a:t>Kirin</a:t>
            </a:r>
            <a:endParaRPr lang="en-US" sz="2000" dirty="0"/>
          </a:p>
        </p:txBody>
      </p:sp>
      <p:graphicFrame>
        <p:nvGraphicFramePr>
          <p:cNvPr id="38" name="Diagram 37"/>
          <p:cNvGraphicFramePr/>
          <p:nvPr>
            <p:extLst>
              <p:ext uri="{D42A27DB-BD31-4B8C-83A1-F6EECF244321}">
                <p14:modId xmlns:p14="http://schemas.microsoft.com/office/powerpoint/2010/main" val="2824027427"/>
              </p:ext>
            </p:extLst>
          </p:nvPr>
        </p:nvGraphicFramePr>
        <p:xfrm>
          <a:off x="5651501" y="1413073"/>
          <a:ext cx="2088851" cy="45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0193" name="Line 17"/>
          <p:cNvSpPr>
            <a:spLocks noChangeShapeType="1"/>
          </p:cNvSpPr>
          <p:nvPr/>
        </p:nvSpPr>
        <p:spPr bwMode="auto">
          <a:xfrm flipV="1">
            <a:off x="5795963" y="1844873"/>
            <a:ext cx="1081087" cy="1512888"/>
          </a:xfrm>
          <a:prstGeom prst="line">
            <a:avLst/>
          </a:prstGeom>
          <a:noFill/>
          <a:ln w="38100">
            <a:solidFill>
              <a:schemeClr val="accent1"/>
            </a:solidFill>
            <a:round/>
            <a:headEnd type="triangle" w="med" len="med"/>
            <a:tailEnd/>
          </a:ln>
          <a:effectLst/>
        </p:spPr>
        <p:txBody>
          <a:bodyPr/>
          <a:lstStyle/>
          <a:p>
            <a:endParaRPr lang="en-US"/>
          </a:p>
        </p:txBody>
      </p:sp>
      <p:sp>
        <p:nvSpPr>
          <p:cNvPr id="50194" name="Text Box 18"/>
          <p:cNvSpPr txBox="1">
            <a:spLocks noChangeArrowheads="1"/>
          </p:cNvSpPr>
          <p:nvPr/>
        </p:nvSpPr>
        <p:spPr bwMode="auto">
          <a:xfrm>
            <a:off x="755650" y="3213298"/>
            <a:ext cx="1008063" cy="457200"/>
          </a:xfrm>
          <a:prstGeom prst="rect">
            <a:avLst/>
          </a:prstGeom>
          <a:noFill/>
          <a:ln w="9525">
            <a:noFill/>
            <a:miter lim="800000"/>
            <a:headEnd/>
            <a:tailEnd/>
          </a:ln>
          <a:effectLst/>
        </p:spPr>
        <p:txBody>
          <a:bodyPr>
            <a:spAutoFit/>
          </a:bodyPr>
          <a:lstStyle/>
          <a:p>
            <a:pPr>
              <a:spcBef>
                <a:spcPct val="50000"/>
              </a:spcBef>
            </a:pPr>
            <a:r>
              <a:rPr lang="en-CA" sz="2400"/>
              <a:t>500</a:t>
            </a:r>
            <a:endParaRPr lang="en-US" sz="2400"/>
          </a:p>
        </p:txBody>
      </p:sp>
      <p:sp>
        <p:nvSpPr>
          <p:cNvPr id="50195" name="Text Box 19"/>
          <p:cNvSpPr txBox="1">
            <a:spLocks noChangeArrowheads="1"/>
          </p:cNvSpPr>
          <p:nvPr/>
        </p:nvSpPr>
        <p:spPr bwMode="auto">
          <a:xfrm>
            <a:off x="827088" y="1557536"/>
            <a:ext cx="1008062" cy="457200"/>
          </a:xfrm>
          <a:prstGeom prst="rect">
            <a:avLst/>
          </a:prstGeom>
          <a:noFill/>
          <a:ln w="9525">
            <a:noFill/>
            <a:miter lim="800000"/>
            <a:headEnd/>
            <a:tailEnd/>
          </a:ln>
          <a:effectLst/>
        </p:spPr>
        <p:txBody>
          <a:bodyPr>
            <a:spAutoFit/>
          </a:bodyPr>
          <a:lstStyle/>
          <a:p>
            <a:pPr>
              <a:spcBef>
                <a:spcPct val="50000"/>
              </a:spcBef>
            </a:pPr>
            <a:r>
              <a:rPr lang="en-CA" sz="2400"/>
              <a:t>900</a:t>
            </a:r>
            <a:endParaRPr lang="en-US" sz="2400"/>
          </a:p>
        </p:txBody>
      </p:sp>
      <p:sp>
        <p:nvSpPr>
          <p:cNvPr id="50196" name="Text Box 20"/>
          <p:cNvSpPr txBox="1">
            <a:spLocks noChangeArrowheads="1"/>
          </p:cNvSpPr>
          <p:nvPr/>
        </p:nvSpPr>
        <p:spPr bwMode="auto">
          <a:xfrm>
            <a:off x="827088" y="4726186"/>
            <a:ext cx="1008062" cy="457200"/>
          </a:xfrm>
          <a:prstGeom prst="rect">
            <a:avLst/>
          </a:prstGeom>
          <a:noFill/>
          <a:ln w="9525">
            <a:noFill/>
            <a:miter lim="800000"/>
            <a:headEnd/>
            <a:tailEnd/>
          </a:ln>
          <a:effectLst/>
        </p:spPr>
        <p:txBody>
          <a:bodyPr>
            <a:spAutoFit/>
          </a:bodyPr>
          <a:lstStyle/>
          <a:p>
            <a:pPr>
              <a:spcBef>
                <a:spcPct val="50000"/>
              </a:spcBef>
            </a:pPr>
            <a:r>
              <a:rPr lang="en-CA" sz="2400"/>
              <a:t>300</a:t>
            </a:r>
            <a:endParaRPr lang="en-US" sz="2400"/>
          </a:p>
        </p:txBody>
      </p:sp>
      <p:sp>
        <p:nvSpPr>
          <p:cNvPr id="50201" name="Text Box 25"/>
          <p:cNvSpPr txBox="1">
            <a:spLocks noChangeArrowheads="1"/>
          </p:cNvSpPr>
          <p:nvPr/>
        </p:nvSpPr>
        <p:spPr bwMode="auto">
          <a:xfrm>
            <a:off x="7308850" y="3213298"/>
            <a:ext cx="1150938" cy="400110"/>
          </a:xfrm>
          <a:prstGeom prst="rect">
            <a:avLst/>
          </a:prstGeom>
          <a:noFill/>
          <a:ln w="9525">
            <a:noFill/>
            <a:miter lim="800000"/>
            <a:headEnd/>
            <a:tailEnd/>
          </a:ln>
          <a:effectLst/>
        </p:spPr>
        <p:txBody>
          <a:bodyPr>
            <a:spAutoFit/>
          </a:bodyPr>
          <a:lstStyle/>
          <a:p>
            <a:pPr>
              <a:spcBef>
                <a:spcPct val="50000"/>
              </a:spcBef>
            </a:pPr>
            <a:r>
              <a:rPr lang="en-CA" sz="2000"/>
              <a:t>PS = 0</a:t>
            </a:r>
            <a:endParaRPr lang="en-US" sz="2000"/>
          </a:p>
        </p:txBody>
      </p:sp>
      <p:sp>
        <p:nvSpPr>
          <p:cNvPr id="50202" name="Rectangle 26"/>
          <p:cNvSpPr>
            <a:spLocks noChangeArrowheads="1"/>
          </p:cNvSpPr>
          <p:nvPr/>
        </p:nvSpPr>
        <p:spPr bwMode="auto">
          <a:xfrm>
            <a:off x="1979613" y="3429198"/>
            <a:ext cx="936625" cy="1584325"/>
          </a:xfrm>
          <a:prstGeom prst="rect">
            <a:avLst/>
          </a:prstGeom>
          <a:solidFill>
            <a:srgbClr val="CC3300">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197" name="Text Box 21"/>
          <p:cNvSpPr txBox="1">
            <a:spLocks noChangeArrowheads="1"/>
          </p:cNvSpPr>
          <p:nvPr/>
        </p:nvSpPr>
        <p:spPr bwMode="auto">
          <a:xfrm>
            <a:off x="1692275" y="4076898"/>
            <a:ext cx="1584325" cy="400110"/>
          </a:xfrm>
          <a:prstGeom prst="rect">
            <a:avLst/>
          </a:prstGeom>
          <a:noFill/>
          <a:ln w="9525">
            <a:noFill/>
            <a:miter lim="800000"/>
            <a:headEnd/>
            <a:tailEnd/>
          </a:ln>
          <a:effectLst/>
        </p:spPr>
        <p:txBody>
          <a:bodyPr>
            <a:spAutoFit/>
          </a:bodyPr>
          <a:lstStyle/>
          <a:p>
            <a:pPr>
              <a:spcBef>
                <a:spcPct val="50000"/>
              </a:spcBef>
            </a:pPr>
            <a:r>
              <a:rPr lang="en-CA" sz="2000" dirty="0"/>
              <a:t>PS = 200</a:t>
            </a:r>
            <a:endParaRPr lang="en-US" sz="2000" dirty="0"/>
          </a:p>
        </p:txBody>
      </p:sp>
      <p:sp>
        <p:nvSpPr>
          <p:cNvPr id="50203" name="Rectangle 27"/>
          <p:cNvSpPr>
            <a:spLocks noChangeArrowheads="1"/>
          </p:cNvSpPr>
          <p:nvPr/>
        </p:nvSpPr>
        <p:spPr bwMode="auto">
          <a:xfrm>
            <a:off x="1979613" y="2852936"/>
            <a:ext cx="936625" cy="647700"/>
          </a:xfrm>
          <a:prstGeom prst="rect">
            <a:avLst/>
          </a:prstGeom>
          <a:noFill/>
          <a:ln w="9525">
            <a:noFill/>
            <a:miter lim="800000"/>
            <a:headEnd/>
            <a:tailEnd/>
          </a:ln>
          <a:effectLst/>
        </p:spPr>
        <p:txBody>
          <a:bodyPr wrap="none" anchor="ctr"/>
          <a:lstStyle/>
          <a:p>
            <a:pPr algn="ctr"/>
            <a:r>
              <a:rPr lang="en-CA" sz="2000" dirty="0"/>
              <a:t>Gladys</a:t>
            </a:r>
            <a:endParaRPr lang="en-US" sz="2000" dirty="0"/>
          </a:p>
        </p:txBody>
      </p:sp>
      <p:sp>
        <p:nvSpPr>
          <p:cNvPr id="50204" name="Rectangle 28"/>
          <p:cNvSpPr>
            <a:spLocks noChangeArrowheads="1"/>
          </p:cNvSpPr>
          <p:nvPr/>
        </p:nvSpPr>
        <p:spPr bwMode="auto">
          <a:xfrm>
            <a:off x="3348038" y="3429198"/>
            <a:ext cx="936625" cy="1152525"/>
          </a:xfrm>
          <a:prstGeom prst="rect">
            <a:avLst/>
          </a:prstGeom>
          <a:solidFill>
            <a:srgbClr val="CC3300">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solidFill>
                <a:schemeClr val="accent2"/>
              </a:solidFill>
            </a:endParaRPr>
          </a:p>
        </p:txBody>
      </p:sp>
      <p:sp>
        <p:nvSpPr>
          <p:cNvPr id="50205" name="Rectangle 29"/>
          <p:cNvSpPr>
            <a:spLocks noChangeArrowheads="1"/>
          </p:cNvSpPr>
          <p:nvPr/>
        </p:nvSpPr>
        <p:spPr bwMode="auto">
          <a:xfrm>
            <a:off x="3348038" y="2852936"/>
            <a:ext cx="936625" cy="647700"/>
          </a:xfrm>
          <a:prstGeom prst="rect">
            <a:avLst/>
          </a:prstGeom>
          <a:noFill/>
          <a:ln w="9525">
            <a:noFill/>
            <a:miter lim="800000"/>
            <a:headEnd/>
            <a:tailEnd/>
          </a:ln>
          <a:effectLst/>
        </p:spPr>
        <p:txBody>
          <a:bodyPr wrap="none" anchor="ctr"/>
          <a:lstStyle/>
          <a:p>
            <a:pPr algn="ctr"/>
            <a:r>
              <a:rPr lang="en-CA" sz="2000" dirty="0" err="1"/>
              <a:t>Heward</a:t>
            </a:r>
            <a:endParaRPr lang="en-US" sz="2000" dirty="0"/>
          </a:p>
        </p:txBody>
      </p:sp>
      <p:sp>
        <p:nvSpPr>
          <p:cNvPr id="50198" name="Text Box 22"/>
          <p:cNvSpPr txBox="1">
            <a:spLocks noChangeArrowheads="1"/>
          </p:cNvSpPr>
          <p:nvPr/>
        </p:nvSpPr>
        <p:spPr bwMode="auto">
          <a:xfrm>
            <a:off x="3059113" y="3789561"/>
            <a:ext cx="1584325" cy="400110"/>
          </a:xfrm>
          <a:prstGeom prst="rect">
            <a:avLst/>
          </a:prstGeom>
          <a:noFill/>
          <a:ln w="9525">
            <a:noFill/>
            <a:miter lim="800000"/>
            <a:headEnd/>
            <a:tailEnd/>
          </a:ln>
          <a:effectLst/>
        </p:spPr>
        <p:txBody>
          <a:bodyPr>
            <a:spAutoFit/>
          </a:bodyPr>
          <a:lstStyle/>
          <a:p>
            <a:pPr>
              <a:spcBef>
                <a:spcPct val="50000"/>
              </a:spcBef>
            </a:pPr>
            <a:r>
              <a:rPr lang="en-CA" sz="2000" dirty="0"/>
              <a:t>PS = 150</a:t>
            </a:r>
            <a:endParaRPr lang="en-US" sz="2000" dirty="0"/>
          </a:p>
        </p:txBody>
      </p:sp>
      <p:sp>
        <p:nvSpPr>
          <p:cNvPr id="50206" name="Rectangle 30"/>
          <p:cNvSpPr>
            <a:spLocks noChangeArrowheads="1"/>
          </p:cNvSpPr>
          <p:nvPr/>
        </p:nvSpPr>
        <p:spPr bwMode="auto">
          <a:xfrm>
            <a:off x="4716463" y="3429198"/>
            <a:ext cx="936625" cy="719138"/>
          </a:xfrm>
          <a:prstGeom prst="rect">
            <a:avLst/>
          </a:prstGeom>
          <a:solidFill>
            <a:srgbClr val="CC3300">
              <a:alpha val="7100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endParaRPr lang="en-US" sz="2400" b="1"/>
          </a:p>
        </p:txBody>
      </p:sp>
      <p:sp>
        <p:nvSpPr>
          <p:cNvPr id="50207" name="Rectangle 31"/>
          <p:cNvSpPr>
            <a:spLocks noChangeArrowheads="1"/>
          </p:cNvSpPr>
          <p:nvPr/>
        </p:nvSpPr>
        <p:spPr bwMode="auto">
          <a:xfrm>
            <a:off x="4716463" y="2852936"/>
            <a:ext cx="936625" cy="646112"/>
          </a:xfrm>
          <a:prstGeom prst="rect">
            <a:avLst/>
          </a:prstGeom>
          <a:noFill/>
          <a:ln w="9525">
            <a:noFill/>
            <a:miter lim="800000"/>
            <a:headEnd/>
            <a:tailEnd/>
          </a:ln>
          <a:effectLst/>
        </p:spPr>
        <p:txBody>
          <a:bodyPr wrap="none" anchor="ctr"/>
          <a:lstStyle/>
          <a:p>
            <a:pPr algn="ctr"/>
            <a:r>
              <a:rPr lang="en-CA" sz="2000" dirty="0"/>
              <a:t>Ian</a:t>
            </a:r>
            <a:endParaRPr lang="en-US" sz="2000" dirty="0"/>
          </a:p>
        </p:txBody>
      </p:sp>
      <p:sp>
        <p:nvSpPr>
          <p:cNvPr id="50199" name="Text Box 23"/>
          <p:cNvSpPr txBox="1">
            <a:spLocks noChangeArrowheads="1"/>
          </p:cNvSpPr>
          <p:nvPr/>
        </p:nvSpPr>
        <p:spPr bwMode="auto">
          <a:xfrm>
            <a:off x="4427538" y="3573661"/>
            <a:ext cx="1584325" cy="400110"/>
          </a:xfrm>
          <a:prstGeom prst="rect">
            <a:avLst/>
          </a:prstGeom>
          <a:noFill/>
          <a:ln w="9525">
            <a:noFill/>
            <a:miter lim="800000"/>
            <a:headEnd/>
            <a:tailEnd/>
          </a:ln>
          <a:effectLst/>
        </p:spPr>
        <p:txBody>
          <a:bodyPr>
            <a:spAutoFit/>
          </a:bodyPr>
          <a:lstStyle/>
          <a:p>
            <a:pPr>
              <a:spcBef>
                <a:spcPct val="50000"/>
              </a:spcBef>
            </a:pPr>
            <a:r>
              <a:rPr lang="en-CA" sz="2000" dirty="0"/>
              <a:t>PS = 100</a:t>
            </a:r>
            <a:endParaRPr lang="en-US" sz="2000" dirty="0"/>
          </a:p>
        </p:txBody>
      </p:sp>
      <p:sp>
        <p:nvSpPr>
          <p:cNvPr id="50208" name="Rectangle 32"/>
          <p:cNvSpPr>
            <a:spLocks noChangeArrowheads="1"/>
          </p:cNvSpPr>
          <p:nvPr/>
        </p:nvSpPr>
        <p:spPr bwMode="auto">
          <a:xfrm>
            <a:off x="6084888" y="3429198"/>
            <a:ext cx="936625" cy="360363"/>
          </a:xfrm>
          <a:prstGeom prst="rect">
            <a:avLst/>
          </a:prstGeom>
          <a:solidFill>
            <a:srgbClr val="CC3300">
              <a:alpha val="71001"/>
            </a:srgbClr>
          </a:solidFill>
          <a:ln w="9525">
            <a:noFill/>
            <a:miter lim="800000"/>
            <a:headEnd/>
            <a:tailEnd/>
          </a:ln>
          <a:effectLst/>
        </p:spPr>
        <p:txBody>
          <a:bodyPr wrap="none" anchor="ctr"/>
          <a:lstStyle/>
          <a:p>
            <a:pPr algn="ctr"/>
            <a:endParaRPr lang="en-US" sz="2400" b="1"/>
          </a:p>
        </p:txBody>
      </p:sp>
      <p:sp>
        <p:nvSpPr>
          <p:cNvPr id="50209" name="Rectangle 33"/>
          <p:cNvSpPr>
            <a:spLocks noChangeArrowheads="1"/>
          </p:cNvSpPr>
          <p:nvPr/>
        </p:nvSpPr>
        <p:spPr bwMode="auto">
          <a:xfrm>
            <a:off x="6084888" y="2852936"/>
            <a:ext cx="936625" cy="647700"/>
          </a:xfrm>
          <a:prstGeom prst="rect">
            <a:avLst/>
          </a:prstGeom>
          <a:noFill/>
          <a:ln w="9525">
            <a:noFill/>
            <a:miter lim="800000"/>
            <a:headEnd/>
            <a:tailEnd/>
          </a:ln>
          <a:effectLst/>
        </p:spPr>
        <p:txBody>
          <a:bodyPr wrap="none" anchor="ctr"/>
          <a:lstStyle/>
          <a:p>
            <a:pPr algn="ctr"/>
            <a:r>
              <a:rPr lang="en-CA" sz="2000" dirty="0"/>
              <a:t>Jeff</a:t>
            </a:r>
            <a:endParaRPr lang="en-US" sz="2000" dirty="0"/>
          </a:p>
        </p:txBody>
      </p:sp>
      <p:sp>
        <p:nvSpPr>
          <p:cNvPr id="50200" name="Text Box 24"/>
          <p:cNvSpPr txBox="1">
            <a:spLocks noChangeArrowheads="1"/>
          </p:cNvSpPr>
          <p:nvPr/>
        </p:nvSpPr>
        <p:spPr bwMode="auto">
          <a:xfrm>
            <a:off x="5940425" y="3357761"/>
            <a:ext cx="1584325" cy="4001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spcBef>
                <a:spcPct val="50000"/>
              </a:spcBef>
            </a:pPr>
            <a:r>
              <a:rPr lang="en-CA" sz="2000" dirty="0"/>
              <a:t>PS = 50</a:t>
            </a:r>
            <a:endParaRPr lang="en-US" sz="2000" dirty="0"/>
          </a:p>
        </p:txBody>
      </p:sp>
      <p:sp>
        <p:nvSpPr>
          <p:cNvPr id="50211" name="Text Box 35"/>
          <p:cNvSpPr txBox="1">
            <a:spLocks noChangeArrowheads="1"/>
          </p:cNvSpPr>
          <p:nvPr/>
        </p:nvSpPr>
        <p:spPr bwMode="auto">
          <a:xfrm>
            <a:off x="1619250" y="5084961"/>
            <a:ext cx="1584325" cy="400110"/>
          </a:xfrm>
          <a:prstGeom prst="rect">
            <a:avLst/>
          </a:prstGeom>
          <a:noFill/>
          <a:ln w="9525">
            <a:noFill/>
            <a:miter lim="800000"/>
            <a:headEnd/>
            <a:tailEnd/>
          </a:ln>
          <a:effectLst/>
        </p:spPr>
        <p:txBody>
          <a:bodyPr>
            <a:spAutoFit/>
          </a:bodyPr>
          <a:lstStyle/>
          <a:p>
            <a:pPr>
              <a:spcBef>
                <a:spcPct val="50000"/>
              </a:spcBef>
            </a:pPr>
            <a:r>
              <a:rPr lang="en-CA" sz="2000" dirty="0"/>
              <a:t>RP = 300</a:t>
            </a:r>
            <a:endParaRPr lang="en-US" sz="2000" dirty="0"/>
          </a:p>
        </p:txBody>
      </p:sp>
      <p:sp>
        <p:nvSpPr>
          <p:cNvPr id="50212" name="Text Box 36"/>
          <p:cNvSpPr txBox="1">
            <a:spLocks noChangeArrowheads="1"/>
          </p:cNvSpPr>
          <p:nvPr/>
        </p:nvSpPr>
        <p:spPr bwMode="auto">
          <a:xfrm>
            <a:off x="2987675" y="4869061"/>
            <a:ext cx="1584325" cy="400110"/>
          </a:xfrm>
          <a:prstGeom prst="rect">
            <a:avLst/>
          </a:prstGeom>
          <a:noFill/>
          <a:ln w="9525">
            <a:noFill/>
            <a:miter lim="800000"/>
            <a:headEnd/>
            <a:tailEnd/>
          </a:ln>
          <a:effectLst/>
        </p:spPr>
        <p:txBody>
          <a:bodyPr>
            <a:spAutoFit/>
          </a:bodyPr>
          <a:lstStyle/>
          <a:p>
            <a:pPr>
              <a:spcBef>
                <a:spcPct val="50000"/>
              </a:spcBef>
            </a:pPr>
            <a:r>
              <a:rPr lang="en-CA" sz="2000" dirty="0"/>
              <a:t>RP = 350</a:t>
            </a:r>
            <a:endParaRPr lang="en-US" sz="2000" dirty="0"/>
          </a:p>
        </p:txBody>
      </p:sp>
      <p:sp>
        <p:nvSpPr>
          <p:cNvPr id="50213" name="Text Box 37"/>
          <p:cNvSpPr txBox="1">
            <a:spLocks noChangeArrowheads="1"/>
          </p:cNvSpPr>
          <p:nvPr/>
        </p:nvSpPr>
        <p:spPr bwMode="auto">
          <a:xfrm>
            <a:off x="4427538" y="4581723"/>
            <a:ext cx="1584325" cy="400110"/>
          </a:xfrm>
          <a:prstGeom prst="rect">
            <a:avLst/>
          </a:prstGeom>
          <a:noFill/>
          <a:ln w="9525">
            <a:noFill/>
            <a:miter lim="800000"/>
            <a:headEnd/>
            <a:tailEnd/>
          </a:ln>
          <a:effectLst/>
        </p:spPr>
        <p:txBody>
          <a:bodyPr>
            <a:spAutoFit/>
          </a:bodyPr>
          <a:lstStyle/>
          <a:p>
            <a:pPr>
              <a:spcBef>
                <a:spcPct val="50000"/>
              </a:spcBef>
            </a:pPr>
            <a:r>
              <a:rPr lang="en-CA" sz="2000" dirty="0"/>
              <a:t>RP = 400</a:t>
            </a:r>
            <a:endParaRPr lang="en-US" sz="2000" dirty="0"/>
          </a:p>
        </p:txBody>
      </p:sp>
      <p:sp>
        <p:nvSpPr>
          <p:cNvPr id="50214" name="Text Box 38"/>
          <p:cNvSpPr txBox="1">
            <a:spLocks noChangeArrowheads="1"/>
          </p:cNvSpPr>
          <p:nvPr/>
        </p:nvSpPr>
        <p:spPr bwMode="auto">
          <a:xfrm>
            <a:off x="5724525" y="4437261"/>
            <a:ext cx="1584325" cy="400110"/>
          </a:xfrm>
          <a:prstGeom prst="rect">
            <a:avLst/>
          </a:prstGeom>
          <a:noFill/>
          <a:ln w="9525">
            <a:noFill/>
            <a:miter lim="800000"/>
            <a:headEnd/>
            <a:tailEnd/>
          </a:ln>
          <a:effectLst/>
        </p:spPr>
        <p:txBody>
          <a:bodyPr>
            <a:spAutoFit/>
          </a:bodyPr>
          <a:lstStyle/>
          <a:p>
            <a:pPr>
              <a:spcBef>
                <a:spcPct val="50000"/>
              </a:spcBef>
            </a:pPr>
            <a:r>
              <a:rPr lang="en-CA" sz="2000" dirty="0"/>
              <a:t>RP = 450</a:t>
            </a:r>
            <a:endParaRPr lang="en-US" sz="2000" dirty="0"/>
          </a:p>
        </p:txBody>
      </p:sp>
      <p:sp>
        <p:nvSpPr>
          <p:cNvPr id="50215" name="Text Box 39"/>
          <p:cNvSpPr txBox="1">
            <a:spLocks noChangeArrowheads="1"/>
          </p:cNvSpPr>
          <p:nvPr/>
        </p:nvSpPr>
        <p:spPr bwMode="auto">
          <a:xfrm>
            <a:off x="7164388" y="4221361"/>
            <a:ext cx="1584325" cy="400110"/>
          </a:xfrm>
          <a:prstGeom prst="rect">
            <a:avLst/>
          </a:prstGeom>
          <a:noFill/>
          <a:ln w="9525">
            <a:noFill/>
            <a:miter lim="800000"/>
            <a:headEnd/>
            <a:tailEnd/>
          </a:ln>
          <a:effectLst/>
        </p:spPr>
        <p:txBody>
          <a:bodyPr>
            <a:spAutoFit/>
          </a:bodyPr>
          <a:lstStyle/>
          <a:p>
            <a:pPr>
              <a:spcBef>
                <a:spcPct val="50000"/>
              </a:spcBef>
            </a:pPr>
            <a:r>
              <a:rPr lang="en-CA" sz="2000" dirty="0"/>
              <a:t>RP = 500</a:t>
            </a:r>
            <a:endParaRPr lang="en-US" sz="2000" dirty="0"/>
          </a:p>
        </p:txBody>
      </p:sp>
      <p:sp>
        <p:nvSpPr>
          <p:cNvPr id="2" name="TextBox 1"/>
          <p:cNvSpPr txBox="1"/>
          <p:nvPr/>
        </p:nvSpPr>
        <p:spPr>
          <a:xfrm>
            <a:off x="755650" y="1053182"/>
            <a:ext cx="792051" cy="369332"/>
          </a:xfrm>
          <a:prstGeom prst="rect">
            <a:avLst/>
          </a:prstGeom>
          <a:noFill/>
        </p:spPr>
        <p:txBody>
          <a:bodyPr wrap="square" rtlCol="0">
            <a:spAutoFit/>
          </a:bodyPr>
          <a:lstStyle/>
          <a:p>
            <a:r>
              <a:rPr lang="en-US" dirty="0" smtClean="0"/>
              <a:t>Price</a:t>
            </a:r>
            <a:endParaRPr lang="en-CA" dirty="0"/>
          </a:p>
        </p:txBody>
      </p:sp>
      <p:sp>
        <p:nvSpPr>
          <p:cNvPr id="3" name="TextBox 2"/>
          <p:cNvSpPr txBox="1"/>
          <p:nvPr/>
        </p:nvSpPr>
        <p:spPr>
          <a:xfrm>
            <a:off x="6084888" y="5805710"/>
            <a:ext cx="1223962" cy="369332"/>
          </a:xfrm>
          <a:prstGeom prst="rect">
            <a:avLst/>
          </a:prstGeom>
          <a:noFill/>
        </p:spPr>
        <p:txBody>
          <a:bodyPr wrap="square" rtlCol="0">
            <a:spAutoFit/>
          </a:bodyPr>
          <a:lstStyle/>
          <a:p>
            <a:r>
              <a:rPr lang="en-US" dirty="0" smtClean="0"/>
              <a:t>Quantity</a:t>
            </a:r>
            <a:endParaRPr lang="en-CA" dirty="0"/>
          </a:p>
        </p:txBody>
      </p:sp>
      <p:sp>
        <p:nvSpPr>
          <p:cNvPr id="4" name="TextBox 3"/>
          <p:cNvSpPr txBox="1"/>
          <p:nvPr/>
        </p:nvSpPr>
        <p:spPr>
          <a:xfrm>
            <a:off x="2555776" y="5805710"/>
            <a:ext cx="3384649" cy="369332"/>
          </a:xfrm>
          <a:prstGeom prst="rect">
            <a:avLst/>
          </a:prstGeom>
          <a:noFill/>
        </p:spPr>
        <p:txBody>
          <a:bodyPr wrap="square" rtlCol="0">
            <a:spAutoFit/>
          </a:bodyPr>
          <a:lstStyle/>
          <a:p>
            <a:r>
              <a:rPr lang="en-CA" dirty="0" smtClean="0"/>
              <a:t>Total producer surplus = $500</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0203"/>
                                        </p:tgtEl>
                                        <p:attrNameLst>
                                          <p:attrName>style.visibility</p:attrName>
                                        </p:attrNameLst>
                                      </p:cBhvr>
                                      <p:to>
                                        <p:strVal val="visible"/>
                                      </p:to>
                                    </p:set>
                                    <p:animEffect transition="in" filter="wipe(down)">
                                      <p:cBhvr>
                                        <p:cTn id="7" dur="500"/>
                                        <p:tgtEl>
                                          <p:spTgt spid="5020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0205"/>
                                        </p:tgtEl>
                                        <p:attrNameLst>
                                          <p:attrName>style.visibility</p:attrName>
                                        </p:attrNameLst>
                                      </p:cBhvr>
                                      <p:to>
                                        <p:strVal val="visible"/>
                                      </p:to>
                                    </p:set>
                                    <p:animEffect transition="in" filter="wipe(down)">
                                      <p:cBhvr>
                                        <p:cTn id="10" dur="500"/>
                                        <p:tgtEl>
                                          <p:spTgt spid="5020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0207"/>
                                        </p:tgtEl>
                                        <p:attrNameLst>
                                          <p:attrName>style.visibility</p:attrName>
                                        </p:attrNameLst>
                                      </p:cBhvr>
                                      <p:to>
                                        <p:strVal val="visible"/>
                                      </p:to>
                                    </p:set>
                                    <p:animEffect transition="in" filter="wipe(down)">
                                      <p:cBhvr>
                                        <p:cTn id="13" dur="500"/>
                                        <p:tgtEl>
                                          <p:spTgt spid="50207"/>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0209"/>
                                        </p:tgtEl>
                                        <p:attrNameLst>
                                          <p:attrName>style.visibility</p:attrName>
                                        </p:attrNameLst>
                                      </p:cBhvr>
                                      <p:to>
                                        <p:strVal val="visible"/>
                                      </p:to>
                                    </p:set>
                                    <p:animEffect transition="in" filter="wipe(down)">
                                      <p:cBhvr>
                                        <p:cTn id="16" dur="500"/>
                                        <p:tgtEl>
                                          <p:spTgt spid="50209"/>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50191"/>
                                        </p:tgtEl>
                                        <p:attrNameLst>
                                          <p:attrName>style.visibility</p:attrName>
                                        </p:attrNameLst>
                                      </p:cBhvr>
                                      <p:to>
                                        <p:strVal val="visible"/>
                                      </p:to>
                                    </p:set>
                                    <p:animEffect transition="in" filter="wipe(down)">
                                      <p:cBhvr>
                                        <p:cTn id="19" dur="500"/>
                                        <p:tgtEl>
                                          <p:spTgt spid="50191"/>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0182"/>
                                        </p:tgtEl>
                                        <p:attrNameLst>
                                          <p:attrName>style.visibility</p:attrName>
                                        </p:attrNameLst>
                                      </p:cBhvr>
                                      <p:to>
                                        <p:strVal val="visible"/>
                                      </p:to>
                                    </p:set>
                                    <p:animEffect transition="in" filter="wipe(down)">
                                      <p:cBhvr>
                                        <p:cTn id="24" dur="500"/>
                                        <p:tgtEl>
                                          <p:spTgt spid="50182"/>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50211"/>
                                        </p:tgtEl>
                                        <p:attrNameLst>
                                          <p:attrName>style.visibility</p:attrName>
                                        </p:attrNameLst>
                                      </p:cBhvr>
                                      <p:to>
                                        <p:strVal val="visible"/>
                                      </p:to>
                                    </p:set>
                                    <p:animEffect transition="in" filter="wipe(down)">
                                      <p:cBhvr>
                                        <p:cTn id="27" dur="500"/>
                                        <p:tgtEl>
                                          <p:spTgt spid="502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0183"/>
                                        </p:tgtEl>
                                        <p:attrNameLst>
                                          <p:attrName>style.visibility</p:attrName>
                                        </p:attrNameLst>
                                      </p:cBhvr>
                                      <p:to>
                                        <p:strVal val="visible"/>
                                      </p:to>
                                    </p:set>
                                    <p:animEffect transition="in" filter="wipe(down)">
                                      <p:cBhvr>
                                        <p:cTn id="32" dur="500"/>
                                        <p:tgtEl>
                                          <p:spTgt spid="50183"/>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50212"/>
                                        </p:tgtEl>
                                        <p:attrNameLst>
                                          <p:attrName>style.visibility</p:attrName>
                                        </p:attrNameLst>
                                      </p:cBhvr>
                                      <p:to>
                                        <p:strVal val="visible"/>
                                      </p:to>
                                    </p:set>
                                    <p:animEffect transition="in" filter="wipe(down)">
                                      <p:cBhvr>
                                        <p:cTn id="35" dur="500"/>
                                        <p:tgtEl>
                                          <p:spTgt spid="5021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50184"/>
                                        </p:tgtEl>
                                        <p:attrNameLst>
                                          <p:attrName>style.visibility</p:attrName>
                                        </p:attrNameLst>
                                      </p:cBhvr>
                                      <p:to>
                                        <p:strVal val="visible"/>
                                      </p:to>
                                    </p:set>
                                    <p:animEffect transition="in" filter="wipe(down)">
                                      <p:cBhvr>
                                        <p:cTn id="40" dur="500"/>
                                        <p:tgtEl>
                                          <p:spTgt spid="5018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50213"/>
                                        </p:tgtEl>
                                        <p:attrNameLst>
                                          <p:attrName>style.visibility</p:attrName>
                                        </p:attrNameLst>
                                      </p:cBhvr>
                                      <p:to>
                                        <p:strVal val="visible"/>
                                      </p:to>
                                    </p:set>
                                    <p:animEffect transition="in" filter="wipe(down)">
                                      <p:cBhvr>
                                        <p:cTn id="43" dur="500"/>
                                        <p:tgtEl>
                                          <p:spTgt spid="5021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50185"/>
                                        </p:tgtEl>
                                        <p:attrNameLst>
                                          <p:attrName>style.visibility</p:attrName>
                                        </p:attrNameLst>
                                      </p:cBhvr>
                                      <p:to>
                                        <p:strVal val="visible"/>
                                      </p:to>
                                    </p:set>
                                    <p:animEffect transition="in" filter="wipe(down)">
                                      <p:cBhvr>
                                        <p:cTn id="48" dur="500"/>
                                        <p:tgtEl>
                                          <p:spTgt spid="50185"/>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50214"/>
                                        </p:tgtEl>
                                        <p:attrNameLst>
                                          <p:attrName>style.visibility</p:attrName>
                                        </p:attrNameLst>
                                      </p:cBhvr>
                                      <p:to>
                                        <p:strVal val="visible"/>
                                      </p:to>
                                    </p:set>
                                    <p:animEffect transition="in" filter="wipe(down)">
                                      <p:cBhvr>
                                        <p:cTn id="51" dur="500"/>
                                        <p:tgtEl>
                                          <p:spTgt spid="50214"/>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50190"/>
                                        </p:tgtEl>
                                        <p:attrNameLst>
                                          <p:attrName>style.visibility</p:attrName>
                                        </p:attrNameLst>
                                      </p:cBhvr>
                                      <p:to>
                                        <p:strVal val="visible"/>
                                      </p:to>
                                    </p:set>
                                    <p:animEffect transition="in" filter="wipe(down)">
                                      <p:cBhvr>
                                        <p:cTn id="56" dur="500"/>
                                        <p:tgtEl>
                                          <p:spTgt spid="50190"/>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50215"/>
                                        </p:tgtEl>
                                        <p:attrNameLst>
                                          <p:attrName>style.visibility</p:attrName>
                                        </p:attrNameLst>
                                      </p:cBhvr>
                                      <p:to>
                                        <p:strVal val="visible"/>
                                      </p:to>
                                    </p:set>
                                    <p:animEffect transition="in" filter="wipe(down)">
                                      <p:cBhvr>
                                        <p:cTn id="59" dur="500"/>
                                        <p:tgtEl>
                                          <p:spTgt spid="5021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50202"/>
                                        </p:tgtEl>
                                        <p:attrNameLst>
                                          <p:attrName>style.visibility</p:attrName>
                                        </p:attrNameLst>
                                      </p:cBhvr>
                                      <p:to>
                                        <p:strVal val="visible"/>
                                      </p:to>
                                    </p:set>
                                    <p:animEffect transition="in" filter="wipe(down)">
                                      <p:cBhvr>
                                        <p:cTn id="64" dur="500"/>
                                        <p:tgtEl>
                                          <p:spTgt spid="50202"/>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50197"/>
                                        </p:tgtEl>
                                        <p:attrNameLst>
                                          <p:attrName>style.visibility</p:attrName>
                                        </p:attrNameLst>
                                      </p:cBhvr>
                                      <p:to>
                                        <p:strVal val="visible"/>
                                      </p:to>
                                    </p:set>
                                    <p:animEffect transition="in" filter="wipe(down)">
                                      <p:cBhvr>
                                        <p:cTn id="69" dur="500"/>
                                        <p:tgtEl>
                                          <p:spTgt spid="50197"/>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50204"/>
                                        </p:tgtEl>
                                        <p:attrNameLst>
                                          <p:attrName>style.visibility</p:attrName>
                                        </p:attrNameLst>
                                      </p:cBhvr>
                                      <p:to>
                                        <p:strVal val="visible"/>
                                      </p:to>
                                    </p:set>
                                    <p:animEffect transition="in" filter="wipe(down)">
                                      <p:cBhvr>
                                        <p:cTn id="74" dur="500"/>
                                        <p:tgtEl>
                                          <p:spTgt spid="50204"/>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50198"/>
                                        </p:tgtEl>
                                        <p:attrNameLst>
                                          <p:attrName>style.visibility</p:attrName>
                                        </p:attrNameLst>
                                      </p:cBhvr>
                                      <p:to>
                                        <p:strVal val="visible"/>
                                      </p:to>
                                    </p:set>
                                    <p:animEffect transition="in" filter="wipe(down)">
                                      <p:cBhvr>
                                        <p:cTn id="79" dur="500"/>
                                        <p:tgtEl>
                                          <p:spTgt spid="50198"/>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50206"/>
                                        </p:tgtEl>
                                        <p:attrNameLst>
                                          <p:attrName>style.visibility</p:attrName>
                                        </p:attrNameLst>
                                      </p:cBhvr>
                                      <p:to>
                                        <p:strVal val="visible"/>
                                      </p:to>
                                    </p:set>
                                    <p:animEffect transition="in" filter="wipe(down)">
                                      <p:cBhvr>
                                        <p:cTn id="84" dur="500"/>
                                        <p:tgtEl>
                                          <p:spTgt spid="50206"/>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4" fill="hold" grpId="0" nodeType="clickEffect">
                                  <p:stCondLst>
                                    <p:cond delay="0"/>
                                  </p:stCondLst>
                                  <p:childTnLst>
                                    <p:set>
                                      <p:cBhvr>
                                        <p:cTn id="88" dur="1" fill="hold">
                                          <p:stCondLst>
                                            <p:cond delay="0"/>
                                          </p:stCondLst>
                                        </p:cTn>
                                        <p:tgtEl>
                                          <p:spTgt spid="50199"/>
                                        </p:tgtEl>
                                        <p:attrNameLst>
                                          <p:attrName>style.visibility</p:attrName>
                                        </p:attrNameLst>
                                      </p:cBhvr>
                                      <p:to>
                                        <p:strVal val="visible"/>
                                      </p:to>
                                    </p:set>
                                    <p:animEffect transition="in" filter="wipe(down)">
                                      <p:cBhvr>
                                        <p:cTn id="89" dur="500"/>
                                        <p:tgtEl>
                                          <p:spTgt spid="50199"/>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4" fill="hold" grpId="0" nodeType="clickEffect">
                                  <p:stCondLst>
                                    <p:cond delay="0"/>
                                  </p:stCondLst>
                                  <p:childTnLst>
                                    <p:set>
                                      <p:cBhvr>
                                        <p:cTn id="93" dur="1" fill="hold">
                                          <p:stCondLst>
                                            <p:cond delay="0"/>
                                          </p:stCondLst>
                                        </p:cTn>
                                        <p:tgtEl>
                                          <p:spTgt spid="50208"/>
                                        </p:tgtEl>
                                        <p:attrNameLst>
                                          <p:attrName>style.visibility</p:attrName>
                                        </p:attrNameLst>
                                      </p:cBhvr>
                                      <p:to>
                                        <p:strVal val="visible"/>
                                      </p:to>
                                    </p:set>
                                    <p:animEffect transition="in" filter="wipe(down)">
                                      <p:cBhvr>
                                        <p:cTn id="94" dur="500"/>
                                        <p:tgtEl>
                                          <p:spTgt spid="50208"/>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grpId="0" nodeType="clickEffect">
                                  <p:stCondLst>
                                    <p:cond delay="0"/>
                                  </p:stCondLst>
                                  <p:childTnLst>
                                    <p:set>
                                      <p:cBhvr>
                                        <p:cTn id="98" dur="1" fill="hold">
                                          <p:stCondLst>
                                            <p:cond delay="0"/>
                                          </p:stCondLst>
                                        </p:cTn>
                                        <p:tgtEl>
                                          <p:spTgt spid="50200"/>
                                        </p:tgtEl>
                                        <p:attrNameLst>
                                          <p:attrName>style.visibility</p:attrName>
                                        </p:attrNameLst>
                                      </p:cBhvr>
                                      <p:to>
                                        <p:strVal val="visible"/>
                                      </p:to>
                                    </p:set>
                                    <p:animEffect transition="in" filter="wipe(down)">
                                      <p:cBhvr>
                                        <p:cTn id="99" dur="500"/>
                                        <p:tgtEl>
                                          <p:spTgt spid="5020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50201"/>
                                        </p:tgtEl>
                                        <p:attrNameLst>
                                          <p:attrName>style.visibility</p:attrName>
                                        </p:attrNameLst>
                                      </p:cBhvr>
                                      <p:to>
                                        <p:strVal val="visible"/>
                                      </p:to>
                                    </p:set>
                                    <p:animEffect transition="in" filter="wipe(down)">
                                      <p:cBhvr>
                                        <p:cTn id="104" dur="500"/>
                                        <p:tgtEl>
                                          <p:spTgt spid="50201"/>
                                        </p:tgtEl>
                                      </p:cBhvr>
                                    </p:animEffec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animBg="1"/>
      <p:bldP spid="50183" grpId="0" animBg="1"/>
      <p:bldP spid="50184" grpId="0" animBg="1"/>
      <p:bldP spid="50185" grpId="0" animBg="1"/>
      <p:bldP spid="50190" grpId="0" animBg="1"/>
      <p:bldP spid="50191" grpId="0"/>
      <p:bldP spid="50201" grpId="0"/>
      <p:bldP spid="50202" grpId="0" animBg="1"/>
      <p:bldP spid="50197" grpId="0"/>
      <p:bldP spid="50203" grpId="0"/>
      <p:bldP spid="50204" grpId="0" animBg="1"/>
      <p:bldP spid="50205" grpId="0"/>
      <p:bldP spid="50198" grpId="0"/>
      <p:bldP spid="50206" grpId="0" animBg="1"/>
      <p:bldP spid="50207" grpId="0"/>
      <p:bldP spid="50199" grpId="0"/>
      <p:bldP spid="50208" grpId="0" animBg="1"/>
      <p:bldP spid="50209" grpId="0"/>
      <p:bldP spid="50200" grpId="0"/>
      <p:bldP spid="50211" grpId="0"/>
      <p:bldP spid="50212" grpId="0"/>
      <p:bldP spid="50213" grpId="0"/>
      <p:bldP spid="50214" grpId="0"/>
      <p:bldP spid="50215"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7611" y="655651"/>
            <a:ext cx="4608512" cy="646331"/>
          </a:xfrm>
          <a:prstGeom prst="rect">
            <a:avLst/>
          </a:prstGeom>
          <a:noFill/>
        </p:spPr>
        <p:txBody>
          <a:bodyPr wrap="square" rtlCol="0">
            <a:spAutoFit/>
          </a:bodyPr>
          <a:lstStyle/>
          <a:p>
            <a:r>
              <a:rPr lang="en-CA" sz="3600" dirty="0" smtClean="0">
                <a:solidFill>
                  <a:srgbClr val="FF7D19"/>
                </a:solidFill>
              </a:rPr>
              <a:t>Surplus computation</a:t>
            </a:r>
            <a:endParaRPr lang="en-CA" sz="3600" dirty="0">
              <a:solidFill>
                <a:srgbClr val="FF7D19"/>
              </a:solidFill>
            </a:endParaRPr>
          </a:p>
        </p:txBody>
      </p:sp>
      <p:sp>
        <p:nvSpPr>
          <p:cNvPr id="4" name="TextBox 3"/>
          <p:cNvSpPr txBox="1"/>
          <p:nvPr/>
        </p:nvSpPr>
        <p:spPr>
          <a:xfrm>
            <a:off x="276475" y="1484784"/>
            <a:ext cx="8280920" cy="4985980"/>
          </a:xfrm>
          <a:prstGeom prst="rect">
            <a:avLst/>
          </a:prstGeom>
          <a:noFill/>
        </p:spPr>
        <p:txBody>
          <a:bodyPr wrap="square" rtlCol="0">
            <a:spAutoFit/>
          </a:bodyPr>
          <a:lstStyle/>
          <a:p>
            <a:pPr marL="285750" indent="-285750">
              <a:buFont typeface="Arial" panose="020B0604020202020204" pitchFamily="34" charset="0"/>
              <a:buChar char="•"/>
            </a:pPr>
            <a:r>
              <a:rPr lang="en-CA" sz="2000" dirty="0" smtClean="0"/>
              <a:t>Normally our supply and demand curves are drawn as continuous lines or curves, not as a series of steps</a:t>
            </a:r>
          </a:p>
          <a:p>
            <a:endParaRPr lang="en-CA" sz="2000" dirty="0" smtClean="0"/>
          </a:p>
          <a:p>
            <a:pPr marL="285750" indent="-285750">
              <a:buFont typeface="Arial" panose="020B0604020202020204" pitchFamily="34" charset="0"/>
              <a:buChar char="•"/>
            </a:pPr>
            <a:r>
              <a:rPr lang="en-CA" sz="2000" dirty="0" smtClean="0"/>
              <a:t>The steps in this example could be replaced by a pair of continuous supply and demand curves, and the surplus measures could be computed from those curves.</a:t>
            </a:r>
          </a:p>
          <a:p>
            <a:endParaRPr lang="en-CA" sz="2000" dirty="0" smtClean="0"/>
          </a:p>
          <a:p>
            <a:pPr marL="285750" indent="-285750">
              <a:buFont typeface="Arial" panose="020B0604020202020204" pitchFamily="34" charset="0"/>
              <a:buChar char="•"/>
            </a:pPr>
            <a:r>
              <a:rPr lang="en-CA" sz="2000" dirty="0" smtClean="0"/>
              <a:t>When we use continuous curves note the assumption – the product can be sold in fractional units; or a very large number of units is being transacted</a:t>
            </a:r>
          </a:p>
          <a:p>
            <a:endParaRPr lang="en-CA" sz="2000" dirty="0" smtClean="0"/>
          </a:p>
          <a:p>
            <a:pPr marL="285750" indent="-285750">
              <a:buFont typeface="Arial" panose="020B0604020202020204" pitchFamily="34" charset="0"/>
              <a:buChar char="•"/>
            </a:pPr>
            <a:r>
              <a:rPr lang="en-CA" sz="2000" dirty="0" smtClean="0"/>
              <a:t>Simple supply and demand curves underlie the steps in the preceding figures:</a:t>
            </a:r>
          </a:p>
          <a:p>
            <a:endParaRPr lang="en-CA" sz="2000" dirty="0" smtClean="0"/>
          </a:p>
          <a:p>
            <a:pPr marL="285750" indent="-285750">
              <a:buFont typeface="Arial" panose="020B0604020202020204" pitchFamily="34" charset="0"/>
              <a:buChar char="•"/>
            </a:pPr>
            <a:r>
              <a:rPr lang="en-CA" sz="2000" dirty="0" smtClean="0"/>
              <a:t>Demand: </a:t>
            </a:r>
            <a:r>
              <a:rPr lang="en-CA" sz="2000" dirty="0"/>
              <a:t>P = 1000 – </a:t>
            </a:r>
            <a:r>
              <a:rPr lang="en-CA" sz="2000" dirty="0" smtClean="0"/>
              <a:t>100Q       Supply: </a:t>
            </a:r>
            <a:r>
              <a:rPr lang="en-CA" sz="2000" dirty="0"/>
              <a:t>P = 250 + 50Q</a:t>
            </a:r>
          </a:p>
          <a:p>
            <a:endParaRPr lang="en-CA" dirty="0"/>
          </a:p>
        </p:txBody>
      </p:sp>
    </p:spTree>
    <p:extLst>
      <p:ext uri="{BB962C8B-B14F-4D97-AF65-F5344CB8AC3E}">
        <p14:creationId xmlns:p14="http://schemas.microsoft.com/office/powerpoint/2010/main" val="110206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256849" y="533399"/>
            <a:ext cx="8491616" cy="860599"/>
          </a:xfrm>
        </p:spPr>
        <p:txBody>
          <a:bodyPr>
            <a:noAutofit/>
          </a:bodyPr>
          <a:lstStyle/>
          <a:p>
            <a:r>
              <a:rPr lang="en-CA" sz="2800" dirty="0" smtClean="0">
                <a:solidFill>
                  <a:srgbClr val="3E5D78"/>
                </a:solidFill>
                <a:effectLst/>
              </a:rPr>
              <a:t>Advanced:</a:t>
            </a:r>
            <a:r>
              <a:rPr lang="en-CA" sz="2800" dirty="0" smtClean="0">
                <a:solidFill>
                  <a:srgbClr val="FF7D19"/>
                </a:solidFill>
                <a:effectLst/>
              </a:rPr>
              <a:t> Computing </a:t>
            </a:r>
            <a:r>
              <a:rPr lang="en-CA" sz="2800" dirty="0">
                <a:solidFill>
                  <a:srgbClr val="FF7D19"/>
                </a:solidFill>
                <a:effectLst/>
              </a:rPr>
              <a:t>the </a:t>
            </a:r>
            <a:r>
              <a:rPr lang="en-CA" sz="2800" dirty="0" smtClean="0">
                <a:solidFill>
                  <a:srgbClr val="FF7D19"/>
                </a:solidFill>
                <a:effectLst/>
              </a:rPr>
              <a:t>Surplus Using Equations</a:t>
            </a:r>
            <a:endParaRPr lang="en-US" sz="2800" dirty="0">
              <a:solidFill>
                <a:srgbClr val="FF7D19"/>
              </a:solidFill>
              <a:effectLst/>
            </a:endParaRPr>
          </a:p>
        </p:txBody>
      </p:sp>
      <p:sp>
        <p:nvSpPr>
          <p:cNvPr id="52227" name="Rectangle 3"/>
          <p:cNvSpPr>
            <a:spLocks noGrp="1" noChangeArrowheads="1"/>
          </p:cNvSpPr>
          <p:nvPr>
            <p:ph idx="1"/>
          </p:nvPr>
        </p:nvSpPr>
        <p:spPr>
          <a:xfrm>
            <a:off x="256848" y="1384053"/>
            <a:ext cx="3970338" cy="2260847"/>
          </a:xfrm>
        </p:spPr>
        <p:txBody>
          <a:bodyPr>
            <a:normAutofit/>
          </a:bodyPr>
          <a:lstStyle/>
          <a:p>
            <a:r>
              <a:rPr lang="en-CA" sz="2000" dirty="0"/>
              <a:t>D: P = 1000 – 100Q</a:t>
            </a:r>
          </a:p>
          <a:p>
            <a:r>
              <a:rPr lang="en-CA" sz="2000" dirty="0"/>
              <a:t>S: P = 250 + </a:t>
            </a:r>
            <a:r>
              <a:rPr lang="en-CA" sz="2000" dirty="0" smtClean="0"/>
              <a:t>50Q</a:t>
            </a:r>
          </a:p>
          <a:p>
            <a:pPr marL="0" indent="0">
              <a:buNone/>
            </a:pPr>
            <a:endParaRPr lang="en-CA" sz="2000" dirty="0"/>
          </a:p>
          <a:p>
            <a:r>
              <a:rPr lang="en-CA" sz="2000" i="1" dirty="0"/>
              <a:t>Equilibrium:</a:t>
            </a:r>
          </a:p>
          <a:p>
            <a:r>
              <a:rPr lang="en-CA" sz="2000" dirty="0"/>
              <a:t>1000 – 100Q = 250 +50Q      </a:t>
            </a:r>
          </a:p>
          <a:p>
            <a:r>
              <a:rPr lang="en-CA" sz="2000" dirty="0"/>
              <a:t>Q = </a:t>
            </a:r>
            <a:r>
              <a:rPr lang="en-CA" sz="2000" dirty="0" smtClean="0"/>
              <a:t>5; P = 500</a:t>
            </a:r>
            <a:endParaRPr lang="en-CA" sz="2000" dirty="0"/>
          </a:p>
        </p:txBody>
      </p:sp>
      <p:sp>
        <p:nvSpPr>
          <p:cNvPr id="52229" name="Line 5"/>
          <p:cNvSpPr>
            <a:spLocks noChangeShapeType="1"/>
          </p:cNvSpPr>
          <p:nvPr/>
        </p:nvSpPr>
        <p:spPr bwMode="auto">
          <a:xfrm>
            <a:off x="5003800" y="1916113"/>
            <a:ext cx="0" cy="3673475"/>
          </a:xfrm>
          <a:prstGeom prst="line">
            <a:avLst/>
          </a:prstGeom>
          <a:noFill/>
          <a:ln w="38100">
            <a:solidFill>
              <a:schemeClr val="tx1"/>
            </a:solidFill>
            <a:round/>
            <a:headEnd/>
            <a:tailEnd/>
          </a:ln>
          <a:effectLst/>
        </p:spPr>
        <p:txBody>
          <a:bodyPr/>
          <a:lstStyle/>
          <a:p>
            <a:endParaRPr lang="en-US"/>
          </a:p>
        </p:txBody>
      </p:sp>
      <p:sp>
        <p:nvSpPr>
          <p:cNvPr id="52230" name="Line 6"/>
          <p:cNvSpPr>
            <a:spLocks noChangeShapeType="1"/>
          </p:cNvSpPr>
          <p:nvPr/>
        </p:nvSpPr>
        <p:spPr bwMode="auto">
          <a:xfrm>
            <a:off x="5003800" y="5589588"/>
            <a:ext cx="3671888" cy="0"/>
          </a:xfrm>
          <a:prstGeom prst="line">
            <a:avLst/>
          </a:prstGeom>
          <a:noFill/>
          <a:ln w="38100">
            <a:solidFill>
              <a:schemeClr val="tx1"/>
            </a:solidFill>
            <a:round/>
            <a:headEnd/>
            <a:tailEnd/>
          </a:ln>
          <a:effectLst/>
        </p:spPr>
        <p:txBody>
          <a:bodyPr/>
          <a:lstStyle/>
          <a:p>
            <a:endParaRPr lang="en-US"/>
          </a:p>
        </p:txBody>
      </p:sp>
      <p:sp>
        <p:nvSpPr>
          <p:cNvPr id="52231" name="Line 7"/>
          <p:cNvSpPr>
            <a:spLocks noChangeShapeType="1"/>
          </p:cNvSpPr>
          <p:nvPr/>
        </p:nvSpPr>
        <p:spPr bwMode="auto">
          <a:xfrm>
            <a:off x="5003800" y="2492375"/>
            <a:ext cx="3024188" cy="3024188"/>
          </a:xfrm>
          <a:prstGeom prst="line">
            <a:avLst/>
          </a:prstGeom>
          <a:noFill/>
          <a:ln w="38100">
            <a:solidFill>
              <a:srgbClr val="0070C0"/>
            </a:solidFill>
            <a:round/>
            <a:headEnd/>
            <a:tailEnd/>
          </a:ln>
          <a:effectLst/>
        </p:spPr>
        <p:txBody>
          <a:bodyPr/>
          <a:lstStyle/>
          <a:p>
            <a:endParaRPr lang="en-US"/>
          </a:p>
        </p:txBody>
      </p:sp>
      <p:sp>
        <p:nvSpPr>
          <p:cNvPr id="52232" name="Line 8"/>
          <p:cNvSpPr>
            <a:spLocks noChangeShapeType="1"/>
          </p:cNvSpPr>
          <p:nvPr/>
        </p:nvSpPr>
        <p:spPr bwMode="auto">
          <a:xfrm flipV="1">
            <a:off x="5003800" y="2349500"/>
            <a:ext cx="3455988" cy="2016125"/>
          </a:xfrm>
          <a:prstGeom prst="line">
            <a:avLst/>
          </a:prstGeom>
          <a:noFill/>
          <a:ln w="38100">
            <a:solidFill>
              <a:srgbClr val="FF0000"/>
            </a:solidFill>
            <a:round/>
            <a:headEnd/>
            <a:tailEnd/>
          </a:ln>
          <a:effectLst/>
        </p:spPr>
        <p:txBody>
          <a:bodyPr/>
          <a:lstStyle/>
          <a:p>
            <a:endParaRPr lang="en-US"/>
          </a:p>
        </p:txBody>
      </p:sp>
      <p:sp>
        <p:nvSpPr>
          <p:cNvPr id="52233" name="Line 9"/>
          <p:cNvSpPr>
            <a:spLocks noChangeShapeType="1"/>
          </p:cNvSpPr>
          <p:nvPr/>
        </p:nvSpPr>
        <p:spPr bwMode="auto">
          <a:xfrm flipH="1">
            <a:off x="5003800" y="3644900"/>
            <a:ext cx="1152525" cy="0"/>
          </a:xfrm>
          <a:prstGeom prst="line">
            <a:avLst/>
          </a:prstGeom>
          <a:noFill/>
          <a:ln w="9525">
            <a:solidFill>
              <a:schemeClr val="tx1"/>
            </a:solidFill>
            <a:prstDash val="dash"/>
            <a:round/>
            <a:headEnd/>
            <a:tailEnd/>
          </a:ln>
          <a:effectLst/>
        </p:spPr>
        <p:txBody>
          <a:bodyPr/>
          <a:lstStyle/>
          <a:p>
            <a:endParaRPr lang="en-US"/>
          </a:p>
        </p:txBody>
      </p:sp>
      <p:sp>
        <p:nvSpPr>
          <p:cNvPr id="52234" name="Line 10"/>
          <p:cNvSpPr>
            <a:spLocks noChangeShapeType="1"/>
          </p:cNvSpPr>
          <p:nvPr/>
        </p:nvSpPr>
        <p:spPr bwMode="auto">
          <a:xfrm>
            <a:off x="6156325" y="3644900"/>
            <a:ext cx="0" cy="1944688"/>
          </a:xfrm>
          <a:prstGeom prst="line">
            <a:avLst/>
          </a:prstGeom>
          <a:noFill/>
          <a:ln w="9525">
            <a:solidFill>
              <a:schemeClr val="tx1"/>
            </a:solidFill>
            <a:prstDash val="dash"/>
            <a:round/>
            <a:headEnd/>
            <a:tailEnd/>
          </a:ln>
          <a:effectLst/>
        </p:spPr>
        <p:txBody>
          <a:bodyPr/>
          <a:lstStyle/>
          <a:p>
            <a:endParaRPr lang="en-US"/>
          </a:p>
        </p:txBody>
      </p:sp>
      <p:sp>
        <p:nvSpPr>
          <p:cNvPr id="52235" name="AutoShape 11"/>
          <p:cNvSpPr>
            <a:spLocks noChangeArrowheads="1"/>
          </p:cNvSpPr>
          <p:nvPr/>
        </p:nvSpPr>
        <p:spPr bwMode="auto">
          <a:xfrm>
            <a:off x="5003800" y="2492375"/>
            <a:ext cx="1152525" cy="1152525"/>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CA" sz="2400" dirty="0"/>
              <a:t>CS</a:t>
            </a:r>
            <a:endParaRPr lang="en-US" sz="2400" dirty="0"/>
          </a:p>
        </p:txBody>
      </p:sp>
      <p:sp>
        <p:nvSpPr>
          <p:cNvPr id="52236" name="AutoShape 12"/>
          <p:cNvSpPr>
            <a:spLocks noChangeArrowheads="1"/>
          </p:cNvSpPr>
          <p:nvPr/>
        </p:nvSpPr>
        <p:spPr bwMode="auto">
          <a:xfrm rot="5400000">
            <a:off x="5237956" y="3410744"/>
            <a:ext cx="720725" cy="1189038"/>
          </a:xfrm>
          <a:prstGeom prst="rtTriangle">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anchor="ctr"/>
          <a:lstStyle/>
          <a:p>
            <a:pPr algn="ctr"/>
            <a:r>
              <a:rPr lang="en-CA" sz="2400" b="1" dirty="0" smtClean="0">
                <a:solidFill>
                  <a:schemeClr val="bg1"/>
                </a:solidFill>
              </a:rPr>
              <a:t>  </a:t>
            </a:r>
            <a:r>
              <a:rPr lang="en-CA" sz="2400" dirty="0" smtClean="0"/>
              <a:t>PS</a:t>
            </a:r>
            <a:endParaRPr lang="en-US" sz="2400" dirty="0"/>
          </a:p>
        </p:txBody>
      </p:sp>
      <p:sp>
        <p:nvSpPr>
          <p:cNvPr id="52237" name="Text Box 13"/>
          <p:cNvSpPr txBox="1">
            <a:spLocks noChangeArrowheads="1"/>
          </p:cNvSpPr>
          <p:nvPr/>
        </p:nvSpPr>
        <p:spPr bwMode="auto">
          <a:xfrm>
            <a:off x="4140200" y="2205038"/>
            <a:ext cx="1079500" cy="457200"/>
          </a:xfrm>
          <a:prstGeom prst="rect">
            <a:avLst/>
          </a:prstGeom>
          <a:noFill/>
          <a:ln w="9525">
            <a:noFill/>
            <a:miter lim="800000"/>
            <a:headEnd/>
            <a:tailEnd/>
          </a:ln>
          <a:effectLst/>
        </p:spPr>
        <p:txBody>
          <a:bodyPr>
            <a:spAutoFit/>
          </a:bodyPr>
          <a:lstStyle/>
          <a:p>
            <a:pPr>
              <a:spcBef>
                <a:spcPct val="50000"/>
              </a:spcBef>
            </a:pPr>
            <a:r>
              <a:rPr lang="en-CA" sz="2400" dirty="0"/>
              <a:t>1000</a:t>
            </a:r>
            <a:endParaRPr lang="en-US" sz="2400" dirty="0"/>
          </a:p>
        </p:txBody>
      </p:sp>
      <p:sp>
        <p:nvSpPr>
          <p:cNvPr id="52238" name="Text Box 14"/>
          <p:cNvSpPr txBox="1">
            <a:spLocks noChangeArrowheads="1"/>
          </p:cNvSpPr>
          <p:nvPr/>
        </p:nvSpPr>
        <p:spPr bwMode="auto">
          <a:xfrm>
            <a:off x="4211638" y="3357563"/>
            <a:ext cx="1079500" cy="457200"/>
          </a:xfrm>
          <a:prstGeom prst="rect">
            <a:avLst/>
          </a:prstGeom>
          <a:noFill/>
          <a:ln w="9525">
            <a:noFill/>
            <a:miter lim="800000"/>
            <a:headEnd/>
            <a:tailEnd/>
          </a:ln>
          <a:effectLst/>
        </p:spPr>
        <p:txBody>
          <a:bodyPr>
            <a:spAutoFit/>
          </a:bodyPr>
          <a:lstStyle/>
          <a:p>
            <a:pPr>
              <a:spcBef>
                <a:spcPct val="50000"/>
              </a:spcBef>
            </a:pPr>
            <a:r>
              <a:rPr lang="en-CA" sz="2400"/>
              <a:t>500</a:t>
            </a:r>
            <a:endParaRPr lang="en-US" sz="2400"/>
          </a:p>
        </p:txBody>
      </p:sp>
      <p:sp>
        <p:nvSpPr>
          <p:cNvPr id="52239" name="Text Box 15"/>
          <p:cNvSpPr txBox="1">
            <a:spLocks noChangeArrowheads="1"/>
          </p:cNvSpPr>
          <p:nvPr/>
        </p:nvSpPr>
        <p:spPr bwMode="auto">
          <a:xfrm>
            <a:off x="6156325" y="5106763"/>
            <a:ext cx="576263" cy="457200"/>
          </a:xfrm>
          <a:prstGeom prst="rect">
            <a:avLst/>
          </a:prstGeom>
          <a:noFill/>
          <a:ln w="9525">
            <a:noFill/>
            <a:miter lim="800000"/>
            <a:headEnd/>
            <a:tailEnd/>
          </a:ln>
          <a:effectLst/>
        </p:spPr>
        <p:txBody>
          <a:bodyPr>
            <a:spAutoFit/>
          </a:bodyPr>
          <a:lstStyle/>
          <a:p>
            <a:pPr>
              <a:spcBef>
                <a:spcPct val="50000"/>
              </a:spcBef>
            </a:pPr>
            <a:r>
              <a:rPr lang="en-CA" sz="2400"/>
              <a:t>5</a:t>
            </a:r>
            <a:endParaRPr lang="en-US" sz="2400"/>
          </a:p>
        </p:txBody>
      </p:sp>
      <p:sp>
        <p:nvSpPr>
          <p:cNvPr id="52240" name="Text Box 16"/>
          <p:cNvSpPr txBox="1">
            <a:spLocks noChangeArrowheads="1"/>
          </p:cNvSpPr>
          <p:nvPr/>
        </p:nvSpPr>
        <p:spPr bwMode="auto">
          <a:xfrm>
            <a:off x="7524750" y="4652963"/>
            <a:ext cx="503238" cy="457200"/>
          </a:xfrm>
          <a:prstGeom prst="rect">
            <a:avLst/>
          </a:prstGeom>
          <a:noFill/>
          <a:ln w="9525">
            <a:noFill/>
            <a:miter lim="800000"/>
            <a:headEnd/>
            <a:tailEnd/>
          </a:ln>
          <a:effectLst/>
        </p:spPr>
        <p:txBody>
          <a:bodyPr wrap="square">
            <a:spAutoFit/>
          </a:bodyPr>
          <a:lstStyle/>
          <a:p>
            <a:pPr>
              <a:spcBef>
                <a:spcPct val="50000"/>
              </a:spcBef>
            </a:pPr>
            <a:r>
              <a:rPr lang="en-CA" sz="2400" dirty="0"/>
              <a:t>D</a:t>
            </a:r>
            <a:endParaRPr lang="en-US" sz="2400" dirty="0"/>
          </a:p>
        </p:txBody>
      </p:sp>
      <p:sp>
        <p:nvSpPr>
          <p:cNvPr id="52241" name="Text Box 17"/>
          <p:cNvSpPr txBox="1">
            <a:spLocks noChangeArrowheads="1"/>
          </p:cNvSpPr>
          <p:nvPr/>
        </p:nvSpPr>
        <p:spPr bwMode="auto">
          <a:xfrm>
            <a:off x="8243889" y="2565400"/>
            <a:ext cx="504576" cy="457200"/>
          </a:xfrm>
          <a:prstGeom prst="rect">
            <a:avLst/>
          </a:prstGeom>
          <a:noFill/>
          <a:ln w="9525">
            <a:noFill/>
            <a:miter lim="800000"/>
            <a:headEnd/>
            <a:tailEnd/>
          </a:ln>
          <a:effectLst/>
        </p:spPr>
        <p:txBody>
          <a:bodyPr wrap="square">
            <a:spAutoFit/>
          </a:bodyPr>
          <a:lstStyle/>
          <a:p>
            <a:pPr>
              <a:spcBef>
                <a:spcPct val="50000"/>
              </a:spcBef>
            </a:pPr>
            <a:r>
              <a:rPr lang="en-CA" sz="2400" dirty="0"/>
              <a:t>S</a:t>
            </a:r>
            <a:endParaRPr lang="en-US" sz="2400" dirty="0"/>
          </a:p>
        </p:txBody>
      </p:sp>
      <p:graphicFrame>
        <p:nvGraphicFramePr>
          <p:cNvPr id="23" name="Diagram 22"/>
          <p:cNvGraphicFramePr/>
          <p:nvPr>
            <p:extLst>
              <p:ext uri="{D42A27DB-BD31-4B8C-83A1-F6EECF244321}">
                <p14:modId xmlns:p14="http://schemas.microsoft.com/office/powerpoint/2010/main" val="4208877986"/>
              </p:ext>
            </p:extLst>
          </p:nvPr>
        </p:nvGraphicFramePr>
        <p:xfrm>
          <a:off x="5148064" y="1988840"/>
          <a:ext cx="3096344" cy="4857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4" name="Diagram 23"/>
          <p:cNvGraphicFramePr/>
          <p:nvPr>
            <p:extLst>
              <p:ext uri="{D42A27DB-BD31-4B8C-83A1-F6EECF244321}">
                <p14:modId xmlns:p14="http://schemas.microsoft.com/office/powerpoint/2010/main" val="2593606282"/>
              </p:ext>
            </p:extLst>
          </p:nvPr>
        </p:nvGraphicFramePr>
        <p:xfrm>
          <a:off x="5148064" y="1484784"/>
          <a:ext cx="3096344" cy="4857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2244" name="Text Box 20"/>
          <p:cNvSpPr txBox="1">
            <a:spLocks noChangeArrowheads="1"/>
          </p:cNvSpPr>
          <p:nvPr/>
        </p:nvSpPr>
        <p:spPr bwMode="auto">
          <a:xfrm>
            <a:off x="4211638" y="4221163"/>
            <a:ext cx="1079500" cy="457200"/>
          </a:xfrm>
          <a:prstGeom prst="rect">
            <a:avLst/>
          </a:prstGeom>
          <a:noFill/>
          <a:ln w="9525">
            <a:noFill/>
            <a:miter lim="800000"/>
            <a:headEnd/>
            <a:tailEnd/>
          </a:ln>
          <a:effectLst/>
        </p:spPr>
        <p:txBody>
          <a:bodyPr>
            <a:spAutoFit/>
          </a:bodyPr>
          <a:lstStyle/>
          <a:p>
            <a:pPr>
              <a:spcBef>
                <a:spcPct val="50000"/>
              </a:spcBef>
            </a:pPr>
            <a:r>
              <a:rPr lang="en-CA" sz="2400"/>
              <a:t>250</a:t>
            </a:r>
            <a:endParaRPr lang="en-US" sz="2400"/>
          </a:p>
        </p:txBody>
      </p:sp>
      <p:graphicFrame>
        <p:nvGraphicFramePr>
          <p:cNvPr id="26" name="Diagram 25"/>
          <p:cNvGraphicFramePr/>
          <p:nvPr>
            <p:extLst>
              <p:ext uri="{D42A27DB-BD31-4B8C-83A1-F6EECF244321}">
                <p14:modId xmlns:p14="http://schemas.microsoft.com/office/powerpoint/2010/main" val="3421787448"/>
              </p:ext>
            </p:extLst>
          </p:nvPr>
        </p:nvGraphicFramePr>
        <p:xfrm>
          <a:off x="107182" y="3750244"/>
          <a:ext cx="4104456" cy="158511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27" name="Diagram 26"/>
          <p:cNvGraphicFramePr/>
          <p:nvPr>
            <p:extLst>
              <p:ext uri="{D42A27DB-BD31-4B8C-83A1-F6EECF244321}">
                <p14:modId xmlns:p14="http://schemas.microsoft.com/office/powerpoint/2010/main" val="2571093486"/>
              </p:ext>
            </p:extLst>
          </p:nvPr>
        </p:nvGraphicFramePr>
        <p:xfrm>
          <a:off x="323133" y="5733256"/>
          <a:ext cx="7920756" cy="673490"/>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2" name="TextBox 1"/>
          <p:cNvSpPr txBox="1"/>
          <p:nvPr/>
        </p:nvSpPr>
        <p:spPr>
          <a:xfrm>
            <a:off x="7883724" y="5220256"/>
            <a:ext cx="1152128" cy="369332"/>
          </a:xfrm>
          <a:prstGeom prst="rect">
            <a:avLst/>
          </a:prstGeom>
          <a:noFill/>
        </p:spPr>
        <p:txBody>
          <a:bodyPr wrap="square" rtlCol="0">
            <a:spAutoFit/>
          </a:bodyPr>
          <a:lstStyle/>
          <a:p>
            <a:r>
              <a:rPr lang="en-US" dirty="0" smtClean="0"/>
              <a:t>Quantity</a:t>
            </a:r>
            <a:endParaRPr lang="en-CA" dirty="0"/>
          </a:p>
        </p:txBody>
      </p:sp>
      <p:sp>
        <p:nvSpPr>
          <p:cNvPr id="3" name="TextBox 2"/>
          <p:cNvSpPr txBox="1"/>
          <p:nvPr/>
        </p:nvSpPr>
        <p:spPr>
          <a:xfrm>
            <a:off x="4140200" y="1700808"/>
            <a:ext cx="719832" cy="369332"/>
          </a:xfrm>
          <a:prstGeom prst="rect">
            <a:avLst/>
          </a:prstGeom>
          <a:noFill/>
        </p:spPr>
        <p:txBody>
          <a:bodyPr wrap="square" rtlCol="0">
            <a:spAutoFit/>
          </a:bodyPr>
          <a:lstStyle/>
          <a:p>
            <a:r>
              <a:rPr lang="en-US" dirty="0" smtClean="0"/>
              <a:t>Price</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up)">
                                      <p:cBhvr>
                                        <p:cTn id="7" dur="500"/>
                                        <p:tgtEl>
                                          <p:spTgt spid="522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2227">
                                            <p:txEl>
                                              <p:pRg st="1" end="1"/>
                                            </p:txEl>
                                          </p:spTgt>
                                        </p:tgtEl>
                                        <p:attrNameLst>
                                          <p:attrName>style.visibility</p:attrName>
                                        </p:attrNameLst>
                                      </p:cBhvr>
                                      <p:to>
                                        <p:strVal val="visible"/>
                                      </p:to>
                                    </p:set>
                                    <p:animEffect transition="in" filter="wipe(up)">
                                      <p:cBhvr>
                                        <p:cTn id="12" dur="500"/>
                                        <p:tgtEl>
                                          <p:spTgt spid="522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2231"/>
                                        </p:tgtEl>
                                        <p:attrNameLst>
                                          <p:attrName>style.visibility</p:attrName>
                                        </p:attrNameLst>
                                      </p:cBhvr>
                                      <p:to>
                                        <p:strVal val="visible"/>
                                      </p:to>
                                    </p:set>
                                    <p:animEffect transition="in" filter="wipe(up)">
                                      <p:cBhvr>
                                        <p:cTn id="17" dur="500"/>
                                        <p:tgtEl>
                                          <p:spTgt spid="52231"/>
                                        </p:tgtEl>
                                      </p:cBhvr>
                                    </p:animEffect>
                                  </p:childTnLst>
                                </p:cTn>
                              </p:par>
                            </p:childTnLst>
                          </p:cTn>
                        </p:par>
                        <p:par>
                          <p:cTn id="18" fill="hold">
                            <p:stCondLst>
                              <p:cond delay="500"/>
                            </p:stCondLst>
                            <p:childTnLst>
                              <p:par>
                                <p:cTn id="19" presetID="1" presetClass="entr" presetSubtype="0" fill="hold" grpId="0" nodeType="afterEffect">
                                  <p:stCondLst>
                                    <p:cond delay="0"/>
                                  </p:stCondLst>
                                  <p:childTnLst>
                                    <p:set>
                                      <p:cBhvr>
                                        <p:cTn id="20" dur="1" fill="hold">
                                          <p:stCondLst>
                                            <p:cond delay="0"/>
                                          </p:stCondLst>
                                        </p:cTn>
                                        <p:tgtEl>
                                          <p:spTgt spid="52240"/>
                                        </p:tgtEl>
                                        <p:attrNameLst>
                                          <p:attrName>style.visibility</p:attrName>
                                        </p:attrNameLst>
                                      </p:cBhvr>
                                      <p:to>
                                        <p:strVal val="visible"/>
                                      </p:to>
                                    </p:set>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52232"/>
                                        </p:tgtEl>
                                        <p:attrNameLst>
                                          <p:attrName>style.visibility</p:attrName>
                                        </p:attrNameLst>
                                      </p:cBhvr>
                                      <p:to>
                                        <p:strVal val="visible"/>
                                      </p:to>
                                    </p:set>
                                    <p:animEffect transition="in" filter="wipe(down)">
                                      <p:cBhvr>
                                        <p:cTn id="24" dur="500"/>
                                        <p:tgtEl>
                                          <p:spTgt spid="52232"/>
                                        </p:tgtEl>
                                      </p:cBhvr>
                                    </p:animEffect>
                                  </p:childTnLst>
                                </p:cTn>
                              </p:par>
                            </p:childTnLst>
                          </p:cTn>
                        </p:par>
                        <p:par>
                          <p:cTn id="25" fill="hold">
                            <p:stCondLst>
                              <p:cond delay="1000"/>
                            </p:stCondLst>
                            <p:childTnLst>
                              <p:par>
                                <p:cTn id="26" presetID="1" presetClass="entr" presetSubtype="0" fill="hold" grpId="0" nodeType="afterEffect">
                                  <p:stCondLst>
                                    <p:cond delay="0"/>
                                  </p:stCondLst>
                                  <p:childTnLst>
                                    <p:set>
                                      <p:cBhvr>
                                        <p:cTn id="27" dur="1" fill="hold">
                                          <p:stCondLst>
                                            <p:cond delay="0"/>
                                          </p:stCondLst>
                                        </p:cTn>
                                        <p:tgtEl>
                                          <p:spTgt spid="5224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52227">
                                            <p:txEl>
                                              <p:pRg st="3" end="3"/>
                                            </p:txEl>
                                          </p:spTgt>
                                        </p:tgtEl>
                                        <p:attrNameLst>
                                          <p:attrName>style.visibility</p:attrName>
                                        </p:attrNameLst>
                                      </p:cBhvr>
                                      <p:to>
                                        <p:strVal val="visible"/>
                                      </p:to>
                                    </p:set>
                                    <p:animEffect transition="in" filter="wipe(up)">
                                      <p:cBhvr>
                                        <p:cTn id="32" dur="500"/>
                                        <p:tgtEl>
                                          <p:spTgt spid="52227">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2227">
                                            <p:txEl>
                                              <p:pRg st="4" end="4"/>
                                            </p:txEl>
                                          </p:spTgt>
                                        </p:tgtEl>
                                        <p:attrNameLst>
                                          <p:attrName>style.visibility</p:attrName>
                                        </p:attrNameLst>
                                      </p:cBhvr>
                                      <p:to>
                                        <p:strVal val="visible"/>
                                      </p:to>
                                    </p:set>
                                    <p:animEffect transition="in" filter="wipe(up)">
                                      <p:cBhvr>
                                        <p:cTn id="37" dur="500"/>
                                        <p:tgtEl>
                                          <p:spTgt spid="52227">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52227">
                                            <p:txEl>
                                              <p:pRg st="5" end="5"/>
                                            </p:txEl>
                                          </p:spTgt>
                                        </p:tgtEl>
                                        <p:attrNameLst>
                                          <p:attrName>style.visibility</p:attrName>
                                        </p:attrNameLst>
                                      </p:cBhvr>
                                      <p:to>
                                        <p:strVal val="visible"/>
                                      </p:to>
                                    </p:set>
                                    <p:animEffect transition="in" filter="wipe(up)">
                                      <p:cBhvr>
                                        <p:cTn id="42" dur="500"/>
                                        <p:tgtEl>
                                          <p:spTgt spid="52227">
                                            <p:txEl>
                                              <p:pRg st="5" end="5"/>
                                            </p:txEl>
                                          </p:spTgt>
                                        </p:tgtEl>
                                      </p:cBhvr>
                                    </p:animEffect>
                                  </p:childTnLst>
                                </p:cTn>
                              </p:par>
                              <p:par>
                                <p:cTn id="43" presetID="1" presetClass="entr" presetSubtype="0" fill="hold" grpId="0" nodeType="withEffect">
                                  <p:stCondLst>
                                    <p:cond delay="0"/>
                                  </p:stCondLst>
                                  <p:childTnLst>
                                    <p:set>
                                      <p:cBhvr>
                                        <p:cTn id="44" dur="1" fill="hold">
                                          <p:stCondLst>
                                            <p:cond delay="0"/>
                                          </p:stCondLst>
                                        </p:cTn>
                                        <p:tgtEl>
                                          <p:spTgt spid="5223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52233"/>
                                        </p:tgtEl>
                                        <p:attrNameLst>
                                          <p:attrName>style.visibility</p:attrName>
                                        </p:attrNameLst>
                                      </p:cBhvr>
                                      <p:to>
                                        <p:strVal val="visible"/>
                                      </p:to>
                                    </p:set>
                                    <p:animEffect transition="in" filter="wipe(down)">
                                      <p:cBhvr>
                                        <p:cTn id="49" dur="500"/>
                                        <p:tgtEl>
                                          <p:spTgt spid="52233"/>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52234"/>
                                        </p:tgtEl>
                                        <p:attrNameLst>
                                          <p:attrName>style.visibility</p:attrName>
                                        </p:attrNameLst>
                                      </p:cBhvr>
                                      <p:to>
                                        <p:strVal val="visible"/>
                                      </p:to>
                                    </p:set>
                                    <p:animEffect transition="in" filter="wipe(down)">
                                      <p:cBhvr>
                                        <p:cTn id="52" dur="500"/>
                                        <p:tgtEl>
                                          <p:spTgt spid="5223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52235"/>
                                        </p:tgtEl>
                                        <p:attrNameLst>
                                          <p:attrName>style.visibility</p:attrName>
                                        </p:attrNameLst>
                                      </p:cBhvr>
                                      <p:to>
                                        <p:strVal val="visible"/>
                                      </p:to>
                                    </p:set>
                                    <p:animEffect transition="in" filter="wipe(down)">
                                      <p:cBhvr>
                                        <p:cTn id="57" dur="500"/>
                                        <p:tgtEl>
                                          <p:spTgt spid="5223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2000"/>
                                        <p:tgtEl>
                                          <p:spTgt spid="24"/>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1" fill="hold" grpId="0" nodeType="clickEffect">
                                  <p:stCondLst>
                                    <p:cond delay="0"/>
                                  </p:stCondLst>
                                  <p:childTnLst>
                                    <p:set>
                                      <p:cBhvr>
                                        <p:cTn id="64" dur="1" fill="hold">
                                          <p:stCondLst>
                                            <p:cond delay="0"/>
                                          </p:stCondLst>
                                        </p:cTn>
                                        <p:tgtEl>
                                          <p:spTgt spid="52236"/>
                                        </p:tgtEl>
                                        <p:attrNameLst>
                                          <p:attrName>style.visibility</p:attrName>
                                        </p:attrNameLst>
                                      </p:cBhvr>
                                      <p:to>
                                        <p:strVal val="visible"/>
                                      </p:to>
                                    </p:set>
                                    <p:animEffect transition="in" filter="wipe(up)">
                                      <p:cBhvr>
                                        <p:cTn id="65" dur="500"/>
                                        <p:tgtEl>
                                          <p:spTgt spid="5223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2000"/>
                                        <p:tgtEl>
                                          <p:spTgt spid="23"/>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2000"/>
                                        <p:tgtEl>
                                          <p:spTgt spid="26"/>
                                        </p:tgtEl>
                                      </p:cBhvr>
                                    </p:animEffec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uiExpand="1" build="p"/>
      <p:bldP spid="52231" grpId="0" uiExpand="1" animBg="1"/>
      <p:bldP spid="52232" grpId="0" uiExpand="1" animBg="1"/>
      <p:bldP spid="52233" grpId="0" animBg="1"/>
      <p:bldP spid="52234" grpId="0" animBg="1"/>
      <p:bldP spid="52235" grpId="0" animBg="1"/>
      <p:bldP spid="52236" grpId="0" animBg="1"/>
      <p:bldP spid="52239" grpId="0"/>
      <p:bldP spid="52240" grpId="0" uiExpand="1"/>
      <p:bldP spid="52241" grpId="0" uiExpand="1"/>
      <p:bldGraphic spid="23" grpId="0">
        <p:bldAsOne/>
      </p:bldGraphic>
      <p:bldGraphic spid="24" grpId="0">
        <p:bldAsOne/>
      </p:bldGraphic>
      <p:bldGraphic spid="26" grpId="0">
        <p:bldAsOne/>
      </p:bldGraphic>
      <p:bldGraphic spid="27"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35696" y="764704"/>
            <a:ext cx="5400600" cy="646331"/>
          </a:xfrm>
          <a:prstGeom prst="rect">
            <a:avLst/>
          </a:prstGeom>
          <a:noFill/>
        </p:spPr>
        <p:txBody>
          <a:bodyPr wrap="square" rtlCol="0">
            <a:spAutoFit/>
          </a:bodyPr>
          <a:lstStyle/>
          <a:p>
            <a:r>
              <a:rPr lang="en-CA" sz="3600" dirty="0" smtClean="0">
                <a:solidFill>
                  <a:srgbClr val="FF7D19"/>
                </a:solidFill>
              </a:rPr>
              <a:t>The </a:t>
            </a:r>
            <a:r>
              <a:rPr lang="en-CA" sz="3600" dirty="0">
                <a:solidFill>
                  <a:srgbClr val="FF7D19"/>
                </a:solidFill>
              </a:rPr>
              <a:t>T</a:t>
            </a:r>
            <a:r>
              <a:rPr lang="en-CA" sz="3600" dirty="0" smtClean="0">
                <a:solidFill>
                  <a:srgbClr val="FF7D19"/>
                </a:solidFill>
              </a:rPr>
              <a:t>axi </a:t>
            </a:r>
            <a:r>
              <a:rPr lang="en-CA" sz="3600" dirty="0">
                <a:solidFill>
                  <a:srgbClr val="FF7D19"/>
                </a:solidFill>
              </a:rPr>
              <a:t>M</a:t>
            </a:r>
            <a:r>
              <a:rPr lang="en-CA" sz="3600" dirty="0" smtClean="0">
                <a:solidFill>
                  <a:srgbClr val="FF7D19"/>
                </a:solidFill>
              </a:rPr>
              <a:t>arket Example</a:t>
            </a:r>
            <a:endParaRPr lang="en-CA" sz="3600" dirty="0">
              <a:solidFill>
                <a:srgbClr val="FF7D19"/>
              </a:solidFill>
            </a:endParaRPr>
          </a:p>
        </p:txBody>
      </p:sp>
      <p:sp>
        <p:nvSpPr>
          <p:cNvPr id="4" name="TextBox 3"/>
          <p:cNvSpPr txBox="1"/>
          <p:nvPr/>
        </p:nvSpPr>
        <p:spPr>
          <a:xfrm>
            <a:off x="1187624" y="1556792"/>
            <a:ext cx="6768752" cy="646331"/>
          </a:xfrm>
          <a:prstGeom prst="rect">
            <a:avLst/>
          </a:prstGeom>
          <a:noFill/>
        </p:spPr>
        <p:txBody>
          <a:bodyPr wrap="square" rtlCol="0">
            <a:spAutoFit/>
          </a:bodyPr>
          <a:lstStyle/>
          <a:p>
            <a:pPr marL="285750" indent="-285750">
              <a:buFont typeface="Arial" panose="020B0604020202020204" pitchFamily="34" charset="0"/>
              <a:buChar char="•"/>
            </a:pPr>
            <a:r>
              <a:rPr lang="en-CA" dirty="0" smtClean="0"/>
              <a:t>In this illustration we use the continuous demand and supply curves describing figure 5.2 in the text</a:t>
            </a:r>
            <a:endParaRPr lang="en-CA" dirty="0"/>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1475656" y="2203123"/>
            <a:ext cx="5526920" cy="3322032"/>
          </a:xfrm>
          <a:prstGeom prst="rect">
            <a:avLst/>
          </a:prstGeom>
        </p:spPr>
      </p:pic>
      <p:sp>
        <p:nvSpPr>
          <p:cNvPr id="7" name="TextBox 6"/>
          <p:cNvSpPr txBox="1"/>
          <p:nvPr/>
        </p:nvSpPr>
        <p:spPr>
          <a:xfrm>
            <a:off x="1043608" y="5733256"/>
            <a:ext cx="7416824" cy="369332"/>
          </a:xfrm>
          <a:prstGeom prst="rect">
            <a:avLst/>
          </a:prstGeom>
          <a:noFill/>
        </p:spPr>
        <p:txBody>
          <a:bodyPr wrap="square" rtlCol="0">
            <a:spAutoFit/>
          </a:bodyPr>
          <a:lstStyle/>
          <a:p>
            <a:r>
              <a:rPr lang="en-CA" dirty="0" smtClean="0"/>
              <a:t>CS = ½ * 48 * (90-42) = $1,152;   PS = 1/2 * 48 *(42-30) = $288</a:t>
            </a:r>
            <a:endParaRPr lang="en-CA" dirty="0"/>
          </a:p>
        </p:txBody>
      </p:sp>
      <p:cxnSp>
        <p:nvCxnSpPr>
          <p:cNvPr id="9" name="Straight Arrow Connector 8"/>
          <p:cNvCxnSpPr/>
          <p:nvPr/>
        </p:nvCxnSpPr>
        <p:spPr>
          <a:xfrm flipV="1">
            <a:off x="1331640" y="2996953"/>
            <a:ext cx="864096" cy="2160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7504" y="3212976"/>
            <a:ext cx="1224136" cy="276999"/>
          </a:xfrm>
          <a:prstGeom prst="rect">
            <a:avLst/>
          </a:prstGeom>
          <a:noFill/>
        </p:spPr>
        <p:txBody>
          <a:bodyPr wrap="square" rtlCol="0">
            <a:spAutoFit/>
          </a:bodyPr>
          <a:lstStyle/>
          <a:p>
            <a:r>
              <a:rPr lang="en-CA" sz="1200" dirty="0" smtClean="0"/>
              <a:t>Intercept = $90</a:t>
            </a:r>
            <a:endParaRPr lang="en-CA" sz="1200" dirty="0"/>
          </a:p>
        </p:txBody>
      </p:sp>
      <p:cxnSp>
        <p:nvCxnSpPr>
          <p:cNvPr id="13" name="Straight Arrow Connector 12"/>
          <p:cNvCxnSpPr/>
          <p:nvPr/>
        </p:nvCxnSpPr>
        <p:spPr>
          <a:xfrm flipV="1">
            <a:off x="1331640" y="4005064"/>
            <a:ext cx="864096" cy="1440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79512" y="4005064"/>
            <a:ext cx="1296144" cy="276999"/>
          </a:xfrm>
          <a:prstGeom prst="rect">
            <a:avLst/>
          </a:prstGeom>
          <a:noFill/>
        </p:spPr>
        <p:txBody>
          <a:bodyPr wrap="square" rtlCol="0">
            <a:spAutoFit/>
          </a:bodyPr>
          <a:lstStyle/>
          <a:p>
            <a:r>
              <a:rPr lang="en-CA" sz="1200" dirty="0" smtClean="0"/>
              <a:t>Intercept = $30</a:t>
            </a:r>
            <a:endParaRPr lang="en-CA" sz="1200" dirty="0"/>
          </a:p>
        </p:txBody>
      </p:sp>
    </p:spTree>
    <p:extLst>
      <p:ext uri="{BB962C8B-B14F-4D97-AF65-F5344CB8AC3E}">
        <p14:creationId xmlns:p14="http://schemas.microsoft.com/office/powerpoint/2010/main" val="2167368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0"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533400"/>
            <a:ext cx="8229600" cy="735360"/>
          </a:xfrm>
        </p:spPr>
        <p:txBody>
          <a:bodyPr>
            <a:normAutofit/>
          </a:bodyPr>
          <a:lstStyle/>
          <a:p>
            <a:r>
              <a:rPr lang="en-CA" sz="3600" dirty="0">
                <a:solidFill>
                  <a:srgbClr val="FF7D19"/>
                </a:solidFill>
                <a:effectLst/>
              </a:rPr>
              <a:t>Efficient Market Outcomes</a:t>
            </a:r>
            <a:endParaRPr lang="en-US" sz="3600" dirty="0">
              <a:solidFill>
                <a:srgbClr val="FF7D19"/>
              </a:solidFill>
              <a:effectLst/>
            </a:endParaRPr>
          </a:p>
        </p:txBody>
      </p:sp>
      <p:sp>
        <p:nvSpPr>
          <p:cNvPr id="53251" name="Rectangle 3"/>
          <p:cNvSpPr>
            <a:spLocks noGrp="1" noChangeArrowheads="1"/>
          </p:cNvSpPr>
          <p:nvPr>
            <p:ph idx="1"/>
          </p:nvPr>
        </p:nvSpPr>
        <p:spPr>
          <a:xfrm>
            <a:off x="395536" y="1628800"/>
            <a:ext cx="8291264" cy="3168352"/>
          </a:xfrm>
        </p:spPr>
        <p:txBody>
          <a:bodyPr>
            <a:normAutofit lnSpcReduction="10000"/>
          </a:bodyPr>
          <a:lstStyle/>
          <a:p>
            <a:r>
              <a:rPr lang="en-CA" i="1" dirty="0">
                <a:solidFill>
                  <a:srgbClr val="3E5D78"/>
                </a:solidFill>
                <a:effectLst>
                  <a:outerShdw blurRad="38100" dist="38100" dir="2700000" algn="tl">
                    <a:srgbClr val="000000">
                      <a:alpha val="43137"/>
                    </a:srgbClr>
                  </a:outerShdw>
                </a:effectLst>
              </a:rPr>
              <a:t>Efficient Market</a:t>
            </a:r>
          </a:p>
          <a:p>
            <a:pPr lvl="1"/>
            <a:r>
              <a:rPr lang="en-CA" dirty="0"/>
              <a:t>Maximizes the sum of producer and consumer </a:t>
            </a:r>
            <a:r>
              <a:rPr lang="en-CA" dirty="0" smtClean="0"/>
              <a:t>surpluses</a:t>
            </a:r>
          </a:p>
          <a:p>
            <a:pPr lvl="2"/>
            <a:r>
              <a:rPr lang="en-CA" dirty="0" smtClean="0"/>
              <a:t>That particular quantity of output is therefore </a:t>
            </a:r>
            <a:r>
              <a:rPr lang="en-CA" dirty="0" smtClean="0">
                <a:solidFill>
                  <a:srgbClr val="3E5D78"/>
                </a:solidFill>
              </a:rPr>
              <a:t>efficient</a:t>
            </a:r>
          </a:p>
          <a:p>
            <a:pPr marL="548640" lvl="2" indent="0">
              <a:buNone/>
            </a:pPr>
            <a:endParaRPr lang="en-CA" dirty="0">
              <a:solidFill>
                <a:srgbClr val="3E5D78"/>
              </a:solidFill>
            </a:endParaRPr>
          </a:p>
          <a:p>
            <a:pPr lvl="1"/>
            <a:r>
              <a:rPr lang="en-CA" dirty="0"/>
              <a:t>Leaves no scope for additional agreements that would improve the financial status of </a:t>
            </a:r>
            <a:r>
              <a:rPr lang="en-CA" dirty="0" smtClean="0"/>
              <a:t>participants</a:t>
            </a:r>
          </a:p>
          <a:p>
            <a:pPr lvl="2"/>
            <a:r>
              <a:rPr lang="en-CA" dirty="0" smtClean="0"/>
              <a:t>Any other quantity yields lower levels of welfare</a:t>
            </a:r>
          </a:p>
          <a:p>
            <a:pPr marL="548640" lvl="2" indent="0">
              <a:buNone/>
            </a:pPr>
            <a:endParaRPr lang="en-CA" dirty="0"/>
          </a:p>
          <a:p>
            <a:pPr lvl="1"/>
            <a:r>
              <a:rPr lang="en-CA" dirty="0"/>
              <a:t>Marginal </a:t>
            </a:r>
            <a:r>
              <a:rPr lang="en-CA" dirty="0" smtClean="0"/>
              <a:t>benefit </a:t>
            </a:r>
            <a:r>
              <a:rPr lang="en-CA" dirty="0"/>
              <a:t>(demand) equals marginal </a:t>
            </a:r>
            <a:r>
              <a:rPr lang="en-CA" dirty="0" smtClean="0"/>
              <a:t>cost </a:t>
            </a:r>
            <a:r>
              <a:rPr lang="en-CA" dirty="0"/>
              <a:t>(supply</a:t>
            </a:r>
            <a:r>
              <a:rPr lang="en-CA"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wipe(up)">
                                      <p:cBhvr>
                                        <p:cTn id="7" dur="500"/>
                                        <p:tgtEl>
                                          <p:spTgt spid="532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wipe(up)">
                                      <p:cBhvr>
                                        <p:cTn id="12" dur="500"/>
                                        <p:tgtEl>
                                          <p:spTgt spid="53251">
                                            <p:txEl>
                                              <p:pRg st="1" end="1"/>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53251">
                                            <p:txEl>
                                              <p:pRg st="2" end="2"/>
                                            </p:txEl>
                                          </p:spTgt>
                                        </p:tgtEl>
                                        <p:attrNameLst>
                                          <p:attrName>style.visibility</p:attrName>
                                        </p:attrNameLst>
                                      </p:cBhvr>
                                      <p:to>
                                        <p:strVal val="visible"/>
                                      </p:to>
                                    </p:set>
                                    <p:animEffect transition="in" filter="wipe(up)">
                                      <p:cBhvr>
                                        <p:cTn id="15" dur="500"/>
                                        <p:tgtEl>
                                          <p:spTgt spid="53251">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3251">
                                            <p:txEl>
                                              <p:pRg st="4" end="4"/>
                                            </p:txEl>
                                          </p:spTgt>
                                        </p:tgtEl>
                                        <p:attrNameLst>
                                          <p:attrName>style.visibility</p:attrName>
                                        </p:attrNameLst>
                                      </p:cBhvr>
                                      <p:to>
                                        <p:strVal val="visible"/>
                                      </p:to>
                                    </p:set>
                                    <p:animEffect transition="in" filter="wipe(up)">
                                      <p:cBhvr>
                                        <p:cTn id="20" dur="500"/>
                                        <p:tgtEl>
                                          <p:spTgt spid="53251">
                                            <p:txEl>
                                              <p:pRg st="4" end="4"/>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53251">
                                            <p:txEl>
                                              <p:pRg st="5" end="5"/>
                                            </p:txEl>
                                          </p:spTgt>
                                        </p:tgtEl>
                                        <p:attrNameLst>
                                          <p:attrName>style.visibility</p:attrName>
                                        </p:attrNameLst>
                                      </p:cBhvr>
                                      <p:to>
                                        <p:strVal val="visible"/>
                                      </p:to>
                                    </p:set>
                                    <p:animEffect transition="in" filter="wipe(up)">
                                      <p:cBhvr>
                                        <p:cTn id="23" dur="500"/>
                                        <p:tgtEl>
                                          <p:spTgt spid="53251">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53251">
                                            <p:txEl>
                                              <p:pRg st="7" end="7"/>
                                            </p:txEl>
                                          </p:spTgt>
                                        </p:tgtEl>
                                        <p:attrNameLst>
                                          <p:attrName>style.visibility</p:attrName>
                                        </p:attrNameLst>
                                      </p:cBhvr>
                                      <p:to>
                                        <p:strVal val="visible"/>
                                      </p:to>
                                    </p:set>
                                    <p:animEffect transition="in" filter="wipe(up)">
                                      <p:cBhvr>
                                        <p:cTn id="28" dur="500"/>
                                        <p:tgtEl>
                                          <p:spTgt spid="5325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a:xfrm>
            <a:off x="457200" y="533400"/>
            <a:ext cx="5770984" cy="735360"/>
          </a:xfrm>
          <a:prstGeom prst="rect">
            <a:avLst/>
          </a:prstGeom>
        </p:spPr>
        <p:txBody>
          <a:bodyP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pPr fontAlgn="auto">
              <a:spcAft>
                <a:spcPts val="0"/>
              </a:spcAft>
            </a:pPr>
            <a:r>
              <a:rPr lang="en-CA" sz="3600" dirty="0" smtClean="0">
                <a:solidFill>
                  <a:srgbClr val="FF7D19"/>
                </a:solidFill>
              </a:rPr>
              <a:t>Efficient Market Outcomes</a:t>
            </a:r>
            <a:endParaRPr lang="en-US" sz="3600" dirty="0">
              <a:solidFill>
                <a:srgbClr val="FF7D19"/>
              </a:solidFill>
            </a:endParaRPr>
          </a:p>
        </p:txBody>
      </p:sp>
      <p:sp>
        <p:nvSpPr>
          <p:cNvPr id="8" name="TextBox 7"/>
          <p:cNvSpPr txBox="1"/>
          <p:nvPr/>
        </p:nvSpPr>
        <p:spPr>
          <a:xfrm>
            <a:off x="899592" y="1700808"/>
            <a:ext cx="7488832" cy="2782300"/>
          </a:xfrm>
          <a:prstGeom prst="rect">
            <a:avLst/>
          </a:prstGeom>
          <a:noFill/>
        </p:spPr>
        <p:txBody>
          <a:bodyPr wrap="square" rtlCol="0">
            <a:spAutoFit/>
          </a:bodyPr>
          <a:lstStyle/>
          <a:p>
            <a:pPr lvl="0" fontAlgn="auto">
              <a:spcBef>
                <a:spcPct val="20000"/>
              </a:spcBef>
              <a:spcAft>
                <a:spcPts val="0"/>
              </a:spcAft>
              <a:buClr>
                <a:srgbClr val="93A299"/>
              </a:buClr>
              <a:buSzPct val="85000"/>
            </a:pPr>
            <a:r>
              <a:rPr lang="en-CA" sz="2400" dirty="0" smtClean="0">
                <a:solidFill>
                  <a:srgbClr val="3E5D78"/>
                </a:solidFill>
                <a:latin typeface="Arial"/>
              </a:rPr>
              <a:t>The </a:t>
            </a:r>
            <a:r>
              <a:rPr lang="en-CA" sz="2400" i="1" dirty="0" smtClean="0">
                <a:solidFill>
                  <a:srgbClr val="3E5D78"/>
                </a:solidFill>
                <a:effectLst>
                  <a:outerShdw blurRad="38100" dist="38100" dir="2700000" algn="tl">
                    <a:srgbClr val="000000">
                      <a:alpha val="43137"/>
                    </a:srgbClr>
                  </a:outerShdw>
                </a:effectLst>
                <a:latin typeface="Arial"/>
              </a:rPr>
              <a:t>free </a:t>
            </a:r>
            <a:r>
              <a:rPr lang="en-CA" sz="2400" i="1" dirty="0">
                <a:solidFill>
                  <a:srgbClr val="3E5D78"/>
                </a:solidFill>
                <a:effectLst>
                  <a:outerShdw blurRad="38100" dist="38100" dir="2700000" algn="tl">
                    <a:srgbClr val="000000">
                      <a:alpha val="43137"/>
                    </a:srgbClr>
                  </a:outerShdw>
                </a:effectLst>
                <a:latin typeface="Arial"/>
              </a:rPr>
              <a:t>market equilibrium </a:t>
            </a:r>
            <a:r>
              <a:rPr lang="en-CA" sz="2400" dirty="0">
                <a:solidFill>
                  <a:srgbClr val="3E5D78"/>
                </a:solidFill>
                <a:latin typeface="Arial"/>
              </a:rPr>
              <a:t>may be </a:t>
            </a:r>
            <a:r>
              <a:rPr lang="en-CA" sz="2400" dirty="0" smtClean="0">
                <a:solidFill>
                  <a:srgbClr val="3E5D78"/>
                </a:solidFill>
                <a:latin typeface="Arial"/>
              </a:rPr>
              <a:t>efficient</a:t>
            </a:r>
          </a:p>
          <a:p>
            <a:pPr lvl="0" fontAlgn="auto">
              <a:spcBef>
                <a:spcPct val="20000"/>
              </a:spcBef>
              <a:spcAft>
                <a:spcPts val="0"/>
              </a:spcAft>
              <a:buClr>
                <a:srgbClr val="93A299"/>
              </a:buClr>
              <a:buSzPct val="85000"/>
            </a:pPr>
            <a:endParaRPr lang="en-CA" sz="2400" dirty="0">
              <a:solidFill>
                <a:srgbClr val="3E5D78"/>
              </a:solidFill>
              <a:latin typeface="Arial"/>
            </a:endParaRPr>
          </a:p>
          <a:p>
            <a:pPr lvl="1" indent="-182880" fontAlgn="auto">
              <a:spcBef>
                <a:spcPct val="20000"/>
              </a:spcBef>
              <a:spcAft>
                <a:spcPts val="0"/>
              </a:spcAft>
              <a:buClr>
                <a:srgbClr val="93A299"/>
              </a:buClr>
              <a:buSzPct val="85000"/>
              <a:buFont typeface="Arial" pitchFamily="34" charset="0"/>
              <a:buChar char="•"/>
            </a:pPr>
            <a:r>
              <a:rPr lang="en-CA" sz="2000" dirty="0">
                <a:solidFill>
                  <a:srgbClr val="292934"/>
                </a:solidFill>
                <a:latin typeface="Arial"/>
              </a:rPr>
              <a:t>At that equilibrium, the marginal benefit (on the D side) from consuming one more unit equals the marginal cost (on the S side) from producing one more unit </a:t>
            </a:r>
            <a:r>
              <a:rPr lang="en-CA" sz="2000" i="1" dirty="0">
                <a:solidFill>
                  <a:srgbClr val="292934"/>
                </a:solidFill>
                <a:latin typeface="Arial"/>
              </a:rPr>
              <a:t>provided the demand curve measures benefits correctly and the supply curve measures costs correctly</a:t>
            </a:r>
            <a:endParaRPr lang="en-US" sz="2000" i="1" dirty="0">
              <a:solidFill>
                <a:srgbClr val="292934"/>
              </a:solidFill>
              <a:latin typeface="Arial"/>
            </a:endParaRPr>
          </a:p>
          <a:p>
            <a:r>
              <a:rPr lang="en-US" dirty="0" smtClean="0"/>
              <a:t> </a:t>
            </a:r>
            <a:endParaRPr lang="en-CA" dirty="0"/>
          </a:p>
        </p:txBody>
      </p:sp>
    </p:spTree>
    <p:extLst>
      <p:ext uri="{BB962C8B-B14F-4D97-AF65-F5344CB8AC3E}">
        <p14:creationId xmlns:p14="http://schemas.microsoft.com/office/powerpoint/2010/main" val="24445578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5698976" cy="807368"/>
          </a:xfrm>
        </p:spPr>
        <p:txBody>
          <a:bodyPr>
            <a:normAutofit/>
          </a:bodyPr>
          <a:lstStyle/>
          <a:p>
            <a:r>
              <a:rPr lang="en-US" sz="3600" dirty="0" smtClean="0">
                <a:solidFill>
                  <a:srgbClr val="FF7D19"/>
                </a:solidFill>
              </a:rPr>
              <a:t>Taxation and Efficiency</a:t>
            </a:r>
            <a:endParaRPr lang="en-US" sz="3600" dirty="0">
              <a:solidFill>
                <a:srgbClr val="FF7D19"/>
              </a:solidFill>
            </a:endParaRPr>
          </a:p>
        </p:txBody>
      </p:sp>
      <p:sp>
        <p:nvSpPr>
          <p:cNvPr id="6" name="Content Placeholder 5"/>
          <p:cNvSpPr>
            <a:spLocks noGrp="1"/>
          </p:cNvSpPr>
          <p:nvPr>
            <p:ph idx="1"/>
          </p:nvPr>
        </p:nvSpPr>
        <p:spPr/>
        <p:txBody>
          <a:bodyPr/>
          <a:lstStyle/>
          <a:p>
            <a:r>
              <a:rPr lang="en-US" dirty="0" smtClean="0"/>
              <a:t>The efficiency criterion can be applied to a tax that is imposed in the S and D framework</a:t>
            </a:r>
          </a:p>
          <a:p>
            <a:pPr marL="0" indent="0">
              <a:buNone/>
            </a:pPr>
            <a:endParaRPr lang="en-US" dirty="0" smtClean="0"/>
          </a:p>
          <a:p>
            <a:r>
              <a:rPr lang="en-US" dirty="0" smtClean="0"/>
              <a:t>Consider an </a:t>
            </a:r>
            <a:r>
              <a:rPr lang="en-US" i="1" dirty="0" smtClean="0">
                <a:solidFill>
                  <a:srgbClr val="3E5D78"/>
                </a:solidFill>
                <a:effectLst>
                  <a:outerShdw blurRad="38100" dist="38100" dir="2700000" algn="tl">
                    <a:srgbClr val="000000">
                      <a:alpha val="43137"/>
                    </a:srgbClr>
                  </a:outerShdw>
                </a:effectLst>
              </a:rPr>
              <a:t>ad valorem tax</a:t>
            </a:r>
            <a:r>
              <a:rPr lang="en-US" dirty="0" smtClean="0"/>
              <a:t> that is collected from suppliers</a:t>
            </a:r>
          </a:p>
          <a:p>
            <a:pPr marL="0" indent="0">
              <a:buNone/>
            </a:pPr>
            <a:endParaRPr lang="en-US" dirty="0" smtClean="0"/>
          </a:p>
          <a:p>
            <a:r>
              <a:rPr lang="en-US" dirty="0" smtClean="0"/>
              <a:t>It creates a </a:t>
            </a:r>
            <a:r>
              <a:rPr lang="en-US" i="1" dirty="0" smtClean="0">
                <a:solidFill>
                  <a:srgbClr val="3E5D78"/>
                </a:solidFill>
              </a:rPr>
              <a:t>tax wedge </a:t>
            </a:r>
            <a:r>
              <a:rPr lang="en-US" dirty="0" smtClean="0"/>
              <a:t>as there is now a gap between the price that the consumer must pay and the price that the supplier receives</a:t>
            </a:r>
          </a:p>
          <a:p>
            <a:pPr marL="0" indent="0">
              <a:buNone/>
            </a:pPr>
            <a:endParaRPr lang="en-US" dirty="0"/>
          </a:p>
          <a:p>
            <a:pPr marL="0" indent="0" algn="r">
              <a:buNone/>
            </a:pPr>
            <a:r>
              <a:rPr lang="en-US" i="1" dirty="0" smtClean="0">
                <a:solidFill>
                  <a:srgbClr val="3E5D78"/>
                </a:solidFill>
              </a:rPr>
              <a:t>Illustration..</a:t>
            </a:r>
            <a:endParaRPr lang="en-US" i="1" dirty="0">
              <a:solidFill>
                <a:srgbClr val="3E5D7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57200" y="533400"/>
            <a:ext cx="5627688" cy="735360"/>
          </a:xfrm>
        </p:spPr>
        <p:txBody>
          <a:bodyPr>
            <a:normAutofit/>
          </a:bodyPr>
          <a:lstStyle/>
          <a:p>
            <a:r>
              <a:rPr lang="en-CA" sz="3600" dirty="0">
                <a:solidFill>
                  <a:srgbClr val="FF7D19"/>
                </a:solidFill>
                <a:effectLst/>
              </a:rPr>
              <a:t>Taxation and Efficiency</a:t>
            </a:r>
            <a:endParaRPr lang="en-US" sz="3600" dirty="0">
              <a:solidFill>
                <a:srgbClr val="FF7D19"/>
              </a:solidFill>
              <a:effectLst/>
            </a:endParaRPr>
          </a:p>
        </p:txBody>
      </p:sp>
      <p:sp>
        <p:nvSpPr>
          <p:cNvPr id="54275" name="Rectangle 3"/>
          <p:cNvSpPr>
            <a:spLocks noGrp="1" noChangeArrowheads="1"/>
          </p:cNvSpPr>
          <p:nvPr>
            <p:ph idx="1"/>
          </p:nvPr>
        </p:nvSpPr>
        <p:spPr>
          <a:xfrm>
            <a:off x="323528" y="1600201"/>
            <a:ext cx="4177035" cy="3654424"/>
          </a:xfrm>
          <a:ln/>
        </p:spPr>
        <p:txBody>
          <a:bodyPr>
            <a:normAutofit/>
          </a:bodyPr>
          <a:lstStyle/>
          <a:p>
            <a:r>
              <a:rPr lang="en-CA" sz="2000" dirty="0"/>
              <a:t>Original </a:t>
            </a:r>
            <a:r>
              <a:rPr lang="en-CA" sz="2000" dirty="0" smtClean="0"/>
              <a:t>Equilibrium </a:t>
            </a:r>
            <a:r>
              <a:rPr lang="en-CA" sz="2000" dirty="0"/>
              <a:t> </a:t>
            </a:r>
            <a:r>
              <a:rPr lang="en-CA" sz="2000" dirty="0" smtClean="0"/>
              <a:t>{</a:t>
            </a:r>
            <a:r>
              <a:rPr lang="en-CA" sz="2000" dirty="0"/>
              <a:t>P</a:t>
            </a:r>
            <a:r>
              <a:rPr lang="en-CA" sz="2000" baseline="-25000" dirty="0"/>
              <a:t>0</a:t>
            </a:r>
            <a:r>
              <a:rPr lang="en-CA" sz="2000" dirty="0"/>
              <a:t>, Q</a:t>
            </a:r>
            <a:r>
              <a:rPr lang="en-CA" sz="2000" baseline="-25000" dirty="0"/>
              <a:t>0</a:t>
            </a:r>
            <a:r>
              <a:rPr lang="en-CA" sz="2000" dirty="0" smtClean="0"/>
              <a:t>}</a:t>
            </a:r>
          </a:p>
          <a:p>
            <a:pPr marL="0" indent="0">
              <a:buNone/>
            </a:pPr>
            <a:endParaRPr lang="en-CA" sz="2000" dirty="0"/>
          </a:p>
          <a:p>
            <a:r>
              <a:rPr lang="en-CA" sz="2000" dirty="0"/>
              <a:t>15% tax, shift </a:t>
            </a:r>
            <a:r>
              <a:rPr lang="en-CA" sz="2000" i="1" dirty="0"/>
              <a:t>S</a:t>
            </a:r>
            <a:r>
              <a:rPr lang="en-CA" sz="2000" dirty="0"/>
              <a:t> to </a:t>
            </a:r>
            <a:r>
              <a:rPr lang="en-CA" sz="2000" i="1" dirty="0" smtClean="0"/>
              <a:t>S</a:t>
            </a:r>
            <a:r>
              <a:rPr lang="en-CA" sz="2000" i="1" baseline="-25000" dirty="0" smtClean="0"/>
              <a:t>t</a:t>
            </a:r>
            <a:r>
              <a:rPr lang="en-CA" sz="2000" i="1" dirty="0" smtClean="0"/>
              <a:t> </a:t>
            </a:r>
            <a:r>
              <a:rPr lang="en-CA" sz="2000" dirty="0" smtClean="0"/>
              <a:t>{</a:t>
            </a:r>
            <a:r>
              <a:rPr lang="en-CA" sz="2000" dirty="0" err="1" smtClean="0"/>
              <a:t>P</a:t>
            </a:r>
            <a:r>
              <a:rPr lang="en-CA" sz="2000" baseline="-25000" dirty="0" err="1" smtClean="0"/>
              <a:t>t</a:t>
            </a:r>
            <a:r>
              <a:rPr lang="en-CA" sz="2000" dirty="0"/>
              <a:t>, </a:t>
            </a:r>
            <a:r>
              <a:rPr lang="en-CA" sz="2000" dirty="0" err="1"/>
              <a:t>Q</a:t>
            </a:r>
            <a:r>
              <a:rPr lang="en-CA" sz="2000" baseline="-25000" dirty="0" err="1"/>
              <a:t>t</a:t>
            </a:r>
            <a:r>
              <a:rPr lang="en-CA" sz="2000" dirty="0" smtClean="0"/>
              <a:t>}</a:t>
            </a:r>
          </a:p>
          <a:p>
            <a:pPr marL="0" indent="0">
              <a:buNone/>
            </a:pPr>
            <a:endParaRPr lang="en-CA" sz="2000" dirty="0"/>
          </a:p>
          <a:p>
            <a:r>
              <a:rPr lang="en-CA" sz="2000" dirty="0"/>
              <a:t>Post-tax supply price </a:t>
            </a:r>
            <a:r>
              <a:rPr lang="en-CA" sz="2000" i="1" dirty="0" err="1" smtClean="0"/>
              <a:t>P</a:t>
            </a:r>
            <a:r>
              <a:rPr lang="en-CA" sz="2000" i="1" baseline="-25000" dirty="0" err="1" smtClean="0"/>
              <a:t>ts</a:t>
            </a:r>
            <a:endParaRPr lang="en-CA" sz="2000" i="1" baseline="-25000" dirty="0" smtClean="0"/>
          </a:p>
          <a:p>
            <a:pPr marL="0" indent="0">
              <a:buNone/>
            </a:pPr>
            <a:endParaRPr lang="en-CA" sz="2000" i="1" baseline="-25000" dirty="0"/>
          </a:p>
          <a:p>
            <a:r>
              <a:rPr lang="en-CA" sz="2000" dirty="0"/>
              <a:t>Revenue </a:t>
            </a:r>
            <a:r>
              <a:rPr lang="en-CA" sz="2000" dirty="0" smtClean="0"/>
              <a:t>burden</a:t>
            </a:r>
          </a:p>
          <a:p>
            <a:pPr marL="0" indent="0">
              <a:buNone/>
            </a:pPr>
            <a:endParaRPr lang="en-CA" sz="2000" dirty="0"/>
          </a:p>
          <a:p>
            <a:r>
              <a:rPr lang="en-CA" sz="2000" dirty="0"/>
              <a:t>Excess burden and deadweight Loss</a:t>
            </a:r>
            <a:endParaRPr lang="en-US" sz="2000" dirty="0"/>
          </a:p>
        </p:txBody>
      </p:sp>
      <p:sp>
        <p:nvSpPr>
          <p:cNvPr id="54276" name="Line 4"/>
          <p:cNvSpPr>
            <a:spLocks noChangeShapeType="1"/>
          </p:cNvSpPr>
          <p:nvPr/>
        </p:nvSpPr>
        <p:spPr bwMode="auto">
          <a:xfrm>
            <a:off x="5003800" y="1916113"/>
            <a:ext cx="0" cy="3673475"/>
          </a:xfrm>
          <a:prstGeom prst="line">
            <a:avLst/>
          </a:prstGeom>
          <a:noFill/>
          <a:ln w="19050">
            <a:solidFill>
              <a:schemeClr val="tx1"/>
            </a:solidFill>
            <a:round/>
            <a:headEnd/>
            <a:tailEnd/>
          </a:ln>
          <a:effectLst/>
        </p:spPr>
        <p:txBody>
          <a:bodyPr/>
          <a:lstStyle/>
          <a:p>
            <a:endParaRPr lang="en-US"/>
          </a:p>
        </p:txBody>
      </p:sp>
      <p:sp>
        <p:nvSpPr>
          <p:cNvPr id="54277" name="Line 5"/>
          <p:cNvSpPr>
            <a:spLocks noChangeShapeType="1"/>
          </p:cNvSpPr>
          <p:nvPr/>
        </p:nvSpPr>
        <p:spPr bwMode="auto">
          <a:xfrm>
            <a:off x="5003800" y="5589588"/>
            <a:ext cx="3671888" cy="0"/>
          </a:xfrm>
          <a:prstGeom prst="line">
            <a:avLst/>
          </a:prstGeom>
          <a:noFill/>
          <a:ln w="19050">
            <a:solidFill>
              <a:schemeClr val="tx1"/>
            </a:solidFill>
            <a:round/>
            <a:headEnd/>
            <a:tailEnd/>
          </a:ln>
          <a:effectLst/>
        </p:spPr>
        <p:txBody>
          <a:bodyPr/>
          <a:lstStyle/>
          <a:p>
            <a:endParaRPr lang="en-US"/>
          </a:p>
        </p:txBody>
      </p:sp>
      <p:sp>
        <p:nvSpPr>
          <p:cNvPr id="54278" name="Line 6"/>
          <p:cNvSpPr>
            <a:spLocks noChangeShapeType="1"/>
          </p:cNvSpPr>
          <p:nvPr/>
        </p:nvSpPr>
        <p:spPr bwMode="auto">
          <a:xfrm>
            <a:off x="5003800" y="2492375"/>
            <a:ext cx="3600450" cy="2232025"/>
          </a:xfrm>
          <a:prstGeom prst="line">
            <a:avLst/>
          </a:prstGeom>
          <a:noFill/>
          <a:ln w="38100">
            <a:solidFill>
              <a:srgbClr val="0066FF"/>
            </a:solidFill>
            <a:round/>
            <a:headEnd/>
            <a:tailEnd/>
          </a:ln>
          <a:effectLst/>
        </p:spPr>
        <p:txBody>
          <a:bodyPr/>
          <a:lstStyle/>
          <a:p>
            <a:endParaRPr lang="en-US"/>
          </a:p>
        </p:txBody>
      </p:sp>
      <p:sp>
        <p:nvSpPr>
          <p:cNvPr id="54279" name="Line 7"/>
          <p:cNvSpPr>
            <a:spLocks noChangeShapeType="1"/>
          </p:cNvSpPr>
          <p:nvPr/>
        </p:nvSpPr>
        <p:spPr bwMode="auto">
          <a:xfrm flipV="1">
            <a:off x="5003800" y="2708275"/>
            <a:ext cx="3816350" cy="1657350"/>
          </a:xfrm>
          <a:prstGeom prst="line">
            <a:avLst/>
          </a:prstGeom>
          <a:noFill/>
          <a:ln w="38100">
            <a:solidFill>
              <a:srgbClr val="FF0000"/>
            </a:solidFill>
            <a:round/>
            <a:headEnd/>
            <a:tailEnd/>
          </a:ln>
          <a:effectLst/>
        </p:spPr>
        <p:txBody>
          <a:bodyPr/>
          <a:lstStyle/>
          <a:p>
            <a:endParaRPr lang="en-US"/>
          </a:p>
        </p:txBody>
      </p:sp>
      <p:sp>
        <p:nvSpPr>
          <p:cNvPr id="54280" name="Text Box 8"/>
          <p:cNvSpPr txBox="1">
            <a:spLocks noChangeArrowheads="1"/>
          </p:cNvSpPr>
          <p:nvPr/>
        </p:nvSpPr>
        <p:spPr bwMode="auto">
          <a:xfrm>
            <a:off x="8172450" y="4797425"/>
            <a:ext cx="719138" cy="457200"/>
          </a:xfrm>
          <a:prstGeom prst="rect">
            <a:avLst/>
          </a:prstGeom>
          <a:noFill/>
          <a:ln w="9525">
            <a:noFill/>
            <a:miter lim="800000"/>
            <a:headEnd/>
            <a:tailEnd/>
          </a:ln>
          <a:effectLst/>
        </p:spPr>
        <p:txBody>
          <a:bodyPr>
            <a:spAutoFit/>
          </a:bodyPr>
          <a:lstStyle/>
          <a:p>
            <a:pPr>
              <a:spcBef>
                <a:spcPct val="50000"/>
              </a:spcBef>
            </a:pPr>
            <a:r>
              <a:rPr lang="en-CA" sz="2400"/>
              <a:t>D</a:t>
            </a:r>
            <a:endParaRPr lang="en-US" sz="2400"/>
          </a:p>
        </p:txBody>
      </p:sp>
      <p:sp>
        <p:nvSpPr>
          <p:cNvPr id="54281" name="Text Box 9"/>
          <p:cNvSpPr txBox="1">
            <a:spLocks noChangeArrowheads="1"/>
          </p:cNvSpPr>
          <p:nvPr/>
        </p:nvSpPr>
        <p:spPr bwMode="auto">
          <a:xfrm>
            <a:off x="8424863" y="2997200"/>
            <a:ext cx="466725" cy="400110"/>
          </a:xfrm>
          <a:prstGeom prst="rect">
            <a:avLst/>
          </a:prstGeom>
          <a:noFill/>
          <a:ln w="9525">
            <a:noFill/>
            <a:miter lim="800000"/>
            <a:headEnd/>
            <a:tailEnd/>
          </a:ln>
          <a:effectLst/>
        </p:spPr>
        <p:txBody>
          <a:bodyPr wrap="square">
            <a:spAutoFit/>
          </a:bodyPr>
          <a:lstStyle/>
          <a:p>
            <a:pPr>
              <a:spcBef>
                <a:spcPct val="50000"/>
              </a:spcBef>
            </a:pPr>
            <a:r>
              <a:rPr lang="en-CA" sz="2000"/>
              <a:t>S</a:t>
            </a:r>
            <a:endParaRPr lang="en-US" sz="2000"/>
          </a:p>
        </p:txBody>
      </p:sp>
      <p:sp>
        <p:nvSpPr>
          <p:cNvPr id="54282" name="Line 10"/>
          <p:cNvSpPr>
            <a:spLocks noChangeShapeType="1"/>
          </p:cNvSpPr>
          <p:nvPr/>
        </p:nvSpPr>
        <p:spPr bwMode="auto">
          <a:xfrm flipV="1">
            <a:off x="5003800" y="1989138"/>
            <a:ext cx="3384550" cy="2089150"/>
          </a:xfrm>
          <a:prstGeom prst="line">
            <a:avLst/>
          </a:prstGeom>
          <a:noFill/>
          <a:ln w="38100">
            <a:solidFill>
              <a:srgbClr val="C00000"/>
            </a:solidFill>
            <a:round/>
            <a:headEnd/>
            <a:tailEnd/>
          </a:ln>
          <a:effectLst/>
        </p:spPr>
        <p:txBody>
          <a:bodyPr/>
          <a:lstStyle/>
          <a:p>
            <a:endParaRPr lang="en-US"/>
          </a:p>
        </p:txBody>
      </p:sp>
      <p:sp>
        <p:nvSpPr>
          <p:cNvPr id="54283" name="Text Box 11"/>
          <p:cNvSpPr txBox="1">
            <a:spLocks noChangeArrowheads="1"/>
          </p:cNvSpPr>
          <p:nvPr/>
        </p:nvSpPr>
        <p:spPr bwMode="auto">
          <a:xfrm>
            <a:off x="8101013" y="2133600"/>
            <a:ext cx="503237" cy="400110"/>
          </a:xfrm>
          <a:prstGeom prst="rect">
            <a:avLst/>
          </a:prstGeom>
          <a:noFill/>
          <a:ln w="9525">
            <a:noFill/>
            <a:miter lim="800000"/>
            <a:headEnd/>
            <a:tailEnd/>
          </a:ln>
          <a:effectLst/>
        </p:spPr>
        <p:txBody>
          <a:bodyPr wrap="square">
            <a:spAutoFit/>
          </a:bodyPr>
          <a:lstStyle/>
          <a:p>
            <a:pPr>
              <a:spcBef>
                <a:spcPct val="50000"/>
              </a:spcBef>
            </a:pPr>
            <a:r>
              <a:rPr lang="en-CA" sz="2000" dirty="0"/>
              <a:t>S</a:t>
            </a:r>
            <a:r>
              <a:rPr lang="en-CA" sz="2000" baseline="-25000" dirty="0"/>
              <a:t>t</a:t>
            </a:r>
            <a:endParaRPr lang="en-US" sz="2000" baseline="-25000" dirty="0"/>
          </a:p>
        </p:txBody>
      </p:sp>
      <p:sp>
        <p:nvSpPr>
          <p:cNvPr id="54284" name="Line 12"/>
          <p:cNvSpPr>
            <a:spLocks noChangeShapeType="1"/>
          </p:cNvSpPr>
          <p:nvPr/>
        </p:nvSpPr>
        <p:spPr bwMode="auto">
          <a:xfrm>
            <a:off x="6300788" y="3284538"/>
            <a:ext cx="0" cy="2305050"/>
          </a:xfrm>
          <a:prstGeom prst="line">
            <a:avLst/>
          </a:prstGeom>
          <a:noFill/>
          <a:ln w="9525">
            <a:solidFill>
              <a:schemeClr val="tx1"/>
            </a:solidFill>
            <a:prstDash val="dash"/>
            <a:round/>
            <a:headEnd/>
            <a:tailEnd/>
          </a:ln>
          <a:effectLst/>
        </p:spPr>
        <p:txBody>
          <a:bodyPr/>
          <a:lstStyle/>
          <a:p>
            <a:endParaRPr lang="en-US"/>
          </a:p>
        </p:txBody>
      </p:sp>
      <p:sp>
        <p:nvSpPr>
          <p:cNvPr id="54285" name="Line 13"/>
          <p:cNvSpPr>
            <a:spLocks noChangeShapeType="1"/>
          </p:cNvSpPr>
          <p:nvPr/>
        </p:nvSpPr>
        <p:spPr bwMode="auto">
          <a:xfrm>
            <a:off x="6804025" y="3573463"/>
            <a:ext cx="0" cy="2016125"/>
          </a:xfrm>
          <a:prstGeom prst="line">
            <a:avLst/>
          </a:prstGeom>
          <a:noFill/>
          <a:ln w="9525">
            <a:solidFill>
              <a:schemeClr val="tx1"/>
            </a:solidFill>
            <a:prstDash val="dash"/>
            <a:round/>
            <a:headEnd/>
            <a:tailEnd/>
          </a:ln>
          <a:effectLst/>
        </p:spPr>
        <p:txBody>
          <a:bodyPr/>
          <a:lstStyle/>
          <a:p>
            <a:endParaRPr lang="en-US"/>
          </a:p>
        </p:txBody>
      </p:sp>
      <p:sp>
        <p:nvSpPr>
          <p:cNvPr id="54286" name="Line 14"/>
          <p:cNvSpPr>
            <a:spLocks noChangeShapeType="1"/>
          </p:cNvSpPr>
          <p:nvPr/>
        </p:nvSpPr>
        <p:spPr bwMode="auto">
          <a:xfrm flipH="1">
            <a:off x="5003800" y="3284538"/>
            <a:ext cx="1296988" cy="0"/>
          </a:xfrm>
          <a:prstGeom prst="line">
            <a:avLst/>
          </a:prstGeom>
          <a:noFill/>
          <a:ln w="9525">
            <a:solidFill>
              <a:schemeClr val="tx1"/>
            </a:solidFill>
            <a:prstDash val="dash"/>
            <a:round/>
            <a:headEnd/>
            <a:tailEnd/>
          </a:ln>
          <a:effectLst/>
        </p:spPr>
        <p:txBody>
          <a:bodyPr/>
          <a:lstStyle/>
          <a:p>
            <a:endParaRPr lang="en-US"/>
          </a:p>
        </p:txBody>
      </p:sp>
      <p:sp>
        <p:nvSpPr>
          <p:cNvPr id="54287" name="Line 15"/>
          <p:cNvSpPr>
            <a:spLocks noChangeShapeType="1"/>
          </p:cNvSpPr>
          <p:nvPr/>
        </p:nvSpPr>
        <p:spPr bwMode="auto">
          <a:xfrm flipH="1">
            <a:off x="5003800" y="3573463"/>
            <a:ext cx="1728788" cy="0"/>
          </a:xfrm>
          <a:prstGeom prst="line">
            <a:avLst/>
          </a:prstGeom>
          <a:noFill/>
          <a:ln w="9525">
            <a:solidFill>
              <a:schemeClr val="tx1"/>
            </a:solidFill>
            <a:prstDash val="dash"/>
            <a:round/>
            <a:headEnd/>
            <a:tailEnd/>
          </a:ln>
          <a:effectLst/>
        </p:spPr>
        <p:txBody>
          <a:bodyPr/>
          <a:lstStyle/>
          <a:p>
            <a:endParaRPr lang="en-US"/>
          </a:p>
        </p:txBody>
      </p:sp>
      <p:sp>
        <p:nvSpPr>
          <p:cNvPr id="54288" name="Line 16"/>
          <p:cNvSpPr>
            <a:spLocks noChangeShapeType="1"/>
          </p:cNvSpPr>
          <p:nvPr/>
        </p:nvSpPr>
        <p:spPr bwMode="auto">
          <a:xfrm flipH="1">
            <a:off x="5003800" y="3789363"/>
            <a:ext cx="1296988" cy="0"/>
          </a:xfrm>
          <a:prstGeom prst="line">
            <a:avLst/>
          </a:prstGeom>
          <a:noFill/>
          <a:ln w="9525">
            <a:solidFill>
              <a:schemeClr val="tx1"/>
            </a:solidFill>
            <a:prstDash val="dash"/>
            <a:round/>
            <a:headEnd/>
            <a:tailEnd/>
          </a:ln>
          <a:effectLst/>
        </p:spPr>
        <p:txBody>
          <a:bodyPr/>
          <a:lstStyle/>
          <a:p>
            <a:endParaRPr lang="en-US"/>
          </a:p>
        </p:txBody>
      </p:sp>
      <p:sp>
        <p:nvSpPr>
          <p:cNvPr id="54290" name="Text Box 18"/>
          <p:cNvSpPr txBox="1">
            <a:spLocks noChangeArrowheads="1"/>
          </p:cNvSpPr>
          <p:nvPr/>
        </p:nvSpPr>
        <p:spPr bwMode="auto">
          <a:xfrm>
            <a:off x="6084888" y="2781300"/>
            <a:ext cx="719137" cy="400110"/>
          </a:xfrm>
          <a:prstGeom prst="rect">
            <a:avLst/>
          </a:prstGeom>
          <a:noFill/>
          <a:ln w="9525">
            <a:noFill/>
            <a:miter lim="800000"/>
            <a:headEnd/>
            <a:tailEnd/>
          </a:ln>
          <a:effectLst/>
        </p:spPr>
        <p:txBody>
          <a:bodyPr>
            <a:spAutoFit/>
          </a:bodyPr>
          <a:lstStyle/>
          <a:p>
            <a:pPr>
              <a:spcBef>
                <a:spcPct val="50000"/>
              </a:spcBef>
            </a:pPr>
            <a:r>
              <a:rPr lang="en-CA" sz="2000"/>
              <a:t>E</a:t>
            </a:r>
            <a:r>
              <a:rPr lang="en-CA" sz="2000" baseline="-25000"/>
              <a:t>t</a:t>
            </a:r>
            <a:endParaRPr lang="en-US" sz="2000" baseline="-25000"/>
          </a:p>
        </p:txBody>
      </p:sp>
      <p:sp>
        <p:nvSpPr>
          <p:cNvPr id="54291" name="Text Box 19"/>
          <p:cNvSpPr txBox="1">
            <a:spLocks noChangeArrowheads="1"/>
          </p:cNvSpPr>
          <p:nvPr/>
        </p:nvSpPr>
        <p:spPr bwMode="auto">
          <a:xfrm>
            <a:off x="6443663" y="3141663"/>
            <a:ext cx="719137" cy="400110"/>
          </a:xfrm>
          <a:prstGeom prst="rect">
            <a:avLst/>
          </a:prstGeom>
          <a:noFill/>
          <a:ln w="9525">
            <a:noFill/>
            <a:miter lim="800000"/>
            <a:headEnd/>
            <a:tailEnd/>
          </a:ln>
          <a:effectLst/>
        </p:spPr>
        <p:txBody>
          <a:bodyPr>
            <a:spAutoFit/>
          </a:bodyPr>
          <a:lstStyle/>
          <a:p>
            <a:pPr>
              <a:spcBef>
                <a:spcPct val="50000"/>
              </a:spcBef>
            </a:pPr>
            <a:r>
              <a:rPr lang="en-CA" sz="2000"/>
              <a:t>E</a:t>
            </a:r>
            <a:r>
              <a:rPr lang="en-CA" sz="2000" baseline="-25000"/>
              <a:t>0</a:t>
            </a:r>
            <a:endParaRPr lang="en-US" sz="2000" baseline="-25000"/>
          </a:p>
        </p:txBody>
      </p:sp>
      <p:sp>
        <p:nvSpPr>
          <p:cNvPr id="54292" name="Text Box 20"/>
          <p:cNvSpPr txBox="1">
            <a:spLocks noChangeArrowheads="1"/>
          </p:cNvSpPr>
          <p:nvPr/>
        </p:nvSpPr>
        <p:spPr bwMode="auto">
          <a:xfrm>
            <a:off x="4500563" y="2924175"/>
            <a:ext cx="719137" cy="400110"/>
          </a:xfrm>
          <a:prstGeom prst="rect">
            <a:avLst/>
          </a:prstGeom>
          <a:noFill/>
          <a:ln w="9525">
            <a:noFill/>
            <a:miter lim="800000"/>
            <a:headEnd/>
            <a:tailEnd/>
          </a:ln>
          <a:effectLst/>
        </p:spPr>
        <p:txBody>
          <a:bodyPr>
            <a:spAutoFit/>
          </a:bodyPr>
          <a:lstStyle/>
          <a:p>
            <a:pPr>
              <a:spcBef>
                <a:spcPct val="50000"/>
              </a:spcBef>
            </a:pPr>
            <a:r>
              <a:rPr lang="en-CA" sz="2000"/>
              <a:t>P</a:t>
            </a:r>
            <a:r>
              <a:rPr lang="en-CA" sz="2000" baseline="-25000"/>
              <a:t>t</a:t>
            </a:r>
            <a:endParaRPr lang="en-US" sz="2000" baseline="-25000"/>
          </a:p>
        </p:txBody>
      </p:sp>
      <p:sp>
        <p:nvSpPr>
          <p:cNvPr id="54293" name="Text Box 21"/>
          <p:cNvSpPr txBox="1">
            <a:spLocks noChangeArrowheads="1"/>
          </p:cNvSpPr>
          <p:nvPr/>
        </p:nvSpPr>
        <p:spPr bwMode="auto">
          <a:xfrm>
            <a:off x="4500563" y="3213100"/>
            <a:ext cx="719137" cy="400110"/>
          </a:xfrm>
          <a:prstGeom prst="rect">
            <a:avLst/>
          </a:prstGeom>
          <a:noFill/>
          <a:ln w="9525">
            <a:noFill/>
            <a:miter lim="800000"/>
            <a:headEnd/>
            <a:tailEnd/>
          </a:ln>
          <a:effectLst/>
        </p:spPr>
        <p:txBody>
          <a:bodyPr>
            <a:spAutoFit/>
          </a:bodyPr>
          <a:lstStyle/>
          <a:p>
            <a:pPr>
              <a:spcBef>
                <a:spcPct val="50000"/>
              </a:spcBef>
            </a:pPr>
            <a:r>
              <a:rPr lang="en-CA" sz="2000"/>
              <a:t>P</a:t>
            </a:r>
            <a:r>
              <a:rPr lang="en-CA" sz="2000" baseline="-25000"/>
              <a:t>0</a:t>
            </a:r>
            <a:endParaRPr lang="en-US" sz="2000" baseline="-25000"/>
          </a:p>
        </p:txBody>
      </p:sp>
      <p:sp>
        <p:nvSpPr>
          <p:cNvPr id="54294" name="Text Box 22"/>
          <p:cNvSpPr txBox="1">
            <a:spLocks noChangeArrowheads="1"/>
          </p:cNvSpPr>
          <p:nvPr/>
        </p:nvSpPr>
        <p:spPr bwMode="auto">
          <a:xfrm>
            <a:off x="4500563" y="3500438"/>
            <a:ext cx="719137" cy="400110"/>
          </a:xfrm>
          <a:prstGeom prst="rect">
            <a:avLst/>
          </a:prstGeom>
          <a:noFill/>
          <a:ln w="9525">
            <a:noFill/>
            <a:miter lim="800000"/>
            <a:headEnd/>
            <a:tailEnd/>
          </a:ln>
          <a:effectLst/>
        </p:spPr>
        <p:txBody>
          <a:bodyPr>
            <a:spAutoFit/>
          </a:bodyPr>
          <a:lstStyle/>
          <a:p>
            <a:pPr>
              <a:spcBef>
                <a:spcPct val="50000"/>
              </a:spcBef>
            </a:pPr>
            <a:r>
              <a:rPr lang="en-CA" sz="2000" dirty="0" err="1"/>
              <a:t>P</a:t>
            </a:r>
            <a:r>
              <a:rPr lang="en-CA" sz="2000" baseline="-25000" dirty="0" err="1"/>
              <a:t>ts</a:t>
            </a:r>
            <a:endParaRPr lang="en-US" sz="2000" baseline="-25000" dirty="0"/>
          </a:p>
        </p:txBody>
      </p:sp>
      <p:sp>
        <p:nvSpPr>
          <p:cNvPr id="54295" name="Text Box 23"/>
          <p:cNvSpPr txBox="1">
            <a:spLocks noChangeArrowheads="1"/>
          </p:cNvSpPr>
          <p:nvPr/>
        </p:nvSpPr>
        <p:spPr bwMode="auto">
          <a:xfrm>
            <a:off x="6011863" y="5589588"/>
            <a:ext cx="719137" cy="400110"/>
          </a:xfrm>
          <a:prstGeom prst="rect">
            <a:avLst/>
          </a:prstGeom>
          <a:noFill/>
          <a:ln w="9525">
            <a:noFill/>
            <a:miter lim="800000"/>
            <a:headEnd/>
            <a:tailEnd/>
          </a:ln>
          <a:effectLst/>
        </p:spPr>
        <p:txBody>
          <a:bodyPr>
            <a:spAutoFit/>
          </a:bodyPr>
          <a:lstStyle/>
          <a:p>
            <a:pPr>
              <a:spcBef>
                <a:spcPct val="50000"/>
              </a:spcBef>
            </a:pPr>
            <a:r>
              <a:rPr lang="en-CA" sz="2000"/>
              <a:t>Q</a:t>
            </a:r>
            <a:r>
              <a:rPr lang="en-CA" sz="2000" baseline="-25000"/>
              <a:t>t</a:t>
            </a:r>
            <a:endParaRPr lang="en-US" sz="2000" baseline="-25000"/>
          </a:p>
        </p:txBody>
      </p:sp>
      <p:sp>
        <p:nvSpPr>
          <p:cNvPr id="54296" name="Text Box 24"/>
          <p:cNvSpPr txBox="1">
            <a:spLocks noChangeArrowheads="1"/>
          </p:cNvSpPr>
          <p:nvPr/>
        </p:nvSpPr>
        <p:spPr bwMode="auto">
          <a:xfrm>
            <a:off x="6516688" y="5589588"/>
            <a:ext cx="719137" cy="400110"/>
          </a:xfrm>
          <a:prstGeom prst="rect">
            <a:avLst/>
          </a:prstGeom>
          <a:noFill/>
          <a:ln w="9525">
            <a:noFill/>
            <a:miter lim="800000"/>
            <a:headEnd/>
            <a:tailEnd/>
          </a:ln>
          <a:effectLst/>
        </p:spPr>
        <p:txBody>
          <a:bodyPr>
            <a:spAutoFit/>
          </a:bodyPr>
          <a:lstStyle/>
          <a:p>
            <a:pPr>
              <a:spcBef>
                <a:spcPct val="50000"/>
              </a:spcBef>
            </a:pPr>
            <a:r>
              <a:rPr lang="en-CA" sz="2000"/>
              <a:t>Q</a:t>
            </a:r>
            <a:r>
              <a:rPr lang="en-CA" sz="2000" baseline="-25000"/>
              <a:t>0</a:t>
            </a:r>
            <a:endParaRPr lang="en-US" sz="2000" baseline="-25000"/>
          </a:p>
        </p:txBody>
      </p:sp>
      <p:sp>
        <p:nvSpPr>
          <p:cNvPr id="54298" name="Rectangle 26"/>
          <p:cNvSpPr>
            <a:spLocks noChangeArrowheads="1"/>
          </p:cNvSpPr>
          <p:nvPr/>
        </p:nvSpPr>
        <p:spPr bwMode="auto">
          <a:xfrm>
            <a:off x="5003800" y="3284538"/>
            <a:ext cx="1296988" cy="504825"/>
          </a:xfrm>
          <a:prstGeom prst="rect">
            <a:avLst/>
          </a:prstGeom>
          <a:gradFill rotWithShape="0">
            <a:gsLst>
              <a:gs pos="0">
                <a:schemeClr val="accent1">
                  <a:alpha val="70000"/>
                </a:schemeClr>
              </a:gs>
              <a:gs pos="100000">
                <a:schemeClr val="accent1">
                  <a:gamma/>
                  <a:shade val="63529"/>
                  <a:invGamma/>
                </a:schemeClr>
              </a:gs>
            </a:gsLst>
            <a:lin ang="5400000" scaled="1"/>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sp>
        <p:nvSpPr>
          <p:cNvPr id="54299" name="AutoShape 27"/>
          <p:cNvSpPr>
            <a:spLocks noChangeArrowheads="1"/>
          </p:cNvSpPr>
          <p:nvPr/>
        </p:nvSpPr>
        <p:spPr bwMode="auto">
          <a:xfrm rot="5400000">
            <a:off x="6336507" y="3321844"/>
            <a:ext cx="431800" cy="503237"/>
          </a:xfrm>
          <a:prstGeom prst="triangle">
            <a:avLst>
              <a:gd name="adj" fmla="val 50000"/>
            </a:avLst>
          </a:prstGeom>
          <a:solidFill>
            <a:schemeClr val="accent6">
              <a:lumMod val="60000"/>
              <a:lumOff val="40000"/>
              <a:alpha val="7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en-US"/>
          </a:p>
        </p:txBody>
      </p:sp>
      <p:graphicFrame>
        <p:nvGraphicFramePr>
          <p:cNvPr id="30" name="Diagram 29"/>
          <p:cNvGraphicFramePr/>
          <p:nvPr>
            <p:extLst>
              <p:ext uri="{D42A27DB-BD31-4B8C-83A1-F6EECF244321}">
                <p14:modId xmlns:p14="http://schemas.microsoft.com/office/powerpoint/2010/main" val="2675445701"/>
              </p:ext>
            </p:extLst>
          </p:nvPr>
        </p:nvGraphicFramePr>
        <p:xfrm>
          <a:off x="467544" y="5254625"/>
          <a:ext cx="3456681" cy="860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3" name="Straight Arrow Connector 2"/>
          <p:cNvCxnSpPr/>
          <p:nvPr/>
        </p:nvCxnSpPr>
        <p:spPr>
          <a:xfrm>
            <a:off x="7524328" y="2584480"/>
            <a:ext cx="0" cy="679390"/>
          </a:xfrm>
          <a:prstGeom prst="straightConnector1">
            <a:avLst/>
          </a:prstGeom>
          <a:ln w="25400">
            <a:solidFill>
              <a:schemeClr val="accent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7578873" y="2559209"/>
            <a:ext cx="1079352" cy="307777"/>
          </a:xfrm>
          <a:prstGeom prst="rect">
            <a:avLst/>
          </a:prstGeom>
          <a:noFill/>
        </p:spPr>
        <p:txBody>
          <a:bodyPr wrap="square" rtlCol="0">
            <a:spAutoFit/>
          </a:bodyPr>
          <a:lstStyle/>
          <a:p>
            <a:r>
              <a:rPr lang="en-CA" sz="1400" dirty="0" smtClean="0"/>
              <a:t>Tax wedge</a:t>
            </a:r>
            <a:endParaRPr lang="en-CA"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4275">
                                            <p:bg/>
                                          </p:spTgt>
                                        </p:tgtEl>
                                        <p:attrNameLst>
                                          <p:attrName>style.visibility</p:attrName>
                                        </p:attrNameLst>
                                      </p:cBhvr>
                                      <p:to>
                                        <p:strVal val="visible"/>
                                      </p:to>
                                    </p:set>
                                    <p:animEffect transition="in" filter="wipe(up)">
                                      <p:cBhvr>
                                        <p:cTn id="7" dur="500"/>
                                        <p:tgtEl>
                                          <p:spTgt spid="54275">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4275">
                                            <p:txEl>
                                              <p:pRg st="0" end="0"/>
                                            </p:txEl>
                                          </p:spTgt>
                                        </p:tgtEl>
                                        <p:attrNameLst>
                                          <p:attrName>style.visibility</p:attrName>
                                        </p:attrNameLst>
                                      </p:cBhvr>
                                      <p:to>
                                        <p:strVal val="visible"/>
                                      </p:to>
                                    </p:set>
                                    <p:animEffect transition="in" filter="wipe(up)">
                                      <p:cBhvr>
                                        <p:cTn id="12" dur="500"/>
                                        <p:tgtEl>
                                          <p:spTgt spid="5427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4280"/>
                                        </p:tgtEl>
                                        <p:attrNameLst>
                                          <p:attrName>style.visibility</p:attrName>
                                        </p:attrNameLst>
                                      </p:cBhvr>
                                      <p:to>
                                        <p:strVal val="visible"/>
                                      </p:to>
                                    </p:set>
                                    <p:animEffect transition="in" filter="wipe(down)">
                                      <p:cBhvr>
                                        <p:cTn id="17" dur="500"/>
                                        <p:tgtEl>
                                          <p:spTgt spid="54280"/>
                                        </p:tgtEl>
                                      </p:cBhvr>
                                    </p:animEffect>
                                  </p:childTnLst>
                                </p:cTn>
                              </p:par>
                            </p:childTnLst>
                          </p:cTn>
                        </p:par>
                        <p:par>
                          <p:cTn id="18" fill="hold">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54278"/>
                                        </p:tgtEl>
                                        <p:attrNameLst>
                                          <p:attrName>style.visibility</p:attrName>
                                        </p:attrNameLst>
                                      </p:cBhvr>
                                      <p:to>
                                        <p:strVal val="visible"/>
                                      </p:to>
                                    </p:set>
                                    <p:animEffect transition="in" filter="wipe(up)">
                                      <p:cBhvr>
                                        <p:cTn id="21" dur="500"/>
                                        <p:tgtEl>
                                          <p:spTgt spid="54278"/>
                                        </p:tgtEl>
                                      </p:cBhvr>
                                    </p:animEffect>
                                  </p:childTnLst>
                                </p:cTn>
                              </p:par>
                            </p:childTnLst>
                          </p:cTn>
                        </p:par>
                        <p:par>
                          <p:cTn id="22" fill="hold">
                            <p:stCondLst>
                              <p:cond delay="1000"/>
                            </p:stCondLst>
                            <p:childTnLst>
                              <p:par>
                                <p:cTn id="23" presetID="22" presetClass="entr" presetSubtype="4" fill="hold" grpId="0" nodeType="afterEffect">
                                  <p:stCondLst>
                                    <p:cond delay="0"/>
                                  </p:stCondLst>
                                  <p:childTnLst>
                                    <p:set>
                                      <p:cBhvr>
                                        <p:cTn id="24" dur="1" fill="hold">
                                          <p:stCondLst>
                                            <p:cond delay="0"/>
                                          </p:stCondLst>
                                        </p:cTn>
                                        <p:tgtEl>
                                          <p:spTgt spid="54279"/>
                                        </p:tgtEl>
                                        <p:attrNameLst>
                                          <p:attrName>style.visibility</p:attrName>
                                        </p:attrNameLst>
                                      </p:cBhvr>
                                      <p:to>
                                        <p:strVal val="visible"/>
                                      </p:to>
                                    </p:set>
                                    <p:animEffect transition="in" filter="wipe(down)">
                                      <p:cBhvr>
                                        <p:cTn id="25" dur="500"/>
                                        <p:tgtEl>
                                          <p:spTgt spid="54279"/>
                                        </p:tgtEl>
                                      </p:cBhvr>
                                    </p:animEffect>
                                  </p:childTnLst>
                                </p:cTn>
                              </p:par>
                            </p:childTnLst>
                          </p:cTn>
                        </p:par>
                        <p:par>
                          <p:cTn id="26" fill="hold">
                            <p:stCondLst>
                              <p:cond delay="1500"/>
                            </p:stCondLst>
                            <p:childTnLst>
                              <p:par>
                                <p:cTn id="27" presetID="22" presetClass="entr" presetSubtype="4" fill="hold" grpId="0" nodeType="afterEffect">
                                  <p:stCondLst>
                                    <p:cond delay="0"/>
                                  </p:stCondLst>
                                  <p:childTnLst>
                                    <p:set>
                                      <p:cBhvr>
                                        <p:cTn id="28" dur="1" fill="hold">
                                          <p:stCondLst>
                                            <p:cond delay="0"/>
                                          </p:stCondLst>
                                        </p:cTn>
                                        <p:tgtEl>
                                          <p:spTgt spid="54281"/>
                                        </p:tgtEl>
                                        <p:attrNameLst>
                                          <p:attrName>style.visibility</p:attrName>
                                        </p:attrNameLst>
                                      </p:cBhvr>
                                      <p:to>
                                        <p:strVal val="visible"/>
                                      </p:to>
                                    </p:set>
                                    <p:animEffect transition="in" filter="wipe(down)">
                                      <p:cBhvr>
                                        <p:cTn id="29" dur="500"/>
                                        <p:tgtEl>
                                          <p:spTgt spid="54281"/>
                                        </p:tgtEl>
                                      </p:cBhvr>
                                    </p:animEffect>
                                  </p:childTnLst>
                                </p:cTn>
                              </p:par>
                            </p:childTnLst>
                          </p:cTn>
                        </p:par>
                        <p:par>
                          <p:cTn id="30" fill="hold">
                            <p:stCondLst>
                              <p:cond delay="2000"/>
                            </p:stCondLst>
                            <p:childTnLst>
                              <p:par>
                                <p:cTn id="31" presetID="22" presetClass="entr" presetSubtype="1" fill="hold" grpId="0" nodeType="afterEffect">
                                  <p:stCondLst>
                                    <p:cond delay="0"/>
                                  </p:stCondLst>
                                  <p:childTnLst>
                                    <p:set>
                                      <p:cBhvr>
                                        <p:cTn id="32" dur="1" fill="hold">
                                          <p:stCondLst>
                                            <p:cond delay="0"/>
                                          </p:stCondLst>
                                        </p:cTn>
                                        <p:tgtEl>
                                          <p:spTgt spid="54285"/>
                                        </p:tgtEl>
                                        <p:attrNameLst>
                                          <p:attrName>style.visibility</p:attrName>
                                        </p:attrNameLst>
                                      </p:cBhvr>
                                      <p:to>
                                        <p:strVal val="visible"/>
                                      </p:to>
                                    </p:set>
                                    <p:animEffect transition="in" filter="wipe(up)">
                                      <p:cBhvr>
                                        <p:cTn id="33" dur="500"/>
                                        <p:tgtEl>
                                          <p:spTgt spid="54285"/>
                                        </p:tgtEl>
                                      </p:cBhvr>
                                    </p:animEffect>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54296"/>
                                        </p:tgtEl>
                                        <p:attrNameLst>
                                          <p:attrName>style.visibility</p:attrName>
                                        </p:attrNameLst>
                                      </p:cBhvr>
                                      <p:to>
                                        <p:strVal val="visible"/>
                                      </p:to>
                                    </p:set>
                                    <p:animEffect transition="in" filter="wipe(down)">
                                      <p:cBhvr>
                                        <p:cTn id="37" dur="500"/>
                                        <p:tgtEl>
                                          <p:spTgt spid="54296"/>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54287"/>
                                        </p:tgtEl>
                                        <p:attrNameLst>
                                          <p:attrName>style.visibility</p:attrName>
                                        </p:attrNameLst>
                                      </p:cBhvr>
                                      <p:to>
                                        <p:strVal val="visible"/>
                                      </p:to>
                                    </p:set>
                                    <p:animEffect transition="in" filter="wipe(left)">
                                      <p:cBhvr>
                                        <p:cTn id="41" dur="500"/>
                                        <p:tgtEl>
                                          <p:spTgt spid="54287"/>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54293"/>
                                        </p:tgtEl>
                                        <p:attrNameLst>
                                          <p:attrName>style.visibility</p:attrName>
                                        </p:attrNameLst>
                                      </p:cBhvr>
                                      <p:to>
                                        <p:strVal val="visible"/>
                                      </p:to>
                                    </p:set>
                                    <p:animEffect transition="in" filter="wipe(down)">
                                      <p:cBhvr>
                                        <p:cTn id="45" dur="500"/>
                                        <p:tgtEl>
                                          <p:spTgt spid="54293"/>
                                        </p:tgtEl>
                                      </p:cBhvr>
                                    </p:animEffect>
                                  </p:childTnLst>
                                </p:cTn>
                              </p:par>
                            </p:childTnLst>
                          </p:cTn>
                        </p:par>
                        <p:par>
                          <p:cTn id="46" fill="hold">
                            <p:stCondLst>
                              <p:cond delay="4000"/>
                            </p:stCondLst>
                            <p:childTnLst>
                              <p:par>
                                <p:cTn id="47" presetID="22" presetClass="entr" presetSubtype="4" fill="hold" grpId="0" nodeType="afterEffect">
                                  <p:stCondLst>
                                    <p:cond delay="0"/>
                                  </p:stCondLst>
                                  <p:childTnLst>
                                    <p:set>
                                      <p:cBhvr>
                                        <p:cTn id="48" dur="1" fill="hold">
                                          <p:stCondLst>
                                            <p:cond delay="0"/>
                                          </p:stCondLst>
                                        </p:cTn>
                                        <p:tgtEl>
                                          <p:spTgt spid="54291"/>
                                        </p:tgtEl>
                                        <p:attrNameLst>
                                          <p:attrName>style.visibility</p:attrName>
                                        </p:attrNameLst>
                                      </p:cBhvr>
                                      <p:to>
                                        <p:strVal val="visible"/>
                                      </p:to>
                                    </p:set>
                                    <p:animEffect transition="in" filter="wipe(down)">
                                      <p:cBhvr>
                                        <p:cTn id="49" dur="500"/>
                                        <p:tgtEl>
                                          <p:spTgt spid="54291"/>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54275">
                                            <p:txEl>
                                              <p:pRg st="2" end="2"/>
                                            </p:txEl>
                                          </p:spTgt>
                                        </p:tgtEl>
                                        <p:attrNameLst>
                                          <p:attrName>style.visibility</p:attrName>
                                        </p:attrNameLst>
                                      </p:cBhvr>
                                      <p:to>
                                        <p:strVal val="visible"/>
                                      </p:to>
                                    </p:set>
                                    <p:animEffect transition="in" filter="wipe(up)">
                                      <p:cBhvr>
                                        <p:cTn id="54" dur="500"/>
                                        <p:tgtEl>
                                          <p:spTgt spid="54275">
                                            <p:txEl>
                                              <p:pRg st="2" end="2"/>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54282"/>
                                        </p:tgtEl>
                                        <p:attrNameLst>
                                          <p:attrName>style.visibility</p:attrName>
                                        </p:attrNameLst>
                                      </p:cBhvr>
                                      <p:to>
                                        <p:strVal val="visible"/>
                                      </p:to>
                                    </p:set>
                                    <p:animEffect transition="in" filter="wipe(down)">
                                      <p:cBhvr>
                                        <p:cTn id="59" dur="500"/>
                                        <p:tgtEl>
                                          <p:spTgt spid="54282"/>
                                        </p:tgtEl>
                                      </p:cBhvr>
                                    </p:animEffect>
                                  </p:childTnLst>
                                </p:cTn>
                              </p:par>
                            </p:childTnLst>
                          </p:cTn>
                        </p:par>
                        <p:par>
                          <p:cTn id="60" fill="hold">
                            <p:stCondLst>
                              <p:cond delay="500"/>
                            </p:stCondLst>
                            <p:childTnLst>
                              <p:par>
                                <p:cTn id="61" presetID="22" presetClass="entr" presetSubtype="4" fill="hold" grpId="0" nodeType="afterEffect">
                                  <p:stCondLst>
                                    <p:cond delay="0"/>
                                  </p:stCondLst>
                                  <p:childTnLst>
                                    <p:set>
                                      <p:cBhvr>
                                        <p:cTn id="62" dur="1" fill="hold">
                                          <p:stCondLst>
                                            <p:cond delay="0"/>
                                          </p:stCondLst>
                                        </p:cTn>
                                        <p:tgtEl>
                                          <p:spTgt spid="54283"/>
                                        </p:tgtEl>
                                        <p:attrNameLst>
                                          <p:attrName>style.visibility</p:attrName>
                                        </p:attrNameLst>
                                      </p:cBhvr>
                                      <p:to>
                                        <p:strVal val="visible"/>
                                      </p:to>
                                    </p:set>
                                    <p:animEffect transition="in" filter="wipe(down)">
                                      <p:cBhvr>
                                        <p:cTn id="63" dur="500"/>
                                        <p:tgtEl>
                                          <p:spTgt spid="54283"/>
                                        </p:tgtEl>
                                      </p:cBhvr>
                                    </p:animEffect>
                                  </p:childTnLst>
                                </p:cTn>
                              </p:par>
                            </p:childTnLst>
                          </p:cTn>
                        </p:par>
                        <p:par>
                          <p:cTn id="64" fill="hold">
                            <p:stCondLst>
                              <p:cond delay="1000"/>
                            </p:stCondLst>
                            <p:childTnLst>
                              <p:par>
                                <p:cTn id="65" presetID="22" presetClass="entr" presetSubtype="8" fill="hold" grpId="0" nodeType="afterEffect">
                                  <p:stCondLst>
                                    <p:cond delay="0"/>
                                  </p:stCondLst>
                                  <p:childTnLst>
                                    <p:set>
                                      <p:cBhvr>
                                        <p:cTn id="66" dur="1" fill="hold">
                                          <p:stCondLst>
                                            <p:cond delay="0"/>
                                          </p:stCondLst>
                                        </p:cTn>
                                        <p:tgtEl>
                                          <p:spTgt spid="54286"/>
                                        </p:tgtEl>
                                        <p:attrNameLst>
                                          <p:attrName>style.visibility</p:attrName>
                                        </p:attrNameLst>
                                      </p:cBhvr>
                                      <p:to>
                                        <p:strVal val="visible"/>
                                      </p:to>
                                    </p:set>
                                    <p:animEffect transition="in" filter="wipe(left)">
                                      <p:cBhvr>
                                        <p:cTn id="67" dur="500"/>
                                        <p:tgtEl>
                                          <p:spTgt spid="54286"/>
                                        </p:tgtEl>
                                      </p:cBhvr>
                                    </p:animEffect>
                                  </p:childTnLst>
                                </p:cTn>
                              </p:par>
                            </p:childTnLst>
                          </p:cTn>
                        </p:par>
                        <p:par>
                          <p:cTn id="68" fill="hold">
                            <p:stCondLst>
                              <p:cond delay="1500"/>
                            </p:stCondLst>
                            <p:childTnLst>
                              <p:par>
                                <p:cTn id="69" presetID="22" presetClass="entr" presetSubtype="4" fill="hold" grpId="0" nodeType="afterEffect">
                                  <p:stCondLst>
                                    <p:cond delay="0"/>
                                  </p:stCondLst>
                                  <p:childTnLst>
                                    <p:set>
                                      <p:cBhvr>
                                        <p:cTn id="70" dur="1" fill="hold">
                                          <p:stCondLst>
                                            <p:cond delay="0"/>
                                          </p:stCondLst>
                                        </p:cTn>
                                        <p:tgtEl>
                                          <p:spTgt spid="54292"/>
                                        </p:tgtEl>
                                        <p:attrNameLst>
                                          <p:attrName>style.visibility</p:attrName>
                                        </p:attrNameLst>
                                      </p:cBhvr>
                                      <p:to>
                                        <p:strVal val="visible"/>
                                      </p:to>
                                    </p:set>
                                    <p:animEffect transition="in" filter="wipe(down)">
                                      <p:cBhvr>
                                        <p:cTn id="71" dur="500"/>
                                        <p:tgtEl>
                                          <p:spTgt spid="54292"/>
                                        </p:tgtEl>
                                      </p:cBhvr>
                                    </p:animEffect>
                                  </p:childTnLst>
                                </p:cTn>
                              </p:par>
                            </p:childTnLst>
                          </p:cTn>
                        </p:par>
                        <p:par>
                          <p:cTn id="72" fill="hold">
                            <p:stCondLst>
                              <p:cond delay="2000"/>
                            </p:stCondLst>
                            <p:childTnLst>
                              <p:par>
                                <p:cTn id="73" presetID="22" presetClass="entr" presetSubtype="4" fill="hold" grpId="0" nodeType="afterEffect">
                                  <p:stCondLst>
                                    <p:cond delay="0"/>
                                  </p:stCondLst>
                                  <p:childTnLst>
                                    <p:set>
                                      <p:cBhvr>
                                        <p:cTn id="74" dur="1" fill="hold">
                                          <p:stCondLst>
                                            <p:cond delay="0"/>
                                          </p:stCondLst>
                                        </p:cTn>
                                        <p:tgtEl>
                                          <p:spTgt spid="54284"/>
                                        </p:tgtEl>
                                        <p:attrNameLst>
                                          <p:attrName>style.visibility</p:attrName>
                                        </p:attrNameLst>
                                      </p:cBhvr>
                                      <p:to>
                                        <p:strVal val="visible"/>
                                      </p:to>
                                    </p:set>
                                    <p:animEffect transition="in" filter="wipe(down)">
                                      <p:cBhvr>
                                        <p:cTn id="75" dur="500"/>
                                        <p:tgtEl>
                                          <p:spTgt spid="54284"/>
                                        </p:tgtEl>
                                      </p:cBhvr>
                                    </p:animEffect>
                                  </p:childTnLst>
                                </p:cTn>
                              </p:par>
                            </p:childTnLst>
                          </p:cTn>
                        </p:par>
                        <p:par>
                          <p:cTn id="76" fill="hold">
                            <p:stCondLst>
                              <p:cond delay="2500"/>
                            </p:stCondLst>
                            <p:childTnLst>
                              <p:par>
                                <p:cTn id="77" presetID="22" presetClass="entr" presetSubtype="4" fill="hold" grpId="0" nodeType="afterEffect">
                                  <p:stCondLst>
                                    <p:cond delay="0"/>
                                  </p:stCondLst>
                                  <p:childTnLst>
                                    <p:set>
                                      <p:cBhvr>
                                        <p:cTn id="78" dur="1" fill="hold">
                                          <p:stCondLst>
                                            <p:cond delay="0"/>
                                          </p:stCondLst>
                                        </p:cTn>
                                        <p:tgtEl>
                                          <p:spTgt spid="54295"/>
                                        </p:tgtEl>
                                        <p:attrNameLst>
                                          <p:attrName>style.visibility</p:attrName>
                                        </p:attrNameLst>
                                      </p:cBhvr>
                                      <p:to>
                                        <p:strVal val="visible"/>
                                      </p:to>
                                    </p:set>
                                    <p:animEffect transition="in" filter="wipe(down)">
                                      <p:cBhvr>
                                        <p:cTn id="79" dur="500"/>
                                        <p:tgtEl>
                                          <p:spTgt spid="54295"/>
                                        </p:tgtEl>
                                      </p:cBhvr>
                                    </p:animEffect>
                                  </p:childTnLst>
                                </p:cTn>
                              </p:par>
                            </p:childTnLst>
                          </p:cTn>
                        </p:par>
                        <p:par>
                          <p:cTn id="80" fill="hold">
                            <p:stCondLst>
                              <p:cond delay="3000"/>
                            </p:stCondLst>
                            <p:childTnLst>
                              <p:par>
                                <p:cTn id="81" presetID="22" presetClass="entr" presetSubtype="4" fill="hold" grpId="0" nodeType="afterEffect">
                                  <p:stCondLst>
                                    <p:cond delay="0"/>
                                  </p:stCondLst>
                                  <p:childTnLst>
                                    <p:set>
                                      <p:cBhvr>
                                        <p:cTn id="82" dur="1" fill="hold">
                                          <p:stCondLst>
                                            <p:cond delay="0"/>
                                          </p:stCondLst>
                                        </p:cTn>
                                        <p:tgtEl>
                                          <p:spTgt spid="54290"/>
                                        </p:tgtEl>
                                        <p:attrNameLst>
                                          <p:attrName>style.visibility</p:attrName>
                                        </p:attrNameLst>
                                      </p:cBhvr>
                                      <p:to>
                                        <p:strVal val="visible"/>
                                      </p:to>
                                    </p:set>
                                    <p:animEffect transition="in" filter="wipe(down)">
                                      <p:cBhvr>
                                        <p:cTn id="83" dur="500"/>
                                        <p:tgtEl>
                                          <p:spTgt spid="54290"/>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grpId="0" nodeType="clickEffect">
                                  <p:stCondLst>
                                    <p:cond delay="0"/>
                                  </p:stCondLst>
                                  <p:childTnLst>
                                    <p:set>
                                      <p:cBhvr>
                                        <p:cTn id="87" dur="1" fill="hold">
                                          <p:stCondLst>
                                            <p:cond delay="0"/>
                                          </p:stCondLst>
                                        </p:cTn>
                                        <p:tgtEl>
                                          <p:spTgt spid="54275">
                                            <p:txEl>
                                              <p:pRg st="4" end="4"/>
                                            </p:txEl>
                                          </p:spTgt>
                                        </p:tgtEl>
                                        <p:attrNameLst>
                                          <p:attrName>style.visibility</p:attrName>
                                        </p:attrNameLst>
                                      </p:cBhvr>
                                      <p:to>
                                        <p:strVal val="visible"/>
                                      </p:to>
                                    </p:set>
                                    <p:animEffect transition="in" filter="wipe(up)">
                                      <p:cBhvr>
                                        <p:cTn id="88" dur="500"/>
                                        <p:tgtEl>
                                          <p:spTgt spid="54275">
                                            <p:txEl>
                                              <p:pRg st="4" end="4"/>
                                            </p:txEl>
                                          </p:spTgt>
                                        </p:tgtEl>
                                      </p:cBhvr>
                                    </p:animEffect>
                                  </p:childTnLst>
                                </p:cTn>
                              </p:par>
                              <p:par>
                                <p:cTn id="89" presetID="1" presetClass="entr" presetSubtype="0" fill="hold" nodeType="withEffect">
                                  <p:stCondLst>
                                    <p:cond delay="0"/>
                                  </p:stCondLst>
                                  <p:childTnLst>
                                    <p:set>
                                      <p:cBhvr>
                                        <p:cTn id="90" dur="1" fill="hold">
                                          <p:stCondLst>
                                            <p:cond delay="0"/>
                                          </p:stCondLst>
                                        </p:cTn>
                                        <p:tgtEl>
                                          <p:spTgt spid="3"/>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4"/>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54288"/>
                                        </p:tgtEl>
                                        <p:attrNameLst>
                                          <p:attrName>style.visibility</p:attrName>
                                        </p:attrNameLst>
                                      </p:cBhvr>
                                      <p:to>
                                        <p:strVal val="visible"/>
                                      </p:to>
                                    </p:set>
                                    <p:animEffect transition="in" filter="wipe(left)">
                                      <p:cBhvr>
                                        <p:cTn id="97" dur="500"/>
                                        <p:tgtEl>
                                          <p:spTgt spid="54288"/>
                                        </p:tgtEl>
                                      </p:cBhvr>
                                    </p:animEffect>
                                  </p:childTnLst>
                                </p:cTn>
                              </p:par>
                            </p:childTnLst>
                          </p:cTn>
                        </p:par>
                        <p:par>
                          <p:cTn id="98" fill="hold">
                            <p:stCondLst>
                              <p:cond delay="500"/>
                            </p:stCondLst>
                            <p:childTnLst>
                              <p:par>
                                <p:cTn id="99" presetID="22" presetClass="entr" presetSubtype="4" fill="hold" grpId="0" nodeType="afterEffect">
                                  <p:stCondLst>
                                    <p:cond delay="0"/>
                                  </p:stCondLst>
                                  <p:childTnLst>
                                    <p:set>
                                      <p:cBhvr>
                                        <p:cTn id="100" dur="1" fill="hold">
                                          <p:stCondLst>
                                            <p:cond delay="0"/>
                                          </p:stCondLst>
                                        </p:cTn>
                                        <p:tgtEl>
                                          <p:spTgt spid="54294"/>
                                        </p:tgtEl>
                                        <p:attrNameLst>
                                          <p:attrName>style.visibility</p:attrName>
                                        </p:attrNameLst>
                                      </p:cBhvr>
                                      <p:to>
                                        <p:strVal val="visible"/>
                                      </p:to>
                                    </p:set>
                                    <p:animEffect transition="in" filter="wipe(down)">
                                      <p:cBhvr>
                                        <p:cTn id="101" dur="500"/>
                                        <p:tgtEl>
                                          <p:spTgt spid="54294"/>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1" fill="hold" grpId="0" nodeType="clickEffect">
                                  <p:stCondLst>
                                    <p:cond delay="0"/>
                                  </p:stCondLst>
                                  <p:childTnLst>
                                    <p:set>
                                      <p:cBhvr>
                                        <p:cTn id="105" dur="1" fill="hold">
                                          <p:stCondLst>
                                            <p:cond delay="0"/>
                                          </p:stCondLst>
                                        </p:cTn>
                                        <p:tgtEl>
                                          <p:spTgt spid="54275">
                                            <p:txEl>
                                              <p:pRg st="6" end="6"/>
                                            </p:txEl>
                                          </p:spTgt>
                                        </p:tgtEl>
                                        <p:attrNameLst>
                                          <p:attrName>style.visibility</p:attrName>
                                        </p:attrNameLst>
                                      </p:cBhvr>
                                      <p:to>
                                        <p:strVal val="visible"/>
                                      </p:to>
                                    </p:set>
                                    <p:animEffect transition="in" filter="wipe(up)">
                                      <p:cBhvr>
                                        <p:cTn id="106" dur="500"/>
                                        <p:tgtEl>
                                          <p:spTgt spid="54275">
                                            <p:txEl>
                                              <p:pRg st="6" end="6"/>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grpId="0" nodeType="clickEffect">
                                  <p:stCondLst>
                                    <p:cond delay="0"/>
                                  </p:stCondLst>
                                  <p:childTnLst>
                                    <p:set>
                                      <p:cBhvr>
                                        <p:cTn id="110" dur="1" fill="hold">
                                          <p:stCondLst>
                                            <p:cond delay="0"/>
                                          </p:stCondLst>
                                        </p:cTn>
                                        <p:tgtEl>
                                          <p:spTgt spid="54298"/>
                                        </p:tgtEl>
                                        <p:attrNameLst>
                                          <p:attrName>style.visibility</p:attrName>
                                        </p:attrNameLst>
                                      </p:cBhvr>
                                      <p:to>
                                        <p:strVal val="visible"/>
                                      </p:to>
                                    </p:set>
                                    <p:animEffect transition="in" filter="wipe(left)">
                                      <p:cBhvr>
                                        <p:cTn id="111" dur="500"/>
                                        <p:tgtEl>
                                          <p:spTgt spid="54298"/>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54275">
                                            <p:txEl>
                                              <p:pRg st="8" end="8"/>
                                            </p:txEl>
                                          </p:spTgt>
                                        </p:tgtEl>
                                        <p:attrNameLst>
                                          <p:attrName>style.visibility</p:attrName>
                                        </p:attrNameLst>
                                      </p:cBhvr>
                                      <p:to>
                                        <p:strVal val="visible"/>
                                      </p:to>
                                    </p:set>
                                    <p:animEffect transition="in" filter="wipe(up)">
                                      <p:cBhvr>
                                        <p:cTn id="116" dur="500"/>
                                        <p:tgtEl>
                                          <p:spTgt spid="54275">
                                            <p:txEl>
                                              <p:pRg st="8" end="8"/>
                                            </p:txEl>
                                          </p:spTgt>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8" fill="hold" grpId="1" nodeType="clickEffect">
                                  <p:stCondLst>
                                    <p:cond delay="0"/>
                                  </p:stCondLst>
                                  <p:childTnLst>
                                    <p:set>
                                      <p:cBhvr>
                                        <p:cTn id="120" dur="1" fill="hold">
                                          <p:stCondLst>
                                            <p:cond delay="0"/>
                                          </p:stCondLst>
                                        </p:cTn>
                                        <p:tgtEl>
                                          <p:spTgt spid="54298"/>
                                        </p:tgtEl>
                                        <p:attrNameLst>
                                          <p:attrName>style.visibility</p:attrName>
                                        </p:attrNameLst>
                                      </p:cBhvr>
                                      <p:to>
                                        <p:strVal val="visible"/>
                                      </p:to>
                                    </p:set>
                                    <p:animEffect transition="in" filter="wipe(left)">
                                      <p:cBhvr>
                                        <p:cTn id="121" dur="500"/>
                                        <p:tgtEl>
                                          <p:spTgt spid="54298"/>
                                        </p:tgtEl>
                                      </p:cBhvr>
                                    </p:animEffect>
                                  </p:childTnLst>
                                </p:cTn>
                              </p:par>
                            </p:childTnLst>
                          </p:cTn>
                        </p:par>
                        <p:par>
                          <p:cTn id="122" fill="hold">
                            <p:stCondLst>
                              <p:cond delay="500"/>
                            </p:stCondLst>
                            <p:childTnLst>
                              <p:par>
                                <p:cTn id="123" presetID="22" presetClass="entr" presetSubtype="8" fill="hold" grpId="0" nodeType="afterEffect">
                                  <p:stCondLst>
                                    <p:cond delay="0"/>
                                  </p:stCondLst>
                                  <p:childTnLst>
                                    <p:set>
                                      <p:cBhvr>
                                        <p:cTn id="124" dur="1" fill="hold">
                                          <p:stCondLst>
                                            <p:cond delay="0"/>
                                          </p:stCondLst>
                                        </p:cTn>
                                        <p:tgtEl>
                                          <p:spTgt spid="54299"/>
                                        </p:tgtEl>
                                        <p:attrNameLst>
                                          <p:attrName>style.visibility</p:attrName>
                                        </p:attrNameLst>
                                      </p:cBhvr>
                                      <p:to>
                                        <p:strVal val="visible"/>
                                      </p:to>
                                    </p:set>
                                    <p:animEffect transition="in" filter="wipe(left)">
                                      <p:cBhvr>
                                        <p:cTn id="125" dur="500"/>
                                        <p:tgtEl>
                                          <p:spTgt spid="54299"/>
                                        </p:tgtEl>
                                      </p:cBhvr>
                                    </p:animEffect>
                                  </p:childTnLst>
                                </p:cTn>
                              </p:par>
                              <p:par>
                                <p:cTn id="126" presetID="33" presetClass="emph" presetSubtype="0" fill="remove" grpId="1" nodeType="withEffect">
                                  <p:stCondLst>
                                    <p:cond delay="0"/>
                                  </p:stCondLst>
                                  <p:childTnLst>
                                    <p:animClr clrSpc="rgb" dir="cw">
                                      <p:cBhvr override="childStyle">
                                        <p:cTn id="127" dur="1500" accel="50000" autoRev="1" fill="hold" tmFilter="0, 0; .33333, 1; 1, 1">
                                          <p:stCondLst>
                                            <p:cond delay="0"/>
                                          </p:stCondLst>
                                        </p:cTn>
                                        <p:tgtEl>
                                          <p:spTgt spid="54299"/>
                                        </p:tgtEl>
                                        <p:attrNameLst>
                                          <p:attrName>style.color</p:attrName>
                                        </p:attrNameLst>
                                      </p:cBhvr>
                                      <p:to>
                                        <a:schemeClr val="accent2"/>
                                      </p:to>
                                    </p:animClr>
                                    <p:animClr clrSpc="rgb" dir="cw">
                                      <p:cBhvr>
                                        <p:cTn id="128" dur="1500" accel="50000" autoRev="1" fill="hold" tmFilter="0, 0; .33333, 1; 1, 1">
                                          <p:stCondLst>
                                            <p:cond delay="0"/>
                                          </p:stCondLst>
                                        </p:cTn>
                                        <p:tgtEl>
                                          <p:spTgt spid="54299"/>
                                        </p:tgtEl>
                                        <p:attrNameLst>
                                          <p:attrName>fillcolor</p:attrName>
                                        </p:attrNameLst>
                                      </p:cBhvr>
                                      <p:to>
                                        <a:schemeClr val="accent2"/>
                                      </p:to>
                                    </p:animClr>
                                    <p:set>
                                      <p:cBhvr>
                                        <p:cTn id="129" dur="3000" fill="hold"/>
                                        <p:tgtEl>
                                          <p:spTgt spid="54299"/>
                                        </p:tgtEl>
                                        <p:attrNameLst>
                                          <p:attrName>fill.type</p:attrName>
                                        </p:attrNameLst>
                                      </p:cBhvr>
                                      <p:to>
                                        <p:strVal val="solid"/>
                                      </p:to>
                                    </p:set>
                                    <p:set>
                                      <p:cBhvr>
                                        <p:cTn id="130" dur="3000" fill="hold"/>
                                        <p:tgtEl>
                                          <p:spTgt spid="54299"/>
                                        </p:tgtEl>
                                        <p:attrNameLst>
                                          <p:attrName>fill.on</p:attrName>
                                        </p:attrNameLst>
                                      </p:cBhvr>
                                      <p:to>
                                        <p:strVal val="true"/>
                                      </p:to>
                                    </p:set>
                                    <p:animScale>
                                      <p:cBhvr>
                                        <p:cTn id="131" dur="1500" accel="50000" autoRev="1" fill="hold" tmFilter="0, 0; .33333, 1; 1, 1">
                                          <p:stCondLst>
                                            <p:cond delay="0"/>
                                          </p:stCondLst>
                                        </p:cTn>
                                        <p:tgtEl>
                                          <p:spTgt spid="54299"/>
                                        </p:tgtEl>
                                      </p:cBhvr>
                                      <p:from x="100000" y="100000"/>
                                      <p:to x="100000" y="140000"/>
                                    </p:animScale>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30"/>
                                        </p:tgtEl>
                                        <p:attrNameLst>
                                          <p:attrName>style.visibility</p:attrName>
                                        </p:attrNameLst>
                                      </p:cBhvr>
                                      <p:to>
                                        <p:strVal val="visible"/>
                                      </p:to>
                                    </p:set>
                                    <p:animEffect transition="in" filter="fade">
                                      <p:cBhvr>
                                        <p:cTn id="136"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uiExpand="1" build="p" animBg="1"/>
      <p:bldP spid="54278" grpId="0" animBg="1"/>
      <p:bldP spid="54279" grpId="0" animBg="1"/>
      <p:bldP spid="54280" grpId="0"/>
      <p:bldP spid="54281" grpId="0"/>
      <p:bldP spid="54282" grpId="0" animBg="1"/>
      <p:bldP spid="54283" grpId="0"/>
      <p:bldP spid="54284" grpId="0" animBg="1"/>
      <p:bldP spid="54285" grpId="0" animBg="1"/>
      <p:bldP spid="54286" grpId="0" animBg="1"/>
      <p:bldP spid="54287" grpId="0" animBg="1"/>
      <p:bldP spid="54288" grpId="0" animBg="1"/>
      <p:bldP spid="54290" grpId="0"/>
      <p:bldP spid="54291" grpId="0"/>
      <p:bldP spid="54292" grpId="0"/>
      <p:bldP spid="54293" grpId="0"/>
      <p:bldP spid="54294" grpId="0"/>
      <p:bldP spid="54295" grpId="0"/>
      <p:bldP spid="54296" grpId="0"/>
      <p:bldP spid="54298" grpId="0" animBg="1"/>
      <p:bldP spid="54298" grpId="1" animBg="1"/>
      <p:bldP spid="54299" grpId="0" animBg="1"/>
      <p:bldP spid="54299" grpId="1" animBg="1"/>
      <p:bldGraphic spid="30" grpId="0">
        <p:bldAsOne/>
      </p:bldGraphic>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35360"/>
          </a:xfrm>
        </p:spPr>
        <p:txBody>
          <a:bodyPr>
            <a:normAutofit/>
          </a:bodyPr>
          <a:lstStyle/>
          <a:p>
            <a:r>
              <a:rPr lang="en-US" sz="3600" dirty="0" smtClean="0">
                <a:solidFill>
                  <a:srgbClr val="FF7D19"/>
                </a:solidFill>
              </a:rPr>
              <a:t>Taxation and Efficiency</a:t>
            </a:r>
            <a:endParaRPr lang="en-US" sz="3600" dirty="0">
              <a:solidFill>
                <a:srgbClr val="FF7D19"/>
              </a:solidFill>
            </a:endParaRPr>
          </a:p>
        </p:txBody>
      </p:sp>
      <p:sp>
        <p:nvSpPr>
          <p:cNvPr id="6" name="Content Placeholder 5"/>
          <p:cNvSpPr>
            <a:spLocks noGrp="1"/>
          </p:cNvSpPr>
          <p:nvPr>
            <p:ph idx="1"/>
          </p:nvPr>
        </p:nvSpPr>
        <p:spPr>
          <a:xfrm>
            <a:off x="395536" y="1268760"/>
            <a:ext cx="8229600" cy="4608512"/>
          </a:xfrm>
        </p:spPr>
        <p:txBody>
          <a:bodyPr>
            <a:normAutofit/>
          </a:bodyPr>
          <a:lstStyle/>
          <a:p>
            <a:r>
              <a:rPr lang="en-US" sz="2000" dirty="0" smtClean="0"/>
              <a:t>Deadweight losses occur because the </a:t>
            </a:r>
            <a:r>
              <a:rPr lang="en-US" sz="2000" dirty="0" smtClean="0">
                <a:solidFill>
                  <a:srgbClr val="3E5D78"/>
                </a:solidFill>
              </a:rPr>
              <a:t>tax results in a lower equilibrium level of output</a:t>
            </a:r>
          </a:p>
          <a:p>
            <a:pPr marL="0" indent="0">
              <a:buNone/>
            </a:pPr>
            <a:endParaRPr lang="en-US" sz="2000" dirty="0" smtClean="0"/>
          </a:p>
          <a:p>
            <a:pPr lvl="1"/>
            <a:r>
              <a:rPr lang="en-US" dirty="0" smtClean="0"/>
              <a:t>At the margin, demanders and suppliers would both benefit if more units were traded, but the tax reduces quantity by raising the price</a:t>
            </a:r>
          </a:p>
          <a:p>
            <a:pPr marL="274320" lvl="1" indent="0">
              <a:buNone/>
            </a:pPr>
            <a:endParaRPr lang="en-US" dirty="0" smtClean="0"/>
          </a:p>
          <a:p>
            <a:pPr marL="274320" lvl="1" indent="0">
              <a:buNone/>
            </a:pPr>
            <a:endParaRPr lang="en-US" dirty="0" smtClean="0"/>
          </a:p>
          <a:p>
            <a:r>
              <a:rPr lang="en-US" sz="2000" dirty="0" smtClean="0"/>
              <a:t>Deadweight losses imply an efficiency loss</a:t>
            </a:r>
          </a:p>
          <a:p>
            <a:pPr marL="0" indent="0">
              <a:buNone/>
            </a:pPr>
            <a:endParaRPr lang="en-US" sz="2000" dirty="0" smtClean="0"/>
          </a:p>
          <a:p>
            <a:pPr lvl="1"/>
            <a:r>
              <a:rPr lang="en-US" dirty="0" smtClean="0"/>
              <a:t>The magnitude of deadweight losses depends on the elasticities of demand and</a:t>
            </a:r>
            <a:r>
              <a:rPr lang="en-US" b="1" i="1" dirty="0" smtClean="0">
                <a:effectLst>
                  <a:outerShdw blurRad="38100" dist="38100" dir="2700000" algn="tl">
                    <a:srgbClr val="000000">
                      <a:alpha val="43137"/>
                    </a:srgbClr>
                  </a:outerShdw>
                </a:effectLst>
              </a:rPr>
              <a:t> </a:t>
            </a:r>
            <a:r>
              <a:rPr lang="en-US" dirty="0" smtClean="0"/>
              <a:t>supply: elastic demands and supplies imply larger quantity adjustments, and these give rise to larger deadweight losses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fade">
                                      <p:cBhvr>
                                        <p:cTn id="10" dur="1000"/>
                                        <p:tgtEl>
                                          <p:spTgt spid="6">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animEffect transition="in" filter="fade">
                                      <p:cBhvr>
                                        <p:cTn id="15" dur="1000"/>
                                        <p:tgtEl>
                                          <p:spTgt spid="6">
                                            <p:txEl>
                                              <p:pRg st="5" end="5"/>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xEl>
                                              <p:pRg st="7" end="7"/>
                                            </p:txEl>
                                          </p:spTgt>
                                        </p:tgtEl>
                                        <p:attrNameLst>
                                          <p:attrName>style.visibility</p:attrName>
                                        </p:attrNameLst>
                                      </p:cBhvr>
                                      <p:to>
                                        <p:strVal val="visible"/>
                                      </p:to>
                                    </p:set>
                                    <p:animEffect transition="in" filter="fade">
                                      <p:cBhvr>
                                        <p:cTn id="18"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07368"/>
          </a:xfrm>
        </p:spPr>
        <p:txBody>
          <a:bodyPr>
            <a:normAutofit/>
          </a:bodyPr>
          <a:lstStyle/>
          <a:p>
            <a:r>
              <a:rPr lang="en-US" sz="3600" dirty="0" smtClean="0">
                <a:solidFill>
                  <a:srgbClr val="FF7D19"/>
                </a:solidFill>
              </a:rPr>
              <a:t>Taxation and Efficiency: Summary</a:t>
            </a:r>
            <a:endParaRPr lang="en-US" sz="3600" dirty="0">
              <a:solidFill>
                <a:srgbClr val="FF7D19"/>
              </a:solidFill>
            </a:endParaRPr>
          </a:p>
        </p:txBody>
      </p:sp>
      <p:sp>
        <p:nvSpPr>
          <p:cNvPr id="6" name="Content Placeholder 5"/>
          <p:cNvSpPr>
            <a:spLocks noGrp="1"/>
          </p:cNvSpPr>
          <p:nvPr>
            <p:ph idx="1"/>
          </p:nvPr>
        </p:nvSpPr>
        <p:spPr>
          <a:xfrm>
            <a:off x="457200" y="1600200"/>
            <a:ext cx="8229600" cy="3917032"/>
          </a:xfrm>
        </p:spPr>
        <p:txBody>
          <a:bodyPr>
            <a:normAutofit/>
          </a:bodyPr>
          <a:lstStyle/>
          <a:p>
            <a:pPr>
              <a:lnSpc>
                <a:spcPct val="90000"/>
              </a:lnSpc>
            </a:pPr>
            <a:r>
              <a:rPr lang="en-US" sz="2000" dirty="0" smtClean="0"/>
              <a:t>The government gains through the revenue collected</a:t>
            </a:r>
          </a:p>
          <a:p>
            <a:pPr marL="0" indent="0">
              <a:lnSpc>
                <a:spcPct val="90000"/>
              </a:lnSpc>
              <a:buNone/>
            </a:pPr>
            <a:endParaRPr lang="en-US" sz="2000" dirty="0" smtClean="0"/>
          </a:p>
          <a:p>
            <a:pPr>
              <a:lnSpc>
                <a:spcPct val="90000"/>
              </a:lnSpc>
            </a:pPr>
            <a:r>
              <a:rPr lang="en-US" sz="2000" dirty="0" smtClean="0"/>
              <a:t>The equilibrium market price increases, and the equilibrium quantity decreases  </a:t>
            </a:r>
          </a:p>
          <a:p>
            <a:pPr marL="0" indent="0">
              <a:lnSpc>
                <a:spcPct val="90000"/>
              </a:lnSpc>
              <a:buNone/>
            </a:pPr>
            <a:endParaRPr lang="en-US" sz="2000" dirty="0" smtClean="0"/>
          </a:p>
          <a:p>
            <a:pPr>
              <a:lnSpc>
                <a:spcPct val="90000"/>
              </a:lnSpc>
            </a:pPr>
            <a:r>
              <a:rPr lang="en-US" sz="2000" dirty="0" smtClean="0"/>
              <a:t>The price that consumers pay increases and the price that suppliers receive net of the tax decreases </a:t>
            </a:r>
          </a:p>
          <a:p>
            <a:pPr marL="0" indent="0">
              <a:lnSpc>
                <a:spcPct val="90000"/>
              </a:lnSpc>
              <a:buNone/>
            </a:pPr>
            <a:endParaRPr lang="en-US" sz="2000" dirty="0" smtClean="0"/>
          </a:p>
          <a:p>
            <a:pPr>
              <a:lnSpc>
                <a:spcPct val="90000"/>
              </a:lnSpc>
            </a:pPr>
            <a:r>
              <a:rPr lang="en-US" sz="2000" dirty="0" smtClean="0"/>
              <a:t>This causes both consumer surplus and producer surplus to fall </a:t>
            </a:r>
          </a:p>
          <a:p>
            <a:pPr marL="0" indent="0">
              <a:lnSpc>
                <a:spcPct val="90000"/>
              </a:lnSpc>
              <a:buNone/>
            </a:pPr>
            <a:endParaRPr lang="en-US" sz="2000" dirty="0" smtClean="0"/>
          </a:p>
          <a:p>
            <a:pPr marL="0" indent="0" algn="r">
              <a:lnSpc>
                <a:spcPct val="90000"/>
              </a:lnSpc>
              <a:buNone/>
            </a:pPr>
            <a:r>
              <a:rPr lang="en-US" sz="2000" i="1" dirty="0" smtClean="0">
                <a:solidFill>
                  <a:srgbClr val="3E5D78"/>
                </a:solidFill>
              </a:rPr>
              <a:t>Wage tax illustration..</a:t>
            </a:r>
          </a:p>
          <a:p>
            <a:pPr>
              <a:lnSpc>
                <a:spcPct val="90000"/>
              </a:lnSpc>
            </a:pPr>
            <a:endParaRPr lang="en-US" sz="2000" dirty="0" smtClean="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1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10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animEffect transition="in" filter="fade">
                                      <p:cBhvr>
                                        <p:cTn id="27"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323528" y="692696"/>
            <a:ext cx="8496300" cy="792386"/>
          </a:xfrm>
        </p:spPr>
        <p:txBody>
          <a:bodyPr>
            <a:normAutofit fontScale="90000"/>
          </a:bodyPr>
          <a:lstStyle/>
          <a:p>
            <a:r>
              <a:rPr lang="en-US" sz="4000" dirty="0">
                <a:solidFill>
                  <a:srgbClr val="FF7D19"/>
                </a:solidFill>
                <a:effectLst/>
              </a:rPr>
              <a:t>Market Failures – Negative Externalities</a:t>
            </a:r>
          </a:p>
        </p:txBody>
      </p:sp>
      <p:sp>
        <p:nvSpPr>
          <p:cNvPr id="60419" name="Rectangle 3"/>
          <p:cNvSpPr>
            <a:spLocks noGrp="1" noChangeArrowheads="1"/>
          </p:cNvSpPr>
          <p:nvPr>
            <p:ph idx="1"/>
          </p:nvPr>
        </p:nvSpPr>
        <p:spPr>
          <a:xfrm>
            <a:off x="395536" y="1988840"/>
            <a:ext cx="8229600" cy="2980928"/>
          </a:xfrm>
        </p:spPr>
        <p:txBody>
          <a:bodyPr/>
          <a:lstStyle/>
          <a:p>
            <a:r>
              <a:rPr lang="en-US" i="1" dirty="0" smtClean="0">
                <a:solidFill>
                  <a:srgbClr val="3E5D78"/>
                </a:solidFill>
                <a:effectLst>
                  <a:outerShdw blurRad="38100" dist="38100" dir="2700000" algn="tl">
                    <a:srgbClr val="000000">
                      <a:alpha val="43137"/>
                    </a:srgbClr>
                  </a:outerShdw>
                </a:effectLst>
              </a:rPr>
              <a:t>Externality</a:t>
            </a:r>
            <a:r>
              <a:rPr lang="en-US" dirty="0" smtClean="0">
                <a:effectLst>
                  <a:outerShdw blurRad="38100" dist="38100" dir="2700000" algn="tl">
                    <a:srgbClr val="000000">
                      <a:alpha val="43137"/>
                    </a:srgbClr>
                  </a:outerShdw>
                </a:effectLst>
              </a:rPr>
              <a:t> </a:t>
            </a:r>
            <a:r>
              <a:rPr lang="en-US" dirty="0" smtClean="0"/>
              <a:t>refers to a cost affecting parties other than those involved in the activity’s market</a:t>
            </a:r>
          </a:p>
          <a:p>
            <a:pPr marL="0" indent="0">
              <a:buNone/>
            </a:pPr>
            <a:endParaRPr lang="en-US" dirty="0" smtClean="0"/>
          </a:p>
          <a:p>
            <a:pPr lvl="1"/>
            <a:r>
              <a:rPr lang="en-US" dirty="0" smtClean="0"/>
              <a:t>It is a side effect that impacts outside parties e.g. pollution</a:t>
            </a:r>
          </a:p>
          <a:p>
            <a:pPr marL="274320" lvl="1" indent="0">
              <a:buNone/>
            </a:pPr>
            <a:endParaRPr lang="en-US" dirty="0" smtClean="0"/>
          </a:p>
          <a:p>
            <a:pPr lvl="1"/>
            <a:r>
              <a:rPr lang="en-US" dirty="0" smtClean="0"/>
              <a:t>These side effects may be </a:t>
            </a:r>
            <a:r>
              <a:rPr lang="en-US" i="1" dirty="0" smtClean="0">
                <a:solidFill>
                  <a:srgbClr val="3E5D78"/>
                </a:solidFill>
              </a:rPr>
              <a:t>external</a:t>
            </a:r>
            <a:r>
              <a:rPr lang="en-US" dirty="0" smtClean="0">
                <a:solidFill>
                  <a:schemeClr val="tx1"/>
                </a:solidFill>
              </a:rPr>
              <a:t> </a:t>
            </a:r>
            <a:r>
              <a:rPr lang="en-US" dirty="0" smtClean="0"/>
              <a:t>to the decision making process of the producer</a:t>
            </a:r>
            <a:endParaRPr lang="en-US" dirty="0"/>
          </a:p>
          <a:p>
            <a:pPr marL="274320" lvl="1" indent="0">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wipe(up)">
                                      <p:cBhvr>
                                        <p:cTn id="7" dur="500"/>
                                        <p:tgtEl>
                                          <p:spTgt spid="604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0419">
                                            <p:txEl>
                                              <p:pRg st="2" end="2"/>
                                            </p:txEl>
                                          </p:spTgt>
                                        </p:tgtEl>
                                        <p:attrNameLst>
                                          <p:attrName>style.visibility</p:attrName>
                                        </p:attrNameLst>
                                      </p:cBhvr>
                                      <p:to>
                                        <p:strVal val="visible"/>
                                      </p:to>
                                    </p:set>
                                    <p:animEffect transition="in" filter="wipe(up)">
                                      <p:cBhvr>
                                        <p:cTn id="12" dur="500"/>
                                        <p:tgtEl>
                                          <p:spTgt spid="60419">
                                            <p:txEl>
                                              <p:pRg st="2" end="2"/>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60419">
                                            <p:txEl>
                                              <p:pRg st="4" end="4"/>
                                            </p:txEl>
                                          </p:spTgt>
                                        </p:tgtEl>
                                        <p:attrNameLst>
                                          <p:attrName>style.visibility</p:attrName>
                                        </p:attrNameLst>
                                      </p:cBhvr>
                                      <p:to>
                                        <p:strVal val="visible"/>
                                      </p:to>
                                    </p:set>
                                    <p:animEffect transition="in" filter="wipe(up)">
                                      <p:cBhvr>
                                        <p:cTn id="15" dur="500"/>
                                        <p:tgtEl>
                                          <p:spTgt spid="604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63352"/>
          </a:xfrm>
        </p:spPr>
        <p:txBody>
          <a:bodyPr>
            <a:normAutofit fontScale="90000"/>
          </a:bodyPr>
          <a:lstStyle/>
          <a:p>
            <a:r>
              <a:rPr lang="en-US" dirty="0" smtClean="0">
                <a:solidFill>
                  <a:srgbClr val="FF7D19"/>
                </a:solidFill>
              </a:rPr>
              <a:t>Market Failures – Negative Externalities</a:t>
            </a:r>
            <a:endParaRPr lang="en-US" dirty="0">
              <a:solidFill>
                <a:srgbClr val="FF7D19"/>
              </a:solidFill>
            </a:endParaRPr>
          </a:p>
        </p:txBody>
      </p:sp>
      <p:sp>
        <p:nvSpPr>
          <p:cNvPr id="6" name="Content Placeholder 5"/>
          <p:cNvSpPr>
            <a:spLocks noGrp="1"/>
          </p:cNvSpPr>
          <p:nvPr>
            <p:ph idx="1"/>
          </p:nvPr>
        </p:nvSpPr>
        <p:spPr>
          <a:xfrm>
            <a:off x="467544" y="1268760"/>
            <a:ext cx="8229600" cy="5136232"/>
          </a:xfrm>
        </p:spPr>
        <p:txBody>
          <a:bodyPr>
            <a:normAutofit lnSpcReduction="10000"/>
          </a:bodyPr>
          <a:lstStyle/>
          <a:p>
            <a:pPr marL="0" indent="0">
              <a:lnSpc>
                <a:spcPct val="90000"/>
              </a:lnSpc>
              <a:buNone/>
            </a:pPr>
            <a:r>
              <a:rPr lang="en-US" sz="2000" i="1" dirty="0" smtClean="0">
                <a:solidFill>
                  <a:srgbClr val="3E5D78"/>
                </a:solidFill>
              </a:rPr>
              <a:t>Example:</a:t>
            </a:r>
            <a:r>
              <a:rPr lang="en-US" sz="2000" i="1" dirty="0" smtClean="0"/>
              <a:t>  </a:t>
            </a:r>
            <a:r>
              <a:rPr lang="en-US" sz="2000" dirty="0" smtClean="0"/>
              <a:t>Pollutants adversely affect the health of the population or damage the environment</a:t>
            </a:r>
          </a:p>
          <a:p>
            <a:pPr marL="0" indent="0">
              <a:lnSpc>
                <a:spcPct val="90000"/>
              </a:lnSpc>
              <a:buNone/>
            </a:pPr>
            <a:endParaRPr lang="en-US" sz="2000" dirty="0" smtClean="0"/>
          </a:p>
          <a:p>
            <a:pPr lvl="1">
              <a:lnSpc>
                <a:spcPct val="90000"/>
              </a:lnSpc>
            </a:pPr>
            <a:r>
              <a:rPr lang="en-US" dirty="0" smtClean="0"/>
              <a:t>The polluting firm faces only </a:t>
            </a:r>
            <a:r>
              <a:rPr lang="en-US" i="1" dirty="0" smtClean="0">
                <a:solidFill>
                  <a:srgbClr val="3E5D78"/>
                </a:solidFill>
                <a:effectLst>
                  <a:outerShdw blurRad="38100" dist="38100" dir="2700000" algn="tl">
                    <a:srgbClr val="000000">
                      <a:alpha val="43137"/>
                    </a:srgbClr>
                  </a:outerShdw>
                </a:effectLst>
              </a:rPr>
              <a:t>private costs</a:t>
            </a:r>
            <a:r>
              <a:rPr lang="en-US" dirty="0" smtClean="0">
                <a:solidFill>
                  <a:srgbClr val="3E5D78"/>
                </a:solidFill>
              </a:rPr>
              <a:t> </a:t>
            </a:r>
            <a:r>
              <a:rPr lang="en-US" dirty="0" smtClean="0"/>
              <a:t>as it decides how much output to produce</a:t>
            </a:r>
          </a:p>
          <a:p>
            <a:pPr lvl="1">
              <a:lnSpc>
                <a:spcPct val="90000"/>
              </a:lnSpc>
            </a:pPr>
            <a:r>
              <a:rPr lang="en-US" dirty="0" smtClean="0"/>
              <a:t>Society faces the </a:t>
            </a:r>
            <a:r>
              <a:rPr lang="en-US" i="1" dirty="0" smtClean="0">
                <a:solidFill>
                  <a:srgbClr val="3E5D78"/>
                </a:solidFill>
                <a:effectLst>
                  <a:outerShdw blurRad="38100" dist="38100" dir="2700000" algn="tl">
                    <a:srgbClr val="000000">
                      <a:alpha val="43137"/>
                    </a:srgbClr>
                  </a:outerShdw>
                </a:effectLst>
              </a:rPr>
              <a:t>social costs</a:t>
            </a:r>
            <a:r>
              <a:rPr lang="en-US" dirty="0" smtClean="0"/>
              <a:t>, which include the private costs as well as the adverse effects </a:t>
            </a:r>
          </a:p>
          <a:p>
            <a:pPr lvl="1">
              <a:lnSpc>
                <a:spcPct val="90000"/>
              </a:lnSpc>
            </a:pPr>
            <a:r>
              <a:rPr lang="en-US" dirty="0" smtClean="0">
                <a:solidFill>
                  <a:srgbClr val="3E5D78"/>
                </a:solidFill>
              </a:rPr>
              <a:t>Social costs </a:t>
            </a:r>
            <a:r>
              <a:rPr lang="en-US" b="1" i="1" dirty="0" smtClean="0">
                <a:solidFill>
                  <a:srgbClr val="3E5D78"/>
                </a:solidFill>
              </a:rPr>
              <a:t>&gt;</a:t>
            </a:r>
            <a:r>
              <a:rPr lang="en-US" dirty="0" smtClean="0">
                <a:solidFill>
                  <a:srgbClr val="3E5D78"/>
                </a:solidFill>
              </a:rPr>
              <a:t> private costs</a:t>
            </a:r>
          </a:p>
          <a:p>
            <a:pPr marL="274320" lvl="1" indent="0">
              <a:lnSpc>
                <a:spcPct val="90000"/>
              </a:lnSpc>
              <a:buNone/>
            </a:pPr>
            <a:endParaRPr lang="en-US" dirty="0" smtClean="0">
              <a:solidFill>
                <a:srgbClr val="3E5D78"/>
              </a:solidFill>
            </a:endParaRPr>
          </a:p>
          <a:p>
            <a:pPr lvl="1"/>
            <a:r>
              <a:rPr lang="en-US" i="1" dirty="0" smtClean="0">
                <a:solidFill>
                  <a:srgbClr val="3E5D78"/>
                </a:solidFill>
              </a:rPr>
              <a:t>Graphically</a:t>
            </a:r>
            <a:r>
              <a:rPr lang="en-US" dirty="0" smtClean="0"/>
              <a:t> the full or </a:t>
            </a:r>
            <a:r>
              <a:rPr lang="en-US" dirty="0" smtClean="0">
                <a:solidFill>
                  <a:srgbClr val="3E5D78"/>
                </a:solidFill>
                <a:effectLst>
                  <a:outerShdw blurRad="38100" dist="38100" dir="2700000" algn="tl">
                    <a:srgbClr val="000000">
                      <a:alpha val="43137"/>
                    </a:srgbClr>
                  </a:outerShdw>
                </a:effectLst>
              </a:rPr>
              <a:t>t</a:t>
            </a:r>
            <a:r>
              <a:rPr lang="en-US" dirty="0" smtClean="0"/>
              <a:t>otal supply costs are reflected in </a:t>
            </a:r>
            <a:r>
              <a:rPr lang="en-US" i="1" dirty="0" smtClean="0">
                <a:solidFill>
                  <a:srgbClr val="3E5D78"/>
                </a:solidFill>
              </a:rPr>
              <a:t>S</a:t>
            </a:r>
            <a:r>
              <a:rPr lang="en-US" i="1" baseline="-25000" dirty="0" smtClean="0">
                <a:solidFill>
                  <a:srgbClr val="3E5D78"/>
                </a:solidFill>
              </a:rPr>
              <a:t>t</a:t>
            </a:r>
            <a:r>
              <a:rPr lang="en-US" dirty="0" smtClean="0"/>
              <a:t>, lying above </a:t>
            </a:r>
            <a:r>
              <a:rPr lang="en-US" i="1" dirty="0" smtClean="0">
                <a:solidFill>
                  <a:srgbClr val="3E5D78"/>
                </a:solidFill>
              </a:rPr>
              <a:t>S</a:t>
            </a:r>
            <a:r>
              <a:rPr lang="en-US" dirty="0" smtClean="0"/>
              <a:t>, which reflects only private costs</a:t>
            </a:r>
          </a:p>
          <a:p>
            <a:pPr lvl="1"/>
            <a:r>
              <a:rPr lang="en-US" dirty="0" smtClean="0"/>
              <a:t>Left to its own devices, the firm will produce an output that reflects only private costs</a:t>
            </a:r>
          </a:p>
          <a:p>
            <a:pPr lvl="1"/>
            <a:r>
              <a:rPr lang="en-US" dirty="0" smtClean="0"/>
              <a:t>The </a:t>
            </a:r>
            <a:r>
              <a:rPr lang="en-US" i="1" dirty="0" smtClean="0">
                <a:solidFill>
                  <a:srgbClr val="3E5D78"/>
                </a:solidFill>
                <a:effectLst>
                  <a:outerShdw blurRad="38100" dist="38100" dir="2700000" algn="tl">
                    <a:srgbClr val="000000">
                      <a:alpha val="43137"/>
                    </a:srgbClr>
                  </a:outerShdw>
                </a:effectLst>
              </a:rPr>
              <a:t>social optimum </a:t>
            </a:r>
            <a:r>
              <a:rPr lang="en-US" dirty="0" smtClean="0"/>
              <a:t>differs from the </a:t>
            </a:r>
            <a:r>
              <a:rPr lang="en-US" i="1" dirty="0" smtClean="0">
                <a:solidFill>
                  <a:srgbClr val="3E5D78"/>
                </a:solidFill>
                <a:effectLst>
                  <a:outerShdw blurRad="38100" dist="38100" dir="2700000" algn="tl">
                    <a:srgbClr val="000000">
                      <a:alpha val="43137"/>
                    </a:srgbClr>
                  </a:outerShdw>
                </a:effectLst>
              </a:rPr>
              <a:t>private optimum </a:t>
            </a:r>
            <a:r>
              <a:rPr lang="en-US" dirty="0" smtClean="0"/>
              <a:t>because it reflects all of the costs of production (denote it by </a:t>
            </a:r>
            <a:r>
              <a:rPr lang="en-US" i="1" dirty="0" smtClean="0">
                <a:solidFill>
                  <a:srgbClr val="3E5D78"/>
                </a:solidFill>
                <a:effectLst>
                  <a:outerShdw blurRad="38100" dist="38100" dir="2700000" algn="tl">
                    <a:srgbClr val="000000">
                      <a:alpha val="43137"/>
                    </a:srgbClr>
                  </a:outerShdw>
                </a:effectLst>
              </a:rPr>
              <a:t>Q*</a:t>
            </a:r>
            <a:r>
              <a:rPr lang="en-US" dirty="0" smtClean="0"/>
              <a:t>)</a:t>
            </a:r>
          </a:p>
          <a:p>
            <a:pPr lvl="1"/>
            <a:r>
              <a:rPr lang="en-US" dirty="0" smtClean="0"/>
              <a:t>The firm is thus over-producing from a social point of view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2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2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20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fade">
                                      <p:cBhvr>
                                        <p:cTn id="32" dur="2000"/>
                                        <p:tgtEl>
                                          <p:spTgt spid="6">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8" end="8"/>
                                            </p:txEl>
                                          </p:spTgt>
                                        </p:tgtEl>
                                        <p:attrNameLst>
                                          <p:attrName>style.visibility</p:attrName>
                                        </p:attrNameLst>
                                      </p:cBhvr>
                                      <p:to>
                                        <p:strVal val="visible"/>
                                      </p:to>
                                    </p:set>
                                    <p:animEffect transition="in" filter="fade">
                                      <p:cBhvr>
                                        <p:cTn id="37" dur="2000"/>
                                        <p:tgtEl>
                                          <p:spTgt spid="6">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9" end="9"/>
                                            </p:txEl>
                                          </p:spTgt>
                                        </p:tgtEl>
                                        <p:attrNameLst>
                                          <p:attrName>style.visibility</p:attrName>
                                        </p:attrNameLst>
                                      </p:cBhvr>
                                      <p:to>
                                        <p:strVal val="visible"/>
                                      </p:to>
                                    </p:set>
                                    <p:animEffect transition="in" filter="fade">
                                      <p:cBhvr>
                                        <p:cTn id="42" dur="2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533400"/>
            <a:ext cx="8229600" cy="807368"/>
          </a:xfrm>
        </p:spPr>
        <p:txBody>
          <a:bodyPr/>
          <a:lstStyle/>
          <a:p>
            <a:r>
              <a:rPr lang="en-US" sz="3600" dirty="0">
                <a:solidFill>
                  <a:srgbClr val="FF7D19"/>
                </a:solidFill>
                <a:effectLst/>
              </a:rPr>
              <a:t>Negative Externalities and Inefficiency</a:t>
            </a:r>
          </a:p>
        </p:txBody>
      </p:sp>
      <p:graphicFrame>
        <p:nvGraphicFramePr>
          <p:cNvPr id="28" name="Content Placeholder 27"/>
          <p:cNvGraphicFramePr>
            <a:graphicFrameLocks noGrp="1"/>
          </p:cNvGraphicFramePr>
          <p:nvPr>
            <p:ph idx="1"/>
            <p:extLst>
              <p:ext uri="{D42A27DB-BD31-4B8C-83A1-F6EECF244321}">
                <p14:modId xmlns:p14="http://schemas.microsoft.com/office/powerpoint/2010/main" val="3685271246"/>
              </p:ext>
            </p:extLst>
          </p:nvPr>
        </p:nvGraphicFramePr>
        <p:xfrm>
          <a:off x="539750" y="1700213"/>
          <a:ext cx="7859713" cy="576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1444" name="Line 4"/>
          <p:cNvSpPr>
            <a:spLocks noChangeShapeType="1"/>
          </p:cNvSpPr>
          <p:nvPr/>
        </p:nvSpPr>
        <p:spPr bwMode="auto">
          <a:xfrm>
            <a:off x="1619250" y="2349500"/>
            <a:ext cx="0" cy="3095625"/>
          </a:xfrm>
          <a:prstGeom prst="line">
            <a:avLst/>
          </a:prstGeom>
          <a:noFill/>
          <a:ln w="19050">
            <a:solidFill>
              <a:schemeClr val="tx1"/>
            </a:solidFill>
            <a:round/>
            <a:headEnd/>
            <a:tailEnd/>
          </a:ln>
          <a:effectLst/>
        </p:spPr>
        <p:txBody>
          <a:bodyPr/>
          <a:lstStyle/>
          <a:p>
            <a:endParaRPr lang="en-US"/>
          </a:p>
        </p:txBody>
      </p:sp>
      <p:sp>
        <p:nvSpPr>
          <p:cNvPr id="61445" name="Line 5"/>
          <p:cNvSpPr>
            <a:spLocks noChangeShapeType="1"/>
          </p:cNvSpPr>
          <p:nvPr/>
        </p:nvSpPr>
        <p:spPr bwMode="auto">
          <a:xfrm>
            <a:off x="1619250" y="5445125"/>
            <a:ext cx="3889375" cy="0"/>
          </a:xfrm>
          <a:prstGeom prst="line">
            <a:avLst/>
          </a:prstGeom>
          <a:noFill/>
          <a:ln w="19050">
            <a:solidFill>
              <a:schemeClr val="tx1"/>
            </a:solidFill>
            <a:round/>
            <a:headEnd/>
            <a:tailEnd/>
          </a:ln>
          <a:effectLst/>
        </p:spPr>
        <p:txBody>
          <a:bodyPr/>
          <a:lstStyle/>
          <a:p>
            <a:endParaRPr lang="en-US"/>
          </a:p>
        </p:txBody>
      </p:sp>
      <p:sp>
        <p:nvSpPr>
          <p:cNvPr id="61446" name="Line 6"/>
          <p:cNvSpPr>
            <a:spLocks noChangeShapeType="1"/>
          </p:cNvSpPr>
          <p:nvPr/>
        </p:nvSpPr>
        <p:spPr bwMode="auto">
          <a:xfrm>
            <a:off x="1619250" y="2924175"/>
            <a:ext cx="3887788" cy="1368425"/>
          </a:xfrm>
          <a:prstGeom prst="line">
            <a:avLst/>
          </a:prstGeom>
          <a:noFill/>
          <a:ln w="38100">
            <a:solidFill>
              <a:srgbClr val="0033CC"/>
            </a:solidFill>
            <a:round/>
            <a:headEnd/>
            <a:tailEnd/>
          </a:ln>
          <a:effectLst/>
        </p:spPr>
        <p:txBody>
          <a:bodyPr/>
          <a:lstStyle/>
          <a:p>
            <a:endParaRPr lang="en-US"/>
          </a:p>
        </p:txBody>
      </p:sp>
      <p:sp>
        <p:nvSpPr>
          <p:cNvPr id="61448" name="Line 8"/>
          <p:cNvSpPr>
            <a:spLocks noChangeShapeType="1"/>
          </p:cNvSpPr>
          <p:nvPr/>
        </p:nvSpPr>
        <p:spPr bwMode="auto">
          <a:xfrm>
            <a:off x="3635375" y="3644900"/>
            <a:ext cx="0" cy="1800225"/>
          </a:xfrm>
          <a:prstGeom prst="line">
            <a:avLst/>
          </a:prstGeom>
          <a:noFill/>
          <a:ln w="9525">
            <a:solidFill>
              <a:schemeClr val="tx1"/>
            </a:solidFill>
            <a:prstDash val="dash"/>
            <a:round/>
            <a:headEnd/>
            <a:tailEnd/>
          </a:ln>
          <a:effectLst/>
        </p:spPr>
        <p:txBody>
          <a:bodyPr/>
          <a:lstStyle/>
          <a:p>
            <a:endParaRPr lang="en-US"/>
          </a:p>
        </p:txBody>
      </p:sp>
      <p:sp>
        <p:nvSpPr>
          <p:cNvPr id="61449" name="Line 9"/>
          <p:cNvSpPr>
            <a:spLocks noChangeShapeType="1"/>
          </p:cNvSpPr>
          <p:nvPr/>
        </p:nvSpPr>
        <p:spPr bwMode="auto">
          <a:xfrm>
            <a:off x="4140200" y="2852936"/>
            <a:ext cx="0" cy="2663627"/>
          </a:xfrm>
          <a:prstGeom prst="line">
            <a:avLst/>
          </a:prstGeom>
          <a:noFill/>
          <a:ln w="9525">
            <a:solidFill>
              <a:schemeClr val="tx1"/>
            </a:solidFill>
            <a:prstDash val="dash"/>
            <a:round/>
            <a:headEnd/>
            <a:tailEnd/>
          </a:ln>
          <a:effectLst/>
        </p:spPr>
        <p:txBody>
          <a:bodyPr/>
          <a:lstStyle/>
          <a:p>
            <a:endParaRPr lang="en-US"/>
          </a:p>
        </p:txBody>
      </p:sp>
      <p:graphicFrame>
        <p:nvGraphicFramePr>
          <p:cNvPr id="26" name="Diagram 25"/>
          <p:cNvGraphicFramePr/>
          <p:nvPr>
            <p:extLst>
              <p:ext uri="{D42A27DB-BD31-4B8C-83A1-F6EECF244321}">
                <p14:modId xmlns:p14="http://schemas.microsoft.com/office/powerpoint/2010/main" val="897644068"/>
              </p:ext>
            </p:extLst>
          </p:nvPr>
        </p:nvGraphicFramePr>
        <p:xfrm>
          <a:off x="5148263" y="2565400"/>
          <a:ext cx="2520081" cy="36671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1451" name="Text Box 11"/>
          <p:cNvSpPr txBox="1">
            <a:spLocks noChangeArrowheads="1"/>
          </p:cNvSpPr>
          <p:nvPr/>
        </p:nvSpPr>
        <p:spPr bwMode="auto">
          <a:xfrm>
            <a:off x="5580063" y="4221163"/>
            <a:ext cx="433387" cy="366712"/>
          </a:xfrm>
          <a:prstGeom prst="rect">
            <a:avLst/>
          </a:prstGeom>
          <a:noFill/>
          <a:ln w="9525">
            <a:noFill/>
            <a:miter lim="800000"/>
            <a:headEnd/>
            <a:tailEnd/>
          </a:ln>
          <a:effectLst/>
        </p:spPr>
        <p:txBody>
          <a:bodyPr>
            <a:spAutoFit/>
          </a:bodyPr>
          <a:lstStyle/>
          <a:p>
            <a:pPr>
              <a:spcBef>
                <a:spcPct val="50000"/>
              </a:spcBef>
            </a:pPr>
            <a:r>
              <a:rPr lang="en-US"/>
              <a:t>D</a:t>
            </a:r>
          </a:p>
        </p:txBody>
      </p:sp>
      <p:graphicFrame>
        <p:nvGraphicFramePr>
          <p:cNvPr id="25" name="Diagram 24"/>
          <p:cNvGraphicFramePr/>
          <p:nvPr>
            <p:extLst>
              <p:ext uri="{D42A27DB-BD31-4B8C-83A1-F6EECF244321}">
                <p14:modId xmlns:p14="http://schemas.microsoft.com/office/powerpoint/2010/main" val="1654611685"/>
              </p:ext>
            </p:extLst>
          </p:nvPr>
        </p:nvGraphicFramePr>
        <p:xfrm>
          <a:off x="5508625" y="3141663"/>
          <a:ext cx="2159719" cy="36671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1453" name="Text Box 13"/>
          <p:cNvSpPr txBox="1">
            <a:spLocks noChangeArrowheads="1"/>
          </p:cNvSpPr>
          <p:nvPr/>
        </p:nvSpPr>
        <p:spPr bwMode="auto">
          <a:xfrm>
            <a:off x="3419475" y="5445125"/>
            <a:ext cx="504825" cy="366713"/>
          </a:xfrm>
          <a:prstGeom prst="rect">
            <a:avLst/>
          </a:prstGeom>
          <a:noFill/>
          <a:ln w="9525">
            <a:noFill/>
            <a:miter lim="800000"/>
            <a:headEnd/>
            <a:tailEnd/>
          </a:ln>
          <a:effectLst/>
        </p:spPr>
        <p:txBody>
          <a:bodyPr>
            <a:spAutoFit/>
          </a:bodyPr>
          <a:lstStyle/>
          <a:p>
            <a:pPr>
              <a:spcBef>
                <a:spcPct val="50000"/>
              </a:spcBef>
            </a:pPr>
            <a:r>
              <a:rPr lang="en-US"/>
              <a:t>Q*</a:t>
            </a:r>
            <a:endParaRPr lang="en-US" baseline="-25000"/>
          </a:p>
        </p:txBody>
      </p:sp>
      <p:sp>
        <p:nvSpPr>
          <p:cNvPr id="61454" name="Text Box 14"/>
          <p:cNvSpPr txBox="1">
            <a:spLocks noChangeArrowheads="1"/>
          </p:cNvSpPr>
          <p:nvPr/>
        </p:nvSpPr>
        <p:spPr bwMode="auto">
          <a:xfrm>
            <a:off x="3995738" y="5445125"/>
            <a:ext cx="649287" cy="366713"/>
          </a:xfrm>
          <a:prstGeom prst="rect">
            <a:avLst/>
          </a:prstGeom>
          <a:noFill/>
          <a:ln w="9525">
            <a:noFill/>
            <a:miter lim="800000"/>
            <a:headEnd/>
            <a:tailEnd/>
          </a:ln>
          <a:effectLst/>
        </p:spPr>
        <p:txBody>
          <a:bodyPr>
            <a:spAutoFit/>
          </a:bodyPr>
          <a:lstStyle/>
          <a:p>
            <a:pPr>
              <a:spcBef>
                <a:spcPct val="50000"/>
              </a:spcBef>
            </a:pPr>
            <a:r>
              <a:rPr lang="en-US"/>
              <a:t>Q</a:t>
            </a:r>
            <a:r>
              <a:rPr lang="en-US" baseline="-25000"/>
              <a:t>0</a:t>
            </a:r>
          </a:p>
        </p:txBody>
      </p:sp>
      <p:sp>
        <p:nvSpPr>
          <p:cNvPr id="61456" name="Text Box 16"/>
          <p:cNvSpPr txBox="1">
            <a:spLocks noChangeArrowheads="1"/>
          </p:cNvSpPr>
          <p:nvPr/>
        </p:nvSpPr>
        <p:spPr bwMode="auto">
          <a:xfrm>
            <a:off x="4571999" y="5451012"/>
            <a:ext cx="2449513" cy="646331"/>
          </a:xfrm>
          <a:prstGeom prst="rect">
            <a:avLst/>
          </a:prstGeom>
          <a:noFill/>
          <a:ln w="9525">
            <a:noFill/>
            <a:miter lim="800000"/>
            <a:headEnd/>
            <a:tailEnd/>
          </a:ln>
          <a:effectLst/>
        </p:spPr>
        <p:txBody>
          <a:bodyPr>
            <a:spAutoFit/>
          </a:bodyPr>
          <a:lstStyle/>
          <a:p>
            <a:pPr>
              <a:spcBef>
                <a:spcPct val="50000"/>
              </a:spcBef>
            </a:pPr>
            <a:r>
              <a:rPr lang="en-US" dirty="0"/>
              <a:t>Quantity of  </a:t>
            </a:r>
            <a:r>
              <a:rPr lang="en-US" dirty="0" smtClean="0"/>
              <a:t>Coal-Generated Electricity</a:t>
            </a:r>
            <a:endParaRPr lang="en-US" dirty="0"/>
          </a:p>
        </p:txBody>
      </p:sp>
      <p:sp>
        <p:nvSpPr>
          <p:cNvPr id="61457" name="Text Box 17"/>
          <p:cNvSpPr txBox="1">
            <a:spLocks noChangeArrowheads="1"/>
          </p:cNvSpPr>
          <p:nvPr/>
        </p:nvSpPr>
        <p:spPr bwMode="auto">
          <a:xfrm>
            <a:off x="595622" y="2422625"/>
            <a:ext cx="895971" cy="366712"/>
          </a:xfrm>
          <a:prstGeom prst="rect">
            <a:avLst/>
          </a:prstGeom>
          <a:noFill/>
          <a:ln w="9525">
            <a:noFill/>
            <a:miter lim="800000"/>
            <a:headEnd/>
            <a:tailEnd/>
          </a:ln>
          <a:effectLst/>
        </p:spPr>
        <p:txBody>
          <a:bodyPr wrap="square">
            <a:spAutoFit/>
          </a:bodyPr>
          <a:lstStyle/>
          <a:p>
            <a:pPr>
              <a:spcBef>
                <a:spcPct val="50000"/>
              </a:spcBef>
            </a:pPr>
            <a:r>
              <a:rPr lang="en-US" dirty="0"/>
              <a:t>Price</a:t>
            </a:r>
          </a:p>
        </p:txBody>
      </p:sp>
      <p:sp>
        <p:nvSpPr>
          <p:cNvPr id="61458" name="Text Box 18"/>
          <p:cNvSpPr txBox="1">
            <a:spLocks noChangeArrowheads="1"/>
          </p:cNvSpPr>
          <p:nvPr/>
        </p:nvSpPr>
        <p:spPr bwMode="auto">
          <a:xfrm>
            <a:off x="1116013" y="3500438"/>
            <a:ext cx="649287" cy="366712"/>
          </a:xfrm>
          <a:prstGeom prst="rect">
            <a:avLst/>
          </a:prstGeom>
          <a:noFill/>
          <a:ln w="9525">
            <a:noFill/>
            <a:miter lim="800000"/>
            <a:headEnd/>
            <a:tailEnd/>
          </a:ln>
          <a:effectLst/>
        </p:spPr>
        <p:txBody>
          <a:bodyPr>
            <a:spAutoFit/>
          </a:bodyPr>
          <a:lstStyle/>
          <a:p>
            <a:pPr>
              <a:spcBef>
                <a:spcPct val="50000"/>
              </a:spcBef>
            </a:pPr>
            <a:r>
              <a:rPr lang="en-US"/>
              <a:t>P</a:t>
            </a:r>
            <a:endParaRPr lang="en-US" baseline="-25000"/>
          </a:p>
        </p:txBody>
      </p:sp>
      <p:sp>
        <p:nvSpPr>
          <p:cNvPr id="61463" name="Line 23"/>
          <p:cNvSpPr>
            <a:spLocks noChangeShapeType="1"/>
          </p:cNvSpPr>
          <p:nvPr/>
        </p:nvSpPr>
        <p:spPr bwMode="auto">
          <a:xfrm flipV="1">
            <a:off x="1619250" y="2781300"/>
            <a:ext cx="3457575" cy="2087563"/>
          </a:xfrm>
          <a:prstGeom prst="line">
            <a:avLst/>
          </a:prstGeom>
          <a:noFill/>
          <a:ln w="38100">
            <a:solidFill>
              <a:srgbClr val="993300"/>
            </a:solidFill>
            <a:round/>
            <a:headEnd/>
            <a:tailEnd/>
          </a:ln>
          <a:effectLst/>
        </p:spPr>
        <p:txBody>
          <a:bodyPr/>
          <a:lstStyle/>
          <a:p>
            <a:endParaRPr lang="en-US"/>
          </a:p>
        </p:txBody>
      </p:sp>
      <p:sp>
        <p:nvSpPr>
          <p:cNvPr id="61464" name="Line 24"/>
          <p:cNvSpPr>
            <a:spLocks noChangeShapeType="1"/>
          </p:cNvSpPr>
          <p:nvPr/>
        </p:nvSpPr>
        <p:spPr bwMode="auto">
          <a:xfrm flipV="1">
            <a:off x="1619250" y="3141663"/>
            <a:ext cx="3816350" cy="1943100"/>
          </a:xfrm>
          <a:prstGeom prst="line">
            <a:avLst/>
          </a:prstGeom>
          <a:noFill/>
          <a:ln w="38100">
            <a:solidFill>
              <a:srgbClr val="FF0000"/>
            </a:solidFill>
            <a:round/>
            <a:headEnd/>
            <a:tailEnd/>
          </a:ln>
          <a:effectLst/>
        </p:spPr>
        <p:txBody>
          <a:bodyPr/>
          <a:lstStyle/>
          <a:p>
            <a:endParaRPr lang="en-US"/>
          </a:p>
        </p:txBody>
      </p:sp>
      <p:sp>
        <p:nvSpPr>
          <p:cNvPr id="61465" name="Line 25"/>
          <p:cNvSpPr>
            <a:spLocks noChangeShapeType="1"/>
          </p:cNvSpPr>
          <p:nvPr/>
        </p:nvSpPr>
        <p:spPr bwMode="auto">
          <a:xfrm flipH="1">
            <a:off x="1619250" y="3644900"/>
            <a:ext cx="2016125" cy="0"/>
          </a:xfrm>
          <a:prstGeom prst="line">
            <a:avLst/>
          </a:prstGeom>
          <a:noFill/>
          <a:ln w="9525">
            <a:solidFill>
              <a:schemeClr val="tx1"/>
            </a:solidFill>
            <a:prstDash val="dash"/>
            <a:round/>
            <a:headEnd/>
            <a:tailEnd/>
          </a:ln>
          <a:effectLst/>
        </p:spPr>
        <p:txBody>
          <a:bodyPr/>
          <a:lstStyle/>
          <a:p>
            <a:endParaRPr lang="en-US"/>
          </a:p>
        </p:txBody>
      </p:sp>
      <p:sp>
        <p:nvSpPr>
          <p:cNvPr id="61466" name="Line 26"/>
          <p:cNvSpPr>
            <a:spLocks noChangeShapeType="1"/>
          </p:cNvSpPr>
          <p:nvPr/>
        </p:nvSpPr>
        <p:spPr bwMode="auto">
          <a:xfrm>
            <a:off x="3708400" y="4941888"/>
            <a:ext cx="358775" cy="0"/>
          </a:xfrm>
          <a:prstGeom prst="line">
            <a:avLst/>
          </a:prstGeom>
          <a:noFill/>
          <a:ln w="19050">
            <a:solidFill>
              <a:schemeClr val="tx1"/>
            </a:solidFill>
            <a:round/>
            <a:headEnd type="triangle" w="med" len="med"/>
            <a:tailEnd type="triangle" w="med" len="med"/>
          </a:ln>
          <a:effectLst/>
        </p:spPr>
        <p:txBody>
          <a:bodyPr/>
          <a:lstStyle/>
          <a:p>
            <a:endParaRPr lang="en-US"/>
          </a:p>
        </p:txBody>
      </p:sp>
      <p:graphicFrame>
        <p:nvGraphicFramePr>
          <p:cNvPr id="27" name="Diagram 26"/>
          <p:cNvGraphicFramePr/>
          <p:nvPr>
            <p:extLst>
              <p:ext uri="{D42A27DB-BD31-4B8C-83A1-F6EECF244321}">
                <p14:modId xmlns:p14="http://schemas.microsoft.com/office/powerpoint/2010/main" val="3575828385"/>
              </p:ext>
            </p:extLst>
          </p:nvPr>
        </p:nvGraphicFramePr>
        <p:xfrm>
          <a:off x="4284663" y="4652963"/>
          <a:ext cx="3599705" cy="641350"/>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20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1464"/>
                                        </p:tgtEl>
                                        <p:attrNameLst>
                                          <p:attrName>style.visibility</p:attrName>
                                        </p:attrNameLst>
                                      </p:cBhvr>
                                      <p:to>
                                        <p:strVal val="visible"/>
                                      </p:to>
                                    </p:set>
                                    <p:animEffect transition="in" filter="wipe(down)">
                                      <p:cBhvr>
                                        <p:cTn id="12" dur="500"/>
                                        <p:tgtEl>
                                          <p:spTgt spid="61464"/>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61449"/>
                                        </p:tgtEl>
                                        <p:attrNameLst>
                                          <p:attrName>style.visibility</p:attrName>
                                        </p:attrNameLst>
                                      </p:cBhvr>
                                      <p:to>
                                        <p:strVal val="visible"/>
                                      </p:to>
                                    </p:set>
                                    <p:animEffect transition="in" filter="wipe(up)">
                                      <p:cBhvr>
                                        <p:cTn id="16" dur="500"/>
                                        <p:tgtEl>
                                          <p:spTgt spid="61449"/>
                                        </p:tgtEl>
                                      </p:cBhvr>
                                    </p:animEffect>
                                  </p:childTnLst>
                                </p:cTn>
                              </p:par>
                            </p:childTnLst>
                          </p:cTn>
                        </p:par>
                        <p:par>
                          <p:cTn id="17" fill="hold">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61454"/>
                                        </p:tgtEl>
                                        <p:attrNameLst>
                                          <p:attrName>style.visibility</p:attrName>
                                        </p:attrNameLst>
                                      </p:cBhvr>
                                      <p:to>
                                        <p:strVal val="visible"/>
                                      </p:to>
                                    </p:set>
                                    <p:animEffect transition="in" filter="wipe(up)">
                                      <p:cBhvr>
                                        <p:cTn id="20" dur="500"/>
                                        <p:tgtEl>
                                          <p:spTgt spid="6145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2000"/>
                                        <p:tgtEl>
                                          <p:spTgt spid="2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61463"/>
                                        </p:tgtEl>
                                        <p:attrNameLst>
                                          <p:attrName>style.visibility</p:attrName>
                                        </p:attrNameLst>
                                      </p:cBhvr>
                                      <p:to>
                                        <p:strVal val="visible"/>
                                      </p:to>
                                    </p:set>
                                    <p:animEffect transition="in" filter="wipe(down)">
                                      <p:cBhvr>
                                        <p:cTn id="28" dur="500"/>
                                        <p:tgtEl>
                                          <p:spTgt spid="6146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2000"/>
                                        <p:tgtEl>
                                          <p:spTgt spid="26"/>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61465"/>
                                        </p:tgtEl>
                                        <p:attrNameLst>
                                          <p:attrName>style.visibility</p:attrName>
                                        </p:attrNameLst>
                                      </p:cBhvr>
                                      <p:to>
                                        <p:strVal val="visible"/>
                                      </p:to>
                                    </p:set>
                                    <p:animEffect transition="in" filter="wipe(left)">
                                      <p:cBhvr>
                                        <p:cTn id="35" dur="500"/>
                                        <p:tgtEl>
                                          <p:spTgt spid="6146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61458"/>
                                        </p:tgtEl>
                                        <p:attrNameLst>
                                          <p:attrName>style.visibility</p:attrName>
                                        </p:attrNameLst>
                                      </p:cBhvr>
                                      <p:to>
                                        <p:strVal val="visible"/>
                                      </p:to>
                                    </p:set>
                                    <p:animEffect transition="in" filter="wipe(left)">
                                      <p:cBhvr>
                                        <p:cTn id="39" dur="500"/>
                                        <p:tgtEl>
                                          <p:spTgt spid="61458"/>
                                        </p:tgtEl>
                                      </p:cBhvr>
                                    </p:animEffect>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61448"/>
                                        </p:tgtEl>
                                        <p:attrNameLst>
                                          <p:attrName>style.visibility</p:attrName>
                                        </p:attrNameLst>
                                      </p:cBhvr>
                                      <p:to>
                                        <p:strVal val="visible"/>
                                      </p:to>
                                    </p:set>
                                    <p:animEffect transition="in" filter="wipe(left)">
                                      <p:cBhvr>
                                        <p:cTn id="43" dur="500"/>
                                        <p:tgtEl>
                                          <p:spTgt spid="61448"/>
                                        </p:tgtEl>
                                      </p:cBhvr>
                                    </p:animEffect>
                                  </p:childTnLst>
                                </p:cTn>
                              </p:par>
                            </p:childTnLst>
                          </p:cTn>
                        </p:par>
                        <p:par>
                          <p:cTn id="44" fill="hold">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61453"/>
                                        </p:tgtEl>
                                        <p:attrNameLst>
                                          <p:attrName>style.visibility</p:attrName>
                                        </p:attrNameLst>
                                      </p:cBhvr>
                                      <p:to>
                                        <p:strVal val="visible"/>
                                      </p:to>
                                    </p:set>
                                    <p:animEffect transition="in" filter="wipe(left)">
                                      <p:cBhvr>
                                        <p:cTn id="47" dur="500"/>
                                        <p:tgtEl>
                                          <p:spTgt spid="6145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61466"/>
                                        </p:tgtEl>
                                        <p:attrNameLst>
                                          <p:attrName>style.visibility</p:attrName>
                                        </p:attrNameLst>
                                      </p:cBhvr>
                                      <p:to>
                                        <p:strVal val="visible"/>
                                      </p:to>
                                    </p:set>
                                    <p:animEffect transition="in" filter="wipe(right)">
                                      <p:cBhvr>
                                        <p:cTn id="52" dur="500"/>
                                        <p:tgtEl>
                                          <p:spTgt spid="6146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8" grpId="0">
        <p:bldAsOne/>
      </p:bldGraphic>
      <p:bldP spid="61448" grpId="0" animBg="1"/>
      <p:bldP spid="61449" grpId="0" animBg="1"/>
      <p:bldGraphic spid="26" grpId="0">
        <p:bldAsOne/>
      </p:bldGraphic>
      <p:bldGraphic spid="25" grpId="0">
        <p:bldAsOne/>
      </p:bldGraphic>
      <p:bldP spid="61453" grpId="0"/>
      <p:bldP spid="61454" grpId="0"/>
      <p:bldP spid="61458" grpId="0"/>
      <p:bldP spid="61463" grpId="0" animBg="1"/>
      <p:bldP spid="61464" grpId="0" animBg="1"/>
      <p:bldP spid="61465" grpId="0" animBg="1"/>
      <p:bldP spid="61466" grpId="0" animBg="1"/>
      <p:bldGraphic spid="2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07368"/>
          </a:xfrm>
        </p:spPr>
        <p:txBody>
          <a:bodyPr>
            <a:normAutofit/>
          </a:bodyPr>
          <a:lstStyle/>
          <a:p>
            <a:r>
              <a:rPr lang="en-US" sz="3600" dirty="0" smtClean="0">
                <a:solidFill>
                  <a:srgbClr val="FF7D19"/>
                </a:solidFill>
              </a:rPr>
              <a:t>Negative Externalities - Solutions</a:t>
            </a:r>
            <a:endParaRPr lang="en-US" sz="3600" dirty="0">
              <a:solidFill>
                <a:srgbClr val="FF7D19"/>
              </a:solidFill>
            </a:endParaRPr>
          </a:p>
        </p:txBody>
      </p:sp>
      <p:sp>
        <p:nvSpPr>
          <p:cNvPr id="6" name="Content Placeholder 5"/>
          <p:cNvSpPr>
            <a:spLocks noGrp="1"/>
          </p:cNvSpPr>
          <p:nvPr>
            <p:ph idx="1"/>
          </p:nvPr>
        </p:nvSpPr>
        <p:spPr>
          <a:xfrm>
            <a:off x="467544" y="1268760"/>
            <a:ext cx="8229600" cy="4876800"/>
          </a:xfrm>
        </p:spPr>
        <p:txBody>
          <a:bodyPr>
            <a:normAutofit/>
          </a:bodyPr>
          <a:lstStyle/>
          <a:p>
            <a:pPr marL="0" indent="0">
              <a:buNone/>
            </a:pPr>
            <a:r>
              <a:rPr lang="en-US" sz="2000" dirty="0" smtClean="0"/>
              <a:t>A possible policy remedy is to impose a corrective tax on each unit produced such that the producer faces higher costs of producing and hence of polluting</a:t>
            </a:r>
          </a:p>
          <a:p>
            <a:pPr marL="0" indent="0">
              <a:buNone/>
            </a:pPr>
            <a:endParaRPr lang="en-US" sz="2000" dirty="0" smtClean="0"/>
          </a:p>
          <a:p>
            <a:pPr lvl="1"/>
            <a:r>
              <a:rPr lang="en-US" dirty="0" smtClean="0"/>
              <a:t>This causes the supply curve for the firm to shift upward, resulting in a lower market output</a:t>
            </a:r>
          </a:p>
          <a:p>
            <a:pPr marL="274320" lvl="1" indent="0">
              <a:buNone/>
            </a:pPr>
            <a:endParaRPr lang="en-US" b="1" i="1" dirty="0" smtClean="0">
              <a:solidFill>
                <a:schemeClr val="accent1"/>
              </a:solidFill>
              <a:effectLst>
                <a:outerShdw blurRad="38100" dist="38100" dir="2700000" algn="tl">
                  <a:srgbClr val="000000">
                    <a:alpha val="43137"/>
                  </a:srgbClr>
                </a:outerShdw>
              </a:effectLst>
            </a:endParaRPr>
          </a:p>
          <a:p>
            <a:pPr lvl="1"/>
            <a:r>
              <a:rPr lang="en-US" dirty="0" smtClean="0"/>
              <a:t>This makes the costs of the pollution </a:t>
            </a:r>
            <a:r>
              <a:rPr lang="en-US" i="1" dirty="0" smtClean="0">
                <a:solidFill>
                  <a:srgbClr val="3E5D78"/>
                </a:solidFill>
              </a:rPr>
              <a:t>internal</a:t>
            </a:r>
            <a:r>
              <a:rPr lang="en-US" dirty="0" smtClean="0"/>
              <a:t> to the firm’s decisions; the equilibrium becomes more efficient without direct controls from the government</a:t>
            </a:r>
          </a:p>
          <a:p>
            <a:pPr marL="274320" lvl="1" indent="0">
              <a:buNone/>
            </a:pPr>
            <a:endParaRPr lang="en-US" dirty="0" smtClean="0"/>
          </a:p>
          <a:p>
            <a:pPr lvl="1"/>
            <a:r>
              <a:rPr lang="en-US" dirty="0" smtClean="0"/>
              <a:t>In the previous graphic the tax should reflect the difference between the private and total cost at the optimal output: the tax, whether </a:t>
            </a:r>
            <a:r>
              <a:rPr lang="en-US" i="1" dirty="0" smtClean="0"/>
              <a:t>ad valorem</a:t>
            </a:r>
            <a:r>
              <a:rPr lang="en-US" dirty="0" smtClean="0"/>
              <a:t> or </a:t>
            </a:r>
            <a:r>
              <a:rPr lang="en-US" i="1" dirty="0" smtClean="0"/>
              <a:t>specific</a:t>
            </a:r>
            <a:r>
              <a:rPr lang="en-US" dirty="0" smtClean="0"/>
              <a:t> should result in the output Q*</a:t>
            </a:r>
          </a:p>
          <a:p>
            <a:pPr>
              <a:buNone/>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xEl>
                                              <p:pRg st="6" end="6"/>
                                            </p:txEl>
                                          </p:spTgt>
                                        </p:tgtEl>
                                        <p:attrNameLst>
                                          <p:attrName>style.visibility</p:attrName>
                                        </p:attrNameLst>
                                      </p:cBhvr>
                                      <p:to>
                                        <p:strVal val="visible"/>
                                      </p:to>
                                    </p:set>
                                    <p:animEffect transition="in" filter="fade">
                                      <p:cBhvr>
                                        <p:cTn id="20" dur="2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457200" y="533400"/>
            <a:ext cx="8229600" cy="807368"/>
          </a:xfrm>
        </p:spPr>
        <p:txBody>
          <a:bodyPr/>
          <a:lstStyle/>
          <a:p>
            <a:r>
              <a:rPr lang="en-US" sz="3600" dirty="0">
                <a:solidFill>
                  <a:srgbClr val="FF7D19"/>
                </a:solidFill>
                <a:effectLst/>
              </a:rPr>
              <a:t>Market Failures – Positive Externalities</a:t>
            </a:r>
          </a:p>
        </p:txBody>
      </p:sp>
      <p:sp>
        <p:nvSpPr>
          <p:cNvPr id="62467" name="Rectangle 3"/>
          <p:cNvSpPr>
            <a:spLocks noGrp="1" noChangeArrowheads="1"/>
          </p:cNvSpPr>
          <p:nvPr>
            <p:ph idx="1"/>
          </p:nvPr>
        </p:nvSpPr>
        <p:spPr>
          <a:xfrm>
            <a:off x="457200" y="1600200"/>
            <a:ext cx="8229600" cy="4277072"/>
          </a:xfrm>
        </p:spPr>
        <p:txBody>
          <a:bodyPr>
            <a:normAutofit/>
          </a:bodyPr>
          <a:lstStyle/>
          <a:p>
            <a:pPr marL="290513" indent="-290513"/>
            <a:r>
              <a:rPr lang="en-US" sz="2000" dirty="0"/>
              <a:t>Externalities of the positive kind enable individuals or producers to get a type of “free ride” on the efforts of </a:t>
            </a:r>
            <a:r>
              <a:rPr lang="en-US" sz="2000" dirty="0" smtClean="0"/>
              <a:t>others</a:t>
            </a:r>
          </a:p>
          <a:p>
            <a:pPr marL="0" indent="0">
              <a:buNone/>
            </a:pPr>
            <a:endParaRPr lang="en-US" sz="2000" dirty="0"/>
          </a:p>
          <a:p>
            <a:pPr marL="290513" indent="-290513"/>
            <a:r>
              <a:rPr lang="en-US" sz="2000" dirty="0"/>
              <a:t>Government intervention may </a:t>
            </a:r>
            <a:r>
              <a:rPr lang="en-US" sz="2000" dirty="0" smtClean="0"/>
              <a:t>be equally beneficial </a:t>
            </a:r>
            <a:r>
              <a:rPr lang="en-US" sz="2000" dirty="0"/>
              <a:t>in the case of positive </a:t>
            </a:r>
            <a:r>
              <a:rPr lang="en-US" sz="2000" dirty="0" smtClean="0"/>
              <a:t>externalities</a:t>
            </a:r>
          </a:p>
          <a:p>
            <a:pPr marL="568325" lvl="1" indent="-295275"/>
            <a:r>
              <a:rPr lang="en-US" dirty="0" smtClean="0"/>
              <a:t>The private benefits received by the producer differ from the social benefits received by society</a:t>
            </a:r>
          </a:p>
          <a:p>
            <a:pPr marL="273050" lvl="1" indent="0">
              <a:buNone/>
            </a:pPr>
            <a:endParaRPr lang="en-US" dirty="0" smtClean="0"/>
          </a:p>
          <a:p>
            <a:pPr marL="0" indent="0">
              <a:buNone/>
            </a:pPr>
            <a:r>
              <a:rPr lang="en-US" sz="2000" i="1" dirty="0" smtClean="0">
                <a:solidFill>
                  <a:srgbClr val="3E5D78"/>
                </a:solidFill>
              </a:rPr>
              <a:t>Examples</a:t>
            </a:r>
          </a:p>
          <a:p>
            <a:pPr lvl="1"/>
            <a:r>
              <a:rPr lang="en-US" dirty="0" smtClean="0"/>
              <a:t>Research and development expenditures</a:t>
            </a:r>
          </a:p>
          <a:p>
            <a:pPr lvl="1"/>
            <a:r>
              <a:rPr lang="en-US" dirty="0" smtClean="0"/>
              <a:t>Immunizations </a:t>
            </a:r>
          </a:p>
          <a:p>
            <a:pPr marL="568325" lvl="1" indent="-295275"/>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animEffect transition="in" filter="wipe(up)">
                                      <p:cBhvr>
                                        <p:cTn id="7" dur="500"/>
                                        <p:tgtEl>
                                          <p:spTgt spid="624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2467">
                                            <p:txEl>
                                              <p:pRg st="2" end="2"/>
                                            </p:txEl>
                                          </p:spTgt>
                                        </p:tgtEl>
                                        <p:attrNameLst>
                                          <p:attrName>style.visibility</p:attrName>
                                        </p:attrNameLst>
                                      </p:cBhvr>
                                      <p:to>
                                        <p:strVal val="visible"/>
                                      </p:to>
                                    </p:set>
                                    <p:animEffect transition="in" filter="wipe(up)">
                                      <p:cBhvr>
                                        <p:cTn id="12" dur="500"/>
                                        <p:tgtEl>
                                          <p:spTgt spid="62467">
                                            <p:txEl>
                                              <p:pRg st="2" end="2"/>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62467">
                                            <p:txEl>
                                              <p:pRg st="3" end="3"/>
                                            </p:txEl>
                                          </p:spTgt>
                                        </p:tgtEl>
                                        <p:attrNameLst>
                                          <p:attrName>style.visibility</p:attrName>
                                        </p:attrNameLst>
                                      </p:cBhvr>
                                      <p:to>
                                        <p:strVal val="visible"/>
                                      </p:to>
                                    </p:set>
                                    <p:animEffect transition="in" filter="wipe(up)">
                                      <p:cBhvr>
                                        <p:cTn id="15" dur="500"/>
                                        <p:tgtEl>
                                          <p:spTgt spid="62467">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62467">
                                            <p:txEl>
                                              <p:pRg st="5" end="5"/>
                                            </p:txEl>
                                          </p:spTgt>
                                        </p:tgtEl>
                                        <p:attrNameLst>
                                          <p:attrName>style.visibility</p:attrName>
                                        </p:attrNameLst>
                                      </p:cBhvr>
                                      <p:to>
                                        <p:strVal val="visible"/>
                                      </p:to>
                                    </p:set>
                                    <p:animEffect transition="in" filter="wipe(up)">
                                      <p:cBhvr>
                                        <p:cTn id="20" dur="500"/>
                                        <p:tgtEl>
                                          <p:spTgt spid="62467">
                                            <p:txEl>
                                              <p:pRg st="5" end="5"/>
                                            </p:tx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62467">
                                            <p:txEl>
                                              <p:pRg st="6" end="6"/>
                                            </p:txEl>
                                          </p:spTgt>
                                        </p:tgtEl>
                                        <p:attrNameLst>
                                          <p:attrName>style.visibility</p:attrName>
                                        </p:attrNameLst>
                                      </p:cBhvr>
                                      <p:to>
                                        <p:strVal val="visible"/>
                                      </p:to>
                                    </p:set>
                                    <p:animEffect transition="in" filter="wipe(up)">
                                      <p:cBhvr>
                                        <p:cTn id="23" dur="500"/>
                                        <p:tgtEl>
                                          <p:spTgt spid="62467">
                                            <p:txEl>
                                              <p:pRg st="6" end="6"/>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62467">
                                            <p:txEl>
                                              <p:pRg st="7" end="7"/>
                                            </p:txEl>
                                          </p:spTgt>
                                        </p:tgtEl>
                                        <p:attrNameLst>
                                          <p:attrName>style.visibility</p:attrName>
                                        </p:attrNameLst>
                                      </p:cBhvr>
                                      <p:to>
                                        <p:strVal val="visible"/>
                                      </p:to>
                                    </p:set>
                                    <p:animEffect transition="in" filter="wipe(up)">
                                      <p:cBhvr>
                                        <p:cTn id="26" dur="500"/>
                                        <p:tgtEl>
                                          <p:spTgt spid="6246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735360"/>
          </a:xfrm>
        </p:spPr>
        <p:txBody>
          <a:bodyPr>
            <a:normAutofit/>
          </a:bodyPr>
          <a:lstStyle/>
          <a:p>
            <a:r>
              <a:rPr lang="en-US" sz="3600" dirty="0" smtClean="0">
                <a:solidFill>
                  <a:srgbClr val="FF7D19"/>
                </a:solidFill>
              </a:rPr>
              <a:t>Market Failures – Positive Externalities</a:t>
            </a:r>
            <a:endParaRPr lang="en-US" sz="3600" dirty="0">
              <a:solidFill>
                <a:srgbClr val="FF7D19"/>
              </a:solidFill>
            </a:endParaRPr>
          </a:p>
        </p:txBody>
      </p:sp>
      <p:sp>
        <p:nvSpPr>
          <p:cNvPr id="6" name="Content Placeholder 5"/>
          <p:cNvSpPr>
            <a:spLocks noGrp="1"/>
          </p:cNvSpPr>
          <p:nvPr>
            <p:ph idx="1"/>
          </p:nvPr>
        </p:nvSpPr>
        <p:spPr>
          <a:xfrm>
            <a:off x="323528" y="1196752"/>
            <a:ext cx="8229600" cy="5328592"/>
          </a:xfrm>
        </p:spPr>
        <p:txBody>
          <a:bodyPr>
            <a:normAutofit fontScale="92500" lnSpcReduction="10000"/>
          </a:bodyPr>
          <a:lstStyle/>
          <a:p>
            <a:pPr marL="0" indent="0">
              <a:lnSpc>
                <a:spcPct val="90000"/>
              </a:lnSpc>
              <a:buNone/>
            </a:pPr>
            <a:r>
              <a:rPr lang="en-US" sz="2000" i="1" dirty="0" smtClean="0">
                <a:solidFill>
                  <a:srgbClr val="3E5D78"/>
                </a:solidFill>
              </a:rPr>
              <a:t>Example:</a:t>
            </a:r>
            <a:r>
              <a:rPr lang="en-US" sz="2000" dirty="0" smtClean="0"/>
              <a:t>  Vaccinations benefit not only the patient, but the entire community </a:t>
            </a:r>
          </a:p>
          <a:p>
            <a:pPr lvl="1">
              <a:lnSpc>
                <a:spcPct val="90000"/>
              </a:lnSpc>
            </a:pPr>
            <a:r>
              <a:rPr lang="en-US" dirty="0" smtClean="0"/>
              <a:t>The patient receiving the shot considers just the private benefits in deciding whether to be vaccinated </a:t>
            </a:r>
          </a:p>
          <a:p>
            <a:pPr marL="274320" lvl="1" indent="0">
              <a:lnSpc>
                <a:spcPct val="90000"/>
              </a:lnSpc>
              <a:buNone/>
            </a:pPr>
            <a:endParaRPr lang="en-US" dirty="0" smtClean="0"/>
          </a:p>
          <a:p>
            <a:pPr lvl="1">
              <a:lnSpc>
                <a:spcPct val="90000"/>
              </a:lnSpc>
            </a:pPr>
            <a:r>
              <a:rPr lang="en-US" dirty="0" smtClean="0"/>
              <a:t>Society receives social benefits, which include the private benefits as well as the positive effects on others</a:t>
            </a:r>
          </a:p>
          <a:p>
            <a:pPr lvl="1">
              <a:lnSpc>
                <a:spcPct val="90000"/>
              </a:lnSpc>
            </a:pPr>
            <a:endParaRPr lang="en-US" dirty="0" smtClean="0"/>
          </a:p>
          <a:p>
            <a:pPr lvl="1">
              <a:lnSpc>
                <a:spcPct val="90000"/>
              </a:lnSpc>
            </a:pPr>
            <a:r>
              <a:rPr lang="en-US" dirty="0" smtClean="0">
                <a:solidFill>
                  <a:srgbClr val="3E5D78"/>
                </a:solidFill>
              </a:rPr>
              <a:t>Social benefits  </a:t>
            </a:r>
            <a:r>
              <a:rPr lang="en-US" i="1" dirty="0" smtClean="0">
                <a:solidFill>
                  <a:srgbClr val="3E5D78"/>
                </a:solidFill>
                <a:effectLst>
                  <a:outerShdw blurRad="38100" dist="38100" dir="2700000" algn="tl">
                    <a:srgbClr val="000000">
                      <a:alpha val="43137"/>
                    </a:srgbClr>
                  </a:outerShdw>
                </a:effectLst>
              </a:rPr>
              <a:t>&gt;</a:t>
            </a:r>
            <a:r>
              <a:rPr lang="en-US" dirty="0" smtClean="0">
                <a:solidFill>
                  <a:srgbClr val="3E5D78"/>
                </a:solidFill>
              </a:rPr>
              <a:t> private benefits </a:t>
            </a:r>
          </a:p>
          <a:p>
            <a:pPr marL="274320" lvl="1" indent="0">
              <a:lnSpc>
                <a:spcPct val="90000"/>
              </a:lnSpc>
              <a:buNone/>
            </a:pPr>
            <a:endParaRPr lang="en-US" dirty="0" smtClean="0">
              <a:solidFill>
                <a:srgbClr val="3E5D78"/>
              </a:solidFill>
            </a:endParaRPr>
          </a:p>
          <a:p>
            <a:pPr lvl="1"/>
            <a:r>
              <a:rPr lang="en-US" i="1" dirty="0" smtClean="0">
                <a:solidFill>
                  <a:srgbClr val="3E5D78"/>
                </a:solidFill>
              </a:rPr>
              <a:t>Graphically</a:t>
            </a:r>
            <a:r>
              <a:rPr lang="en-US" dirty="0" smtClean="0"/>
              <a:t>, the full social value is reflected in </a:t>
            </a:r>
            <a:r>
              <a:rPr lang="en-US" dirty="0" err="1" smtClean="0"/>
              <a:t>D</a:t>
            </a:r>
            <a:r>
              <a:rPr lang="en-US" baseline="-25000" dirty="0" err="1"/>
              <a:t>t</a:t>
            </a:r>
            <a:r>
              <a:rPr lang="en-US" dirty="0" smtClean="0"/>
              <a:t>, lying above D, which reflects only private benefits</a:t>
            </a:r>
          </a:p>
          <a:p>
            <a:pPr marL="274320" lvl="1" indent="0">
              <a:buNone/>
            </a:pPr>
            <a:endParaRPr lang="en-US" dirty="0" smtClean="0"/>
          </a:p>
          <a:p>
            <a:pPr lvl="1"/>
            <a:r>
              <a:rPr lang="en-US" dirty="0" smtClean="0"/>
              <a:t>Left to their own devices, individuals obtain Q</a:t>
            </a:r>
            <a:r>
              <a:rPr lang="en-US" baseline="-25000" dirty="0" smtClean="0"/>
              <a:t>0</a:t>
            </a:r>
            <a:r>
              <a:rPr lang="en-US" dirty="0" smtClean="0"/>
              <a:t> units of output</a:t>
            </a:r>
          </a:p>
          <a:p>
            <a:pPr marL="274320" lvl="1" indent="0">
              <a:buNone/>
            </a:pPr>
            <a:endParaRPr lang="en-US" sz="1200" dirty="0" smtClean="0"/>
          </a:p>
          <a:p>
            <a:pPr lvl="1"/>
            <a:r>
              <a:rPr lang="en-US" dirty="0" smtClean="0"/>
              <a:t>The social optimum, which reflects all of the benefits, is Q*</a:t>
            </a:r>
          </a:p>
          <a:p>
            <a:pPr marL="274320" lvl="1" indent="0">
              <a:buNone/>
            </a:pPr>
            <a:endParaRPr lang="en-US" sz="1100" dirty="0" smtClean="0"/>
          </a:p>
          <a:p>
            <a:pPr lvl="1"/>
            <a:r>
              <a:rPr lang="en-US" dirty="0" smtClean="0"/>
              <a:t>The </a:t>
            </a:r>
            <a:r>
              <a:rPr lang="en-US" i="1" dirty="0" smtClean="0"/>
              <a:t>market thus under-produces from a social point of view </a:t>
            </a:r>
          </a:p>
          <a:p>
            <a:pPr lvl="1">
              <a:lnSpc>
                <a:spcPct val="90000"/>
              </a:lnSpc>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2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20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Effect transition="in" filter="fade">
                                      <p:cBhvr>
                                        <p:cTn id="27" dur="2000"/>
                                        <p:tgtEl>
                                          <p:spTgt spid="6">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9" end="9"/>
                                            </p:txEl>
                                          </p:spTgt>
                                        </p:tgtEl>
                                        <p:attrNameLst>
                                          <p:attrName>style.visibility</p:attrName>
                                        </p:attrNameLst>
                                      </p:cBhvr>
                                      <p:to>
                                        <p:strVal val="visible"/>
                                      </p:to>
                                    </p:set>
                                    <p:animEffect transition="in" filter="fade">
                                      <p:cBhvr>
                                        <p:cTn id="32" dur="2000"/>
                                        <p:tgtEl>
                                          <p:spTgt spid="6">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11" end="11"/>
                                            </p:txEl>
                                          </p:spTgt>
                                        </p:tgtEl>
                                        <p:attrNameLst>
                                          <p:attrName>style.visibility</p:attrName>
                                        </p:attrNameLst>
                                      </p:cBhvr>
                                      <p:to>
                                        <p:strVal val="visible"/>
                                      </p:to>
                                    </p:set>
                                    <p:animEffect transition="in" filter="fade">
                                      <p:cBhvr>
                                        <p:cTn id="37" dur="2000"/>
                                        <p:tgtEl>
                                          <p:spTgt spid="6">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13" end="13"/>
                                            </p:txEl>
                                          </p:spTgt>
                                        </p:tgtEl>
                                        <p:attrNameLst>
                                          <p:attrName>style.visibility</p:attrName>
                                        </p:attrNameLst>
                                      </p:cBhvr>
                                      <p:to>
                                        <p:strVal val="visible"/>
                                      </p:to>
                                    </p:set>
                                    <p:animEffect transition="in" filter="fade">
                                      <p:cBhvr>
                                        <p:cTn id="42" dur="2000"/>
                                        <p:tgtEl>
                                          <p:spTgt spid="6">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79512" y="332656"/>
            <a:ext cx="8640960" cy="940386"/>
          </a:xfrm>
        </p:spPr>
        <p:txBody>
          <a:bodyPr>
            <a:noAutofit/>
          </a:bodyPr>
          <a:lstStyle/>
          <a:p>
            <a:r>
              <a:rPr lang="en-US" sz="3600" dirty="0">
                <a:solidFill>
                  <a:srgbClr val="FF7D19"/>
                </a:solidFill>
                <a:effectLst/>
              </a:rPr>
              <a:t>Positive </a:t>
            </a:r>
            <a:r>
              <a:rPr lang="en-US" sz="3600" dirty="0" smtClean="0">
                <a:solidFill>
                  <a:srgbClr val="FF7D19"/>
                </a:solidFill>
                <a:effectLst/>
              </a:rPr>
              <a:t>Externalities </a:t>
            </a:r>
            <a:r>
              <a:rPr lang="en-US" sz="3600" dirty="0">
                <a:solidFill>
                  <a:srgbClr val="FF7D19"/>
                </a:solidFill>
                <a:effectLst/>
              </a:rPr>
              <a:t>– </a:t>
            </a:r>
            <a:r>
              <a:rPr lang="en-US" sz="3600" dirty="0" smtClean="0">
                <a:solidFill>
                  <a:srgbClr val="FF7D19"/>
                </a:solidFill>
                <a:effectLst/>
              </a:rPr>
              <a:t>Market </a:t>
            </a:r>
            <a:r>
              <a:rPr lang="en-US" sz="3600" dirty="0">
                <a:solidFill>
                  <a:srgbClr val="FF7D19"/>
                </a:solidFill>
                <a:effectLst/>
              </a:rPr>
              <a:t>for </a:t>
            </a:r>
            <a:r>
              <a:rPr lang="en-US" sz="3600" dirty="0" smtClean="0">
                <a:solidFill>
                  <a:srgbClr val="FF7D19"/>
                </a:solidFill>
                <a:effectLst/>
              </a:rPr>
              <a:t>Flu Shots</a:t>
            </a:r>
            <a:endParaRPr lang="en-US" sz="3600" dirty="0">
              <a:solidFill>
                <a:srgbClr val="FF7D19"/>
              </a:solidFill>
              <a:effectLst/>
            </a:endParaRPr>
          </a:p>
        </p:txBody>
      </p:sp>
      <p:graphicFrame>
        <p:nvGraphicFramePr>
          <p:cNvPr id="32" name="Content Placeholder 31"/>
          <p:cNvGraphicFramePr>
            <a:graphicFrameLocks noGrp="1"/>
          </p:cNvGraphicFramePr>
          <p:nvPr>
            <p:ph idx="1"/>
          </p:nvPr>
        </p:nvGraphicFramePr>
        <p:xfrm>
          <a:off x="755576" y="1628800"/>
          <a:ext cx="7632650" cy="576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3492" name="Line 4"/>
          <p:cNvSpPr>
            <a:spLocks noChangeShapeType="1"/>
          </p:cNvSpPr>
          <p:nvPr/>
        </p:nvSpPr>
        <p:spPr bwMode="auto">
          <a:xfrm>
            <a:off x="1619250" y="2349500"/>
            <a:ext cx="0" cy="3095625"/>
          </a:xfrm>
          <a:prstGeom prst="line">
            <a:avLst/>
          </a:prstGeom>
          <a:noFill/>
          <a:ln w="19050">
            <a:solidFill>
              <a:schemeClr val="tx1"/>
            </a:solidFill>
            <a:round/>
            <a:headEnd/>
            <a:tailEnd/>
          </a:ln>
          <a:effectLst/>
        </p:spPr>
        <p:txBody>
          <a:bodyPr/>
          <a:lstStyle/>
          <a:p>
            <a:endParaRPr lang="en-US"/>
          </a:p>
        </p:txBody>
      </p:sp>
      <p:sp>
        <p:nvSpPr>
          <p:cNvPr id="63493" name="Line 5"/>
          <p:cNvSpPr>
            <a:spLocks noChangeShapeType="1"/>
          </p:cNvSpPr>
          <p:nvPr/>
        </p:nvSpPr>
        <p:spPr bwMode="auto">
          <a:xfrm>
            <a:off x="1619250" y="5445125"/>
            <a:ext cx="3889375" cy="0"/>
          </a:xfrm>
          <a:prstGeom prst="line">
            <a:avLst/>
          </a:prstGeom>
          <a:noFill/>
          <a:ln w="19050">
            <a:solidFill>
              <a:schemeClr val="tx1"/>
            </a:solidFill>
            <a:round/>
            <a:headEnd/>
            <a:tailEnd/>
          </a:ln>
          <a:effectLst/>
        </p:spPr>
        <p:txBody>
          <a:bodyPr/>
          <a:lstStyle/>
          <a:p>
            <a:endParaRPr lang="en-US"/>
          </a:p>
        </p:txBody>
      </p:sp>
      <p:sp>
        <p:nvSpPr>
          <p:cNvPr id="63494" name="Line 6"/>
          <p:cNvSpPr>
            <a:spLocks noChangeShapeType="1"/>
          </p:cNvSpPr>
          <p:nvPr/>
        </p:nvSpPr>
        <p:spPr bwMode="auto">
          <a:xfrm>
            <a:off x="1619250" y="2924175"/>
            <a:ext cx="3887788" cy="1368425"/>
          </a:xfrm>
          <a:prstGeom prst="line">
            <a:avLst/>
          </a:prstGeom>
          <a:noFill/>
          <a:ln w="38100">
            <a:solidFill>
              <a:srgbClr val="0033CC"/>
            </a:solidFill>
            <a:round/>
            <a:headEnd/>
            <a:tailEnd/>
          </a:ln>
          <a:effectLst/>
        </p:spPr>
        <p:txBody>
          <a:bodyPr/>
          <a:lstStyle/>
          <a:p>
            <a:endParaRPr lang="en-US"/>
          </a:p>
        </p:txBody>
      </p:sp>
      <p:sp>
        <p:nvSpPr>
          <p:cNvPr id="63495" name="Line 7"/>
          <p:cNvSpPr>
            <a:spLocks noChangeShapeType="1"/>
          </p:cNvSpPr>
          <p:nvPr/>
        </p:nvSpPr>
        <p:spPr bwMode="auto">
          <a:xfrm>
            <a:off x="3059113" y="4005263"/>
            <a:ext cx="0" cy="1439862"/>
          </a:xfrm>
          <a:prstGeom prst="line">
            <a:avLst/>
          </a:prstGeom>
          <a:noFill/>
          <a:ln w="9525">
            <a:solidFill>
              <a:schemeClr val="tx1"/>
            </a:solidFill>
            <a:prstDash val="dash"/>
            <a:round/>
            <a:headEnd/>
            <a:tailEnd/>
          </a:ln>
          <a:effectLst/>
        </p:spPr>
        <p:txBody>
          <a:bodyPr/>
          <a:lstStyle/>
          <a:p>
            <a:endParaRPr lang="en-US"/>
          </a:p>
        </p:txBody>
      </p:sp>
      <p:sp>
        <p:nvSpPr>
          <p:cNvPr id="63496" name="Line 8"/>
          <p:cNvSpPr>
            <a:spLocks noChangeShapeType="1"/>
          </p:cNvSpPr>
          <p:nvPr/>
        </p:nvSpPr>
        <p:spPr bwMode="auto">
          <a:xfrm>
            <a:off x="3635375" y="3644900"/>
            <a:ext cx="0" cy="1871663"/>
          </a:xfrm>
          <a:prstGeom prst="line">
            <a:avLst/>
          </a:prstGeom>
          <a:noFill/>
          <a:ln w="9525">
            <a:solidFill>
              <a:schemeClr val="tx1"/>
            </a:solidFill>
            <a:prstDash val="dash"/>
            <a:round/>
            <a:headEnd/>
            <a:tailEnd/>
          </a:ln>
          <a:effectLst/>
        </p:spPr>
        <p:txBody>
          <a:bodyPr/>
          <a:lstStyle/>
          <a:p>
            <a:endParaRPr lang="en-US"/>
          </a:p>
        </p:txBody>
      </p:sp>
      <p:sp>
        <p:nvSpPr>
          <p:cNvPr id="63497" name="Text Box 9"/>
          <p:cNvSpPr txBox="1">
            <a:spLocks noChangeArrowheads="1"/>
          </p:cNvSpPr>
          <p:nvPr/>
        </p:nvSpPr>
        <p:spPr bwMode="auto">
          <a:xfrm>
            <a:off x="5364163" y="3213100"/>
            <a:ext cx="431800" cy="366713"/>
          </a:xfrm>
          <a:prstGeom prst="rect">
            <a:avLst/>
          </a:prstGeom>
          <a:noFill/>
          <a:ln w="9525">
            <a:noFill/>
            <a:miter lim="800000"/>
            <a:headEnd/>
            <a:tailEnd/>
          </a:ln>
          <a:effectLst/>
        </p:spPr>
        <p:txBody>
          <a:bodyPr>
            <a:spAutoFit/>
          </a:bodyPr>
          <a:lstStyle/>
          <a:p>
            <a:pPr>
              <a:spcBef>
                <a:spcPct val="50000"/>
              </a:spcBef>
            </a:pPr>
            <a:r>
              <a:rPr lang="en-US"/>
              <a:t>S’</a:t>
            </a:r>
            <a:endParaRPr lang="en-US" baseline="-25000"/>
          </a:p>
        </p:txBody>
      </p:sp>
      <p:graphicFrame>
        <p:nvGraphicFramePr>
          <p:cNvPr id="30" name="Diagram 29"/>
          <p:cNvGraphicFramePr/>
          <p:nvPr>
            <p:extLst>
              <p:ext uri="{D42A27DB-BD31-4B8C-83A1-F6EECF244321}">
                <p14:modId xmlns:p14="http://schemas.microsoft.com/office/powerpoint/2010/main" val="2480653982"/>
              </p:ext>
            </p:extLst>
          </p:nvPr>
        </p:nvGraphicFramePr>
        <p:xfrm>
          <a:off x="5508625" y="4868863"/>
          <a:ext cx="2159000" cy="36671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3499" name="Text Box 11"/>
          <p:cNvSpPr txBox="1">
            <a:spLocks noChangeArrowheads="1"/>
          </p:cNvSpPr>
          <p:nvPr/>
        </p:nvSpPr>
        <p:spPr bwMode="auto">
          <a:xfrm>
            <a:off x="5148263" y="2492375"/>
            <a:ext cx="287337" cy="366713"/>
          </a:xfrm>
          <a:prstGeom prst="rect">
            <a:avLst/>
          </a:prstGeom>
          <a:noFill/>
          <a:ln w="9525">
            <a:noFill/>
            <a:miter lim="800000"/>
            <a:headEnd/>
            <a:tailEnd/>
          </a:ln>
          <a:effectLst/>
        </p:spPr>
        <p:txBody>
          <a:bodyPr>
            <a:spAutoFit/>
          </a:bodyPr>
          <a:lstStyle/>
          <a:p>
            <a:pPr>
              <a:spcBef>
                <a:spcPct val="50000"/>
              </a:spcBef>
            </a:pPr>
            <a:r>
              <a:rPr lang="en-US"/>
              <a:t>S</a:t>
            </a:r>
          </a:p>
        </p:txBody>
      </p:sp>
      <p:sp>
        <p:nvSpPr>
          <p:cNvPr id="63500" name="Text Box 12"/>
          <p:cNvSpPr txBox="1">
            <a:spLocks noChangeArrowheads="1"/>
          </p:cNvSpPr>
          <p:nvPr/>
        </p:nvSpPr>
        <p:spPr bwMode="auto">
          <a:xfrm>
            <a:off x="3419475" y="5445125"/>
            <a:ext cx="504825" cy="366713"/>
          </a:xfrm>
          <a:prstGeom prst="rect">
            <a:avLst/>
          </a:prstGeom>
          <a:noFill/>
          <a:ln w="9525">
            <a:noFill/>
            <a:miter lim="800000"/>
            <a:headEnd/>
            <a:tailEnd/>
          </a:ln>
          <a:effectLst/>
        </p:spPr>
        <p:txBody>
          <a:bodyPr>
            <a:spAutoFit/>
          </a:bodyPr>
          <a:lstStyle/>
          <a:p>
            <a:pPr>
              <a:spcBef>
                <a:spcPct val="50000"/>
              </a:spcBef>
            </a:pPr>
            <a:r>
              <a:rPr lang="en-US"/>
              <a:t>Q*</a:t>
            </a:r>
            <a:endParaRPr lang="en-US" baseline="-25000"/>
          </a:p>
        </p:txBody>
      </p:sp>
      <p:sp>
        <p:nvSpPr>
          <p:cNvPr id="63501" name="Text Box 13"/>
          <p:cNvSpPr txBox="1">
            <a:spLocks noChangeArrowheads="1"/>
          </p:cNvSpPr>
          <p:nvPr/>
        </p:nvSpPr>
        <p:spPr bwMode="auto">
          <a:xfrm>
            <a:off x="2771775" y="5445125"/>
            <a:ext cx="649288" cy="366713"/>
          </a:xfrm>
          <a:prstGeom prst="rect">
            <a:avLst/>
          </a:prstGeom>
          <a:noFill/>
          <a:ln w="9525">
            <a:noFill/>
            <a:miter lim="800000"/>
            <a:headEnd/>
            <a:tailEnd/>
          </a:ln>
          <a:effectLst/>
        </p:spPr>
        <p:txBody>
          <a:bodyPr>
            <a:spAutoFit/>
          </a:bodyPr>
          <a:lstStyle/>
          <a:p>
            <a:pPr>
              <a:spcBef>
                <a:spcPct val="50000"/>
              </a:spcBef>
            </a:pPr>
            <a:r>
              <a:rPr lang="en-US"/>
              <a:t>Q</a:t>
            </a:r>
            <a:r>
              <a:rPr lang="en-US" baseline="-25000"/>
              <a:t>0</a:t>
            </a:r>
          </a:p>
        </p:txBody>
      </p:sp>
      <p:sp>
        <p:nvSpPr>
          <p:cNvPr id="63502" name="Text Box 14"/>
          <p:cNvSpPr txBox="1">
            <a:spLocks noChangeArrowheads="1"/>
          </p:cNvSpPr>
          <p:nvPr/>
        </p:nvSpPr>
        <p:spPr bwMode="auto">
          <a:xfrm>
            <a:off x="4788024" y="5445125"/>
            <a:ext cx="2736304" cy="369332"/>
          </a:xfrm>
          <a:prstGeom prst="rect">
            <a:avLst/>
          </a:prstGeom>
          <a:noFill/>
          <a:ln w="9525">
            <a:noFill/>
            <a:miter lim="800000"/>
            <a:headEnd/>
            <a:tailEnd/>
          </a:ln>
          <a:effectLst/>
        </p:spPr>
        <p:txBody>
          <a:bodyPr wrap="square">
            <a:spAutoFit/>
          </a:bodyPr>
          <a:lstStyle/>
          <a:p>
            <a:pPr>
              <a:spcBef>
                <a:spcPct val="50000"/>
              </a:spcBef>
            </a:pPr>
            <a:r>
              <a:rPr lang="en-US" dirty="0"/>
              <a:t>Quantity of </a:t>
            </a:r>
            <a:r>
              <a:rPr lang="en-US" dirty="0" smtClean="0"/>
              <a:t>vaccinations</a:t>
            </a:r>
            <a:endParaRPr lang="en-US" dirty="0"/>
          </a:p>
        </p:txBody>
      </p:sp>
      <p:sp>
        <p:nvSpPr>
          <p:cNvPr id="63503" name="Text Box 15"/>
          <p:cNvSpPr txBox="1">
            <a:spLocks noChangeArrowheads="1"/>
          </p:cNvSpPr>
          <p:nvPr/>
        </p:nvSpPr>
        <p:spPr bwMode="auto">
          <a:xfrm>
            <a:off x="569931" y="2541841"/>
            <a:ext cx="903288" cy="366712"/>
          </a:xfrm>
          <a:prstGeom prst="rect">
            <a:avLst/>
          </a:prstGeom>
          <a:noFill/>
          <a:ln w="9525">
            <a:noFill/>
            <a:miter lim="800000"/>
            <a:headEnd/>
            <a:tailEnd/>
          </a:ln>
          <a:effectLst/>
        </p:spPr>
        <p:txBody>
          <a:bodyPr wrap="square">
            <a:spAutoFit/>
          </a:bodyPr>
          <a:lstStyle/>
          <a:p>
            <a:pPr>
              <a:spcBef>
                <a:spcPct val="50000"/>
              </a:spcBef>
            </a:pPr>
            <a:r>
              <a:rPr lang="en-US"/>
              <a:t>Price</a:t>
            </a:r>
          </a:p>
        </p:txBody>
      </p:sp>
      <p:sp>
        <p:nvSpPr>
          <p:cNvPr id="63504" name="Text Box 16"/>
          <p:cNvSpPr txBox="1">
            <a:spLocks noChangeArrowheads="1"/>
          </p:cNvSpPr>
          <p:nvPr/>
        </p:nvSpPr>
        <p:spPr bwMode="auto">
          <a:xfrm>
            <a:off x="1144835" y="3867150"/>
            <a:ext cx="474415" cy="366712"/>
          </a:xfrm>
          <a:prstGeom prst="rect">
            <a:avLst/>
          </a:prstGeom>
          <a:noFill/>
          <a:ln w="9525">
            <a:noFill/>
            <a:miter lim="800000"/>
            <a:headEnd/>
            <a:tailEnd/>
          </a:ln>
          <a:effectLst/>
        </p:spPr>
        <p:txBody>
          <a:bodyPr wrap="square">
            <a:spAutoFit/>
          </a:bodyPr>
          <a:lstStyle/>
          <a:p>
            <a:pPr>
              <a:spcBef>
                <a:spcPct val="50000"/>
              </a:spcBef>
            </a:pPr>
            <a:r>
              <a:rPr lang="en-US"/>
              <a:t>P</a:t>
            </a:r>
            <a:r>
              <a:rPr lang="en-US" baseline="-25000"/>
              <a:t>0</a:t>
            </a:r>
          </a:p>
        </p:txBody>
      </p:sp>
      <p:sp>
        <p:nvSpPr>
          <p:cNvPr id="63505" name="Line 17"/>
          <p:cNvSpPr>
            <a:spLocks noChangeShapeType="1"/>
          </p:cNvSpPr>
          <p:nvPr/>
        </p:nvSpPr>
        <p:spPr bwMode="auto">
          <a:xfrm flipV="1">
            <a:off x="1619250" y="2781300"/>
            <a:ext cx="3457575" cy="2087563"/>
          </a:xfrm>
          <a:prstGeom prst="line">
            <a:avLst/>
          </a:prstGeom>
          <a:noFill/>
          <a:ln w="38100">
            <a:solidFill>
              <a:srgbClr val="FF0000"/>
            </a:solidFill>
            <a:round/>
            <a:headEnd/>
            <a:tailEnd/>
          </a:ln>
          <a:effectLst/>
        </p:spPr>
        <p:txBody>
          <a:bodyPr/>
          <a:lstStyle/>
          <a:p>
            <a:endParaRPr lang="en-US"/>
          </a:p>
        </p:txBody>
      </p:sp>
      <p:sp>
        <p:nvSpPr>
          <p:cNvPr id="63506" name="Line 18"/>
          <p:cNvSpPr>
            <a:spLocks noChangeShapeType="1"/>
          </p:cNvSpPr>
          <p:nvPr/>
        </p:nvSpPr>
        <p:spPr bwMode="auto">
          <a:xfrm flipV="1">
            <a:off x="2268538" y="3500438"/>
            <a:ext cx="2952750" cy="1441450"/>
          </a:xfrm>
          <a:prstGeom prst="line">
            <a:avLst/>
          </a:prstGeom>
          <a:noFill/>
          <a:ln w="38100">
            <a:solidFill>
              <a:srgbClr val="C00000"/>
            </a:solidFill>
            <a:round/>
            <a:headEnd/>
            <a:tailEnd/>
          </a:ln>
          <a:effectLst/>
        </p:spPr>
        <p:txBody>
          <a:bodyPr/>
          <a:lstStyle/>
          <a:p>
            <a:endParaRPr lang="en-US"/>
          </a:p>
        </p:txBody>
      </p:sp>
      <p:sp>
        <p:nvSpPr>
          <p:cNvPr id="63507" name="Line 19"/>
          <p:cNvSpPr>
            <a:spLocks noChangeShapeType="1"/>
          </p:cNvSpPr>
          <p:nvPr/>
        </p:nvSpPr>
        <p:spPr bwMode="auto">
          <a:xfrm flipH="1">
            <a:off x="1619250" y="3644900"/>
            <a:ext cx="2016125" cy="0"/>
          </a:xfrm>
          <a:prstGeom prst="line">
            <a:avLst/>
          </a:prstGeom>
          <a:noFill/>
          <a:ln w="9525">
            <a:solidFill>
              <a:schemeClr val="tx1"/>
            </a:solidFill>
            <a:prstDash val="dash"/>
            <a:round/>
            <a:headEnd/>
            <a:tailEnd/>
          </a:ln>
          <a:effectLst/>
        </p:spPr>
        <p:txBody>
          <a:bodyPr/>
          <a:lstStyle/>
          <a:p>
            <a:endParaRPr lang="en-US"/>
          </a:p>
        </p:txBody>
      </p:sp>
      <p:sp>
        <p:nvSpPr>
          <p:cNvPr id="63508" name="Line 20"/>
          <p:cNvSpPr>
            <a:spLocks noChangeShapeType="1"/>
          </p:cNvSpPr>
          <p:nvPr/>
        </p:nvSpPr>
        <p:spPr bwMode="auto">
          <a:xfrm>
            <a:off x="3132138" y="5229225"/>
            <a:ext cx="431800" cy="0"/>
          </a:xfrm>
          <a:prstGeom prst="line">
            <a:avLst/>
          </a:prstGeom>
          <a:noFill/>
          <a:ln w="19050">
            <a:solidFill>
              <a:schemeClr val="tx1"/>
            </a:solidFill>
            <a:round/>
            <a:headEnd type="triangle" w="med" len="med"/>
            <a:tailEnd type="triangle" w="med" len="med"/>
          </a:ln>
          <a:effectLst/>
        </p:spPr>
        <p:txBody>
          <a:bodyPr/>
          <a:lstStyle/>
          <a:p>
            <a:endParaRPr lang="en-US"/>
          </a:p>
        </p:txBody>
      </p:sp>
      <p:sp>
        <p:nvSpPr>
          <p:cNvPr id="63510" name="Line 22"/>
          <p:cNvSpPr>
            <a:spLocks noChangeShapeType="1"/>
          </p:cNvSpPr>
          <p:nvPr/>
        </p:nvSpPr>
        <p:spPr bwMode="auto">
          <a:xfrm>
            <a:off x="1619250" y="3284538"/>
            <a:ext cx="3744913" cy="1800225"/>
          </a:xfrm>
          <a:prstGeom prst="line">
            <a:avLst/>
          </a:prstGeom>
          <a:noFill/>
          <a:ln w="38100">
            <a:solidFill>
              <a:srgbClr val="0033CC"/>
            </a:solidFill>
            <a:round/>
            <a:headEnd/>
            <a:tailEnd/>
          </a:ln>
          <a:effectLst/>
        </p:spPr>
        <p:txBody>
          <a:bodyPr/>
          <a:lstStyle/>
          <a:p>
            <a:endParaRPr lang="en-US"/>
          </a:p>
        </p:txBody>
      </p:sp>
      <p:graphicFrame>
        <p:nvGraphicFramePr>
          <p:cNvPr id="28" name="Diagram 27"/>
          <p:cNvGraphicFramePr/>
          <p:nvPr>
            <p:extLst>
              <p:ext uri="{D42A27DB-BD31-4B8C-83A1-F6EECF244321}">
                <p14:modId xmlns:p14="http://schemas.microsoft.com/office/powerpoint/2010/main" val="1813109932"/>
              </p:ext>
            </p:extLst>
          </p:nvPr>
        </p:nvGraphicFramePr>
        <p:xfrm>
          <a:off x="5724525" y="4149725"/>
          <a:ext cx="2015827" cy="36671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3512" name="Line 24"/>
          <p:cNvSpPr>
            <a:spLocks noChangeShapeType="1"/>
          </p:cNvSpPr>
          <p:nvPr/>
        </p:nvSpPr>
        <p:spPr bwMode="auto">
          <a:xfrm flipH="1">
            <a:off x="1619250" y="4005263"/>
            <a:ext cx="1368425" cy="0"/>
          </a:xfrm>
          <a:prstGeom prst="line">
            <a:avLst/>
          </a:prstGeom>
          <a:noFill/>
          <a:ln w="9525">
            <a:solidFill>
              <a:schemeClr val="tx1"/>
            </a:solidFill>
            <a:prstDash val="dash"/>
            <a:round/>
            <a:headEnd/>
            <a:tailEnd/>
          </a:ln>
          <a:effectLst/>
        </p:spPr>
        <p:txBody>
          <a:bodyPr/>
          <a:lstStyle/>
          <a:p>
            <a:endParaRPr lang="en-US"/>
          </a:p>
        </p:txBody>
      </p:sp>
      <p:sp>
        <p:nvSpPr>
          <p:cNvPr id="63513" name="Text Box 25"/>
          <p:cNvSpPr txBox="1">
            <a:spLocks noChangeArrowheads="1"/>
          </p:cNvSpPr>
          <p:nvPr/>
        </p:nvSpPr>
        <p:spPr bwMode="auto">
          <a:xfrm>
            <a:off x="1086782" y="3500437"/>
            <a:ext cx="533311" cy="366713"/>
          </a:xfrm>
          <a:prstGeom prst="rect">
            <a:avLst/>
          </a:prstGeom>
          <a:noFill/>
          <a:ln w="9525">
            <a:noFill/>
            <a:miter lim="800000"/>
            <a:headEnd/>
            <a:tailEnd/>
          </a:ln>
          <a:effectLst/>
        </p:spPr>
        <p:txBody>
          <a:bodyPr wrap="square">
            <a:spAutoFit/>
          </a:bodyPr>
          <a:lstStyle/>
          <a:p>
            <a:pPr>
              <a:spcBef>
                <a:spcPct val="50000"/>
              </a:spcBef>
            </a:pPr>
            <a:r>
              <a:rPr lang="en-US"/>
              <a:t>P*</a:t>
            </a:r>
            <a:endParaRPr lang="en-US" baseline="-25000"/>
          </a:p>
        </p:txBody>
      </p:sp>
      <p:sp>
        <p:nvSpPr>
          <p:cNvPr id="36" name="TextBox 35"/>
          <p:cNvSpPr txBox="1"/>
          <p:nvPr/>
        </p:nvSpPr>
        <p:spPr>
          <a:xfrm>
            <a:off x="1050925" y="1345050"/>
            <a:ext cx="6552728" cy="707886"/>
          </a:xfrm>
          <a:prstGeom prst="rect">
            <a:avLst/>
          </a:prstGeom>
          <a:solidFill>
            <a:schemeClr val="accent4">
              <a:lumMod val="60000"/>
              <a:lumOff val="40000"/>
            </a:schemeClr>
          </a:solidFill>
        </p:spPr>
        <p:txBody>
          <a:bodyPr wrap="square" rtlCol="0">
            <a:spAutoFit/>
          </a:bodyPr>
          <a:lstStyle/>
          <a:p>
            <a:pPr lvl="0"/>
            <a:r>
              <a:rPr lang="en-US" sz="2000" dirty="0" smtClean="0">
                <a:solidFill>
                  <a:schemeClr val="bg1"/>
                </a:solidFill>
                <a:latin typeface="+mn-lt"/>
              </a:rPr>
              <a:t>The government may choose to subsidize production in order to increase the output to the social optimum</a:t>
            </a:r>
          </a:p>
        </p:txBody>
      </p:sp>
      <p:sp>
        <p:nvSpPr>
          <p:cNvPr id="2" name="TextBox 1"/>
          <p:cNvSpPr txBox="1"/>
          <p:nvPr/>
        </p:nvSpPr>
        <p:spPr>
          <a:xfrm>
            <a:off x="107502" y="5629791"/>
            <a:ext cx="4680522" cy="646331"/>
          </a:xfrm>
          <a:prstGeom prst="rect">
            <a:avLst/>
          </a:prstGeom>
          <a:noFill/>
        </p:spPr>
        <p:txBody>
          <a:bodyPr wrap="square" rtlCol="0">
            <a:spAutoFit/>
          </a:bodyPr>
          <a:lstStyle/>
          <a:p>
            <a:r>
              <a:rPr lang="en-US" dirty="0" smtClean="0"/>
              <a:t>The private market outcome is suboptimal: at Q</a:t>
            </a:r>
            <a:r>
              <a:rPr lang="en-US" baseline="-25000" dirty="0" smtClean="0"/>
              <a:t>0</a:t>
            </a:r>
            <a:r>
              <a:rPr lang="en-US" dirty="0" smtClean="0"/>
              <a:t> the true MB &gt; MC</a:t>
            </a:r>
            <a:endParaRPr lang="en-CA" dirty="0"/>
          </a:p>
        </p:txBody>
      </p:sp>
      <p:sp>
        <p:nvSpPr>
          <p:cNvPr id="3" name="TextBox 2"/>
          <p:cNvSpPr txBox="1"/>
          <p:nvPr/>
        </p:nvSpPr>
        <p:spPr>
          <a:xfrm>
            <a:off x="5795963" y="2859088"/>
            <a:ext cx="3024509" cy="923330"/>
          </a:xfrm>
          <a:prstGeom prst="rect">
            <a:avLst/>
          </a:prstGeom>
          <a:noFill/>
        </p:spPr>
        <p:txBody>
          <a:bodyPr wrap="square" rtlCol="0">
            <a:spAutoFit/>
          </a:bodyPr>
          <a:lstStyle/>
          <a:p>
            <a:r>
              <a:rPr lang="en-US" dirty="0" smtClean="0"/>
              <a:t>A policy solution is to subsidize vaccinations to induce the market to Q*</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3494"/>
                                        </p:tgtEl>
                                        <p:attrNameLst>
                                          <p:attrName>style.visibility</p:attrName>
                                        </p:attrNameLst>
                                      </p:cBhvr>
                                      <p:to>
                                        <p:strVal val="visible"/>
                                      </p:to>
                                    </p:set>
                                    <p:animEffect transition="in" filter="wipe(left)">
                                      <p:cBhvr>
                                        <p:cTn id="7" dur="500"/>
                                        <p:tgtEl>
                                          <p:spTgt spid="6349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20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3507"/>
                                        </p:tgtEl>
                                        <p:attrNameLst>
                                          <p:attrName>style.visibility</p:attrName>
                                        </p:attrNameLst>
                                      </p:cBhvr>
                                      <p:to>
                                        <p:strVal val="visible"/>
                                      </p:to>
                                    </p:set>
                                    <p:animEffect transition="in" filter="wipe(left)">
                                      <p:cBhvr>
                                        <p:cTn id="15" dur="500"/>
                                        <p:tgtEl>
                                          <p:spTgt spid="6350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3496"/>
                                        </p:tgtEl>
                                        <p:attrNameLst>
                                          <p:attrName>style.visibility</p:attrName>
                                        </p:attrNameLst>
                                      </p:cBhvr>
                                      <p:to>
                                        <p:strVal val="visible"/>
                                      </p:to>
                                    </p:set>
                                    <p:animEffect transition="in" filter="wipe(left)">
                                      <p:cBhvr>
                                        <p:cTn id="18" dur="500"/>
                                        <p:tgtEl>
                                          <p:spTgt spid="63496"/>
                                        </p:tgtEl>
                                      </p:cBhvr>
                                    </p:animEffect>
                                  </p:childTnLst>
                                </p:cTn>
                              </p:par>
                              <p:par>
                                <p:cTn id="19" presetID="1" presetClass="entr" presetSubtype="0" fill="hold" grpId="0" nodeType="withEffect">
                                  <p:stCondLst>
                                    <p:cond delay="0"/>
                                  </p:stCondLst>
                                  <p:childTnLst>
                                    <p:set>
                                      <p:cBhvr>
                                        <p:cTn id="20" dur="1" fill="hold">
                                          <p:stCondLst>
                                            <p:cond delay="0"/>
                                          </p:stCondLst>
                                        </p:cTn>
                                        <p:tgtEl>
                                          <p:spTgt spid="63513"/>
                                        </p:tgtEl>
                                        <p:attrNameLst>
                                          <p:attrName>style.visibility</p:attrName>
                                        </p:attrNameLst>
                                      </p:cBhvr>
                                      <p:to>
                                        <p:strVal val="visible"/>
                                      </p:to>
                                    </p:set>
                                  </p:childTnLst>
                                </p:cTn>
                              </p:par>
                              <p:par>
                                <p:cTn id="21" presetID="22" presetClass="entr" presetSubtype="8" fill="hold" grpId="0" nodeType="withEffect">
                                  <p:stCondLst>
                                    <p:cond delay="0"/>
                                  </p:stCondLst>
                                  <p:childTnLst>
                                    <p:set>
                                      <p:cBhvr>
                                        <p:cTn id="22" dur="1" fill="hold">
                                          <p:stCondLst>
                                            <p:cond delay="0"/>
                                          </p:stCondLst>
                                        </p:cTn>
                                        <p:tgtEl>
                                          <p:spTgt spid="63500"/>
                                        </p:tgtEl>
                                        <p:attrNameLst>
                                          <p:attrName>style.visibility</p:attrName>
                                        </p:attrNameLst>
                                      </p:cBhvr>
                                      <p:to>
                                        <p:strVal val="visible"/>
                                      </p:to>
                                    </p:set>
                                    <p:animEffect transition="in" filter="wipe(left)">
                                      <p:cBhvr>
                                        <p:cTn id="23" dur="500"/>
                                        <p:tgtEl>
                                          <p:spTgt spid="6350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63508"/>
                                        </p:tgtEl>
                                        <p:attrNameLst>
                                          <p:attrName>style.visibility</p:attrName>
                                        </p:attrNameLst>
                                      </p:cBhvr>
                                      <p:to>
                                        <p:strVal val="visible"/>
                                      </p:to>
                                    </p:set>
                                    <p:animEffect transition="in" filter="wipe(left)">
                                      <p:cBhvr>
                                        <p:cTn id="28" dur="500"/>
                                        <p:tgtEl>
                                          <p:spTgt spid="63508"/>
                                        </p:tgtEl>
                                      </p:cBhvr>
                                    </p:animEffect>
                                  </p:childTnLst>
                                </p:cTn>
                              </p:par>
                              <p:par>
                                <p:cTn id="29" presetID="1" presetClass="entr" presetSubtype="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63506"/>
                                        </p:tgtEl>
                                        <p:attrNameLst>
                                          <p:attrName>style.visibility</p:attrName>
                                        </p:attrNameLst>
                                      </p:cBhvr>
                                      <p:to>
                                        <p:strVal val="visible"/>
                                      </p:to>
                                    </p:set>
                                    <p:animEffect transition="in" filter="wipe(down)">
                                      <p:cBhvr>
                                        <p:cTn id="35" dur="500"/>
                                        <p:tgtEl>
                                          <p:spTgt spid="63506"/>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63497"/>
                                        </p:tgtEl>
                                        <p:attrNameLst>
                                          <p:attrName>style.visibility</p:attrName>
                                        </p:attrNameLst>
                                      </p:cBhvr>
                                      <p:to>
                                        <p:strVal val="visible"/>
                                      </p:to>
                                    </p:set>
                                    <p:animEffect transition="in" filter="wipe(down)">
                                      <p:cBhvr>
                                        <p:cTn id="38" dur="500"/>
                                        <p:tgtEl>
                                          <p:spTgt spid="63497"/>
                                        </p:tgtEl>
                                      </p:cBhvr>
                                    </p:animEffect>
                                  </p:childTnLst>
                                </p:cTn>
                              </p:par>
                              <p:par>
                                <p:cTn id="39" presetID="1"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4" grpId="0" animBg="1"/>
      <p:bldP spid="63496" grpId="0" animBg="1"/>
      <p:bldP spid="63497" grpId="0"/>
      <p:bldP spid="63500" grpId="0"/>
      <p:bldP spid="63506" grpId="0" animBg="1"/>
      <p:bldP spid="63507" grpId="0" animBg="1"/>
      <p:bldP spid="63508" grpId="0" animBg="1"/>
      <p:bldGraphic spid="28" grpId="0">
        <p:bldAsOne/>
      </p:bldGraphic>
      <p:bldP spid="63513" grpId="0"/>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rgbClr val="FF7D19"/>
                </a:solidFill>
              </a:rPr>
              <a:t>Positive Externalities (cont.)</a:t>
            </a:r>
            <a:endParaRPr lang="en-US" dirty="0">
              <a:solidFill>
                <a:srgbClr val="FF7D19"/>
              </a:solidFill>
            </a:endParaRPr>
          </a:p>
        </p:txBody>
      </p:sp>
      <p:sp>
        <p:nvSpPr>
          <p:cNvPr id="6" name="Content Placeholder 5"/>
          <p:cNvSpPr>
            <a:spLocks noGrp="1"/>
          </p:cNvSpPr>
          <p:nvPr>
            <p:ph idx="1"/>
          </p:nvPr>
        </p:nvSpPr>
        <p:spPr>
          <a:xfrm>
            <a:off x="457200" y="1600200"/>
            <a:ext cx="8229600" cy="2692896"/>
          </a:xfrm>
        </p:spPr>
        <p:txBody>
          <a:bodyPr/>
          <a:lstStyle/>
          <a:p>
            <a:pPr marL="0" indent="0">
              <a:buNone/>
            </a:pPr>
            <a:r>
              <a:rPr lang="en-US" dirty="0" smtClean="0"/>
              <a:t>An alternative policy would be to grant an income tax credit to buyers  </a:t>
            </a:r>
          </a:p>
          <a:p>
            <a:pPr lvl="1"/>
            <a:r>
              <a:rPr lang="en-US" sz="2400" dirty="0" smtClean="0"/>
              <a:t>This would cause the demand curve to shift outward, resulting in a higher, socially superior quantity</a:t>
            </a:r>
            <a:endParaRPr lang="en-US" sz="2400" b="1" i="1" dirty="0" smtClean="0">
              <a:solidFill>
                <a:schemeClr val="accent1"/>
              </a:solidFill>
              <a:effectLst>
                <a:outerShdw blurRad="38100" dist="38100" dir="2700000" algn="tl">
                  <a:srgbClr val="000000">
                    <a:alpha val="43137"/>
                  </a:srgbClr>
                </a:outerShdw>
              </a:effectLst>
            </a:endParaRPr>
          </a:p>
          <a:p>
            <a:pPr marL="274320" lvl="1" indent="0">
              <a:buNone/>
            </a:pPr>
            <a:endParaRPr lang="en-US"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normAutofit/>
          </a:bodyPr>
          <a:lstStyle/>
          <a:p>
            <a:r>
              <a:rPr lang="en-US" sz="3600" dirty="0">
                <a:solidFill>
                  <a:srgbClr val="FF7D19"/>
                </a:solidFill>
                <a:effectLst/>
              </a:rPr>
              <a:t>Other Market Failures</a:t>
            </a:r>
          </a:p>
        </p:txBody>
      </p:sp>
      <p:sp>
        <p:nvSpPr>
          <p:cNvPr id="64515" name="Rectangle 3"/>
          <p:cNvSpPr>
            <a:spLocks noGrp="1" noChangeArrowheads="1"/>
          </p:cNvSpPr>
          <p:nvPr>
            <p:ph idx="1"/>
          </p:nvPr>
        </p:nvSpPr>
        <p:spPr/>
        <p:txBody>
          <a:bodyPr/>
          <a:lstStyle/>
          <a:p>
            <a:r>
              <a:rPr lang="en-US" dirty="0" smtClean="0"/>
              <a:t>Besides externalities, there are many other cases of market failure, which mean that the equilibrium quantity generated by the market is not efficient</a:t>
            </a:r>
          </a:p>
          <a:p>
            <a:pPr marL="0" indent="0">
              <a:buNone/>
            </a:pPr>
            <a:endParaRPr lang="en-US" dirty="0" smtClean="0"/>
          </a:p>
          <a:p>
            <a:pPr lvl="1"/>
            <a:r>
              <a:rPr lang="en-US" i="1" dirty="0" smtClean="0">
                <a:solidFill>
                  <a:srgbClr val="3E5D78"/>
                </a:solidFill>
                <a:effectLst>
                  <a:outerShdw blurRad="38100" dist="38100" dir="2700000" algn="tl">
                    <a:srgbClr val="000000">
                      <a:alpha val="43137"/>
                    </a:srgbClr>
                  </a:outerShdw>
                </a:effectLst>
              </a:rPr>
              <a:t>Monopolies</a:t>
            </a:r>
          </a:p>
          <a:p>
            <a:pPr marL="274320" lvl="1" indent="0">
              <a:buNone/>
            </a:pPr>
            <a:endParaRPr lang="en-US" i="1" dirty="0">
              <a:solidFill>
                <a:srgbClr val="3E5D78"/>
              </a:solidFill>
              <a:effectLst>
                <a:outerShdw blurRad="38100" dist="38100" dir="2700000" algn="tl">
                  <a:srgbClr val="000000">
                    <a:alpha val="43137"/>
                  </a:srgbClr>
                </a:outerShdw>
              </a:effectLst>
            </a:endParaRPr>
          </a:p>
          <a:p>
            <a:pPr lvl="1"/>
            <a:r>
              <a:rPr lang="en-US" i="1" dirty="0">
                <a:solidFill>
                  <a:srgbClr val="3E5D78"/>
                </a:solidFill>
                <a:effectLst>
                  <a:outerShdw blurRad="38100" dist="38100" dir="2700000" algn="tl">
                    <a:srgbClr val="000000">
                      <a:alpha val="43137"/>
                    </a:srgbClr>
                  </a:outerShdw>
                </a:effectLst>
              </a:rPr>
              <a:t>Public </a:t>
            </a:r>
            <a:r>
              <a:rPr lang="en-US" i="1" dirty="0" smtClean="0">
                <a:solidFill>
                  <a:srgbClr val="3E5D78"/>
                </a:solidFill>
                <a:effectLst>
                  <a:outerShdw blurRad="38100" dist="38100" dir="2700000" algn="tl">
                    <a:srgbClr val="000000">
                      <a:alpha val="43137"/>
                    </a:srgbClr>
                  </a:outerShdw>
                </a:effectLst>
              </a:rPr>
              <a:t>goods</a:t>
            </a:r>
          </a:p>
          <a:p>
            <a:pPr marL="274320" lvl="1" indent="0">
              <a:buNone/>
            </a:pPr>
            <a:endParaRPr lang="en-US" i="1" dirty="0">
              <a:solidFill>
                <a:srgbClr val="3E5D78"/>
              </a:solidFill>
              <a:effectLst>
                <a:outerShdw blurRad="38100" dist="38100" dir="2700000" algn="tl">
                  <a:srgbClr val="000000">
                    <a:alpha val="43137"/>
                  </a:srgbClr>
                </a:outerShdw>
              </a:effectLst>
            </a:endParaRPr>
          </a:p>
          <a:p>
            <a:pPr lvl="1"/>
            <a:r>
              <a:rPr lang="en-US" i="1" dirty="0">
                <a:solidFill>
                  <a:srgbClr val="3E5D78"/>
                </a:solidFill>
                <a:effectLst>
                  <a:outerShdw blurRad="38100" dist="38100" dir="2700000" algn="tl">
                    <a:srgbClr val="000000">
                      <a:alpha val="43137"/>
                    </a:srgbClr>
                  </a:outerShdw>
                </a:effectLst>
              </a:rPr>
              <a:t>International </a:t>
            </a:r>
            <a:r>
              <a:rPr lang="en-US" i="1" dirty="0" smtClean="0">
                <a:solidFill>
                  <a:srgbClr val="3E5D78"/>
                </a:solidFill>
                <a:effectLst>
                  <a:outerShdw blurRad="38100" dist="38100" dir="2700000" algn="tl">
                    <a:srgbClr val="000000">
                      <a:alpha val="43137"/>
                    </a:srgbClr>
                  </a:outerShdw>
                </a:effectLst>
              </a:rPr>
              <a:t>externalities</a:t>
            </a:r>
          </a:p>
          <a:p>
            <a:pPr marL="274320" lvl="1" indent="0">
              <a:buNone/>
            </a:pPr>
            <a:endParaRPr lang="en-US" i="1" dirty="0" smtClean="0">
              <a:solidFill>
                <a:srgbClr val="3E5D78"/>
              </a:solidFill>
              <a:effectLst>
                <a:outerShdw blurRad="38100" dist="38100" dir="2700000" algn="tl">
                  <a:srgbClr val="000000">
                    <a:alpha val="43137"/>
                  </a:srgbClr>
                </a:outerShdw>
              </a:effectLst>
            </a:endParaRPr>
          </a:p>
          <a:p>
            <a:pPr lvl="1"/>
            <a:r>
              <a:rPr lang="en-US" i="1" dirty="0" smtClean="0">
                <a:solidFill>
                  <a:srgbClr val="3E5D78"/>
                </a:solidFill>
                <a:effectLst>
                  <a:outerShdw blurRad="38100" dist="38100" dir="2700000" algn="tl">
                    <a:srgbClr val="000000">
                      <a:alpha val="43137"/>
                    </a:srgbClr>
                  </a:outerShdw>
                </a:effectLst>
              </a:rPr>
              <a:t>Insufficient information</a:t>
            </a:r>
            <a:r>
              <a:rPr lang="en-US" dirty="0" smtClean="0"/>
              <a:t> concerning the product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wipe(up)">
                                      <p:cBhvr>
                                        <p:cTn id="7" dur="500"/>
                                        <p:tgtEl>
                                          <p:spTgt spid="64515">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4515">
                                            <p:txEl>
                                              <p:pRg st="2" end="2"/>
                                            </p:txEl>
                                          </p:spTgt>
                                        </p:tgtEl>
                                        <p:attrNameLst>
                                          <p:attrName>style.visibility</p:attrName>
                                        </p:attrNameLst>
                                      </p:cBhvr>
                                      <p:to>
                                        <p:strVal val="visible"/>
                                      </p:to>
                                    </p:set>
                                    <p:animEffect transition="in" filter="wipe(up)">
                                      <p:cBhvr>
                                        <p:cTn id="10" dur="500"/>
                                        <p:tgtEl>
                                          <p:spTgt spid="64515">
                                            <p:txEl>
                                              <p:pRg st="2" end="2"/>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4515">
                                            <p:txEl>
                                              <p:pRg st="4" end="4"/>
                                            </p:txEl>
                                          </p:spTgt>
                                        </p:tgtEl>
                                        <p:attrNameLst>
                                          <p:attrName>style.visibility</p:attrName>
                                        </p:attrNameLst>
                                      </p:cBhvr>
                                      <p:to>
                                        <p:strVal val="visible"/>
                                      </p:to>
                                    </p:set>
                                    <p:animEffect transition="in" filter="wipe(up)">
                                      <p:cBhvr>
                                        <p:cTn id="13" dur="500"/>
                                        <p:tgtEl>
                                          <p:spTgt spid="64515">
                                            <p:txEl>
                                              <p:pRg st="4" end="4"/>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4515">
                                            <p:txEl>
                                              <p:pRg st="6" end="6"/>
                                            </p:txEl>
                                          </p:spTgt>
                                        </p:tgtEl>
                                        <p:attrNameLst>
                                          <p:attrName>style.visibility</p:attrName>
                                        </p:attrNameLst>
                                      </p:cBhvr>
                                      <p:to>
                                        <p:strVal val="visible"/>
                                      </p:to>
                                    </p:set>
                                    <p:animEffect transition="in" filter="wipe(up)">
                                      <p:cBhvr>
                                        <p:cTn id="16" dur="500"/>
                                        <p:tgtEl>
                                          <p:spTgt spid="64515">
                                            <p:txEl>
                                              <p:pRg st="6" end="6"/>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4515">
                                            <p:txEl>
                                              <p:pRg st="8" end="8"/>
                                            </p:txEl>
                                          </p:spTgt>
                                        </p:tgtEl>
                                        <p:attrNameLst>
                                          <p:attrName>style.visibility</p:attrName>
                                        </p:attrNameLst>
                                      </p:cBhvr>
                                      <p:to>
                                        <p:strVal val="visible"/>
                                      </p:to>
                                    </p:set>
                                    <p:animEffect transition="in" filter="wipe(up)">
                                      <p:cBhvr>
                                        <p:cTn id="19" dur="500"/>
                                        <p:tgtEl>
                                          <p:spTgt spid="645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79376"/>
          </a:xfrm>
        </p:spPr>
        <p:txBody>
          <a:bodyPr>
            <a:normAutofit/>
          </a:bodyPr>
          <a:lstStyle/>
          <a:p>
            <a:r>
              <a:rPr lang="en-US" sz="3600" dirty="0" smtClean="0">
                <a:solidFill>
                  <a:srgbClr val="FF7D19"/>
                </a:solidFill>
              </a:rPr>
              <a:t>Climate Change: Environmental Policy </a:t>
            </a:r>
            <a:endParaRPr lang="en-US" sz="3600" dirty="0">
              <a:solidFill>
                <a:srgbClr val="FF7D19"/>
              </a:solidFill>
            </a:endParaRPr>
          </a:p>
        </p:txBody>
      </p:sp>
      <p:sp>
        <p:nvSpPr>
          <p:cNvPr id="6" name="Content Placeholder 5"/>
          <p:cNvSpPr>
            <a:spLocks noGrp="1"/>
          </p:cNvSpPr>
          <p:nvPr>
            <p:ph idx="1"/>
          </p:nvPr>
        </p:nvSpPr>
        <p:spPr>
          <a:xfrm>
            <a:off x="457200" y="1600200"/>
            <a:ext cx="8229600" cy="4421088"/>
          </a:xfrm>
        </p:spPr>
        <p:txBody>
          <a:bodyPr>
            <a:normAutofit/>
          </a:bodyPr>
          <a:lstStyle/>
          <a:p>
            <a:pPr>
              <a:lnSpc>
                <a:spcPct val="90000"/>
              </a:lnSpc>
            </a:pPr>
            <a:r>
              <a:rPr lang="en-US" sz="2000" i="1" dirty="0" smtClean="0">
                <a:solidFill>
                  <a:srgbClr val="3E5D78"/>
                </a:solidFill>
                <a:effectLst>
                  <a:outerShdw blurRad="38100" dist="38100" dir="2700000" algn="tl">
                    <a:srgbClr val="000000">
                      <a:alpha val="43137"/>
                    </a:srgbClr>
                  </a:outerShdw>
                </a:effectLst>
              </a:rPr>
              <a:t>Greenhouse gases </a:t>
            </a:r>
            <a:r>
              <a:rPr lang="en-US" sz="2000" dirty="0" smtClean="0"/>
              <a:t>(GHG) cause global warming and can be viewed as a negative externality</a:t>
            </a:r>
          </a:p>
          <a:p>
            <a:pPr marL="0" indent="0">
              <a:lnSpc>
                <a:spcPct val="90000"/>
              </a:lnSpc>
              <a:buNone/>
            </a:pPr>
            <a:endParaRPr lang="en-US" sz="2000" dirty="0" smtClean="0"/>
          </a:p>
          <a:p>
            <a:pPr>
              <a:lnSpc>
                <a:spcPct val="90000"/>
              </a:lnSpc>
            </a:pPr>
            <a:r>
              <a:rPr lang="en-US" sz="2000" dirty="0" smtClean="0"/>
              <a:t>The </a:t>
            </a:r>
            <a:r>
              <a:rPr lang="en-US" sz="2000" i="1" dirty="0" smtClean="0">
                <a:solidFill>
                  <a:srgbClr val="3E5D78"/>
                </a:solidFill>
              </a:rPr>
              <a:t>Kyoto protocol (1997) </a:t>
            </a:r>
            <a:r>
              <a:rPr lang="en-US" sz="2000" dirty="0" smtClean="0"/>
              <a:t>stipulated that Canada would reduce its emissions of GHG to 6 % below 1990 levels (about 600 giga tonnes).</a:t>
            </a:r>
          </a:p>
          <a:p>
            <a:pPr>
              <a:lnSpc>
                <a:spcPct val="90000"/>
              </a:lnSpc>
            </a:pPr>
            <a:endParaRPr lang="en-US" sz="2000" dirty="0" smtClean="0"/>
          </a:p>
          <a:p>
            <a:pPr>
              <a:lnSpc>
                <a:spcPct val="90000"/>
              </a:lnSpc>
            </a:pPr>
            <a:r>
              <a:rPr lang="en-US" sz="2000" dirty="0" smtClean="0"/>
              <a:t>But by the early 2000s Canada was emitting about 740 </a:t>
            </a:r>
            <a:r>
              <a:rPr lang="en-US" sz="2000" dirty="0" err="1" smtClean="0"/>
              <a:t>gt</a:t>
            </a:r>
            <a:endParaRPr lang="en-US" sz="2000" dirty="0" smtClean="0"/>
          </a:p>
          <a:p>
            <a:pPr marL="0" indent="0">
              <a:lnSpc>
                <a:spcPct val="90000"/>
              </a:lnSpc>
              <a:buNone/>
            </a:pPr>
            <a:endParaRPr lang="en-US" sz="2000" dirty="0" smtClean="0"/>
          </a:p>
          <a:p>
            <a:pPr>
              <a:lnSpc>
                <a:spcPct val="90000"/>
              </a:lnSpc>
            </a:pPr>
            <a:r>
              <a:rPr lang="en-US" sz="2000" dirty="0" smtClean="0"/>
              <a:t>On a per-capita basis, Canada is one of the world’s biggest emitters.</a:t>
            </a:r>
          </a:p>
          <a:p>
            <a:pPr marL="0" indent="0">
              <a:lnSpc>
                <a:spcPct val="90000"/>
              </a:lnSpc>
              <a:buNone/>
            </a:pPr>
            <a:endParaRPr lang="en-US" sz="2000" dirty="0" smtClean="0"/>
          </a:p>
          <a:p>
            <a:pPr>
              <a:lnSpc>
                <a:spcPct val="90000"/>
              </a:lnSpc>
            </a:pPr>
            <a:r>
              <a:rPr lang="en-US" sz="2000" dirty="0" smtClean="0"/>
              <a:t>After several failed attempts to reach an international accord, most of the world’s economies finally agreed in </a:t>
            </a:r>
            <a:r>
              <a:rPr lang="en-US" sz="2000" dirty="0" smtClean="0">
                <a:solidFill>
                  <a:srgbClr val="3E5D78"/>
                </a:solidFill>
                <a:effectLst>
                  <a:outerShdw blurRad="38100" dist="38100" dir="2700000" algn="tl">
                    <a:srgbClr val="000000">
                      <a:alpha val="43137"/>
                    </a:srgbClr>
                  </a:outerShdw>
                </a:effectLst>
              </a:rPr>
              <a:t>Paris 2016 </a:t>
            </a:r>
            <a:r>
              <a:rPr lang="en-US" sz="2000" dirty="0" smtClean="0"/>
              <a:t>to limit their GHG emissions. Canada has committed to reduce 2005-level emissions by 30% by the year 2030</a:t>
            </a:r>
          </a:p>
          <a:p>
            <a:pPr marL="0" indent="0">
              <a:lnSpc>
                <a:spcPct val="90000"/>
              </a:lnSpc>
              <a:buNone/>
            </a:pPr>
            <a:endParaRPr lang="en-US" sz="2000" dirty="0" smtClean="0"/>
          </a:p>
          <a:p>
            <a:pPr marL="0" indent="0">
              <a:lnSpc>
                <a:spcPct val="90000"/>
              </a:lnSpc>
              <a:buNone/>
            </a:pPr>
            <a:endParaRPr lang="en-US" sz="2000" dirty="0" smtClean="0"/>
          </a:p>
          <a:p>
            <a:pPr marL="0" indent="0">
              <a:lnSpc>
                <a:spcPct val="90000"/>
              </a:lnSpc>
              <a:buNone/>
            </a:pPr>
            <a:endParaRPr lang="en-US" sz="2000" dirty="0" smtClean="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20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animEffect transition="in" filter="fade">
                                      <p:cBhvr>
                                        <p:cTn id="27" dur="2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79376"/>
          </a:xfrm>
        </p:spPr>
        <p:txBody>
          <a:bodyPr>
            <a:normAutofit/>
          </a:bodyPr>
          <a:lstStyle/>
          <a:p>
            <a:r>
              <a:rPr lang="en-US" sz="3600" dirty="0" smtClean="0">
                <a:solidFill>
                  <a:srgbClr val="FF7D19"/>
                </a:solidFill>
              </a:rPr>
              <a:t>Climate Change: Tools</a:t>
            </a:r>
            <a:endParaRPr lang="en-US" sz="3600" dirty="0">
              <a:solidFill>
                <a:srgbClr val="FF7D19"/>
              </a:solidFill>
            </a:endParaRPr>
          </a:p>
        </p:txBody>
      </p:sp>
      <p:sp>
        <p:nvSpPr>
          <p:cNvPr id="6" name="Content Placeholder 5"/>
          <p:cNvSpPr>
            <a:spLocks noGrp="1"/>
          </p:cNvSpPr>
          <p:nvPr>
            <p:ph idx="1"/>
          </p:nvPr>
        </p:nvSpPr>
        <p:spPr>
          <a:xfrm>
            <a:off x="457200" y="1600200"/>
            <a:ext cx="8229600" cy="4421088"/>
          </a:xfrm>
        </p:spPr>
        <p:txBody>
          <a:bodyPr>
            <a:normAutofit/>
          </a:bodyPr>
          <a:lstStyle/>
          <a:p>
            <a:r>
              <a:rPr lang="en-US" sz="2000" dirty="0" smtClean="0"/>
              <a:t>Policies to reduce GHG emissions</a:t>
            </a:r>
          </a:p>
          <a:p>
            <a:pPr lvl="1"/>
            <a:r>
              <a:rPr lang="en-US" i="1" dirty="0" smtClean="0">
                <a:effectLst>
                  <a:outerShdw blurRad="38100" dist="38100" dir="2700000" algn="tl">
                    <a:srgbClr val="000000">
                      <a:alpha val="43137"/>
                    </a:srgbClr>
                  </a:outerShdw>
                </a:effectLst>
              </a:rPr>
              <a:t>Direct controls</a:t>
            </a:r>
          </a:p>
          <a:p>
            <a:pPr lvl="1"/>
            <a:r>
              <a:rPr lang="en-US" i="1" dirty="0" smtClean="0">
                <a:effectLst>
                  <a:outerShdw blurRad="38100" dist="38100" dir="2700000" algn="tl">
                    <a:srgbClr val="000000">
                      <a:alpha val="43137"/>
                    </a:srgbClr>
                  </a:outerShdw>
                </a:effectLst>
              </a:rPr>
              <a:t>Corrective taxes </a:t>
            </a:r>
            <a:r>
              <a:rPr lang="en-US" dirty="0" smtClean="0"/>
              <a:t>(a ‘carbon’ tax)</a:t>
            </a:r>
          </a:p>
          <a:p>
            <a:pPr lvl="1"/>
            <a:r>
              <a:rPr lang="en-US" i="1" dirty="0" smtClean="0">
                <a:effectLst>
                  <a:outerShdw blurRad="38100" dist="38100" dir="2700000" algn="tl">
                    <a:srgbClr val="000000">
                      <a:alpha val="43137"/>
                    </a:srgbClr>
                  </a:outerShdw>
                </a:effectLst>
              </a:rPr>
              <a:t>Tradable permits </a:t>
            </a:r>
            <a:r>
              <a:rPr lang="en-US" dirty="0" smtClean="0"/>
              <a:t>to pollute (‘cap and trade’)</a:t>
            </a:r>
          </a:p>
          <a:p>
            <a:pPr marL="274320" lvl="1" indent="0">
              <a:buNone/>
            </a:pPr>
            <a:endParaRPr lang="en-US" dirty="0" smtClean="0"/>
          </a:p>
          <a:p>
            <a:r>
              <a:rPr lang="en-US" sz="2000" dirty="0" smtClean="0"/>
              <a:t>The latter two rely on the market </a:t>
            </a:r>
            <a:endParaRPr lang="en-US" dirty="0" smtClean="0"/>
          </a:p>
          <a:p>
            <a:endParaRPr lang="en-US" sz="2000" dirty="0"/>
          </a:p>
        </p:txBody>
      </p:sp>
    </p:spTree>
    <p:extLst>
      <p:ext uri="{BB962C8B-B14F-4D97-AF65-F5344CB8AC3E}">
        <p14:creationId xmlns:p14="http://schemas.microsoft.com/office/powerpoint/2010/main" val="1880902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2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4"/>
          <p:cNvSpPr>
            <a:spLocks noGrp="1" noChangeArrowheads="1"/>
          </p:cNvSpPr>
          <p:nvPr>
            <p:ph type="title"/>
          </p:nvPr>
        </p:nvSpPr>
        <p:spPr>
          <a:xfrm>
            <a:off x="179512" y="404664"/>
            <a:ext cx="8856984" cy="792088"/>
          </a:xfrm>
        </p:spPr>
        <p:txBody>
          <a:bodyPr>
            <a:normAutofit/>
          </a:bodyPr>
          <a:lstStyle/>
          <a:p>
            <a:r>
              <a:rPr lang="en-US" sz="3600" dirty="0">
                <a:solidFill>
                  <a:srgbClr val="FF7D19"/>
                </a:solidFill>
              </a:rPr>
              <a:t>Climate change, the </a:t>
            </a:r>
            <a:r>
              <a:rPr lang="en-US" sz="3600" dirty="0" smtClean="0">
                <a:solidFill>
                  <a:srgbClr val="FF7D19"/>
                </a:solidFill>
              </a:rPr>
              <a:t>Environment </a:t>
            </a:r>
            <a:r>
              <a:rPr lang="en-US" sz="3600" dirty="0">
                <a:solidFill>
                  <a:srgbClr val="FF7D19"/>
                </a:solidFill>
              </a:rPr>
              <a:t>and Policy</a:t>
            </a:r>
          </a:p>
        </p:txBody>
      </p:sp>
      <p:sp>
        <p:nvSpPr>
          <p:cNvPr id="63493" name="Line 5"/>
          <p:cNvSpPr>
            <a:spLocks noChangeShapeType="1"/>
          </p:cNvSpPr>
          <p:nvPr/>
        </p:nvSpPr>
        <p:spPr bwMode="auto">
          <a:xfrm>
            <a:off x="467544" y="1484784"/>
            <a:ext cx="0" cy="4392613"/>
          </a:xfrm>
          <a:prstGeom prst="line">
            <a:avLst/>
          </a:prstGeom>
          <a:noFill/>
          <a:ln w="9525">
            <a:solidFill>
              <a:schemeClr val="tx1"/>
            </a:solidFill>
            <a:round/>
            <a:headEnd/>
            <a:tailEnd/>
          </a:ln>
          <a:effectLst/>
        </p:spPr>
        <p:txBody>
          <a:bodyPr/>
          <a:lstStyle/>
          <a:p>
            <a:endParaRPr lang="en-US"/>
          </a:p>
        </p:txBody>
      </p:sp>
      <p:sp>
        <p:nvSpPr>
          <p:cNvPr id="63494" name="Line 6"/>
          <p:cNvSpPr>
            <a:spLocks noChangeShapeType="1"/>
          </p:cNvSpPr>
          <p:nvPr/>
        </p:nvSpPr>
        <p:spPr bwMode="auto">
          <a:xfrm>
            <a:off x="467544" y="5877272"/>
            <a:ext cx="4824412" cy="0"/>
          </a:xfrm>
          <a:prstGeom prst="line">
            <a:avLst/>
          </a:prstGeom>
          <a:noFill/>
          <a:ln w="9525">
            <a:solidFill>
              <a:schemeClr val="tx1"/>
            </a:solidFill>
            <a:round/>
            <a:headEnd/>
            <a:tailEnd/>
          </a:ln>
          <a:effectLst/>
        </p:spPr>
        <p:txBody>
          <a:bodyPr/>
          <a:lstStyle/>
          <a:p>
            <a:endParaRPr lang="en-US"/>
          </a:p>
        </p:txBody>
      </p:sp>
      <p:sp>
        <p:nvSpPr>
          <p:cNvPr id="63498" name="Arc 10"/>
          <p:cNvSpPr>
            <a:spLocks/>
          </p:cNvSpPr>
          <p:nvPr/>
        </p:nvSpPr>
        <p:spPr bwMode="auto">
          <a:xfrm flipH="1" flipV="1">
            <a:off x="611559" y="1844824"/>
            <a:ext cx="4319587" cy="4032374"/>
          </a:xfrm>
          <a:custGeom>
            <a:avLst/>
            <a:gdLst>
              <a:gd name="G0" fmla="+- 0 0 0"/>
              <a:gd name="G1" fmla="+- 21582 0 0"/>
              <a:gd name="G2" fmla="+- 21600 0 0"/>
              <a:gd name="T0" fmla="*/ 873 w 21555"/>
              <a:gd name="T1" fmla="*/ 0 h 21582"/>
              <a:gd name="T2" fmla="*/ 21555 w 21555"/>
              <a:gd name="T3" fmla="*/ 20193 h 21582"/>
              <a:gd name="T4" fmla="*/ 0 w 21555"/>
              <a:gd name="T5" fmla="*/ 21582 h 21582"/>
            </a:gdLst>
            <a:ahLst/>
            <a:cxnLst>
              <a:cxn ang="0">
                <a:pos x="T0" y="T1"/>
              </a:cxn>
              <a:cxn ang="0">
                <a:pos x="T2" y="T3"/>
              </a:cxn>
              <a:cxn ang="0">
                <a:pos x="T4" y="T5"/>
              </a:cxn>
            </a:cxnLst>
            <a:rect l="0" t="0" r="r" b="b"/>
            <a:pathLst>
              <a:path w="21555" h="21582" fill="none" extrusionOk="0">
                <a:moveTo>
                  <a:pt x="873" y="-1"/>
                </a:moveTo>
                <a:cubicBezTo>
                  <a:pt x="11918" y="446"/>
                  <a:pt x="20844" y="9161"/>
                  <a:pt x="21555" y="20192"/>
                </a:cubicBezTo>
              </a:path>
              <a:path w="21555" h="21582" stroke="0" extrusionOk="0">
                <a:moveTo>
                  <a:pt x="873" y="-1"/>
                </a:moveTo>
                <a:cubicBezTo>
                  <a:pt x="11918" y="446"/>
                  <a:pt x="20844" y="9161"/>
                  <a:pt x="21555" y="20192"/>
                </a:cubicBezTo>
                <a:lnTo>
                  <a:pt x="0" y="21582"/>
                </a:lnTo>
                <a:close/>
              </a:path>
            </a:pathLst>
          </a:custGeom>
          <a:noFill/>
          <a:ln w="28575">
            <a:solidFill>
              <a:schemeClr val="tx1"/>
            </a:solidFill>
            <a:round/>
            <a:headEnd/>
            <a:tailEnd/>
          </a:ln>
          <a:effectLst/>
        </p:spPr>
        <p:txBody>
          <a:bodyPr wrap="none" anchor="ctr"/>
          <a:lstStyle/>
          <a:p>
            <a:endParaRPr lang="en-US"/>
          </a:p>
        </p:txBody>
      </p:sp>
      <p:sp>
        <p:nvSpPr>
          <p:cNvPr id="63499" name="Line 11"/>
          <p:cNvSpPr>
            <a:spLocks noChangeShapeType="1"/>
          </p:cNvSpPr>
          <p:nvPr/>
        </p:nvSpPr>
        <p:spPr bwMode="auto">
          <a:xfrm flipV="1">
            <a:off x="467544" y="2060848"/>
            <a:ext cx="4248150" cy="3816350"/>
          </a:xfrm>
          <a:prstGeom prst="line">
            <a:avLst/>
          </a:prstGeom>
          <a:noFill/>
          <a:ln w="28575">
            <a:solidFill>
              <a:schemeClr val="tx1"/>
            </a:solidFill>
            <a:round/>
            <a:headEnd/>
            <a:tailEnd/>
          </a:ln>
          <a:effectLst/>
        </p:spPr>
        <p:txBody>
          <a:bodyPr/>
          <a:lstStyle/>
          <a:p>
            <a:endParaRPr lang="en-US"/>
          </a:p>
        </p:txBody>
      </p:sp>
      <p:sp>
        <p:nvSpPr>
          <p:cNvPr id="63501" name="Text Box 13"/>
          <p:cNvSpPr txBox="1">
            <a:spLocks noChangeArrowheads="1"/>
          </p:cNvSpPr>
          <p:nvPr/>
        </p:nvSpPr>
        <p:spPr bwMode="auto">
          <a:xfrm>
            <a:off x="179512" y="1556792"/>
            <a:ext cx="360362" cy="366713"/>
          </a:xfrm>
          <a:prstGeom prst="rect">
            <a:avLst/>
          </a:prstGeom>
          <a:noFill/>
          <a:ln w="9525">
            <a:noFill/>
            <a:miter lim="800000"/>
            <a:headEnd/>
            <a:tailEnd/>
          </a:ln>
          <a:effectLst/>
        </p:spPr>
        <p:txBody>
          <a:bodyPr>
            <a:spAutoFit/>
          </a:bodyPr>
          <a:lstStyle/>
          <a:p>
            <a:pPr>
              <a:spcBef>
                <a:spcPct val="50000"/>
              </a:spcBef>
            </a:pPr>
            <a:r>
              <a:rPr lang="en-US" dirty="0"/>
              <a:t>$</a:t>
            </a:r>
          </a:p>
        </p:txBody>
      </p:sp>
      <p:graphicFrame>
        <p:nvGraphicFramePr>
          <p:cNvPr id="15" name="Diagram 14"/>
          <p:cNvGraphicFramePr/>
          <p:nvPr>
            <p:extLst>
              <p:ext uri="{D42A27DB-BD31-4B8C-83A1-F6EECF244321}">
                <p14:modId xmlns:p14="http://schemas.microsoft.com/office/powerpoint/2010/main" val="1279791023"/>
              </p:ext>
            </p:extLst>
          </p:nvPr>
        </p:nvGraphicFramePr>
        <p:xfrm>
          <a:off x="2051720" y="1988840"/>
          <a:ext cx="2088182" cy="36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6" name="Diagram 15"/>
          <p:cNvGraphicFramePr/>
          <p:nvPr>
            <p:extLst>
              <p:ext uri="{D42A27DB-BD31-4B8C-83A1-F6EECF244321}">
                <p14:modId xmlns:p14="http://schemas.microsoft.com/office/powerpoint/2010/main" val="622926234"/>
              </p:ext>
            </p:extLst>
          </p:nvPr>
        </p:nvGraphicFramePr>
        <p:xfrm>
          <a:off x="2484053" y="4221088"/>
          <a:ext cx="2087661" cy="6413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3506" name="Line 18"/>
          <p:cNvSpPr>
            <a:spLocks noChangeShapeType="1"/>
          </p:cNvSpPr>
          <p:nvPr/>
        </p:nvSpPr>
        <p:spPr bwMode="auto">
          <a:xfrm>
            <a:off x="1835696" y="4725144"/>
            <a:ext cx="0" cy="1152054"/>
          </a:xfrm>
          <a:prstGeom prst="line">
            <a:avLst/>
          </a:prstGeom>
          <a:noFill/>
          <a:ln w="28575">
            <a:solidFill>
              <a:schemeClr val="tx1"/>
            </a:solidFill>
            <a:prstDash val="sysDot"/>
            <a:round/>
            <a:headEnd/>
            <a:tailEnd/>
          </a:ln>
          <a:effectLst/>
        </p:spPr>
        <p:txBody>
          <a:bodyPr/>
          <a:lstStyle/>
          <a:p>
            <a:endParaRPr lang="en-US"/>
          </a:p>
        </p:txBody>
      </p:sp>
      <p:sp>
        <p:nvSpPr>
          <p:cNvPr id="63507" name="Text Box 19"/>
          <p:cNvSpPr txBox="1">
            <a:spLocks noChangeArrowheads="1"/>
          </p:cNvSpPr>
          <p:nvPr/>
        </p:nvSpPr>
        <p:spPr bwMode="auto">
          <a:xfrm>
            <a:off x="1619672" y="5949280"/>
            <a:ext cx="719137" cy="366712"/>
          </a:xfrm>
          <a:prstGeom prst="rect">
            <a:avLst/>
          </a:prstGeom>
          <a:noFill/>
          <a:ln w="9525">
            <a:noFill/>
            <a:miter lim="800000"/>
            <a:headEnd/>
            <a:tailEnd/>
          </a:ln>
          <a:effectLst/>
        </p:spPr>
        <p:txBody>
          <a:bodyPr>
            <a:spAutoFit/>
          </a:bodyPr>
          <a:lstStyle/>
          <a:p>
            <a:pPr>
              <a:spcBef>
                <a:spcPct val="50000"/>
              </a:spcBef>
            </a:pPr>
            <a:r>
              <a:rPr lang="en-US" dirty="0"/>
              <a:t>Q*</a:t>
            </a:r>
          </a:p>
        </p:txBody>
      </p:sp>
      <p:sp>
        <p:nvSpPr>
          <p:cNvPr id="19" name="TextBox 18"/>
          <p:cNvSpPr txBox="1"/>
          <p:nvPr/>
        </p:nvSpPr>
        <p:spPr>
          <a:xfrm>
            <a:off x="5148064" y="1196752"/>
            <a:ext cx="3744417" cy="4579715"/>
          </a:xfrm>
          <a:prstGeom prst="rect">
            <a:avLst/>
          </a:prstGeom>
          <a:noFill/>
        </p:spPr>
        <p:txBody>
          <a:bodyPr wrap="square" rtlCol="0">
            <a:spAutoFit/>
          </a:bodyPr>
          <a:lstStyle/>
          <a:p>
            <a:pPr marL="111125" indent="-111125">
              <a:lnSpc>
                <a:spcPct val="90000"/>
              </a:lnSpc>
              <a:buFont typeface="Arial" pitchFamily="34" charset="0"/>
              <a:buChar char="•"/>
            </a:pPr>
            <a:r>
              <a:rPr lang="en-US" dirty="0" smtClean="0">
                <a:latin typeface="+mn-lt"/>
              </a:rPr>
              <a:t>Marginal damage curve reflects the cost to society of one additional unit of pollution. Here it is assumed to increase at the margin</a:t>
            </a:r>
          </a:p>
          <a:p>
            <a:pPr>
              <a:lnSpc>
                <a:spcPct val="90000"/>
              </a:lnSpc>
            </a:pPr>
            <a:endParaRPr lang="en-US" dirty="0" smtClean="0">
              <a:latin typeface="+mn-lt"/>
            </a:endParaRPr>
          </a:p>
          <a:p>
            <a:pPr marL="111125" indent="-111125">
              <a:lnSpc>
                <a:spcPct val="90000"/>
              </a:lnSpc>
              <a:buFont typeface="Arial" pitchFamily="34" charset="0"/>
              <a:buChar char="•"/>
            </a:pPr>
            <a:r>
              <a:rPr lang="en-US" dirty="0" smtClean="0">
                <a:latin typeface="+mn-lt"/>
              </a:rPr>
              <a:t>Marginal abatement curve reflects the cost to society of reducing pollution by one unit. </a:t>
            </a:r>
            <a:r>
              <a:rPr lang="en-US" dirty="0">
                <a:latin typeface="+mn-lt"/>
              </a:rPr>
              <a:t>C</a:t>
            </a:r>
            <a:r>
              <a:rPr lang="en-US" dirty="0" smtClean="0">
                <a:latin typeface="+mn-lt"/>
              </a:rPr>
              <a:t>onvex shape implies it becomes progressively more costly to reduce pollution when pollution levels are low </a:t>
            </a:r>
          </a:p>
          <a:p>
            <a:pPr>
              <a:lnSpc>
                <a:spcPct val="90000"/>
              </a:lnSpc>
            </a:pPr>
            <a:endParaRPr lang="en-US" dirty="0" smtClean="0">
              <a:latin typeface="+mn-lt"/>
            </a:endParaRPr>
          </a:p>
          <a:p>
            <a:pPr marL="111125" indent="-111125">
              <a:lnSpc>
                <a:spcPct val="90000"/>
              </a:lnSpc>
              <a:buFont typeface="Arial" pitchFamily="34" charset="0"/>
              <a:buChar char="•"/>
            </a:pPr>
            <a:r>
              <a:rPr lang="en-US" dirty="0" smtClean="0">
                <a:latin typeface="+mn-lt"/>
              </a:rPr>
              <a:t>Optimal pollution level is where marginal damage = marginal abatement cost. This level is not zero</a:t>
            </a:r>
          </a:p>
        </p:txBody>
      </p:sp>
      <p:sp>
        <p:nvSpPr>
          <p:cNvPr id="2" name="TextBox 1"/>
          <p:cNvSpPr txBox="1"/>
          <p:nvPr/>
        </p:nvSpPr>
        <p:spPr>
          <a:xfrm>
            <a:off x="4216215" y="5949280"/>
            <a:ext cx="3596145" cy="369332"/>
          </a:xfrm>
          <a:prstGeom prst="rect">
            <a:avLst/>
          </a:prstGeom>
          <a:noFill/>
        </p:spPr>
        <p:txBody>
          <a:bodyPr wrap="square" rtlCol="0">
            <a:spAutoFit/>
          </a:bodyPr>
          <a:lstStyle/>
          <a:p>
            <a:r>
              <a:rPr lang="en-US" dirty="0" smtClean="0"/>
              <a:t>Q</a:t>
            </a:r>
            <a:r>
              <a:rPr lang="en-US" baseline="-25000" dirty="0" smtClean="0"/>
              <a:t>0</a:t>
            </a:r>
            <a:r>
              <a:rPr lang="en-US" dirty="0" smtClean="0"/>
              <a:t> – pollution with no abatement  </a:t>
            </a:r>
            <a:endParaRPr lang="en-CA" baseline="-25000" dirty="0"/>
          </a:p>
        </p:txBody>
      </p:sp>
      <p:sp>
        <p:nvSpPr>
          <p:cNvPr id="3" name="Oval 2"/>
          <p:cNvSpPr/>
          <p:nvPr/>
        </p:nvSpPr>
        <p:spPr>
          <a:xfrm>
            <a:off x="4644749" y="5804167"/>
            <a:ext cx="141889" cy="1223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5" name="Straight Arrow Connector 4"/>
          <p:cNvCxnSpPr/>
          <p:nvPr/>
        </p:nvCxnSpPr>
        <p:spPr>
          <a:xfrm flipH="1">
            <a:off x="2879750" y="4941168"/>
            <a:ext cx="612130" cy="36000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851920" y="6381328"/>
            <a:ext cx="4320480" cy="369332"/>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Economic policies work on the </a:t>
            </a:r>
            <a:r>
              <a:rPr lang="en-US" i="1" dirty="0" smtClean="0">
                <a:solidFill>
                  <a:schemeClr val="bg1"/>
                </a:solidFill>
              </a:rPr>
              <a:t>margin</a:t>
            </a:r>
            <a:endParaRPr lang="en-CA" i="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20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fade">
                                      <p:cBhvr>
                                        <p:cTn id="12" dur="20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9">
                                            <p:txEl>
                                              <p:pRg st="4" end="4"/>
                                            </p:txEl>
                                          </p:spTgt>
                                        </p:tgtEl>
                                        <p:attrNameLst>
                                          <p:attrName>style.visibility</p:attrName>
                                        </p:attrNameLst>
                                      </p:cBhvr>
                                      <p:to>
                                        <p:strVal val="visible"/>
                                      </p:to>
                                    </p:set>
                                    <p:animEffect transition="in" filter="fade">
                                      <p:cBhvr>
                                        <p:cTn id="23" dur="2000"/>
                                        <p:tgtEl>
                                          <p:spTgt spid="19">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07368"/>
          </a:xfrm>
        </p:spPr>
        <p:txBody>
          <a:bodyPr>
            <a:normAutofit/>
          </a:bodyPr>
          <a:lstStyle/>
          <a:p>
            <a:r>
              <a:rPr lang="en-US" sz="3600" dirty="0" smtClean="0">
                <a:solidFill>
                  <a:srgbClr val="FF7D19"/>
                </a:solidFill>
              </a:rPr>
              <a:t>Policies to Reduce GHGs - Taxes</a:t>
            </a:r>
            <a:endParaRPr lang="en-CA" sz="3600" dirty="0">
              <a:solidFill>
                <a:srgbClr val="FF7D19"/>
              </a:solidFill>
            </a:endParaRPr>
          </a:p>
        </p:txBody>
      </p:sp>
      <p:sp>
        <p:nvSpPr>
          <p:cNvPr id="3" name="Content Placeholder 2"/>
          <p:cNvSpPr>
            <a:spLocks noGrp="1"/>
          </p:cNvSpPr>
          <p:nvPr>
            <p:ph idx="1"/>
          </p:nvPr>
        </p:nvSpPr>
        <p:spPr>
          <a:xfrm>
            <a:off x="395536" y="1196752"/>
            <a:ext cx="8229600" cy="4464496"/>
          </a:xfrm>
        </p:spPr>
        <p:txBody>
          <a:bodyPr>
            <a:normAutofit/>
          </a:bodyPr>
          <a:lstStyle/>
          <a:p>
            <a:r>
              <a:rPr lang="en-US" sz="2000" dirty="0" smtClean="0"/>
              <a:t>In the previous diagram, the optimal amount of pollution, Q*, can be attained by several different policies</a:t>
            </a:r>
          </a:p>
          <a:p>
            <a:pPr marL="0" indent="0">
              <a:buNone/>
            </a:pPr>
            <a:endParaRPr lang="en-US" sz="2000" dirty="0" smtClean="0"/>
          </a:p>
          <a:p>
            <a:r>
              <a:rPr lang="en-US" sz="2000" dirty="0" smtClean="0">
                <a:solidFill>
                  <a:srgbClr val="3E5D78"/>
                </a:solidFill>
              </a:rPr>
              <a:t>Taxes on pollution</a:t>
            </a:r>
            <a:r>
              <a:rPr lang="en-US" sz="2000" dirty="0" smtClean="0"/>
              <a:t> increase the supply cost to producers</a:t>
            </a:r>
          </a:p>
          <a:p>
            <a:pPr lvl="1"/>
            <a:r>
              <a:rPr lang="en-US" dirty="0" smtClean="0"/>
              <a:t>Higher supply costs increase the price of the product in the marketplace</a:t>
            </a:r>
          </a:p>
          <a:p>
            <a:pPr lvl="1"/>
            <a:endParaRPr lang="en-US" sz="1600" dirty="0" smtClean="0"/>
          </a:p>
          <a:p>
            <a:r>
              <a:rPr lang="en-US" sz="2000" dirty="0" smtClean="0"/>
              <a:t>In turn the quantity traded in the market declines and therefore the amount of pollution that is generated in production declines</a:t>
            </a:r>
          </a:p>
          <a:p>
            <a:endParaRPr lang="en-US" sz="2000" dirty="0" smtClean="0"/>
          </a:p>
          <a:p>
            <a:r>
              <a:rPr lang="en-US" sz="2000" i="1" dirty="0" smtClean="0">
                <a:solidFill>
                  <a:srgbClr val="3E5D78"/>
                </a:solidFill>
              </a:rPr>
              <a:t>Question:</a:t>
            </a:r>
            <a:r>
              <a:rPr lang="en-US" sz="2000" dirty="0" smtClean="0"/>
              <a:t> What is the appropriate value of the tax on pollution?</a:t>
            </a:r>
          </a:p>
          <a:p>
            <a:r>
              <a:rPr lang="en-US" sz="2000" i="1" dirty="0" smtClean="0">
                <a:solidFill>
                  <a:srgbClr val="3E5D78"/>
                </a:solidFill>
              </a:rPr>
              <a:t>Answer</a:t>
            </a:r>
            <a:r>
              <a:rPr lang="en-US" sz="2000" dirty="0" smtClean="0">
                <a:solidFill>
                  <a:srgbClr val="3E5D78"/>
                </a:solidFill>
              </a:rPr>
              <a:t>: </a:t>
            </a:r>
            <a:r>
              <a:rPr lang="en-US" sz="2000" dirty="0" smtClean="0"/>
              <a:t>The value that results in the quantity Q*</a:t>
            </a:r>
          </a:p>
        </p:txBody>
      </p:sp>
    </p:spTree>
    <p:extLst>
      <p:ext uri="{BB962C8B-B14F-4D97-AF65-F5344CB8AC3E}">
        <p14:creationId xmlns:p14="http://schemas.microsoft.com/office/powerpoint/2010/main" val="1866822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35360"/>
          </a:xfrm>
        </p:spPr>
        <p:txBody>
          <a:bodyPr>
            <a:normAutofit fontScale="90000"/>
          </a:bodyPr>
          <a:lstStyle/>
          <a:p>
            <a:r>
              <a:rPr lang="en-US" sz="3600" dirty="0" smtClean="0">
                <a:solidFill>
                  <a:srgbClr val="3E5D78"/>
                </a:solidFill>
              </a:rPr>
              <a:t>Optional:</a:t>
            </a:r>
            <a:r>
              <a:rPr lang="en-US" sz="3600" dirty="0" smtClean="0">
                <a:solidFill>
                  <a:srgbClr val="FF7D19"/>
                </a:solidFill>
              </a:rPr>
              <a:t> Taxes on GHGs – the Mechanics</a:t>
            </a:r>
            <a:endParaRPr lang="en-CA" sz="3600" dirty="0">
              <a:solidFill>
                <a:srgbClr val="FF7D19"/>
              </a:solidFill>
            </a:endParaRPr>
          </a:p>
        </p:txBody>
      </p:sp>
      <p:sp>
        <p:nvSpPr>
          <p:cNvPr id="3" name="Content Placeholder 2"/>
          <p:cNvSpPr>
            <a:spLocks noGrp="1"/>
          </p:cNvSpPr>
          <p:nvPr>
            <p:ph idx="1"/>
          </p:nvPr>
        </p:nvSpPr>
        <p:spPr>
          <a:xfrm>
            <a:off x="446856" y="1124838"/>
            <a:ext cx="8229600" cy="5481806"/>
          </a:xfrm>
        </p:spPr>
        <p:txBody>
          <a:bodyPr>
            <a:normAutofit/>
          </a:bodyPr>
          <a:lstStyle/>
          <a:p>
            <a:r>
              <a:rPr lang="en-US" sz="2000" dirty="0" smtClean="0"/>
              <a:t>The cost of abatement curve reflects how much producers of GHGs are willing to pay for the right to emit a certain quantity of pollutants. It is linear in this example</a:t>
            </a:r>
          </a:p>
          <a:p>
            <a:pPr marL="0" indent="0">
              <a:buNone/>
            </a:pPr>
            <a:endParaRPr lang="en-US" sz="2000" dirty="0" smtClean="0"/>
          </a:p>
          <a:p>
            <a:r>
              <a:rPr lang="en-US" sz="2000" dirty="0" smtClean="0"/>
              <a:t>If the government taxes each unit of GHG emitted, then the emitter should be willing to cut back on those emissions where the cost of reduction is less than the tax imposed on him by the government</a:t>
            </a:r>
          </a:p>
        </p:txBody>
      </p:sp>
      <p:cxnSp>
        <p:nvCxnSpPr>
          <p:cNvPr id="8" name="Straight Connector 7"/>
          <p:cNvCxnSpPr/>
          <p:nvPr/>
        </p:nvCxnSpPr>
        <p:spPr>
          <a:xfrm>
            <a:off x="825119" y="3982503"/>
            <a:ext cx="0" cy="17281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825119" y="5710695"/>
            <a:ext cx="244827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897127" y="4270535"/>
            <a:ext cx="2124236" cy="144016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825119" y="3910495"/>
            <a:ext cx="360040" cy="369332"/>
          </a:xfrm>
          <a:prstGeom prst="rect">
            <a:avLst/>
          </a:prstGeom>
          <a:noFill/>
        </p:spPr>
        <p:txBody>
          <a:bodyPr wrap="square" rtlCol="0">
            <a:spAutoFit/>
          </a:bodyPr>
          <a:lstStyle/>
          <a:p>
            <a:r>
              <a:rPr lang="en-US" dirty="0" smtClean="0"/>
              <a:t>$</a:t>
            </a:r>
            <a:endParaRPr lang="en-CA" dirty="0"/>
          </a:p>
        </p:txBody>
      </p:sp>
      <p:sp>
        <p:nvSpPr>
          <p:cNvPr id="14" name="TextBox 13"/>
          <p:cNvSpPr txBox="1"/>
          <p:nvPr/>
        </p:nvSpPr>
        <p:spPr>
          <a:xfrm>
            <a:off x="1233862" y="4270535"/>
            <a:ext cx="639919" cy="338554"/>
          </a:xfrm>
          <a:prstGeom prst="rect">
            <a:avLst/>
          </a:prstGeom>
          <a:noFill/>
        </p:spPr>
        <p:txBody>
          <a:bodyPr wrap="none" rtlCol="0">
            <a:spAutoFit/>
          </a:bodyPr>
          <a:lstStyle/>
          <a:p>
            <a:r>
              <a:rPr lang="en-US" sz="1600" dirty="0" smtClean="0"/>
              <a:t>MCA</a:t>
            </a:r>
            <a:endParaRPr lang="en-CA" sz="1600" dirty="0"/>
          </a:p>
        </p:txBody>
      </p:sp>
      <p:sp>
        <p:nvSpPr>
          <p:cNvPr id="15" name="TextBox 14"/>
          <p:cNvSpPr txBox="1"/>
          <p:nvPr/>
        </p:nvSpPr>
        <p:spPr>
          <a:xfrm>
            <a:off x="3273391" y="5541418"/>
            <a:ext cx="792088" cy="338554"/>
          </a:xfrm>
          <a:prstGeom prst="rect">
            <a:avLst/>
          </a:prstGeom>
          <a:noFill/>
        </p:spPr>
        <p:txBody>
          <a:bodyPr wrap="square" rtlCol="0">
            <a:spAutoFit/>
          </a:bodyPr>
          <a:lstStyle/>
          <a:p>
            <a:r>
              <a:rPr lang="en-US" sz="1600" dirty="0" smtClean="0"/>
              <a:t>GHG</a:t>
            </a:r>
            <a:endParaRPr lang="en-CA" sz="1600" dirty="0"/>
          </a:p>
        </p:txBody>
      </p:sp>
      <p:cxnSp>
        <p:nvCxnSpPr>
          <p:cNvPr id="17" name="Straight Connector 16"/>
          <p:cNvCxnSpPr/>
          <p:nvPr/>
        </p:nvCxnSpPr>
        <p:spPr>
          <a:xfrm>
            <a:off x="825119" y="4954611"/>
            <a:ext cx="1944216" cy="0"/>
          </a:xfrm>
          <a:prstGeom prst="line">
            <a:avLst/>
          </a:prstGeom>
          <a:ln w="19050">
            <a:prstDash val="solid"/>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337287" y="4661933"/>
            <a:ext cx="432048" cy="369332"/>
          </a:xfrm>
          <a:prstGeom prst="rect">
            <a:avLst/>
          </a:prstGeom>
          <a:noFill/>
        </p:spPr>
        <p:txBody>
          <a:bodyPr wrap="square" rtlCol="0">
            <a:spAutoFit/>
          </a:bodyPr>
          <a:lstStyle/>
          <a:p>
            <a:r>
              <a:rPr lang="en-US" dirty="0" smtClean="0"/>
              <a:t>t</a:t>
            </a:r>
            <a:endParaRPr lang="en-CA" dirty="0"/>
          </a:p>
        </p:txBody>
      </p:sp>
      <p:cxnSp>
        <p:nvCxnSpPr>
          <p:cNvPr id="20" name="Straight Connector 19"/>
          <p:cNvCxnSpPr/>
          <p:nvPr/>
        </p:nvCxnSpPr>
        <p:spPr>
          <a:xfrm>
            <a:off x="1869235" y="4954611"/>
            <a:ext cx="0" cy="75608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689215" y="5782703"/>
            <a:ext cx="432048" cy="369332"/>
          </a:xfrm>
          <a:prstGeom prst="rect">
            <a:avLst/>
          </a:prstGeom>
          <a:noFill/>
        </p:spPr>
        <p:txBody>
          <a:bodyPr wrap="square" rtlCol="0">
            <a:spAutoFit/>
          </a:bodyPr>
          <a:lstStyle/>
          <a:p>
            <a:r>
              <a:rPr lang="en-US" dirty="0" err="1" smtClean="0"/>
              <a:t>G</a:t>
            </a:r>
            <a:r>
              <a:rPr lang="en-US" baseline="-25000" dirty="0" err="1" smtClean="0"/>
              <a:t>t</a:t>
            </a:r>
            <a:r>
              <a:rPr lang="en-US" dirty="0" smtClean="0"/>
              <a:t> </a:t>
            </a:r>
            <a:endParaRPr lang="en-CA" dirty="0"/>
          </a:p>
        </p:txBody>
      </p:sp>
      <p:sp>
        <p:nvSpPr>
          <p:cNvPr id="22" name="TextBox 21"/>
          <p:cNvSpPr txBox="1"/>
          <p:nvPr/>
        </p:nvSpPr>
        <p:spPr>
          <a:xfrm>
            <a:off x="3858591" y="3925881"/>
            <a:ext cx="4824536" cy="1200329"/>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With a price or tax of </a:t>
            </a:r>
            <a:r>
              <a:rPr lang="en-US" i="1" dirty="0" smtClean="0">
                <a:solidFill>
                  <a:schemeClr val="bg1"/>
                </a:solidFill>
              </a:rPr>
              <a:t>t</a:t>
            </a:r>
            <a:r>
              <a:rPr lang="en-US" dirty="0" smtClean="0">
                <a:solidFill>
                  <a:schemeClr val="bg1"/>
                </a:solidFill>
              </a:rPr>
              <a:t> imposed on each unit, emitters would chose the quantity </a:t>
            </a:r>
            <a:r>
              <a:rPr lang="en-US" dirty="0" err="1" smtClean="0">
                <a:solidFill>
                  <a:schemeClr val="bg1"/>
                </a:solidFill>
              </a:rPr>
              <a:t>G</a:t>
            </a:r>
            <a:r>
              <a:rPr lang="en-US" baseline="-25000" dirty="0" err="1" smtClean="0">
                <a:solidFill>
                  <a:schemeClr val="bg1"/>
                </a:solidFill>
              </a:rPr>
              <a:t>t</a:t>
            </a:r>
            <a:r>
              <a:rPr lang="en-US" dirty="0" smtClean="0">
                <a:solidFill>
                  <a:schemeClr val="bg1"/>
                </a:solidFill>
              </a:rPr>
              <a:t> to emit. It is less costly to reduce emissions from G</a:t>
            </a:r>
            <a:r>
              <a:rPr lang="en-US" baseline="-25000" dirty="0" smtClean="0">
                <a:solidFill>
                  <a:schemeClr val="bg1"/>
                </a:solidFill>
              </a:rPr>
              <a:t>0</a:t>
            </a:r>
            <a:r>
              <a:rPr lang="en-US" dirty="0" smtClean="0">
                <a:solidFill>
                  <a:schemeClr val="bg1"/>
                </a:solidFill>
              </a:rPr>
              <a:t> to </a:t>
            </a:r>
            <a:r>
              <a:rPr lang="en-US" dirty="0" err="1" smtClean="0">
                <a:solidFill>
                  <a:schemeClr val="bg1"/>
                </a:solidFill>
              </a:rPr>
              <a:t>G</a:t>
            </a:r>
            <a:r>
              <a:rPr lang="en-US" baseline="-25000" dirty="0" err="1" smtClean="0">
                <a:solidFill>
                  <a:schemeClr val="bg1"/>
                </a:solidFill>
              </a:rPr>
              <a:t>t</a:t>
            </a:r>
            <a:r>
              <a:rPr lang="en-US" dirty="0" smtClean="0">
                <a:solidFill>
                  <a:schemeClr val="bg1"/>
                </a:solidFill>
              </a:rPr>
              <a:t> than pay the tax on those units.</a:t>
            </a:r>
            <a:endParaRPr lang="en-CA" dirty="0">
              <a:solidFill>
                <a:schemeClr val="bg1"/>
              </a:solidFill>
            </a:endParaRPr>
          </a:p>
        </p:txBody>
      </p:sp>
      <p:sp>
        <p:nvSpPr>
          <p:cNvPr id="25" name="TextBox 24"/>
          <p:cNvSpPr txBox="1"/>
          <p:nvPr/>
        </p:nvSpPr>
        <p:spPr>
          <a:xfrm>
            <a:off x="2769335" y="5782703"/>
            <a:ext cx="504056" cy="369332"/>
          </a:xfrm>
          <a:prstGeom prst="rect">
            <a:avLst/>
          </a:prstGeom>
          <a:noFill/>
        </p:spPr>
        <p:txBody>
          <a:bodyPr wrap="square" rtlCol="0">
            <a:spAutoFit/>
          </a:bodyPr>
          <a:lstStyle/>
          <a:p>
            <a:r>
              <a:rPr lang="en-US" dirty="0" smtClean="0"/>
              <a:t>G</a:t>
            </a:r>
            <a:r>
              <a:rPr lang="en-US" baseline="-25000" dirty="0" smtClean="0"/>
              <a:t>0</a:t>
            </a:r>
            <a:r>
              <a:rPr lang="en-US" dirty="0" smtClean="0"/>
              <a:t> </a:t>
            </a:r>
            <a:endParaRPr lang="en-CA" dirty="0"/>
          </a:p>
        </p:txBody>
      </p:sp>
    </p:spTree>
    <p:extLst>
      <p:ext uri="{BB962C8B-B14F-4D97-AF65-F5344CB8AC3E}">
        <p14:creationId xmlns:p14="http://schemas.microsoft.com/office/powerpoint/2010/main" val="15291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p:bldP spid="14" grpId="0"/>
      <p:bldP spid="15" grpId="0"/>
      <p:bldP spid="18" grpId="0"/>
      <p:bldP spid="21" grpId="0"/>
      <p:bldP spid="22" grpId="0" animBg="1"/>
      <p:bldP spid="2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680542" y="476672"/>
            <a:ext cx="7563866"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fontAlgn="auto" hangingPunct="1">
              <a:spcBef>
                <a:spcPts val="0"/>
              </a:spcBef>
              <a:spcAft>
                <a:spcPts val="0"/>
              </a:spcAft>
            </a:pPr>
            <a:r>
              <a:rPr lang="en-US" sz="3600" dirty="0" smtClean="0">
                <a:solidFill>
                  <a:srgbClr val="3E5D78"/>
                </a:solidFill>
                <a:latin typeface="Calibri"/>
              </a:rPr>
              <a:t>Advanced:</a:t>
            </a:r>
            <a:r>
              <a:rPr lang="en-US" sz="3600" dirty="0" smtClean="0">
                <a:solidFill>
                  <a:srgbClr val="FF7D19"/>
                </a:solidFill>
                <a:latin typeface="Calibri"/>
              </a:rPr>
              <a:t> GHG Taxes with Many Firms</a:t>
            </a:r>
            <a:endParaRPr lang="en-CA" sz="3600" dirty="0">
              <a:solidFill>
                <a:srgbClr val="FF7D19"/>
              </a:solidFill>
              <a:latin typeface="Calibri"/>
            </a:endParaRPr>
          </a:p>
        </p:txBody>
      </p:sp>
      <p:sp>
        <p:nvSpPr>
          <p:cNvPr id="15363" name="Line 3"/>
          <p:cNvSpPr>
            <a:spLocks noChangeShapeType="1"/>
          </p:cNvSpPr>
          <p:nvPr/>
        </p:nvSpPr>
        <p:spPr bwMode="auto">
          <a:xfrm>
            <a:off x="1187624" y="1775936"/>
            <a:ext cx="31576" cy="31770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4" name="Line 4"/>
          <p:cNvSpPr>
            <a:spLocks noChangeShapeType="1"/>
          </p:cNvSpPr>
          <p:nvPr/>
        </p:nvSpPr>
        <p:spPr bwMode="auto">
          <a:xfrm flipV="1">
            <a:off x="1219200" y="4941888"/>
            <a:ext cx="5942062" cy="1111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6" name="Line 6"/>
          <p:cNvSpPr>
            <a:spLocks noChangeShapeType="1"/>
          </p:cNvSpPr>
          <p:nvPr/>
        </p:nvSpPr>
        <p:spPr bwMode="auto">
          <a:xfrm>
            <a:off x="1219200" y="2590800"/>
            <a:ext cx="5554960" cy="1990328"/>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7" name="Text Box 7"/>
          <p:cNvSpPr txBox="1">
            <a:spLocks noChangeArrowheads="1"/>
          </p:cNvSpPr>
          <p:nvPr/>
        </p:nvSpPr>
        <p:spPr bwMode="auto">
          <a:xfrm>
            <a:off x="88950" y="1314271"/>
            <a:ext cx="232281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dirty="0">
                <a:solidFill>
                  <a:prstClr val="black"/>
                </a:solidFill>
                <a:latin typeface="Calibri"/>
              </a:rPr>
              <a:t>Price of pollution</a:t>
            </a:r>
            <a:endParaRPr lang="en-CA" dirty="0">
              <a:solidFill>
                <a:prstClr val="black"/>
              </a:solidFill>
              <a:latin typeface="Calibri"/>
            </a:endParaRPr>
          </a:p>
        </p:txBody>
      </p:sp>
      <p:sp>
        <p:nvSpPr>
          <p:cNvPr id="15368" name="Text Box 8"/>
          <p:cNvSpPr txBox="1">
            <a:spLocks noChangeArrowheads="1"/>
          </p:cNvSpPr>
          <p:nvPr/>
        </p:nvSpPr>
        <p:spPr bwMode="auto">
          <a:xfrm>
            <a:off x="6070054" y="4609298"/>
            <a:ext cx="231837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dirty="0" smtClean="0">
                <a:solidFill>
                  <a:prstClr val="black"/>
                </a:solidFill>
                <a:latin typeface="Calibri"/>
              </a:rPr>
              <a:t>Quantity of emissions</a:t>
            </a:r>
            <a:endParaRPr lang="en-CA" dirty="0">
              <a:solidFill>
                <a:prstClr val="black"/>
              </a:solidFill>
              <a:latin typeface="Calibri"/>
            </a:endParaRPr>
          </a:p>
        </p:txBody>
      </p:sp>
      <p:sp>
        <p:nvSpPr>
          <p:cNvPr id="15370" name="Text Box 10"/>
          <p:cNvSpPr txBox="1">
            <a:spLocks noChangeArrowheads="1"/>
          </p:cNvSpPr>
          <p:nvPr/>
        </p:nvSpPr>
        <p:spPr bwMode="auto">
          <a:xfrm>
            <a:off x="4384890" y="1393582"/>
            <a:ext cx="3355461" cy="646331"/>
          </a:xfrm>
          <a:prstGeom prst="rect">
            <a:avLst/>
          </a:prstGeom>
          <a:solidFill>
            <a:schemeClr val="bg1"/>
          </a:solidFill>
          <a:ln>
            <a:noFill/>
          </a:ln>
          <a:effectLst/>
          <a:extLst/>
        </p:spPr>
        <p:txBody>
          <a:bodyPr wrap="square">
            <a:spAutoFit/>
          </a:bodyPr>
          <a:lstStyle/>
          <a:p>
            <a:pPr eaLnBrk="1" fontAlgn="auto" hangingPunct="1">
              <a:spcBef>
                <a:spcPct val="50000"/>
              </a:spcBef>
              <a:spcAft>
                <a:spcPts val="0"/>
              </a:spcAft>
            </a:pPr>
            <a:r>
              <a:rPr lang="en-US" dirty="0" smtClean="0">
                <a:latin typeface="Calibri"/>
              </a:rPr>
              <a:t>The MCA </a:t>
            </a:r>
            <a:r>
              <a:rPr lang="en-US" dirty="0">
                <a:latin typeface="Calibri"/>
              </a:rPr>
              <a:t>of A &amp; </a:t>
            </a:r>
            <a:r>
              <a:rPr lang="en-US" dirty="0" smtClean="0">
                <a:latin typeface="Calibri"/>
              </a:rPr>
              <a:t>B is the ‘demand’ for GHG rights in the economy</a:t>
            </a:r>
            <a:endParaRPr lang="en-CA" dirty="0">
              <a:latin typeface="Calibri"/>
            </a:endParaRPr>
          </a:p>
        </p:txBody>
      </p:sp>
      <p:sp>
        <p:nvSpPr>
          <p:cNvPr id="15373" name="Text Box 13"/>
          <p:cNvSpPr txBox="1">
            <a:spLocks noChangeArrowheads="1"/>
          </p:cNvSpPr>
          <p:nvPr/>
        </p:nvSpPr>
        <p:spPr bwMode="auto">
          <a:xfrm>
            <a:off x="4724400" y="3352800"/>
            <a:ext cx="228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fontAlgn="auto" hangingPunct="1">
              <a:spcBef>
                <a:spcPts val="0"/>
              </a:spcBef>
              <a:spcAft>
                <a:spcPts val="0"/>
              </a:spcAft>
            </a:pPr>
            <a:r>
              <a:rPr lang="en-US" sz="1400">
                <a:solidFill>
                  <a:prstClr val="black"/>
                </a:solidFill>
                <a:latin typeface="Calibri"/>
              </a:rPr>
              <a:t> </a:t>
            </a:r>
            <a:endParaRPr lang="en-CA" sz="1400">
              <a:solidFill>
                <a:prstClr val="black"/>
              </a:solidFill>
              <a:latin typeface="Calibri"/>
            </a:endParaRPr>
          </a:p>
        </p:txBody>
      </p:sp>
      <p:sp>
        <p:nvSpPr>
          <p:cNvPr id="15374" name="Line 14"/>
          <p:cNvSpPr>
            <a:spLocks noChangeShapeType="1"/>
          </p:cNvSpPr>
          <p:nvPr/>
        </p:nvSpPr>
        <p:spPr bwMode="auto">
          <a:xfrm>
            <a:off x="3708400" y="4005064"/>
            <a:ext cx="0" cy="943174"/>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77" name="Line 17"/>
          <p:cNvSpPr>
            <a:spLocks noChangeShapeType="1"/>
          </p:cNvSpPr>
          <p:nvPr/>
        </p:nvSpPr>
        <p:spPr bwMode="auto">
          <a:xfrm flipH="1">
            <a:off x="1219200" y="4005064"/>
            <a:ext cx="4492117"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78" name="Text Box 18"/>
          <p:cNvSpPr txBox="1">
            <a:spLocks noChangeArrowheads="1"/>
          </p:cNvSpPr>
          <p:nvPr/>
        </p:nvSpPr>
        <p:spPr bwMode="auto">
          <a:xfrm>
            <a:off x="3295427" y="4645223"/>
            <a:ext cx="62547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1800" dirty="0" smtClean="0">
                <a:solidFill>
                  <a:prstClr val="black"/>
                </a:solidFill>
                <a:latin typeface="Calibri"/>
              </a:rPr>
              <a:t>Q</a:t>
            </a:r>
            <a:r>
              <a:rPr lang="en-US" sz="1800" baseline="-25000" dirty="0" smtClean="0">
                <a:solidFill>
                  <a:prstClr val="black"/>
                </a:solidFill>
                <a:latin typeface="Calibri"/>
              </a:rPr>
              <a:t>A*</a:t>
            </a:r>
            <a:endParaRPr lang="en-CA" sz="1800" baseline="-25000" dirty="0">
              <a:solidFill>
                <a:prstClr val="black"/>
              </a:solidFill>
              <a:latin typeface="Calibri"/>
            </a:endParaRPr>
          </a:p>
        </p:txBody>
      </p:sp>
      <p:sp>
        <p:nvSpPr>
          <p:cNvPr id="15379" name="Text Box 19"/>
          <p:cNvSpPr txBox="1">
            <a:spLocks noChangeArrowheads="1"/>
          </p:cNvSpPr>
          <p:nvPr/>
        </p:nvSpPr>
        <p:spPr bwMode="auto">
          <a:xfrm>
            <a:off x="5170345" y="3305145"/>
            <a:ext cx="530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Q*</a:t>
            </a:r>
            <a:endParaRPr lang="en-CA" sz="2000" dirty="0">
              <a:solidFill>
                <a:prstClr val="black"/>
              </a:solidFill>
              <a:latin typeface="Calibri"/>
            </a:endParaRPr>
          </a:p>
        </p:txBody>
      </p:sp>
      <p:sp>
        <p:nvSpPr>
          <p:cNvPr id="15380" name="Text Box 20"/>
          <p:cNvSpPr txBox="1">
            <a:spLocks noChangeArrowheads="1"/>
          </p:cNvSpPr>
          <p:nvPr/>
        </p:nvSpPr>
        <p:spPr bwMode="auto">
          <a:xfrm>
            <a:off x="3276600" y="2209800"/>
            <a:ext cx="457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fontAlgn="auto" hangingPunct="1">
              <a:spcBef>
                <a:spcPct val="50000"/>
              </a:spcBef>
              <a:spcAft>
                <a:spcPts val="0"/>
              </a:spcAft>
            </a:pPr>
            <a:r>
              <a:rPr lang="en-US" sz="1400">
                <a:solidFill>
                  <a:prstClr val="black"/>
                </a:solidFill>
                <a:latin typeface="Calibri"/>
              </a:rPr>
              <a:t> </a:t>
            </a:r>
            <a:endParaRPr lang="en-CA" sz="1400">
              <a:solidFill>
                <a:prstClr val="black"/>
              </a:solidFill>
              <a:latin typeface="Calibri"/>
            </a:endParaRPr>
          </a:p>
        </p:txBody>
      </p:sp>
      <p:sp>
        <p:nvSpPr>
          <p:cNvPr id="15382" name="Text Box 22"/>
          <p:cNvSpPr txBox="1">
            <a:spLocks noChangeArrowheads="1"/>
          </p:cNvSpPr>
          <p:nvPr/>
        </p:nvSpPr>
        <p:spPr bwMode="auto">
          <a:xfrm>
            <a:off x="680542" y="3805009"/>
            <a:ext cx="45943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P*</a:t>
            </a:r>
            <a:endParaRPr lang="en-CA" sz="2000" baseline="30000" dirty="0">
              <a:solidFill>
                <a:prstClr val="black"/>
              </a:solidFill>
              <a:latin typeface="Calibri"/>
            </a:endParaRPr>
          </a:p>
        </p:txBody>
      </p:sp>
      <p:sp>
        <p:nvSpPr>
          <p:cNvPr id="15384" name="Text Box 24"/>
          <p:cNvSpPr txBox="1">
            <a:spLocks noChangeArrowheads="1"/>
          </p:cNvSpPr>
          <p:nvPr/>
        </p:nvSpPr>
        <p:spPr bwMode="auto">
          <a:xfrm>
            <a:off x="611560" y="5373216"/>
            <a:ext cx="7488832" cy="923330"/>
          </a:xfrm>
          <a:prstGeom prst="rect">
            <a:avLst/>
          </a:prstGeom>
          <a:solidFill>
            <a:schemeClr val="accent4">
              <a:lumMod val="60000"/>
              <a:lumOff val="40000"/>
            </a:schemeClr>
          </a:solidFill>
          <a:ln>
            <a:noFill/>
          </a:ln>
          <a:effectLst/>
          <a:extLst/>
        </p:spPr>
        <p:txBody>
          <a:bodyPr wrap="square">
            <a:spAutoFit/>
          </a:bodyPr>
          <a:lstStyle/>
          <a:p>
            <a:pPr eaLnBrk="1" fontAlgn="auto" hangingPunct="1">
              <a:spcBef>
                <a:spcPct val="50000"/>
              </a:spcBef>
              <a:spcAft>
                <a:spcPts val="0"/>
              </a:spcAft>
            </a:pPr>
            <a:r>
              <a:rPr lang="en-US" dirty="0">
                <a:solidFill>
                  <a:schemeClr val="bg1"/>
                </a:solidFill>
                <a:cs typeface="Times New Roman" pitchFamily="18" charset="0"/>
              </a:rPr>
              <a:t>G</a:t>
            </a:r>
            <a:r>
              <a:rPr lang="en-US" sz="1800" dirty="0" smtClean="0">
                <a:solidFill>
                  <a:schemeClr val="bg1"/>
                </a:solidFill>
                <a:cs typeface="Times New Roman" pitchFamily="18" charset="0"/>
              </a:rPr>
              <a:t>overnment could impose a price of P* per unit of emissions. At this price firm A emits Q</a:t>
            </a:r>
            <a:r>
              <a:rPr lang="en-US" sz="1800" baseline="-25000" dirty="0" smtClean="0">
                <a:solidFill>
                  <a:schemeClr val="bg1"/>
                </a:solidFill>
                <a:cs typeface="Times New Roman" pitchFamily="18" charset="0"/>
              </a:rPr>
              <a:t>A*</a:t>
            </a:r>
            <a:r>
              <a:rPr lang="en-US" sz="1800" dirty="0" smtClean="0">
                <a:solidFill>
                  <a:schemeClr val="bg1"/>
                </a:solidFill>
                <a:cs typeface="Times New Roman" pitchFamily="18" charset="0"/>
              </a:rPr>
              <a:t> and firm B emits Q</a:t>
            </a:r>
            <a:r>
              <a:rPr lang="en-US" sz="1800" baseline="-25000" dirty="0" smtClean="0">
                <a:solidFill>
                  <a:schemeClr val="bg1"/>
                </a:solidFill>
                <a:cs typeface="Times New Roman" pitchFamily="18" charset="0"/>
              </a:rPr>
              <a:t>B*</a:t>
            </a:r>
            <a:r>
              <a:rPr lang="en-US" sz="1800" dirty="0">
                <a:solidFill>
                  <a:schemeClr val="bg1"/>
                </a:solidFill>
                <a:cs typeface="Times New Roman" pitchFamily="18" charset="0"/>
              </a:rPr>
              <a:t> </a:t>
            </a:r>
            <a:r>
              <a:rPr lang="en-US" sz="1800" dirty="0" smtClean="0">
                <a:solidFill>
                  <a:schemeClr val="bg1"/>
                </a:solidFill>
                <a:cs typeface="Times New Roman" pitchFamily="18" charset="0"/>
              </a:rPr>
              <a:t>for a total of Q*. Since firms have different abatement costs they emit different amounts of pollution.  </a:t>
            </a:r>
            <a:endParaRPr lang="en-CA" sz="1800" dirty="0">
              <a:solidFill>
                <a:schemeClr val="bg1"/>
              </a:solidFill>
              <a:cs typeface="Times New Roman" pitchFamily="18" charset="0"/>
            </a:endParaRPr>
          </a:p>
        </p:txBody>
      </p:sp>
      <p:sp>
        <p:nvSpPr>
          <p:cNvPr id="15387" name="Line 27"/>
          <p:cNvSpPr>
            <a:spLocks noChangeShapeType="1"/>
          </p:cNvSpPr>
          <p:nvPr/>
        </p:nvSpPr>
        <p:spPr bwMode="auto">
          <a:xfrm>
            <a:off x="1295400" y="2667000"/>
            <a:ext cx="2844552" cy="2286000"/>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88" name="Line 28"/>
          <p:cNvSpPr>
            <a:spLocks noChangeShapeType="1"/>
          </p:cNvSpPr>
          <p:nvPr/>
        </p:nvSpPr>
        <p:spPr bwMode="auto">
          <a:xfrm>
            <a:off x="1219200" y="2590800"/>
            <a:ext cx="4216400" cy="2362200"/>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89" name="Text Box 29"/>
          <p:cNvSpPr txBox="1">
            <a:spLocks noChangeArrowheads="1"/>
          </p:cNvSpPr>
          <p:nvPr/>
        </p:nvSpPr>
        <p:spPr bwMode="auto">
          <a:xfrm>
            <a:off x="2198018" y="2390745"/>
            <a:ext cx="9366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MCA</a:t>
            </a:r>
            <a:r>
              <a:rPr lang="en-US" sz="2000" baseline="-25000" dirty="0" smtClean="0">
                <a:solidFill>
                  <a:prstClr val="black"/>
                </a:solidFill>
                <a:latin typeface="Calibri"/>
              </a:rPr>
              <a:t>A</a:t>
            </a:r>
            <a:r>
              <a:rPr lang="en-US" sz="2000" dirty="0" smtClean="0">
                <a:solidFill>
                  <a:prstClr val="black"/>
                </a:solidFill>
                <a:latin typeface="Calibri"/>
              </a:rPr>
              <a:t>  </a:t>
            </a:r>
            <a:endParaRPr lang="en-CA" sz="2000" dirty="0">
              <a:solidFill>
                <a:prstClr val="black"/>
              </a:solidFill>
              <a:latin typeface="Calibri"/>
            </a:endParaRPr>
          </a:p>
        </p:txBody>
      </p:sp>
      <p:sp>
        <p:nvSpPr>
          <p:cNvPr id="15392" name="Text Box 32"/>
          <p:cNvSpPr txBox="1">
            <a:spLocks noChangeArrowheads="1"/>
          </p:cNvSpPr>
          <p:nvPr/>
        </p:nvSpPr>
        <p:spPr bwMode="auto">
          <a:xfrm>
            <a:off x="1512689" y="3376384"/>
            <a:ext cx="79677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MCA</a:t>
            </a:r>
            <a:r>
              <a:rPr lang="en-US" sz="2000" baseline="-25000" dirty="0" smtClean="0">
                <a:solidFill>
                  <a:prstClr val="black"/>
                </a:solidFill>
                <a:latin typeface="Calibri"/>
              </a:rPr>
              <a:t>B</a:t>
            </a:r>
            <a:r>
              <a:rPr lang="en-US" sz="2000" dirty="0" smtClean="0">
                <a:solidFill>
                  <a:prstClr val="black"/>
                </a:solidFill>
                <a:latin typeface="Calibri"/>
              </a:rPr>
              <a:t>  </a:t>
            </a:r>
            <a:endParaRPr lang="en-CA" sz="2000" dirty="0">
              <a:solidFill>
                <a:prstClr val="black"/>
              </a:solidFill>
              <a:latin typeface="Calibri"/>
            </a:endParaRPr>
          </a:p>
        </p:txBody>
      </p:sp>
      <p:sp>
        <p:nvSpPr>
          <p:cNvPr id="15393" name="Line 33"/>
          <p:cNvSpPr>
            <a:spLocks noChangeShapeType="1"/>
          </p:cNvSpPr>
          <p:nvPr/>
        </p:nvSpPr>
        <p:spPr bwMode="auto">
          <a:xfrm>
            <a:off x="2411760" y="2790855"/>
            <a:ext cx="121667" cy="4952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94" name="Line 34"/>
          <p:cNvSpPr>
            <a:spLocks noChangeShapeType="1"/>
          </p:cNvSpPr>
          <p:nvPr/>
        </p:nvSpPr>
        <p:spPr bwMode="auto">
          <a:xfrm>
            <a:off x="2971800" y="3977769"/>
            <a:ext cx="0" cy="964119"/>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97" name="Text Box 37"/>
          <p:cNvSpPr txBox="1">
            <a:spLocks noChangeArrowheads="1"/>
          </p:cNvSpPr>
          <p:nvPr/>
        </p:nvSpPr>
        <p:spPr bwMode="auto">
          <a:xfrm>
            <a:off x="2590800" y="4617135"/>
            <a:ext cx="533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fontAlgn="auto" hangingPunct="1">
              <a:spcBef>
                <a:spcPct val="50000"/>
              </a:spcBef>
              <a:spcAft>
                <a:spcPts val="0"/>
              </a:spcAft>
            </a:pPr>
            <a:r>
              <a:rPr lang="en-US" sz="1800" dirty="0" smtClean="0">
                <a:solidFill>
                  <a:prstClr val="black"/>
                </a:solidFill>
                <a:latin typeface="Calibri"/>
              </a:rPr>
              <a:t>Q</a:t>
            </a:r>
            <a:r>
              <a:rPr lang="en-US" sz="1800" baseline="-25000" dirty="0" smtClean="0">
                <a:solidFill>
                  <a:prstClr val="black"/>
                </a:solidFill>
                <a:latin typeface="Calibri"/>
              </a:rPr>
              <a:t>B*</a:t>
            </a:r>
            <a:endParaRPr lang="en-CA" sz="1800" baseline="-25000" dirty="0">
              <a:solidFill>
                <a:prstClr val="black"/>
              </a:solidFill>
              <a:latin typeface="Calibri"/>
            </a:endParaRPr>
          </a:p>
        </p:txBody>
      </p:sp>
      <p:cxnSp>
        <p:nvCxnSpPr>
          <p:cNvPr id="3" name="Straight Arrow Connector 2"/>
          <p:cNvCxnSpPr/>
          <p:nvPr/>
        </p:nvCxnSpPr>
        <p:spPr>
          <a:xfrm flipH="1">
            <a:off x="3479933" y="2039913"/>
            <a:ext cx="904957" cy="1208142"/>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5148064" y="3521383"/>
            <a:ext cx="0" cy="142606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953000" y="2362200"/>
            <a:ext cx="3795464" cy="646331"/>
          </a:xfrm>
          <a:prstGeom prst="rect">
            <a:avLst/>
          </a:prstGeom>
          <a:noFill/>
        </p:spPr>
        <p:txBody>
          <a:bodyPr wrap="square" rtlCol="0">
            <a:spAutoFit/>
          </a:bodyPr>
          <a:lstStyle/>
          <a:p>
            <a:r>
              <a:rPr lang="en-US" dirty="0" smtClean="0"/>
              <a:t>Suppose the government imposes a limit on emissions = Q*</a:t>
            </a:r>
            <a:endParaRPr lang="en-CA" dirty="0"/>
          </a:p>
        </p:txBody>
      </p:sp>
    </p:spTree>
    <p:extLst>
      <p:ext uri="{BB962C8B-B14F-4D97-AF65-F5344CB8AC3E}">
        <p14:creationId xmlns:p14="http://schemas.microsoft.com/office/powerpoint/2010/main" val="4095284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0" grpId="0" animBg="1"/>
      <p:bldP spid="15384" grpId="0" animBg="1"/>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990600"/>
          </a:xfrm>
        </p:spPr>
        <p:txBody>
          <a:bodyPr>
            <a:normAutofit/>
          </a:bodyPr>
          <a:lstStyle/>
          <a:p>
            <a:r>
              <a:rPr lang="en-US" sz="3600" dirty="0" smtClean="0">
                <a:solidFill>
                  <a:srgbClr val="FF7D19"/>
                </a:solidFill>
              </a:rPr>
              <a:t>GHG Taxes with Many Different Emitters </a:t>
            </a:r>
            <a:endParaRPr lang="en-US" sz="3600" dirty="0">
              <a:solidFill>
                <a:srgbClr val="FF7D19"/>
              </a:solidFill>
            </a:endParaRPr>
          </a:p>
        </p:txBody>
      </p:sp>
      <p:sp>
        <p:nvSpPr>
          <p:cNvPr id="6" name="Content Placeholder 5"/>
          <p:cNvSpPr>
            <a:spLocks noGrp="1"/>
          </p:cNvSpPr>
          <p:nvPr>
            <p:ph idx="1"/>
          </p:nvPr>
        </p:nvSpPr>
        <p:spPr>
          <a:xfrm>
            <a:off x="395536" y="1124744"/>
            <a:ext cx="8229600" cy="4876800"/>
          </a:xfrm>
        </p:spPr>
        <p:txBody>
          <a:bodyPr>
            <a:normAutofit/>
          </a:bodyPr>
          <a:lstStyle/>
          <a:p>
            <a:pPr marL="0" indent="0">
              <a:buNone/>
            </a:pPr>
            <a:r>
              <a:rPr lang="en-US" sz="2000" dirty="0" smtClean="0"/>
              <a:t>Not every firm faces the same cost of reducing their emissions. This has important consequences for policy.</a:t>
            </a:r>
          </a:p>
          <a:p>
            <a:pPr>
              <a:buNone/>
            </a:pPr>
            <a:r>
              <a:rPr lang="en-US" sz="2000" i="1" dirty="0" smtClean="0">
                <a:solidFill>
                  <a:srgbClr val="3E5D78"/>
                </a:solidFill>
              </a:rPr>
              <a:t>Example…</a:t>
            </a:r>
          </a:p>
          <a:p>
            <a:pPr lvl="1"/>
            <a:r>
              <a:rPr lang="en-US" dirty="0" smtClean="0"/>
              <a:t>At a point where each firm is emitting the same amount of GHGs, Firm A incurs a cost of $20 to reduce carbon emission by one ton and Firm B incurs a cost of $30. </a:t>
            </a:r>
          </a:p>
          <a:p>
            <a:pPr marL="274320" lvl="1" indent="0">
              <a:buNone/>
            </a:pPr>
            <a:endParaRPr lang="en-US" dirty="0" smtClean="0"/>
          </a:p>
          <a:p>
            <a:pPr lvl="1"/>
            <a:r>
              <a:rPr lang="en-US" dirty="0" smtClean="0"/>
              <a:t>Thus, from an economy-wide perspective, it is less costly for A to reduce</a:t>
            </a:r>
          </a:p>
          <a:p>
            <a:pPr marL="274320" lvl="1" indent="0">
              <a:buNone/>
            </a:pPr>
            <a:endParaRPr lang="en-US" dirty="0" smtClean="0"/>
          </a:p>
          <a:p>
            <a:pPr lvl="1"/>
            <a:r>
              <a:rPr lang="en-US" dirty="0" smtClean="0"/>
              <a:t>In fact, by permitting B to pollute more, and A less, society could save $10/ton</a:t>
            </a:r>
          </a:p>
          <a:p>
            <a:pPr marL="274320" lvl="1" indent="0">
              <a:buNone/>
            </a:pPr>
            <a:endParaRPr lang="en-US" dirty="0" smtClean="0"/>
          </a:p>
          <a:p>
            <a:pPr lvl="1"/>
            <a:r>
              <a:rPr lang="en-US" dirty="0" smtClean="0"/>
              <a:t>These differences inspire the concept of </a:t>
            </a:r>
            <a:r>
              <a:rPr lang="en-US" i="1" dirty="0" smtClean="0">
                <a:solidFill>
                  <a:srgbClr val="3E5D78"/>
                </a:solidFill>
                <a:effectLst>
                  <a:outerShdw blurRad="38100" dist="38100" dir="2700000" algn="tl">
                    <a:srgbClr val="000000">
                      <a:alpha val="43137"/>
                    </a:srgbClr>
                  </a:outerShdw>
                </a:effectLst>
              </a:rPr>
              <a:t>tradable permits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1000"/>
                                        <p:tgtEl>
                                          <p:spTgt spid="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8" end="8"/>
                                            </p:txEl>
                                          </p:spTgt>
                                        </p:tgtEl>
                                        <p:attrNameLst>
                                          <p:attrName>style.visibility</p:attrName>
                                        </p:attrNameLst>
                                      </p:cBhvr>
                                      <p:to>
                                        <p:strVal val="visible"/>
                                      </p:to>
                                    </p:set>
                                    <p:animEffect transition="in" filter="fade">
                                      <p:cBhvr>
                                        <p:cTn id="32"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33400"/>
            <a:ext cx="8568952" cy="807368"/>
          </a:xfrm>
        </p:spPr>
        <p:txBody>
          <a:bodyPr>
            <a:noAutofit/>
          </a:bodyPr>
          <a:lstStyle/>
          <a:p>
            <a:r>
              <a:rPr lang="en-US" sz="3600" dirty="0" smtClean="0">
                <a:solidFill>
                  <a:srgbClr val="FF7D19"/>
                </a:solidFill>
              </a:rPr>
              <a:t>Reducing GHGs through Tradable Permits</a:t>
            </a:r>
            <a:endParaRPr lang="en-US" sz="3600" dirty="0">
              <a:solidFill>
                <a:srgbClr val="FF7D19"/>
              </a:solidFill>
            </a:endParaRPr>
          </a:p>
        </p:txBody>
      </p:sp>
      <p:sp>
        <p:nvSpPr>
          <p:cNvPr id="6" name="Content Placeholder 5"/>
          <p:cNvSpPr>
            <a:spLocks noGrp="1"/>
          </p:cNvSpPr>
          <p:nvPr>
            <p:ph idx="1"/>
          </p:nvPr>
        </p:nvSpPr>
        <p:spPr>
          <a:xfrm>
            <a:off x="467544" y="1412776"/>
            <a:ext cx="8229600" cy="4320480"/>
          </a:xfrm>
        </p:spPr>
        <p:txBody>
          <a:bodyPr>
            <a:normAutofit lnSpcReduction="10000"/>
          </a:bodyPr>
          <a:lstStyle/>
          <a:p>
            <a:r>
              <a:rPr lang="en-US" sz="2000" i="1" dirty="0" smtClean="0">
                <a:solidFill>
                  <a:srgbClr val="3E5D78"/>
                </a:solidFill>
                <a:effectLst>
                  <a:outerShdw blurRad="38100" dist="38100" dir="2700000" algn="tl">
                    <a:srgbClr val="000000">
                      <a:alpha val="43137"/>
                    </a:srgbClr>
                  </a:outerShdw>
                </a:effectLst>
              </a:rPr>
              <a:t>Tradable permits</a:t>
            </a:r>
          </a:p>
          <a:p>
            <a:pPr marL="0" indent="0">
              <a:buNone/>
            </a:pPr>
            <a:endParaRPr lang="en-US" sz="2000" i="1" dirty="0" smtClean="0">
              <a:solidFill>
                <a:srgbClr val="3E5D78"/>
              </a:solidFill>
              <a:effectLst>
                <a:outerShdw blurRad="38100" dist="38100" dir="2700000" algn="tl">
                  <a:srgbClr val="000000">
                    <a:alpha val="43137"/>
                  </a:srgbClr>
                </a:outerShdw>
              </a:effectLst>
            </a:endParaRPr>
          </a:p>
          <a:p>
            <a:pPr lvl="1"/>
            <a:r>
              <a:rPr lang="en-US" dirty="0" smtClean="0"/>
              <a:t>Exist under a ‘</a:t>
            </a:r>
            <a:r>
              <a:rPr lang="en-US" i="1" dirty="0" smtClean="0">
                <a:solidFill>
                  <a:srgbClr val="3E5D78"/>
                </a:solidFill>
                <a:effectLst>
                  <a:outerShdw blurRad="38100" dist="38100" dir="2700000" algn="tl">
                    <a:srgbClr val="000000">
                      <a:alpha val="43137"/>
                    </a:srgbClr>
                  </a:outerShdw>
                </a:effectLst>
              </a:rPr>
              <a:t>cap and trade</a:t>
            </a:r>
            <a:r>
              <a:rPr lang="en-US" dirty="0" smtClean="0"/>
              <a:t>’ control system</a:t>
            </a:r>
          </a:p>
          <a:p>
            <a:pPr lvl="1"/>
            <a:r>
              <a:rPr lang="en-US" dirty="0" smtClean="0"/>
              <a:t>A limit or ‘</a:t>
            </a:r>
            <a:r>
              <a:rPr lang="en-US" dirty="0" smtClean="0">
                <a:solidFill>
                  <a:srgbClr val="3E5D78"/>
                </a:solidFill>
              </a:rPr>
              <a:t>cap</a:t>
            </a:r>
            <a:r>
              <a:rPr lang="en-US" dirty="0" smtClean="0"/>
              <a:t>’ is set for emissions</a:t>
            </a:r>
          </a:p>
          <a:p>
            <a:pPr lvl="1"/>
            <a:r>
              <a:rPr lang="en-US" dirty="0" smtClean="0"/>
              <a:t>Firms </a:t>
            </a:r>
            <a:r>
              <a:rPr lang="en-US" dirty="0" smtClean="0">
                <a:solidFill>
                  <a:srgbClr val="3E5D78"/>
                </a:solidFill>
              </a:rPr>
              <a:t>trade</a:t>
            </a:r>
            <a:r>
              <a:rPr lang="en-US" dirty="0" smtClean="0"/>
              <a:t> certificates for the ‘right to pollute’</a:t>
            </a:r>
          </a:p>
          <a:p>
            <a:pPr marL="274320" lvl="1" indent="0">
              <a:buNone/>
            </a:pPr>
            <a:endParaRPr lang="en-US" dirty="0" smtClean="0"/>
          </a:p>
          <a:p>
            <a:pPr lvl="1"/>
            <a:r>
              <a:rPr lang="en-US" dirty="0" smtClean="0"/>
              <a:t>Gives incentive for the firms with the highest abatement costs to pollute more, and for firms with the lowest abatement costs to pollute less</a:t>
            </a:r>
          </a:p>
          <a:p>
            <a:pPr marL="617537" lvl="1" indent="-342900"/>
            <a:r>
              <a:rPr lang="en-US" dirty="0" smtClean="0"/>
              <a:t>In our example above, A could sell B the right to pollute for $25/ton and both would gain</a:t>
            </a:r>
          </a:p>
          <a:p>
            <a:pPr marL="274637" lvl="1" indent="0">
              <a:buNone/>
            </a:pPr>
            <a:endParaRPr lang="en-US" dirty="0" smtClean="0"/>
          </a:p>
          <a:p>
            <a:pPr marL="274637" lvl="1" indent="0" algn="r">
              <a:buNone/>
            </a:pPr>
            <a:r>
              <a:rPr lang="en-US" i="1" dirty="0" smtClean="0">
                <a:solidFill>
                  <a:srgbClr val="3E5D78"/>
                </a:solidFill>
              </a:rPr>
              <a:t>Let’s look at a graphic……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1000"/>
                                        <p:tgtEl>
                                          <p:spTgt spid="6">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xEl>
                                              <p:pRg st="7" end="7"/>
                                            </p:txEl>
                                          </p:spTgt>
                                        </p:tgtEl>
                                        <p:attrNameLst>
                                          <p:attrName>style.visibility</p:attrName>
                                        </p:attrNameLst>
                                      </p:cBhvr>
                                      <p:to>
                                        <p:strVal val="visible"/>
                                      </p:to>
                                    </p:set>
                                    <p:animEffect transition="in" filter="fade">
                                      <p:cBhvr>
                                        <p:cTn id="30" dur="1000"/>
                                        <p:tgtEl>
                                          <p:spTgt spid="6">
                                            <p:txEl>
                                              <p:pRg st="7" end="7"/>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txEl>
                                              <p:pRg st="9" end="9"/>
                                            </p:txEl>
                                          </p:spTgt>
                                        </p:tgtEl>
                                        <p:attrNameLst>
                                          <p:attrName>style.visibility</p:attrName>
                                        </p:attrNameLst>
                                      </p:cBhvr>
                                      <p:to>
                                        <p:strVal val="visible"/>
                                      </p:to>
                                    </p:set>
                                    <p:animEffect transition="in" filter="fade">
                                      <p:cBhvr>
                                        <p:cTn id="33" dur="1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680542" y="476672"/>
            <a:ext cx="7563866"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fontAlgn="auto" hangingPunct="1">
              <a:spcBef>
                <a:spcPts val="0"/>
              </a:spcBef>
              <a:spcAft>
                <a:spcPts val="0"/>
              </a:spcAft>
            </a:pPr>
            <a:r>
              <a:rPr lang="en-US" sz="3200" dirty="0" smtClean="0">
                <a:solidFill>
                  <a:srgbClr val="3E5D78"/>
                </a:solidFill>
                <a:latin typeface="Calibri"/>
              </a:rPr>
              <a:t>Advanced:</a:t>
            </a:r>
            <a:r>
              <a:rPr lang="en-US" sz="3200" dirty="0" smtClean="0">
                <a:solidFill>
                  <a:srgbClr val="FF7D19"/>
                </a:solidFill>
                <a:latin typeface="Calibri"/>
              </a:rPr>
              <a:t> GHG Control via Cap and Trade</a:t>
            </a:r>
            <a:endParaRPr lang="en-CA" sz="3200" dirty="0">
              <a:solidFill>
                <a:srgbClr val="FF7D19"/>
              </a:solidFill>
              <a:latin typeface="Calibri"/>
            </a:endParaRPr>
          </a:p>
        </p:txBody>
      </p:sp>
      <p:sp>
        <p:nvSpPr>
          <p:cNvPr id="15363" name="Line 3"/>
          <p:cNvSpPr>
            <a:spLocks noChangeShapeType="1"/>
          </p:cNvSpPr>
          <p:nvPr/>
        </p:nvSpPr>
        <p:spPr bwMode="auto">
          <a:xfrm>
            <a:off x="1187624" y="1775936"/>
            <a:ext cx="31576" cy="31770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4" name="Line 4"/>
          <p:cNvSpPr>
            <a:spLocks noChangeShapeType="1"/>
          </p:cNvSpPr>
          <p:nvPr/>
        </p:nvSpPr>
        <p:spPr bwMode="auto">
          <a:xfrm flipV="1">
            <a:off x="1219200" y="4941888"/>
            <a:ext cx="5942062" cy="1111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6" name="Line 6"/>
          <p:cNvSpPr>
            <a:spLocks noChangeShapeType="1"/>
          </p:cNvSpPr>
          <p:nvPr/>
        </p:nvSpPr>
        <p:spPr bwMode="auto">
          <a:xfrm>
            <a:off x="1219200" y="2590800"/>
            <a:ext cx="5554960" cy="1990328"/>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67" name="Text Box 7"/>
          <p:cNvSpPr txBox="1">
            <a:spLocks noChangeArrowheads="1"/>
          </p:cNvSpPr>
          <p:nvPr/>
        </p:nvSpPr>
        <p:spPr bwMode="auto">
          <a:xfrm>
            <a:off x="88950" y="1314271"/>
            <a:ext cx="246682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dirty="0">
                <a:solidFill>
                  <a:prstClr val="black"/>
                </a:solidFill>
                <a:latin typeface="Calibri"/>
              </a:rPr>
              <a:t>Price of pollution</a:t>
            </a:r>
            <a:endParaRPr lang="en-CA" dirty="0">
              <a:solidFill>
                <a:prstClr val="black"/>
              </a:solidFill>
              <a:latin typeface="Calibri"/>
            </a:endParaRPr>
          </a:p>
        </p:txBody>
      </p:sp>
      <p:sp>
        <p:nvSpPr>
          <p:cNvPr id="15368" name="Text Box 8"/>
          <p:cNvSpPr txBox="1">
            <a:spLocks noChangeArrowheads="1"/>
          </p:cNvSpPr>
          <p:nvPr/>
        </p:nvSpPr>
        <p:spPr bwMode="auto">
          <a:xfrm>
            <a:off x="6012160" y="4570025"/>
            <a:ext cx="109120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dirty="0">
                <a:solidFill>
                  <a:prstClr val="black"/>
                </a:solidFill>
                <a:latin typeface="Calibri"/>
              </a:rPr>
              <a:t>Quantity</a:t>
            </a:r>
            <a:endParaRPr lang="en-CA" dirty="0">
              <a:solidFill>
                <a:prstClr val="black"/>
              </a:solidFill>
              <a:latin typeface="Calibri"/>
            </a:endParaRPr>
          </a:p>
        </p:txBody>
      </p:sp>
      <p:sp>
        <p:nvSpPr>
          <p:cNvPr id="15370" name="Text Box 10"/>
          <p:cNvSpPr txBox="1">
            <a:spLocks noChangeArrowheads="1"/>
          </p:cNvSpPr>
          <p:nvPr/>
        </p:nvSpPr>
        <p:spPr bwMode="auto">
          <a:xfrm>
            <a:off x="3328349" y="2939803"/>
            <a:ext cx="176419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a:solidFill>
                  <a:prstClr val="black"/>
                </a:solidFill>
                <a:latin typeface="Calibri"/>
              </a:rPr>
              <a:t>MCA of A &amp; B</a:t>
            </a:r>
            <a:endParaRPr lang="en-CA" sz="2000" dirty="0">
              <a:solidFill>
                <a:prstClr val="black"/>
              </a:solidFill>
              <a:latin typeface="Calibri"/>
            </a:endParaRPr>
          </a:p>
        </p:txBody>
      </p:sp>
      <p:sp>
        <p:nvSpPr>
          <p:cNvPr id="15377" name="Line 17"/>
          <p:cNvSpPr>
            <a:spLocks noChangeShapeType="1"/>
          </p:cNvSpPr>
          <p:nvPr/>
        </p:nvSpPr>
        <p:spPr bwMode="auto">
          <a:xfrm flipH="1">
            <a:off x="1183424" y="3611483"/>
            <a:ext cx="187872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79" name="Text Box 19"/>
          <p:cNvSpPr txBox="1">
            <a:spLocks noChangeArrowheads="1"/>
          </p:cNvSpPr>
          <p:nvPr/>
        </p:nvSpPr>
        <p:spPr bwMode="auto">
          <a:xfrm>
            <a:off x="3062145" y="1990635"/>
            <a:ext cx="44305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smtClean="0">
                <a:solidFill>
                  <a:prstClr val="black"/>
                </a:solidFill>
                <a:latin typeface="Calibri"/>
              </a:rPr>
              <a:t>Q</a:t>
            </a:r>
            <a:r>
              <a:rPr lang="en-US" sz="2000" baseline="-25000" dirty="0" smtClean="0">
                <a:solidFill>
                  <a:prstClr val="black"/>
                </a:solidFill>
                <a:latin typeface="Calibri"/>
              </a:rPr>
              <a:t>0</a:t>
            </a:r>
            <a:r>
              <a:rPr lang="en-US" sz="2000" dirty="0" smtClean="0">
                <a:solidFill>
                  <a:prstClr val="black"/>
                </a:solidFill>
                <a:latin typeface="Calibri"/>
              </a:rPr>
              <a:t> </a:t>
            </a:r>
            <a:endParaRPr lang="en-CA" sz="2000" dirty="0">
              <a:solidFill>
                <a:prstClr val="black"/>
              </a:solidFill>
              <a:latin typeface="Calibri"/>
            </a:endParaRPr>
          </a:p>
        </p:txBody>
      </p:sp>
      <p:sp>
        <p:nvSpPr>
          <p:cNvPr id="15380" name="Text Box 20"/>
          <p:cNvSpPr txBox="1">
            <a:spLocks noChangeArrowheads="1"/>
          </p:cNvSpPr>
          <p:nvPr/>
        </p:nvSpPr>
        <p:spPr bwMode="auto">
          <a:xfrm>
            <a:off x="3276600" y="2209800"/>
            <a:ext cx="457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fontAlgn="auto" hangingPunct="1">
              <a:spcBef>
                <a:spcPct val="50000"/>
              </a:spcBef>
              <a:spcAft>
                <a:spcPts val="0"/>
              </a:spcAft>
            </a:pPr>
            <a:r>
              <a:rPr lang="en-US" sz="1400">
                <a:solidFill>
                  <a:prstClr val="black"/>
                </a:solidFill>
                <a:latin typeface="Calibri"/>
              </a:rPr>
              <a:t> </a:t>
            </a:r>
            <a:endParaRPr lang="en-CA" sz="1400">
              <a:solidFill>
                <a:prstClr val="black"/>
              </a:solidFill>
              <a:latin typeface="Calibri"/>
            </a:endParaRPr>
          </a:p>
        </p:txBody>
      </p:sp>
      <p:sp>
        <p:nvSpPr>
          <p:cNvPr id="15384" name="Text Box 24"/>
          <p:cNvSpPr txBox="1">
            <a:spLocks noChangeArrowheads="1"/>
          </p:cNvSpPr>
          <p:nvPr/>
        </p:nvSpPr>
        <p:spPr bwMode="auto">
          <a:xfrm>
            <a:off x="611560" y="5085184"/>
            <a:ext cx="6408712" cy="1200329"/>
          </a:xfrm>
          <a:prstGeom prst="rect">
            <a:avLst/>
          </a:prstGeom>
          <a:solidFill>
            <a:schemeClr val="accent4">
              <a:lumMod val="60000"/>
              <a:lumOff val="40000"/>
            </a:schemeClr>
          </a:solidFill>
          <a:ln>
            <a:noFill/>
          </a:ln>
          <a:effectLst/>
          <a:extLst/>
        </p:spPr>
        <p:txBody>
          <a:bodyPr wrap="square">
            <a:spAutoFit/>
          </a:bodyPr>
          <a:lstStyle/>
          <a:p>
            <a:pPr eaLnBrk="1" fontAlgn="auto" hangingPunct="1">
              <a:spcBef>
                <a:spcPct val="50000"/>
              </a:spcBef>
              <a:spcAft>
                <a:spcPts val="0"/>
              </a:spcAft>
            </a:pPr>
            <a:r>
              <a:rPr lang="en-US" sz="1800" dirty="0" smtClean="0">
                <a:solidFill>
                  <a:schemeClr val="bg1"/>
                </a:solidFill>
                <a:cs typeface="Times New Roman" pitchFamily="18" charset="0"/>
              </a:rPr>
              <a:t>If emitters have different abatement costs then the economy can reduce the cost of controlling emissions by permitting emitters to trade permits: emitters with the lowest abatement costs thereby have an incentive to reduce GHGs,</a:t>
            </a:r>
            <a:endParaRPr lang="en-CA" sz="1800" dirty="0">
              <a:solidFill>
                <a:schemeClr val="bg1"/>
              </a:solidFill>
              <a:cs typeface="Times New Roman" pitchFamily="18" charset="0"/>
            </a:endParaRPr>
          </a:p>
        </p:txBody>
      </p:sp>
      <p:sp>
        <p:nvSpPr>
          <p:cNvPr id="15387" name="Line 27"/>
          <p:cNvSpPr>
            <a:spLocks noChangeShapeType="1"/>
          </p:cNvSpPr>
          <p:nvPr/>
        </p:nvSpPr>
        <p:spPr bwMode="auto">
          <a:xfrm>
            <a:off x="1295400" y="2667000"/>
            <a:ext cx="2844552" cy="2286000"/>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88" name="Line 28"/>
          <p:cNvSpPr>
            <a:spLocks noChangeShapeType="1"/>
          </p:cNvSpPr>
          <p:nvPr/>
        </p:nvSpPr>
        <p:spPr bwMode="auto">
          <a:xfrm>
            <a:off x="1219200" y="2590800"/>
            <a:ext cx="4216400" cy="2362200"/>
          </a:xfrm>
          <a:prstGeom prst="line">
            <a:avLst/>
          </a:prstGeom>
          <a:noFill/>
          <a:ln w="38100">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sp>
        <p:nvSpPr>
          <p:cNvPr id="15389" name="Text Box 29"/>
          <p:cNvSpPr txBox="1">
            <a:spLocks noChangeArrowheads="1"/>
          </p:cNvSpPr>
          <p:nvPr/>
        </p:nvSpPr>
        <p:spPr bwMode="auto">
          <a:xfrm>
            <a:off x="4484700" y="4169915"/>
            <a:ext cx="9366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a:solidFill>
                  <a:prstClr val="black"/>
                </a:solidFill>
                <a:latin typeface="Calibri"/>
              </a:rPr>
              <a:t>MCA</a:t>
            </a:r>
            <a:r>
              <a:rPr lang="en-US" sz="2000" baseline="-25000" dirty="0">
                <a:solidFill>
                  <a:prstClr val="black"/>
                </a:solidFill>
                <a:latin typeface="Calibri"/>
              </a:rPr>
              <a:t>A</a:t>
            </a:r>
            <a:r>
              <a:rPr lang="en-US" sz="2000" dirty="0">
                <a:solidFill>
                  <a:prstClr val="black"/>
                </a:solidFill>
                <a:latin typeface="Calibri"/>
              </a:rPr>
              <a:t>  </a:t>
            </a:r>
            <a:endParaRPr lang="en-CA" sz="2000" dirty="0">
              <a:solidFill>
                <a:prstClr val="black"/>
              </a:solidFill>
              <a:latin typeface="Calibri"/>
            </a:endParaRPr>
          </a:p>
        </p:txBody>
      </p:sp>
      <p:sp>
        <p:nvSpPr>
          <p:cNvPr id="15392" name="Text Box 32"/>
          <p:cNvSpPr txBox="1">
            <a:spLocks noChangeArrowheads="1"/>
          </p:cNvSpPr>
          <p:nvPr/>
        </p:nvSpPr>
        <p:spPr bwMode="auto">
          <a:xfrm>
            <a:off x="1619672" y="4171493"/>
            <a:ext cx="79677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fontAlgn="auto" hangingPunct="1">
              <a:spcBef>
                <a:spcPct val="50000"/>
              </a:spcBef>
              <a:spcAft>
                <a:spcPts val="0"/>
              </a:spcAft>
            </a:pPr>
            <a:r>
              <a:rPr lang="en-US" sz="2000" dirty="0">
                <a:solidFill>
                  <a:prstClr val="black"/>
                </a:solidFill>
                <a:latin typeface="Calibri"/>
              </a:rPr>
              <a:t>MCA</a:t>
            </a:r>
            <a:r>
              <a:rPr lang="en-US" sz="2000" baseline="-25000" dirty="0">
                <a:solidFill>
                  <a:prstClr val="black"/>
                </a:solidFill>
                <a:latin typeface="Calibri"/>
              </a:rPr>
              <a:t>B</a:t>
            </a:r>
            <a:r>
              <a:rPr lang="en-US" sz="2000" dirty="0">
                <a:solidFill>
                  <a:prstClr val="black"/>
                </a:solidFill>
                <a:latin typeface="Calibri"/>
              </a:rPr>
              <a:t>  </a:t>
            </a:r>
            <a:endParaRPr lang="en-CA" sz="2000" dirty="0">
              <a:solidFill>
                <a:prstClr val="black"/>
              </a:solidFill>
              <a:latin typeface="Calibri"/>
            </a:endParaRPr>
          </a:p>
        </p:txBody>
      </p:sp>
      <p:sp>
        <p:nvSpPr>
          <p:cNvPr id="15393" name="Line 33"/>
          <p:cNvSpPr>
            <a:spLocks noChangeShapeType="1"/>
          </p:cNvSpPr>
          <p:nvPr/>
        </p:nvSpPr>
        <p:spPr bwMode="auto">
          <a:xfrm flipV="1">
            <a:off x="2123728" y="3897777"/>
            <a:ext cx="593948" cy="30734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fontAlgn="auto" hangingPunct="1">
              <a:spcBef>
                <a:spcPts val="0"/>
              </a:spcBef>
              <a:spcAft>
                <a:spcPts val="0"/>
              </a:spcAft>
            </a:pPr>
            <a:endParaRPr lang="en-CA" sz="1800">
              <a:solidFill>
                <a:prstClr val="black"/>
              </a:solidFill>
              <a:latin typeface="Calibri"/>
            </a:endParaRPr>
          </a:p>
        </p:txBody>
      </p:sp>
      <p:cxnSp>
        <p:nvCxnSpPr>
          <p:cNvPr id="3" name="Straight Arrow Connector 2"/>
          <p:cNvCxnSpPr/>
          <p:nvPr/>
        </p:nvCxnSpPr>
        <p:spPr>
          <a:xfrm flipH="1">
            <a:off x="3733801" y="3305145"/>
            <a:ext cx="118118" cy="122012"/>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3059832" y="2239884"/>
            <a:ext cx="0" cy="27020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219200" y="4059507"/>
            <a:ext cx="1840632" cy="805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11560" y="3341418"/>
            <a:ext cx="546459" cy="400110"/>
          </a:xfrm>
          <a:prstGeom prst="rect">
            <a:avLst/>
          </a:prstGeom>
          <a:noFill/>
        </p:spPr>
        <p:txBody>
          <a:bodyPr wrap="square" rtlCol="0">
            <a:spAutoFit/>
          </a:bodyPr>
          <a:lstStyle/>
          <a:p>
            <a:r>
              <a:rPr lang="en-US" sz="2000" dirty="0" err="1"/>
              <a:t>C</a:t>
            </a:r>
            <a:r>
              <a:rPr lang="en-US" sz="2000" baseline="-25000" dirty="0" err="1" smtClean="0"/>
              <a:t>a</a:t>
            </a:r>
            <a:endParaRPr lang="en-CA" sz="2000" baseline="-25000" dirty="0"/>
          </a:p>
        </p:txBody>
      </p:sp>
      <p:sp>
        <p:nvSpPr>
          <p:cNvPr id="15" name="TextBox 14"/>
          <p:cNvSpPr txBox="1"/>
          <p:nvPr/>
        </p:nvSpPr>
        <p:spPr>
          <a:xfrm>
            <a:off x="611560" y="3851393"/>
            <a:ext cx="546459" cy="400110"/>
          </a:xfrm>
          <a:prstGeom prst="rect">
            <a:avLst/>
          </a:prstGeom>
          <a:noFill/>
        </p:spPr>
        <p:txBody>
          <a:bodyPr wrap="square" rtlCol="0">
            <a:spAutoFit/>
          </a:bodyPr>
          <a:lstStyle/>
          <a:p>
            <a:r>
              <a:rPr lang="en-US" sz="2000" dirty="0" err="1"/>
              <a:t>C</a:t>
            </a:r>
            <a:r>
              <a:rPr lang="en-US" sz="2000" baseline="-25000" dirty="0" err="1" smtClean="0"/>
              <a:t>b</a:t>
            </a:r>
            <a:endParaRPr lang="en-CA" sz="2000" baseline="-25000" dirty="0"/>
          </a:p>
        </p:txBody>
      </p:sp>
      <p:sp>
        <p:nvSpPr>
          <p:cNvPr id="2" name="TextBox 1"/>
          <p:cNvSpPr txBox="1"/>
          <p:nvPr/>
        </p:nvSpPr>
        <p:spPr>
          <a:xfrm>
            <a:off x="4391980" y="1484784"/>
            <a:ext cx="4644516" cy="830997"/>
          </a:xfrm>
          <a:prstGeom prst="rect">
            <a:avLst/>
          </a:prstGeom>
          <a:noFill/>
        </p:spPr>
        <p:txBody>
          <a:bodyPr wrap="square" rtlCol="0">
            <a:spAutoFit/>
          </a:bodyPr>
          <a:lstStyle/>
          <a:p>
            <a:r>
              <a:rPr lang="en-US" sz="1600" dirty="0" smtClean="0"/>
              <a:t>Suppose each firm is permitted to produce Q</a:t>
            </a:r>
            <a:r>
              <a:rPr lang="en-US" sz="1600" baseline="-25000" dirty="0" smtClean="0"/>
              <a:t>0</a:t>
            </a:r>
            <a:r>
              <a:rPr lang="en-US" sz="1600" dirty="0" smtClean="0"/>
              <a:t>. Then they have an incentive to trade pollution rights because of their differing abatement costs</a:t>
            </a:r>
            <a:endParaRPr lang="en-CA" sz="1600" dirty="0"/>
          </a:p>
        </p:txBody>
      </p:sp>
      <p:sp>
        <p:nvSpPr>
          <p:cNvPr id="6" name="TextBox 5"/>
          <p:cNvSpPr txBox="1"/>
          <p:nvPr/>
        </p:nvSpPr>
        <p:spPr>
          <a:xfrm>
            <a:off x="5480426" y="2585774"/>
            <a:ext cx="3528392" cy="1477328"/>
          </a:xfrm>
          <a:prstGeom prst="rect">
            <a:avLst/>
          </a:prstGeom>
          <a:noFill/>
        </p:spPr>
        <p:txBody>
          <a:bodyPr wrap="square" rtlCol="0">
            <a:spAutoFit/>
          </a:bodyPr>
          <a:lstStyle/>
          <a:p>
            <a:pPr eaLnBrk="1" fontAlgn="auto" hangingPunct="1">
              <a:spcBef>
                <a:spcPct val="50000"/>
              </a:spcBef>
              <a:spcAft>
                <a:spcPts val="0"/>
              </a:spcAft>
            </a:pPr>
            <a:r>
              <a:rPr lang="en-US" dirty="0">
                <a:solidFill>
                  <a:prstClr val="black"/>
                </a:solidFill>
                <a:cs typeface="Times New Roman" pitchFamily="18" charset="0"/>
              </a:rPr>
              <a:t>If A produces one unit more and B one unit less the cost saving is (</a:t>
            </a:r>
            <a:r>
              <a:rPr lang="en-US" dirty="0" err="1">
                <a:solidFill>
                  <a:prstClr val="black"/>
                </a:solidFill>
                <a:cs typeface="Times New Roman" pitchFamily="18" charset="0"/>
              </a:rPr>
              <a:t>C</a:t>
            </a:r>
            <a:r>
              <a:rPr lang="en-US" baseline="-25000" dirty="0" err="1">
                <a:solidFill>
                  <a:prstClr val="black"/>
                </a:solidFill>
                <a:cs typeface="Times New Roman" pitchFamily="18" charset="0"/>
              </a:rPr>
              <a:t>a</a:t>
            </a:r>
            <a:r>
              <a:rPr lang="en-US" dirty="0">
                <a:solidFill>
                  <a:prstClr val="black"/>
                </a:solidFill>
                <a:cs typeface="Times New Roman" pitchFamily="18" charset="0"/>
              </a:rPr>
              <a:t>- </a:t>
            </a:r>
            <a:r>
              <a:rPr lang="en-US" dirty="0" err="1">
                <a:solidFill>
                  <a:prstClr val="black"/>
                </a:solidFill>
                <a:cs typeface="Times New Roman" pitchFamily="18" charset="0"/>
              </a:rPr>
              <a:t>C</a:t>
            </a:r>
            <a:r>
              <a:rPr lang="en-US" baseline="-25000" dirty="0" err="1">
                <a:solidFill>
                  <a:prstClr val="black"/>
                </a:solidFill>
                <a:cs typeface="Times New Roman" pitchFamily="18" charset="0"/>
              </a:rPr>
              <a:t>b</a:t>
            </a:r>
            <a:r>
              <a:rPr lang="en-US" dirty="0">
                <a:solidFill>
                  <a:prstClr val="black"/>
                </a:solidFill>
                <a:cs typeface="Times New Roman" pitchFamily="18" charset="0"/>
              </a:rPr>
              <a:t>). Thus they have an incentive to </a:t>
            </a:r>
            <a:r>
              <a:rPr lang="en-US" dirty="0" smtClean="0">
                <a:solidFill>
                  <a:prstClr val="black"/>
                </a:solidFill>
                <a:cs typeface="Times New Roman" pitchFamily="18" charset="0"/>
              </a:rPr>
              <a:t>bargain: B sells </a:t>
            </a:r>
            <a:r>
              <a:rPr lang="en-US" dirty="0">
                <a:solidFill>
                  <a:prstClr val="black"/>
                </a:solidFill>
                <a:cs typeface="Times New Roman" pitchFamily="18" charset="0"/>
              </a:rPr>
              <a:t>to A the right to more pollution.  </a:t>
            </a:r>
            <a:endParaRPr lang="en-CA" dirty="0">
              <a:solidFill>
                <a:prstClr val="black"/>
              </a:solidFill>
              <a:cs typeface="Times New Roman" pitchFamily="18" charset="0"/>
            </a:endParaRPr>
          </a:p>
        </p:txBody>
      </p:sp>
    </p:spTree>
    <p:extLst>
      <p:ext uri="{BB962C8B-B14F-4D97-AF65-F5344CB8AC3E}">
        <p14:creationId xmlns:p14="http://schemas.microsoft.com/office/powerpoint/2010/main" val="1453021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37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37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3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7" grpId="0" animBg="1"/>
      <p:bldP spid="15379" grpId="0"/>
      <p:bldP spid="15384" grpId="0" animBg="1"/>
      <p:bldP spid="14" grpId="0"/>
      <p:bldP spid="15" grpId="0"/>
      <p:bldP spid="2"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457200" y="533400"/>
            <a:ext cx="8229600" cy="735360"/>
          </a:xfrm>
        </p:spPr>
        <p:txBody>
          <a:bodyPr>
            <a:normAutofit/>
          </a:bodyPr>
          <a:lstStyle/>
          <a:p>
            <a:r>
              <a:rPr lang="en-US" sz="3600" dirty="0">
                <a:solidFill>
                  <a:srgbClr val="FF7D19"/>
                </a:solidFill>
                <a:effectLst/>
              </a:rPr>
              <a:t>Equity, Justice, and Efficiency</a:t>
            </a:r>
          </a:p>
        </p:txBody>
      </p:sp>
      <p:sp>
        <p:nvSpPr>
          <p:cNvPr id="65539" name="Rectangle 3"/>
          <p:cNvSpPr>
            <a:spLocks noGrp="1" noChangeArrowheads="1"/>
          </p:cNvSpPr>
          <p:nvPr>
            <p:ph idx="1"/>
          </p:nvPr>
        </p:nvSpPr>
        <p:spPr>
          <a:xfrm>
            <a:off x="467544" y="1268760"/>
            <a:ext cx="8229600" cy="5112568"/>
          </a:xfrm>
        </p:spPr>
        <p:txBody>
          <a:bodyPr>
            <a:noAutofit/>
          </a:bodyPr>
          <a:lstStyle/>
          <a:p>
            <a:pPr marL="0" indent="0">
              <a:buNone/>
            </a:pPr>
            <a:r>
              <a:rPr lang="en-US" sz="2000" i="1" dirty="0" smtClean="0">
                <a:solidFill>
                  <a:srgbClr val="3E5D78"/>
                </a:solidFill>
                <a:effectLst>
                  <a:outerShdw blurRad="38100" dist="38100" dir="2700000" algn="tl">
                    <a:srgbClr val="000000">
                      <a:alpha val="43137"/>
                    </a:srgbClr>
                  </a:outerShdw>
                </a:effectLst>
              </a:rPr>
              <a:t>Horizontal equity</a:t>
            </a:r>
          </a:p>
          <a:p>
            <a:pPr marL="0" indent="0">
              <a:buNone/>
            </a:pPr>
            <a:endParaRPr lang="en-US" sz="2000" i="1" dirty="0" smtClean="0">
              <a:solidFill>
                <a:srgbClr val="3E5D78"/>
              </a:solidFill>
              <a:effectLst>
                <a:outerShdw blurRad="38100" dist="38100" dir="2700000" algn="tl">
                  <a:srgbClr val="000000">
                    <a:alpha val="43137"/>
                  </a:srgbClr>
                </a:outerShdw>
              </a:effectLst>
            </a:endParaRPr>
          </a:p>
          <a:p>
            <a:pPr lvl="1"/>
            <a:r>
              <a:rPr lang="en-US" dirty="0" smtClean="0"/>
              <a:t>People who have the same income should pay the same tax</a:t>
            </a:r>
          </a:p>
          <a:p>
            <a:pPr lvl="1"/>
            <a:r>
              <a:rPr lang="en-US" dirty="0" smtClean="0"/>
              <a:t>Rules out discrimination</a:t>
            </a:r>
          </a:p>
          <a:p>
            <a:pPr lvl="1"/>
            <a:r>
              <a:rPr lang="en-US" dirty="0" smtClean="0"/>
              <a:t>By varying the distribution of earnings through tax policy, we can influence demand and therefore change the ‘efficient’ outcomes in many markets</a:t>
            </a:r>
          </a:p>
          <a:p>
            <a:pPr lvl="1"/>
            <a:endParaRPr lang="en-US" dirty="0" smtClean="0"/>
          </a:p>
          <a:p>
            <a:pPr marL="0" indent="0">
              <a:buNone/>
            </a:pPr>
            <a:r>
              <a:rPr lang="en-US" sz="2000" i="1" dirty="0" smtClean="0">
                <a:solidFill>
                  <a:srgbClr val="3E5D78"/>
                </a:solidFill>
                <a:effectLst>
                  <a:outerShdw blurRad="38100" dist="38100" dir="2700000" algn="tl">
                    <a:srgbClr val="000000">
                      <a:alpha val="43137"/>
                    </a:srgbClr>
                  </a:outerShdw>
                </a:effectLst>
              </a:rPr>
              <a:t>Vertical equity</a:t>
            </a:r>
          </a:p>
          <a:p>
            <a:pPr marL="0" indent="0">
              <a:buNone/>
            </a:pPr>
            <a:endParaRPr lang="en-US" sz="2000" i="1" dirty="0" smtClean="0">
              <a:solidFill>
                <a:srgbClr val="3E5D78"/>
              </a:solidFill>
              <a:effectLst>
                <a:outerShdw blurRad="38100" dist="38100" dir="2700000" algn="tl">
                  <a:srgbClr val="000000">
                    <a:alpha val="43137"/>
                  </a:srgbClr>
                </a:outerShdw>
              </a:effectLst>
            </a:endParaRPr>
          </a:p>
          <a:p>
            <a:pPr lvl="1"/>
            <a:r>
              <a:rPr lang="en-US" dirty="0" smtClean="0"/>
              <a:t>Unequal treatment of individuals whose innate abilities, capacities and incomes are different</a:t>
            </a:r>
          </a:p>
          <a:p>
            <a:pPr lvl="1"/>
            <a:r>
              <a:rPr lang="en-US" dirty="0" smtClean="0"/>
              <a:t>Implies that high income people should pay higher tax</a:t>
            </a:r>
          </a:p>
          <a:p>
            <a:pPr lvl="1"/>
            <a:r>
              <a:rPr lang="en-US" dirty="0" smtClean="0"/>
              <a:t>A more normative concept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Effect transition="in" filter="fade">
                                      <p:cBhvr>
                                        <p:cTn id="7" dur="1000"/>
                                        <p:tgtEl>
                                          <p:spTgt spid="655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539">
                                            <p:txEl>
                                              <p:pRg st="2" end="2"/>
                                            </p:txEl>
                                          </p:spTgt>
                                        </p:tgtEl>
                                        <p:attrNameLst>
                                          <p:attrName>style.visibility</p:attrName>
                                        </p:attrNameLst>
                                      </p:cBhvr>
                                      <p:to>
                                        <p:strVal val="visible"/>
                                      </p:to>
                                    </p:set>
                                    <p:animEffect transition="in" filter="fade">
                                      <p:cBhvr>
                                        <p:cTn id="12" dur="1000"/>
                                        <p:tgtEl>
                                          <p:spTgt spid="655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5539">
                                            <p:txEl>
                                              <p:pRg st="3" end="3"/>
                                            </p:txEl>
                                          </p:spTgt>
                                        </p:tgtEl>
                                        <p:attrNameLst>
                                          <p:attrName>style.visibility</p:attrName>
                                        </p:attrNameLst>
                                      </p:cBhvr>
                                      <p:to>
                                        <p:strVal val="visible"/>
                                      </p:to>
                                    </p:set>
                                    <p:animEffect transition="in" filter="fade">
                                      <p:cBhvr>
                                        <p:cTn id="17" dur="1000"/>
                                        <p:tgtEl>
                                          <p:spTgt spid="6553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5539">
                                            <p:txEl>
                                              <p:pRg st="4" end="4"/>
                                            </p:txEl>
                                          </p:spTgt>
                                        </p:tgtEl>
                                        <p:attrNameLst>
                                          <p:attrName>style.visibility</p:attrName>
                                        </p:attrNameLst>
                                      </p:cBhvr>
                                      <p:to>
                                        <p:strVal val="visible"/>
                                      </p:to>
                                    </p:set>
                                    <p:animEffect transition="in" filter="fade">
                                      <p:cBhvr>
                                        <p:cTn id="22" dur="1000"/>
                                        <p:tgtEl>
                                          <p:spTgt spid="6553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5539">
                                            <p:txEl>
                                              <p:pRg st="6" end="6"/>
                                            </p:txEl>
                                          </p:spTgt>
                                        </p:tgtEl>
                                        <p:attrNameLst>
                                          <p:attrName>style.visibility</p:attrName>
                                        </p:attrNameLst>
                                      </p:cBhvr>
                                      <p:to>
                                        <p:strVal val="visible"/>
                                      </p:to>
                                    </p:set>
                                    <p:animEffect transition="in" filter="fade">
                                      <p:cBhvr>
                                        <p:cTn id="27" dur="1000"/>
                                        <p:tgtEl>
                                          <p:spTgt spid="6553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5539">
                                            <p:txEl>
                                              <p:pRg st="8" end="8"/>
                                            </p:txEl>
                                          </p:spTgt>
                                        </p:tgtEl>
                                        <p:attrNameLst>
                                          <p:attrName>style.visibility</p:attrName>
                                        </p:attrNameLst>
                                      </p:cBhvr>
                                      <p:to>
                                        <p:strVal val="visible"/>
                                      </p:to>
                                    </p:set>
                                    <p:animEffect transition="in" filter="fade">
                                      <p:cBhvr>
                                        <p:cTn id="32" dur="1000"/>
                                        <p:tgtEl>
                                          <p:spTgt spid="65539">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5539">
                                            <p:txEl>
                                              <p:pRg st="9" end="9"/>
                                            </p:txEl>
                                          </p:spTgt>
                                        </p:tgtEl>
                                        <p:attrNameLst>
                                          <p:attrName>style.visibility</p:attrName>
                                        </p:attrNameLst>
                                      </p:cBhvr>
                                      <p:to>
                                        <p:strVal val="visible"/>
                                      </p:to>
                                    </p:set>
                                    <p:animEffect transition="in" filter="fade">
                                      <p:cBhvr>
                                        <p:cTn id="37" dur="1000"/>
                                        <p:tgtEl>
                                          <p:spTgt spid="65539">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5539">
                                            <p:txEl>
                                              <p:pRg st="10" end="10"/>
                                            </p:txEl>
                                          </p:spTgt>
                                        </p:tgtEl>
                                        <p:attrNameLst>
                                          <p:attrName>style.visibility</p:attrName>
                                        </p:attrNameLst>
                                      </p:cBhvr>
                                      <p:to>
                                        <p:strVal val="visible"/>
                                      </p:to>
                                    </p:set>
                                    <p:animEffect transition="in" filter="fade">
                                      <p:cBhvr>
                                        <p:cTn id="42" dur="1000"/>
                                        <p:tgtEl>
                                          <p:spTgt spid="6553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uiExpand="1"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93204" y="1556792"/>
            <a:ext cx="7848872" cy="2862322"/>
          </a:xfrm>
          <a:prstGeom prst="rect">
            <a:avLst/>
          </a:prstGeom>
          <a:noFill/>
        </p:spPr>
        <p:txBody>
          <a:bodyPr wrap="square" rtlCol="0">
            <a:spAutoFit/>
          </a:bodyPr>
          <a:lstStyle/>
          <a:p>
            <a:r>
              <a:rPr lang="en-US" sz="2000" i="1" dirty="0">
                <a:solidFill>
                  <a:srgbClr val="3E5D78"/>
                </a:solidFill>
                <a:effectLst>
                  <a:outerShdw blurRad="38100" dist="38100" dir="2700000" algn="tl">
                    <a:srgbClr val="000000">
                      <a:alpha val="43137"/>
                    </a:srgbClr>
                  </a:outerShdw>
                </a:effectLst>
              </a:rPr>
              <a:t>Inter-generational </a:t>
            </a:r>
            <a:r>
              <a:rPr lang="en-US" sz="2000" i="1" dirty="0" smtClean="0">
                <a:solidFill>
                  <a:srgbClr val="3E5D78"/>
                </a:solidFill>
                <a:effectLst>
                  <a:outerShdw blurRad="38100" dist="38100" dir="2700000" algn="tl">
                    <a:srgbClr val="000000">
                      <a:alpha val="43137"/>
                    </a:srgbClr>
                  </a:outerShdw>
                </a:effectLst>
              </a:rPr>
              <a:t>equity</a:t>
            </a:r>
          </a:p>
          <a:p>
            <a:endParaRPr lang="en-US" sz="2000" dirty="0">
              <a:solidFill>
                <a:srgbClr val="3E5D78"/>
              </a:solidFill>
            </a:endParaRPr>
          </a:p>
          <a:p>
            <a:pPr marL="285750" indent="-285750">
              <a:buFont typeface="Arial" pitchFamily="34" charset="0"/>
              <a:buChar char="•"/>
            </a:pPr>
            <a:r>
              <a:rPr lang="en-US" sz="2000" dirty="0"/>
              <a:t>Involves a balancing of interests and well-being of different generations</a:t>
            </a:r>
          </a:p>
          <a:p>
            <a:pPr lvl="1">
              <a:buNone/>
            </a:pPr>
            <a:endParaRPr lang="en-US" sz="2000" i="1" dirty="0" smtClean="0">
              <a:solidFill>
                <a:srgbClr val="3E5D78"/>
              </a:solidFill>
            </a:endParaRPr>
          </a:p>
          <a:p>
            <a:pPr lvl="1">
              <a:buNone/>
            </a:pPr>
            <a:r>
              <a:rPr lang="en-US" sz="2000" i="1" dirty="0" smtClean="0">
                <a:solidFill>
                  <a:srgbClr val="3E5D78"/>
                </a:solidFill>
              </a:rPr>
              <a:t>Example</a:t>
            </a:r>
            <a:r>
              <a:rPr lang="en-US" sz="2000" i="1" dirty="0">
                <a:solidFill>
                  <a:srgbClr val="3E5D78"/>
                </a:solidFill>
              </a:rPr>
              <a:t>…</a:t>
            </a:r>
          </a:p>
          <a:p>
            <a:pPr lvl="2"/>
            <a:r>
              <a:rPr lang="en-US" sz="2000" dirty="0"/>
              <a:t>Canada/Quebec Pension Plan.</a:t>
            </a:r>
          </a:p>
          <a:p>
            <a:pPr lvl="2"/>
            <a:r>
              <a:rPr lang="en-US" sz="2000" dirty="0"/>
              <a:t>Will today’s aged population benefit at the expense of today’s youth?</a:t>
            </a:r>
          </a:p>
        </p:txBody>
      </p:sp>
      <p:sp>
        <p:nvSpPr>
          <p:cNvPr id="7" name="Rectangle 2"/>
          <p:cNvSpPr txBox="1">
            <a:spLocks noChangeArrowheads="1"/>
          </p:cNvSpPr>
          <p:nvPr/>
        </p:nvSpPr>
        <p:spPr>
          <a:xfrm>
            <a:off x="493204" y="620688"/>
            <a:ext cx="8229600" cy="735360"/>
          </a:xfrm>
          <a:prstGeom prst="rect">
            <a:avLst/>
          </a:prstGeom>
        </p:spPr>
        <p:txBody>
          <a:bodyP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pPr fontAlgn="auto">
              <a:spcAft>
                <a:spcPts val="0"/>
              </a:spcAft>
            </a:pPr>
            <a:r>
              <a:rPr lang="en-US" sz="3600" dirty="0" smtClean="0">
                <a:solidFill>
                  <a:srgbClr val="FF7D19"/>
                </a:solidFill>
              </a:rPr>
              <a:t>Equity, Justice, and Efficiency</a:t>
            </a:r>
          </a:p>
        </p:txBody>
      </p:sp>
    </p:spTree>
    <p:extLst>
      <p:ext uri="{BB962C8B-B14F-4D97-AF65-F5344CB8AC3E}">
        <p14:creationId xmlns:p14="http://schemas.microsoft.com/office/powerpoint/2010/main" val="35466536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Equity, Justice and Efficiency</a:t>
            </a:r>
            <a:endParaRPr lang="en-US" sz="3600" dirty="0">
              <a:solidFill>
                <a:srgbClr val="FF7D19"/>
              </a:solidFill>
            </a:endParaRPr>
          </a:p>
        </p:txBody>
      </p:sp>
      <p:sp>
        <p:nvSpPr>
          <p:cNvPr id="6" name="Content Placeholder 5"/>
          <p:cNvSpPr>
            <a:spLocks noGrp="1"/>
          </p:cNvSpPr>
          <p:nvPr>
            <p:ph idx="1"/>
          </p:nvPr>
        </p:nvSpPr>
        <p:spPr/>
        <p:txBody>
          <a:bodyPr>
            <a:normAutofit/>
          </a:bodyPr>
          <a:lstStyle/>
          <a:p>
            <a:r>
              <a:rPr lang="en-US" sz="2000" dirty="0" smtClean="0"/>
              <a:t>By imposing suitable taxes we could implement more equity</a:t>
            </a:r>
          </a:p>
          <a:p>
            <a:pPr marL="0" indent="0">
              <a:buNone/>
            </a:pPr>
            <a:endParaRPr lang="en-US" sz="2000" dirty="0" smtClean="0"/>
          </a:p>
          <a:p>
            <a:pPr>
              <a:buNone/>
            </a:pPr>
            <a:r>
              <a:rPr lang="en-US" sz="2000" i="1" dirty="0" smtClean="0">
                <a:solidFill>
                  <a:srgbClr val="3E5D78"/>
                </a:solidFill>
              </a:rPr>
              <a:t>However…</a:t>
            </a:r>
          </a:p>
          <a:p>
            <a:pPr lvl="1"/>
            <a:r>
              <a:rPr lang="en-US" dirty="0" smtClean="0"/>
              <a:t>There may exist a </a:t>
            </a:r>
            <a:r>
              <a:rPr lang="en-US" i="1" dirty="0" smtClean="0">
                <a:solidFill>
                  <a:srgbClr val="3E5D78"/>
                </a:solidFill>
              </a:rPr>
              <a:t>tradeoff between equity and efficiency </a:t>
            </a:r>
            <a:r>
              <a:rPr lang="en-US" dirty="0" smtClean="0"/>
              <a:t>because high taxes create larger deadweight losses – </a:t>
            </a:r>
            <a:r>
              <a:rPr lang="en-US" i="1" dirty="0" smtClean="0">
                <a:solidFill>
                  <a:srgbClr val="3E5D78"/>
                </a:solidFill>
              </a:rPr>
              <a:t>see following graphic</a:t>
            </a:r>
          </a:p>
          <a:p>
            <a:pPr lvl="1"/>
            <a:endParaRPr lang="en-US" dirty="0" smtClean="0"/>
          </a:p>
          <a:p>
            <a:pPr lvl="1"/>
            <a:r>
              <a:rPr lang="en-US" dirty="0" smtClean="0"/>
              <a:t>In other cases the impact of the expenditures made possible by the efficiency reducing taxes may have efficiency benefits themselves</a:t>
            </a:r>
          </a:p>
          <a:p>
            <a:pPr marL="274320" lvl="1" indent="0">
              <a:buNone/>
            </a:pPr>
            <a:endParaRPr lang="en-US" dirty="0" smtClean="0"/>
          </a:p>
          <a:p>
            <a:pPr marL="274320" lvl="1" indent="0">
              <a:buNone/>
            </a:pPr>
            <a:r>
              <a:rPr lang="en-US" i="1" dirty="0" smtClean="0">
                <a:solidFill>
                  <a:srgbClr val="3E5D78"/>
                </a:solidFill>
              </a:rPr>
              <a:t>Example:</a:t>
            </a:r>
            <a:r>
              <a:rPr lang="en-US" dirty="0" smtClean="0"/>
              <a:t> expenditures that improve productivity and skills enable  the economy to produce more, and reduce the costs of social assistance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10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Effect transition="in" filter="fade">
                                      <p:cBhvr>
                                        <p:cTn id="27"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533400"/>
            <a:ext cx="4474840" cy="591344"/>
          </a:xfrm>
        </p:spPr>
        <p:txBody>
          <a:bodyPr>
            <a:noAutofit/>
          </a:bodyPr>
          <a:lstStyle/>
          <a:p>
            <a:r>
              <a:rPr lang="en-US" sz="3600" dirty="0">
                <a:solidFill>
                  <a:srgbClr val="FF7D19"/>
                </a:solidFill>
                <a:effectLst/>
              </a:rPr>
              <a:t>Chapter Summary</a:t>
            </a:r>
          </a:p>
        </p:txBody>
      </p:sp>
      <p:sp>
        <p:nvSpPr>
          <p:cNvPr id="40963" name="Rectangle 3"/>
          <p:cNvSpPr>
            <a:spLocks noGrp="1" noChangeArrowheads="1"/>
          </p:cNvSpPr>
          <p:nvPr>
            <p:ph idx="1"/>
          </p:nvPr>
        </p:nvSpPr>
        <p:spPr>
          <a:xfrm>
            <a:off x="179512" y="1196752"/>
            <a:ext cx="7715250" cy="5184576"/>
          </a:xfrm>
        </p:spPr>
        <p:txBody>
          <a:bodyPr>
            <a:normAutofit/>
          </a:bodyPr>
          <a:lstStyle/>
          <a:p>
            <a:pPr>
              <a:lnSpc>
                <a:spcPct val="90000"/>
              </a:lnSpc>
            </a:pPr>
            <a:r>
              <a:rPr lang="en-US" sz="2000" i="1" dirty="0" smtClean="0">
                <a:solidFill>
                  <a:srgbClr val="3E5D78"/>
                </a:solidFill>
                <a:effectLst>
                  <a:outerShdw blurRad="38100" dist="38100" dir="2700000" algn="tl">
                    <a:srgbClr val="000000">
                      <a:alpha val="43137"/>
                    </a:srgbClr>
                  </a:outerShdw>
                </a:effectLst>
              </a:rPr>
              <a:t>Welfare economics</a:t>
            </a:r>
            <a:r>
              <a:rPr lang="en-US" sz="2000" i="1" dirty="0" smtClean="0">
                <a:solidFill>
                  <a:srgbClr val="3E5D78"/>
                </a:solidFill>
              </a:rPr>
              <a:t> </a:t>
            </a:r>
            <a:r>
              <a:rPr lang="en-US" sz="2000" dirty="0" smtClean="0"/>
              <a:t>deals with both normative and positive aspects of economics</a:t>
            </a:r>
          </a:p>
          <a:p>
            <a:pPr lvl="1">
              <a:lnSpc>
                <a:spcPct val="90000"/>
              </a:lnSpc>
            </a:pPr>
            <a:r>
              <a:rPr lang="en-US" i="1" dirty="0" smtClean="0">
                <a:solidFill>
                  <a:srgbClr val="3E5D78"/>
                </a:solidFill>
                <a:effectLst>
                  <a:outerShdw blurRad="38100" dist="38100" dir="2700000" algn="tl">
                    <a:srgbClr val="000000">
                      <a:alpha val="43137"/>
                    </a:srgbClr>
                  </a:outerShdw>
                </a:effectLst>
              </a:rPr>
              <a:t>Efficiency and equity </a:t>
            </a:r>
            <a:r>
              <a:rPr lang="en-US" dirty="0" smtClean="0"/>
              <a:t>are major elements</a:t>
            </a:r>
          </a:p>
          <a:p>
            <a:pPr marL="274320" lvl="1" indent="0">
              <a:lnSpc>
                <a:spcPct val="90000"/>
              </a:lnSpc>
              <a:buNone/>
            </a:pPr>
            <a:endParaRPr lang="en-US" dirty="0" smtClean="0"/>
          </a:p>
          <a:p>
            <a:pPr>
              <a:lnSpc>
                <a:spcPct val="90000"/>
              </a:lnSpc>
            </a:pPr>
            <a:r>
              <a:rPr lang="en-US" sz="2000" i="1" dirty="0" smtClean="0">
                <a:solidFill>
                  <a:srgbClr val="3E5D78"/>
                </a:solidFill>
                <a:effectLst>
                  <a:outerShdw blurRad="38100" dist="38100" dir="2700000" algn="tl">
                    <a:srgbClr val="000000">
                      <a:alpha val="43137"/>
                    </a:srgbClr>
                  </a:outerShdw>
                </a:effectLst>
              </a:rPr>
              <a:t>Consumer surplus </a:t>
            </a:r>
            <a:r>
              <a:rPr lang="en-US" sz="2000" dirty="0" smtClean="0"/>
              <a:t>and </a:t>
            </a:r>
            <a:r>
              <a:rPr lang="en-US" sz="2000" i="1" dirty="0" smtClean="0">
                <a:solidFill>
                  <a:srgbClr val="3E5D78"/>
                </a:solidFill>
                <a:effectLst>
                  <a:outerShdw blurRad="38100" dist="38100" dir="2700000" algn="tl">
                    <a:srgbClr val="000000">
                      <a:alpha val="43137"/>
                    </a:srgbClr>
                  </a:outerShdw>
                </a:effectLst>
              </a:rPr>
              <a:t>producer surplus </a:t>
            </a:r>
            <a:r>
              <a:rPr lang="en-US" sz="2000" dirty="0" smtClean="0"/>
              <a:t>are the primary tools for measuring economic welfare </a:t>
            </a:r>
          </a:p>
          <a:p>
            <a:pPr marL="0" indent="0">
              <a:lnSpc>
                <a:spcPct val="90000"/>
              </a:lnSpc>
              <a:buNone/>
            </a:pPr>
            <a:endParaRPr lang="en-US" sz="2000" dirty="0" smtClean="0"/>
          </a:p>
          <a:p>
            <a:pPr>
              <a:lnSpc>
                <a:spcPct val="90000"/>
              </a:lnSpc>
            </a:pPr>
            <a:r>
              <a:rPr lang="en-US" sz="2000" dirty="0" smtClean="0"/>
              <a:t>An </a:t>
            </a:r>
            <a:r>
              <a:rPr lang="en-US" sz="2000" i="1" dirty="0" smtClean="0">
                <a:solidFill>
                  <a:srgbClr val="3E5D78"/>
                </a:solidFill>
                <a:effectLst>
                  <a:outerShdw blurRad="38100" dist="38100" dir="2700000" algn="tl">
                    <a:srgbClr val="000000">
                      <a:alpha val="43137"/>
                    </a:srgbClr>
                  </a:outerShdw>
                </a:effectLst>
              </a:rPr>
              <a:t>efficient market outcome</a:t>
            </a:r>
            <a:r>
              <a:rPr lang="en-US" sz="2000" i="1" dirty="0" smtClean="0">
                <a:solidFill>
                  <a:srgbClr val="3E5D78"/>
                </a:solidFill>
              </a:rPr>
              <a:t> </a:t>
            </a:r>
            <a:r>
              <a:rPr lang="en-US" sz="2000" dirty="0" smtClean="0"/>
              <a:t>is the one where the sum of </a:t>
            </a:r>
            <a:r>
              <a:rPr lang="en-US" sz="2000" i="1" dirty="0" smtClean="0">
                <a:solidFill>
                  <a:srgbClr val="3E5D78"/>
                </a:solidFill>
              </a:rPr>
              <a:t>CS</a:t>
            </a:r>
            <a:r>
              <a:rPr lang="en-US" sz="2000" dirty="0" smtClean="0"/>
              <a:t> and </a:t>
            </a:r>
            <a:r>
              <a:rPr lang="en-US" sz="2000" dirty="0" smtClean="0">
                <a:solidFill>
                  <a:srgbClr val="3E5D78"/>
                </a:solidFill>
              </a:rPr>
              <a:t>PS </a:t>
            </a:r>
            <a:r>
              <a:rPr lang="en-US" sz="2000" dirty="0" smtClean="0"/>
              <a:t>is maximized</a:t>
            </a:r>
          </a:p>
          <a:p>
            <a:pPr marL="0" indent="0">
              <a:lnSpc>
                <a:spcPct val="90000"/>
              </a:lnSpc>
              <a:buNone/>
            </a:pPr>
            <a:endParaRPr lang="en-US" sz="2000" dirty="0" smtClean="0"/>
          </a:p>
          <a:p>
            <a:pPr>
              <a:lnSpc>
                <a:spcPct val="90000"/>
              </a:lnSpc>
            </a:pPr>
            <a:r>
              <a:rPr lang="en-US" sz="2000" i="1" dirty="0" smtClean="0">
                <a:solidFill>
                  <a:srgbClr val="3E5D78"/>
                </a:solidFill>
                <a:effectLst>
                  <a:outerShdw blurRad="38100" dist="38100" dir="2700000" algn="tl">
                    <a:srgbClr val="000000">
                      <a:alpha val="43137"/>
                    </a:srgbClr>
                  </a:outerShdw>
                </a:effectLst>
              </a:rPr>
              <a:t>Taxes</a:t>
            </a:r>
            <a:r>
              <a:rPr lang="en-US" sz="2000" dirty="0" smtClean="0"/>
              <a:t> drive a wedge between marginal value and marginal cost, and </a:t>
            </a:r>
            <a:r>
              <a:rPr lang="en-US" sz="2000" i="1" dirty="0" smtClean="0">
                <a:solidFill>
                  <a:srgbClr val="3E5D78"/>
                </a:solidFill>
              </a:rPr>
              <a:t>create </a:t>
            </a:r>
            <a:r>
              <a:rPr lang="en-US" sz="2000" i="1" dirty="0" smtClean="0">
                <a:solidFill>
                  <a:srgbClr val="3E5D78"/>
                </a:solidFill>
                <a:effectLst>
                  <a:outerShdw blurRad="38100" dist="38100" dir="2700000" algn="tl">
                    <a:srgbClr val="000000">
                      <a:alpha val="43137"/>
                    </a:srgbClr>
                  </a:outerShdw>
                </a:effectLst>
              </a:rPr>
              <a:t>deadweight losses </a:t>
            </a:r>
            <a:r>
              <a:rPr lang="en-US" sz="2000" dirty="0" smtClean="0"/>
              <a:t>because the resulting output level is inefficient</a:t>
            </a:r>
          </a:p>
          <a:p>
            <a:pPr>
              <a:lnSpc>
                <a:spcPct val="90000"/>
              </a:lnSpc>
            </a:pPr>
            <a:endParaRPr lang="en-US" sz="2000" dirty="0" smtClean="0"/>
          </a:p>
          <a:p>
            <a:pPr>
              <a:lnSpc>
                <a:spcPct val="90000"/>
              </a:lnSpc>
            </a:pPr>
            <a:r>
              <a:rPr lang="en-US" sz="2000" i="1" dirty="0">
                <a:solidFill>
                  <a:srgbClr val="3E5D78"/>
                </a:solidFill>
                <a:effectLst>
                  <a:outerShdw blurRad="38100" dist="38100" dir="2700000" algn="tl">
                    <a:srgbClr val="000000">
                      <a:alpha val="43137"/>
                    </a:srgbClr>
                  </a:outerShdw>
                </a:effectLst>
              </a:rPr>
              <a:t>Externalities</a:t>
            </a:r>
            <a:r>
              <a:rPr lang="en-US" sz="2000" dirty="0">
                <a:effectLst>
                  <a:outerShdw blurRad="38100" dist="38100" dir="2700000" algn="tl">
                    <a:srgbClr val="000000">
                      <a:alpha val="43137"/>
                    </a:srgbClr>
                  </a:outerShdw>
                </a:effectLst>
              </a:rPr>
              <a:t> </a:t>
            </a:r>
            <a:r>
              <a:rPr lang="en-US" sz="2000" dirty="0"/>
              <a:t>occur when the market demand or supply does not reflect the </a:t>
            </a:r>
            <a:r>
              <a:rPr lang="en-US" sz="2000" i="1" dirty="0">
                <a:solidFill>
                  <a:srgbClr val="3E5D78"/>
                </a:solidFill>
                <a:effectLst>
                  <a:outerShdw blurRad="38100" dist="38100" dir="2700000" algn="tl">
                    <a:srgbClr val="000000">
                      <a:alpha val="43137"/>
                    </a:srgbClr>
                  </a:outerShdw>
                </a:effectLst>
              </a:rPr>
              <a:t>social valuations</a:t>
            </a:r>
          </a:p>
          <a:p>
            <a:pPr>
              <a:lnSpc>
                <a:spcPct val="90000"/>
              </a:lnSpc>
            </a:pPr>
            <a:endParaRPr lang="en-US" sz="2000" dirty="0" smtClean="0"/>
          </a:p>
          <a:p>
            <a:pPr>
              <a:lnSpc>
                <a:spcPct val="90000"/>
              </a:lnSpc>
            </a:pPr>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096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96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096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096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4546848" cy="807368"/>
          </a:xfrm>
        </p:spPr>
        <p:txBody>
          <a:bodyPr>
            <a:normAutofit/>
          </a:bodyPr>
          <a:lstStyle/>
          <a:p>
            <a:r>
              <a:rPr lang="en-US" sz="3600" dirty="0" smtClean="0">
                <a:solidFill>
                  <a:srgbClr val="FF7D19"/>
                </a:solidFill>
              </a:rPr>
              <a:t>Chapter Summary</a:t>
            </a:r>
            <a:endParaRPr lang="en-US" sz="3600" dirty="0">
              <a:solidFill>
                <a:srgbClr val="FF7D19"/>
              </a:solidFill>
            </a:endParaRPr>
          </a:p>
        </p:txBody>
      </p:sp>
      <p:sp>
        <p:nvSpPr>
          <p:cNvPr id="6" name="Content Placeholder 5"/>
          <p:cNvSpPr>
            <a:spLocks noGrp="1"/>
          </p:cNvSpPr>
          <p:nvPr>
            <p:ph idx="1"/>
          </p:nvPr>
        </p:nvSpPr>
        <p:spPr>
          <a:xfrm>
            <a:off x="467544" y="1268760"/>
            <a:ext cx="8229600" cy="4876800"/>
          </a:xfrm>
        </p:spPr>
        <p:txBody>
          <a:bodyPr>
            <a:normAutofit lnSpcReduction="10000"/>
          </a:bodyPr>
          <a:lstStyle/>
          <a:p>
            <a:r>
              <a:rPr lang="en-US" sz="2000" dirty="0" smtClean="0"/>
              <a:t>A </a:t>
            </a:r>
            <a:r>
              <a:rPr lang="en-US" sz="2000" i="1" dirty="0" smtClean="0">
                <a:solidFill>
                  <a:srgbClr val="3E5D78"/>
                </a:solidFill>
                <a:effectLst>
                  <a:outerShdw blurRad="38100" dist="38100" dir="2700000" algn="tl">
                    <a:srgbClr val="000000">
                      <a:alpha val="43137"/>
                    </a:srgbClr>
                  </a:outerShdw>
                </a:effectLst>
              </a:rPr>
              <a:t>corrective tax</a:t>
            </a:r>
            <a:r>
              <a:rPr lang="en-US" sz="2000" i="1" dirty="0" smtClean="0">
                <a:solidFill>
                  <a:srgbClr val="3E5D78"/>
                </a:solidFill>
              </a:rPr>
              <a:t> </a:t>
            </a:r>
            <a:r>
              <a:rPr lang="en-US" sz="2000" dirty="0" smtClean="0"/>
              <a:t>can be employed to remedy an externality</a:t>
            </a:r>
          </a:p>
          <a:p>
            <a:pPr marL="0" indent="0">
              <a:buNone/>
            </a:pPr>
            <a:endParaRPr lang="en-US" sz="2000" dirty="0" smtClean="0"/>
          </a:p>
          <a:p>
            <a:r>
              <a:rPr lang="en-US" sz="2000" i="1" dirty="0" smtClean="0">
                <a:solidFill>
                  <a:srgbClr val="3E5D78"/>
                </a:solidFill>
                <a:effectLst>
                  <a:outerShdw blurRad="38100" dist="38100" dir="2700000" algn="tl">
                    <a:srgbClr val="000000">
                      <a:alpha val="43137"/>
                    </a:srgbClr>
                  </a:outerShdw>
                </a:effectLst>
              </a:rPr>
              <a:t>Greenhouse gases </a:t>
            </a:r>
            <a:r>
              <a:rPr lang="en-US" sz="2000" dirty="0" smtClean="0"/>
              <a:t>are associated with global warming are a type of negative externality</a:t>
            </a:r>
          </a:p>
          <a:p>
            <a:pPr marL="0" indent="0">
              <a:buNone/>
            </a:pPr>
            <a:endParaRPr lang="en-US" sz="2000" dirty="0" smtClean="0"/>
          </a:p>
          <a:p>
            <a:r>
              <a:rPr lang="en-US" sz="2000" dirty="0" smtClean="0"/>
              <a:t>Policies to mitigate global warming include </a:t>
            </a:r>
            <a:r>
              <a:rPr lang="en-US" sz="2000" i="1" dirty="0" smtClean="0">
                <a:solidFill>
                  <a:srgbClr val="3E5D78"/>
                </a:solidFill>
                <a:effectLst>
                  <a:outerShdw blurRad="38100" dist="38100" dir="2700000" algn="tl">
                    <a:srgbClr val="000000">
                      <a:alpha val="43137"/>
                    </a:srgbClr>
                  </a:outerShdw>
                </a:effectLst>
              </a:rPr>
              <a:t>carbon taxes</a:t>
            </a:r>
            <a:r>
              <a:rPr lang="en-US" sz="2000" i="1" dirty="0" smtClean="0">
                <a:solidFill>
                  <a:srgbClr val="3E5D78"/>
                </a:solidFill>
              </a:rPr>
              <a:t>, </a:t>
            </a:r>
            <a:r>
              <a:rPr lang="en-US" sz="2000" i="1" dirty="0" smtClean="0">
                <a:solidFill>
                  <a:srgbClr val="3E5D78"/>
                </a:solidFill>
                <a:effectLst>
                  <a:outerShdw blurRad="38100" dist="38100" dir="2700000" algn="tl">
                    <a:srgbClr val="000000">
                      <a:alpha val="43137"/>
                    </a:srgbClr>
                  </a:outerShdw>
                </a:effectLst>
              </a:rPr>
              <a:t>cap and trade permit systems</a:t>
            </a:r>
            <a:r>
              <a:rPr lang="en-US" sz="2000" i="1" dirty="0" smtClean="0">
                <a:solidFill>
                  <a:srgbClr val="3E5D78"/>
                </a:solidFill>
              </a:rPr>
              <a:t>, </a:t>
            </a:r>
            <a:r>
              <a:rPr lang="en-US" sz="2000" dirty="0" smtClean="0"/>
              <a:t>and </a:t>
            </a:r>
            <a:r>
              <a:rPr lang="en-US" sz="2000" i="1" dirty="0" smtClean="0">
                <a:solidFill>
                  <a:srgbClr val="3E5D78"/>
                </a:solidFill>
                <a:effectLst>
                  <a:outerShdw blurRad="38100" dist="38100" dir="2700000" algn="tl">
                    <a:srgbClr val="000000">
                      <a:alpha val="43137"/>
                    </a:srgbClr>
                  </a:outerShdw>
                </a:effectLst>
              </a:rPr>
              <a:t>direct controls</a:t>
            </a:r>
          </a:p>
          <a:p>
            <a:endParaRPr lang="en-US" sz="2000" dirty="0" smtClean="0">
              <a:effectLst>
                <a:outerShdw blurRad="38100" dist="38100" dir="2700000" algn="tl">
                  <a:srgbClr val="C0C0C0"/>
                </a:outerShdw>
              </a:effectLst>
            </a:endParaRPr>
          </a:p>
          <a:p>
            <a:r>
              <a:rPr lang="en-US" sz="2000" i="1" dirty="0">
                <a:solidFill>
                  <a:srgbClr val="3E5D78"/>
                </a:solidFill>
                <a:effectLst>
                  <a:outerShdw blurRad="38100" dist="38100" dir="2700000" algn="tl">
                    <a:srgbClr val="000000">
                      <a:alpha val="43137"/>
                    </a:srgbClr>
                  </a:outerShdw>
                </a:effectLst>
              </a:rPr>
              <a:t>Equity</a:t>
            </a:r>
            <a:r>
              <a:rPr lang="en-US" sz="2000" dirty="0">
                <a:effectLst>
                  <a:outerShdw blurRad="38100" dist="38100" dir="2700000" algn="tl">
                    <a:srgbClr val="000000">
                      <a:alpha val="43137"/>
                    </a:srgbClr>
                  </a:outerShdw>
                </a:effectLst>
              </a:rPr>
              <a:t> </a:t>
            </a:r>
            <a:r>
              <a:rPr lang="en-US" sz="2000" dirty="0"/>
              <a:t>is a goal of government that may involve re-distributing income</a:t>
            </a:r>
          </a:p>
          <a:p>
            <a:pPr lvl="1"/>
            <a:r>
              <a:rPr lang="en-US" dirty="0">
                <a:solidFill>
                  <a:srgbClr val="3E5D78"/>
                </a:solidFill>
                <a:effectLst>
                  <a:outerShdw blurRad="38100" dist="38100" dir="2700000" algn="tl">
                    <a:srgbClr val="000000">
                      <a:alpha val="43137"/>
                    </a:srgbClr>
                  </a:outerShdw>
                </a:effectLst>
              </a:rPr>
              <a:t>Horizontal, vertical, and inter-generational</a:t>
            </a:r>
            <a:r>
              <a:rPr lang="en-US" dirty="0">
                <a:solidFill>
                  <a:srgbClr val="3E5D78"/>
                </a:solidFill>
              </a:rPr>
              <a:t> </a:t>
            </a:r>
            <a:endParaRPr lang="en-US" dirty="0" smtClean="0">
              <a:solidFill>
                <a:srgbClr val="3E5D78"/>
              </a:solidFill>
            </a:endParaRPr>
          </a:p>
          <a:p>
            <a:pPr marL="274320" lvl="1" indent="0">
              <a:buNone/>
            </a:pPr>
            <a:endParaRPr lang="en-US" dirty="0">
              <a:solidFill>
                <a:srgbClr val="3E5D78"/>
              </a:solidFill>
            </a:endParaRPr>
          </a:p>
          <a:p>
            <a:r>
              <a:rPr lang="en-US" sz="2000" dirty="0"/>
              <a:t>Governments may face a degree of conflict between the </a:t>
            </a:r>
            <a:r>
              <a:rPr lang="en-US" sz="2000" i="1" dirty="0">
                <a:solidFill>
                  <a:srgbClr val="3E5D78"/>
                </a:solidFill>
              </a:rPr>
              <a:t>goals of equity and </a:t>
            </a:r>
            <a:r>
              <a:rPr lang="en-US" sz="2000" i="1" dirty="0" smtClean="0">
                <a:solidFill>
                  <a:srgbClr val="3E5D78"/>
                </a:solidFill>
              </a:rPr>
              <a:t>efficiency</a:t>
            </a:r>
            <a:r>
              <a:rPr lang="en-US" sz="2000" dirty="0" smtClean="0"/>
              <a:t>: equity and efficiency sometimes compete, sometimes reinforce each other</a:t>
            </a:r>
            <a:endParaRPr lang="en-US" sz="2000" dirty="0"/>
          </a:p>
          <a:p>
            <a:endParaRPr lang="en-US" sz="2000" dirty="0" smtClean="0">
              <a:effectLst>
                <a:outerShdw blurRad="38100" dist="38100" dir="2700000" algn="tl">
                  <a:srgbClr val="C0C0C0"/>
                </a:outerShdw>
              </a:effectLst>
            </a:endParaRPr>
          </a:p>
          <a:p>
            <a:endParaRPr lang="en-US" sz="2000" dirty="0" smtClean="0"/>
          </a:p>
          <a:p>
            <a:endParaRPr lang="en-US" sz="2000" dirty="0" smtClean="0"/>
          </a:p>
          <a:p>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2000"/>
                                        <p:tgtEl>
                                          <p:spTgt spid="6">
                                            <p:txEl>
                                              <p:pRg st="6" end="6"/>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animEffect transition="in" filter="fade">
                                      <p:cBhvr>
                                        <p:cTn id="25" dur="2000"/>
                                        <p:tgtEl>
                                          <p:spTgt spid="6">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txEl>
                                              <p:pRg st="9" end="9"/>
                                            </p:txEl>
                                          </p:spTgt>
                                        </p:tgtEl>
                                        <p:attrNameLst>
                                          <p:attrName>style.visibility</p:attrName>
                                        </p:attrNameLst>
                                      </p:cBhvr>
                                      <p:to>
                                        <p:strVal val="visible"/>
                                      </p:to>
                                    </p:set>
                                    <p:animEffect transition="in" filter="fade">
                                      <p:cBhvr>
                                        <p:cTn id="30" dur="2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533400"/>
            <a:ext cx="7859216" cy="990600"/>
          </a:xfrm>
        </p:spPr>
        <p:txBody>
          <a:bodyPr>
            <a:normAutofit/>
          </a:bodyPr>
          <a:lstStyle/>
          <a:p>
            <a:r>
              <a:rPr lang="en-US" sz="3200" dirty="0" smtClean="0">
                <a:solidFill>
                  <a:srgbClr val="3E5D78"/>
                </a:solidFill>
                <a:effectLst/>
              </a:rPr>
              <a:t>Advanced: </a:t>
            </a:r>
            <a:r>
              <a:rPr lang="en-US" sz="3200" dirty="0" smtClean="0">
                <a:solidFill>
                  <a:srgbClr val="FF7D19"/>
                </a:solidFill>
                <a:effectLst/>
              </a:rPr>
              <a:t>Deadweight Loss of a </a:t>
            </a:r>
            <a:r>
              <a:rPr lang="en-US" sz="3200" dirty="0">
                <a:solidFill>
                  <a:srgbClr val="FF7D19"/>
                </a:solidFill>
                <a:effectLst/>
              </a:rPr>
              <a:t>Wage Tax</a:t>
            </a:r>
          </a:p>
        </p:txBody>
      </p:sp>
      <p:graphicFrame>
        <p:nvGraphicFramePr>
          <p:cNvPr id="27" name="Content Placeholder 26"/>
          <p:cNvGraphicFramePr>
            <a:graphicFrameLocks noGrp="1"/>
          </p:cNvGraphicFramePr>
          <p:nvPr>
            <p:ph idx="1"/>
            <p:extLst>
              <p:ext uri="{D42A27DB-BD31-4B8C-83A1-F6EECF244321}">
                <p14:modId xmlns:p14="http://schemas.microsoft.com/office/powerpoint/2010/main" val="249445942"/>
              </p:ext>
            </p:extLst>
          </p:nvPr>
        </p:nvGraphicFramePr>
        <p:xfrm>
          <a:off x="539750" y="1700213"/>
          <a:ext cx="8208713" cy="504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9396" name="Line 4"/>
          <p:cNvSpPr>
            <a:spLocks noChangeShapeType="1"/>
          </p:cNvSpPr>
          <p:nvPr/>
        </p:nvSpPr>
        <p:spPr bwMode="auto">
          <a:xfrm>
            <a:off x="1619250" y="2349500"/>
            <a:ext cx="0" cy="3095625"/>
          </a:xfrm>
          <a:prstGeom prst="line">
            <a:avLst/>
          </a:prstGeom>
          <a:noFill/>
          <a:ln w="19050">
            <a:solidFill>
              <a:schemeClr val="tx1"/>
            </a:solidFill>
            <a:round/>
            <a:headEnd/>
            <a:tailEnd/>
          </a:ln>
          <a:effectLst/>
        </p:spPr>
        <p:txBody>
          <a:bodyPr/>
          <a:lstStyle/>
          <a:p>
            <a:endParaRPr lang="en-US"/>
          </a:p>
        </p:txBody>
      </p:sp>
      <p:sp>
        <p:nvSpPr>
          <p:cNvPr id="59397" name="Line 5"/>
          <p:cNvSpPr>
            <a:spLocks noChangeShapeType="1"/>
          </p:cNvSpPr>
          <p:nvPr/>
        </p:nvSpPr>
        <p:spPr bwMode="auto">
          <a:xfrm>
            <a:off x="1619250" y="5445125"/>
            <a:ext cx="3889375" cy="0"/>
          </a:xfrm>
          <a:prstGeom prst="line">
            <a:avLst/>
          </a:prstGeom>
          <a:noFill/>
          <a:ln w="19050">
            <a:solidFill>
              <a:schemeClr val="tx1"/>
            </a:solidFill>
            <a:round/>
            <a:headEnd/>
            <a:tailEnd/>
          </a:ln>
          <a:effectLst/>
        </p:spPr>
        <p:txBody>
          <a:bodyPr/>
          <a:lstStyle/>
          <a:p>
            <a:endParaRPr lang="en-US"/>
          </a:p>
        </p:txBody>
      </p:sp>
      <p:sp>
        <p:nvSpPr>
          <p:cNvPr id="59398" name="Line 6"/>
          <p:cNvSpPr>
            <a:spLocks noChangeShapeType="1"/>
          </p:cNvSpPr>
          <p:nvPr/>
        </p:nvSpPr>
        <p:spPr bwMode="auto">
          <a:xfrm>
            <a:off x="1619250" y="3429000"/>
            <a:ext cx="3889375" cy="0"/>
          </a:xfrm>
          <a:prstGeom prst="line">
            <a:avLst/>
          </a:prstGeom>
          <a:noFill/>
          <a:ln w="38100">
            <a:solidFill>
              <a:srgbClr val="0033CC"/>
            </a:solidFill>
            <a:round/>
            <a:headEnd/>
            <a:tailEnd/>
          </a:ln>
          <a:effectLst/>
        </p:spPr>
        <p:txBody>
          <a:bodyPr/>
          <a:lstStyle/>
          <a:p>
            <a:endParaRPr lang="en-US"/>
          </a:p>
        </p:txBody>
      </p:sp>
      <p:sp>
        <p:nvSpPr>
          <p:cNvPr id="59399" name="Line 7"/>
          <p:cNvSpPr>
            <a:spLocks noChangeShapeType="1"/>
          </p:cNvSpPr>
          <p:nvPr/>
        </p:nvSpPr>
        <p:spPr bwMode="auto">
          <a:xfrm>
            <a:off x="1619250" y="4076700"/>
            <a:ext cx="3889375" cy="0"/>
          </a:xfrm>
          <a:prstGeom prst="line">
            <a:avLst/>
          </a:prstGeom>
          <a:noFill/>
          <a:ln w="38100">
            <a:solidFill>
              <a:srgbClr val="0033CC"/>
            </a:solidFill>
            <a:round/>
            <a:headEnd/>
            <a:tailEnd/>
          </a:ln>
          <a:effectLst/>
        </p:spPr>
        <p:txBody>
          <a:bodyPr/>
          <a:lstStyle/>
          <a:p>
            <a:endParaRPr lang="en-US"/>
          </a:p>
        </p:txBody>
      </p:sp>
      <p:sp>
        <p:nvSpPr>
          <p:cNvPr id="59401" name="Line 9"/>
          <p:cNvSpPr>
            <a:spLocks noChangeShapeType="1"/>
          </p:cNvSpPr>
          <p:nvPr/>
        </p:nvSpPr>
        <p:spPr bwMode="auto">
          <a:xfrm>
            <a:off x="2916238" y="3429000"/>
            <a:ext cx="0" cy="2016125"/>
          </a:xfrm>
          <a:prstGeom prst="line">
            <a:avLst/>
          </a:prstGeom>
          <a:noFill/>
          <a:ln w="9525">
            <a:solidFill>
              <a:schemeClr val="tx1"/>
            </a:solidFill>
            <a:prstDash val="dash"/>
            <a:round/>
            <a:headEnd/>
            <a:tailEnd/>
          </a:ln>
          <a:effectLst/>
        </p:spPr>
        <p:txBody>
          <a:bodyPr/>
          <a:lstStyle/>
          <a:p>
            <a:endParaRPr lang="en-US"/>
          </a:p>
        </p:txBody>
      </p:sp>
      <p:sp>
        <p:nvSpPr>
          <p:cNvPr id="59402" name="Line 10"/>
          <p:cNvSpPr>
            <a:spLocks noChangeShapeType="1"/>
          </p:cNvSpPr>
          <p:nvPr/>
        </p:nvSpPr>
        <p:spPr bwMode="auto">
          <a:xfrm>
            <a:off x="3995738" y="3429000"/>
            <a:ext cx="0" cy="2016125"/>
          </a:xfrm>
          <a:prstGeom prst="line">
            <a:avLst/>
          </a:prstGeom>
          <a:noFill/>
          <a:ln w="9525">
            <a:solidFill>
              <a:schemeClr val="tx1"/>
            </a:solidFill>
            <a:prstDash val="dash"/>
            <a:round/>
            <a:headEnd/>
            <a:tailEnd/>
          </a:ln>
          <a:effectLst/>
        </p:spPr>
        <p:txBody>
          <a:bodyPr/>
          <a:lstStyle/>
          <a:p>
            <a:endParaRPr lang="en-US"/>
          </a:p>
        </p:txBody>
      </p:sp>
      <p:sp>
        <p:nvSpPr>
          <p:cNvPr id="59403" name="Text Box 11"/>
          <p:cNvSpPr txBox="1">
            <a:spLocks noChangeArrowheads="1"/>
          </p:cNvSpPr>
          <p:nvPr/>
        </p:nvSpPr>
        <p:spPr bwMode="auto">
          <a:xfrm>
            <a:off x="5651500" y="4005263"/>
            <a:ext cx="649288" cy="366712"/>
          </a:xfrm>
          <a:prstGeom prst="rect">
            <a:avLst/>
          </a:prstGeom>
          <a:noFill/>
          <a:ln w="9525">
            <a:noFill/>
            <a:miter lim="800000"/>
            <a:headEnd/>
            <a:tailEnd/>
          </a:ln>
          <a:effectLst/>
        </p:spPr>
        <p:txBody>
          <a:bodyPr>
            <a:spAutoFit/>
          </a:bodyPr>
          <a:lstStyle/>
          <a:p>
            <a:pPr>
              <a:spcBef>
                <a:spcPct val="50000"/>
              </a:spcBef>
            </a:pPr>
            <a:r>
              <a:rPr lang="en-US"/>
              <a:t>D</a:t>
            </a:r>
            <a:r>
              <a:rPr lang="en-US" baseline="-25000"/>
              <a:t>t</a:t>
            </a:r>
          </a:p>
        </p:txBody>
      </p:sp>
      <p:sp>
        <p:nvSpPr>
          <p:cNvPr id="59404" name="Text Box 12"/>
          <p:cNvSpPr txBox="1">
            <a:spLocks noChangeArrowheads="1"/>
          </p:cNvSpPr>
          <p:nvPr/>
        </p:nvSpPr>
        <p:spPr bwMode="auto">
          <a:xfrm>
            <a:off x="5651500" y="3357563"/>
            <a:ext cx="433388" cy="366712"/>
          </a:xfrm>
          <a:prstGeom prst="rect">
            <a:avLst/>
          </a:prstGeom>
          <a:noFill/>
          <a:ln w="9525">
            <a:noFill/>
            <a:miter lim="800000"/>
            <a:headEnd/>
            <a:tailEnd/>
          </a:ln>
          <a:effectLst/>
        </p:spPr>
        <p:txBody>
          <a:bodyPr>
            <a:spAutoFit/>
          </a:bodyPr>
          <a:lstStyle/>
          <a:p>
            <a:pPr>
              <a:spcBef>
                <a:spcPct val="50000"/>
              </a:spcBef>
            </a:pPr>
            <a:r>
              <a:rPr lang="en-US"/>
              <a:t>D</a:t>
            </a:r>
          </a:p>
        </p:txBody>
      </p:sp>
      <p:sp>
        <p:nvSpPr>
          <p:cNvPr id="59405" name="Text Box 13"/>
          <p:cNvSpPr txBox="1">
            <a:spLocks noChangeArrowheads="1"/>
          </p:cNvSpPr>
          <p:nvPr/>
        </p:nvSpPr>
        <p:spPr bwMode="auto">
          <a:xfrm>
            <a:off x="5435600" y="2565400"/>
            <a:ext cx="576263" cy="366713"/>
          </a:xfrm>
          <a:prstGeom prst="rect">
            <a:avLst/>
          </a:prstGeom>
          <a:noFill/>
          <a:ln w="9525">
            <a:noFill/>
            <a:miter lim="800000"/>
            <a:headEnd/>
            <a:tailEnd/>
          </a:ln>
          <a:effectLst/>
        </p:spPr>
        <p:txBody>
          <a:bodyPr>
            <a:spAutoFit/>
          </a:bodyPr>
          <a:lstStyle/>
          <a:p>
            <a:pPr>
              <a:spcBef>
                <a:spcPct val="50000"/>
              </a:spcBef>
            </a:pPr>
            <a:r>
              <a:rPr lang="en-US"/>
              <a:t>S</a:t>
            </a:r>
          </a:p>
        </p:txBody>
      </p:sp>
      <p:sp>
        <p:nvSpPr>
          <p:cNvPr id="59406" name="Text Box 14"/>
          <p:cNvSpPr txBox="1">
            <a:spLocks noChangeArrowheads="1"/>
          </p:cNvSpPr>
          <p:nvPr/>
        </p:nvSpPr>
        <p:spPr bwMode="auto">
          <a:xfrm>
            <a:off x="2771775" y="5445125"/>
            <a:ext cx="504825"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t</a:t>
            </a:r>
          </a:p>
        </p:txBody>
      </p:sp>
      <p:sp>
        <p:nvSpPr>
          <p:cNvPr id="59407" name="Text Box 15"/>
          <p:cNvSpPr txBox="1">
            <a:spLocks noChangeArrowheads="1"/>
          </p:cNvSpPr>
          <p:nvPr/>
        </p:nvSpPr>
        <p:spPr bwMode="auto">
          <a:xfrm>
            <a:off x="3779838" y="5445125"/>
            <a:ext cx="649287"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0</a:t>
            </a:r>
          </a:p>
        </p:txBody>
      </p:sp>
      <p:sp>
        <p:nvSpPr>
          <p:cNvPr id="59409" name="Rectangle 17"/>
          <p:cNvSpPr>
            <a:spLocks noChangeArrowheads="1"/>
          </p:cNvSpPr>
          <p:nvPr/>
        </p:nvSpPr>
        <p:spPr bwMode="auto">
          <a:xfrm>
            <a:off x="1619250" y="3429000"/>
            <a:ext cx="1296988" cy="647700"/>
          </a:xfrm>
          <a:prstGeom prst="rect">
            <a:avLst/>
          </a:prstGeom>
          <a:solidFill>
            <a:schemeClr val="accent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US" dirty="0"/>
              <a:t>Government</a:t>
            </a:r>
          </a:p>
          <a:p>
            <a:pPr algn="ctr"/>
            <a:r>
              <a:rPr lang="en-US" dirty="0"/>
              <a:t>Revenue</a:t>
            </a:r>
          </a:p>
        </p:txBody>
      </p:sp>
      <p:sp>
        <p:nvSpPr>
          <p:cNvPr id="59410" name="Text Box 18"/>
          <p:cNvSpPr txBox="1">
            <a:spLocks noChangeArrowheads="1"/>
          </p:cNvSpPr>
          <p:nvPr/>
        </p:nvSpPr>
        <p:spPr bwMode="auto">
          <a:xfrm>
            <a:off x="4900866" y="5445126"/>
            <a:ext cx="1081088" cy="366712"/>
          </a:xfrm>
          <a:prstGeom prst="rect">
            <a:avLst/>
          </a:prstGeom>
          <a:noFill/>
          <a:ln w="9525">
            <a:noFill/>
            <a:miter lim="800000"/>
            <a:headEnd/>
            <a:tailEnd/>
          </a:ln>
          <a:effectLst/>
        </p:spPr>
        <p:txBody>
          <a:bodyPr>
            <a:spAutoFit/>
          </a:bodyPr>
          <a:lstStyle/>
          <a:p>
            <a:pPr>
              <a:spcBef>
                <a:spcPct val="50000"/>
              </a:spcBef>
            </a:pPr>
            <a:r>
              <a:rPr lang="en-US"/>
              <a:t>Labour</a:t>
            </a:r>
          </a:p>
        </p:txBody>
      </p:sp>
      <p:sp>
        <p:nvSpPr>
          <p:cNvPr id="59411" name="Text Box 19"/>
          <p:cNvSpPr txBox="1">
            <a:spLocks noChangeArrowheads="1"/>
          </p:cNvSpPr>
          <p:nvPr/>
        </p:nvSpPr>
        <p:spPr bwMode="auto">
          <a:xfrm>
            <a:off x="539553" y="2597944"/>
            <a:ext cx="1008112" cy="366712"/>
          </a:xfrm>
          <a:prstGeom prst="rect">
            <a:avLst/>
          </a:prstGeom>
          <a:noFill/>
          <a:ln w="9525">
            <a:noFill/>
            <a:miter lim="800000"/>
            <a:headEnd/>
            <a:tailEnd/>
          </a:ln>
          <a:effectLst/>
        </p:spPr>
        <p:txBody>
          <a:bodyPr wrap="square">
            <a:spAutoFit/>
          </a:bodyPr>
          <a:lstStyle/>
          <a:p>
            <a:pPr>
              <a:spcBef>
                <a:spcPct val="50000"/>
              </a:spcBef>
            </a:pPr>
            <a:r>
              <a:rPr lang="en-US" dirty="0"/>
              <a:t>Wage</a:t>
            </a:r>
          </a:p>
        </p:txBody>
      </p:sp>
      <p:sp>
        <p:nvSpPr>
          <p:cNvPr id="59412" name="Text Box 20"/>
          <p:cNvSpPr txBox="1">
            <a:spLocks noChangeArrowheads="1"/>
          </p:cNvSpPr>
          <p:nvPr/>
        </p:nvSpPr>
        <p:spPr bwMode="auto">
          <a:xfrm>
            <a:off x="1116013" y="32131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0</a:t>
            </a:r>
          </a:p>
        </p:txBody>
      </p:sp>
      <p:sp>
        <p:nvSpPr>
          <p:cNvPr id="59413" name="Text Box 21"/>
          <p:cNvSpPr txBox="1">
            <a:spLocks noChangeArrowheads="1"/>
          </p:cNvSpPr>
          <p:nvPr/>
        </p:nvSpPr>
        <p:spPr bwMode="auto">
          <a:xfrm>
            <a:off x="1116013" y="38608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t</a:t>
            </a:r>
          </a:p>
        </p:txBody>
      </p:sp>
      <p:sp>
        <p:nvSpPr>
          <p:cNvPr id="59414" name="AutoShape 22"/>
          <p:cNvSpPr>
            <a:spLocks noChangeArrowheads="1"/>
          </p:cNvSpPr>
          <p:nvPr/>
        </p:nvSpPr>
        <p:spPr bwMode="auto">
          <a:xfrm rot="5400000">
            <a:off x="3132138" y="3213100"/>
            <a:ext cx="647700" cy="1079500"/>
          </a:xfrm>
          <a:prstGeom prst="rtTriangle">
            <a:avLst/>
          </a:prstGeom>
          <a:solidFill>
            <a:schemeClr val="accent6">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anchor="ctr"/>
          <a:lstStyle/>
          <a:p>
            <a:pPr algn="ctr"/>
            <a:r>
              <a:rPr lang="en-US" dirty="0"/>
              <a:t>DWL</a:t>
            </a:r>
          </a:p>
        </p:txBody>
      </p:sp>
      <p:sp>
        <p:nvSpPr>
          <p:cNvPr id="59415" name="Line 23"/>
          <p:cNvSpPr>
            <a:spLocks noChangeShapeType="1"/>
          </p:cNvSpPr>
          <p:nvPr/>
        </p:nvSpPr>
        <p:spPr bwMode="auto">
          <a:xfrm>
            <a:off x="4356100" y="3500438"/>
            <a:ext cx="0" cy="504825"/>
          </a:xfrm>
          <a:prstGeom prst="line">
            <a:avLst/>
          </a:prstGeom>
          <a:noFill/>
          <a:ln w="19050">
            <a:solidFill>
              <a:schemeClr val="tx1"/>
            </a:solidFill>
            <a:round/>
            <a:headEnd/>
            <a:tailEnd type="triangle" w="med" len="med"/>
          </a:ln>
          <a:effectLst/>
        </p:spPr>
        <p:txBody>
          <a:bodyPr/>
          <a:lstStyle/>
          <a:p>
            <a:endParaRPr lang="en-US"/>
          </a:p>
        </p:txBody>
      </p:sp>
      <p:sp>
        <p:nvSpPr>
          <p:cNvPr id="59416" name="Text Box 24"/>
          <p:cNvSpPr txBox="1">
            <a:spLocks noChangeArrowheads="1"/>
          </p:cNvSpPr>
          <p:nvPr/>
        </p:nvSpPr>
        <p:spPr bwMode="auto">
          <a:xfrm>
            <a:off x="4500563" y="3357563"/>
            <a:ext cx="792162" cy="779462"/>
          </a:xfrm>
          <a:prstGeom prst="rect">
            <a:avLst/>
          </a:prstGeom>
          <a:noFill/>
          <a:ln w="9525">
            <a:noFill/>
            <a:miter lim="800000"/>
            <a:headEnd/>
            <a:tailEnd/>
          </a:ln>
          <a:effectLst/>
        </p:spPr>
        <p:txBody>
          <a:bodyPr>
            <a:spAutoFit/>
          </a:bodyPr>
          <a:lstStyle/>
          <a:p>
            <a:pPr>
              <a:spcBef>
                <a:spcPct val="50000"/>
              </a:spcBef>
            </a:pPr>
            <a:r>
              <a:rPr lang="en-US"/>
              <a:t>Wage</a:t>
            </a:r>
          </a:p>
          <a:p>
            <a:pPr>
              <a:spcBef>
                <a:spcPct val="50000"/>
              </a:spcBef>
            </a:pPr>
            <a:r>
              <a:rPr lang="en-US"/>
              <a:t>Tax</a:t>
            </a:r>
          </a:p>
        </p:txBody>
      </p:sp>
      <p:sp>
        <p:nvSpPr>
          <p:cNvPr id="59418" name="Line 26"/>
          <p:cNvSpPr>
            <a:spLocks noChangeShapeType="1"/>
          </p:cNvSpPr>
          <p:nvPr/>
        </p:nvSpPr>
        <p:spPr bwMode="auto">
          <a:xfrm flipV="1">
            <a:off x="1619250" y="2781300"/>
            <a:ext cx="3457575" cy="2087563"/>
          </a:xfrm>
          <a:prstGeom prst="line">
            <a:avLst/>
          </a:prstGeom>
          <a:noFill/>
          <a:ln w="38100">
            <a:solidFill>
              <a:srgbClr val="993300"/>
            </a:solidFill>
            <a:round/>
            <a:headEnd/>
            <a:tailEnd/>
          </a:ln>
          <a:effectLst/>
        </p:spPr>
        <p:txBody>
          <a:bodyPr/>
          <a:lstStyle/>
          <a:p>
            <a:endParaRPr lang="en-US"/>
          </a:p>
        </p:txBody>
      </p:sp>
      <p:sp>
        <p:nvSpPr>
          <p:cNvPr id="2" name="TextBox 1"/>
          <p:cNvSpPr txBox="1"/>
          <p:nvPr/>
        </p:nvSpPr>
        <p:spPr>
          <a:xfrm>
            <a:off x="6150185" y="4076700"/>
            <a:ext cx="2736304" cy="1815882"/>
          </a:xfrm>
          <a:prstGeom prst="rect">
            <a:avLst/>
          </a:prstGeom>
          <a:noFill/>
        </p:spPr>
        <p:txBody>
          <a:bodyPr wrap="square" rtlCol="0">
            <a:spAutoFit/>
          </a:bodyPr>
          <a:lstStyle/>
          <a:p>
            <a:r>
              <a:rPr lang="en-US" sz="1600" dirty="0" smtClean="0"/>
              <a:t>The tax reduces the workers’ take-home hourly  wage, and he decides to work less (L</a:t>
            </a:r>
            <a:r>
              <a:rPr lang="en-US" sz="1600" baseline="-25000" dirty="0" smtClean="0"/>
              <a:t>t</a:t>
            </a:r>
            <a:r>
              <a:rPr lang="en-US" sz="1600" dirty="0" smtClean="0"/>
              <a:t>).  </a:t>
            </a:r>
            <a:endParaRPr lang="en-US" sz="1600" dirty="0"/>
          </a:p>
          <a:p>
            <a:r>
              <a:rPr lang="en-US" sz="1600" dirty="0" smtClean="0"/>
              <a:t>The tax revenue is less than the loss of supplier surplus by the amount of the DWL </a:t>
            </a:r>
            <a:endParaRPr lang="en-CA" sz="1600" dirty="0"/>
          </a:p>
        </p:txBody>
      </p:sp>
      <p:sp>
        <p:nvSpPr>
          <p:cNvPr id="3" name="TextBox 2"/>
          <p:cNvSpPr txBox="1"/>
          <p:nvPr/>
        </p:nvSpPr>
        <p:spPr>
          <a:xfrm>
            <a:off x="6156176" y="2420888"/>
            <a:ext cx="2592288" cy="1569660"/>
          </a:xfrm>
          <a:prstGeom prst="rect">
            <a:avLst/>
          </a:prstGeom>
          <a:noFill/>
        </p:spPr>
        <p:txBody>
          <a:bodyPr wrap="square" rtlCol="0">
            <a:spAutoFit/>
          </a:bodyPr>
          <a:lstStyle/>
          <a:p>
            <a:r>
              <a:rPr lang="en-US" sz="1600" dirty="0" smtClean="0"/>
              <a:t>With infinitely elastic D there is no surplus on the demand side: Horizontal demand means that any amount of labor can find a job at the going wage</a:t>
            </a:r>
            <a:endParaRPr lang="en-CA"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59415"/>
                                        </p:tgtEl>
                                        <p:attrNameLst>
                                          <p:attrName>style.visibility</p:attrName>
                                        </p:attrNameLst>
                                      </p:cBhvr>
                                      <p:to>
                                        <p:strVal val="visible"/>
                                      </p:to>
                                    </p:set>
                                    <p:animEffect transition="in" filter="wipe(up)">
                                      <p:cBhvr>
                                        <p:cTn id="11" dur="500"/>
                                        <p:tgtEl>
                                          <p:spTgt spid="59415"/>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59416"/>
                                        </p:tgtEl>
                                        <p:attrNameLst>
                                          <p:attrName>style.visibility</p:attrName>
                                        </p:attrNameLst>
                                      </p:cBhvr>
                                      <p:to>
                                        <p:strVal val="visible"/>
                                      </p:to>
                                    </p:set>
                                    <p:animEffect transition="in" filter="wipe(up)">
                                      <p:cBhvr>
                                        <p:cTn id="14" dur="500"/>
                                        <p:tgtEl>
                                          <p:spTgt spid="5941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9413"/>
                                        </p:tgtEl>
                                        <p:attrNameLst>
                                          <p:attrName>style.visibility</p:attrName>
                                        </p:attrNameLst>
                                      </p:cBhvr>
                                      <p:to>
                                        <p:strVal val="visible"/>
                                      </p:to>
                                    </p:set>
                                    <p:animEffect transition="in" filter="wipe(left)">
                                      <p:cBhvr>
                                        <p:cTn id="19" dur="500"/>
                                        <p:tgtEl>
                                          <p:spTgt spid="59413"/>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9399"/>
                                        </p:tgtEl>
                                        <p:attrNameLst>
                                          <p:attrName>style.visibility</p:attrName>
                                        </p:attrNameLst>
                                      </p:cBhvr>
                                      <p:to>
                                        <p:strVal val="visible"/>
                                      </p:to>
                                    </p:set>
                                    <p:animEffect transition="in" filter="wipe(left)">
                                      <p:cBhvr>
                                        <p:cTn id="22" dur="500"/>
                                        <p:tgtEl>
                                          <p:spTgt spid="5939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59403"/>
                                        </p:tgtEl>
                                        <p:attrNameLst>
                                          <p:attrName>style.visibility</p:attrName>
                                        </p:attrNameLst>
                                      </p:cBhvr>
                                      <p:to>
                                        <p:strVal val="visible"/>
                                      </p:to>
                                    </p:set>
                                    <p:animEffect transition="in" filter="wipe(left)">
                                      <p:cBhvr>
                                        <p:cTn id="25" dur="500"/>
                                        <p:tgtEl>
                                          <p:spTgt spid="59403"/>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59401"/>
                                        </p:tgtEl>
                                        <p:attrNameLst>
                                          <p:attrName>style.visibility</p:attrName>
                                        </p:attrNameLst>
                                      </p:cBhvr>
                                      <p:to>
                                        <p:strVal val="visible"/>
                                      </p:to>
                                    </p:set>
                                    <p:animEffect transition="in" filter="wipe(up)">
                                      <p:cBhvr>
                                        <p:cTn id="29" dur="500"/>
                                        <p:tgtEl>
                                          <p:spTgt spid="59401"/>
                                        </p:tgtEl>
                                      </p:cBhvr>
                                    </p:animEffect>
                                  </p:childTnLst>
                                </p:cTn>
                              </p:par>
                            </p:childTnLst>
                          </p:cTn>
                        </p:par>
                        <p:par>
                          <p:cTn id="30" fill="hold">
                            <p:stCondLst>
                              <p:cond delay="1000"/>
                            </p:stCondLst>
                            <p:childTnLst>
                              <p:par>
                                <p:cTn id="31" presetID="22" presetClass="entr" presetSubtype="1" fill="hold" grpId="0" nodeType="afterEffect">
                                  <p:stCondLst>
                                    <p:cond delay="0"/>
                                  </p:stCondLst>
                                  <p:childTnLst>
                                    <p:set>
                                      <p:cBhvr>
                                        <p:cTn id="32" dur="1" fill="hold">
                                          <p:stCondLst>
                                            <p:cond delay="0"/>
                                          </p:stCondLst>
                                        </p:cTn>
                                        <p:tgtEl>
                                          <p:spTgt spid="59406"/>
                                        </p:tgtEl>
                                        <p:attrNameLst>
                                          <p:attrName>style.visibility</p:attrName>
                                        </p:attrNameLst>
                                      </p:cBhvr>
                                      <p:to>
                                        <p:strVal val="visible"/>
                                      </p:to>
                                    </p:set>
                                    <p:animEffect transition="in" filter="wipe(up)">
                                      <p:cBhvr>
                                        <p:cTn id="33" dur="500"/>
                                        <p:tgtEl>
                                          <p:spTgt spid="59406"/>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grpId="0" nodeType="clickEffect">
                                  <p:stCondLst>
                                    <p:cond delay="0"/>
                                  </p:stCondLst>
                                  <p:childTnLst>
                                    <p:set>
                                      <p:cBhvr>
                                        <p:cTn id="37" dur="1" fill="hold">
                                          <p:stCondLst>
                                            <p:cond delay="0"/>
                                          </p:stCondLst>
                                        </p:cTn>
                                        <p:tgtEl>
                                          <p:spTgt spid="59409"/>
                                        </p:tgtEl>
                                        <p:attrNameLst>
                                          <p:attrName>style.visibility</p:attrName>
                                        </p:attrNameLst>
                                      </p:cBhvr>
                                      <p:to>
                                        <p:strVal val="visible"/>
                                      </p:to>
                                    </p:set>
                                    <p:animEffect transition="in" filter="slide(fromLeft)">
                                      <p:cBhvr>
                                        <p:cTn id="38" dur="500"/>
                                        <p:tgtEl>
                                          <p:spTgt spid="5940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59414"/>
                                        </p:tgtEl>
                                        <p:attrNameLst>
                                          <p:attrName>style.visibility</p:attrName>
                                        </p:attrNameLst>
                                      </p:cBhvr>
                                      <p:to>
                                        <p:strVal val="visible"/>
                                      </p:to>
                                    </p:set>
                                    <p:animEffect transition="in" filter="wipe(left)">
                                      <p:cBhvr>
                                        <p:cTn id="43" dur="500"/>
                                        <p:tgtEl>
                                          <p:spTgt spid="59414"/>
                                        </p:tgtEl>
                                      </p:cBhvr>
                                    </p:animEffect>
                                  </p:childTnLst>
                                </p:cTn>
                              </p:par>
                              <p:par>
                                <p:cTn id="44" presetID="1" presetClass="entr" presetSubtype="0" fill="hold" grpId="0" nodeType="withEffect">
                                  <p:stCondLst>
                                    <p:cond delay="0"/>
                                  </p:stCondLst>
                                  <p:childTnLst>
                                    <p:set>
                                      <p:cBhvr>
                                        <p:cTn id="45" dur="1" fill="hold">
                                          <p:stCondLst>
                                            <p:cond delay="0"/>
                                          </p:stCondLst>
                                        </p:cTn>
                                        <p:tgtEl>
                                          <p:spTgt spid="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animBg="1"/>
      <p:bldP spid="59401" grpId="0" animBg="1"/>
      <p:bldP spid="59403" grpId="0"/>
      <p:bldP spid="59406" grpId="0"/>
      <p:bldP spid="59409" grpId="0" animBg="1"/>
      <p:bldP spid="59413" grpId="0"/>
      <p:bldP spid="59414" grpId="0" animBg="1"/>
      <p:bldP spid="59415" grpId="0" animBg="1"/>
      <p:bldP spid="59416" grpId="0"/>
      <p:bldP spid="2" grpId="0"/>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533400"/>
            <a:ext cx="7571184" cy="735360"/>
          </a:xfrm>
        </p:spPr>
        <p:txBody>
          <a:bodyPr>
            <a:normAutofit fontScale="90000"/>
          </a:bodyPr>
          <a:lstStyle/>
          <a:p>
            <a:r>
              <a:rPr lang="en-US" sz="3600" dirty="0" smtClean="0">
                <a:solidFill>
                  <a:srgbClr val="3E5D78"/>
                </a:solidFill>
              </a:rPr>
              <a:t>Advanced:</a:t>
            </a:r>
            <a:r>
              <a:rPr lang="en-US" sz="3600" dirty="0" smtClean="0">
                <a:solidFill>
                  <a:srgbClr val="FF7D19"/>
                </a:solidFill>
              </a:rPr>
              <a:t> Wage Tax - </a:t>
            </a:r>
            <a:r>
              <a:rPr lang="en-US" sz="3600" dirty="0" smtClean="0">
                <a:solidFill>
                  <a:srgbClr val="FF7D19"/>
                </a:solidFill>
                <a:effectLst/>
              </a:rPr>
              <a:t>Another </a:t>
            </a:r>
            <a:r>
              <a:rPr lang="en-US" sz="3600" dirty="0">
                <a:solidFill>
                  <a:srgbClr val="FF7D19"/>
                </a:solidFill>
              </a:rPr>
              <a:t>P</a:t>
            </a:r>
            <a:r>
              <a:rPr lang="en-US" sz="3600" dirty="0" smtClean="0">
                <a:solidFill>
                  <a:srgbClr val="FF7D19"/>
                </a:solidFill>
                <a:effectLst/>
              </a:rPr>
              <a:t>erspective</a:t>
            </a:r>
            <a:endParaRPr lang="en-US" sz="3600" dirty="0">
              <a:solidFill>
                <a:srgbClr val="FF7D19"/>
              </a:solidFill>
              <a:effectLst/>
            </a:endParaRPr>
          </a:p>
        </p:txBody>
      </p:sp>
      <p:graphicFrame>
        <p:nvGraphicFramePr>
          <p:cNvPr id="27" name="Content Placeholder 26"/>
          <p:cNvGraphicFramePr>
            <a:graphicFrameLocks noGrp="1"/>
          </p:cNvGraphicFramePr>
          <p:nvPr>
            <p:ph idx="1"/>
            <p:extLst>
              <p:ext uri="{D42A27DB-BD31-4B8C-83A1-F6EECF244321}">
                <p14:modId xmlns:p14="http://schemas.microsoft.com/office/powerpoint/2010/main" val="858934906"/>
              </p:ext>
            </p:extLst>
          </p:nvPr>
        </p:nvGraphicFramePr>
        <p:xfrm>
          <a:off x="539553" y="1412776"/>
          <a:ext cx="7992888" cy="504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9396" name="Line 4"/>
          <p:cNvSpPr>
            <a:spLocks noChangeShapeType="1"/>
          </p:cNvSpPr>
          <p:nvPr/>
        </p:nvSpPr>
        <p:spPr bwMode="auto">
          <a:xfrm>
            <a:off x="1619250" y="2349500"/>
            <a:ext cx="0" cy="3095625"/>
          </a:xfrm>
          <a:prstGeom prst="line">
            <a:avLst/>
          </a:prstGeom>
          <a:noFill/>
          <a:ln w="19050">
            <a:solidFill>
              <a:schemeClr val="tx1"/>
            </a:solidFill>
            <a:round/>
            <a:headEnd/>
            <a:tailEnd/>
          </a:ln>
          <a:effectLst/>
        </p:spPr>
        <p:txBody>
          <a:bodyPr/>
          <a:lstStyle/>
          <a:p>
            <a:endParaRPr lang="en-US"/>
          </a:p>
        </p:txBody>
      </p:sp>
      <p:sp>
        <p:nvSpPr>
          <p:cNvPr id="59397" name="Line 5"/>
          <p:cNvSpPr>
            <a:spLocks noChangeShapeType="1"/>
          </p:cNvSpPr>
          <p:nvPr/>
        </p:nvSpPr>
        <p:spPr bwMode="auto">
          <a:xfrm>
            <a:off x="1619250" y="5445125"/>
            <a:ext cx="3889375" cy="0"/>
          </a:xfrm>
          <a:prstGeom prst="line">
            <a:avLst/>
          </a:prstGeom>
          <a:noFill/>
          <a:ln w="19050">
            <a:solidFill>
              <a:schemeClr val="tx1"/>
            </a:solidFill>
            <a:round/>
            <a:headEnd/>
            <a:tailEnd/>
          </a:ln>
          <a:effectLst/>
        </p:spPr>
        <p:txBody>
          <a:bodyPr/>
          <a:lstStyle/>
          <a:p>
            <a:endParaRPr lang="en-US"/>
          </a:p>
        </p:txBody>
      </p:sp>
      <p:sp>
        <p:nvSpPr>
          <p:cNvPr id="59398" name="Line 6"/>
          <p:cNvSpPr>
            <a:spLocks noChangeShapeType="1"/>
          </p:cNvSpPr>
          <p:nvPr/>
        </p:nvSpPr>
        <p:spPr bwMode="auto">
          <a:xfrm>
            <a:off x="1619250" y="3429000"/>
            <a:ext cx="3889375" cy="0"/>
          </a:xfrm>
          <a:prstGeom prst="line">
            <a:avLst/>
          </a:prstGeom>
          <a:noFill/>
          <a:ln w="38100">
            <a:solidFill>
              <a:srgbClr val="0033CC"/>
            </a:solidFill>
            <a:round/>
            <a:headEnd/>
            <a:tailEnd/>
          </a:ln>
          <a:effectLst/>
        </p:spPr>
        <p:txBody>
          <a:bodyPr/>
          <a:lstStyle/>
          <a:p>
            <a:endParaRPr lang="en-US"/>
          </a:p>
        </p:txBody>
      </p:sp>
      <p:sp>
        <p:nvSpPr>
          <p:cNvPr id="59399" name="Line 7"/>
          <p:cNvSpPr>
            <a:spLocks noChangeShapeType="1"/>
          </p:cNvSpPr>
          <p:nvPr/>
        </p:nvSpPr>
        <p:spPr bwMode="auto">
          <a:xfrm flipV="1">
            <a:off x="1619250" y="2276872"/>
            <a:ext cx="3168774" cy="1950640"/>
          </a:xfrm>
          <a:prstGeom prst="line">
            <a:avLst/>
          </a:prstGeom>
          <a:noFill/>
          <a:ln w="38100">
            <a:solidFill>
              <a:srgbClr val="993300"/>
            </a:solidFill>
            <a:round/>
            <a:headEnd/>
            <a:tailEnd/>
          </a:ln>
          <a:effectLst/>
        </p:spPr>
        <p:txBody>
          <a:bodyPr/>
          <a:lstStyle/>
          <a:p>
            <a:endParaRPr lang="en-US"/>
          </a:p>
        </p:txBody>
      </p:sp>
      <p:sp>
        <p:nvSpPr>
          <p:cNvPr id="59401" name="Line 9"/>
          <p:cNvSpPr>
            <a:spLocks noChangeShapeType="1"/>
          </p:cNvSpPr>
          <p:nvPr/>
        </p:nvSpPr>
        <p:spPr bwMode="auto">
          <a:xfrm>
            <a:off x="2916238" y="3429000"/>
            <a:ext cx="0" cy="2016125"/>
          </a:xfrm>
          <a:prstGeom prst="line">
            <a:avLst/>
          </a:prstGeom>
          <a:noFill/>
          <a:ln w="19050">
            <a:solidFill>
              <a:schemeClr val="tx1"/>
            </a:solidFill>
            <a:prstDash val="dash"/>
            <a:round/>
            <a:headEnd/>
            <a:tailEnd/>
          </a:ln>
          <a:effectLst/>
        </p:spPr>
        <p:txBody>
          <a:bodyPr/>
          <a:lstStyle/>
          <a:p>
            <a:endParaRPr lang="en-US"/>
          </a:p>
        </p:txBody>
      </p:sp>
      <p:sp>
        <p:nvSpPr>
          <p:cNvPr id="59402" name="Line 10"/>
          <p:cNvSpPr>
            <a:spLocks noChangeShapeType="1"/>
          </p:cNvSpPr>
          <p:nvPr/>
        </p:nvSpPr>
        <p:spPr bwMode="auto">
          <a:xfrm>
            <a:off x="3995738" y="3429000"/>
            <a:ext cx="0" cy="2016125"/>
          </a:xfrm>
          <a:prstGeom prst="line">
            <a:avLst/>
          </a:prstGeom>
          <a:noFill/>
          <a:ln w="19050">
            <a:solidFill>
              <a:schemeClr val="tx1"/>
            </a:solidFill>
            <a:prstDash val="dash"/>
            <a:round/>
            <a:headEnd/>
            <a:tailEnd/>
          </a:ln>
          <a:effectLst/>
        </p:spPr>
        <p:txBody>
          <a:bodyPr/>
          <a:lstStyle/>
          <a:p>
            <a:endParaRPr lang="en-US"/>
          </a:p>
        </p:txBody>
      </p:sp>
      <p:sp>
        <p:nvSpPr>
          <p:cNvPr id="59403" name="Text Box 11"/>
          <p:cNvSpPr txBox="1">
            <a:spLocks noChangeArrowheads="1"/>
          </p:cNvSpPr>
          <p:nvPr/>
        </p:nvSpPr>
        <p:spPr bwMode="auto">
          <a:xfrm>
            <a:off x="4058191" y="2093516"/>
            <a:ext cx="649288" cy="369332"/>
          </a:xfrm>
          <a:prstGeom prst="rect">
            <a:avLst/>
          </a:prstGeom>
          <a:noFill/>
          <a:ln w="9525">
            <a:noFill/>
            <a:miter lim="800000"/>
            <a:headEnd/>
            <a:tailEnd/>
          </a:ln>
          <a:effectLst/>
        </p:spPr>
        <p:txBody>
          <a:bodyPr>
            <a:spAutoFit/>
          </a:bodyPr>
          <a:lstStyle/>
          <a:p>
            <a:pPr>
              <a:spcBef>
                <a:spcPct val="50000"/>
              </a:spcBef>
            </a:pPr>
            <a:r>
              <a:rPr lang="en-US" dirty="0"/>
              <a:t>S</a:t>
            </a:r>
            <a:r>
              <a:rPr lang="en-US" baseline="-25000" dirty="0" smtClean="0"/>
              <a:t>t</a:t>
            </a:r>
            <a:endParaRPr lang="en-US" baseline="-25000" dirty="0"/>
          </a:p>
        </p:txBody>
      </p:sp>
      <p:sp>
        <p:nvSpPr>
          <p:cNvPr id="59404" name="Text Box 12"/>
          <p:cNvSpPr txBox="1">
            <a:spLocks noChangeArrowheads="1"/>
          </p:cNvSpPr>
          <p:nvPr/>
        </p:nvSpPr>
        <p:spPr bwMode="auto">
          <a:xfrm>
            <a:off x="4910898" y="3477272"/>
            <a:ext cx="433388" cy="366712"/>
          </a:xfrm>
          <a:prstGeom prst="rect">
            <a:avLst/>
          </a:prstGeom>
          <a:noFill/>
          <a:ln w="9525">
            <a:noFill/>
            <a:miter lim="800000"/>
            <a:headEnd/>
            <a:tailEnd/>
          </a:ln>
          <a:effectLst/>
        </p:spPr>
        <p:txBody>
          <a:bodyPr>
            <a:spAutoFit/>
          </a:bodyPr>
          <a:lstStyle/>
          <a:p>
            <a:pPr>
              <a:spcBef>
                <a:spcPct val="50000"/>
              </a:spcBef>
            </a:pPr>
            <a:r>
              <a:rPr lang="en-US"/>
              <a:t>D</a:t>
            </a:r>
          </a:p>
        </p:txBody>
      </p:sp>
      <p:sp>
        <p:nvSpPr>
          <p:cNvPr id="59405" name="Text Box 13"/>
          <p:cNvSpPr txBox="1">
            <a:spLocks noChangeArrowheads="1"/>
          </p:cNvSpPr>
          <p:nvPr/>
        </p:nvSpPr>
        <p:spPr bwMode="auto">
          <a:xfrm>
            <a:off x="4823345" y="2938202"/>
            <a:ext cx="576263" cy="366713"/>
          </a:xfrm>
          <a:prstGeom prst="rect">
            <a:avLst/>
          </a:prstGeom>
          <a:noFill/>
          <a:ln w="9525">
            <a:noFill/>
            <a:miter lim="800000"/>
            <a:headEnd/>
            <a:tailEnd/>
          </a:ln>
          <a:effectLst/>
        </p:spPr>
        <p:txBody>
          <a:bodyPr>
            <a:spAutoFit/>
          </a:bodyPr>
          <a:lstStyle/>
          <a:p>
            <a:pPr>
              <a:spcBef>
                <a:spcPct val="50000"/>
              </a:spcBef>
            </a:pPr>
            <a:r>
              <a:rPr lang="en-US"/>
              <a:t>S</a:t>
            </a:r>
          </a:p>
        </p:txBody>
      </p:sp>
      <p:sp>
        <p:nvSpPr>
          <p:cNvPr id="59406" name="Text Box 14"/>
          <p:cNvSpPr txBox="1">
            <a:spLocks noChangeArrowheads="1"/>
          </p:cNvSpPr>
          <p:nvPr/>
        </p:nvSpPr>
        <p:spPr bwMode="auto">
          <a:xfrm>
            <a:off x="2771775" y="5445125"/>
            <a:ext cx="504825"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t</a:t>
            </a:r>
          </a:p>
        </p:txBody>
      </p:sp>
      <p:sp>
        <p:nvSpPr>
          <p:cNvPr id="59407" name="Text Box 15"/>
          <p:cNvSpPr txBox="1">
            <a:spLocks noChangeArrowheads="1"/>
          </p:cNvSpPr>
          <p:nvPr/>
        </p:nvSpPr>
        <p:spPr bwMode="auto">
          <a:xfrm>
            <a:off x="3779838" y="5445125"/>
            <a:ext cx="649287"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0</a:t>
            </a:r>
          </a:p>
        </p:txBody>
      </p:sp>
      <p:sp>
        <p:nvSpPr>
          <p:cNvPr id="59409" name="Rectangle 17"/>
          <p:cNvSpPr>
            <a:spLocks noChangeArrowheads="1"/>
          </p:cNvSpPr>
          <p:nvPr/>
        </p:nvSpPr>
        <p:spPr bwMode="auto">
          <a:xfrm>
            <a:off x="1619250" y="3429000"/>
            <a:ext cx="1296988" cy="647700"/>
          </a:xfrm>
          <a:prstGeom prst="rect">
            <a:avLst/>
          </a:prstGeom>
          <a:solidFill>
            <a:schemeClr val="accent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US" dirty="0"/>
              <a:t>Government</a:t>
            </a:r>
          </a:p>
          <a:p>
            <a:pPr algn="ctr"/>
            <a:r>
              <a:rPr lang="en-US" dirty="0"/>
              <a:t>Revenue</a:t>
            </a:r>
          </a:p>
        </p:txBody>
      </p:sp>
      <p:sp>
        <p:nvSpPr>
          <p:cNvPr id="59410" name="Text Box 18"/>
          <p:cNvSpPr txBox="1">
            <a:spLocks noChangeArrowheads="1"/>
          </p:cNvSpPr>
          <p:nvPr/>
        </p:nvSpPr>
        <p:spPr bwMode="auto">
          <a:xfrm>
            <a:off x="4900866" y="5445126"/>
            <a:ext cx="1081088" cy="366712"/>
          </a:xfrm>
          <a:prstGeom prst="rect">
            <a:avLst/>
          </a:prstGeom>
          <a:noFill/>
          <a:ln w="9525">
            <a:noFill/>
            <a:miter lim="800000"/>
            <a:headEnd/>
            <a:tailEnd/>
          </a:ln>
          <a:effectLst/>
        </p:spPr>
        <p:txBody>
          <a:bodyPr>
            <a:spAutoFit/>
          </a:bodyPr>
          <a:lstStyle/>
          <a:p>
            <a:pPr>
              <a:spcBef>
                <a:spcPct val="50000"/>
              </a:spcBef>
            </a:pPr>
            <a:r>
              <a:rPr lang="en-US"/>
              <a:t>Labour</a:t>
            </a:r>
          </a:p>
        </p:txBody>
      </p:sp>
      <p:sp>
        <p:nvSpPr>
          <p:cNvPr id="59411" name="Text Box 19"/>
          <p:cNvSpPr txBox="1">
            <a:spLocks noChangeArrowheads="1"/>
          </p:cNvSpPr>
          <p:nvPr/>
        </p:nvSpPr>
        <p:spPr bwMode="auto">
          <a:xfrm>
            <a:off x="539553" y="2597944"/>
            <a:ext cx="1008112" cy="366712"/>
          </a:xfrm>
          <a:prstGeom prst="rect">
            <a:avLst/>
          </a:prstGeom>
          <a:noFill/>
          <a:ln w="9525">
            <a:noFill/>
            <a:miter lim="800000"/>
            <a:headEnd/>
            <a:tailEnd/>
          </a:ln>
          <a:effectLst/>
        </p:spPr>
        <p:txBody>
          <a:bodyPr wrap="square">
            <a:spAutoFit/>
          </a:bodyPr>
          <a:lstStyle/>
          <a:p>
            <a:pPr>
              <a:spcBef>
                <a:spcPct val="50000"/>
              </a:spcBef>
            </a:pPr>
            <a:r>
              <a:rPr lang="en-US" dirty="0"/>
              <a:t>Wage</a:t>
            </a:r>
          </a:p>
        </p:txBody>
      </p:sp>
      <p:sp>
        <p:nvSpPr>
          <p:cNvPr id="59412" name="Text Box 20"/>
          <p:cNvSpPr txBox="1">
            <a:spLocks noChangeArrowheads="1"/>
          </p:cNvSpPr>
          <p:nvPr/>
        </p:nvSpPr>
        <p:spPr bwMode="auto">
          <a:xfrm>
            <a:off x="1116013" y="32131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0</a:t>
            </a:r>
          </a:p>
        </p:txBody>
      </p:sp>
      <p:sp>
        <p:nvSpPr>
          <p:cNvPr id="59413" name="Text Box 21"/>
          <p:cNvSpPr txBox="1">
            <a:spLocks noChangeArrowheads="1"/>
          </p:cNvSpPr>
          <p:nvPr/>
        </p:nvSpPr>
        <p:spPr bwMode="auto">
          <a:xfrm>
            <a:off x="1116013" y="38608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t</a:t>
            </a:r>
          </a:p>
        </p:txBody>
      </p:sp>
      <p:sp>
        <p:nvSpPr>
          <p:cNvPr id="59414" name="AutoShape 22"/>
          <p:cNvSpPr>
            <a:spLocks noChangeArrowheads="1"/>
          </p:cNvSpPr>
          <p:nvPr/>
        </p:nvSpPr>
        <p:spPr bwMode="auto">
          <a:xfrm rot="5400000">
            <a:off x="3132138" y="3213100"/>
            <a:ext cx="647700" cy="1079500"/>
          </a:xfrm>
          <a:prstGeom prst="rtTriangle">
            <a:avLst/>
          </a:prstGeom>
          <a:solidFill>
            <a:schemeClr val="accent6">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anchor="ctr"/>
          <a:lstStyle/>
          <a:p>
            <a:pPr algn="ctr"/>
            <a:r>
              <a:rPr lang="en-US" dirty="0"/>
              <a:t>DWL</a:t>
            </a:r>
          </a:p>
        </p:txBody>
      </p:sp>
      <p:sp>
        <p:nvSpPr>
          <p:cNvPr id="59415" name="Line 23"/>
          <p:cNvSpPr>
            <a:spLocks noChangeShapeType="1"/>
          </p:cNvSpPr>
          <p:nvPr/>
        </p:nvSpPr>
        <p:spPr bwMode="auto">
          <a:xfrm flipV="1">
            <a:off x="4074698" y="2882553"/>
            <a:ext cx="0" cy="405953"/>
          </a:xfrm>
          <a:prstGeom prst="line">
            <a:avLst/>
          </a:prstGeom>
          <a:noFill/>
          <a:ln w="19050">
            <a:solidFill>
              <a:schemeClr val="tx1"/>
            </a:solidFill>
            <a:round/>
            <a:headEnd/>
            <a:tailEnd type="triangle" w="med" len="med"/>
          </a:ln>
          <a:effectLst/>
        </p:spPr>
        <p:txBody>
          <a:bodyPr/>
          <a:lstStyle/>
          <a:p>
            <a:endParaRPr lang="en-US"/>
          </a:p>
        </p:txBody>
      </p:sp>
      <p:sp>
        <p:nvSpPr>
          <p:cNvPr id="59416" name="Text Box 24"/>
          <p:cNvSpPr txBox="1">
            <a:spLocks noChangeArrowheads="1"/>
          </p:cNvSpPr>
          <p:nvPr/>
        </p:nvSpPr>
        <p:spPr bwMode="auto">
          <a:xfrm>
            <a:off x="4175676" y="2574776"/>
            <a:ext cx="1223169" cy="338554"/>
          </a:xfrm>
          <a:prstGeom prst="rect">
            <a:avLst/>
          </a:prstGeom>
          <a:noFill/>
          <a:ln w="9525">
            <a:noFill/>
            <a:miter lim="800000"/>
            <a:headEnd/>
            <a:tailEnd/>
          </a:ln>
          <a:effectLst/>
        </p:spPr>
        <p:txBody>
          <a:bodyPr wrap="square">
            <a:spAutoFit/>
          </a:bodyPr>
          <a:lstStyle/>
          <a:p>
            <a:pPr>
              <a:spcBef>
                <a:spcPct val="50000"/>
              </a:spcBef>
            </a:pPr>
            <a:r>
              <a:rPr lang="en-US" sz="1600" dirty="0" smtClean="0"/>
              <a:t>Wage tax</a:t>
            </a:r>
            <a:endParaRPr lang="en-US" sz="1600" dirty="0"/>
          </a:p>
        </p:txBody>
      </p:sp>
      <p:sp>
        <p:nvSpPr>
          <p:cNvPr id="59418" name="Line 26"/>
          <p:cNvSpPr>
            <a:spLocks noChangeShapeType="1"/>
          </p:cNvSpPr>
          <p:nvPr/>
        </p:nvSpPr>
        <p:spPr bwMode="auto">
          <a:xfrm flipV="1">
            <a:off x="1619250" y="2781300"/>
            <a:ext cx="3457575" cy="2087563"/>
          </a:xfrm>
          <a:prstGeom prst="line">
            <a:avLst/>
          </a:prstGeom>
          <a:noFill/>
          <a:ln w="38100">
            <a:solidFill>
              <a:srgbClr val="FF0000"/>
            </a:solidFill>
            <a:round/>
            <a:headEnd/>
            <a:tailEnd/>
          </a:ln>
          <a:effectLst/>
        </p:spPr>
        <p:txBody>
          <a:bodyPr/>
          <a:lstStyle/>
          <a:p>
            <a:endParaRPr lang="en-US"/>
          </a:p>
        </p:txBody>
      </p:sp>
      <p:sp>
        <p:nvSpPr>
          <p:cNvPr id="2" name="TextBox 1"/>
          <p:cNvSpPr txBox="1"/>
          <p:nvPr/>
        </p:nvSpPr>
        <p:spPr>
          <a:xfrm>
            <a:off x="5960403" y="3483510"/>
            <a:ext cx="2736304" cy="1200329"/>
          </a:xfrm>
          <a:prstGeom prst="rect">
            <a:avLst/>
          </a:prstGeom>
          <a:noFill/>
        </p:spPr>
        <p:txBody>
          <a:bodyPr wrap="square" rtlCol="0">
            <a:spAutoFit/>
          </a:bodyPr>
          <a:lstStyle/>
          <a:p>
            <a:r>
              <a:rPr lang="en-US" dirty="0" smtClean="0"/>
              <a:t>The outcome is the same as in the case where the employer deducted the tax.  </a:t>
            </a:r>
            <a:endParaRPr lang="en-CA" dirty="0"/>
          </a:p>
        </p:txBody>
      </p:sp>
      <p:sp>
        <p:nvSpPr>
          <p:cNvPr id="3" name="TextBox 2"/>
          <p:cNvSpPr txBox="1"/>
          <p:nvPr/>
        </p:nvSpPr>
        <p:spPr>
          <a:xfrm>
            <a:off x="6156176" y="2420888"/>
            <a:ext cx="2592288" cy="646331"/>
          </a:xfrm>
          <a:prstGeom prst="rect">
            <a:avLst/>
          </a:prstGeom>
          <a:noFill/>
        </p:spPr>
        <p:txBody>
          <a:bodyPr wrap="square" rtlCol="0">
            <a:spAutoFit/>
          </a:bodyPr>
          <a:lstStyle/>
          <a:p>
            <a:r>
              <a:rPr lang="en-US" dirty="0" smtClean="0"/>
              <a:t>The tax shifts the supply curve upward </a:t>
            </a:r>
            <a:endParaRPr lang="en-CA" dirty="0"/>
          </a:p>
        </p:txBody>
      </p:sp>
      <p:cxnSp>
        <p:nvCxnSpPr>
          <p:cNvPr id="5" name="Straight Connector 4"/>
          <p:cNvCxnSpPr/>
          <p:nvPr/>
        </p:nvCxnSpPr>
        <p:spPr>
          <a:xfrm flipH="1">
            <a:off x="1619250" y="4076701"/>
            <a:ext cx="1296988" cy="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868144" y="4941168"/>
            <a:ext cx="3024336" cy="923330"/>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Hence the legal incidence of the tax does not impact the economic outcome</a:t>
            </a:r>
            <a:endParaRPr lang="en-CA" dirty="0">
              <a:solidFill>
                <a:schemeClr val="bg1"/>
              </a:solidFill>
            </a:endParaRPr>
          </a:p>
        </p:txBody>
      </p:sp>
    </p:spTree>
    <p:extLst>
      <p:ext uri="{BB962C8B-B14F-4D97-AF65-F5344CB8AC3E}">
        <p14:creationId xmlns:p14="http://schemas.microsoft.com/office/powerpoint/2010/main" val="412930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59415"/>
                                        </p:tgtEl>
                                        <p:attrNameLst>
                                          <p:attrName>style.visibility</p:attrName>
                                        </p:attrNameLst>
                                      </p:cBhvr>
                                      <p:to>
                                        <p:strVal val="visible"/>
                                      </p:to>
                                    </p:set>
                                    <p:animEffect transition="in" filter="wipe(up)">
                                      <p:cBhvr>
                                        <p:cTn id="11" dur="500"/>
                                        <p:tgtEl>
                                          <p:spTgt spid="59415"/>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59416"/>
                                        </p:tgtEl>
                                        <p:attrNameLst>
                                          <p:attrName>style.visibility</p:attrName>
                                        </p:attrNameLst>
                                      </p:cBhvr>
                                      <p:to>
                                        <p:strVal val="visible"/>
                                      </p:to>
                                    </p:set>
                                    <p:animEffect transition="in" filter="wipe(up)">
                                      <p:cBhvr>
                                        <p:cTn id="14" dur="500"/>
                                        <p:tgtEl>
                                          <p:spTgt spid="5941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9413"/>
                                        </p:tgtEl>
                                        <p:attrNameLst>
                                          <p:attrName>style.visibility</p:attrName>
                                        </p:attrNameLst>
                                      </p:cBhvr>
                                      <p:to>
                                        <p:strVal val="visible"/>
                                      </p:to>
                                    </p:set>
                                    <p:animEffect transition="in" filter="wipe(left)">
                                      <p:cBhvr>
                                        <p:cTn id="19" dur="500"/>
                                        <p:tgtEl>
                                          <p:spTgt spid="59413"/>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9399"/>
                                        </p:tgtEl>
                                        <p:attrNameLst>
                                          <p:attrName>style.visibility</p:attrName>
                                        </p:attrNameLst>
                                      </p:cBhvr>
                                      <p:to>
                                        <p:strVal val="visible"/>
                                      </p:to>
                                    </p:set>
                                    <p:animEffect transition="in" filter="wipe(left)">
                                      <p:cBhvr>
                                        <p:cTn id="22" dur="500"/>
                                        <p:tgtEl>
                                          <p:spTgt spid="5939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59403"/>
                                        </p:tgtEl>
                                        <p:attrNameLst>
                                          <p:attrName>style.visibility</p:attrName>
                                        </p:attrNameLst>
                                      </p:cBhvr>
                                      <p:to>
                                        <p:strVal val="visible"/>
                                      </p:to>
                                    </p:set>
                                    <p:animEffect transition="in" filter="wipe(left)">
                                      <p:cBhvr>
                                        <p:cTn id="25" dur="500"/>
                                        <p:tgtEl>
                                          <p:spTgt spid="59403"/>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59401"/>
                                        </p:tgtEl>
                                        <p:attrNameLst>
                                          <p:attrName>style.visibility</p:attrName>
                                        </p:attrNameLst>
                                      </p:cBhvr>
                                      <p:to>
                                        <p:strVal val="visible"/>
                                      </p:to>
                                    </p:set>
                                    <p:animEffect transition="in" filter="wipe(up)">
                                      <p:cBhvr>
                                        <p:cTn id="29" dur="500"/>
                                        <p:tgtEl>
                                          <p:spTgt spid="59401"/>
                                        </p:tgtEl>
                                      </p:cBhvr>
                                    </p:animEffect>
                                  </p:childTnLst>
                                </p:cTn>
                              </p:par>
                              <p:par>
                                <p:cTn id="30" presetID="1"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childTnLst>
                                </p:cTn>
                              </p:par>
                            </p:childTnLst>
                          </p:cTn>
                        </p:par>
                        <p:par>
                          <p:cTn id="32" fill="hold">
                            <p:stCondLst>
                              <p:cond delay="1000"/>
                            </p:stCondLst>
                            <p:childTnLst>
                              <p:par>
                                <p:cTn id="33" presetID="22" presetClass="entr" presetSubtype="1" fill="hold" grpId="0" nodeType="afterEffect">
                                  <p:stCondLst>
                                    <p:cond delay="0"/>
                                  </p:stCondLst>
                                  <p:childTnLst>
                                    <p:set>
                                      <p:cBhvr>
                                        <p:cTn id="34" dur="1" fill="hold">
                                          <p:stCondLst>
                                            <p:cond delay="0"/>
                                          </p:stCondLst>
                                        </p:cTn>
                                        <p:tgtEl>
                                          <p:spTgt spid="59406"/>
                                        </p:tgtEl>
                                        <p:attrNameLst>
                                          <p:attrName>style.visibility</p:attrName>
                                        </p:attrNameLst>
                                      </p:cBhvr>
                                      <p:to>
                                        <p:strVal val="visible"/>
                                      </p:to>
                                    </p:set>
                                    <p:animEffect transition="in" filter="wipe(up)">
                                      <p:cBhvr>
                                        <p:cTn id="35" dur="500"/>
                                        <p:tgtEl>
                                          <p:spTgt spid="59406"/>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8" fill="hold" grpId="0" nodeType="clickEffect">
                                  <p:stCondLst>
                                    <p:cond delay="0"/>
                                  </p:stCondLst>
                                  <p:childTnLst>
                                    <p:set>
                                      <p:cBhvr>
                                        <p:cTn id="39" dur="1" fill="hold">
                                          <p:stCondLst>
                                            <p:cond delay="0"/>
                                          </p:stCondLst>
                                        </p:cTn>
                                        <p:tgtEl>
                                          <p:spTgt spid="59409"/>
                                        </p:tgtEl>
                                        <p:attrNameLst>
                                          <p:attrName>style.visibility</p:attrName>
                                        </p:attrNameLst>
                                      </p:cBhvr>
                                      <p:to>
                                        <p:strVal val="visible"/>
                                      </p:to>
                                    </p:set>
                                    <p:animEffect transition="in" filter="slide(fromLeft)">
                                      <p:cBhvr>
                                        <p:cTn id="40" dur="500"/>
                                        <p:tgtEl>
                                          <p:spTgt spid="5940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59414"/>
                                        </p:tgtEl>
                                        <p:attrNameLst>
                                          <p:attrName>style.visibility</p:attrName>
                                        </p:attrNameLst>
                                      </p:cBhvr>
                                      <p:to>
                                        <p:strVal val="visible"/>
                                      </p:to>
                                    </p:set>
                                    <p:animEffect transition="in" filter="wipe(left)">
                                      <p:cBhvr>
                                        <p:cTn id="45" dur="500"/>
                                        <p:tgtEl>
                                          <p:spTgt spid="59414"/>
                                        </p:tgtEl>
                                      </p:cBhvr>
                                    </p:animEffect>
                                  </p:childTnLst>
                                </p:cTn>
                              </p:par>
                              <p:par>
                                <p:cTn id="46" presetID="1" presetClass="entr" presetSubtype="0" fill="hold" grpId="0" nodeType="withEffect">
                                  <p:stCondLst>
                                    <p:cond delay="0"/>
                                  </p:stCondLst>
                                  <p:childTnLst>
                                    <p:set>
                                      <p:cBhvr>
                                        <p:cTn id="47" dur="1" fill="hold">
                                          <p:stCondLst>
                                            <p:cond delay="0"/>
                                          </p:stCondLst>
                                        </p:cTn>
                                        <p:tgtEl>
                                          <p:spTgt spid="2"/>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animBg="1"/>
      <p:bldP spid="59401" grpId="0" animBg="1"/>
      <p:bldP spid="59403" grpId="0"/>
      <p:bldP spid="59406" grpId="0"/>
      <p:bldP spid="59409" grpId="0" animBg="1"/>
      <p:bldP spid="59413" grpId="0"/>
      <p:bldP spid="59414" grpId="0" animBg="1"/>
      <p:bldP spid="59415" grpId="0" animBg="1"/>
      <p:bldP spid="59416" grpId="0"/>
      <p:bldP spid="2" grpId="0"/>
      <p:bldP spid="3" grpId="0"/>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57200" y="533400"/>
            <a:ext cx="8229600" cy="807368"/>
          </a:xfrm>
        </p:spPr>
        <p:txBody>
          <a:bodyPr>
            <a:normAutofit/>
          </a:bodyPr>
          <a:lstStyle/>
          <a:p>
            <a:r>
              <a:rPr lang="en-US" sz="3600" dirty="0" smtClean="0">
                <a:solidFill>
                  <a:srgbClr val="3E5D78"/>
                </a:solidFill>
                <a:effectLst/>
              </a:rPr>
              <a:t>Advanced:</a:t>
            </a:r>
            <a:r>
              <a:rPr lang="en-US" sz="3600" dirty="0" smtClean="0">
                <a:solidFill>
                  <a:srgbClr val="FF7D19"/>
                </a:solidFill>
                <a:effectLst/>
              </a:rPr>
              <a:t> Equity </a:t>
            </a:r>
            <a:r>
              <a:rPr lang="en-US" sz="3600" dirty="0">
                <a:solidFill>
                  <a:srgbClr val="FF7D19"/>
                </a:solidFill>
                <a:effectLst/>
              </a:rPr>
              <a:t>versus Efficiency</a:t>
            </a:r>
          </a:p>
        </p:txBody>
      </p:sp>
      <p:graphicFrame>
        <p:nvGraphicFramePr>
          <p:cNvPr id="32" name="Content Placeholder 31"/>
          <p:cNvGraphicFramePr>
            <a:graphicFrameLocks noGrp="1"/>
          </p:cNvGraphicFramePr>
          <p:nvPr>
            <p:ph idx="1"/>
            <p:extLst>
              <p:ext uri="{D42A27DB-BD31-4B8C-83A1-F6EECF244321}">
                <p14:modId xmlns:p14="http://schemas.microsoft.com/office/powerpoint/2010/main" val="77603685"/>
              </p:ext>
            </p:extLst>
          </p:nvPr>
        </p:nvGraphicFramePr>
        <p:xfrm>
          <a:off x="539751" y="1700213"/>
          <a:ext cx="3240087" cy="504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6564" name="Line 4"/>
          <p:cNvSpPr>
            <a:spLocks noChangeShapeType="1"/>
          </p:cNvSpPr>
          <p:nvPr/>
        </p:nvSpPr>
        <p:spPr bwMode="auto">
          <a:xfrm>
            <a:off x="1619250" y="2349500"/>
            <a:ext cx="0" cy="3095625"/>
          </a:xfrm>
          <a:prstGeom prst="line">
            <a:avLst/>
          </a:prstGeom>
          <a:noFill/>
          <a:ln w="19050">
            <a:solidFill>
              <a:schemeClr val="tx1"/>
            </a:solidFill>
            <a:round/>
            <a:headEnd/>
            <a:tailEnd/>
          </a:ln>
          <a:effectLst/>
        </p:spPr>
        <p:txBody>
          <a:bodyPr/>
          <a:lstStyle/>
          <a:p>
            <a:endParaRPr lang="en-US"/>
          </a:p>
        </p:txBody>
      </p:sp>
      <p:sp>
        <p:nvSpPr>
          <p:cNvPr id="66565" name="Line 5"/>
          <p:cNvSpPr>
            <a:spLocks noChangeShapeType="1"/>
          </p:cNvSpPr>
          <p:nvPr/>
        </p:nvSpPr>
        <p:spPr bwMode="auto">
          <a:xfrm>
            <a:off x="1619250" y="5445125"/>
            <a:ext cx="3889375" cy="0"/>
          </a:xfrm>
          <a:prstGeom prst="line">
            <a:avLst/>
          </a:prstGeom>
          <a:noFill/>
          <a:ln w="19050">
            <a:solidFill>
              <a:schemeClr val="tx1"/>
            </a:solidFill>
            <a:round/>
            <a:headEnd/>
            <a:tailEnd/>
          </a:ln>
          <a:effectLst/>
        </p:spPr>
        <p:txBody>
          <a:bodyPr/>
          <a:lstStyle/>
          <a:p>
            <a:endParaRPr lang="en-US"/>
          </a:p>
        </p:txBody>
      </p:sp>
      <p:sp>
        <p:nvSpPr>
          <p:cNvPr id="66566" name="Line 6"/>
          <p:cNvSpPr>
            <a:spLocks noChangeShapeType="1"/>
          </p:cNvSpPr>
          <p:nvPr/>
        </p:nvSpPr>
        <p:spPr bwMode="auto">
          <a:xfrm>
            <a:off x="1619250" y="3429000"/>
            <a:ext cx="3889375" cy="0"/>
          </a:xfrm>
          <a:prstGeom prst="line">
            <a:avLst/>
          </a:prstGeom>
          <a:noFill/>
          <a:ln w="38100">
            <a:solidFill>
              <a:srgbClr val="0033CC"/>
            </a:solidFill>
            <a:round/>
            <a:headEnd/>
            <a:tailEnd/>
          </a:ln>
          <a:effectLst/>
        </p:spPr>
        <p:txBody>
          <a:bodyPr/>
          <a:lstStyle/>
          <a:p>
            <a:endParaRPr lang="en-US"/>
          </a:p>
        </p:txBody>
      </p:sp>
      <p:sp>
        <p:nvSpPr>
          <p:cNvPr id="66567" name="Line 7"/>
          <p:cNvSpPr>
            <a:spLocks noChangeShapeType="1"/>
          </p:cNvSpPr>
          <p:nvPr/>
        </p:nvSpPr>
        <p:spPr bwMode="auto">
          <a:xfrm>
            <a:off x="1619250" y="4076700"/>
            <a:ext cx="3889375" cy="0"/>
          </a:xfrm>
          <a:prstGeom prst="line">
            <a:avLst/>
          </a:prstGeom>
          <a:noFill/>
          <a:ln w="38100">
            <a:solidFill>
              <a:srgbClr val="0033CC"/>
            </a:solidFill>
            <a:round/>
            <a:headEnd/>
            <a:tailEnd/>
          </a:ln>
          <a:effectLst/>
        </p:spPr>
        <p:txBody>
          <a:bodyPr/>
          <a:lstStyle/>
          <a:p>
            <a:endParaRPr lang="en-US"/>
          </a:p>
        </p:txBody>
      </p:sp>
      <p:sp>
        <p:nvSpPr>
          <p:cNvPr id="66568" name="Line 8"/>
          <p:cNvSpPr>
            <a:spLocks noChangeShapeType="1"/>
          </p:cNvSpPr>
          <p:nvPr/>
        </p:nvSpPr>
        <p:spPr bwMode="auto">
          <a:xfrm>
            <a:off x="2916238" y="3429000"/>
            <a:ext cx="0" cy="2016125"/>
          </a:xfrm>
          <a:prstGeom prst="line">
            <a:avLst/>
          </a:prstGeom>
          <a:noFill/>
          <a:ln w="9525">
            <a:solidFill>
              <a:schemeClr val="tx1"/>
            </a:solidFill>
            <a:prstDash val="dash"/>
            <a:round/>
            <a:headEnd/>
            <a:tailEnd/>
          </a:ln>
          <a:effectLst/>
        </p:spPr>
        <p:txBody>
          <a:bodyPr/>
          <a:lstStyle/>
          <a:p>
            <a:endParaRPr lang="en-US"/>
          </a:p>
        </p:txBody>
      </p:sp>
      <p:sp>
        <p:nvSpPr>
          <p:cNvPr id="66569" name="Line 9"/>
          <p:cNvSpPr>
            <a:spLocks noChangeShapeType="1"/>
          </p:cNvSpPr>
          <p:nvPr/>
        </p:nvSpPr>
        <p:spPr bwMode="auto">
          <a:xfrm>
            <a:off x="3995738" y="3429000"/>
            <a:ext cx="0" cy="2016125"/>
          </a:xfrm>
          <a:prstGeom prst="line">
            <a:avLst/>
          </a:prstGeom>
          <a:noFill/>
          <a:ln w="9525">
            <a:solidFill>
              <a:schemeClr val="tx1"/>
            </a:solidFill>
            <a:prstDash val="dash"/>
            <a:round/>
            <a:headEnd/>
            <a:tailEnd/>
          </a:ln>
          <a:effectLst/>
        </p:spPr>
        <p:txBody>
          <a:bodyPr/>
          <a:lstStyle/>
          <a:p>
            <a:endParaRPr lang="en-US"/>
          </a:p>
        </p:txBody>
      </p:sp>
      <p:sp>
        <p:nvSpPr>
          <p:cNvPr id="66570" name="Text Box 10"/>
          <p:cNvSpPr txBox="1">
            <a:spLocks noChangeArrowheads="1"/>
          </p:cNvSpPr>
          <p:nvPr/>
        </p:nvSpPr>
        <p:spPr bwMode="auto">
          <a:xfrm>
            <a:off x="5651500" y="4005263"/>
            <a:ext cx="649288" cy="366712"/>
          </a:xfrm>
          <a:prstGeom prst="rect">
            <a:avLst/>
          </a:prstGeom>
          <a:noFill/>
          <a:ln w="9525">
            <a:noFill/>
            <a:miter lim="800000"/>
            <a:headEnd/>
            <a:tailEnd/>
          </a:ln>
          <a:effectLst/>
        </p:spPr>
        <p:txBody>
          <a:bodyPr>
            <a:spAutoFit/>
          </a:bodyPr>
          <a:lstStyle/>
          <a:p>
            <a:pPr>
              <a:spcBef>
                <a:spcPct val="50000"/>
              </a:spcBef>
            </a:pPr>
            <a:r>
              <a:rPr lang="en-US"/>
              <a:t>D</a:t>
            </a:r>
            <a:r>
              <a:rPr lang="en-US" baseline="-25000"/>
              <a:t>t1</a:t>
            </a:r>
          </a:p>
        </p:txBody>
      </p:sp>
      <p:sp>
        <p:nvSpPr>
          <p:cNvPr id="66571" name="Text Box 11"/>
          <p:cNvSpPr txBox="1">
            <a:spLocks noChangeArrowheads="1"/>
          </p:cNvSpPr>
          <p:nvPr/>
        </p:nvSpPr>
        <p:spPr bwMode="auto">
          <a:xfrm>
            <a:off x="5651500" y="3357563"/>
            <a:ext cx="433388" cy="366712"/>
          </a:xfrm>
          <a:prstGeom prst="rect">
            <a:avLst/>
          </a:prstGeom>
          <a:noFill/>
          <a:ln w="9525">
            <a:noFill/>
            <a:miter lim="800000"/>
            <a:headEnd/>
            <a:tailEnd/>
          </a:ln>
          <a:effectLst/>
        </p:spPr>
        <p:txBody>
          <a:bodyPr>
            <a:spAutoFit/>
          </a:bodyPr>
          <a:lstStyle/>
          <a:p>
            <a:pPr>
              <a:spcBef>
                <a:spcPct val="50000"/>
              </a:spcBef>
            </a:pPr>
            <a:r>
              <a:rPr lang="en-US"/>
              <a:t>D</a:t>
            </a:r>
          </a:p>
        </p:txBody>
      </p:sp>
      <p:sp>
        <p:nvSpPr>
          <p:cNvPr id="66572" name="Text Box 12"/>
          <p:cNvSpPr txBox="1">
            <a:spLocks noChangeArrowheads="1"/>
          </p:cNvSpPr>
          <p:nvPr/>
        </p:nvSpPr>
        <p:spPr bwMode="auto">
          <a:xfrm>
            <a:off x="5435600" y="2565400"/>
            <a:ext cx="576263" cy="366713"/>
          </a:xfrm>
          <a:prstGeom prst="rect">
            <a:avLst/>
          </a:prstGeom>
          <a:noFill/>
          <a:ln w="9525">
            <a:noFill/>
            <a:miter lim="800000"/>
            <a:headEnd/>
            <a:tailEnd/>
          </a:ln>
          <a:effectLst/>
        </p:spPr>
        <p:txBody>
          <a:bodyPr>
            <a:spAutoFit/>
          </a:bodyPr>
          <a:lstStyle/>
          <a:p>
            <a:pPr>
              <a:spcBef>
                <a:spcPct val="50000"/>
              </a:spcBef>
            </a:pPr>
            <a:r>
              <a:rPr lang="en-US"/>
              <a:t>S</a:t>
            </a:r>
          </a:p>
        </p:txBody>
      </p:sp>
      <p:sp>
        <p:nvSpPr>
          <p:cNvPr id="66573" name="Text Box 13"/>
          <p:cNvSpPr txBox="1">
            <a:spLocks noChangeArrowheads="1"/>
          </p:cNvSpPr>
          <p:nvPr/>
        </p:nvSpPr>
        <p:spPr bwMode="auto">
          <a:xfrm>
            <a:off x="2771775" y="5445125"/>
            <a:ext cx="504825"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1</a:t>
            </a:r>
          </a:p>
        </p:txBody>
      </p:sp>
      <p:sp>
        <p:nvSpPr>
          <p:cNvPr id="66574" name="Text Box 14"/>
          <p:cNvSpPr txBox="1">
            <a:spLocks noChangeArrowheads="1"/>
          </p:cNvSpPr>
          <p:nvPr/>
        </p:nvSpPr>
        <p:spPr bwMode="auto">
          <a:xfrm>
            <a:off x="3779838" y="5445125"/>
            <a:ext cx="649287"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0</a:t>
            </a:r>
          </a:p>
        </p:txBody>
      </p:sp>
      <p:sp>
        <p:nvSpPr>
          <p:cNvPr id="66576" name="Text Box 16"/>
          <p:cNvSpPr txBox="1">
            <a:spLocks noChangeArrowheads="1"/>
          </p:cNvSpPr>
          <p:nvPr/>
        </p:nvSpPr>
        <p:spPr bwMode="auto">
          <a:xfrm>
            <a:off x="5219700" y="5445125"/>
            <a:ext cx="1081088" cy="366712"/>
          </a:xfrm>
          <a:prstGeom prst="rect">
            <a:avLst/>
          </a:prstGeom>
          <a:noFill/>
          <a:ln w="9525">
            <a:noFill/>
            <a:miter lim="800000"/>
            <a:headEnd/>
            <a:tailEnd/>
          </a:ln>
          <a:effectLst/>
        </p:spPr>
        <p:txBody>
          <a:bodyPr>
            <a:spAutoFit/>
          </a:bodyPr>
          <a:lstStyle/>
          <a:p>
            <a:pPr>
              <a:spcBef>
                <a:spcPct val="50000"/>
              </a:spcBef>
            </a:pPr>
            <a:r>
              <a:rPr lang="en-US" dirty="0" err="1" smtClean="0"/>
              <a:t>Labour</a:t>
            </a:r>
            <a:endParaRPr lang="en-US" dirty="0"/>
          </a:p>
        </p:txBody>
      </p:sp>
      <p:sp>
        <p:nvSpPr>
          <p:cNvPr id="66577" name="Text Box 17"/>
          <p:cNvSpPr txBox="1">
            <a:spLocks noChangeArrowheads="1"/>
          </p:cNvSpPr>
          <p:nvPr/>
        </p:nvSpPr>
        <p:spPr bwMode="auto">
          <a:xfrm>
            <a:off x="631826" y="2565400"/>
            <a:ext cx="968376" cy="366712"/>
          </a:xfrm>
          <a:prstGeom prst="rect">
            <a:avLst/>
          </a:prstGeom>
          <a:noFill/>
          <a:ln w="9525">
            <a:noFill/>
            <a:miter lim="800000"/>
            <a:headEnd/>
            <a:tailEnd/>
          </a:ln>
          <a:effectLst/>
        </p:spPr>
        <p:txBody>
          <a:bodyPr wrap="square">
            <a:spAutoFit/>
          </a:bodyPr>
          <a:lstStyle/>
          <a:p>
            <a:pPr>
              <a:spcBef>
                <a:spcPct val="50000"/>
              </a:spcBef>
            </a:pPr>
            <a:r>
              <a:rPr lang="en-US" dirty="0"/>
              <a:t>Wage</a:t>
            </a:r>
          </a:p>
        </p:txBody>
      </p:sp>
      <p:sp>
        <p:nvSpPr>
          <p:cNvPr id="66578" name="Text Box 18"/>
          <p:cNvSpPr txBox="1">
            <a:spLocks noChangeArrowheads="1"/>
          </p:cNvSpPr>
          <p:nvPr/>
        </p:nvSpPr>
        <p:spPr bwMode="auto">
          <a:xfrm>
            <a:off x="1116013" y="32131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0</a:t>
            </a:r>
          </a:p>
        </p:txBody>
      </p:sp>
      <p:sp>
        <p:nvSpPr>
          <p:cNvPr id="66579" name="Text Box 19"/>
          <p:cNvSpPr txBox="1">
            <a:spLocks noChangeArrowheads="1"/>
          </p:cNvSpPr>
          <p:nvPr/>
        </p:nvSpPr>
        <p:spPr bwMode="auto">
          <a:xfrm>
            <a:off x="1116013" y="3860800"/>
            <a:ext cx="649287" cy="366713"/>
          </a:xfrm>
          <a:prstGeom prst="rect">
            <a:avLst/>
          </a:prstGeom>
          <a:noFill/>
          <a:ln w="9525">
            <a:noFill/>
            <a:miter lim="800000"/>
            <a:headEnd/>
            <a:tailEnd/>
          </a:ln>
          <a:effectLst/>
        </p:spPr>
        <p:txBody>
          <a:bodyPr>
            <a:spAutoFit/>
          </a:bodyPr>
          <a:lstStyle/>
          <a:p>
            <a:pPr>
              <a:spcBef>
                <a:spcPct val="50000"/>
              </a:spcBef>
            </a:pPr>
            <a:r>
              <a:rPr lang="en-US"/>
              <a:t>W</a:t>
            </a:r>
            <a:r>
              <a:rPr lang="en-US" baseline="-25000"/>
              <a:t>t</a:t>
            </a:r>
          </a:p>
        </p:txBody>
      </p:sp>
      <p:sp>
        <p:nvSpPr>
          <p:cNvPr id="66580" name="AutoShape 20"/>
          <p:cNvSpPr>
            <a:spLocks noChangeArrowheads="1"/>
          </p:cNvSpPr>
          <p:nvPr/>
        </p:nvSpPr>
        <p:spPr bwMode="auto">
          <a:xfrm rot="5400000">
            <a:off x="3132138" y="3213100"/>
            <a:ext cx="647700" cy="1079500"/>
          </a:xfrm>
          <a:prstGeom prst="rtTriangle">
            <a:avLst/>
          </a:prstGeom>
          <a:solidFill>
            <a:schemeClr val="accent6">
              <a:lumMod val="60000"/>
              <a:lumOff val="40000"/>
            </a:schemeClr>
          </a:solidFill>
          <a:ln w="9525">
            <a:noFill/>
            <a:miter lim="800000"/>
            <a:headEnd/>
            <a:tailEnd/>
          </a:ln>
          <a:effectLst/>
        </p:spPr>
        <p:txBody>
          <a:bodyPr rot="10800000" vert="eaVert" wrap="none" anchor="ctr"/>
          <a:lstStyle/>
          <a:p>
            <a:pPr algn="ctr"/>
            <a:r>
              <a:rPr lang="en-US" dirty="0"/>
              <a:t>DWL</a:t>
            </a:r>
          </a:p>
        </p:txBody>
      </p:sp>
      <p:sp>
        <p:nvSpPr>
          <p:cNvPr id="66581" name="Line 21"/>
          <p:cNvSpPr>
            <a:spLocks noChangeShapeType="1"/>
          </p:cNvSpPr>
          <p:nvPr/>
        </p:nvSpPr>
        <p:spPr bwMode="auto">
          <a:xfrm>
            <a:off x="4356100" y="3500438"/>
            <a:ext cx="0" cy="504825"/>
          </a:xfrm>
          <a:prstGeom prst="line">
            <a:avLst/>
          </a:prstGeom>
          <a:noFill/>
          <a:ln w="19050">
            <a:solidFill>
              <a:schemeClr val="tx1"/>
            </a:solidFill>
            <a:round/>
            <a:headEnd/>
            <a:tailEnd type="triangle" w="med" len="med"/>
          </a:ln>
          <a:effectLst/>
        </p:spPr>
        <p:txBody>
          <a:bodyPr/>
          <a:lstStyle/>
          <a:p>
            <a:endParaRPr lang="en-US"/>
          </a:p>
        </p:txBody>
      </p:sp>
      <p:sp>
        <p:nvSpPr>
          <p:cNvPr id="66582" name="Text Box 22"/>
          <p:cNvSpPr txBox="1">
            <a:spLocks noChangeArrowheads="1"/>
          </p:cNvSpPr>
          <p:nvPr/>
        </p:nvSpPr>
        <p:spPr bwMode="auto">
          <a:xfrm>
            <a:off x="4427984" y="3543532"/>
            <a:ext cx="1223169" cy="369332"/>
          </a:xfrm>
          <a:prstGeom prst="rect">
            <a:avLst/>
          </a:prstGeom>
          <a:noFill/>
          <a:ln w="9525">
            <a:noFill/>
            <a:miter lim="800000"/>
            <a:headEnd/>
            <a:tailEnd/>
          </a:ln>
          <a:effectLst/>
        </p:spPr>
        <p:txBody>
          <a:bodyPr wrap="square">
            <a:spAutoFit/>
          </a:bodyPr>
          <a:lstStyle/>
          <a:p>
            <a:pPr>
              <a:spcBef>
                <a:spcPct val="50000"/>
              </a:spcBef>
            </a:pPr>
            <a:r>
              <a:rPr lang="en-US" dirty="0" smtClean="0"/>
              <a:t>Wage tax</a:t>
            </a:r>
            <a:endParaRPr lang="en-US" dirty="0"/>
          </a:p>
        </p:txBody>
      </p:sp>
      <p:sp>
        <p:nvSpPr>
          <p:cNvPr id="66583" name="Line 23"/>
          <p:cNvSpPr>
            <a:spLocks noChangeShapeType="1"/>
          </p:cNvSpPr>
          <p:nvPr/>
        </p:nvSpPr>
        <p:spPr bwMode="auto">
          <a:xfrm flipV="1">
            <a:off x="1619250" y="2781300"/>
            <a:ext cx="3457575" cy="2087563"/>
          </a:xfrm>
          <a:prstGeom prst="line">
            <a:avLst/>
          </a:prstGeom>
          <a:noFill/>
          <a:ln w="38100">
            <a:solidFill>
              <a:srgbClr val="993300"/>
            </a:solidFill>
            <a:round/>
            <a:headEnd/>
            <a:tailEnd/>
          </a:ln>
          <a:effectLst/>
        </p:spPr>
        <p:txBody>
          <a:bodyPr/>
          <a:lstStyle/>
          <a:p>
            <a:endParaRPr lang="en-US"/>
          </a:p>
        </p:txBody>
      </p:sp>
      <p:sp>
        <p:nvSpPr>
          <p:cNvPr id="66584" name="Line 24"/>
          <p:cNvSpPr>
            <a:spLocks noChangeShapeType="1"/>
          </p:cNvSpPr>
          <p:nvPr/>
        </p:nvSpPr>
        <p:spPr bwMode="auto">
          <a:xfrm>
            <a:off x="4356100" y="4149725"/>
            <a:ext cx="0" cy="504825"/>
          </a:xfrm>
          <a:prstGeom prst="line">
            <a:avLst/>
          </a:prstGeom>
          <a:noFill/>
          <a:ln w="19050">
            <a:solidFill>
              <a:schemeClr val="tx1"/>
            </a:solidFill>
            <a:round/>
            <a:headEnd/>
            <a:tailEnd type="triangle" w="med" len="med"/>
          </a:ln>
          <a:effectLst/>
        </p:spPr>
        <p:txBody>
          <a:bodyPr/>
          <a:lstStyle/>
          <a:p>
            <a:endParaRPr lang="en-US"/>
          </a:p>
        </p:txBody>
      </p:sp>
      <p:sp>
        <p:nvSpPr>
          <p:cNvPr id="66586" name="Line 26"/>
          <p:cNvSpPr>
            <a:spLocks noChangeShapeType="1"/>
          </p:cNvSpPr>
          <p:nvPr/>
        </p:nvSpPr>
        <p:spPr bwMode="auto">
          <a:xfrm>
            <a:off x="1619250" y="4652963"/>
            <a:ext cx="3889375" cy="0"/>
          </a:xfrm>
          <a:prstGeom prst="line">
            <a:avLst/>
          </a:prstGeom>
          <a:noFill/>
          <a:ln w="38100">
            <a:solidFill>
              <a:srgbClr val="0033CC"/>
            </a:solidFill>
            <a:round/>
            <a:headEnd/>
            <a:tailEnd/>
          </a:ln>
          <a:effectLst/>
        </p:spPr>
        <p:txBody>
          <a:bodyPr/>
          <a:lstStyle/>
          <a:p>
            <a:endParaRPr lang="en-US"/>
          </a:p>
        </p:txBody>
      </p:sp>
      <p:sp>
        <p:nvSpPr>
          <p:cNvPr id="66587" name="Text Box 27"/>
          <p:cNvSpPr txBox="1">
            <a:spLocks noChangeArrowheads="1"/>
          </p:cNvSpPr>
          <p:nvPr/>
        </p:nvSpPr>
        <p:spPr bwMode="auto">
          <a:xfrm>
            <a:off x="5651500" y="4581525"/>
            <a:ext cx="649288" cy="366713"/>
          </a:xfrm>
          <a:prstGeom prst="rect">
            <a:avLst/>
          </a:prstGeom>
          <a:noFill/>
          <a:ln w="9525">
            <a:noFill/>
            <a:miter lim="800000"/>
            <a:headEnd/>
            <a:tailEnd/>
          </a:ln>
          <a:effectLst/>
        </p:spPr>
        <p:txBody>
          <a:bodyPr>
            <a:spAutoFit/>
          </a:bodyPr>
          <a:lstStyle/>
          <a:p>
            <a:pPr>
              <a:spcBef>
                <a:spcPct val="50000"/>
              </a:spcBef>
            </a:pPr>
            <a:r>
              <a:rPr lang="en-US"/>
              <a:t>D</a:t>
            </a:r>
            <a:r>
              <a:rPr lang="en-US" baseline="-25000"/>
              <a:t>t2</a:t>
            </a:r>
          </a:p>
        </p:txBody>
      </p:sp>
      <p:sp>
        <p:nvSpPr>
          <p:cNvPr id="66588" name="Line 28"/>
          <p:cNvSpPr>
            <a:spLocks noChangeShapeType="1"/>
          </p:cNvSpPr>
          <p:nvPr/>
        </p:nvSpPr>
        <p:spPr bwMode="auto">
          <a:xfrm>
            <a:off x="1979613" y="3429000"/>
            <a:ext cx="0" cy="2016125"/>
          </a:xfrm>
          <a:prstGeom prst="line">
            <a:avLst/>
          </a:prstGeom>
          <a:noFill/>
          <a:ln w="9525">
            <a:solidFill>
              <a:schemeClr val="tx1"/>
            </a:solidFill>
            <a:prstDash val="dash"/>
            <a:round/>
            <a:headEnd/>
            <a:tailEnd/>
          </a:ln>
          <a:effectLst/>
        </p:spPr>
        <p:txBody>
          <a:bodyPr/>
          <a:lstStyle/>
          <a:p>
            <a:endParaRPr lang="en-US"/>
          </a:p>
        </p:txBody>
      </p:sp>
      <p:sp>
        <p:nvSpPr>
          <p:cNvPr id="66589" name="Text Box 29"/>
          <p:cNvSpPr txBox="1">
            <a:spLocks noChangeArrowheads="1"/>
          </p:cNvSpPr>
          <p:nvPr/>
        </p:nvSpPr>
        <p:spPr bwMode="auto">
          <a:xfrm>
            <a:off x="1835150" y="5445125"/>
            <a:ext cx="504825" cy="366713"/>
          </a:xfrm>
          <a:prstGeom prst="rect">
            <a:avLst/>
          </a:prstGeom>
          <a:noFill/>
          <a:ln w="9525">
            <a:noFill/>
            <a:miter lim="800000"/>
            <a:headEnd/>
            <a:tailEnd/>
          </a:ln>
          <a:effectLst/>
        </p:spPr>
        <p:txBody>
          <a:bodyPr>
            <a:spAutoFit/>
          </a:bodyPr>
          <a:lstStyle/>
          <a:p>
            <a:pPr>
              <a:spcBef>
                <a:spcPct val="50000"/>
              </a:spcBef>
            </a:pPr>
            <a:r>
              <a:rPr lang="en-US"/>
              <a:t>L</a:t>
            </a:r>
            <a:r>
              <a:rPr lang="en-US" baseline="-25000"/>
              <a:t>2</a:t>
            </a:r>
          </a:p>
        </p:txBody>
      </p:sp>
      <p:sp>
        <p:nvSpPr>
          <p:cNvPr id="66590" name="AutoShape 30"/>
          <p:cNvSpPr>
            <a:spLocks noChangeArrowheads="1"/>
          </p:cNvSpPr>
          <p:nvPr/>
        </p:nvSpPr>
        <p:spPr bwMode="auto">
          <a:xfrm rot="5400000">
            <a:off x="2364473" y="3071812"/>
            <a:ext cx="1223963" cy="1944687"/>
          </a:xfrm>
          <a:prstGeom prst="rtTriangle">
            <a:avLst/>
          </a:prstGeom>
          <a:solidFill>
            <a:schemeClr val="accent1">
              <a:alpha val="56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10800000" vert="eaVert" wrap="none" anchor="ctr"/>
          <a:lstStyle/>
          <a:p>
            <a:pPr algn="ctr"/>
            <a:r>
              <a:rPr lang="en-US" dirty="0"/>
              <a:t>DWL</a:t>
            </a:r>
          </a:p>
        </p:txBody>
      </p:sp>
      <p:sp>
        <p:nvSpPr>
          <p:cNvPr id="2" name="TextBox 1"/>
          <p:cNvSpPr txBox="1"/>
          <p:nvPr/>
        </p:nvSpPr>
        <p:spPr>
          <a:xfrm>
            <a:off x="6300788" y="2799415"/>
            <a:ext cx="2304256" cy="646331"/>
          </a:xfrm>
          <a:prstGeom prst="rect">
            <a:avLst/>
          </a:prstGeom>
          <a:noFill/>
        </p:spPr>
        <p:txBody>
          <a:bodyPr wrap="square" rtlCol="0">
            <a:spAutoFit/>
          </a:bodyPr>
          <a:lstStyle/>
          <a:p>
            <a:r>
              <a:rPr lang="en-US" dirty="0" smtClean="0"/>
              <a:t>The imposition of t</a:t>
            </a:r>
            <a:r>
              <a:rPr lang="en-US" baseline="-25000" dirty="0" smtClean="0"/>
              <a:t>1</a:t>
            </a:r>
            <a:r>
              <a:rPr lang="en-US" dirty="0" smtClean="0"/>
              <a:t> gives rise to a DWL</a:t>
            </a:r>
            <a:endParaRPr lang="en-CA" dirty="0"/>
          </a:p>
        </p:txBody>
      </p:sp>
      <p:sp>
        <p:nvSpPr>
          <p:cNvPr id="3" name="TextBox 2"/>
          <p:cNvSpPr txBox="1"/>
          <p:nvPr/>
        </p:nvSpPr>
        <p:spPr>
          <a:xfrm>
            <a:off x="6444208" y="4005263"/>
            <a:ext cx="2592288" cy="646331"/>
          </a:xfrm>
          <a:prstGeom prst="rect">
            <a:avLst/>
          </a:prstGeom>
          <a:noFill/>
        </p:spPr>
        <p:txBody>
          <a:bodyPr wrap="square" rtlCol="0">
            <a:spAutoFit/>
          </a:bodyPr>
          <a:lstStyle/>
          <a:p>
            <a:r>
              <a:rPr lang="en-US" dirty="0" smtClean="0"/>
              <a:t>A higher tax gives rise to a much greater DWL</a:t>
            </a:r>
            <a:endParaRPr lang="en-CA" dirty="0"/>
          </a:p>
        </p:txBody>
      </p:sp>
      <p:sp>
        <p:nvSpPr>
          <p:cNvPr id="4" name="TextBox 3"/>
          <p:cNvSpPr txBox="1"/>
          <p:nvPr/>
        </p:nvSpPr>
        <p:spPr>
          <a:xfrm>
            <a:off x="6156176" y="5085184"/>
            <a:ext cx="2448868" cy="923330"/>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Increases in tax rates increase the DWL disproportionately</a:t>
            </a:r>
            <a:endParaRPr lang="en-CA"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6581"/>
                                        </p:tgtEl>
                                        <p:attrNameLst>
                                          <p:attrName>style.visibility</p:attrName>
                                        </p:attrNameLst>
                                      </p:cBhvr>
                                      <p:to>
                                        <p:strVal val="visible"/>
                                      </p:to>
                                    </p:set>
                                    <p:animEffect transition="in" filter="wipe(up)">
                                      <p:cBhvr>
                                        <p:cTn id="7" dur="500"/>
                                        <p:tgtEl>
                                          <p:spTgt spid="6658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6582"/>
                                        </p:tgtEl>
                                        <p:attrNameLst>
                                          <p:attrName>style.visibility</p:attrName>
                                        </p:attrNameLst>
                                      </p:cBhvr>
                                      <p:to>
                                        <p:strVal val="visible"/>
                                      </p:to>
                                    </p:set>
                                    <p:animEffect transition="in" filter="wipe(up)">
                                      <p:cBhvr>
                                        <p:cTn id="10" dur="500"/>
                                        <p:tgtEl>
                                          <p:spTgt spid="6658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6579"/>
                                        </p:tgtEl>
                                        <p:attrNameLst>
                                          <p:attrName>style.visibility</p:attrName>
                                        </p:attrNameLst>
                                      </p:cBhvr>
                                      <p:to>
                                        <p:strVal val="visible"/>
                                      </p:to>
                                    </p:set>
                                    <p:animEffect transition="in" filter="wipe(left)">
                                      <p:cBhvr>
                                        <p:cTn id="15" dur="500"/>
                                        <p:tgtEl>
                                          <p:spTgt spid="66579"/>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6567"/>
                                        </p:tgtEl>
                                        <p:attrNameLst>
                                          <p:attrName>style.visibility</p:attrName>
                                        </p:attrNameLst>
                                      </p:cBhvr>
                                      <p:to>
                                        <p:strVal val="visible"/>
                                      </p:to>
                                    </p:set>
                                    <p:animEffect transition="in" filter="wipe(left)">
                                      <p:cBhvr>
                                        <p:cTn id="18" dur="500"/>
                                        <p:tgtEl>
                                          <p:spTgt spid="6656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66570"/>
                                        </p:tgtEl>
                                        <p:attrNameLst>
                                          <p:attrName>style.visibility</p:attrName>
                                        </p:attrNameLst>
                                      </p:cBhvr>
                                      <p:to>
                                        <p:strVal val="visible"/>
                                      </p:to>
                                    </p:set>
                                    <p:animEffect transition="in" filter="wipe(left)">
                                      <p:cBhvr>
                                        <p:cTn id="21" dur="500"/>
                                        <p:tgtEl>
                                          <p:spTgt spid="66570"/>
                                        </p:tgtEl>
                                      </p:cBhvr>
                                    </p:animEffect>
                                  </p:childTnLst>
                                </p:cTn>
                              </p:par>
                            </p:childTnLst>
                          </p:cTn>
                        </p:par>
                        <p:par>
                          <p:cTn id="22" fill="hold">
                            <p:stCondLst>
                              <p:cond delay="500"/>
                            </p:stCondLst>
                            <p:childTnLst>
                              <p:par>
                                <p:cTn id="23" presetID="22" presetClass="entr" presetSubtype="1" fill="hold" grpId="0" nodeType="afterEffect">
                                  <p:stCondLst>
                                    <p:cond delay="0"/>
                                  </p:stCondLst>
                                  <p:childTnLst>
                                    <p:set>
                                      <p:cBhvr>
                                        <p:cTn id="24" dur="1" fill="hold">
                                          <p:stCondLst>
                                            <p:cond delay="0"/>
                                          </p:stCondLst>
                                        </p:cTn>
                                        <p:tgtEl>
                                          <p:spTgt spid="66568"/>
                                        </p:tgtEl>
                                        <p:attrNameLst>
                                          <p:attrName>style.visibility</p:attrName>
                                        </p:attrNameLst>
                                      </p:cBhvr>
                                      <p:to>
                                        <p:strVal val="visible"/>
                                      </p:to>
                                    </p:set>
                                    <p:animEffect transition="in" filter="wipe(up)">
                                      <p:cBhvr>
                                        <p:cTn id="25" dur="500"/>
                                        <p:tgtEl>
                                          <p:spTgt spid="66568"/>
                                        </p:tgtEl>
                                      </p:cBhvr>
                                    </p:animEffect>
                                  </p:childTnLst>
                                </p:cTn>
                              </p:par>
                            </p:childTnLst>
                          </p:cTn>
                        </p:par>
                        <p:par>
                          <p:cTn id="26" fill="hold">
                            <p:stCondLst>
                              <p:cond delay="1000"/>
                            </p:stCondLst>
                            <p:childTnLst>
                              <p:par>
                                <p:cTn id="27" presetID="22" presetClass="entr" presetSubtype="1" fill="hold" grpId="0" nodeType="afterEffect">
                                  <p:stCondLst>
                                    <p:cond delay="0"/>
                                  </p:stCondLst>
                                  <p:childTnLst>
                                    <p:set>
                                      <p:cBhvr>
                                        <p:cTn id="28" dur="1" fill="hold">
                                          <p:stCondLst>
                                            <p:cond delay="0"/>
                                          </p:stCondLst>
                                        </p:cTn>
                                        <p:tgtEl>
                                          <p:spTgt spid="66573"/>
                                        </p:tgtEl>
                                        <p:attrNameLst>
                                          <p:attrName>style.visibility</p:attrName>
                                        </p:attrNameLst>
                                      </p:cBhvr>
                                      <p:to>
                                        <p:strVal val="visible"/>
                                      </p:to>
                                    </p:set>
                                    <p:animEffect transition="in" filter="wipe(up)">
                                      <p:cBhvr>
                                        <p:cTn id="29" dur="500"/>
                                        <p:tgtEl>
                                          <p:spTgt spid="6657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6580"/>
                                        </p:tgtEl>
                                        <p:attrNameLst>
                                          <p:attrName>style.visibility</p:attrName>
                                        </p:attrNameLst>
                                      </p:cBhvr>
                                      <p:to>
                                        <p:strVal val="visible"/>
                                      </p:to>
                                    </p:set>
                                    <p:animEffect transition="in" filter="wipe(left)">
                                      <p:cBhvr>
                                        <p:cTn id="34" dur="500"/>
                                        <p:tgtEl>
                                          <p:spTgt spid="66580"/>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66584"/>
                                        </p:tgtEl>
                                        <p:attrNameLst>
                                          <p:attrName>style.visibility</p:attrName>
                                        </p:attrNameLst>
                                      </p:cBhvr>
                                      <p:to>
                                        <p:strVal val="visible"/>
                                      </p:to>
                                    </p:set>
                                    <p:animEffect transition="in" filter="wipe(up)">
                                      <p:cBhvr>
                                        <p:cTn id="41" dur="500"/>
                                        <p:tgtEl>
                                          <p:spTgt spid="66584"/>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66586"/>
                                        </p:tgtEl>
                                        <p:attrNameLst>
                                          <p:attrName>style.visibility</p:attrName>
                                        </p:attrNameLst>
                                      </p:cBhvr>
                                      <p:to>
                                        <p:strVal val="visible"/>
                                      </p:to>
                                    </p:set>
                                    <p:animEffect transition="in" filter="wipe(left)">
                                      <p:cBhvr>
                                        <p:cTn id="44" dur="500"/>
                                        <p:tgtEl>
                                          <p:spTgt spid="66586"/>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66587"/>
                                        </p:tgtEl>
                                        <p:attrNameLst>
                                          <p:attrName>style.visibility</p:attrName>
                                        </p:attrNameLst>
                                      </p:cBhvr>
                                      <p:to>
                                        <p:strVal val="visible"/>
                                      </p:to>
                                    </p:set>
                                    <p:animEffect transition="in" filter="wipe(left)">
                                      <p:cBhvr>
                                        <p:cTn id="47" dur="500"/>
                                        <p:tgtEl>
                                          <p:spTgt spid="66587"/>
                                        </p:tgtEl>
                                      </p:cBhvr>
                                    </p:animEffect>
                                  </p:childTnLst>
                                </p:cTn>
                              </p:par>
                            </p:childTnLst>
                          </p:cTn>
                        </p:par>
                        <p:par>
                          <p:cTn id="48" fill="hold">
                            <p:stCondLst>
                              <p:cond delay="500"/>
                            </p:stCondLst>
                            <p:childTnLst>
                              <p:par>
                                <p:cTn id="49" presetID="22" presetClass="entr" presetSubtype="1" fill="hold" grpId="0" nodeType="afterEffect">
                                  <p:stCondLst>
                                    <p:cond delay="0"/>
                                  </p:stCondLst>
                                  <p:childTnLst>
                                    <p:set>
                                      <p:cBhvr>
                                        <p:cTn id="50" dur="1" fill="hold">
                                          <p:stCondLst>
                                            <p:cond delay="0"/>
                                          </p:stCondLst>
                                        </p:cTn>
                                        <p:tgtEl>
                                          <p:spTgt spid="66588"/>
                                        </p:tgtEl>
                                        <p:attrNameLst>
                                          <p:attrName>style.visibility</p:attrName>
                                        </p:attrNameLst>
                                      </p:cBhvr>
                                      <p:to>
                                        <p:strVal val="visible"/>
                                      </p:to>
                                    </p:set>
                                    <p:animEffect transition="in" filter="wipe(up)">
                                      <p:cBhvr>
                                        <p:cTn id="51" dur="500"/>
                                        <p:tgtEl>
                                          <p:spTgt spid="66588"/>
                                        </p:tgtEl>
                                      </p:cBhvr>
                                    </p:animEffect>
                                  </p:childTnLst>
                                </p:cTn>
                              </p:par>
                            </p:childTnLst>
                          </p:cTn>
                        </p:par>
                        <p:par>
                          <p:cTn id="52" fill="hold">
                            <p:stCondLst>
                              <p:cond delay="1000"/>
                            </p:stCondLst>
                            <p:childTnLst>
                              <p:par>
                                <p:cTn id="53" presetID="22" presetClass="entr" presetSubtype="1" fill="hold" grpId="0" nodeType="afterEffect">
                                  <p:stCondLst>
                                    <p:cond delay="0"/>
                                  </p:stCondLst>
                                  <p:childTnLst>
                                    <p:set>
                                      <p:cBhvr>
                                        <p:cTn id="54" dur="1" fill="hold">
                                          <p:stCondLst>
                                            <p:cond delay="0"/>
                                          </p:stCondLst>
                                        </p:cTn>
                                        <p:tgtEl>
                                          <p:spTgt spid="66589"/>
                                        </p:tgtEl>
                                        <p:attrNameLst>
                                          <p:attrName>style.visibility</p:attrName>
                                        </p:attrNameLst>
                                      </p:cBhvr>
                                      <p:to>
                                        <p:strVal val="visible"/>
                                      </p:to>
                                    </p:set>
                                    <p:animEffect transition="in" filter="wipe(up)">
                                      <p:cBhvr>
                                        <p:cTn id="55" dur="500"/>
                                        <p:tgtEl>
                                          <p:spTgt spid="66589"/>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66590"/>
                                        </p:tgtEl>
                                        <p:attrNameLst>
                                          <p:attrName>style.visibility</p:attrName>
                                        </p:attrNameLst>
                                      </p:cBhvr>
                                      <p:to>
                                        <p:strVal val="visible"/>
                                      </p:to>
                                    </p:set>
                                    <p:animEffect transition="in" filter="wipe(left)">
                                      <p:cBhvr>
                                        <p:cTn id="60" dur="500"/>
                                        <p:tgtEl>
                                          <p:spTgt spid="66590"/>
                                        </p:tgtEl>
                                      </p:cBhvr>
                                    </p:animEffec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7" grpId="0" animBg="1"/>
      <p:bldP spid="66568" grpId="0" animBg="1"/>
      <p:bldP spid="66570" grpId="0"/>
      <p:bldP spid="66573" grpId="0"/>
      <p:bldP spid="66579" grpId="0"/>
      <p:bldP spid="66580" grpId="0" animBg="1"/>
      <p:bldP spid="66581" grpId="0" animBg="1"/>
      <p:bldP spid="66582" grpId="0"/>
      <p:bldP spid="66584" grpId="0" animBg="1"/>
      <p:bldP spid="66586" grpId="0" animBg="1"/>
      <p:bldP spid="66587" grpId="0"/>
      <p:bldP spid="66588" grpId="0" animBg="1"/>
      <p:bldP spid="66589" grpId="0"/>
      <p:bldP spid="66590" grpId="0" animBg="1"/>
      <p:bldP spid="2" grpId="0"/>
      <p:bldP spid="3" grpId="0"/>
      <p:bldP spid="4"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7930</TotalTime>
  <Words>3237</Words>
  <Application>Microsoft Office PowerPoint</Application>
  <PresentationFormat>On-screen Show (4:3)</PresentationFormat>
  <Paragraphs>524</Paragraphs>
  <Slides>44</Slides>
  <Notes>2</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1_Clarity</vt:lpstr>
      <vt:lpstr>Chapter 5 Welfare Economics, Externalities and Non-Classical Markets</vt:lpstr>
      <vt:lpstr>Learning Outcomes</vt:lpstr>
      <vt:lpstr>PowerPoint Presentation</vt:lpstr>
      <vt:lpstr>PowerPoint Presentation</vt:lpstr>
      <vt:lpstr>Consumer and Supplier Surpluses</vt:lpstr>
      <vt:lpstr>Consumer and Supplier Surpluses</vt:lpstr>
      <vt:lpstr>Consumer and Producer Surplus</vt:lpstr>
      <vt:lpstr>Consumer and Supplier Surplus</vt:lpstr>
      <vt:lpstr>Consumer and Supplier Surplus</vt:lpstr>
      <vt:lpstr>PowerPoint Presentation</vt:lpstr>
      <vt:lpstr>Advanced: Computing the Surplus Using Equations</vt:lpstr>
      <vt:lpstr>PowerPoint Presentation</vt:lpstr>
      <vt:lpstr>Efficient Market Outcomes</vt:lpstr>
      <vt:lpstr>PowerPoint Presentation</vt:lpstr>
      <vt:lpstr>Taxation and Efficiency</vt:lpstr>
      <vt:lpstr>Taxation and Efficiency</vt:lpstr>
      <vt:lpstr>Taxation and Efficiency</vt:lpstr>
      <vt:lpstr>Taxation and Efficiency: Summary</vt:lpstr>
      <vt:lpstr>Market Failures – Negative Externalities</vt:lpstr>
      <vt:lpstr>Market Failures – Negative Externalities</vt:lpstr>
      <vt:lpstr>Negative Externalities and Inefficiency</vt:lpstr>
      <vt:lpstr>Negative Externalities - Solutions</vt:lpstr>
      <vt:lpstr>Market Failures – Positive Externalities</vt:lpstr>
      <vt:lpstr>Market Failures – Positive Externalities</vt:lpstr>
      <vt:lpstr>Positive Externalities – Market for Flu Shots</vt:lpstr>
      <vt:lpstr>Positive Externalities (cont.)</vt:lpstr>
      <vt:lpstr>Other Market Failures</vt:lpstr>
      <vt:lpstr>Climate Change: Environmental Policy </vt:lpstr>
      <vt:lpstr>Climate Change: Tools</vt:lpstr>
      <vt:lpstr>Climate change, the Environment and Policy</vt:lpstr>
      <vt:lpstr>Policies to Reduce GHGs - Taxes</vt:lpstr>
      <vt:lpstr>Optional: Taxes on GHGs – the Mechanics</vt:lpstr>
      <vt:lpstr>PowerPoint Presentation</vt:lpstr>
      <vt:lpstr>GHG Taxes with Many Different Emitters </vt:lpstr>
      <vt:lpstr>Reducing GHGs through Tradable Permits</vt:lpstr>
      <vt:lpstr>PowerPoint Presentation</vt:lpstr>
      <vt:lpstr>Equity, Justice, and Efficiency</vt:lpstr>
      <vt:lpstr>PowerPoint Presentation</vt:lpstr>
      <vt:lpstr>Equity, Justice and Efficiency</vt:lpstr>
      <vt:lpstr>Chapter Summary</vt:lpstr>
      <vt:lpstr>Chapter Summary</vt:lpstr>
      <vt:lpstr>Advanced: Deadweight Loss of a Wage Tax</vt:lpstr>
      <vt:lpstr>Advanced: Wage Tax - Another Perspective</vt:lpstr>
      <vt:lpstr>Advanced: Equity versus Efficiency</vt:lpstr>
    </vt:vector>
  </TitlesOfParts>
  <Company>Ryerson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5 - welfare economics</dc:title>
  <dc:creator>Ian J Irvine</dc:creator>
  <cp:lastModifiedBy>Lyryx Learning</cp:lastModifiedBy>
  <cp:revision>317</cp:revision>
  <dcterms:created xsi:type="dcterms:W3CDTF">2006-12-19T20:08:37Z</dcterms:created>
  <dcterms:modified xsi:type="dcterms:W3CDTF">2017-08-16T20:30:46Z</dcterms:modified>
</cp:coreProperties>
</file>