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</p:sldMasterIdLst>
  <p:notesMasterIdLst>
    <p:notesMasterId r:id="rId34"/>
  </p:notesMasterIdLst>
  <p:sldIdLst>
    <p:sldId id="261" r:id="rId2"/>
    <p:sldId id="262" r:id="rId3"/>
    <p:sldId id="295" r:id="rId4"/>
    <p:sldId id="263" r:id="rId5"/>
    <p:sldId id="280" r:id="rId6"/>
    <p:sldId id="291" r:id="rId7"/>
    <p:sldId id="292" r:id="rId8"/>
    <p:sldId id="294" r:id="rId9"/>
    <p:sldId id="283" r:id="rId10"/>
    <p:sldId id="29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6" r:id="rId19"/>
    <p:sldId id="297" r:id="rId20"/>
    <p:sldId id="298" r:id="rId21"/>
    <p:sldId id="299" r:id="rId22"/>
    <p:sldId id="300" r:id="rId23"/>
    <p:sldId id="301" r:id="rId24"/>
    <p:sldId id="302" r:id="rId25"/>
    <p:sldId id="303" r:id="rId26"/>
    <p:sldId id="304" r:id="rId27"/>
    <p:sldId id="305" r:id="rId28"/>
    <p:sldId id="306" r:id="rId29"/>
    <p:sldId id="307" r:id="rId30"/>
    <p:sldId id="308" r:id="rId31"/>
    <p:sldId id="309" r:id="rId32"/>
    <p:sldId id="310" r:id="rId3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0099FF"/>
    <a:srgbClr val="FF0000"/>
    <a:srgbClr val="99CC99"/>
    <a:srgbClr val="009999"/>
    <a:srgbClr val="00CC99"/>
    <a:srgbClr val="009966"/>
    <a:srgbClr val="FFCC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66" autoAdjust="0"/>
    <p:restoredTop sz="80108" autoAdjust="0"/>
  </p:normalViewPr>
  <p:slideViewPr>
    <p:cSldViewPr snapToGrid="0">
      <p:cViewPr varScale="1">
        <p:scale>
          <a:sx n="58" d="100"/>
          <a:sy n="58" d="100"/>
        </p:scale>
        <p:origin x="-205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84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120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58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noProof="0" smtClean="0"/>
              <a:t>Cliquez pour modifier les styles du texte du masque</a:t>
            </a:r>
          </a:p>
          <a:p>
            <a:pPr lvl="1"/>
            <a:r>
              <a:rPr lang="en-CA" noProof="0" smtClean="0"/>
              <a:t>Deuxième niveau</a:t>
            </a:r>
          </a:p>
          <a:p>
            <a:pPr lvl="2"/>
            <a:r>
              <a:rPr lang="en-CA" noProof="0" smtClean="0"/>
              <a:t>Troisième niveau</a:t>
            </a:r>
          </a:p>
          <a:p>
            <a:pPr lvl="3"/>
            <a:r>
              <a:rPr lang="en-CA" noProof="0" smtClean="0"/>
              <a:t>Quatrième niveau</a:t>
            </a:r>
          </a:p>
          <a:p>
            <a:pPr lvl="4"/>
            <a:r>
              <a:rPr lang="en-CA" noProof="0" smtClean="0"/>
              <a:t>Cinquième niveau</a:t>
            </a:r>
          </a:p>
        </p:txBody>
      </p:sp>
      <p:sp>
        <p:nvSpPr>
          <p:cNvPr id="5120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120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D61BAEE-60D0-4618-A540-1C52A58FB561}" type="slidenum">
              <a:rPr lang="en-CA"/>
              <a:pPr>
                <a:defRPr/>
              </a:pPr>
              <a:t>‹N°›</a:t>
            </a:fld>
            <a:endParaRPr lang="en-CA"/>
          </a:p>
        </p:txBody>
      </p:sp>
    </p:spTree>
    <p:extLst>
      <p:ext uri="{BB962C8B-B14F-4D97-AF65-F5344CB8AC3E}">
        <p14:creationId xmlns="" xmlns:p14="http://schemas.microsoft.com/office/powerpoint/2010/main" val="30516171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smtClean="0">
                <a:solidFill>
                  <a:srgbClr val="FF0000"/>
                </a:solidFill>
              </a:rPr>
              <a:t>*note</a:t>
            </a:r>
            <a:r>
              <a:rPr lang="fr-CA" baseline="0" dirty="0" smtClean="0">
                <a:solidFill>
                  <a:srgbClr val="FF0000"/>
                </a:solidFill>
              </a:rPr>
              <a:t> perso; </a:t>
            </a:r>
          </a:p>
          <a:p>
            <a:r>
              <a:rPr lang="fr-CA" baseline="0" dirty="0" smtClean="0">
                <a:solidFill>
                  <a:srgbClr val="FF0000"/>
                </a:solidFill>
              </a:rPr>
              <a:t> ***définitions à savoir EXAM</a:t>
            </a:r>
          </a:p>
          <a:p>
            <a:r>
              <a:rPr lang="fr-CA" baseline="0" dirty="0" smtClean="0">
                <a:solidFill>
                  <a:srgbClr val="FF0000"/>
                </a:solidFill>
              </a:rPr>
              <a:t>Étymologie des termes --- étude de la nature---</a:t>
            </a:r>
            <a:r>
              <a:rPr lang="fr-CA" baseline="0" dirty="0" err="1" smtClean="0">
                <a:solidFill>
                  <a:srgbClr val="FF0000"/>
                </a:solidFill>
              </a:rPr>
              <a:t>etres</a:t>
            </a:r>
            <a:r>
              <a:rPr lang="fr-CA" baseline="0" dirty="0" smtClean="0">
                <a:solidFill>
                  <a:srgbClr val="FF0000"/>
                </a:solidFill>
              </a:rPr>
              <a:t> vivants--- </a:t>
            </a:r>
            <a:r>
              <a:rPr lang="fr-CA" baseline="0" dirty="0" err="1" smtClean="0">
                <a:solidFill>
                  <a:srgbClr val="FF0000"/>
                </a:solidFill>
              </a:rPr>
              <a:t>fct</a:t>
            </a:r>
            <a:r>
              <a:rPr lang="fr-CA" baseline="0" dirty="0" smtClean="0">
                <a:solidFill>
                  <a:srgbClr val="FF0000"/>
                </a:solidFill>
              </a:rPr>
              <a:t> (physiologie)</a:t>
            </a:r>
          </a:p>
          <a:p>
            <a:r>
              <a:rPr lang="fr-CA" baseline="0" dirty="0" smtClean="0">
                <a:solidFill>
                  <a:srgbClr val="FF0000"/>
                </a:solidFill>
              </a:rPr>
              <a:t>Anatomie---(</a:t>
            </a:r>
            <a:r>
              <a:rPr lang="fr-CA" baseline="0" dirty="0" err="1" smtClean="0">
                <a:solidFill>
                  <a:srgbClr val="FF0000"/>
                </a:solidFill>
              </a:rPr>
              <a:t>tomie</a:t>
            </a:r>
            <a:r>
              <a:rPr lang="fr-CA" baseline="0" dirty="0" smtClean="0">
                <a:solidFill>
                  <a:srgbClr val="FF0000"/>
                </a:solidFill>
              </a:rPr>
              <a:t>) --- couper /ablations</a:t>
            </a:r>
          </a:p>
          <a:p>
            <a:r>
              <a:rPr lang="fr-CA" baseline="0" dirty="0" smtClean="0">
                <a:solidFill>
                  <a:srgbClr val="FF0000"/>
                </a:solidFill>
              </a:rPr>
              <a:t>              ---(ana) ---- ana--- de bas en haut </a:t>
            </a:r>
          </a:p>
          <a:p>
            <a:r>
              <a:rPr lang="fr-CA" baseline="0" dirty="0" smtClean="0">
                <a:solidFill>
                  <a:srgbClr val="FF0000"/>
                </a:solidFill>
              </a:rPr>
              <a:t>Donc couper de bas en haut lien dissection du corps </a:t>
            </a:r>
          </a:p>
          <a:p>
            <a:r>
              <a:rPr lang="fr-CA" baseline="0" dirty="0" smtClean="0">
                <a:solidFill>
                  <a:srgbClr val="FF0000"/>
                </a:solidFill>
              </a:rPr>
              <a:t>Cytologie– </a:t>
            </a:r>
            <a:r>
              <a:rPr lang="fr-CA" baseline="0" dirty="0" err="1" smtClean="0">
                <a:solidFill>
                  <a:srgbClr val="FF0000"/>
                </a:solidFill>
              </a:rPr>
              <a:t>cytos</a:t>
            </a:r>
            <a:r>
              <a:rPr lang="fr-CA" baseline="0" dirty="0" smtClean="0">
                <a:solidFill>
                  <a:srgbClr val="FF0000"/>
                </a:solidFill>
              </a:rPr>
              <a:t>--- cellules</a:t>
            </a:r>
          </a:p>
          <a:p>
            <a:endParaRPr lang="fr-CA" baseline="0" dirty="0" smtClean="0">
              <a:solidFill>
                <a:srgbClr val="FF0000"/>
              </a:solidFill>
            </a:endParaRPr>
          </a:p>
          <a:p>
            <a:endParaRPr lang="fr-CA" baseline="0" dirty="0" smtClean="0">
              <a:solidFill>
                <a:srgbClr val="FF0000"/>
              </a:solidFill>
            </a:endParaRPr>
          </a:p>
          <a:p>
            <a:endParaRPr lang="fr-CA" baseline="0" dirty="0" smtClean="0">
              <a:solidFill>
                <a:srgbClr val="FF000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***exam</a:t>
            </a:r>
            <a:r>
              <a:rPr lang="fr-CA" baseline="0" dirty="0" smtClean="0"/>
              <a:t> : niveaux </a:t>
            </a:r>
          </a:p>
          <a:p>
            <a:r>
              <a:rPr lang="fr-CA" baseline="0" dirty="0" smtClean="0"/>
              <a:t>Organisme--- corps humain complet </a:t>
            </a:r>
          </a:p>
          <a:p>
            <a:r>
              <a:rPr lang="fr-CA" baseline="0" dirty="0" smtClean="0"/>
              <a:t>Molécule--- niveau chimique </a:t>
            </a:r>
          </a:p>
          <a:p>
            <a:r>
              <a:rPr lang="fr-CA" baseline="0" dirty="0" smtClean="0"/>
              <a:t>Tissu : c quoi--- corps humain --- 4 tissus fondamentaux--- épithélial, conjonctif( sous division) musculaire, nerveux </a:t>
            </a:r>
          </a:p>
          <a:p>
            <a:r>
              <a:rPr lang="fr-CA" baseline="0" dirty="0" smtClean="0"/>
              <a:t>Tissu primaire : ensemble de cellules semblables </a:t>
            </a:r>
          </a:p>
          <a:p>
            <a:r>
              <a:rPr lang="fr-CA" baseline="0" dirty="0" smtClean="0"/>
              <a:t>****Organes : composés au moins 2 tissus </a:t>
            </a:r>
            <a:r>
              <a:rPr lang="fr-CA" baseline="0" dirty="0" err="1" smtClean="0"/>
              <a:t>diff</a:t>
            </a:r>
            <a:r>
              <a:rPr lang="fr-CA" baseline="0" dirty="0" smtClean="0"/>
              <a:t>: ex; les vaisseaux sanguins( aorte aux artérioles) : épithélial, musculaire, conjonctif</a:t>
            </a:r>
          </a:p>
          <a:p>
            <a:r>
              <a:rPr lang="fr-CA" baseline="0" dirty="0" smtClean="0"/>
              <a:t>_ Système </a:t>
            </a:r>
            <a:r>
              <a:rPr lang="fr-CA" baseline="0" dirty="0" err="1" smtClean="0"/>
              <a:t>definition</a:t>
            </a:r>
            <a:endParaRPr lang="fr-CA" baseline="0" dirty="0" smtClean="0"/>
          </a:p>
          <a:p>
            <a:endParaRPr lang="fr-CA" baseline="0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2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Pas a exam pour les cours anatomie</a:t>
            </a:r>
          </a:p>
          <a:p>
            <a:r>
              <a:rPr lang="fr-CA" dirty="0" smtClean="0"/>
              <a:t>1505: intro,</a:t>
            </a:r>
            <a:r>
              <a:rPr lang="fr-CA" baseline="0" dirty="0" smtClean="0"/>
              <a:t> bases, lymphatique, cardiovasculaire, respiratoire--- au niveau cellulaire</a:t>
            </a:r>
          </a:p>
          <a:p>
            <a:r>
              <a:rPr lang="fr-CA" baseline="0" dirty="0" smtClean="0"/>
              <a:t>06: tégumentaire, osseux(nom des os), muscles squelettiques ( 100 muscles), </a:t>
            </a:r>
            <a:r>
              <a:rPr lang="fr-CA" baseline="0" dirty="0" err="1" smtClean="0"/>
              <a:t>syst</a:t>
            </a:r>
            <a:r>
              <a:rPr lang="fr-CA" baseline="0" dirty="0" smtClean="0"/>
              <a:t> nerveux</a:t>
            </a:r>
          </a:p>
          <a:p>
            <a:r>
              <a:rPr lang="fr-CA" baseline="0" dirty="0" smtClean="0"/>
              <a:t>07: endocrine, digestif, urinaire g</a:t>
            </a:r>
            <a:r>
              <a:rPr lang="fr-CA" baseline="0" dirty="0" smtClean="0"/>
              <a:t>énital, 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4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***</a:t>
            </a:r>
            <a:r>
              <a:rPr lang="fr-CA" dirty="0" err="1" smtClean="0"/>
              <a:t>autoapprentissage</a:t>
            </a:r>
            <a:r>
              <a:rPr lang="fr-CA" dirty="0" smtClean="0"/>
              <a:t>;</a:t>
            </a:r>
            <a:r>
              <a:rPr lang="fr-CA" baseline="0" dirty="0" smtClean="0"/>
              <a:t> --- quiz formatif ---  refaire 30 questions </a:t>
            </a:r>
          </a:p>
          <a:p>
            <a:r>
              <a:rPr lang="fr-CA" baseline="0" dirty="0" smtClean="0"/>
              <a:t>Jeudi 12h-minuit quiz </a:t>
            </a:r>
            <a:r>
              <a:rPr lang="fr-CA" baseline="0" dirty="0" err="1" smtClean="0"/>
              <a:t>sem</a:t>
            </a:r>
            <a:r>
              <a:rPr lang="fr-CA" baseline="0" dirty="0" smtClean="0"/>
              <a:t> prochaine : 30 min et noté 2 points, 20 </a:t>
            </a:r>
            <a:r>
              <a:rPr lang="fr-CA" baseline="0" dirty="0" err="1" smtClean="0"/>
              <a:t>quest</a:t>
            </a:r>
            <a:r>
              <a:rPr lang="fr-CA" baseline="0" dirty="0" smtClean="0"/>
              <a:t>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5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***phospholipides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9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***Cholestérol , </a:t>
            </a:r>
            <a:r>
              <a:rPr lang="fr-CA" dirty="0" err="1" smtClean="0"/>
              <a:t>eicosanoides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10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0D98BE-3B77-4D23-95D5-401CDFD439BC}" type="slidenum">
              <a:rPr lang="en-CA" smtClean="0"/>
              <a:pPr/>
              <a:t>11</a:t>
            </a:fld>
            <a:endParaRPr lang="en-CA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fr-CA" smtClean="0"/>
              <a:t> </a:t>
            </a:r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***ATP </a:t>
            </a:r>
          </a:p>
          <a:p>
            <a:r>
              <a:rPr lang="fr-CA" dirty="0" smtClean="0"/>
              <a:t>Comment</a:t>
            </a:r>
          </a:p>
          <a:p>
            <a:r>
              <a:rPr lang="fr-CA" dirty="0" err="1" smtClean="0"/>
              <a:t>Qu</a:t>
            </a:r>
            <a:r>
              <a:rPr lang="fr-CA" dirty="0" smtClean="0"/>
              <a:t> est ce </a:t>
            </a:r>
          </a:p>
          <a:p>
            <a:r>
              <a:rPr lang="fr-CA" dirty="0" smtClean="0"/>
              <a:t>Comment</a:t>
            </a:r>
            <a:r>
              <a:rPr lang="fr-CA" baseline="0" dirty="0" smtClean="0"/>
              <a:t> on l utilise 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16</a:t>
            </a:fld>
            <a:endParaRPr lang="en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***</a:t>
            </a:r>
            <a:r>
              <a:rPr lang="fr-CA" baseline="0" dirty="0" smtClean="0"/>
              <a:t> utilisation ATP</a:t>
            </a:r>
          </a:p>
          <a:p>
            <a:r>
              <a:rPr lang="fr-CA" baseline="0" dirty="0" smtClean="0"/>
              <a:t>*** (A REV) Atp-- ADP + Pi</a:t>
            </a:r>
          </a:p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17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18</a:t>
            </a:fld>
            <a:endParaRPr lang="en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**** reconnaitre </a:t>
            </a:r>
          </a:p>
          <a:p>
            <a:r>
              <a:rPr lang="fr-CA" dirty="0" smtClean="0"/>
              <a:t>Organite : mitochondrie</a:t>
            </a:r>
          </a:p>
          <a:p>
            <a:r>
              <a:rPr lang="fr-CA" dirty="0" smtClean="0"/>
              <a:t>Noyau</a:t>
            </a:r>
            <a:r>
              <a:rPr lang="fr-CA" baseline="0" dirty="0" smtClean="0"/>
              <a:t> 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19</a:t>
            </a:fld>
            <a:endParaRPr lang="en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*** mitochondrie</a:t>
            </a:r>
            <a:r>
              <a:rPr lang="fr-CA" baseline="0" dirty="0" smtClean="0"/>
              <a:t> : quiz---- (</a:t>
            </a:r>
            <a:r>
              <a:rPr lang="fr-CA" baseline="0" dirty="0" err="1" smtClean="0"/>
              <a:t>mito</a:t>
            </a:r>
            <a:r>
              <a:rPr lang="fr-CA" baseline="0" dirty="0" smtClean="0"/>
              <a:t> ; </a:t>
            </a:r>
            <a:r>
              <a:rPr lang="fr-CA" baseline="0" smtClean="0"/>
              <a:t>2 membranes) </a:t>
            </a:r>
            <a:endParaRPr lang="fr-CA" baseline="0" dirty="0" smtClean="0"/>
          </a:p>
          <a:p>
            <a:r>
              <a:rPr lang="fr-CA" baseline="0" dirty="0" smtClean="0"/>
              <a:t>augmenter </a:t>
            </a:r>
            <a:r>
              <a:rPr lang="fr-CA" baseline="0" dirty="0" err="1" smtClean="0"/>
              <a:t>Qté</a:t>
            </a:r>
            <a:r>
              <a:rPr lang="fr-CA" baseline="0" dirty="0" smtClean="0"/>
              <a:t> de membrane ( ---+ ATP)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20</a:t>
            </a:fld>
            <a:endParaRPr lang="en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21</a:t>
            </a:fld>
            <a:endParaRPr lang="en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 smtClean="0"/>
          </a:p>
          <a:p>
            <a:r>
              <a:rPr lang="fr-CA" dirty="0" smtClean="0"/>
              <a:t>***Complexe</a:t>
            </a:r>
            <a:r>
              <a:rPr lang="fr-CA" baseline="0" dirty="0" smtClean="0"/>
              <a:t> golgien: </a:t>
            </a:r>
            <a:r>
              <a:rPr lang="fr-CA" dirty="0" smtClean="0"/>
              <a:t>Vésicules de sécrétion 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23</a:t>
            </a:fld>
            <a:endParaRPr lang="en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*** </a:t>
            </a:r>
            <a:r>
              <a:rPr lang="fr-CA" dirty="0" err="1" smtClean="0"/>
              <a:t>cytosqulette</a:t>
            </a:r>
            <a:r>
              <a:rPr lang="fr-CA" dirty="0" smtClean="0"/>
              <a:t> : squelette de la cellule;</a:t>
            </a:r>
            <a:r>
              <a:rPr lang="fr-CA" baseline="0" dirty="0" smtClean="0"/>
              <a:t> pour donner sa forme+ fonctionnement </a:t>
            </a:r>
          </a:p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25</a:t>
            </a:fld>
            <a:endParaRPr lang="en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err="1" smtClean="0"/>
              <a:t>Fct</a:t>
            </a:r>
            <a:r>
              <a:rPr lang="fr-CA" dirty="0" smtClean="0"/>
              <a:t> cytosquelette</a:t>
            </a:r>
            <a:r>
              <a:rPr lang="fr-CA" baseline="0" dirty="0" smtClean="0"/>
              <a:t> </a:t>
            </a:r>
            <a:r>
              <a:rPr lang="fr-CA" dirty="0" smtClean="0"/>
              <a:t>: participer à</a:t>
            </a:r>
            <a:r>
              <a:rPr lang="fr-CA" baseline="0" dirty="0" smtClean="0"/>
              <a:t> la forme de la cellules </a:t>
            </a:r>
          </a:p>
          <a:p>
            <a:r>
              <a:rPr lang="fr-CA" baseline="0" dirty="0" smtClean="0"/>
              <a:t>Cellules </a:t>
            </a:r>
            <a:r>
              <a:rPr lang="fr-CA" baseline="0" dirty="0" err="1" smtClean="0"/>
              <a:t>difff</a:t>
            </a:r>
            <a:r>
              <a:rPr lang="fr-CA" baseline="0" dirty="0" smtClean="0"/>
              <a:t> ---- cytosquelette </a:t>
            </a:r>
            <a:r>
              <a:rPr lang="fr-CA" baseline="0" dirty="0" err="1" smtClean="0"/>
              <a:t>diff</a:t>
            </a:r>
            <a:endParaRPr lang="fr-CA" baseline="0" dirty="0" smtClean="0"/>
          </a:p>
          <a:p>
            <a:r>
              <a:rPr lang="fr-CA" baseline="0" dirty="0" smtClean="0"/>
              <a:t>*</a:t>
            </a:r>
            <a:r>
              <a:rPr lang="fr-CA" baseline="0" dirty="0" err="1" smtClean="0"/>
              <a:t>Microfilament</a:t>
            </a:r>
            <a:r>
              <a:rPr lang="fr-CA" baseline="0" dirty="0" smtClean="0"/>
              <a:t> --- actine--- </a:t>
            </a:r>
            <a:r>
              <a:rPr lang="fr-CA" baseline="0" dirty="0" err="1" smtClean="0"/>
              <a:t>celules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alongée</a:t>
            </a:r>
            <a:r>
              <a:rPr lang="fr-CA" baseline="0" dirty="0" smtClean="0"/>
              <a:t>--- structure dynamique</a:t>
            </a:r>
          </a:p>
          <a:p>
            <a:r>
              <a:rPr lang="fr-CA" baseline="0" dirty="0" smtClean="0"/>
              <a:t>*filament intermédiaire ---  Kératine ( peau) </a:t>
            </a:r>
            <a:r>
              <a:rPr lang="fr-CA" baseline="0" dirty="0" err="1" smtClean="0"/>
              <a:t>resist</a:t>
            </a:r>
            <a:r>
              <a:rPr lang="fr-CA" baseline="0" dirty="0" smtClean="0"/>
              <a:t> au </a:t>
            </a:r>
            <a:r>
              <a:rPr lang="fr-CA" baseline="0" dirty="0" err="1" smtClean="0"/>
              <a:t>déchirument</a:t>
            </a:r>
            <a:r>
              <a:rPr lang="fr-CA" baseline="0" dirty="0" smtClean="0"/>
              <a:t> </a:t>
            </a:r>
          </a:p>
          <a:p>
            <a:r>
              <a:rPr lang="fr-CA" baseline="0" dirty="0" smtClean="0"/>
              <a:t>* microtubule: forme cellules– </a:t>
            </a:r>
            <a:r>
              <a:rPr lang="fr-CA" baseline="0" dirty="0" err="1" smtClean="0"/>
              <a:t>tres</a:t>
            </a:r>
            <a:r>
              <a:rPr lang="fr-CA" baseline="0" dirty="0" smtClean="0"/>
              <a:t> dynamique---- transport des </a:t>
            </a:r>
            <a:r>
              <a:rPr lang="fr-CA" baseline="0" dirty="0" err="1" smtClean="0"/>
              <a:t>orrganites</a:t>
            </a:r>
            <a:endParaRPr lang="fr-CA" baseline="0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26</a:t>
            </a:fld>
            <a:endParaRPr lang="en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Comme des railles --- demande de l </a:t>
            </a:r>
            <a:r>
              <a:rPr lang="fr-CA" dirty="0" err="1" smtClean="0"/>
              <a:t>energie</a:t>
            </a:r>
            <a:r>
              <a:rPr lang="fr-CA" baseline="0" dirty="0" smtClean="0"/>
              <a:t> ( ATP) 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27</a:t>
            </a:fld>
            <a:endParaRPr lang="en-C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28</a:t>
            </a:fld>
            <a:endParaRPr lang="en-C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*** cils : de quoi c est fait</a:t>
            </a:r>
            <a:r>
              <a:rPr lang="fr-CA" baseline="0" dirty="0" smtClean="0"/>
              <a:t> et quoi ca sert</a:t>
            </a:r>
          </a:p>
          <a:p>
            <a:r>
              <a:rPr lang="fr-CA" baseline="0" dirty="0" smtClean="0"/>
              <a:t>Sert : </a:t>
            </a:r>
            <a:r>
              <a:rPr lang="fr-CA" baseline="0" dirty="0" err="1" smtClean="0"/>
              <a:t>deplacement</a:t>
            </a:r>
            <a:r>
              <a:rPr lang="fr-CA" baseline="0" dirty="0" smtClean="0"/>
              <a:t> de liquide </a:t>
            </a:r>
          </a:p>
          <a:p>
            <a:r>
              <a:rPr lang="fr-CA" baseline="0" dirty="0" smtClean="0"/>
              <a:t>Les cils des cellules --- battement à la mm direction</a:t>
            </a:r>
          </a:p>
          <a:p>
            <a:r>
              <a:rPr lang="fr-CA" baseline="0" dirty="0" smtClean="0"/>
              <a:t>Cellules ciliés : </a:t>
            </a:r>
            <a:r>
              <a:rPr lang="fr-CA" baseline="0" dirty="0" err="1" smtClean="0"/>
              <a:t>deplace</a:t>
            </a:r>
            <a:r>
              <a:rPr lang="fr-CA" baseline="0" dirty="0" smtClean="0"/>
              <a:t> mucus des </a:t>
            </a:r>
            <a:r>
              <a:rPr lang="fr-CA" baseline="0" dirty="0" err="1" smtClean="0"/>
              <a:t>bonches</a:t>
            </a:r>
            <a:r>
              <a:rPr lang="fr-CA" baseline="0" dirty="0" smtClean="0"/>
              <a:t> a la trachée par les cellules ciliés </a:t>
            </a:r>
          </a:p>
          <a:p>
            <a:r>
              <a:rPr lang="fr-CA" baseline="0" dirty="0" smtClean="0"/>
              <a:t>La cigarette peut </a:t>
            </a:r>
            <a:r>
              <a:rPr lang="fr-CA" baseline="0" dirty="0" err="1" smtClean="0"/>
              <a:t>detrure</a:t>
            </a:r>
            <a:r>
              <a:rPr lang="fr-CA" baseline="0" dirty="0" smtClean="0"/>
              <a:t> les cellules ciliés ---- mucus accumulent --- contredire : toux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29</a:t>
            </a:fld>
            <a:endParaRPr lang="en-C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**** quiz: Microvillosités vs cils :</a:t>
            </a:r>
          </a:p>
          <a:p>
            <a:r>
              <a:rPr lang="fr-CA" dirty="0" smtClean="0"/>
              <a:t>Grosseur</a:t>
            </a:r>
          </a:p>
          <a:p>
            <a:r>
              <a:rPr lang="fr-CA" dirty="0" smtClean="0"/>
              <a:t>Microvillosité</a:t>
            </a:r>
            <a:r>
              <a:rPr lang="fr-CA" baseline="0" dirty="0" smtClean="0"/>
              <a:t> : pas de microtubules mais de </a:t>
            </a:r>
            <a:r>
              <a:rPr lang="fr-CA" baseline="0" dirty="0" err="1" smtClean="0"/>
              <a:t>microfilament</a:t>
            </a:r>
            <a:endParaRPr lang="fr-CA" baseline="0" dirty="0" smtClean="0"/>
          </a:p>
          <a:p>
            <a:r>
              <a:rPr lang="fr-CA" baseline="0" dirty="0" smtClean="0"/>
              <a:t>Microvillosité: inerte </a:t>
            </a:r>
          </a:p>
          <a:p>
            <a:r>
              <a:rPr lang="fr-CA" baseline="0" dirty="0" smtClean="0"/>
              <a:t>---Sert à l’absorption des aliments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1BAEE-60D0-4618-A540-1C52A58FB561}" type="slidenum">
              <a:rPr lang="en-CA" smtClean="0"/>
              <a:pPr>
                <a:defRPr/>
              </a:pPr>
              <a:t>30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8450" y="977900"/>
            <a:ext cx="4059238" cy="5056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10088" y="977900"/>
            <a:ext cx="4059237" cy="5056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61938"/>
            <a:ext cx="8610600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98450" y="977900"/>
            <a:ext cx="4059238" cy="50561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10088" y="977900"/>
            <a:ext cx="4059237" cy="50561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298450" y="261938"/>
            <a:ext cx="8616950" cy="57721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304800" y="261938"/>
            <a:ext cx="8610600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261938"/>
            <a:ext cx="8610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8450" y="977900"/>
            <a:ext cx="8270875" cy="505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7813" name="Line 5"/>
          <p:cNvSpPr>
            <a:spLocks noChangeShapeType="1"/>
          </p:cNvSpPr>
          <p:nvPr userDrawn="1"/>
        </p:nvSpPr>
        <p:spPr bwMode="auto">
          <a:xfrm>
            <a:off x="298450" y="173038"/>
            <a:ext cx="8586788" cy="0"/>
          </a:xfrm>
          <a:prstGeom prst="line">
            <a:avLst/>
          </a:prstGeom>
          <a:noFill/>
          <a:ln w="38100">
            <a:solidFill>
              <a:srgbClr val="D9E30D"/>
            </a:solidFill>
            <a:round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47814" name="Line 6"/>
          <p:cNvSpPr>
            <a:spLocks noChangeShapeType="1"/>
          </p:cNvSpPr>
          <p:nvPr userDrawn="1"/>
        </p:nvSpPr>
        <p:spPr bwMode="auto">
          <a:xfrm>
            <a:off x="293688" y="139700"/>
            <a:ext cx="85867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3" r:id="rId2"/>
    <p:sldLayoutId id="2147483721" r:id="rId3"/>
    <p:sldLayoutId id="2147483722" r:id="rId4"/>
    <p:sldLayoutId id="2147483723" r:id="rId5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9pPr>
    </p:titleStyle>
    <p:bodyStyle>
      <a:lvl1pPr marL="231775" indent="-231775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273050" y="1647825"/>
            <a:ext cx="7912100" cy="909638"/>
          </a:xfrm>
          <a:noFill/>
        </p:spPr>
        <p:txBody>
          <a:bodyPr/>
          <a:lstStyle/>
          <a:p>
            <a:pPr marL="623888" indent="-623888" eaLnBrk="1" hangingPunct="1">
              <a:spcAft>
                <a:spcPct val="0"/>
              </a:spcAft>
              <a:buClr>
                <a:schemeClr val="tx1"/>
              </a:buClr>
              <a:buSzPct val="135000"/>
              <a:buFontTx/>
              <a:buNone/>
            </a:pPr>
            <a:r>
              <a:rPr lang="fr-FR" sz="2800" b="1" smtClean="0">
                <a:solidFill>
                  <a:srgbClr val="3333FF"/>
                </a:solidFill>
                <a:latin typeface="Arial" charset="0"/>
                <a:cs typeface="Arial" charset="0"/>
              </a:rPr>
              <a:t>1.1	</a:t>
            </a:r>
            <a:r>
              <a:rPr lang="fr-FR" sz="2800" b="1" u="sng" smtClean="0">
                <a:solidFill>
                  <a:srgbClr val="3333FF"/>
                </a:solidFill>
                <a:latin typeface="Arial" charset="0"/>
                <a:cs typeface="Arial" charset="0"/>
              </a:rPr>
              <a:t>NIVEAUX D’ORGANISATION DU CORPS HUMAIN</a:t>
            </a:r>
            <a:endParaRPr lang="en-CA" sz="2800" b="1" u="sng" smtClean="0">
              <a:solidFill>
                <a:srgbClr val="3333FF"/>
              </a:solidFill>
              <a:latin typeface="Arial" charset="0"/>
              <a:cs typeface="Arial" charset="0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246063" y="300038"/>
            <a:ext cx="8547100" cy="949325"/>
          </a:xfrm>
          <a:prstGeom prst="rect">
            <a:avLst/>
          </a:prstGeom>
          <a:noFill/>
          <a:ln w="31750">
            <a:noFill/>
            <a:miter lim="800000"/>
            <a:headEnd/>
            <a:tailEnd/>
          </a:ln>
        </p:spPr>
        <p:txBody>
          <a:bodyPr tIns="118800" bIns="118800" anchor="ctr"/>
          <a:lstStyle/>
          <a:p>
            <a:pPr marL="627063" indent="-627063" algn="ctr" eaLnBrk="1" hangingPunct="1">
              <a:lnSpc>
                <a:spcPct val="90000"/>
              </a:lnSpc>
            </a:pPr>
            <a:r>
              <a:rPr lang="fr-CA" sz="3600" b="1">
                <a:solidFill>
                  <a:srgbClr val="FF0000"/>
                </a:solidFill>
                <a:latin typeface="Arial" charset="0"/>
              </a:rPr>
              <a:t>1.</a:t>
            </a:r>
            <a:r>
              <a:rPr lang="fr-CA" sz="3600" b="1" i="1">
                <a:solidFill>
                  <a:srgbClr val="FF0000"/>
                </a:solidFill>
                <a:latin typeface="Arial" charset="0"/>
              </a:rPr>
              <a:t>	</a:t>
            </a:r>
            <a:r>
              <a:rPr lang="fr-FR" sz="3600" b="1">
                <a:solidFill>
                  <a:srgbClr val="FF0000"/>
                </a:solidFill>
                <a:latin typeface="Arial" charset="0"/>
              </a:rPr>
              <a:t>ORGANISATION STRUCTURALE DU CORPS HUMAIN</a:t>
            </a:r>
            <a:endParaRPr lang="en-US" sz="3600" b="1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866775" y="2814638"/>
            <a:ext cx="7593013" cy="355600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Aft>
                <a:spcPct val="10000"/>
              </a:spcAft>
              <a:buClr>
                <a:srgbClr val="0989C9"/>
              </a:buClr>
              <a:buSzPct val="60000"/>
              <a:buFont typeface="Wingdings" pitchFamily="2" charset="2"/>
              <a:buNone/>
              <a:defRPr/>
            </a:pPr>
            <a:r>
              <a:rPr lang="fr-CA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1.1.1  </a:t>
            </a:r>
            <a:r>
              <a:rPr lang="fr-CA" sz="2000" b="1" u="sng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DÉFINITIONS</a:t>
            </a:r>
            <a:r>
              <a:rPr lang="fr-CA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:</a:t>
            </a:r>
            <a:endParaRPr lang="fr-CA" sz="2000" i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  <a:p>
            <a:pPr marL="900113" indent="-179388" eaLnBrk="1" hangingPunct="1">
              <a:spcBef>
                <a:spcPct val="25000"/>
              </a:spcBef>
              <a:spcAft>
                <a:spcPct val="20000"/>
              </a:spcAft>
              <a:buClr>
                <a:srgbClr val="0989C9"/>
              </a:buClr>
              <a:buSzPct val="60000"/>
              <a:buFont typeface="Wingdings" pitchFamily="2" charset="2"/>
              <a:buNone/>
              <a:defRPr/>
            </a:pPr>
            <a:r>
              <a:rPr lang="fr-CA" sz="1400" dirty="0">
                <a:latin typeface="Arial" pitchFamily="34" charset="0"/>
                <a:cs typeface="Arial" pitchFamily="34" charset="0"/>
                <a:sym typeface="Wingdings 2" pitchFamily="18" charset="2"/>
              </a:rPr>
              <a:t>	</a:t>
            </a:r>
            <a:r>
              <a:rPr lang="fr-CA" b="1" i="1" dirty="0">
                <a:latin typeface="Arial" pitchFamily="34" charset="0"/>
                <a:cs typeface="Arial" pitchFamily="34" charset="0"/>
              </a:rPr>
              <a:t>Physiologie</a:t>
            </a:r>
            <a:r>
              <a:rPr lang="fr-CA" b="1" dirty="0">
                <a:latin typeface="Arial" pitchFamily="34" charset="0"/>
                <a:cs typeface="Arial" pitchFamily="34" charset="0"/>
              </a:rPr>
              <a:t>:</a:t>
            </a:r>
            <a:r>
              <a:rPr lang="fr-CA" dirty="0">
                <a:latin typeface="Arial" pitchFamily="34" charset="0"/>
                <a:cs typeface="Arial" pitchFamily="34" charset="0"/>
              </a:rPr>
              <a:t> étude du </a:t>
            </a:r>
            <a:r>
              <a:rPr lang="fr-CA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fonctionnement</a:t>
            </a:r>
            <a:r>
              <a:rPr lang="fr-CA" dirty="0">
                <a:latin typeface="Arial" pitchFamily="34" charset="0"/>
                <a:cs typeface="Arial" pitchFamily="34" charset="0"/>
              </a:rPr>
              <a:t> des parties du </a:t>
            </a:r>
            <a:r>
              <a:rPr lang="fr-CA" dirty="0" smtClean="0">
                <a:latin typeface="Arial" pitchFamily="34" charset="0"/>
                <a:cs typeface="Arial" pitchFamily="34" charset="0"/>
              </a:rPr>
              <a:t>corps</a:t>
            </a:r>
            <a:endParaRPr lang="fr-CA" dirty="0">
              <a:latin typeface="Arial" pitchFamily="34" charset="0"/>
              <a:cs typeface="Arial" pitchFamily="34" charset="0"/>
            </a:endParaRPr>
          </a:p>
          <a:p>
            <a:pPr marL="900113" indent="-179388" eaLnBrk="1" hangingPunct="1">
              <a:spcAft>
                <a:spcPct val="10000"/>
              </a:spcAft>
              <a:buClr>
                <a:srgbClr val="0989C9"/>
              </a:buClr>
              <a:buSzPct val="60000"/>
              <a:buFont typeface="Wingdings 2" pitchFamily="18" charset="2"/>
              <a:buNone/>
              <a:defRPr/>
            </a:pPr>
            <a:r>
              <a:rPr lang="fr-CA" sz="1400" dirty="0">
                <a:latin typeface="Arial" pitchFamily="34" charset="0"/>
                <a:cs typeface="Arial" pitchFamily="34" charset="0"/>
                <a:sym typeface="Wingdings 2" pitchFamily="18" charset="2"/>
              </a:rPr>
              <a:t>	</a:t>
            </a:r>
            <a:r>
              <a:rPr lang="fr-CA" b="1" i="1" dirty="0">
                <a:latin typeface="Arial" pitchFamily="34" charset="0"/>
                <a:cs typeface="Arial" pitchFamily="34" charset="0"/>
              </a:rPr>
              <a:t>Anatomie</a:t>
            </a:r>
            <a:r>
              <a:rPr lang="fr-CA" b="1" dirty="0">
                <a:latin typeface="Arial" pitchFamily="34" charset="0"/>
                <a:cs typeface="Arial" pitchFamily="34" charset="0"/>
              </a:rPr>
              <a:t>:</a:t>
            </a:r>
            <a:r>
              <a:rPr lang="fr-CA" dirty="0">
                <a:latin typeface="Arial" pitchFamily="34" charset="0"/>
                <a:cs typeface="Arial" pitchFamily="34" charset="0"/>
              </a:rPr>
              <a:t> étude des</a:t>
            </a:r>
            <a:r>
              <a:rPr lang="fr-CA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structures </a:t>
            </a:r>
            <a:r>
              <a:rPr lang="fr-CA" dirty="0">
                <a:latin typeface="Arial" pitchFamily="34" charset="0"/>
                <a:cs typeface="Arial" pitchFamily="34" charset="0"/>
              </a:rPr>
              <a:t>qui composent le corps et les rapports entre </a:t>
            </a:r>
            <a:r>
              <a:rPr lang="fr-CA" dirty="0" smtClean="0">
                <a:latin typeface="Arial" pitchFamily="34" charset="0"/>
                <a:cs typeface="Arial" pitchFamily="34" charset="0"/>
              </a:rPr>
              <a:t>elles</a:t>
            </a:r>
            <a:endParaRPr lang="fr-CA" i="1" dirty="0">
              <a:latin typeface="Arial" pitchFamily="34" charset="0"/>
              <a:cs typeface="Arial" pitchFamily="34" charset="0"/>
            </a:endParaRPr>
          </a:p>
          <a:p>
            <a:pPr marL="1077913" lvl="2" indent="-177800" eaLnBrk="1" hangingPunct="1">
              <a:spcAft>
                <a:spcPct val="10000"/>
              </a:spcAft>
              <a:buClr>
                <a:srgbClr val="0989C9"/>
              </a:buClr>
              <a:buSzPct val="60000"/>
              <a:buFont typeface="Wingdings" pitchFamily="2" charset="2"/>
              <a:buNone/>
              <a:defRPr/>
            </a:pPr>
            <a:r>
              <a:rPr lang="fr-CA" dirty="0">
                <a:latin typeface="Arial" pitchFamily="34" charset="0"/>
                <a:cs typeface="Arial" pitchFamily="34" charset="0"/>
                <a:sym typeface="Wingdings 2" pitchFamily="18" charset="2"/>
              </a:rPr>
              <a:t>	</a:t>
            </a:r>
            <a:r>
              <a:rPr lang="fr-CA" b="1" i="1" dirty="0">
                <a:latin typeface="Arial" pitchFamily="34" charset="0"/>
                <a:cs typeface="Arial" pitchFamily="34" charset="0"/>
              </a:rPr>
              <a:t>Anatomie macroscopique</a:t>
            </a:r>
            <a:r>
              <a:rPr lang="fr-CA" b="1" dirty="0">
                <a:latin typeface="Arial" pitchFamily="34" charset="0"/>
                <a:cs typeface="Arial" pitchFamily="34" charset="0"/>
              </a:rPr>
              <a:t>:</a:t>
            </a:r>
            <a:r>
              <a:rPr lang="fr-CA" dirty="0">
                <a:latin typeface="Arial" pitchFamily="34" charset="0"/>
                <a:cs typeface="Arial" pitchFamily="34" charset="0"/>
              </a:rPr>
              <a:t> structures visibles à </a:t>
            </a:r>
            <a:r>
              <a:rPr lang="fr-CA" dirty="0" smtClean="0">
                <a:latin typeface="Arial" pitchFamily="34" charset="0"/>
                <a:cs typeface="Arial" pitchFamily="34" charset="0"/>
              </a:rPr>
              <a:t>l'</a:t>
            </a:r>
            <a:r>
              <a:rPr lang="fr-CA" dirty="0" smtClean="0">
                <a:latin typeface="+mj-lt"/>
                <a:cs typeface="Courier New"/>
              </a:rPr>
              <a:t>œ</a:t>
            </a:r>
            <a:r>
              <a:rPr lang="fr-CA" dirty="0" smtClean="0">
                <a:latin typeface="Arial" pitchFamily="34" charset="0"/>
                <a:cs typeface="Arial" pitchFamily="34" charset="0"/>
              </a:rPr>
              <a:t>il nu</a:t>
            </a:r>
            <a:endParaRPr lang="fr-CA" dirty="0">
              <a:latin typeface="Arial" pitchFamily="34" charset="0"/>
              <a:cs typeface="Arial" pitchFamily="34" charset="0"/>
            </a:endParaRPr>
          </a:p>
          <a:p>
            <a:pPr marL="1077913" lvl="2" indent="-177800" eaLnBrk="1" hangingPunct="1">
              <a:spcAft>
                <a:spcPct val="10000"/>
              </a:spcAft>
              <a:buClr>
                <a:srgbClr val="0989C9"/>
              </a:buClr>
              <a:buSzPct val="60000"/>
              <a:buFont typeface="Wingdings" pitchFamily="2" charset="2"/>
              <a:buNone/>
              <a:defRPr/>
            </a:pPr>
            <a:r>
              <a:rPr lang="fr-CA" dirty="0">
                <a:latin typeface="Arial" pitchFamily="34" charset="0"/>
                <a:cs typeface="Arial" pitchFamily="34" charset="0"/>
                <a:sym typeface="Wingdings 2" pitchFamily="18" charset="2"/>
              </a:rPr>
              <a:t>	</a:t>
            </a:r>
            <a:r>
              <a:rPr lang="fr-CA" b="1" i="1" dirty="0">
                <a:latin typeface="Arial" pitchFamily="34" charset="0"/>
                <a:cs typeface="Arial" pitchFamily="34" charset="0"/>
              </a:rPr>
              <a:t>Anatomie microscopique</a:t>
            </a:r>
            <a:r>
              <a:rPr lang="fr-CA" b="1" dirty="0">
                <a:latin typeface="Arial" pitchFamily="34" charset="0"/>
                <a:cs typeface="Arial" pitchFamily="34" charset="0"/>
              </a:rPr>
              <a:t>:</a:t>
            </a:r>
            <a:r>
              <a:rPr lang="fr-CA" dirty="0">
                <a:latin typeface="Arial" pitchFamily="34" charset="0"/>
                <a:cs typeface="Arial" pitchFamily="34" charset="0"/>
              </a:rPr>
              <a:t> structures visibles à l'aide d'un </a:t>
            </a:r>
            <a:r>
              <a:rPr lang="fr-CA" dirty="0" smtClean="0">
                <a:latin typeface="Arial" pitchFamily="34" charset="0"/>
                <a:cs typeface="Arial" pitchFamily="34" charset="0"/>
              </a:rPr>
              <a:t>microscope</a:t>
            </a:r>
            <a:endParaRPr lang="fr-CA" i="1" dirty="0">
              <a:latin typeface="Arial" pitchFamily="34" charset="0"/>
              <a:cs typeface="Arial" pitchFamily="34" charset="0"/>
            </a:endParaRPr>
          </a:p>
          <a:p>
            <a:pPr marL="1255713" lvl="3" indent="-144463" eaLnBrk="1" hangingPunct="1">
              <a:spcAft>
                <a:spcPct val="10000"/>
              </a:spcAft>
              <a:buClr>
                <a:srgbClr val="0989C9"/>
              </a:buClr>
              <a:buSzPct val="60000"/>
              <a:buFont typeface="Wingdings" pitchFamily="2" charset="2"/>
              <a:buNone/>
              <a:defRPr/>
            </a:pPr>
            <a:r>
              <a:rPr lang="fr-CA" sz="800" baseline="30000" dirty="0">
                <a:latin typeface="Arial" pitchFamily="34" charset="0"/>
                <a:cs typeface="Arial" pitchFamily="34" charset="0"/>
                <a:sym typeface="Wingdings 2" pitchFamily="18" charset="2"/>
              </a:rPr>
              <a:t></a:t>
            </a:r>
            <a:r>
              <a:rPr lang="fr-CA" baseline="30000" dirty="0">
                <a:latin typeface="Arial" pitchFamily="34" charset="0"/>
                <a:cs typeface="Arial" pitchFamily="34" charset="0"/>
                <a:sym typeface="Wingdings 2" pitchFamily="18" charset="2"/>
              </a:rPr>
              <a:t> </a:t>
            </a:r>
            <a:r>
              <a:rPr lang="fr-CA" b="1" i="1" dirty="0">
                <a:latin typeface="Arial" pitchFamily="34" charset="0"/>
                <a:cs typeface="Arial" pitchFamily="34" charset="0"/>
              </a:rPr>
              <a:t>Cytologie</a:t>
            </a:r>
            <a:r>
              <a:rPr lang="fr-CA" b="1" dirty="0">
                <a:latin typeface="Arial" pitchFamily="34" charset="0"/>
                <a:cs typeface="Arial" pitchFamily="34" charset="0"/>
              </a:rPr>
              <a:t>:</a:t>
            </a:r>
            <a:r>
              <a:rPr lang="fr-CA" dirty="0">
                <a:latin typeface="Arial" pitchFamily="34" charset="0"/>
                <a:cs typeface="Arial" pitchFamily="34" charset="0"/>
              </a:rPr>
              <a:t> étude de la </a:t>
            </a:r>
            <a:r>
              <a:rPr lang="fr-CA" dirty="0" smtClean="0">
                <a:latin typeface="Arial" pitchFamily="34" charset="0"/>
                <a:cs typeface="Arial" pitchFamily="34" charset="0"/>
              </a:rPr>
              <a:t>cellule</a:t>
            </a:r>
            <a:endParaRPr lang="fr-CA" i="1" dirty="0">
              <a:latin typeface="Arial" pitchFamily="34" charset="0"/>
              <a:cs typeface="Arial" pitchFamily="34" charset="0"/>
            </a:endParaRPr>
          </a:p>
          <a:p>
            <a:pPr marL="1255713" lvl="3" indent="-144463" eaLnBrk="1" hangingPunct="1">
              <a:spcAft>
                <a:spcPct val="10000"/>
              </a:spcAft>
              <a:buClr>
                <a:srgbClr val="0989C9"/>
              </a:buClr>
              <a:buSzPct val="60000"/>
              <a:buFont typeface="Wingdings" pitchFamily="2" charset="2"/>
              <a:buNone/>
              <a:defRPr/>
            </a:pPr>
            <a:r>
              <a:rPr lang="fr-CA" sz="800" baseline="30000" dirty="0">
                <a:latin typeface="Arial" pitchFamily="34" charset="0"/>
                <a:cs typeface="Arial" pitchFamily="34" charset="0"/>
                <a:sym typeface="Wingdings 2" pitchFamily="18" charset="2"/>
              </a:rPr>
              <a:t></a:t>
            </a:r>
            <a:r>
              <a:rPr lang="fr-CA" sz="1000" i="1" dirty="0">
                <a:latin typeface="Arial" pitchFamily="34" charset="0"/>
                <a:cs typeface="Arial" pitchFamily="34" charset="0"/>
              </a:rPr>
              <a:t> </a:t>
            </a:r>
            <a:r>
              <a:rPr lang="fr-CA" b="1" i="1" dirty="0">
                <a:latin typeface="Arial" pitchFamily="34" charset="0"/>
                <a:cs typeface="Arial" pitchFamily="34" charset="0"/>
              </a:rPr>
              <a:t>Histologie</a:t>
            </a:r>
            <a:r>
              <a:rPr lang="fr-CA" b="1" dirty="0">
                <a:latin typeface="Arial" pitchFamily="34" charset="0"/>
                <a:cs typeface="Arial" pitchFamily="34" charset="0"/>
              </a:rPr>
              <a:t>:</a:t>
            </a:r>
            <a:r>
              <a:rPr lang="fr-CA" dirty="0">
                <a:latin typeface="Arial" pitchFamily="34" charset="0"/>
                <a:cs typeface="Arial" pitchFamily="34" charset="0"/>
              </a:rPr>
              <a:t> étude des </a:t>
            </a:r>
            <a:r>
              <a:rPr lang="fr-CA" dirty="0" smtClean="0">
                <a:latin typeface="Arial" pitchFamily="34" charset="0"/>
                <a:cs typeface="Arial" pitchFamily="34" charset="0"/>
              </a:rPr>
              <a:t>tissus</a:t>
            </a:r>
            <a:endParaRPr lang="fr-CA" i="1" dirty="0">
              <a:latin typeface="Arial" pitchFamily="34" charset="0"/>
              <a:cs typeface="Arial" pitchFamily="34" charset="0"/>
            </a:endParaRPr>
          </a:p>
          <a:p>
            <a:pPr marL="1077913" indent="-177800" eaLnBrk="1" hangingPunct="1">
              <a:spcAft>
                <a:spcPct val="10000"/>
              </a:spcAft>
              <a:buClr>
                <a:srgbClr val="0989C9"/>
              </a:buClr>
              <a:buSzPct val="60000"/>
              <a:defRPr/>
            </a:pPr>
            <a:r>
              <a:rPr lang="fr-CA" dirty="0">
                <a:latin typeface="Arial" pitchFamily="34" charset="0"/>
                <a:cs typeface="Arial" pitchFamily="34" charset="0"/>
                <a:sym typeface="Wingdings 2" pitchFamily="18" charset="2"/>
              </a:rPr>
              <a:t>	</a:t>
            </a:r>
            <a:r>
              <a:rPr lang="fr-CA" b="1" i="1" dirty="0">
                <a:latin typeface="Arial" pitchFamily="34" charset="0"/>
                <a:cs typeface="Arial" pitchFamily="34" charset="0"/>
              </a:rPr>
              <a:t>Anatomie du développement</a:t>
            </a:r>
            <a:r>
              <a:rPr lang="fr-CA" b="1" dirty="0">
                <a:latin typeface="Arial" pitchFamily="34" charset="0"/>
                <a:cs typeface="Arial" pitchFamily="34" charset="0"/>
              </a:rPr>
              <a:t>:</a:t>
            </a:r>
            <a:r>
              <a:rPr lang="fr-CA" dirty="0">
                <a:latin typeface="Arial" pitchFamily="34" charset="0"/>
                <a:cs typeface="Arial" pitchFamily="34" charset="0"/>
              </a:rPr>
              <a:t> étude de la croissance, de la conception à la </a:t>
            </a:r>
            <a:r>
              <a:rPr lang="fr-CA" dirty="0" smtClean="0">
                <a:latin typeface="Arial" pitchFamily="34" charset="0"/>
                <a:cs typeface="Arial" pitchFamily="34" charset="0"/>
              </a:rPr>
              <a:t>vieillesse</a:t>
            </a:r>
            <a:r>
              <a:rPr lang="fr-CA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--- </a:t>
            </a:r>
            <a:r>
              <a:rPr lang="fr-CA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chang</a:t>
            </a:r>
            <a:r>
              <a:rPr lang="fr-CA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des structures</a:t>
            </a:r>
            <a:endParaRPr lang="fr-CA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244475" y="246063"/>
            <a:ext cx="85058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buClr>
                <a:srgbClr val="0989C9"/>
              </a:buClr>
              <a:buSzPct val="60000"/>
              <a:buFont typeface="Wingdings" pitchFamily="2" charset="2"/>
              <a:buNone/>
              <a:defRPr/>
            </a:pPr>
            <a:r>
              <a:rPr lang="fr-CA" sz="2000" b="1" dirty="0">
                <a:solidFill>
                  <a:srgbClr val="3333FF"/>
                </a:solidFill>
                <a:latin typeface="+mj-lt"/>
              </a:rPr>
              <a:t>1.1.2  </a:t>
            </a:r>
            <a:r>
              <a:rPr lang="fr-CA" sz="2000" b="1" u="sng" dirty="0">
                <a:solidFill>
                  <a:srgbClr val="3333FF"/>
                </a:solidFill>
                <a:latin typeface="+mj-lt"/>
              </a:rPr>
              <a:t>NIVEAUX D’ORGANISATION STRUCTURALE</a:t>
            </a:r>
            <a:endParaRPr lang="fr-CA" sz="2000" dirty="0">
              <a:solidFill>
                <a:srgbClr val="3333FF"/>
              </a:solidFill>
              <a:latin typeface="+mj-lt"/>
            </a:endParaRPr>
          </a:p>
        </p:txBody>
      </p:sp>
      <p:pic>
        <p:nvPicPr>
          <p:cNvPr id="4120" name="Picture 24" descr="http://cw2.erpi.com/cw/marieb/userfiles/01_Fig_1_1_p_4.jpg"/>
          <p:cNvPicPr>
            <a:picLocks noChangeAspect="1" noChangeArrowheads="1"/>
          </p:cNvPicPr>
          <p:nvPr/>
        </p:nvPicPr>
        <p:blipFill>
          <a:blip r:embed="rId3" cstate="print"/>
          <a:srcRect t="1911" b="9936"/>
          <a:stretch>
            <a:fillRect/>
          </a:stretch>
        </p:blipFill>
        <p:spPr bwMode="auto">
          <a:xfrm>
            <a:off x="932220" y="823831"/>
            <a:ext cx="6667500" cy="5812948"/>
          </a:xfrm>
          <a:prstGeom prst="rect">
            <a:avLst/>
          </a:prstGeom>
          <a:noFill/>
        </p:spPr>
      </p:pic>
      <p:sp>
        <p:nvSpPr>
          <p:cNvPr id="4100" name="Text Box 22"/>
          <p:cNvSpPr txBox="1">
            <a:spLocks noChangeArrowheads="1"/>
          </p:cNvSpPr>
          <p:nvPr/>
        </p:nvSpPr>
        <p:spPr bwMode="auto">
          <a:xfrm>
            <a:off x="8050568" y="6327107"/>
            <a:ext cx="817563" cy="342900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1.1</a:t>
            </a:r>
            <a:endParaRPr lang="en-US" sz="1600">
              <a:solidFill>
                <a:srgbClr val="33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883" name="Text Box 3"/>
          <p:cNvSpPr txBox="1">
            <a:spLocks noChangeArrowheads="1"/>
          </p:cNvSpPr>
          <p:nvPr/>
        </p:nvSpPr>
        <p:spPr bwMode="auto">
          <a:xfrm>
            <a:off x="323850" y="390525"/>
            <a:ext cx="8069263" cy="3984625"/>
          </a:xfrm>
          <a:prstGeom prst="rect">
            <a:avLst/>
          </a:prstGeom>
          <a:noFill/>
          <a:ln w="9525">
            <a:solidFill>
              <a:srgbClr val="3333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623888" indent="-623888">
              <a:spcBef>
                <a:spcPts val="600"/>
              </a:spcBef>
              <a:tabLst>
                <a:tab pos="623888" algn="l"/>
              </a:tabLst>
              <a:defRPr/>
            </a:pPr>
            <a:r>
              <a:rPr lang="fr-CA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1.1.2	</a:t>
            </a:r>
            <a:r>
              <a:rPr lang="fr-CA" sz="2000" b="1" u="sng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NIVEAUX D'ORGANISATION STRUCTURALE</a:t>
            </a:r>
            <a:r>
              <a:rPr lang="fr-CA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000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  <a:p>
            <a:pPr marL="803275" indent="-17145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fr-CA" b="1" dirty="0">
                <a:latin typeface="Arial" pitchFamily="34" charset="0"/>
                <a:cs typeface="Arial" pitchFamily="34" charset="0"/>
              </a:rPr>
              <a:t>Atome: </a:t>
            </a:r>
            <a:r>
              <a:rPr lang="fr-CA" dirty="0">
                <a:latin typeface="Arial" pitchFamily="34" charset="0"/>
                <a:cs typeface="Arial" pitchFamily="34" charset="0"/>
              </a:rPr>
              <a:t>niveau le plus </a:t>
            </a:r>
            <a:r>
              <a:rPr lang="fr-CA" dirty="0" smtClean="0">
                <a:latin typeface="Arial" pitchFamily="34" charset="0"/>
                <a:cs typeface="Arial" pitchFamily="34" charset="0"/>
              </a:rPr>
              <a:t>simple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803275" indent="-17145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fr-CA" b="1" dirty="0">
                <a:latin typeface="Arial" pitchFamily="34" charset="0"/>
                <a:cs typeface="Arial" pitchFamily="34" charset="0"/>
              </a:rPr>
              <a:t>Molécule: </a:t>
            </a:r>
            <a:r>
              <a:rPr lang="fr-CA" dirty="0">
                <a:latin typeface="Arial" pitchFamily="34" charset="0"/>
                <a:cs typeface="Arial" pitchFamily="34" charset="0"/>
              </a:rPr>
              <a:t>combinaison de deux atomes au </a:t>
            </a:r>
            <a:r>
              <a:rPr lang="fr-CA" dirty="0" smtClean="0">
                <a:latin typeface="Arial" pitchFamily="34" charset="0"/>
                <a:cs typeface="Arial" pitchFamily="34" charset="0"/>
              </a:rPr>
              <a:t>moins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803275" indent="-17145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fr-CA" b="1" dirty="0">
                <a:latin typeface="Arial" pitchFamily="34" charset="0"/>
                <a:cs typeface="Arial" pitchFamily="34" charset="0"/>
              </a:rPr>
              <a:t>Cellule: </a:t>
            </a:r>
            <a:r>
              <a:rPr lang="fr-CA" dirty="0">
                <a:latin typeface="Arial" pitchFamily="34" charset="0"/>
                <a:cs typeface="Arial" pitchFamily="34" charset="0"/>
              </a:rPr>
              <a:t>plus petite unité vivante; unité fondamentale et structurale des organismes </a:t>
            </a:r>
            <a:r>
              <a:rPr lang="fr-CA" dirty="0" smtClean="0">
                <a:latin typeface="Arial" pitchFamily="34" charset="0"/>
                <a:cs typeface="Arial" pitchFamily="34" charset="0"/>
              </a:rPr>
              <a:t>vivants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803275" indent="-17145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fr-CA" b="1" dirty="0">
                <a:latin typeface="Arial" pitchFamily="34" charset="0"/>
                <a:cs typeface="Arial" pitchFamily="34" charset="0"/>
              </a:rPr>
              <a:t>Tissu: </a:t>
            </a:r>
            <a:r>
              <a:rPr lang="fr-CA" dirty="0">
                <a:latin typeface="Arial" pitchFamily="34" charset="0"/>
                <a:cs typeface="Arial" pitchFamily="34" charset="0"/>
              </a:rPr>
              <a:t>combinaison de cellules qui ont une structure et des fonctions </a:t>
            </a:r>
            <a:r>
              <a:rPr lang="fr-CA" dirty="0" smtClean="0">
                <a:latin typeface="Arial" pitchFamily="34" charset="0"/>
                <a:cs typeface="Arial" pitchFamily="34" charset="0"/>
              </a:rPr>
              <a:t>semblables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803275" indent="-17145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fr-CA" b="1" dirty="0">
                <a:latin typeface="Arial" pitchFamily="34" charset="0"/>
                <a:cs typeface="Arial" pitchFamily="34" charset="0"/>
              </a:rPr>
              <a:t>Organe: </a:t>
            </a:r>
            <a:r>
              <a:rPr lang="fr-CA" dirty="0">
                <a:latin typeface="Arial" pitchFamily="34" charset="0"/>
                <a:cs typeface="Arial" pitchFamily="34" charset="0"/>
              </a:rPr>
              <a:t>collection d'au moins deux types de tissus qui fonctionnent ensemble pour s'acquitter d'une fonction </a:t>
            </a:r>
            <a:r>
              <a:rPr lang="fr-CA" dirty="0" smtClean="0">
                <a:latin typeface="Arial" pitchFamily="34" charset="0"/>
                <a:cs typeface="Arial" pitchFamily="34" charset="0"/>
              </a:rPr>
              <a:t>particulière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803275" indent="-17145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fr-CA" b="1" dirty="0">
                <a:latin typeface="Arial" pitchFamily="34" charset="0"/>
                <a:cs typeface="Arial" pitchFamily="34" charset="0"/>
              </a:rPr>
              <a:t>Système: </a:t>
            </a:r>
            <a:r>
              <a:rPr lang="fr-CA" dirty="0">
                <a:latin typeface="Arial" pitchFamily="34" charset="0"/>
                <a:cs typeface="Arial" pitchFamily="34" charset="0"/>
              </a:rPr>
              <a:t>groupe d'organes travaillant ensemble pour accomplir une tâche. Donner les 11 systèmes de l'organisme. (Fig. 1.3)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803275" indent="-17145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fr-CA" b="1" dirty="0">
                <a:latin typeface="Arial" pitchFamily="34" charset="0"/>
                <a:cs typeface="Arial" pitchFamily="34" charset="0"/>
              </a:rPr>
              <a:t>Organisme: </a:t>
            </a:r>
            <a:r>
              <a:rPr lang="fr-CA" dirty="0">
                <a:latin typeface="Arial" pitchFamily="34" charset="0"/>
                <a:cs typeface="Arial" pitchFamily="34" charset="0"/>
              </a:rPr>
              <a:t>ensemble de tous ces niveaux; l'être </a:t>
            </a:r>
            <a:r>
              <a:rPr lang="fr-CA" dirty="0" smtClean="0">
                <a:latin typeface="Arial" pitchFamily="34" charset="0"/>
                <a:cs typeface="Arial" pitchFamily="34" charset="0"/>
              </a:rPr>
              <a:t>humain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9"/>
          <p:cNvSpPr>
            <a:spLocks noChangeArrowheads="1"/>
          </p:cNvSpPr>
          <p:nvPr/>
        </p:nvSpPr>
        <p:spPr bwMode="auto">
          <a:xfrm>
            <a:off x="244475" y="358775"/>
            <a:ext cx="51482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buClr>
                <a:srgbClr val="3333FF"/>
              </a:buClr>
              <a:buSzPct val="110000"/>
              <a:buFontTx/>
              <a:buChar char="•"/>
            </a:pPr>
            <a:r>
              <a:rPr lang="fr-CA" sz="2000" b="1">
                <a:solidFill>
                  <a:srgbClr val="3333FF"/>
                </a:solidFill>
                <a:latin typeface="Arial" charset="0"/>
              </a:rPr>
              <a:t> </a:t>
            </a:r>
            <a:r>
              <a:rPr lang="fr-CA" sz="2000" b="1" u="sng">
                <a:solidFill>
                  <a:srgbClr val="3333FF"/>
                </a:solidFill>
                <a:latin typeface="Arial" charset="0"/>
              </a:rPr>
              <a:t>Les 11 systèmes de l’organisme</a:t>
            </a:r>
          </a:p>
        </p:txBody>
      </p:sp>
      <p:grpSp>
        <p:nvGrpSpPr>
          <p:cNvPr id="6147" name="Group 32"/>
          <p:cNvGrpSpPr>
            <a:grpSpLocks/>
          </p:cNvGrpSpPr>
          <p:nvPr/>
        </p:nvGrpSpPr>
        <p:grpSpPr bwMode="auto">
          <a:xfrm>
            <a:off x="0" y="993775"/>
            <a:ext cx="9144000" cy="2163763"/>
            <a:chOff x="0" y="767"/>
            <a:chExt cx="5760" cy="1363"/>
          </a:xfrm>
        </p:grpSpPr>
        <p:pic>
          <p:nvPicPr>
            <p:cNvPr id="6157" name="Picture 5" descr="01-03a-cOrganSys_UN.jpg"/>
            <p:cNvPicPr>
              <a:picLocks noChangeArrowheads="1"/>
            </p:cNvPicPr>
            <p:nvPr/>
          </p:nvPicPr>
          <p:blipFill>
            <a:blip r:embed="rId3" cstate="print"/>
            <a:srcRect b="18851"/>
            <a:stretch>
              <a:fillRect/>
            </a:stretch>
          </p:blipFill>
          <p:spPr bwMode="auto">
            <a:xfrm>
              <a:off x="0" y="770"/>
              <a:ext cx="2921" cy="1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8" name="Picture 8" descr="01-03d-fOrganSys_UN.jpg"/>
            <p:cNvPicPr>
              <a:picLocks noChangeArrowheads="1"/>
            </p:cNvPicPr>
            <p:nvPr/>
          </p:nvPicPr>
          <p:blipFill>
            <a:blip r:embed="rId4" cstate="print"/>
            <a:srcRect b="19550"/>
            <a:stretch>
              <a:fillRect/>
            </a:stretch>
          </p:blipFill>
          <p:spPr bwMode="auto">
            <a:xfrm>
              <a:off x="2898" y="767"/>
              <a:ext cx="2862" cy="13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159" name="Text Box 20"/>
            <p:cNvSpPr txBox="1">
              <a:spLocks noChangeArrowheads="1"/>
            </p:cNvSpPr>
            <p:nvPr/>
          </p:nvSpPr>
          <p:spPr bwMode="auto">
            <a:xfrm>
              <a:off x="115" y="1957"/>
              <a:ext cx="745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fr-CA" sz="1200" b="1">
                  <a:latin typeface="Arial" charset="0"/>
                </a:rPr>
                <a:t>Tégumentaire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6160" name="Text Box 21"/>
            <p:cNvSpPr txBox="1">
              <a:spLocks noChangeArrowheads="1"/>
            </p:cNvSpPr>
            <p:nvPr/>
          </p:nvSpPr>
          <p:spPr bwMode="auto">
            <a:xfrm>
              <a:off x="1095" y="1957"/>
              <a:ext cx="462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fr-CA" sz="1200" b="1">
                  <a:latin typeface="Arial" charset="0"/>
                </a:rPr>
                <a:t>Osseux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6161" name="Text Box 22"/>
            <p:cNvSpPr txBox="1">
              <a:spLocks noChangeArrowheads="1"/>
            </p:cNvSpPr>
            <p:nvPr/>
          </p:nvSpPr>
          <p:spPr bwMode="auto">
            <a:xfrm>
              <a:off x="2055" y="1957"/>
              <a:ext cx="617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fr-CA" sz="1200" b="1">
                  <a:latin typeface="Arial" charset="0"/>
                </a:rPr>
                <a:t>Musculaire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6162" name="Text Box 23"/>
            <p:cNvSpPr txBox="1">
              <a:spLocks noChangeArrowheads="1"/>
            </p:cNvSpPr>
            <p:nvPr/>
          </p:nvSpPr>
          <p:spPr bwMode="auto">
            <a:xfrm>
              <a:off x="3028" y="1957"/>
              <a:ext cx="49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fr-CA" sz="1200" b="1">
                  <a:latin typeface="Arial" charset="0"/>
                </a:rPr>
                <a:t>Nerveux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6163" name="Text Box 24"/>
            <p:cNvSpPr txBox="1">
              <a:spLocks noChangeArrowheads="1"/>
            </p:cNvSpPr>
            <p:nvPr/>
          </p:nvSpPr>
          <p:spPr bwMode="auto">
            <a:xfrm>
              <a:off x="3947" y="1957"/>
              <a:ext cx="672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fr-CA" sz="1200" b="1">
                  <a:latin typeface="Arial" charset="0"/>
                </a:rPr>
                <a:t>Endocrinien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6164" name="Text Box 25"/>
            <p:cNvSpPr txBox="1">
              <a:spLocks noChangeArrowheads="1"/>
            </p:cNvSpPr>
            <p:nvPr/>
          </p:nvSpPr>
          <p:spPr bwMode="auto">
            <a:xfrm>
              <a:off x="4872" y="1957"/>
              <a:ext cx="88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fr-CA" sz="1200" b="1">
                  <a:latin typeface="Arial" charset="0"/>
                </a:rPr>
                <a:t>Cardiovasculaire</a:t>
              </a:r>
              <a:endParaRPr lang="en-US" sz="1200" b="1">
                <a:latin typeface="Arial" charset="0"/>
              </a:endParaRPr>
            </a:p>
          </p:txBody>
        </p:sp>
      </p:grpSp>
      <p:grpSp>
        <p:nvGrpSpPr>
          <p:cNvPr id="6148" name="Group 33"/>
          <p:cNvGrpSpPr>
            <a:grpSpLocks/>
          </p:cNvGrpSpPr>
          <p:nvPr/>
        </p:nvGrpSpPr>
        <p:grpSpPr bwMode="auto">
          <a:xfrm>
            <a:off x="0" y="3579813"/>
            <a:ext cx="9144000" cy="2297112"/>
            <a:chOff x="0" y="2526"/>
            <a:chExt cx="5760" cy="1447"/>
          </a:xfrm>
        </p:grpSpPr>
        <p:pic>
          <p:nvPicPr>
            <p:cNvPr id="6150" name="Picture 12" descr="01-03g-iOrganSys_UN.jpg"/>
            <p:cNvPicPr>
              <a:picLocks noChangeArrowheads="1"/>
            </p:cNvPicPr>
            <p:nvPr/>
          </p:nvPicPr>
          <p:blipFill>
            <a:blip r:embed="rId5" cstate="print"/>
            <a:srcRect b="17227"/>
            <a:stretch>
              <a:fillRect/>
            </a:stretch>
          </p:blipFill>
          <p:spPr bwMode="auto">
            <a:xfrm>
              <a:off x="0" y="2526"/>
              <a:ext cx="3003" cy="1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1" name="Picture 16" descr="01-03j-lOrganSys_UN.jpg"/>
            <p:cNvPicPr>
              <a:picLocks noChangeAspect="1" noChangeArrowheads="1"/>
            </p:cNvPicPr>
            <p:nvPr/>
          </p:nvPicPr>
          <p:blipFill>
            <a:blip r:embed="rId6" cstate="print"/>
            <a:srcRect b="18938"/>
            <a:stretch>
              <a:fillRect/>
            </a:stretch>
          </p:blipFill>
          <p:spPr bwMode="auto">
            <a:xfrm>
              <a:off x="2979" y="2533"/>
              <a:ext cx="2781" cy="1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152" name="Text Box 26"/>
            <p:cNvSpPr txBox="1">
              <a:spLocks noChangeArrowheads="1"/>
            </p:cNvSpPr>
            <p:nvPr/>
          </p:nvSpPr>
          <p:spPr bwMode="auto">
            <a:xfrm>
              <a:off x="153" y="3685"/>
              <a:ext cx="86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fr-CA" sz="1200" b="1">
                  <a:latin typeface="Arial" charset="0"/>
                </a:rPr>
                <a:t>Lymphatique et immunitaire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6153" name="Text Box 27"/>
            <p:cNvSpPr txBox="1">
              <a:spLocks noChangeArrowheads="1"/>
            </p:cNvSpPr>
            <p:nvPr/>
          </p:nvSpPr>
          <p:spPr bwMode="auto">
            <a:xfrm>
              <a:off x="1161" y="3685"/>
              <a:ext cx="675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fr-CA" sz="1200" b="1">
                  <a:latin typeface="Arial" charset="0"/>
                </a:rPr>
                <a:t>Respiratoire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6154" name="Text Box 28"/>
            <p:cNvSpPr txBox="1">
              <a:spLocks noChangeArrowheads="1"/>
            </p:cNvSpPr>
            <p:nvPr/>
          </p:nvSpPr>
          <p:spPr bwMode="auto">
            <a:xfrm>
              <a:off x="2172" y="3683"/>
              <a:ext cx="46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fr-CA" sz="1200" b="1">
                  <a:latin typeface="Arial" charset="0"/>
                </a:rPr>
                <a:t>Digestif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6155" name="Text Box 29"/>
            <p:cNvSpPr txBox="1">
              <a:spLocks noChangeArrowheads="1"/>
            </p:cNvSpPr>
            <p:nvPr/>
          </p:nvSpPr>
          <p:spPr bwMode="auto">
            <a:xfrm>
              <a:off x="3147" y="3685"/>
              <a:ext cx="47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fr-CA" sz="1200" b="1">
                  <a:latin typeface="Arial" charset="0"/>
                </a:rPr>
                <a:t>Urinaire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6156" name="Text Box 30"/>
            <p:cNvSpPr txBox="1">
              <a:spLocks noChangeArrowheads="1"/>
            </p:cNvSpPr>
            <p:nvPr/>
          </p:nvSpPr>
          <p:spPr bwMode="auto">
            <a:xfrm>
              <a:off x="4663" y="3800"/>
              <a:ext cx="442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fr-CA" sz="1200" b="1">
                  <a:latin typeface="Arial" charset="0"/>
                </a:rPr>
                <a:t>Génital</a:t>
              </a:r>
              <a:endParaRPr lang="en-US" sz="1200" b="1">
                <a:latin typeface="Arial" charset="0"/>
              </a:endParaRPr>
            </a:p>
          </p:txBody>
        </p:sp>
      </p:grpSp>
      <p:sp>
        <p:nvSpPr>
          <p:cNvPr id="6149" name="Text Box 31"/>
          <p:cNvSpPr txBox="1">
            <a:spLocks noChangeArrowheads="1"/>
          </p:cNvSpPr>
          <p:nvPr/>
        </p:nvSpPr>
        <p:spPr bwMode="auto">
          <a:xfrm>
            <a:off x="182563" y="6426200"/>
            <a:ext cx="817562" cy="342900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1.3</a:t>
            </a:r>
            <a:endParaRPr lang="en-US" sz="1600">
              <a:solidFill>
                <a:srgbClr val="33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276225" y="285750"/>
            <a:ext cx="43100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CA" sz="2800" b="1" dirty="0">
                <a:solidFill>
                  <a:srgbClr val="3333FF"/>
                </a:solidFill>
                <a:latin typeface="+mj-lt"/>
              </a:rPr>
              <a:t>1.2  </a:t>
            </a:r>
            <a:r>
              <a:rPr lang="fr-CA" sz="2800" b="1" u="sng" dirty="0">
                <a:solidFill>
                  <a:srgbClr val="3333FF"/>
                </a:solidFill>
                <a:latin typeface="+mj-lt"/>
              </a:rPr>
              <a:t>LES MOLÉCULES</a:t>
            </a:r>
            <a:endParaRPr lang="en-US" sz="2800" b="1" u="sng" dirty="0">
              <a:solidFill>
                <a:srgbClr val="3333FF"/>
              </a:solidFill>
              <a:latin typeface="+mj-lt"/>
            </a:endParaRPr>
          </a:p>
        </p:txBody>
      </p:sp>
      <p:sp>
        <p:nvSpPr>
          <p:cNvPr id="506883" name="Text Box 3"/>
          <p:cNvSpPr txBox="1">
            <a:spLocks noChangeArrowheads="1"/>
          </p:cNvSpPr>
          <p:nvPr/>
        </p:nvSpPr>
        <p:spPr bwMode="auto">
          <a:xfrm>
            <a:off x="1038225" y="903288"/>
            <a:ext cx="7348538" cy="3433762"/>
          </a:xfrm>
          <a:prstGeom prst="rect">
            <a:avLst/>
          </a:prstGeom>
          <a:noFill/>
          <a:ln w="9525">
            <a:solidFill>
              <a:srgbClr val="3333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79388" indent="-179388" eaLnBrk="1" hangingPunct="1">
              <a:spcAft>
                <a:spcPts val="0"/>
              </a:spcAft>
              <a:defRPr/>
            </a:pPr>
            <a:r>
              <a:rPr lang="fr-CA" sz="2000" b="1" dirty="0">
                <a:solidFill>
                  <a:srgbClr val="3333FF"/>
                </a:solidFill>
                <a:latin typeface="Arial" charset="0"/>
              </a:rPr>
              <a:t>1.2.1  Composés organiques vs inorganiques</a:t>
            </a:r>
            <a:endParaRPr lang="fr-CA" sz="1200" b="1" dirty="0">
              <a:latin typeface="Arial" charset="0"/>
            </a:endParaRPr>
          </a:p>
          <a:p>
            <a:pPr marL="900113" lvl="2" indent="-179388">
              <a:spcBef>
                <a:spcPts val="600"/>
              </a:spcBef>
              <a:buFontTx/>
              <a:buChar char="•"/>
              <a:defRPr/>
            </a:pPr>
            <a:r>
              <a:rPr lang="fr-CA" b="1" dirty="0">
                <a:latin typeface="Arial" charset="0"/>
              </a:rPr>
              <a:t>Composés inorganiques</a:t>
            </a:r>
          </a:p>
          <a:p>
            <a:pPr marL="1077913" lvl="3" indent="-177800">
              <a:buFont typeface="Arial" charset="0"/>
              <a:buChar char="−"/>
              <a:defRPr/>
            </a:pPr>
            <a:r>
              <a:rPr lang="fr-CA" sz="1600" dirty="0">
                <a:latin typeface="Arial" charset="0"/>
              </a:rPr>
              <a:t>Ne contiennent généralement pas de carbone</a:t>
            </a:r>
          </a:p>
          <a:p>
            <a:pPr marL="1077913" lvl="3" indent="-177800">
              <a:buFont typeface="Arial" charset="0"/>
              <a:buChar char="−"/>
              <a:defRPr/>
            </a:pPr>
            <a:r>
              <a:rPr lang="fr-CA" sz="1600" dirty="0">
                <a:latin typeface="Arial" charset="0"/>
                <a:cs typeface="Arial" charset="0"/>
              </a:rPr>
              <a:t>Ex.: eau, sels, nombreux acides et bases</a:t>
            </a:r>
            <a:endParaRPr lang="fr-CA" sz="1600" b="1" dirty="0">
              <a:latin typeface="Arial" charset="0"/>
            </a:endParaRPr>
          </a:p>
          <a:p>
            <a:pPr marL="900113" indent="-179388" eaLnBrk="1" hangingPunct="1">
              <a:spcBef>
                <a:spcPct val="40000"/>
              </a:spcBef>
              <a:buFontTx/>
              <a:buChar char="•"/>
              <a:defRPr/>
            </a:pPr>
            <a:r>
              <a:rPr lang="fr-CA" b="1" dirty="0">
                <a:latin typeface="Arial" charset="0"/>
              </a:rPr>
              <a:t>Composés organiques</a:t>
            </a:r>
            <a:r>
              <a:rPr lang="fr-CA" dirty="0">
                <a:latin typeface="Arial" charset="0"/>
              </a:rPr>
              <a:t> </a:t>
            </a:r>
          </a:p>
          <a:p>
            <a:pPr marL="1077913" lvl="1" indent="-177800" eaLnBrk="1" hangingPunct="1">
              <a:buFont typeface="Arial" charset="0"/>
              <a:buChar char="−"/>
              <a:defRPr/>
            </a:pPr>
            <a:r>
              <a:rPr lang="fr-CA" sz="1600" dirty="0">
                <a:latin typeface="Arial" charset="0"/>
                <a:cs typeface="Arial" charset="0"/>
              </a:rPr>
              <a:t>Contiennent du carbone</a:t>
            </a:r>
          </a:p>
          <a:p>
            <a:pPr marL="1077913" lvl="1" indent="-177800" eaLnBrk="1" hangingPunct="1">
              <a:buFont typeface="Arial" charset="0"/>
              <a:buChar char="−"/>
              <a:defRPr/>
            </a:pPr>
            <a:r>
              <a:rPr lang="fr-CA" sz="1600" dirty="0">
                <a:latin typeface="Arial" charset="0"/>
                <a:cs typeface="Arial" charset="0"/>
              </a:rPr>
              <a:t>Molécules propres aux êtres vivants</a:t>
            </a:r>
            <a:endParaRPr lang="fr-CA" sz="1600" b="1" dirty="0">
              <a:latin typeface="Arial" charset="0"/>
              <a:cs typeface="Arial" charset="0"/>
            </a:endParaRPr>
          </a:p>
          <a:p>
            <a:pPr marL="1077913" lvl="1" indent="-177800" eaLnBrk="1" hangingPunct="1">
              <a:buFont typeface="Arial" charset="0"/>
              <a:buChar char="−"/>
              <a:defRPr/>
            </a:pPr>
            <a:r>
              <a:rPr lang="fr-CA" sz="1600" dirty="0">
                <a:latin typeface="Arial" charset="0"/>
              </a:rPr>
              <a:t>4 grandes classes:</a:t>
            </a:r>
          </a:p>
          <a:p>
            <a:pPr marL="1255713" lvl="2" indent="-177800">
              <a:buFontTx/>
              <a:buChar char="•"/>
              <a:defRPr/>
            </a:pPr>
            <a:r>
              <a:rPr lang="fr-CA" sz="1600" b="1" dirty="0">
                <a:latin typeface="Arial" charset="0"/>
              </a:rPr>
              <a:t>Glucides</a:t>
            </a:r>
          </a:p>
          <a:p>
            <a:pPr marL="1255713" lvl="2" indent="-177800">
              <a:buFontTx/>
              <a:buChar char="•"/>
              <a:defRPr/>
            </a:pPr>
            <a:r>
              <a:rPr lang="fr-CA" sz="1600" b="1" dirty="0">
                <a:latin typeface="Arial" charset="0"/>
              </a:rPr>
              <a:t>Lipides</a:t>
            </a:r>
          </a:p>
          <a:p>
            <a:pPr marL="1255713" lvl="2" indent="-177800">
              <a:buFontTx/>
              <a:buChar char="•"/>
              <a:defRPr/>
            </a:pPr>
            <a:r>
              <a:rPr lang="fr-CA" sz="1600" b="1" dirty="0">
                <a:latin typeface="Arial" charset="0"/>
              </a:rPr>
              <a:t>Protéines</a:t>
            </a:r>
          </a:p>
          <a:p>
            <a:pPr marL="1255713" lvl="2" indent="-177800">
              <a:buFontTx/>
              <a:buChar char="•"/>
              <a:defRPr/>
            </a:pPr>
            <a:r>
              <a:rPr lang="fr-CA" sz="1600" b="1" dirty="0">
                <a:latin typeface="Arial" charset="0"/>
              </a:rPr>
              <a:t>Acides nucléiques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181"/>
          <p:cNvGrpSpPr>
            <a:grpSpLocks/>
          </p:cNvGrpSpPr>
          <p:nvPr/>
        </p:nvGrpSpPr>
        <p:grpSpPr bwMode="auto">
          <a:xfrm>
            <a:off x="457200" y="990600"/>
            <a:ext cx="8153400" cy="5006975"/>
            <a:chOff x="288" y="624"/>
            <a:chExt cx="5136" cy="3154"/>
          </a:xfrm>
        </p:grpSpPr>
        <p:pic>
          <p:nvPicPr>
            <p:cNvPr id="8223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8" y="720"/>
              <a:ext cx="5068" cy="30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24" name="Rectangle 20"/>
            <p:cNvSpPr>
              <a:spLocks noChangeArrowheads="1"/>
            </p:cNvSpPr>
            <p:nvPr/>
          </p:nvSpPr>
          <p:spPr bwMode="auto">
            <a:xfrm>
              <a:off x="643" y="631"/>
              <a:ext cx="31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25" name="Rectangle 21"/>
            <p:cNvSpPr>
              <a:spLocks noChangeArrowheads="1"/>
            </p:cNvSpPr>
            <p:nvPr/>
          </p:nvSpPr>
          <p:spPr bwMode="auto">
            <a:xfrm>
              <a:off x="650" y="1239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26" name="Rectangle 22"/>
            <p:cNvSpPr>
              <a:spLocks noChangeArrowheads="1"/>
            </p:cNvSpPr>
            <p:nvPr/>
          </p:nvSpPr>
          <p:spPr bwMode="auto">
            <a:xfrm>
              <a:off x="1658" y="1232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27" name="Rectangle 23"/>
            <p:cNvSpPr>
              <a:spLocks noChangeArrowheads="1"/>
            </p:cNvSpPr>
            <p:nvPr/>
          </p:nvSpPr>
          <p:spPr bwMode="auto">
            <a:xfrm>
              <a:off x="1910" y="123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28" name="Rectangle 24"/>
            <p:cNvSpPr>
              <a:spLocks noChangeArrowheads="1"/>
            </p:cNvSpPr>
            <p:nvPr/>
          </p:nvSpPr>
          <p:spPr bwMode="auto">
            <a:xfrm>
              <a:off x="2727" y="624"/>
              <a:ext cx="31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29" name="Rectangle 25"/>
            <p:cNvSpPr>
              <a:spLocks noChangeArrowheads="1"/>
            </p:cNvSpPr>
            <p:nvPr/>
          </p:nvSpPr>
          <p:spPr bwMode="auto">
            <a:xfrm>
              <a:off x="2727" y="123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30" name="Rectangle 26"/>
            <p:cNvSpPr>
              <a:spLocks noChangeArrowheads="1"/>
            </p:cNvSpPr>
            <p:nvPr/>
          </p:nvSpPr>
          <p:spPr bwMode="auto">
            <a:xfrm>
              <a:off x="3796" y="1232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31" name="Rectangle 27"/>
            <p:cNvSpPr>
              <a:spLocks noChangeArrowheads="1"/>
            </p:cNvSpPr>
            <p:nvPr/>
          </p:nvSpPr>
          <p:spPr bwMode="auto">
            <a:xfrm>
              <a:off x="4048" y="123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32" name="Rectangle 28"/>
            <p:cNvSpPr>
              <a:spLocks noChangeArrowheads="1"/>
            </p:cNvSpPr>
            <p:nvPr/>
          </p:nvSpPr>
          <p:spPr bwMode="auto">
            <a:xfrm>
              <a:off x="4838" y="1232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33" name="Rectangle 29"/>
            <p:cNvSpPr>
              <a:spLocks noChangeArrowheads="1"/>
            </p:cNvSpPr>
            <p:nvPr/>
          </p:nvSpPr>
          <p:spPr bwMode="auto">
            <a:xfrm>
              <a:off x="5090" y="1232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34" name="Rectangle 30"/>
            <p:cNvSpPr>
              <a:spLocks noChangeArrowheads="1"/>
            </p:cNvSpPr>
            <p:nvPr/>
          </p:nvSpPr>
          <p:spPr bwMode="auto">
            <a:xfrm>
              <a:off x="909" y="1239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35" name="Rectangle 31"/>
            <p:cNvSpPr>
              <a:spLocks noChangeArrowheads="1"/>
            </p:cNvSpPr>
            <p:nvPr/>
          </p:nvSpPr>
          <p:spPr bwMode="auto">
            <a:xfrm>
              <a:off x="2979" y="1232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36" name="Rectangle 32"/>
            <p:cNvSpPr>
              <a:spLocks noChangeArrowheads="1"/>
            </p:cNvSpPr>
            <p:nvPr/>
          </p:nvSpPr>
          <p:spPr bwMode="auto">
            <a:xfrm>
              <a:off x="888" y="756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37" name="Rectangle 33"/>
            <p:cNvSpPr>
              <a:spLocks noChangeArrowheads="1"/>
            </p:cNvSpPr>
            <p:nvPr/>
          </p:nvSpPr>
          <p:spPr bwMode="auto">
            <a:xfrm>
              <a:off x="895" y="96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38" name="Rectangle 34"/>
            <p:cNvSpPr>
              <a:spLocks noChangeArrowheads="1"/>
            </p:cNvSpPr>
            <p:nvPr/>
          </p:nvSpPr>
          <p:spPr bwMode="auto">
            <a:xfrm>
              <a:off x="650" y="981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39" name="Rectangle 35"/>
            <p:cNvSpPr>
              <a:spLocks noChangeArrowheads="1"/>
            </p:cNvSpPr>
            <p:nvPr/>
          </p:nvSpPr>
          <p:spPr bwMode="auto">
            <a:xfrm>
              <a:off x="1045" y="1047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40" name="Rectangle 36"/>
            <p:cNvSpPr>
              <a:spLocks noChangeArrowheads="1"/>
            </p:cNvSpPr>
            <p:nvPr/>
          </p:nvSpPr>
          <p:spPr bwMode="auto">
            <a:xfrm>
              <a:off x="1038" y="789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41" name="Rectangle 37"/>
            <p:cNvSpPr>
              <a:spLocks noChangeArrowheads="1"/>
            </p:cNvSpPr>
            <p:nvPr/>
          </p:nvSpPr>
          <p:spPr bwMode="auto">
            <a:xfrm>
              <a:off x="439" y="1054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42" name="Rectangle 38"/>
            <p:cNvSpPr>
              <a:spLocks noChangeArrowheads="1"/>
            </p:cNvSpPr>
            <p:nvPr/>
          </p:nvSpPr>
          <p:spPr bwMode="auto">
            <a:xfrm>
              <a:off x="514" y="783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43" name="Rectangle 39"/>
            <p:cNvSpPr>
              <a:spLocks noChangeArrowheads="1"/>
            </p:cNvSpPr>
            <p:nvPr/>
          </p:nvSpPr>
          <p:spPr bwMode="auto">
            <a:xfrm>
              <a:off x="650" y="875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44" name="Rectangle 40"/>
            <p:cNvSpPr>
              <a:spLocks noChangeArrowheads="1"/>
            </p:cNvSpPr>
            <p:nvPr/>
          </p:nvSpPr>
          <p:spPr bwMode="auto">
            <a:xfrm>
              <a:off x="1780" y="769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45" name="Rectangle 41"/>
            <p:cNvSpPr>
              <a:spLocks noChangeArrowheads="1"/>
            </p:cNvSpPr>
            <p:nvPr/>
          </p:nvSpPr>
          <p:spPr bwMode="auto">
            <a:xfrm>
              <a:off x="1848" y="961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46" name="Rectangle 42"/>
            <p:cNvSpPr>
              <a:spLocks noChangeArrowheads="1"/>
            </p:cNvSpPr>
            <p:nvPr/>
          </p:nvSpPr>
          <p:spPr bwMode="auto">
            <a:xfrm>
              <a:off x="1658" y="961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47" name="Rectangle 43"/>
            <p:cNvSpPr>
              <a:spLocks noChangeArrowheads="1"/>
            </p:cNvSpPr>
            <p:nvPr/>
          </p:nvSpPr>
          <p:spPr bwMode="auto">
            <a:xfrm>
              <a:off x="2046" y="1047"/>
              <a:ext cx="31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48" name="Rectangle 44"/>
            <p:cNvSpPr>
              <a:spLocks noChangeArrowheads="1"/>
            </p:cNvSpPr>
            <p:nvPr/>
          </p:nvSpPr>
          <p:spPr bwMode="auto">
            <a:xfrm>
              <a:off x="2046" y="776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49" name="Rectangle 45"/>
            <p:cNvSpPr>
              <a:spLocks noChangeArrowheads="1"/>
            </p:cNvSpPr>
            <p:nvPr/>
          </p:nvSpPr>
          <p:spPr bwMode="auto">
            <a:xfrm>
              <a:off x="1447" y="1047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50" name="Rectangle 46"/>
            <p:cNvSpPr>
              <a:spLocks noChangeArrowheads="1"/>
            </p:cNvSpPr>
            <p:nvPr/>
          </p:nvSpPr>
          <p:spPr bwMode="auto">
            <a:xfrm>
              <a:off x="1381" y="721"/>
              <a:ext cx="31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51" name="Rectangle 47"/>
            <p:cNvSpPr>
              <a:spLocks noChangeArrowheads="1"/>
            </p:cNvSpPr>
            <p:nvPr/>
          </p:nvSpPr>
          <p:spPr bwMode="auto">
            <a:xfrm>
              <a:off x="2965" y="756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52" name="Rectangle 48"/>
            <p:cNvSpPr>
              <a:spLocks noChangeArrowheads="1"/>
            </p:cNvSpPr>
            <p:nvPr/>
          </p:nvSpPr>
          <p:spPr bwMode="auto">
            <a:xfrm>
              <a:off x="2972" y="96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53" name="Rectangle 50"/>
            <p:cNvSpPr>
              <a:spLocks noChangeArrowheads="1"/>
            </p:cNvSpPr>
            <p:nvPr/>
          </p:nvSpPr>
          <p:spPr bwMode="auto">
            <a:xfrm>
              <a:off x="3115" y="1047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54" name="Rectangle 51"/>
            <p:cNvSpPr>
              <a:spLocks noChangeArrowheads="1"/>
            </p:cNvSpPr>
            <p:nvPr/>
          </p:nvSpPr>
          <p:spPr bwMode="auto">
            <a:xfrm>
              <a:off x="3108" y="776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55" name="Rectangle 52"/>
            <p:cNvSpPr>
              <a:spLocks noChangeArrowheads="1"/>
            </p:cNvSpPr>
            <p:nvPr/>
          </p:nvSpPr>
          <p:spPr bwMode="auto">
            <a:xfrm>
              <a:off x="2584" y="1047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56" name="Rectangle 53"/>
            <p:cNvSpPr>
              <a:spLocks noChangeArrowheads="1"/>
            </p:cNvSpPr>
            <p:nvPr/>
          </p:nvSpPr>
          <p:spPr bwMode="auto">
            <a:xfrm>
              <a:off x="2523" y="776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57" name="Rectangle 54"/>
            <p:cNvSpPr>
              <a:spLocks noChangeArrowheads="1"/>
            </p:cNvSpPr>
            <p:nvPr/>
          </p:nvSpPr>
          <p:spPr bwMode="auto">
            <a:xfrm>
              <a:off x="2727" y="869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58" name="Rectangle 55"/>
            <p:cNvSpPr>
              <a:spLocks noChangeArrowheads="1"/>
            </p:cNvSpPr>
            <p:nvPr/>
          </p:nvSpPr>
          <p:spPr bwMode="auto">
            <a:xfrm>
              <a:off x="3919" y="769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59" name="Rectangle 56"/>
            <p:cNvSpPr>
              <a:spLocks noChangeArrowheads="1"/>
            </p:cNvSpPr>
            <p:nvPr/>
          </p:nvSpPr>
          <p:spPr bwMode="auto">
            <a:xfrm>
              <a:off x="3519" y="715"/>
              <a:ext cx="31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60" name="Rectangle 57"/>
            <p:cNvSpPr>
              <a:spLocks noChangeArrowheads="1"/>
            </p:cNvSpPr>
            <p:nvPr/>
          </p:nvSpPr>
          <p:spPr bwMode="auto">
            <a:xfrm>
              <a:off x="4048" y="961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61" name="Rectangle 58"/>
            <p:cNvSpPr>
              <a:spLocks noChangeArrowheads="1"/>
            </p:cNvSpPr>
            <p:nvPr/>
          </p:nvSpPr>
          <p:spPr bwMode="auto">
            <a:xfrm>
              <a:off x="3803" y="961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62" name="Rectangle 59"/>
            <p:cNvSpPr>
              <a:spLocks noChangeArrowheads="1"/>
            </p:cNvSpPr>
            <p:nvPr/>
          </p:nvSpPr>
          <p:spPr bwMode="auto">
            <a:xfrm>
              <a:off x="4191" y="1047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63" name="Rectangle 60"/>
            <p:cNvSpPr>
              <a:spLocks noChangeArrowheads="1"/>
            </p:cNvSpPr>
            <p:nvPr/>
          </p:nvSpPr>
          <p:spPr bwMode="auto">
            <a:xfrm>
              <a:off x="4191" y="776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64" name="Rectangle 61"/>
            <p:cNvSpPr>
              <a:spLocks noChangeArrowheads="1"/>
            </p:cNvSpPr>
            <p:nvPr/>
          </p:nvSpPr>
          <p:spPr bwMode="auto">
            <a:xfrm>
              <a:off x="3660" y="1047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65" name="Rectangle 62"/>
            <p:cNvSpPr>
              <a:spLocks noChangeArrowheads="1"/>
            </p:cNvSpPr>
            <p:nvPr/>
          </p:nvSpPr>
          <p:spPr bwMode="auto">
            <a:xfrm>
              <a:off x="4961" y="769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66" name="Rectangle 63"/>
            <p:cNvSpPr>
              <a:spLocks noChangeArrowheads="1"/>
            </p:cNvSpPr>
            <p:nvPr/>
          </p:nvSpPr>
          <p:spPr bwMode="auto">
            <a:xfrm>
              <a:off x="4561" y="721"/>
              <a:ext cx="31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67" name="Rectangle 64"/>
            <p:cNvSpPr>
              <a:spLocks noChangeArrowheads="1"/>
            </p:cNvSpPr>
            <p:nvPr/>
          </p:nvSpPr>
          <p:spPr bwMode="auto">
            <a:xfrm>
              <a:off x="5090" y="961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68" name="Rectangle 65"/>
            <p:cNvSpPr>
              <a:spLocks noChangeArrowheads="1"/>
            </p:cNvSpPr>
            <p:nvPr/>
          </p:nvSpPr>
          <p:spPr bwMode="auto">
            <a:xfrm>
              <a:off x="4838" y="961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69" name="Rectangle 66"/>
            <p:cNvSpPr>
              <a:spLocks noChangeArrowheads="1"/>
            </p:cNvSpPr>
            <p:nvPr/>
          </p:nvSpPr>
          <p:spPr bwMode="auto">
            <a:xfrm>
              <a:off x="5226" y="1047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70" name="Rectangle 67"/>
            <p:cNvSpPr>
              <a:spLocks noChangeArrowheads="1"/>
            </p:cNvSpPr>
            <p:nvPr/>
          </p:nvSpPr>
          <p:spPr bwMode="auto">
            <a:xfrm>
              <a:off x="5226" y="776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71" name="Rectangle 68"/>
            <p:cNvSpPr>
              <a:spLocks noChangeArrowheads="1"/>
            </p:cNvSpPr>
            <p:nvPr/>
          </p:nvSpPr>
          <p:spPr bwMode="auto">
            <a:xfrm>
              <a:off x="4702" y="1047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72" name="Rectangle 70"/>
            <p:cNvSpPr>
              <a:spLocks noChangeArrowheads="1"/>
            </p:cNvSpPr>
            <p:nvPr/>
          </p:nvSpPr>
          <p:spPr bwMode="auto">
            <a:xfrm>
              <a:off x="895" y="1913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73" name="Rectangle 71"/>
            <p:cNvSpPr>
              <a:spLocks noChangeArrowheads="1"/>
            </p:cNvSpPr>
            <p:nvPr/>
          </p:nvSpPr>
          <p:spPr bwMode="auto">
            <a:xfrm>
              <a:off x="657" y="1781"/>
              <a:ext cx="31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74" name="Rectangle 72"/>
            <p:cNvSpPr>
              <a:spLocks noChangeArrowheads="1"/>
            </p:cNvSpPr>
            <p:nvPr/>
          </p:nvSpPr>
          <p:spPr bwMode="auto">
            <a:xfrm>
              <a:off x="657" y="2396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75" name="Rectangle 73"/>
            <p:cNvSpPr>
              <a:spLocks noChangeArrowheads="1"/>
            </p:cNvSpPr>
            <p:nvPr/>
          </p:nvSpPr>
          <p:spPr bwMode="auto">
            <a:xfrm>
              <a:off x="909" y="2125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76" name="Rectangle 74"/>
            <p:cNvSpPr>
              <a:spLocks noChangeArrowheads="1"/>
            </p:cNvSpPr>
            <p:nvPr/>
          </p:nvSpPr>
          <p:spPr bwMode="auto">
            <a:xfrm>
              <a:off x="909" y="2389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77" name="Rectangle 76"/>
            <p:cNvSpPr>
              <a:spLocks noChangeArrowheads="1"/>
            </p:cNvSpPr>
            <p:nvPr/>
          </p:nvSpPr>
          <p:spPr bwMode="auto">
            <a:xfrm>
              <a:off x="1052" y="1946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78" name="Rectangle 77"/>
            <p:cNvSpPr>
              <a:spLocks noChangeArrowheads="1"/>
            </p:cNvSpPr>
            <p:nvPr/>
          </p:nvSpPr>
          <p:spPr bwMode="auto">
            <a:xfrm>
              <a:off x="452" y="2211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79" name="Rectangle 78"/>
            <p:cNvSpPr>
              <a:spLocks noChangeArrowheads="1"/>
            </p:cNvSpPr>
            <p:nvPr/>
          </p:nvSpPr>
          <p:spPr bwMode="auto">
            <a:xfrm>
              <a:off x="527" y="1940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80" name="Rectangle 79"/>
            <p:cNvSpPr>
              <a:spLocks noChangeArrowheads="1"/>
            </p:cNvSpPr>
            <p:nvPr/>
          </p:nvSpPr>
          <p:spPr bwMode="auto">
            <a:xfrm>
              <a:off x="657" y="203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81" name="Rectangle 80"/>
            <p:cNvSpPr>
              <a:spLocks noChangeArrowheads="1"/>
            </p:cNvSpPr>
            <p:nvPr/>
          </p:nvSpPr>
          <p:spPr bwMode="auto">
            <a:xfrm>
              <a:off x="1052" y="2204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82" name="Rectangle 81"/>
            <p:cNvSpPr>
              <a:spLocks noChangeArrowheads="1"/>
            </p:cNvSpPr>
            <p:nvPr/>
          </p:nvSpPr>
          <p:spPr bwMode="auto">
            <a:xfrm>
              <a:off x="1801" y="1933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83" name="Rectangle 82"/>
            <p:cNvSpPr>
              <a:spLocks noChangeArrowheads="1"/>
            </p:cNvSpPr>
            <p:nvPr/>
          </p:nvSpPr>
          <p:spPr bwMode="auto">
            <a:xfrm>
              <a:off x="1678" y="2389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84" name="Rectangle 83"/>
            <p:cNvSpPr>
              <a:spLocks noChangeArrowheads="1"/>
            </p:cNvSpPr>
            <p:nvPr/>
          </p:nvSpPr>
          <p:spPr bwMode="auto">
            <a:xfrm>
              <a:off x="1869" y="2118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85" name="Rectangle 84"/>
            <p:cNvSpPr>
              <a:spLocks noChangeArrowheads="1"/>
            </p:cNvSpPr>
            <p:nvPr/>
          </p:nvSpPr>
          <p:spPr bwMode="auto">
            <a:xfrm>
              <a:off x="1930" y="2389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86" name="Rectangle 85"/>
            <p:cNvSpPr>
              <a:spLocks noChangeArrowheads="1"/>
            </p:cNvSpPr>
            <p:nvPr/>
          </p:nvSpPr>
          <p:spPr bwMode="auto">
            <a:xfrm>
              <a:off x="1685" y="211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87" name="Rectangle 86"/>
            <p:cNvSpPr>
              <a:spLocks noChangeArrowheads="1"/>
            </p:cNvSpPr>
            <p:nvPr/>
          </p:nvSpPr>
          <p:spPr bwMode="auto">
            <a:xfrm>
              <a:off x="2073" y="2211"/>
              <a:ext cx="31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88" name="Rectangle 87"/>
            <p:cNvSpPr>
              <a:spLocks noChangeArrowheads="1"/>
            </p:cNvSpPr>
            <p:nvPr/>
          </p:nvSpPr>
          <p:spPr bwMode="auto">
            <a:xfrm>
              <a:off x="2073" y="1940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89" name="Rectangle 88"/>
            <p:cNvSpPr>
              <a:spLocks noChangeArrowheads="1"/>
            </p:cNvSpPr>
            <p:nvPr/>
          </p:nvSpPr>
          <p:spPr bwMode="auto">
            <a:xfrm>
              <a:off x="1379" y="2195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90" name="Rectangle 91"/>
            <p:cNvSpPr>
              <a:spLocks noChangeArrowheads="1"/>
            </p:cNvSpPr>
            <p:nvPr/>
          </p:nvSpPr>
          <p:spPr bwMode="auto">
            <a:xfrm>
              <a:off x="1419" y="1879"/>
              <a:ext cx="31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91" name="Rectangle 92"/>
            <p:cNvSpPr>
              <a:spLocks noChangeArrowheads="1"/>
            </p:cNvSpPr>
            <p:nvPr/>
          </p:nvSpPr>
          <p:spPr bwMode="auto">
            <a:xfrm>
              <a:off x="895" y="2971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92" name="Rectangle 93"/>
            <p:cNvSpPr>
              <a:spLocks noChangeArrowheads="1"/>
            </p:cNvSpPr>
            <p:nvPr/>
          </p:nvSpPr>
          <p:spPr bwMode="auto">
            <a:xfrm>
              <a:off x="541" y="2839"/>
              <a:ext cx="31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93" name="Rectangle 94"/>
            <p:cNvSpPr>
              <a:spLocks noChangeArrowheads="1"/>
            </p:cNvSpPr>
            <p:nvPr/>
          </p:nvSpPr>
          <p:spPr bwMode="auto">
            <a:xfrm>
              <a:off x="657" y="3447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94" name="Rectangle 95"/>
            <p:cNvSpPr>
              <a:spLocks noChangeArrowheads="1"/>
            </p:cNvSpPr>
            <p:nvPr/>
          </p:nvSpPr>
          <p:spPr bwMode="auto">
            <a:xfrm>
              <a:off x="909" y="3176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95" name="Rectangle 96"/>
            <p:cNvSpPr>
              <a:spLocks noChangeArrowheads="1"/>
            </p:cNvSpPr>
            <p:nvPr/>
          </p:nvSpPr>
          <p:spPr bwMode="auto">
            <a:xfrm>
              <a:off x="909" y="3447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96" name="Rectangle 97"/>
            <p:cNvSpPr>
              <a:spLocks noChangeArrowheads="1"/>
            </p:cNvSpPr>
            <p:nvPr/>
          </p:nvSpPr>
          <p:spPr bwMode="auto">
            <a:xfrm>
              <a:off x="657" y="3176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97" name="Rectangle 98"/>
            <p:cNvSpPr>
              <a:spLocks noChangeArrowheads="1"/>
            </p:cNvSpPr>
            <p:nvPr/>
          </p:nvSpPr>
          <p:spPr bwMode="auto">
            <a:xfrm>
              <a:off x="1052" y="2965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98" name="Rectangle 99"/>
            <p:cNvSpPr>
              <a:spLocks noChangeArrowheads="1"/>
            </p:cNvSpPr>
            <p:nvPr/>
          </p:nvSpPr>
          <p:spPr bwMode="auto">
            <a:xfrm>
              <a:off x="459" y="3262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299" name="Rectangle 100"/>
            <p:cNvSpPr>
              <a:spLocks noChangeArrowheads="1"/>
            </p:cNvSpPr>
            <p:nvPr/>
          </p:nvSpPr>
          <p:spPr bwMode="auto">
            <a:xfrm>
              <a:off x="520" y="299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00" name="Rectangle 101"/>
            <p:cNvSpPr>
              <a:spLocks noChangeArrowheads="1"/>
            </p:cNvSpPr>
            <p:nvPr/>
          </p:nvSpPr>
          <p:spPr bwMode="auto">
            <a:xfrm>
              <a:off x="657" y="3084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01" name="Rectangle 102"/>
            <p:cNvSpPr>
              <a:spLocks noChangeArrowheads="1"/>
            </p:cNvSpPr>
            <p:nvPr/>
          </p:nvSpPr>
          <p:spPr bwMode="auto">
            <a:xfrm>
              <a:off x="1773" y="2971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02" name="Rectangle 103"/>
            <p:cNvSpPr>
              <a:spLocks noChangeArrowheads="1"/>
            </p:cNvSpPr>
            <p:nvPr/>
          </p:nvSpPr>
          <p:spPr bwMode="auto">
            <a:xfrm>
              <a:off x="1419" y="2839"/>
              <a:ext cx="31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03" name="Rectangle 104"/>
            <p:cNvSpPr>
              <a:spLocks noChangeArrowheads="1"/>
            </p:cNvSpPr>
            <p:nvPr/>
          </p:nvSpPr>
          <p:spPr bwMode="auto">
            <a:xfrm>
              <a:off x="1535" y="3447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04" name="Rectangle 105"/>
            <p:cNvSpPr>
              <a:spLocks noChangeArrowheads="1"/>
            </p:cNvSpPr>
            <p:nvPr/>
          </p:nvSpPr>
          <p:spPr bwMode="auto">
            <a:xfrm>
              <a:off x="1930" y="3256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05" name="Rectangle 106"/>
            <p:cNvSpPr>
              <a:spLocks noChangeArrowheads="1"/>
            </p:cNvSpPr>
            <p:nvPr/>
          </p:nvSpPr>
          <p:spPr bwMode="auto">
            <a:xfrm>
              <a:off x="1787" y="3176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06" name="Rectangle 107"/>
            <p:cNvSpPr>
              <a:spLocks noChangeArrowheads="1"/>
            </p:cNvSpPr>
            <p:nvPr/>
          </p:nvSpPr>
          <p:spPr bwMode="auto">
            <a:xfrm>
              <a:off x="1780" y="3447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07" name="Rectangle 108"/>
            <p:cNvSpPr>
              <a:spLocks noChangeArrowheads="1"/>
            </p:cNvSpPr>
            <p:nvPr/>
          </p:nvSpPr>
          <p:spPr bwMode="auto">
            <a:xfrm>
              <a:off x="1535" y="3176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08" name="Rectangle 109"/>
            <p:cNvSpPr>
              <a:spLocks noChangeArrowheads="1"/>
            </p:cNvSpPr>
            <p:nvPr/>
          </p:nvSpPr>
          <p:spPr bwMode="auto">
            <a:xfrm>
              <a:off x="1930" y="2998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09" name="Rectangle 110"/>
            <p:cNvSpPr>
              <a:spLocks noChangeArrowheads="1"/>
            </p:cNvSpPr>
            <p:nvPr/>
          </p:nvSpPr>
          <p:spPr bwMode="auto">
            <a:xfrm>
              <a:off x="1406" y="2965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10" name="Rectangle 111"/>
            <p:cNvSpPr>
              <a:spLocks noChangeArrowheads="1"/>
            </p:cNvSpPr>
            <p:nvPr/>
          </p:nvSpPr>
          <p:spPr bwMode="auto">
            <a:xfrm>
              <a:off x="1535" y="3084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11" name="Rectangle 113"/>
            <p:cNvSpPr>
              <a:spLocks noChangeArrowheads="1"/>
            </p:cNvSpPr>
            <p:nvPr/>
          </p:nvSpPr>
          <p:spPr bwMode="auto">
            <a:xfrm>
              <a:off x="3796" y="1788"/>
              <a:ext cx="31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12" name="Rectangle 115"/>
            <p:cNvSpPr>
              <a:spLocks noChangeArrowheads="1"/>
            </p:cNvSpPr>
            <p:nvPr/>
          </p:nvSpPr>
          <p:spPr bwMode="auto">
            <a:xfrm>
              <a:off x="4354" y="2191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13" name="Rectangle 116"/>
            <p:cNvSpPr>
              <a:spLocks noChangeArrowheads="1"/>
            </p:cNvSpPr>
            <p:nvPr/>
          </p:nvSpPr>
          <p:spPr bwMode="auto">
            <a:xfrm>
              <a:off x="1222" y="3236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14" name="Rectangle 117"/>
            <p:cNvSpPr>
              <a:spLocks noChangeArrowheads="1"/>
            </p:cNvSpPr>
            <p:nvPr/>
          </p:nvSpPr>
          <p:spPr bwMode="auto">
            <a:xfrm>
              <a:off x="4409" y="1885"/>
              <a:ext cx="31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15" name="Rectangle 118"/>
            <p:cNvSpPr>
              <a:spLocks noChangeArrowheads="1"/>
            </p:cNvSpPr>
            <p:nvPr/>
          </p:nvSpPr>
          <p:spPr bwMode="auto">
            <a:xfrm>
              <a:off x="3694" y="2846"/>
              <a:ext cx="31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16" name="Rectangle 119"/>
            <p:cNvSpPr>
              <a:spLocks noChangeArrowheads="1"/>
            </p:cNvSpPr>
            <p:nvPr/>
          </p:nvSpPr>
          <p:spPr bwMode="auto">
            <a:xfrm>
              <a:off x="3816" y="3454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17" name="Rectangle 120"/>
            <p:cNvSpPr>
              <a:spLocks noChangeArrowheads="1"/>
            </p:cNvSpPr>
            <p:nvPr/>
          </p:nvSpPr>
          <p:spPr bwMode="auto">
            <a:xfrm>
              <a:off x="4068" y="3454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18" name="Rectangle 122"/>
            <p:cNvSpPr>
              <a:spLocks noChangeArrowheads="1"/>
            </p:cNvSpPr>
            <p:nvPr/>
          </p:nvSpPr>
          <p:spPr bwMode="auto">
            <a:xfrm>
              <a:off x="4695" y="3461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19" name="Rectangle 123"/>
            <p:cNvSpPr>
              <a:spLocks noChangeArrowheads="1"/>
            </p:cNvSpPr>
            <p:nvPr/>
          </p:nvSpPr>
          <p:spPr bwMode="auto">
            <a:xfrm>
              <a:off x="4940" y="3454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20" name="Rectangle 124"/>
            <p:cNvSpPr>
              <a:spLocks noChangeArrowheads="1"/>
            </p:cNvSpPr>
            <p:nvPr/>
          </p:nvSpPr>
          <p:spPr bwMode="auto">
            <a:xfrm>
              <a:off x="4055" y="2978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21" name="Rectangle 125"/>
            <p:cNvSpPr>
              <a:spLocks noChangeArrowheads="1"/>
            </p:cNvSpPr>
            <p:nvPr/>
          </p:nvSpPr>
          <p:spPr bwMode="auto">
            <a:xfrm>
              <a:off x="4062" y="3183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22" name="Rectangle 126"/>
            <p:cNvSpPr>
              <a:spLocks noChangeArrowheads="1"/>
            </p:cNvSpPr>
            <p:nvPr/>
          </p:nvSpPr>
          <p:spPr bwMode="auto">
            <a:xfrm>
              <a:off x="3816" y="3183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23" name="Rectangle 127"/>
            <p:cNvSpPr>
              <a:spLocks noChangeArrowheads="1"/>
            </p:cNvSpPr>
            <p:nvPr/>
          </p:nvSpPr>
          <p:spPr bwMode="auto">
            <a:xfrm>
              <a:off x="4205" y="3269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24" name="Rectangle 128"/>
            <p:cNvSpPr>
              <a:spLocks noChangeArrowheads="1"/>
            </p:cNvSpPr>
            <p:nvPr/>
          </p:nvSpPr>
          <p:spPr bwMode="auto">
            <a:xfrm>
              <a:off x="3680" y="3275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25" name="Rectangle 129"/>
            <p:cNvSpPr>
              <a:spLocks noChangeArrowheads="1"/>
            </p:cNvSpPr>
            <p:nvPr/>
          </p:nvSpPr>
          <p:spPr bwMode="auto">
            <a:xfrm>
              <a:off x="3612" y="3004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26" name="Rectangle 130"/>
            <p:cNvSpPr>
              <a:spLocks noChangeArrowheads="1"/>
            </p:cNvSpPr>
            <p:nvPr/>
          </p:nvSpPr>
          <p:spPr bwMode="auto">
            <a:xfrm>
              <a:off x="3816" y="3090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27" name="Rectangle 131"/>
            <p:cNvSpPr>
              <a:spLocks noChangeArrowheads="1"/>
            </p:cNvSpPr>
            <p:nvPr/>
          </p:nvSpPr>
          <p:spPr bwMode="auto">
            <a:xfrm>
              <a:off x="4933" y="2978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28" name="Rectangle 132"/>
            <p:cNvSpPr>
              <a:spLocks noChangeArrowheads="1"/>
            </p:cNvSpPr>
            <p:nvPr/>
          </p:nvSpPr>
          <p:spPr bwMode="auto">
            <a:xfrm>
              <a:off x="5090" y="326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29" name="Rectangle 133"/>
            <p:cNvSpPr>
              <a:spLocks noChangeArrowheads="1"/>
            </p:cNvSpPr>
            <p:nvPr/>
          </p:nvSpPr>
          <p:spPr bwMode="auto">
            <a:xfrm>
              <a:off x="4940" y="3190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30" name="Rectangle 134"/>
            <p:cNvSpPr>
              <a:spLocks noChangeArrowheads="1"/>
            </p:cNvSpPr>
            <p:nvPr/>
          </p:nvSpPr>
          <p:spPr bwMode="auto">
            <a:xfrm>
              <a:off x="4695" y="3190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31" name="Rectangle 135"/>
            <p:cNvSpPr>
              <a:spLocks noChangeArrowheads="1"/>
            </p:cNvSpPr>
            <p:nvPr/>
          </p:nvSpPr>
          <p:spPr bwMode="auto">
            <a:xfrm>
              <a:off x="5090" y="3004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32" name="Rectangle 137"/>
            <p:cNvSpPr>
              <a:spLocks noChangeArrowheads="1"/>
            </p:cNvSpPr>
            <p:nvPr/>
          </p:nvSpPr>
          <p:spPr bwMode="auto">
            <a:xfrm>
              <a:off x="4695" y="3090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33" name="Rectangle 138"/>
            <p:cNvSpPr>
              <a:spLocks noChangeArrowheads="1"/>
            </p:cNvSpPr>
            <p:nvPr/>
          </p:nvSpPr>
          <p:spPr bwMode="auto">
            <a:xfrm>
              <a:off x="4348" y="3143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34" name="Rectangle 139"/>
            <p:cNvSpPr>
              <a:spLocks noChangeArrowheads="1"/>
            </p:cNvSpPr>
            <p:nvPr/>
          </p:nvSpPr>
          <p:spPr bwMode="auto">
            <a:xfrm>
              <a:off x="4034" y="1920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35" name="Rectangle 140"/>
            <p:cNvSpPr>
              <a:spLocks noChangeArrowheads="1"/>
            </p:cNvSpPr>
            <p:nvPr/>
          </p:nvSpPr>
          <p:spPr bwMode="auto">
            <a:xfrm>
              <a:off x="3796" y="2403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36" name="Rectangle 141"/>
            <p:cNvSpPr>
              <a:spLocks noChangeArrowheads="1"/>
            </p:cNvSpPr>
            <p:nvPr/>
          </p:nvSpPr>
          <p:spPr bwMode="auto">
            <a:xfrm>
              <a:off x="4041" y="213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37" name="Rectangle 142"/>
            <p:cNvSpPr>
              <a:spLocks noChangeArrowheads="1"/>
            </p:cNvSpPr>
            <p:nvPr/>
          </p:nvSpPr>
          <p:spPr bwMode="auto">
            <a:xfrm>
              <a:off x="4041" y="2403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38" name="Rectangle 143"/>
            <p:cNvSpPr>
              <a:spLocks noChangeArrowheads="1"/>
            </p:cNvSpPr>
            <p:nvPr/>
          </p:nvSpPr>
          <p:spPr bwMode="auto">
            <a:xfrm>
              <a:off x="3789" y="2132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39" name="Rectangle 144"/>
            <p:cNvSpPr>
              <a:spLocks noChangeArrowheads="1"/>
            </p:cNvSpPr>
            <p:nvPr/>
          </p:nvSpPr>
          <p:spPr bwMode="auto">
            <a:xfrm>
              <a:off x="3592" y="2218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40" name="Rectangle 145"/>
            <p:cNvSpPr>
              <a:spLocks noChangeArrowheads="1"/>
            </p:cNvSpPr>
            <p:nvPr/>
          </p:nvSpPr>
          <p:spPr bwMode="auto">
            <a:xfrm>
              <a:off x="3653" y="1940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41" name="Rectangle 146"/>
            <p:cNvSpPr>
              <a:spLocks noChangeArrowheads="1"/>
            </p:cNvSpPr>
            <p:nvPr/>
          </p:nvSpPr>
          <p:spPr bwMode="auto">
            <a:xfrm>
              <a:off x="3796" y="203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42" name="Rectangle 147"/>
            <p:cNvSpPr>
              <a:spLocks noChangeArrowheads="1"/>
            </p:cNvSpPr>
            <p:nvPr/>
          </p:nvSpPr>
          <p:spPr bwMode="auto">
            <a:xfrm>
              <a:off x="4790" y="1933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43" name="Rectangle 148"/>
            <p:cNvSpPr>
              <a:spLocks noChangeArrowheads="1"/>
            </p:cNvSpPr>
            <p:nvPr/>
          </p:nvSpPr>
          <p:spPr bwMode="auto">
            <a:xfrm>
              <a:off x="4668" y="2396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44" name="Rectangle 149"/>
            <p:cNvSpPr>
              <a:spLocks noChangeArrowheads="1"/>
            </p:cNvSpPr>
            <p:nvPr/>
          </p:nvSpPr>
          <p:spPr bwMode="auto">
            <a:xfrm>
              <a:off x="4858" y="2125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45" name="Rectangle 150"/>
            <p:cNvSpPr>
              <a:spLocks noChangeArrowheads="1"/>
            </p:cNvSpPr>
            <p:nvPr/>
          </p:nvSpPr>
          <p:spPr bwMode="auto">
            <a:xfrm>
              <a:off x="4920" y="2396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46" name="Rectangle 151"/>
            <p:cNvSpPr>
              <a:spLocks noChangeArrowheads="1"/>
            </p:cNvSpPr>
            <p:nvPr/>
          </p:nvSpPr>
          <p:spPr bwMode="auto">
            <a:xfrm>
              <a:off x="4675" y="2125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47" name="Rectangle 152"/>
            <p:cNvSpPr>
              <a:spLocks noChangeArrowheads="1"/>
            </p:cNvSpPr>
            <p:nvPr/>
          </p:nvSpPr>
          <p:spPr bwMode="auto">
            <a:xfrm>
              <a:off x="5063" y="2218"/>
              <a:ext cx="31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48" name="Rectangle 153"/>
            <p:cNvSpPr>
              <a:spLocks noChangeArrowheads="1"/>
            </p:cNvSpPr>
            <p:nvPr/>
          </p:nvSpPr>
          <p:spPr bwMode="auto">
            <a:xfrm>
              <a:off x="5063" y="1940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8349" name="Text Box 154"/>
            <p:cNvSpPr txBox="1">
              <a:spLocks noChangeArrowheads="1"/>
            </p:cNvSpPr>
            <p:nvPr/>
          </p:nvSpPr>
          <p:spPr bwMode="auto">
            <a:xfrm>
              <a:off x="336" y="2784"/>
              <a:ext cx="508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endParaRPr lang="en-CA" sz="1200">
                <a:latin typeface="Arial" charset="0"/>
              </a:endParaRPr>
            </a:p>
          </p:txBody>
        </p:sp>
      </p:grp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1020763" y="2176463"/>
            <a:ext cx="6985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>
                <a:solidFill>
                  <a:srgbClr val="3333FF"/>
                </a:solidFill>
                <a:latin typeface="Arial" charset="0"/>
              </a:rPr>
              <a:t>Glucose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2609850" y="2176463"/>
            <a:ext cx="74771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>
                <a:solidFill>
                  <a:srgbClr val="3333FF"/>
                </a:solidFill>
                <a:latin typeface="Arial" charset="0"/>
              </a:rPr>
              <a:t>Fructose</a:t>
            </a: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4264025" y="2176463"/>
            <a:ext cx="84613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sz="1400" b="1">
                <a:solidFill>
                  <a:srgbClr val="3333FF"/>
                </a:solidFill>
                <a:latin typeface="Arial" charset="0"/>
              </a:rPr>
              <a:t>Galactose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5886450" y="2176463"/>
            <a:ext cx="116205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sz="1400" b="1">
                <a:solidFill>
                  <a:srgbClr val="3333FF"/>
                </a:solidFill>
                <a:latin typeface="Arial" charset="0"/>
              </a:rPr>
              <a:t>Désoxyribose</a:t>
            </a: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7712075" y="2176463"/>
            <a:ext cx="59055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>
                <a:solidFill>
                  <a:srgbClr val="3333FF"/>
                </a:solidFill>
                <a:latin typeface="Arial" charset="0"/>
              </a:rPr>
              <a:t>Ribose</a:t>
            </a: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1042988" y="4013200"/>
            <a:ext cx="6985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>
                <a:solidFill>
                  <a:srgbClr val="3333FF"/>
                </a:solidFill>
                <a:latin typeface="Arial" charset="0"/>
              </a:rPr>
              <a:t>Glucose</a:t>
            </a:r>
          </a:p>
        </p:txBody>
      </p:sp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2641600" y="4013200"/>
            <a:ext cx="74771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>
                <a:solidFill>
                  <a:srgbClr val="3333FF"/>
                </a:solidFill>
                <a:latin typeface="Arial" charset="0"/>
              </a:rPr>
              <a:t>Fructose</a:t>
            </a:r>
          </a:p>
        </p:txBody>
      </p:sp>
      <p:sp>
        <p:nvSpPr>
          <p:cNvPr id="8202" name="Rectangle 10"/>
          <p:cNvSpPr>
            <a:spLocks noChangeArrowheads="1"/>
          </p:cNvSpPr>
          <p:nvPr/>
        </p:nvSpPr>
        <p:spPr bwMode="auto">
          <a:xfrm>
            <a:off x="3730625" y="2800350"/>
            <a:ext cx="1092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sz="1200" b="1">
                <a:solidFill>
                  <a:srgbClr val="000000"/>
                </a:solidFill>
                <a:latin typeface="Arial" charset="0"/>
              </a:rPr>
              <a:t>Synthèse par</a:t>
            </a:r>
          </a:p>
          <a:p>
            <a:pPr eaLnBrk="1" hangingPunct="1"/>
            <a:r>
              <a:rPr lang="fr-FR" sz="1200" b="1">
                <a:solidFill>
                  <a:srgbClr val="000000"/>
                </a:solidFill>
                <a:latin typeface="Arial" charset="0"/>
              </a:rPr>
              <a:t>déshydratation</a:t>
            </a:r>
          </a:p>
        </p:txBody>
      </p:sp>
      <p:sp>
        <p:nvSpPr>
          <p:cNvPr id="8203" name="Rectangle 11"/>
          <p:cNvSpPr>
            <a:spLocks noChangeArrowheads="1"/>
          </p:cNvSpPr>
          <p:nvPr/>
        </p:nvSpPr>
        <p:spPr bwMode="auto">
          <a:xfrm>
            <a:off x="3994150" y="3573463"/>
            <a:ext cx="85725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sz="1400" b="1">
                <a:solidFill>
                  <a:srgbClr val="000000"/>
                </a:solidFill>
                <a:latin typeface="Arial" charset="0"/>
              </a:rPr>
              <a:t>Hydrolyse</a:t>
            </a:r>
            <a:endParaRPr lang="fr-FR" sz="1400" b="1">
              <a:latin typeface="Arial" charset="0"/>
            </a:endParaRPr>
          </a:p>
        </p:txBody>
      </p:sp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1042988" y="5703888"/>
            <a:ext cx="6985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>
                <a:solidFill>
                  <a:srgbClr val="3333FF"/>
                </a:solidFill>
                <a:latin typeface="Arial" charset="0"/>
              </a:rPr>
              <a:t>Glucose</a:t>
            </a:r>
          </a:p>
        </p:txBody>
      </p:sp>
      <p:sp>
        <p:nvSpPr>
          <p:cNvPr id="8205" name="Rectangle 13"/>
          <p:cNvSpPr>
            <a:spLocks noChangeArrowheads="1"/>
          </p:cNvSpPr>
          <p:nvPr/>
        </p:nvSpPr>
        <p:spPr bwMode="auto">
          <a:xfrm>
            <a:off x="2279650" y="5703888"/>
            <a:ext cx="6985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>
                <a:solidFill>
                  <a:srgbClr val="3333FF"/>
                </a:solidFill>
                <a:latin typeface="Arial" charset="0"/>
              </a:rPr>
              <a:t>Glucose</a:t>
            </a:r>
          </a:p>
        </p:txBody>
      </p:sp>
      <p:sp>
        <p:nvSpPr>
          <p:cNvPr id="8206" name="Rectangle 14"/>
          <p:cNvSpPr>
            <a:spLocks noChangeArrowheads="1"/>
          </p:cNvSpPr>
          <p:nvPr/>
        </p:nvSpPr>
        <p:spPr bwMode="auto">
          <a:xfrm>
            <a:off x="1809750" y="6008688"/>
            <a:ext cx="65881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>
                <a:solidFill>
                  <a:srgbClr val="3333FF"/>
                </a:solidFill>
                <a:latin typeface="Arial" charset="0"/>
              </a:rPr>
              <a:t>Maltose</a:t>
            </a:r>
          </a:p>
        </p:txBody>
      </p:sp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6783388" y="4013200"/>
            <a:ext cx="7000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>
                <a:solidFill>
                  <a:srgbClr val="3333FF"/>
                </a:solidFill>
                <a:latin typeface="Arial" charset="0"/>
              </a:rPr>
              <a:t>Sucrose</a:t>
            </a:r>
          </a:p>
        </p:txBody>
      </p:sp>
      <p:sp>
        <p:nvSpPr>
          <p:cNvPr id="8208" name="Rectangle 16"/>
          <p:cNvSpPr>
            <a:spLocks noChangeArrowheads="1"/>
          </p:cNvSpPr>
          <p:nvPr/>
        </p:nvSpPr>
        <p:spPr bwMode="auto">
          <a:xfrm>
            <a:off x="5994400" y="5699125"/>
            <a:ext cx="84613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sz="1400" b="1">
                <a:solidFill>
                  <a:srgbClr val="3333FF"/>
                </a:solidFill>
                <a:latin typeface="Arial" charset="0"/>
              </a:rPr>
              <a:t>Galactose</a:t>
            </a:r>
          </a:p>
        </p:txBody>
      </p:sp>
      <p:sp>
        <p:nvSpPr>
          <p:cNvPr id="8209" name="Rectangle 17"/>
          <p:cNvSpPr>
            <a:spLocks noChangeArrowheads="1"/>
          </p:cNvSpPr>
          <p:nvPr/>
        </p:nvSpPr>
        <p:spPr bwMode="auto">
          <a:xfrm>
            <a:off x="7442200" y="5713413"/>
            <a:ext cx="6985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>
                <a:solidFill>
                  <a:srgbClr val="3333FF"/>
                </a:solidFill>
                <a:latin typeface="Arial" charset="0"/>
              </a:rPr>
              <a:t>Glucose</a:t>
            </a:r>
          </a:p>
        </p:txBody>
      </p:sp>
      <p:sp>
        <p:nvSpPr>
          <p:cNvPr id="8210" name="Rectangle 18"/>
          <p:cNvSpPr>
            <a:spLocks noChangeArrowheads="1"/>
          </p:cNvSpPr>
          <p:nvPr/>
        </p:nvSpPr>
        <p:spPr bwMode="auto">
          <a:xfrm>
            <a:off x="6945313" y="6008688"/>
            <a:ext cx="71755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>
                <a:solidFill>
                  <a:srgbClr val="3333FF"/>
                </a:solidFill>
                <a:latin typeface="Arial" charset="0"/>
              </a:rPr>
              <a:t>Lactose </a:t>
            </a:r>
          </a:p>
        </p:txBody>
      </p:sp>
      <p:sp>
        <p:nvSpPr>
          <p:cNvPr id="8211" name="Rectangle 19"/>
          <p:cNvSpPr>
            <a:spLocks noChangeArrowheads="1"/>
          </p:cNvSpPr>
          <p:nvPr/>
        </p:nvSpPr>
        <p:spPr bwMode="auto">
          <a:xfrm>
            <a:off x="457200" y="2406650"/>
            <a:ext cx="19494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b="1" u="sng">
                <a:solidFill>
                  <a:srgbClr val="3333FF"/>
                </a:solidFill>
                <a:latin typeface="Arial" charset="0"/>
              </a:rPr>
              <a:t>Monosaccharides</a:t>
            </a:r>
          </a:p>
        </p:txBody>
      </p:sp>
      <p:sp>
        <p:nvSpPr>
          <p:cNvPr id="8212" name="Rectangle 49"/>
          <p:cNvSpPr>
            <a:spLocks noChangeArrowheads="1"/>
          </p:cNvSpPr>
          <p:nvPr/>
        </p:nvSpPr>
        <p:spPr bwMode="auto">
          <a:xfrm>
            <a:off x="4318000" y="1536700"/>
            <a:ext cx="228600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OH</a:t>
            </a:r>
            <a:endParaRPr lang="en-US" sz="1200" b="1">
              <a:latin typeface="Arial" charset="0"/>
            </a:endParaRPr>
          </a:p>
        </p:txBody>
      </p:sp>
      <p:sp>
        <p:nvSpPr>
          <p:cNvPr id="8213" name="Rectangle 69"/>
          <p:cNvSpPr>
            <a:spLocks noChangeArrowheads="1"/>
          </p:cNvSpPr>
          <p:nvPr/>
        </p:nvSpPr>
        <p:spPr bwMode="auto">
          <a:xfrm>
            <a:off x="1993900" y="3236913"/>
            <a:ext cx="10318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>
                <a:solidFill>
                  <a:srgbClr val="000000"/>
                </a:solidFill>
                <a:latin typeface="Arial" charset="0"/>
              </a:rPr>
              <a:t>+</a:t>
            </a:r>
            <a:endParaRPr lang="en-US" sz="1400" b="1">
              <a:latin typeface="Arial" charset="0"/>
            </a:endParaRPr>
          </a:p>
        </p:txBody>
      </p:sp>
      <p:sp>
        <p:nvSpPr>
          <p:cNvPr id="8214" name="Rectangle 75"/>
          <p:cNvSpPr>
            <a:spLocks noChangeArrowheads="1"/>
          </p:cNvSpPr>
          <p:nvPr/>
        </p:nvSpPr>
        <p:spPr bwMode="auto">
          <a:xfrm>
            <a:off x="1042988" y="3394075"/>
            <a:ext cx="228600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OH</a:t>
            </a:r>
            <a:endParaRPr lang="en-US" sz="1200" b="1">
              <a:latin typeface="Arial" charset="0"/>
            </a:endParaRPr>
          </a:p>
        </p:txBody>
      </p:sp>
      <p:sp>
        <p:nvSpPr>
          <p:cNvPr id="8215" name="Rectangle 89"/>
          <p:cNvSpPr>
            <a:spLocks noChangeArrowheads="1"/>
          </p:cNvSpPr>
          <p:nvPr/>
        </p:nvSpPr>
        <p:spPr bwMode="auto">
          <a:xfrm>
            <a:off x="5086350" y="2995613"/>
            <a:ext cx="28575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1200" b="1">
                <a:solidFill>
                  <a:srgbClr val="000000"/>
                </a:solidFill>
                <a:latin typeface="Arial" charset="0"/>
              </a:rPr>
              <a:t>O</a:t>
            </a:r>
            <a:endParaRPr lang="en-US" sz="1200" b="1">
              <a:latin typeface="Arial" charset="0"/>
            </a:endParaRPr>
          </a:p>
        </p:txBody>
      </p:sp>
      <p:sp>
        <p:nvSpPr>
          <p:cNvPr id="8216" name="Rectangle 90"/>
          <p:cNvSpPr>
            <a:spLocks noChangeArrowheads="1"/>
          </p:cNvSpPr>
          <p:nvPr/>
        </p:nvSpPr>
        <p:spPr bwMode="auto">
          <a:xfrm>
            <a:off x="5075238" y="3657600"/>
            <a:ext cx="285750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1200" b="1">
                <a:solidFill>
                  <a:srgbClr val="000000"/>
                </a:solidFill>
                <a:latin typeface="Arial" charset="0"/>
              </a:rPr>
              <a:t>O</a:t>
            </a:r>
            <a:endParaRPr lang="en-US" sz="1200" b="1">
              <a:latin typeface="Arial" charset="0"/>
            </a:endParaRPr>
          </a:p>
        </p:txBody>
      </p:sp>
      <p:sp>
        <p:nvSpPr>
          <p:cNvPr id="8217" name="Rectangle 112"/>
          <p:cNvSpPr>
            <a:spLocks noChangeArrowheads="1"/>
          </p:cNvSpPr>
          <p:nvPr/>
        </p:nvSpPr>
        <p:spPr bwMode="auto">
          <a:xfrm>
            <a:off x="633413" y="6400800"/>
            <a:ext cx="156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b="1" u="sng">
                <a:solidFill>
                  <a:srgbClr val="3333FF"/>
                </a:solidFill>
                <a:latin typeface="Arial" charset="0"/>
              </a:rPr>
              <a:t>Disaccharides</a:t>
            </a:r>
          </a:p>
        </p:txBody>
      </p:sp>
      <p:sp>
        <p:nvSpPr>
          <p:cNvPr id="8218" name="Rectangle 114"/>
          <p:cNvSpPr>
            <a:spLocks noChangeArrowheads="1"/>
          </p:cNvSpPr>
          <p:nvPr/>
        </p:nvSpPr>
        <p:spPr bwMode="auto">
          <a:xfrm>
            <a:off x="6642100" y="3079750"/>
            <a:ext cx="10953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</a:t>
            </a:r>
            <a:endParaRPr lang="en-US" sz="1200" b="1">
              <a:latin typeface="Arial" charset="0"/>
            </a:endParaRPr>
          </a:p>
        </p:txBody>
      </p:sp>
      <p:sp>
        <p:nvSpPr>
          <p:cNvPr id="8219" name="Rectangle 121"/>
          <p:cNvSpPr>
            <a:spLocks noChangeArrowheads="1"/>
          </p:cNvSpPr>
          <p:nvPr/>
        </p:nvSpPr>
        <p:spPr bwMode="auto">
          <a:xfrm>
            <a:off x="7258050" y="4518025"/>
            <a:ext cx="50482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HOCH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  <a:endParaRPr lang="en-US" sz="1200" b="1">
              <a:latin typeface="Arial" charset="0"/>
            </a:endParaRPr>
          </a:p>
        </p:txBody>
      </p:sp>
      <p:sp>
        <p:nvSpPr>
          <p:cNvPr id="8220" name="Rectangle 136"/>
          <p:cNvSpPr>
            <a:spLocks noChangeArrowheads="1"/>
          </p:cNvSpPr>
          <p:nvPr/>
        </p:nvSpPr>
        <p:spPr bwMode="auto">
          <a:xfrm>
            <a:off x="7237413" y="4716463"/>
            <a:ext cx="109537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</a:t>
            </a:r>
            <a:endParaRPr lang="en-US" sz="1200" b="1">
              <a:latin typeface="Arial" charset="0"/>
            </a:endParaRPr>
          </a:p>
        </p:txBody>
      </p:sp>
      <p:sp>
        <p:nvSpPr>
          <p:cNvPr id="8221" name="Text Box 177"/>
          <p:cNvSpPr txBox="1">
            <a:spLocks noChangeArrowheads="1"/>
          </p:cNvSpPr>
          <p:nvPr/>
        </p:nvSpPr>
        <p:spPr bwMode="auto">
          <a:xfrm>
            <a:off x="282575" y="277813"/>
            <a:ext cx="689292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82800">
            <a:spAutoFit/>
          </a:bodyPr>
          <a:lstStyle/>
          <a:p>
            <a:pPr marL="179388" indent="-179388" eaLnBrk="1" hangingPunct="1">
              <a:spcBef>
                <a:spcPct val="50000"/>
              </a:spcBef>
            </a:pPr>
            <a:r>
              <a:rPr lang="fr-CA" sz="2000" b="1">
                <a:solidFill>
                  <a:srgbClr val="3333FF"/>
                </a:solidFill>
                <a:latin typeface="Arial" charset="0"/>
              </a:rPr>
              <a:t>1.2.2 </a:t>
            </a:r>
            <a:r>
              <a:rPr lang="fr-CA" sz="2000" b="1" u="sng">
                <a:solidFill>
                  <a:srgbClr val="3333FF"/>
                </a:solidFill>
                <a:latin typeface="Arial" charset="0"/>
              </a:rPr>
              <a:t>GLUCIDES</a:t>
            </a:r>
            <a:r>
              <a:rPr lang="fr-CA" sz="2000" b="1">
                <a:solidFill>
                  <a:srgbClr val="3333FF"/>
                </a:solidFill>
                <a:latin typeface="Arial" charset="0"/>
              </a:rPr>
              <a:t>    </a:t>
            </a:r>
            <a:r>
              <a:rPr lang="fr-CA" sz="2000" b="1">
                <a:latin typeface="Arial" charset="0"/>
              </a:rPr>
              <a:t>Formule générale: C</a:t>
            </a:r>
            <a:r>
              <a:rPr lang="fr-CA" sz="2000" b="1" baseline="-25000">
                <a:latin typeface="Arial" charset="0"/>
              </a:rPr>
              <a:t>n</a:t>
            </a:r>
            <a:r>
              <a:rPr lang="fr-CA" sz="2000" b="1">
                <a:latin typeface="Arial" charset="0"/>
              </a:rPr>
              <a:t>(H</a:t>
            </a:r>
            <a:r>
              <a:rPr lang="fr-CA" sz="2000" b="1" baseline="-25000">
                <a:latin typeface="Arial" charset="0"/>
              </a:rPr>
              <a:t>2</a:t>
            </a:r>
            <a:r>
              <a:rPr lang="fr-CA" sz="2000" b="1">
                <a:latin typeface="Arial" charset="0"/>
              </a:rPr>
              <a:t>O)</a:t>
            </a:r>
            <a:r>
              <a:rPr lang="fr-CA" sz="2000" b="1" baseline="-25000">
                <a:latin typeface="Arial" charset="0"/>
              </a:rPr>
              <a:t>m</a:t>
            </a:r>
            <a:endParaRPr lang="en-US" sz="2000" b="1" baseline="-25000">
              <a:latin typeface="Arial" charset="0"/>
            </a:endParaRPr>
          </a:p>
        </p:txBody>
      </p:sp>
      <p:sp>
        <p:nvSpPr>
          <p:cNvPr id="8222" name="Text Box 180"/>
          <p:cNvSpPr txBox="1">
            <a:spLocks noChangeArrowheads="1"/>
          </p:cNvSpPr>
          <p:nvPr/>
        </p:nvSpPr>
        <p:spPr bwMode="auto">
          <a:xfrm>
            <a:off x="8077200" y="6386513"/>
            <a:ext cx="920750" cy="338137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2.15</a:t>
            </a:r>
            <a:endParaRPr lang="en-US" sz="1600">
              <a:solidFill>
                <a:srgbClr val="33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56"/>
          <p:cNvSpPr>
            <a:spLocks noChangeArrowheads="1"/>
          </p:cNvSpPr>
          <p:nvPr/>
        </p:nvSpPr>
        <p:spPr bwMode="auto">
          <a:xfrm>
            <a:off x="428625" y="2697163"/>
            <a:ext cx="18208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b="1" u="sng">
                <a:solidFill>
                  <a:srgbClr val="3333FF"/>
                </a:solidFill>
                <a:latin typeface="Arial" charset="0"/>
              </a:rPr>
              <a:t>Polysaccharides</a:t>
            </a:r>
          </a:p>
        </p:txBody>
      </p:sp>
      <p:sp>
        <p:nvSpPr>
          <p:cNvPr id="9219" name="Rectangle 155"/>
          <p:cNvSpPr>
            <a:spLocks noChangeArrowheads="1"/>
          </p:cNvSpPr>
          <p:nvPr/>
        </p:nvSpPr>
        <p:spPr bwMode="auto">
          <a:xfrm>
            <a:off x="407988" y="601663"/>
            <a:ext cx="8001000" cy="1905000"/>
          </a:xfrm>
          <a:prstGeom prst="rect">
            <a:avLst/>
          </a:prstGeom>
          <a:solidFill>
            <a:schemeClr val="bg1"/>
          </a:solidFill>
          <a:ln w="38100">
            <a:solidFill>
              <a:srgbClr val="008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CA">
              <a:solidFill>
                <a:schemeClr val="bg1"/>
              </a:solidFill>
              <a:latin typeface="Arial" charset="0"/>
            </a:endParaRPr>
          </a:p>
        </p:txBody>
      </p:sp>
      <p:grpSp>
        <p:nvGrpSpPr>
          <p:cNvPr id="9220" name="Group 183"/>
          <p:cNvGrpSpPr>
            <a:grpSpLocks/>
          </p:cNvGrpSpPr>
          <p:nvPr/>
        </p:nvGrpSpPr>
        <p:grpSpPr bwMode="auto">
          <a:xfrm>
            <a:off x="1449388" y="704850"/>
            <a:ext cx="5283200" cy="1700213"/>
            <a:chOff x="913" y="444"/>
            <a:chExt cx="3328" cy="1071"/>
          </a:xfrm>
        </p:grpSpPr>
        <p:pic>
          <p:nvPicPr>
            <p:cNvPr id="9222" name="Picture 15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13" y="498"/>
              <a:ext cx="3328" cy="10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23" name="Rectangle 159"/>
            <p:cNvSpPr>
              <a:spLocks noChangeArrowheads="1"/>
            </p:cNvSpPr>
            <p:nvPr/>
          </p:nvSpPr>
          <p:spPr bwMode="auto">
            <a:xfrm>
              <a:off x="2666" y="1396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9224" name="Rectangle 160"/>
            <p:cNvSpPr>
              <a:spLocks noChangeArrowheads="1"/>
            </p:cNvSpPr>
            <p:nvPr/>
          </p:nvSpPr>
          <p:spPr bwMode="auto">
            <a:xfrm>
              <a:off x="1213" y="1400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9225" name="Rectangle 161"/>
            <p:cNvSpPr>
              <a:spLocks noChangeArrowheads="1"/>
            </p:cNvSpPr>
            <p:nvPr/>
          </p:nvSpPr>
          <p:spPr bwMode="auto">
            <a:xfrm>
              <a:off x="1541" y="1226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9226" name="Rectangle 162"/>
            <p:cNvSpPr>
              <a:spLocks noChangeArrowheads="1"/>
            </p:cNvSpPr>
            <p:nvPr/>
          </p:nvSpPr>
          <p:spPr bwMode="auto">
            <a:xfrm>
              <a:off x="2186" y="1390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9227" name="Rectangle 164"/>
            <p:cNvSpPr>
              <a:spLocks noChangeArrowheads="1"/>
            </p:cNvSpPr>
            <p:nvPr/>
          </p:nvSpPr>
          <p:spPr bwMode="auto">
            <a:xfrm>
              <a:off x="2999" y="1242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9228" name="Rectangle 165"/>
            <p:cNvSpPr>
              <a:spLocks noChangeArrowheads="1"/>
            </p:cNvSpPr>
            <p:nvPr/>
          </p:nvSpPr>
          <p:spPr bwMode="auto">
            <a:xfrm>
              <a:off x="3155" y="1396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9229" name="Rectangle 166"/>
            <p:cNvSpPr>
              <a:spLocks noChangeArrowheads="1"/>
            </p:cNvSpPr>
            <p:nvPr/>
          </p:nvSpPr>
          <p:spPr bwMode="auto">
            <a:xfrm>
              <a:off x="2363" y="1159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9230" name="Rectangle 167"/>
            <p:cNvSpPr>
              <a:spLocks noChangeArrowheads="1"/>
            </p:cNvSpPr>
            <p:nvPr/>
          </p:nvSpPr>
          <p:spPr bwMode="auto">
            <a:xfrm rot="830480">
              <a:off x="978" y="571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9231" name="Rectangle 168"/>
            <p:cNvSpPr>
              <a:spLocks noChangeArrowheads="1"/>
            </p:cNvSpPr>
            <p:nvPr/>
          </p:nvSpPr>
          <p:spPr bwMode="auto">
            <a:xfrm rot="1454942">
              <a:off x="1322" y="444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9232" name="Rectangle 169"/>
            <p:cNvSpPr>
              <a:spLocks noChangeArrowheads="1"/>
            </p:cNvSpPr>
            <p:nvPr/>
          </p:nvSpPr>
          <p:spPr bwMode="auto">
            <a:xfrm rot="1454942">
              <a:off x="1475" y="636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9233" name="Rectangle 170"/>
            <p:cNvSpPr>
              <a:spLocks noChangeArrowheads="1"/>
            </p:cNvSpPr>
            <p:nvPr/>
          </p:nvSpPr>
          <p:spPr bwMode="auto">
            <a:xfrm rot="1454942">
              <a:off x="1934" y="789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9234" name="Rectangle 171"/>
            <p:cNvSpPr>
              <a:spLocks noChangeArrowheads="1"/>
            </p:cNvSpPr>
            <p:nvPr/>
          </p:nvSpPr>
          <p:spPr bwMode="auto">
            <a:xfrm rot="2391071">
              <a:off x="2354" y="1034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9235" name="Rectangle 172"/>
            <p:cNvSpPr>
              <a:spLocks noChangeArrowheads="1"/>
            </p:cNvSpPr>
            <p:nvPr/>
          </p:nvSpPr>
          <p:spPr bwMode="auto">
            <a:xfrm rot="2391071">
              <a:off x="1835" y="598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9236" name="Rectangle 173"/>
            <p:cNvSpPr>
              <a:spLocks noChangeArrowheads="1"/>
            </p:cNvSpPr>
            <p:nvPr/>
          </p:nvSpPr>
          <p:spPr bwMode="auto">
            <a:xfrm rot="2391071">
              <a:off x="2290" y="790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9237" name="Rectangle 174"/>
            <p:cNvSpPr>
              <a:spLocks noChangeArrowheads="1"/>
            </p:cNvSpPr>
            <p:nvPr/>
          </p:nvSpPr>
          <p:spPr bwMode="auto">
            <a:xfrm>
              <a:off x="2528" y="1243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9238" name="Rectangle 175"/>
            <p:cNvSpPr>
              <a:spLocks noChangeArrowheads="1"/>
            </p:cNvSpPr>
            <p:nvPr/>
          </p:nvSpPr>
          <p:spPr bwMode="auto">
            <a:xfrm>
              <a:off x="2021" y="1241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9239" name="Rectangle 176"/>
            <p:cNvSpPr>
              <a:spLocks noChangeArrowheads="1"/>
            </p:cNvSpPr>
            <p:nvPr/>
          </p:nvSpPr>
          <p:spPr bwMode="auto">
            <a:xfrm>
              <a:off x="1702" y="1396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</p:grpSp>
      <p:sp>
        <p:nvSpPr>
          <p:cNvPr id="9221" name="Rectangle 184"/>
          <p:cNvSpPr>
            <a:spLocks noChangeArrowheads="1"/>
          </p:cNvSpPr>
          <p:nvPr/>
        </p:nvSpPr>
        <p:spPr bwMode="auto">
          <a:xfrm>
            <a:off x="7029450" y="1949450"/>
            <a:ext cx="12319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b="1">
                <a:solidFill>
                  <a:srgbClr val="3333FF"/>
                </a:solidFill>
                <a:latin typeface="Arial" charset="0"/>
              </a:rPr>
              <a:t>Glycogène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931" name="Text Box 3"/>
          <p:cNvSpPr txBox="1">
            <a:spLocks noChangeArrowheads="1"/>
          </p:cNvSpPr>
          <p:nvPr/>
        </p:nvSpPr>
        <p:spPr bwMode="auto">
          <a:xfrm>
            <a:off x="281352" y="294786"/>
            <a:ext cx="8862647" cy="6401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9388" indent="-179388" eaLnBrk="1" hangingPunct="1">
              <a:buSzPct val="85000"/>
              <a:defRPr/>
            </a:pPr>
            <a:r>
              <a:rPr lang="fr-FR" sz="2000" b="1" dirty="0">
                <a:solidFill>
                  <a:srgbClr val="3333FF"/>
                </a:solidFill>
                <a:latin typeface="Arial" charset="0"/>
              </a:rPr>
              <a:t>1.2.3 Monosaccharides</a:t>
            </a:r>
          </a:p>
          <a:p>
            <a:pPr marL="179388" indent="-179388" eaLnBrk="1" hangingPunct="1">
              <a:defRPr/>
            </a:pPr>
            <a:r>
              <a:rPr lang="fr-FR" dirty="0">
                <a:latin typeface="Arial" charset="0"/>
              </a:rPr>
              <a:t>     - Une seule structure cyclique (pentose ou hexose)</a:t>
            </a:r>
          </a:p>
          <a:p>
            <a:pPr marL="179388" indent="-179388" eaLnBrk="1" hangingPunct="1">
              <a:defRPr/>
            </a:pPr>
            <a:r>
              <a:rPr lang="fr-FR" dirty="0">
                <a:latin typeface="Arial" charset="0"/>
              </a:rPr>
              <a:t>     - Ce sont les unités de base des autres glucides</a:t>
            </a:r>
          </a:p>
          <a:p>
            <a:pPr marL="1163638" indent="-1163638" eaLnBrk="1" hangingPunct="1">
              <a:tabLst>
                <a:tab pos="900113" algn="l"/>
              </a:tabLst>
              <a:defRPr/>
            </a:pPr>
            <a:r>
              <a:rPr lang="fr-FR" dirty="0">
                <a:latin typeface="Arial" charset="0"/>
              </a:rPr>
              <a:t>     - Ex. </a:t>
            </a:r>
            <a:r>
              <a:rPr lang="fr-FR" dirty="0" smtClean="0">
                <a:latin typeface="Arial" charset="0"/>
              </a:rPr>
              <a:t>: </a:t>
            </a:r>
            <a:r>
              <a:rPr lang="fr-FR" dirty="0" smtClean="0">
                <a:latin typeface="Courier New"/>
                <a:cs typeface="Courier New"/>
              </a:rPr>
              <a:t>- </a:t>
            </a:r>
            <a:r>
              <a:rPr lang="fr-FR" dirty="0" smtClean="0">
                <a:latin typeface="Arial" charset="0"/>
              </a:rPr>
              <a:t>Glucose (seul sucre retrouvé dans </a:t>
            </a:r>
            <a:r>
              <a:rPr lang="fr-FR" dirty="0">
                <a:latin typeface="Arial" charset="0"/>
              </a:rPr>
              <a:t>le </a:t>
            </a:r>
            <a:r>
              <a:rPr lang="fr-FR" dirty="0" smtClean="0">
                <a:latin typeface="Arial" charset="0"/>
              </a:rPr>
              <a:t>plasma sanguin; en </a:t>
            </a:r>
            <a:r>
              <a:rPr lang="fr-FR" dirty="0">
                <a:latin typeface="Arial" charset="0"/>
              </a:rPr>
              <a:t>tête de liste du “menu” des </a:t>
            </a:r>
            <a:r>
              <a:rPr lang="fr-FR" dirty="0" smtClean="0">
                <a:latin typeface="Arial" charset="0"/>
              </a:rPr>
              <a:t>cellules)</a:t>
            </a:r>
          </a:p>
          <a:p>
            <a:pPr marL="1258888" indent="-1258888" eaLnBrk="1" hangingPunct="1">
              <a:tabLst>
                <a:tab pos="900113" algn="l"/>
              </a:tabLst>
              <a:defRPr/>
            </a:pPr>
            <a:r>
              <a:rPr lang="fr-FR" dirty="0">
                <a:latin typeface="Arial" charset="0"/>
              </a:rPr>
              <a:t>	</a:t>
            </a:r>
            <a:r>
              <a:rPr lang="fr-FR" dirty="0" smtClean="0">
                <a:latin typeface="Arial" charset="0"/>
              </a:rPr>
              <a:t> </a:t>
            </a:r>
            <a:r>
              <a:rPr lang="fr-FR" dirty="0" smtClean="0">
                <a:latin typeface="Courier New"/>
                <a:cs typeface="Courier New"/>
              </a:rPr>
              <a:t>-	</a:t>
            </a:r>
            <a:r>
              <a:rPr lang="fr-FR" dirty="0">
                <a:latin typeface="Arial" charset="0"/>
              </a:rPr>
              <a:t>D</a:t>
            </a:r>
            <a:r>
              <a:rPr lang="fr-FR" dirty="0" smtClean="0">
                <a:latin typeface="Arial" charset="0"/>
              </a:rPr>
              <a:t>ésoxyribose </a:t>
            </a:r>
            <a:r>
              <a:rPr lang="fr-FR" dirty="0">
                <a:latin typeface="Arial" charset="0"/>
              </a:rPr>
              <a:t>(entre dans la composition de l’ADN)</a:t>
            </a:r>
          </a:p>
          <a:p>
            <a:pPr marL="179388" indent="-179388" eaLnBrk="1" hangingPunct="1">
              <a:defRPr/>
            </a:pPr>
            <a:endParaRPr lang="fr-FR" sz="1200" dirty="0">
              <a:latin typeface="Arial" charset="0"/>
            </a:endParaRPr>
          </a:p>
          <a:p>
            <a:pPr marL="179388" indent="-179388" eaLnBrk="1" hangingPunct="1">
              <a:buSzPct val="85000"/>
              <a:defRPr/>
            </a:pPr>
            <a:r>
              <a:rPr lang="fr-FR" sz="2000" b="1" dirty="0">
                <a:solidFill>
                  <a:srgbClr val="3333FF"/>
                </a:solidFill>
                <a:latin typeface="Arial" charset="0"/>
              </a:rPr>
              <a:t>1.2.4 Disaccharides</a:t>
            </a:r>
          </a:p>
          <a:p>
            <a:pPr marL="179388" indent="-179388" eaLnBrk="1" hangingPunct="1">
              <a:defRPr/>
            </a:pPr>
            <a:r>
              <a:rPr lang="fr-FR" dirty="0">
                <a:latin typeface="Arial" charset="0"/>
              </a:rPr>
              <a:t>     - Sucres doubles (Ex. Glucose + fructose </a:t>
            </a:r>
            <a:r>
              <a:rPr lang="fr-FR" dirty="0">
                <a:latin typeface="Arial" charset="0"/>
                <a:cs typeface="Arial" charset="0"/>
              </a:rPr>
              <a:t>→ sucrose)</a:t>
            </a:r>
          </a:p>
          <a:p>
            <a:pPr marL="179388" indent="-179388" eaLnBrk="1" hangingPunct="1">
              <a:defRPr/>
            </a:pPr>
            <a:r>
              <a:rPr lang="fr-FR" dirty="0">
                <a:latin typeface="Arial" charset="0"/>
              </a:rPr>
              <a:t>     - Dans l’alimentation (Ex. sucrose, lactose, maltose)</a:t>
            </a:r>
          </a:p>
          <a:p>
            <a:pPr marL="179388" indent="-179388" eaLnBrk="1" hangingPunct="1">
              <a:defRPr/>
            </a:pPr>
            <a:r>
              <a:rPr lang="fr-FR" dirty="0">
                <a:latin typeface="Arial" charset="0"/>
              </a:rPr>
              <a:t>     - Trop gros pour traverser la membrane cellulaire (doivent être dégradés </a:t>
            </a:r>
          </a:p>
          <a:p>
            <a:pPr marL="179388" indent="-179388" eaLnBrk="1" hangingPunct="1">
              <a:defRPr/>
            </a:pPr>
            <a:r>
              <a:rPr lang="fr-FR" dirty="0">
                <a:latin typeface="Arial" charset="0"/>
              </a:rPr>
              <a:t>       en monosaccharides au cours de la digestion)</a:t>
            </a:r>
          </a:p>
          <a:p>
            <a:pPr marL="179388" indent="-179388" eaLnBrk="1" hangingPunct="1">
              <a:defRPr/>
            </a:pPr>
            <a:endParaRPr lang="fr-FR" sz="1200" dirty="0">
              <a:latin typeface="Arial" charset="0"/>
            </a:endParaRPr>
          </a:p>
          <a:p>
            <a:pPr marL="179388" indent="-179388" eaLnBrk="1" hangingPunct="1">
              <a:defRPr/>
            </a:pPr>
            <a:r>
              <a:rPr lang="fr-FR" sz="2000" b="1" dirty="0">
                <a:solidFill>
                  <a:srgbClr val="3333FF"/>
                </a:solidFill>
                <a:latin typeface="Arial" charset="0"/>
              </a:rPr>
              <a:t>1.2.5 Polysaccharides</a:t>
            </a:r>
          </a:p>
          <a:p>
            <a:pPr marL="179388" indent="-179388" eaLnBrk="1" hangingPunct="1">
              <a:defRPr/>
            </a:pPr>
            <a:r>
              <a:rPr lang="fr-FR" dirty="0">
                <a:latin typeface="Arial" charset="0"/>
              </a:rPr>
              <a:t>     - Longues chaînes de sucres identiques (</a:t>
            </a:r>
            <a:r>
              <a:rPr lang="fr-FR" i="1" dirty="0">
                <a:latin typeface="Arial" charset="0"/>
              </a:rPr>
              <a:t>polymères</a:t>
            </a:r>
            <a:r>
              <a:rPr lang="fr-FR" dirty="0">
                <a:latin typeface="Arial" charset="0"/>
              </a:rPr>
              <a:t>)</a:t>
            </a:r>
          </a:p>
          <a:p>
            <a:pPr marL="804863" indent="-179388" eaLnBrk="1" hangingPunct="1">
              <a:buFont typeface="Arial" pitchFamily="34" charset="0"/>
              <a:buChar char="•"/>
              <a:tabLst>
                <a:tab pos="623888" algn="l"/>
              </a:tabLst>
              <a:defRPr/>
            </a:pPr>
            <a:r>
              <a:rPr lang="fr-FR" i="1" dirty="0">
                <a:latin typeface="Arial" charset="0"/>
              </a:rPr>
              <a:t>Amidon</a:t>
            </a:r>
            <a:r>
              <a:rPr lang="fr-FR" dirty="0">
                <a:latin typeface="Arial" charset="0"/>
              </a:rPr>
              <a:t>:</a:t>
            </a:r>
            <a:r>
              <a:rPr lang="fr-FR" i="1" dirty="0">
                <a:latin typeface="Arial" charset="0"/>
              </a:rPr>
              <a:t> </a:t>
            </a:r>
            <a:r>
              <a:rPr lang="fr-FR" dirty="0">
                <a:latin typeface="Arial" charset="0"/>
              </a:rPr>
              <a:t> mis en réserve dans les végétaux</a:t>
            </a:r>
          </a:p>
          <a:p>
            <a:pPr marL="804863" indent="-179388" eaLnBrk="1" hangingPunct="1">
              <a:buFont typeface="Arial" pitchFamily="34" charset="0"/>
              <a:buChar char="•"/>
              <a:tabLst>
                <a:tab pos="623888" algn="l"/>
              </a:tabLst>
              <a:defRPr/>
            </a:pPr>
            <a:r>
              <a:rPr lang="fr-FR" i="1" dirty="0">
                <a:latin typeface="Arial" charset="0"/>
              </a:rPr>
              <a:t>Glycogène</a:t>
            </a:r>
            <a:r>
              <a:rPr lang="fr-FR" dirty="0">
                <a:latin typeface="Arial" charset="0"/>
              </a:rPr>
              <a:t>:</a:t>
            </a:r>
            <a:r>
              <a:rPr lang="fr-FR" i="1" dirty="0">
                <a:latin typeface="Arial" charset="0"/>
              </a:rPr>
              <a:t> </a:t>
            </a:r>
            <a:r>
              <a:rPr lang="fr-FR" dirty="0">
                <a:latin typeface="Arial" charset="0"/>
              </a:rPr>
              <a:t>mis en réserve dans les tissus animaux (foie, </a:t>
            </a:r>
            <a:r>
              <a:rPr lang="fr-FR" dirty="0" smtClean="0">
                <a:latin typeface="Arial" charset="0"/>
              </a:rPr>
              <a:t>muscles)</a:t>
            </a:r>
            <a:endParaRPr lang="fr-FR" dirty="0">
              <a:latin typeface="Arial" charset="0"/>
            </a:endParaRPr>
          </a:p>
          <a:p>
            <a:pPr marL="179388" indent="-179388" eaLnBrk="1" hangingPunct="1">
              <a:defRPr/>
            </a:pPr>
            <a:r>
              <a:rPr lang="fr-FR" dirty="0">
                <a:latin typeface="Arial" charset="0"/>
              </a:rPr>
              <a:t>     - Dégradation en unités de glucose </a:t>
            </a:r>
            <a:r>
              <a:rPr lang="fr-FR" dirty="0">
                <a:latin typeface="Arial" charset="0"/>
                <a:cs typeface="Arial" charset="0"/>
              </a:rPr>
              <a:t>→</a:t>
            </a:r>
            <a:r>
              <a:rPr lang="fr-FR" dirty="0">
                <a:latin typeface="Arial" charset="0"/>
              </a:rPr>
              <a:t> source rapide de glucose</a:t>
            </a:r>
          </a:p>
          <a:p>
            <a:pPr marL="179388" indent="-179388" eaLnBrk="1" hangingPunct="1">
              <a:defRPr/>
            </a:pPr>
            <a:endParaRPr lang="fr-FR" dirty="0">
              <a:latin typeface="Arial" charset="0"/>
            </a:endParaRPr>
          </a:p>
          <a:p>
            <a:pPr marL="179388" indent="-179388" eaLnBrk="1" hangingPunct="1">
              <a:defRPr/>
            </a:pPr>
            <a:r>
              <a:rPr lang="fr-FR" sz="2000" b="1" dirty="0">
                <a:solidFill>
                  <a:srgbClr val="3333FF"/>
                </a:solidFill>
                <a:latin typeface="Arial" charset="0"/>
              </a:rPr>
              <a:t>1.2.6 Fonctions des glucides:</a:t>
            </a:r>
            <a:endParaRPr lang="fr-FR" sz="2000" dirty="0">
              <a:solidFill>
                <a:srgbClr val="3333FF"/>
              </a:solidFill>
              <a:latin typeface="Arial" charset="0"/>
            </a:endParaRPr>
          </a:p>
          <a:p>
            <a:pPr marL="179388" indent="-179388" eaLnBrk="1" hangingPunct="1">
              <a:defRPr/>
            </a:pPr>
            <a:r>
              <a:rPr lang="fr-FR" dirty="0">
                <a:latin typeface="Arial" charset="0"/>
              </a:rPr>
              <a:t>      </a:t>
            </a:r>
            <a:r>
              <a:rPr lang="fr-FR" b="1" dirty="0">
                <a:latin typeface="Arial" charset="0"/>
                <a:cs typeface="Arial" charset="0"/>
              </a:rPr>
              <a:t>• Fonction </a:t>
            </a:r>
            <a:r>
              <a:rPr lang="fr-FR" b="1" dirty="0" smtClean="0">
                <a:latin typeface="Arial" charset="0"/>
                <a:cs typeface="Arial" charset="0"/>
              </a:rPr>
              <a:t>majeure du glucose: </a:t>
            </a:r>
            <a:r>
              <a:rPr lang="fr-FR" dirty="0">
                <a:latin typeface="Arial" charset="0"/>
                <a:cs typeface="Arial" charset="0"/>
              </a:rPr>
              <a:t>combustible (</a:t>
            </a:r>
            <a:r>
              <a:rPr lang="fr-FR" dirty="0" smtClean="0">
                <a:latin typeface="Arial" charset="0"/>
                <a:cs typeface="Arial" charset="0"/>
              </a:rPr>
              <a:t>sert </a:t>
            </a:r>
            <a:r>
              <a:rPr lang="fr-FR" dirty="0">
                <a:latin typeface="Arial" charset="0"/>
                <a:cs typeface="Arial" charset="0"/>
              </a:rPr>
              <a:t>à la synthèse d’ATP)</a:t>
            </a:r>
          </a:p>
          <a:p>
            <a:pPr marL="179388" indent="-179388" eaLnBrk="1" hangingPunct="1">
              <a:defRPr/>
            </a:pPr>
            <a:r>
              <a:rPr lang="fr-FR" dirty="0">
                <a:latin typeface="Arial" charset="0"/>
                <a:cs typeface="Arial" charset="0"/>
              </a:rPr>
              <a:t>      </a:t>
            </a:r>
            <a:r>
              <a:rPr lang="fr-FR" b="1" dirty="0">
                <a:latin typeface="Arial" charset="0"/>
                <a:cs typeface="Arial" charset="0"/>
              </a:rPr>
              <a:t>• Autres: </a:t>
            </a:r>
            <a:r>
              <a:rPr lang="fr-FR" dirty="0">
                <a:latin typeface="Arial" charset="0"/>
                <a:cs typeface="Arial" charset="0"/>
              </a:rPr>
              <a:t>fonctions structurales </a:t>
            </a:r>
            <a:r>
              <a:rPr lang="fr-FR" dirty="0" smtClean="0">
                <a:latin typeface="Arial" charset="0"/>
                <a:cs typeface="Arial" charset="0"/>
              </a:rPr>
              <a:t>(glycolipides, glycoprotéines, acides nucléiques)</a:t>
            </a:r>
            <a:endParaRPr lang="fr-FR" b="1" dirty="0">
              <a:latin typeface="Arial" charset="0"/>
              <a:cs typeface="Arial" charset="0"/>
            </a:endParaRPr>
          </a:p>
          <a:p>
            <a:pPr marL="179388" indent="-179388" eaLnBrk="1" hangingPunct="1">
              <a:defRPr/>
            </a:pPr>
            <a:r>
              <a:rPr lang="fr-FR" dirty="0">
                <a:latin typeface="Arial" charset="0"/>
              </a:rPr>
              <a:t>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2"/>
          <p:cNvSpPr>
            <a:spLocks noChangeArrowheads="1"/>
          </p:cNvSpPr>
          <p:nvPr/>
        </p:nvSpPr>
        <p:spPr bwMode="auto">
          <a:xfrm>
            <a:off x="422275" y="6315075"/>
            <a:ext cx="14779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 u="sng">
                <a:solidFill>
                  <a:srgbClr val="3333FF"/>
                </a:solidFill>
                <a:latin typeface="Arial" charset="0"/>
              </a:rPr>
              <a:t>PHOSPHOLIPIDE</a:t>
            </a:r>
            <a:endParaRPr lang="en-US" sz="1400" b="1">
              <a:solidFill>
                <a:srgbClr val="3333FF"/>
              </a:solidFill>
              <a:latin typeface="Arial" charset="0"/>
            </a:endParaRPr>
          </a:p>
        </p:txBody>
      </p:sp>
      <p:grpSp>
        <p:nvGrpSpPr>
          <p:cNvPr id="11267" name="Group 158"/>
          <p:cNvGrpSpPr>
            <a:grpSpLocks/>
          </p:cNvGrpSpPr>
          <p:nvPr/>
        </p:nvGrpSpPr>
        <p:grpSpPr bwMode="auto">
          <a:xfrm>
            <a:off x="485775" y="4249738"/>
            <a:ext cx="7427913" cy="2055812"/>
            <a:chOff x="236" y="1892"/>
            <a:chExt cx="4679" cy="1295"/>
          </a:xfrm>
        </p:grpSpPr>
        <p:pic>
          <p:nvPicPr>
            <p:cNvPr id="11369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b="43402"/>
            <a:stretch>
              <a:fillRect/>
            </a:stretch>
          </p:blipFill>
          <p:spPr bwMode="auto">
            <a:xfrm>
              <a:off x="288" y="2016"/>
              <a:ext cx="4139" cy="11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370" name="Rectangle 7"/>
            <p:cNvSpPr>
              <a:spLocks noChangeArrowheads="1"/>
            </p:cNvSpPr>
            <p:nvPr/>
          </p:nvSpPr>
          <p:spPr bwMode="auto">
            <a:xfrm>
              <a:off x="1545" y="2919"/>
              <a:ext cx="447" cy="2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1" hangingPunct="1"/>
              <a:r>
                <a:rPr lang="fr-FR" sz="1400" b="1">
                  <a:solidFill>
                    <a:srgbClr val="000000"/>
                  </a:solidFill>
                  <a:latin typeface="Arial" charset="0"/>
                </a:rPr>
                <a:t>Glycérol</a:t>
              </a:r>
            </a:p>
            <a:p>
              <a:pPr algn="ctr" eaLnBrk="1" hangingPunct="1"/>
              <a:endParaRPr lang="fr-FR" sz="1400" b="1">
                <a:latin typeface="Arial" charset="0"/>
              </a:endParaRPr>
            </a:p>
          </p:txBody>
        </p:sp>
        <p:sp>
          <p:nvSpPr>
            <p:cNvPr id="11371" name="Rectangle 8"/>
            <p:cNvSpPr>
              <a:spLocks noChangeArrowheads="1"/>
            </p:cNvSpPr>
            <p:nvPr/>
          </p:nvSpPr>
          <p:spPr bwMode="auto">
            <a:xfrm>
              <a:off x="236" y="2919"/>
              <a:ext cx="1258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1" hangingPunct="1"/>
              <a:r>
                <a:rPr lang="fr-FR" sz="1400" b="1">
                  <a:solidFill>
                    <a:srgbClr val="000000"/>
                  </a:solidFill>
                  <a:latin typeface="Arial" charset="0"/>
                </a:rPr>
                <a:t>Groupement phosphate</a:t>
              </a:r>
            </a:p>
          </p:txBody>
        </p:sp>
        <p:sp>
          <p:nvSpPr>
            <p:cNvPr id="11372" name="Rectangle 9"/>
            <p:cNvSpPr>
              <a:spLocks noChangeArrowheads="1"/>
            </p:cNvSpPr>
            <p:nvPr/>
          </p:nvSpPr>
          <p:spPr bwMode="auto">
            <a:xfrm>
              <a:off x="2239" y="2919"/>
              <a:ext cx="1283" cy="2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1" hangingPunct="1"/>
              <a:r>
                <a:rPr lang="fr-FR" sz="1400" b="1">
                  <a:solidFill>
                    <a:srgbClr val="000000"/>
                  </a:solidFill>
                  <a:latin typeface="Arial" charset="0"/>
                </a:rPr>
                <a:t>2 chaînes d’acides gras </a:t>
              </a:r>
            </a:p>
            <a:p>
              <a:pPr algn="ctr" eaLnBrk="1" hangingPunct="1"/>
              <a:endParaRPr lang="fr-FR" sz="1400" b="1">
                <a:latin typeface="Arial" charset="0"/>
              </a:endParaRPr>
            </a:p>
          </p:txBody>
        </p:sp>
        <p:sp>
          <p:nvSpPr>
            <p:cNvPr id="11373" name="Rectangle 10"/>
            <p:cNvSpPr>
              <a:spLocks noChangeArrowheads="1"/>
            </p:cNvSpPr>
            <p:nvPr/>
          </p:nvSpPr>
          <p:spPr bwMode="auto">
            <a:xfrm>
              <a:off x="3921" y="1892"/>
              <a:ext cx="398" cy="2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hangingPunct="1"/>
              <a:r>
                <a:rPr lang="fr-FR" sz="1400" b="1">
                  <a:solidFill>
                    <a:srgbClr val="000000"/>
                  </a:solidFill>
                  <a:latin typeface="Arial" charset="0"/>
                </a:rPr>
                <a:t>Tête polaire</a:t>
              </a:r>
              <a:endParaRPr lang="fr-FR" sz="1400" b="1">
                <a:latin typeface="Arial" charset="0"/>
              </a:endParaRPr>
            </a:p>
          </p:txBody>
        </p:sp>
        <p:sp>
          <p:nvSpPr>
            <p:cNvPr id="11374" name="Rectangle 11"/>
            <p:cNvSpPr>
              <a:spLocks noChangeArrowheads="1"/>
            </p:cNvSpPr>
            <p:nvPr/>
          </p:nvSpPr>
          <p:spPr bwMode="auto">
            <a:xfrm>
              <a:off x="3936" y="2554"/>
              <a:ext cx="979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400" b="1">
                  <a:solidFill>
                    <a:srgbClr val="000000"/>
                  </a:solidFill>
                  <a:latin typeface="Arial" charset="0"/>
                </a:rPr>
                <a:t>Queue non polaire</a:t>
              </a:r>
              <a:endParaRPr lang="fr-FR" sz="1400" b="1">
                <a:latin typeface="Arial" charset="0"/>
              </a:endParaRPr>
            </a:p>
          </p:txBody>
        </p:sp>
        <p:sp>
          <p:nvSpPr>
            <p:cNvPr id="11375" name="Rectangle 14"/>
            <p:cNvSpPr>
              <a:spLocks noChangeArrowheads="1"/>
            </p:cNvSpPr>
            <p:nvPr/>
          </p:nvSpPr>
          <p:spPr bwMode="auto">
            <a:xfrm>
              <a:off x="1979" y="212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376" name="Rectangle 15"/>
            <p:cNvSpPr>
              <a:spLocks noChangeArrowheads="1"/>
            </p:cNvSpPr>
            <p:nvPr/>
          </p:nvSpPr>
          <p:spPr bwMode="auto">
            <a:xfrm>
              <a:off x="1979" y="1983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377" name="Rectangle 17"/>
            <p:cNvSpPr>
              <a:spLocks noChangeArrowheads="1"/>
            </p:cNvSpPr>
            <p:nvPr/>
          </p:nvSpPr>
          <p:spPr bwMode="auto">
            <a:xfrm>
              <a:off x="1979" y="2425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378" name="Rectangle 18"/>
            <p:cNvSpPr>
              <a:spLocks noChangeArrowheads="1"/>
            </p:cNvSpPr>
            <p:nvPr/>
          </p:nvSpPr>
          <p:spPr bwMode="auto">
            <a:xfrm>
              <a:off x="1979" y="2285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379" name="Rectangle 19"/>
            <p:cNvSpPr>
              <a:spLocks noChangeArrowheads="1"/>
            </p:cNvSpPr>
            <p:nvPr/>
          </p:nvSpPr>
          <p:spPr bwMode="auto">
            <a:xfrm>
              <a:off x="1346" y="2558"/>
              <a:ext cx="6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P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380" name="Rectangle 20"/>
            <p:cNvSpPr>
              <a:spLocks noChangeArrowheads="1"/>
            </p:cNvSpPr>
            <p:nvPr/>
          </p:nvSpPr>
          <p:spPr bwMode="auto">
            <a:xfrm>
              <a:off x="1346" y="2420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381" name="Rectangle 22"/>
            <p:cNvSpPr>
              <a:spLocks noChangeArrowheads="1"/>
            </p:cNvSpPr>
            <p:nvPr/>
          </p:nvSpPr>
          <p:spPr bwMode="auto">
            <a:xfrm>
              <a:off x="750" y="2553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11382" name="Rectangle 23"/>
            <p:cNvSpPr>
              <a:spLocks noChangeArrowheads="1"/>
            </p:cNvSpPr>
            <p:nvPr/>
          </p:nvSpPr>
          <p:spPr bwMode="auto">
            <a:xfrm>
              <a:off x="967" y="2553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11383" name="Rectangle 24"/>
            <p:cNvSpPr>
              <a:spLocks noChangeArrowheads="1"/>
            </p:cNvSpPr>
            <p:nvPr/>
          </p:nvSpPr>
          <p:spPr bwMode="auto">
            <a:xfrm>
              <a:off x="1201" y="2558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384" name="Rectangle 25"/>
            <p:cNvSpPr>
              <a:spLocks noChangeArrowheads="1"/>
            </p:cNvSpPr>
            <p:nvPr/>
          </p:nvSpPr>
          <p:spPr bwMode="auto">
            <a:xfrm>
              <a:off x="1484" y="2558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385" name="Rectangle 26"/>
            <p:cNvSpPr>
              <a:spLocks noChangeArrowheads="1"/>
            </p:cNvSpPr>
            <p:nvPr/>
          </p:nvSpPr>
          <p:spPr bwMode="auto">
            <a:xfrm>
              <a:off x="578" y="2425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11386" name="Rectangle 27"/>
            <p:cNvSpPr>
              <a:spLocks noChangeArrowheads="1"/>
            </p:cNvSpPr>
            <p:nvPr/>
          </p:nvSpPr>
          <p:spPr bwMode="auto">
            <a:xfrm>
              <a:off x="356" y="2553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11387" name="Rectangle 28"/>
            <p:cNvSpPr>
              <a:spLocks noChangeArrowheads="1"/>
            </p:cNvSpPr>
            <p:nvPr/>
          </p:nvSpPr>
          <p:spPr bwMode="auto">
            <a:xfrm>
              <a:off x="1346" y="2693"/>
              <a:ext cx="10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r>
                <a:rPr lang="en-US" sz="1600" b="1" baseline="30000">
                  <a:solidFill>
                    <a:srgbClr val="000000"/>
                  </a:solidFill>
                  <a:latin typeface="Arial" charset="0"/>
                </a:rPr>
                <a:t>-</a:t>
              </a:r>
            </a:p>
          </p:txBody>
        </p:sp>
        <p:sp>
          <p:nvSpPr>
            <p:cNvPr id="11388" name="Rectangle 29"/>
            <p:cNvSpPr>
              <a:spLocks noChangeArrowheads="1"/>
            </p:cNvSpPr>
            <p:nvPr/>
          </p:nvSpPr>
          <p:spPr bwMode="auto">
            <a:xfrm>
              <a:off x="1841" y="2425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389" name="Rectangle 30"/>
            <p:cNvSpPr>
              <a:spLocks noChangeArrowheads="1"/>
            </p:cNvSpPr>
            <p:nvPr/>
          </p:nvSpPr>
          <p:spPr bwMode="auto">
            <a:xfrm>
              <a:off x="578" y="2693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3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390" name="Rectangle 31"/>
            <p:cNvSpPr>
              <a:spLocks noChangeArrowheads="1"/>
            </p:cNvSpPr>
            <p:nvPr/>
          </p:nvSpPr>
          <p:spPr bwMode="auto">
            <a:xfrm>
              <a:off x="1618" y="2558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11391" name="Rectangle 32"/>
            <p:cNvSpPr>
              <a:spLocks noChangeArrowheads="1"/>
            </p:cNvSpPr>
            <p:nvPr/>
          </p:nvSpPr>
          <p:spPr bwMode="auto">
            <a:xfrm>
              <a:off x="1618" y="2112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11392" name="Rectangle 33"/>
            <p:cNvSpPr>
              <a:spLocks noChangeArrowheads="1"/>
            </p:cNvSpPr>
            <p:nvPr/>
          </p:nvSpPr>
          <p:spPr bwMode="auto">
            <a:xfrm>
              <a:off x="1618" y="2425"/>
              <a:ext cx="13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393" name="Rectangle 34"/>
            <p:cNvSpPr>
              <a:spLocks noChangeArrowheads="1"/>
            </p:cNvSpPr>
            <p:nvPr/>
          </p:nvSpPr>
          <p:spPr bwMode="auto">
            <a:xfrm>
              <a:off x="1841" y="2122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394" name="Rectangle 35"/>
            <p:cNvSpPr>
              <a:spLocks noChangeArrowheads="1"/>
            </p:cNvSpPr>
            <p:nvPr/>
          </p:nvSpPr>
          <p:spPr bwMode="auto">
            <a:xfrm>
              <a:off x="2114" y="2420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11395" name="Rectangle 36"/>
            <p:cNvSpPr>
              <a:spLocks noChangeArrowheads="1"/>
            </p:cNvSpPr>
            <p:nvPr/>
          </p:nvSpPr>
          <p:spPr bwMode="auto">
            <a:xfrm>
              <a:off x="2324" y="2425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11396" name="Rectangle 37"/>
            <p:cNvSpPr>
              <a:spLocks noChangeArrowheads="1"/>
            </p:cNvSpPr>
            <p:nvPr/>
          </p:nvSpPr>
          <p:spPr bwMode="auto">
            <a:xfrm>
              <a:off x="2541" y="2425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11397" name="Rectangle 38"/>
            <p:cNvSpPr>
              <a:spLocks noChangeArrowheads="1"/>
            </p:cNvSpPr>
            <p:nvPr/>
          </p:nvSpPr>
          <p:spPr bwMode="auto">
            <a:xfrm>
              <a:off x="3003" y="2420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398" name="Rectangle 39"/>
            <p:cNvSpPr>
              <a:spLocks noChangeArrowheads="1"/>
            </p:cNvSpPr>
            <p:nvPr/>
          </p:nvSpPr>
          <p:spPr bwMode="auto">
            <a:xfrm>
              <a:off x="3009" y="2285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399" name="Rectangle 40"/>
            <p:cNvSpPr>
              <a:spLocks noChangeArrowheads="1"/>
            </p:cNvSpPr>
            <p:nvPr/>
          </p:nvSpPr>
          <p:spPr bwMode="auto">
            <a:xfrm>
              <a:off x="2749" y="2425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11400" name="Rectangle 41"/>
            <p:cNvSpPr>
              <a:spLocks noChangeArrowheads="1"/>
            </p:cNvSpPr>
            <p:nvPr/>
          </p:nvSpPr>
          <p:spPr bwMode="auto">
            <a:xfrm>
              <a:off x="2114" y="2116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11401" name="Rectangle 42"/>
            <p:cNvSpPr>
              <a:spLocks noChangeArrowheads="1"/>
            </p:cNvSpPr>
            <p:nvPr/>
          </p:nvSpPr>
          <p:spPr bwMode="auto">
            <a:xfrm>
              <a:off x="2324" y="2122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11402" name="Rectangle 43"/>
            <p:cNvSpPr>
              <a:spLocks noChangeArrowheads="1"/>
            </p:cNvSpPr>
            <p:nvPr/>
          </p:nvSpPr>
          <p:spPr bwMode="auto">
            <a:xfrm>
              <a:off x="2541" y="2122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11403" name="Rectangle 44"/>
            <p:cNvSpPr>
              <a:spLocks noChangeArrowheads="1"/>
            </p:cNvSpPr>
            <p:nvPr/>
          </p:nvSpPr>
          <p:spPr bwMode="auto">
            <a:xfrm>
              <a:off x="3003" y="2116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11404" name="Rectangle 45"/>
            <p:cNvSpPr>
              <a:spLocks noChangeArrowheads="1"/>
            </p:cNvSpPr>
            <p:nvPr/>
          </p:nvSpPr>
          <p:spPr bwMode="auto">
            <a:xfrm>
              <a:off x="3214" y="2122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11405" name="Rectangle 46"/>
            <p:cNvSpPr>
              <a:spLocks noChangeArrowheads="1"/>
            </p:cNvSpPr>
            <p:nvPr/>
          </p:nvSpPr>
          <p:spPr bwMode="auto">
            <a:xfrm>
              <a:off x="3432" y="2122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406" name="Rectangle 47"/>
            <p:cNvSpPr>
              <a:spLocks noChangeArrowheads="1"/>
            </p:cNvSpPr>
            <p:nvPr/>
          </p:nvSpPr>
          <p:spPr bwMode="auto">
            <a:xfrm>
              <a:off x="3648" y="2122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3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407" name="Rectangle 48"/>
            <p:cNvSpPr>
              <a:spLocks noChangeArrowheads="1"/>
            </p:cNvSpPr>
            <p:nvPr/>
          </p:nvSpPr>
          <p:spPr bwMode="auto">
            <a:xfrm>
              <a:off x="2749" y="2122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11408" name="Rectangle 55"/>
            <p:cNvSpPr>
              <a:spLocks noChangeArrowheads="1"/>
            </p:cNvSpPr>
            <p:nvPr/>
          </p:nvSpPr>
          <p:spPr bwMode="auto">
            <a:xfrm rot="1247281">
              <a:off x="3188" y="235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409" name="Rectangle 56"/>
            <p:cNvSpPr>
              <a:spLocks noChangeArrowheads="1"/>
            </p:cNvSpPr>
            <p:nvPr/>
          </p:nvSpPr>
          <p:spPr bwMode="auto">
            <a:xfrm rot="1548820">
              <a:off x="3138" y="247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410" name="Rectangle 57"/>
            <p:cNvSpPr>
              <a:spLocks noChangeArrowheads="1"/>
            </p:cNvSpPr>
            <p:nvPr/>
          </p:nvSpPr>
          <p:spPr bwMode="auto">
            <a:xfrm rot="1472727">
              <a:off x="3266" y="2543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411" name="Rectangle 58"/>
            <p:cNvSpPr>
              <a:spLocks noChangeArrowheads="1"/>
            </p:cNvSpPr>
            <p:nvPr/>
          </p:nvSpPr>
          <p:spPr bwMode="auto">
            <a:xfrm rot="1472727">
              <a:off x="3459" y="2620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3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1412" name="Text Box 59"/>
            <p:cNvSpPr txBox="1">
              <a:spLocks noChangeArrowheads="1"/>
            </p:cNvSpPr>
            <p:nvPr/>
          </p:nvSpPr>
          <p:spPr bwMode="auto">
            <a:xfrm>
              <a:off x="470" y="2167"/>
              <a:ext cx="556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fr-FR" sz="1400" b="1">
                  <a:latin typeface="Arial" charset="0"/>
                </a:rPr>
                <a:t>(polaire)</a:t>
              </a:r>
            </a:p>
          </p:txBody>
        </p:sp>
        <p:sp>
          <p:nvSpPr>
            <p:cNvPr id="11413" name="Text Box 60"/>
            <p:cNvSpPr txBox="1">
              <a:spLocks noChangeArrowheads="1"/>
            </p:cNvSpPr>
            <p:nvPr/>
          </p:nvSpPr>
          <p:spPr bwMode="auto">
            <a:xfrm>
              <a:off x="2150" y="2647"/>
              <a:ext cx="791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fr-CA" sz="1400" b="1">
                  <a:latin typeface="Arial" charset="0"/>
                </a:rPr>
                <a:t>(non polaire)</a:t>
              </a:r>
              <a:endParaRPr lang="en-US" sz="1400" b="1">
                <a:latin typeface="Arial" charset="0"/>
              </a:endParaRPr>
            </a:p>
          </p:txBody>
        </p:sp>
      </p:grpSp>
      <p:pic>
        <p:nvPicPr>
          <p:cNvPr id="11268" name="Picture 6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" y="1101725"/>
            <a:ext cx="7405688" cy="171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Line 63"/>
          <p:cNvSpPr>
            <a:spLocks noChangeShapeType="1"/>
          </p:cNvSpPr>
          <p:nvPr/>
        </p:nvSpPr>
        <p:spPr bwMode="auto">
          <a:xfrm flipV="1">
            <a:off x="7613650" y="1984375"/>
            <a:ext cx="1588" cy="98425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1270" name="Rectangle 64"/>
          <p:cNvSpPr>
            <a:spLocks noChangeArrowheads="1"/>
          </p:cNvSpPr>
          <p:nvPr/>
        </p:nvSpPr>
        <p:spPr bwMode="auto">
          <a:xfrm>
            <a:off x="361950" y="3051175"/>
            <a:ext cx="70961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sz="1400" b="1">
                <a:solidFill>
                  <a:srgbClr val="000000"/>
                </a:solidFill>
                <a:latin typeface="Arial" charset="0"/>
              </a:rPr>
              <a:t>Glycérol</a:t>
            </a:r>
            <a:endParaRPr lang="fr-FR" sz="1400" b="1">
              <a:latin typeface="Arial" charset="0"/>
            </a:endParaRPr>
          </a:p>
        </p:txBody>
      </p:sp>
      <p:sp>
        <p:nvSpPr>
          <p:cNvPr id="11271" name="Rectangle 65"/>
          <p:cNvSpPr>
            <a:spLocks noChangeArrowheads="1"/>
          </p:cNvSpPr>
          <p:nvPr/>
        </p:nvSpPr>
        <p:spPr bwMode="auto">
          <a:xfrm>
            <a:off x="1968500" y="3022600"/>
            <a:ext cx="198755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sz="1400" b="1">
                <a:solidFill>
                  <a:srgbClr val="000000"/>
                </a:solidFill>
                <a:latin typeface="Arial" charset="0"/>
              </a:rPr>
              <a:t>3 chaînes d’acides gras</a:t>
            </a:r>
            <a:endParaRPr lang="fr-FR" sz="1400" b="1">
              <a:latin typeface="Arial" charset="0"/>
            </a:endParaRPr>
          </a:p>
        </p:txBody>
      </p:sp>
      <p:sp>
        <p:nvSpPr>
          <p:cNvPr id="11272" name="Rectangle 66"/>
          <p:cNvSpPr>
            <a:spLocks noChangeArrowheads="1"/>
          </p:cNvSpPr>
          <p:nvPr/>
        </p:nvSpPr>
        <p:spPr bwMode="auto">
          <a:xfrm>
            <a:off x="4630738" y="3051175"/>
            <a:ext cx="164465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sz="1400" b="1">
                <a:latin typeface="Arial" charset="0"/>
              </a:rPr>
              <a:t>             </a:t>
            </a:r>
            <a:r>
              <a:rPr lang="fr-FR" sz="1400" b="1">
                <a:solidFill>
                  <a:srgbClr val="000000"/>
                </a:solidFill>
                <a:latin typeface="Arial" charset="0"/>
              </a:rPr>
              <a:t> triglycéride</a:t>
            </a:r>
            <a:endParaRPr lang="fr-FR" sz="1400" b="1">
              <a:latin typeface="Arial" charset="0"/>
            </a:endParaRPr>
          </a:p>
        </p:txBody>
      </p:sp>
      <p:sp>
        <p:nvSpPr>
          <p:cNvPr id="11273" name="Rectangle 67"/>
          <p:cNvSpPr>
            <a:spLocks noChangeArrowheads="1"/>
          </p:cNvSpPr>
          <p:nvPr/>
        </p:nvSpPr>
        <p:spPr bwMode="auto">
          <a:xfrm>
            <a:off x="6883400" y="3022600"/>
            <a:ext cx="1457325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1" hangingPunct="1"/>
            <a:r>
              <a:rPr lang="fr-FR" sz="1400" b="1">
                <a:solidFill>
                  <a:srgbClr val="000000"/>
                </a:solidFill>
                <a:latin typeface="Arial" charset="0"/>
              </a:rPr>
              <a:t>         3 molécules</a:t>
            </a:r>
          </a:p>
          <a:p>
            <a:pPr algn="ctr" eaLnBrk="1" hangingPunct="1"/>
            <a:r>
              <a:rPr lang="fr-FR" sz="1400" b="1">
                <a:solidFill>
                  <a:srgbClr val="000000"/>
                </a:solidFill>
                <a:latin typeface="Arial" charset="0"/>
              </a:rPr>
              <a:t>   d’eau</a:t>
            </a:r>
            <a:endParaRPr lang="fr-FR" sz="1400" b="1">
              <a:latin typeface="Arial" charset="0"/>
            </a:endParaRPr>
          </a:p>
        </p:txBody>
      </p:sp>
      <p:sp>
        <p:nvSpPr>
          <p:cNvPr id="11274" name="Rectangle 68"/>
          <p:cNvSpPr>
            <a:spLocks noChangeArrowheads="1"/>
          </p:cNvSpPr>
          <p:nvPr/>
        </p:nvSpPr>
        <p:spPr bwMode="auto">
          <a:xfrm>
            <a:off x="369888" y="3421063"/>
            <a:ext cx="46863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sz="1400" b="1">
                <a:solidFill>
                  <a:srgbClr val="3333FF"/>
                </a:solidFill>
                <a:latin typeface="Arial" charset="0"/>
              </a:rPr>
              <a:t>Formation d’un </a:t>
            </a:r>
            <a:r>
              <a:rPr lang="fr-FR" sz="1400" b="1" u="sng">
                <a:solidFill>
                  <a:srgbClr val="3333FF"/>
                </a:solidFill>
                <a:latin typeface="Arial" charset="0"/>
              </a:rPr>
              <a:t>TRIGLYCÉRIDE</a:t>
            </a:r>
            <a:r>
              <a:rPr lang="fr-FR" sz="1400" b="1">
                <a:solidFill>
                  <a:srgbClr val="3333FF"/>
                </a:solidFill>
                <a:latin typeface="Arial" charset="0"/>
              </a:rPr>
              <a:t> ou </a:t>
            </a:r>
            <a:r>
              <a:rPr lang="fr-FR" sz="1400" b="1" u="sng">
                <a:solidFill>
                  <a:srgbClr val="3333FF"/>
                </a:solidFill>
                <a:latin typeface="Arial" charset="0"/>
              </a:rPr>
              <a:t>GRAISSE NEUTRE</a:t>
            </a:r>
          </a:p>
        </p:txBody>
      </p:sp>
      <p:sp>
        <p:nvSpPr>
          <p:cNvPr id="11275" name="Rectangle 69"/>
          <p:cNvSpPr>
            <a:spLocks noChangeArrowheads="1"/>
          </p:cNvSpPr>
          <p:nvPr/>
        </p:nvSpPr>
        <p:spPr bwMode="auto">
          <a:xfrm>
            <a:off x="382588" y="1376363"/>
            <a:ext cx="109537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</a:t>
            </a:r>
            <a:endParaRPr lang="en-US" sz="1200" b="1">
              <a:latin typeface="Arial" charset="0"/>
            </a:endParaRPr>
          </a:p>
        </p:txBody>
      </p:sp>
      <p:sp>
        <p:nvSpPr>
          <p:cNvPr id="11276" name="Rectangle 70"/>
          <p:cNvSpPr>
            <a:spLocks noChangeArrowheads="1"/>
          </p:cNvSpPr>
          <p:nvPr/>
        </p:nvSpPr>
        <p:spPr bwMode="auto">
          <a:xfrm>
            <a:off x="628650" y="1135063"/>
            <a:ext cx="109538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</a:t>
            </a:r>
            <a:endParaRPr lang="en-US" sz="1200" b="1">
              <a:latin typeface="Arial" charset="0"/>
            </a:endParaRPr>
          </a:p>
        </p:txBody>
      </p:sp>
      <p:sp>
        <p:nvSpPr>
          <p:cNvPr id="11277" name="Rectangle 71"/>
          <p:cNvSpPr>
            <a:spLocks noChangeArrowheads="1"/>
          </p:cNvSpPr>
          <p:nvPr/>
        </p:nvSpPr>
        <p:spPr bwMode="auto">
          <a:xfrm>
            <a:off x="620713" y="2620963"/>
            <a:ext cx="109537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</a:t>
            </a:r>
            <a:endParaRPr lang="en-US" sz="1200" b="1">
              <a:latin typeface="Arial" charset="0"/>
            </a:endParaRPr>
          </a:p>
        </p:txBody>
      </p:sp>
      <p:sp>
        <p:nvSpPr>
          <p:cNvPr id="11278" name="Rectangle 72"/>
          <p:cNvSpPr>
            <a:spLocks noChangeArrowheads="1"/>
          </p:cNvSpPr>
          <p:nvPr/>
        </p:nvSpPr>
        <p:spPr bwMode="auto">
          <a:xfrm>
            <a:off x="620713" y="1376363"/>
            <a:ext cx="109537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</a:t>
            </a:r>
            <a:endParaRPr lang="en-US" sz="1200" b="1">
              <a:latin typeface="Arial" charset="0"/>
            </a:endParaRPr>
          </a:p>
        </p:txBody>
      </p:sp>
      <p:sp>
        <p:nvSpPr>
          <p:cNvPr id="11279" name="Rectangle 73"/>
          <p:cNvSpPr>
            <a:spLocks noChangeArrowheads="1"/>
          </p:cNvSpPr>
          <p:nvPr/>
        </p:nvSpPr>
        <p:spPr bwMode="auto">
          <a:xfrm>
            <a:off x="620713" y="1870075"/>
            <a:ext cx="109537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</a:t>
            </a:r>
            <a:endParaRPr lang="en-US" sz="1200" b="1">
              <a:latin typeface="Arial" charset="0"/>
            </a:endParaRPr>
          </a:p>
        </p:txBody>
      </p:sp>
      <p:sp>
        <p:nvSpPr>
          <p:cNvPr id="11280" name="Rectangle 74"/>
          <p:cNvSpPr>
            <a:spLocks noChangeArrowheads="1"/>
          </p:cNvSpPr>
          <p:nvPr/>
        </p:nvSpPr>
        <p:spPr bwMode="auto">
          <a:xfrm>
            <a:off x="620713" y="2370138"/>
            <a:ext cx="109537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</a:t>
            </a:r>
            <a:endParaRPr lang="en-US" sz="1200" b="1">
              <a:latin typeface="Arial" charset="0"/>
            </a:endParaRPr>
          </a:p>
        </p:txBody>
      </p:sp>
      <p:sp>
        <p:nvSpPr>
          <p:cNvPr id="11281" name="Rectangle 75"/>
          <p:cNvSpPr>
            <a:spLocks noChangeArrowheads="1"/>
          </p:cNvSpPr>
          <p:nvPr/>
        </p:nvSpPr>
        <p:spPr bwMode="auto">
          <a:xfrm>
            <a:off x="869950" y="1387475"/>
            <a:ext cx="119063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O</a:t>
            </a:r>
            <a:endParaRPr lang="en-US" sz="1200" b="1">
              <a:latin typeface="Arial" charset="0"/>
            </a:endParaRPr>
          </a:p>
        </p:txBody>
      </p:sp>
      <p:sp>
        <p:nvSpPr>
          <p:cNvPr id="11282" name="Rectangle 76"/>
          <p:cNvSpPr>
            <a:spLocks noChangeArrowheads="1"/>
          </p:cNvSpPr>
          <p:nvPr/>
        </p:nvSpPr>
        <p:spPr bwMode="auto">
          <a:xfrm>
            <a:off x="860425" y="1870075"/>
            <a:ext cx="119063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O</a:t>
            </a:r>
            <a:endParaRPr lang="en-US" sz="1200" b="1">
              <a:latin typeface="Arial" charset="0"/>
            </a:endParaRPr>
          </a:p>
        </p:txBody>
      </p:sp>
      <p:sp>
        <p:nvSpPr>
          <p:cNvPr id="11283" name="Rectangle 77"/>
          <p:cNvSpPr>
            <a:spLocks noChangeArrowheads="1"/>
          </p:cNvSpPr>
          <p:nvPr/>
        </p:nvSpPr>
        <p:spPr bwMode="auto">
          <a:xfrm>
            <a:off x="860425" y="2370138"/>
            <a:ext cx="119063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O</a:t>
            </a:r>
            <a:endParaRPr lang="en-US" sz="1200" b="1">
              <a:latin typeface="Arial" charset="0"/>
            </a:endParaRPr>
          </a:p>
        </p:txBody>
      </p:sp>
      <p:sp>
        <p:nvSpPr>
          <p:cNvPr id="11284" name="Rectangle 78"/>
          <p:cNvSpPr>
            <a:spLocks noChangeArrowheads="1"/>
          </p:cNvSpPr>
          <p:nvPr/>
        </p:nvSpPr>
        <p:spPr bwMode="auto">
          <a:xfrm>
            <a:off x="390525" y="1870075"/>
            <a:ext cx="10953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</a:t>
            </a:r>
            <a:endParaRPr lang="en-US" sz="1200" b="1">
              <a:latin typeface="Arial" charset="0"/>
            </a:endParaRPr>
          </a:p>
        </p:txBody>
      </p:sp>
      <p:sp>
        <p:nvSpPr>
          <p:cNvPr id="11285" name="Rectangle 79"/>
          <p:cNvSpPr>
            <a:spLocks noChangeArrowheads="1"/>
          </p:cNvSpPr>
          <p:nvPr/>
        </p:nvSpPr>
        <p:spPr bwMode="auto">
          <a:xfrm>
            <a:off x="382588" y="2370138"/>
            <a:ext cx="109537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</a:t>
            </a:r>
            <a:endParaRPr lang="en-US" sz="1200" b="1">
              <a:latin typeface="Arial" charset="0"/>
            </a:endParaRPr>
          </a:p>
        </p:txBody>
      </p:sp>
      <p:sp>
        <p:nvSpPr>
          <p:cNvPr id="11286" name="Rectangle 80"/>
          <p:cNvSpPr>
            <a:spLocks noChangeArrowheads="1"/>
          </p:cNvSpPr>
          <p:nvPr/>
        </p:nvSpPr>
        <p:spPr bwMode="auto">
          <a:xfrm>
            <a:off x="1190625" y="1387475"/>
            <a:ext cx="10953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</a:t>
            </a:r>
            <a:endParaRPr lang="en-US" sz="1200" b="1">
              <a:latin typeface="Arial" charset="0"/>
            </a:endParaRPr>
          </a:p>
        </p:txBody>
      </p:sp>
      <p:sp>
        <p:nvSpPr>
          <p:cNvPr id="11287" name="Rectangle 81"/>
          <p:cNvSpPr>
            <a:spLocks noChangeArrowheads="1"/>
          </p:cNvSpPr>
          <p:nvPr/>
        </p:nvSpPr>
        <p:spPr bwMode="auto">
          <a:xfrm>
            <a:off x="1878013" y="1376363"/>
            <a:ext cx="109537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</a:t>
            </a:r>
            <a:endParaRPr lang="en-US" sz="1200" b="1">
              <a:latin typeface="Arial" charset="0"/>
            </a:endParaRPr>
          </a:p>
        </p:txBody>
      </p:sp>
      <p:sp>
        <p:nvSpPr>
          <p:cNvPr id="11288" name="Rectangle 82"/>
          <p:cNvSpPr>
            <a:spLocks noChangeArrowheads="1"/>
          </p:cNvSpPr>
          <p:nvPr/>
        </p:nvSpPr>
        <p:spPr bwMode="auto">
          <a:xfrm>
            <a:off x="1878013" y="1125538"/>
            <a:ext cx="119062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O</a:t>
            </a:r>
            <a:endParaRPr lang="en-US" sz="1200" b="1">
              <a:latin typeface="Arial" charset="0"/>
            </a:endParaRPr>
          </a:p>
        </p:txBody>
      </p:sp>
      <p:sp>
        <p:nvSpPr>
          <p:cNvPr id="11289" name="Rectangle 83"/>
          <p:cNvSpPr>
            <a:spLocks noChangeArrowheads="1"/>
          </p:cNvSpPr>
          <p:nvPr/>
        </p:nvSpPr>
        <p:spPr bwMode="auto">
          <a:xfrm>
            <a:off x="2127250" y="1376363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290" name="Rectangle 84"/>
          <p:cNvSpPr>
            <a:spLocks noChangeArrowheads="1"/>
          </p:cNvSpPr>
          <p:nvPr/>
        </p:nvSpPr>
        <p:spPr bwMode="auto">
          <a:xfrm>
            <a:off x="2516188" y="1376363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291" name="Rectangle 85"/>
          <p:cNvSpPr>
            <a:spLocks noChangeArrowheads="1"/>
          </p:cNvSpPr>
          <p:nvPr/>
        </p:nvSpPr>
        <p:spPr bwMode="auto">
          <a:xfrm>
            <a:off x="2935288" y="1376363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292" name="Rectangle 86"/>
          <p:cNvSpPr>
            <a:spLocks noChangeArrowheads="1"/>
          </p:cNvSpPr>
          <p:nvPr/>
        </p:nvSpPr>
        <p:spPr bwMode="auto">
          <a:xfrm>
            <a:off x="3324225" y="1376363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293" name="Rectangle 87"/>
          <p:cNvSpPr>
            <a:spLocks noChangeArrowheads="1"/>
          </p:cNvSpPr>
          <p:nvPr/>
        </p:nvSpPr>
        <p:spPr bwMode="auto">
          <a:xfrm>
            <a:off x="3732213" y="1376363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3</a:t>
            </a:r>
            <a:endParaRPr lang="en-US" sz="1200" b="1">
              <a:latin typeface="Arial" charset="0"/>
            </a:endParaRPr>
          </a:p>
        </p:txBody>
      </p:sp>
      <p:sp>
        <p:nvSpPr>
          <p:cNvPr id="11294" name="Rectangle 88"/>
          <p:cNvSpPr>
            <a:spLocks noChangeArrowheads="1"/>
          </p:cNvSpPr>
          <p:nvPr/>
        </p:nvSpPr>
        <p:spPr bwMode="auto">
          <a:xfrm>
            <a:off x="1878013" y="1870075"/>
            <a:ext cx="109537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</a:t>
            </a:r>
            <a:endParaRPr lang="en-US" sz="1200" b="1">
              <a:latin typeface="Arial" charset="0"/>
            </a:endParaRPr>
          </a:p>
        </p:txBody>
      </p:sp>
      <p:sp>
        <p:nvSpPr>
          <p:cNvPr id="11295" name="Rectangle 89"/>
          <p:cNvSpPr>
            <a:spLocks noChangeArrowheads="1"/>
          </p:cNvSpPr>
          <p:nvPr/>
        </p:nvSpPr>
        <p:spPr bwMode="auto">
          <a:xfrm>
            <a:off x="1878013" y="1608138"/>
            <a:ext cx="119062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O</a:t>
            </a:r>
            <a:endParaRPr lang="en-US" sz="1200" b="1">
              <a:latin typeface="Arial" charset="0"/>
            </a:endParaRPr>
          </a:p>
        </p:txBody>
      </p:sp>
      <p:sp>
        <p:nvSpPr>
          <p:cNvPr id="11296" name="Rectangle 90"/>
          <p:cNvSpPr>
            <a:spLocks noChangeArrowheads="1"/>
          </p:cNvSpPr>
          <p:nvPr/>
        </p:nvSpPr>
        <p:spPr bwMode="auto">
          <a:xfrm>
            <a:off x="2127250" y="1870075"/>
            <a:ext cx="27622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297" name="Rectangle 91"/>
          <p:cNvSpPr>
            <a:spLocks noChangeArrowheads="1"/>
          </p:cNvSpPr>
          <p:nvPr/>
        </p:nvSpPr>
        <p:spPr bwMode="auto">
          <a:xfrm>
            <a:off x="2516188" y="1870075"/>
            <a:ext cx="27622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298" name="Rectangle 92"/>
          <p:cNvSpPr>
            <a:spLocks noChangeArrowheads="1"/>
          </p:cNvSpPr>
          <p:nvPr/>
        </p:nvSpPr>
        <p:spPr bwMode="auto">
          <a:xfrm>
            <a:off x="2935288" y="1870075"/>
            <a:ext cx="27622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299" name="Rectangle 93"/>
          <p:cNvSpPr>
            <a:spLocks noChangeArrowheads="1"/>
          </p:cNvSpPr>
          <p:nvPr/>
        </p:nvSpPr>
        <p:spPr bwMode="auto">
          <a:xfrm>
            <a:off x="3324225" y="1870075"/>
            <a:ext cx="27622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300" name="Rectangle 94"/>
          <p:cNvSpPr>
            <a:spLocks noChangeArrowheads="1"/>
          </p:cNvSpPr>
          <p:nvPr/>
        </p:nvSpPr>
        <p:spPr bwMode="auto">
          <a:xfrm>
            <a:off x="3732213" y="1870075"/>
            <a:ext cx="27622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3</a:t>
            </a:r>
          </a:p>
        </p:txBody>
      </p:sp>
      <p:sp>
        <p:nvSpPr>
          <p:cNvPr id="11301" name="Rectangle 95"/>
          <p:cNvSpPr>
            <a:spLocks noChangeArrowheads="1"/>
          </p:cNvSpPr>
          <p:nvPr/>
        </p:nvSpPr>
        <p:spPr bwMode="auto">
          <a:xfrm>
            <a:off x="2127250" y="2370138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302" name="Rectangle 96"/>
          <p:cNvSpPr>
            <a:spLocks noChangeArrowheads="1"/>
          </p:cNvSpPr>
          <p:nvPr/>
        </p:nvSpPr>
        <p:spPr bwMode="auto">
          <a:xfrm>
            <a:off x="2516188" y="2370138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303" name="Rectangle 97"/>
          <p:cNvSpPr>
            <a:spLocks noChangeArrowheads="1"/>
          </p:cNvSpPr>
          <p:nvPr/>
        </p:nvSpPr>
        <p:spPr bwMode="auto">
          <a:xfrm>
            <a:off x="2935288" y="2370138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304" name="Rectangle 98"/>
          <p:cNvSpPr>
            <a:spLocks noChangeArrowheads="1"/>
          </p:cNvSpPr>
          <p:nvPr/>
        </p:nvSpPr>
        <p:spPr bwMode="auto">
          <a:xfrm>
            <a:off x="3324225" y="2370138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305" name="Rectangle 99"/>
          <p:cNvSpPr>
            <a:spLocks noChangeArrowheads="1"/>
          </p:cNvSpPr>
          <p:nvPr/>
        </p:nvSpPr>
        <p:spPr bwMode="auto">
          <a:xfrm>
            <a:off x="3732213" y="2370138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3</a:t>
            </a:r>
          </a:p>
        </p:txBody>
      </p:sp>
      <p:sp>
        <p:nvSpPr>
          <p:cNvPr id="11306" name="Rectangle 100"/>
          <p:cNvSpPr>
            <a:spLocks noChangeArrowheads="1"/>
          </p:cNvSpPr>
          <p:nvPr/>
        </p:nvSpPr>
        <p:spPr bwMode="auto">
          <a:xfrm>
            <a:off x="1509713" y="1879600"/>
            <a:ext cx="228600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HO</a:t>
            </a:r>
            <a:endParaRPr lang="en-US" sz="1200" b="1">
              <a:latin typeface="Arial" charset="0"/>
            </a:endParaRPr>
          </a:p>
        </p:txBody>
      </p:sp>
      <p:sp>
        <p:nvSpPr>
          <p:cNvPr id="11307" name="Rectangle 101"/>
          <p:cNvSpPr>
            <a:spLocks noChangeArrowheads="1"/>
          </p:cNvSpPr>
          <p:nvPr/>
        </p:nvSpPr>
        <p:spPr bwMode="auto">
          <a:xfrm>
            <a:off x="1509713" y="2370138"/>
            <a:ext cx="2286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HO</a:t>
            </a:r>
            <a:endParaRPr lang="en-US" sz="1200" b="1">
              <a:latin typeface="Arial" charset="0"/>
            </a:endParaRPr>
          </a:p>
        </p:txBody>
      </p:sp>
      <p:sp>
        <p:nvSpPr>
          <p:cNvPr id="11308" name="Rectangle 102"/>
          <p:cNvSpPr>
            <a:spLocks noChangeArrowheads="1"/>
          </p:cNvSpPr>
          <p:nvPr/>
        </p:nvSpPr>
        <p:spPr bwMode="auto">
          <a:xfrm>
            <a:off x="1509713" y="1376363"/>
            <a:ext cx="2286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HO</a:t>
            </a:r>
            <a:endParaRPr lang="en-US" sz="1200" b="1">
              <a:latin typeface="Arial" charset="0"/>
            </a:endParaRPr>
          </a:p>
        </p:txBody>
      </p:sp>
      <p:sp>
        <p:nvSpPr>
          <p:cNvPr id="11309" name="Rectangle 103"/>
          <p:cNvSpPr>
            <a:spLocks noChangeArrowheads="1"/>
          </p:cNvSpPr>
          <p:nvPr/>
        </p:nvSpPr>
        <p:spPr bwMode="auto">
          <a:xfrm>
            <a:off x="1190625" y="2370138"/>
            <a:ext cx="109538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</a:t>
            </a:r>
            <a:endParaRPr lang="en-US" sz="1200" b="1">
              <a:latin typeface="Arial" charset="0"/>
            </a:endParaRPr>
          </a:p>
        </p:txBody>
      </p:sp>
      <p:sp>
        <p:nvSpPr>
          <p:cNvPr id="11310" name="Rectangle 104"/>
          <p:cNvSpPr>
            <a:spLocks noChangeArrowheads="1"/>
          </p:cNvSpPr>
          <p:nvPr/>
        </p:nvSpPr>
        <p:spPr bwMode="auto">
          <a:xfrm>
            <a:off x="1190625" y="1870075"/>
            <a:ext cx="10953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</a:t>
            </a:r>
            <a:endParaRPr lang="en-US" sz="1200" b="1">
              <a:latin typeface="Arial" charset="0"/>
            </a:endParaRPr>
          </a:p>
        </p:txBody>
      </p:sp>
      <p:sp>
        <p:nvSpPr>
          <p:cNvPr id="11311" name="Rectangle 105"/>
          <p:cNvSpPr>
            <a:spLocks noChangeArrowheads="1"/>
          </p:cNvSpPr>
          <p:nvPr/>
        </p:nvSpPr>
        <p:spPr bwMode="auto">
          <a:xfrm>
            <a:off x="4362450" y="1376363"/>
            <a:ext cx="109538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</a:t>
            </a:r>
            <a:endParaRPr lang="en-US" sz="1200" b="1">
              <a:latin typeface="Arial" charset="0"/>
            </a:endParaRPr>
          </a:p>
        </p:txBody>
      </p:sp>
      <p:sp>
        <p:nvSpPr>
          <p:cNvPr id="11312" name="Rectangle 106"/>
          <p:cNvSpPr>
            <a:spLocks noChangeArrowheads="1"/>
          </p:cNvSpPr>
          <p:nvPr/>
        </p:nvSpPr>
        <p:spPr bwMode="auto">
          <a:xfrm>
            <a:off x="4602163" y="1135063"/>
            <a:ext cx="109537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</a:t>
            </a:r>
            <a:endParaRPr lang="en-US" sz="1200" b="1">
              <a:latin typeface="Arial" charset="0"/>
            </a:endParaRPr>
          </a:p>
        </p:txBody>
      </p:sp>
      <p:sp>
        <p:nvSpPr>
          <p:cNvPr id="11313" name="Rectangle 107"/>
          <p:cNvSpPr>
            <a:spLocks noChangeArrowheads="1"/>
          </p:cNvSpPr>
          <p:nvPr/>
        </p:nvSpPr>
        <p:spPr bwMode="auto">
          <a:xfrm>
            <a:off x="4602163" y="2630488"/>
            <a:ext cx="109537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</a:t>
            </a:r>
            <a:endParaRPr lang="en-US" sz="1200" b="1">
              <a:latin typeface="Arial" charset="0"/>
            </a:endParaRPr>
          </a:p>
        </p:txBody>
      </p:sp>
      <p:sp>
        <p:nvSpPr>
          <p:cNvPr id="11314" name="Rectangle 108"/>
          <p:cNvSpPr>
            <a:spLocks noChangeArrowheads="1"/>
          </p:cNvSpPr>
          <p:nvPr/>
        </p:nvSpPr>
        <p:spPr bwMode="auto">
          <a:xfrm>
            <a:off x="4602163" y="1376363"/>
            <a:ext cx="1285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>
                <a:solidFill>
                  <a:srgbClr val="000000"/>
                </a:solidFill>
                <a:latin typeface="Arial" charset="0"/>
              </a:rPr>
              <a:t>C</a:t>
            </a:r>
            <a:endParaRPr lang="en-US" sz="1400" b="1">
              <a:latin typeface="Arial" charset="0"/>
            </a:endParaRPr>
          </a:p>
        </p:txBody>
      </p:sp>
      <p:sp>
        <p:nvSpPr>
          <p:cNvPr id="11315" name="Rectangle 109"/>
          <p:cNvSpPr>
            <a:spLocks noChangeArrowheads="1"/>
          </p:cNvSpPr>
          <p:nvPr/>
        </p:nvSpPr>
        <p:spPr bwMode="auto">
          <a:xfrm>
            <a:off x="4602163" y="1870075"/>
            <a:ext cx="1285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>
                <a:solidFill>
                  <a:srgbClr val="000000"/>
                </a:solidFill>
                <a:latin typeface="Arial" charset="0"/>
              </a:rPr>
              <a:t>C</a:t>
            </a:r>
            <a:endParaRPr lang="en-US" sz="1400" b="1">
              <a:latin typeface="Arial" charset="0"/>
            </a:endParaRPr>
          </a:p>
        </p:txBody>
      </p:sp>
      <p:sp>
        <p:nvSpPr>
          <p:cNvPr id="11316" name="Rectangle 110"/>
          <p:cNvSpPr>
            <a:spLocks noChangeArrowheads="1"/>
          </p:cNvSpPr>
          <p:nvPr/>
        </p:nvSpPr>
        <p:spPr bwMode="auto">
          <a:xfrm>
            <a:off x="4602163" y="2370138"/>
            <a:ext cx="1285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>
                <a:solidFill>
                  <a:srgbClr val="000000"/>
                </a:solidFill>
                <a:latin typeface="Arial" charset="0"/>
              </a:rPr>
              <a:t>C</a:t>
            </a:r>
            <a:endParaRPr lang="en-US" sz="1400" b="1">
              <a:latin typeface="Arial" charset="0"/>
            </a:endParaRPr>
          </a:p>
        </p:txBody>
      </p:sp>
      <p:sp>
        <p:nvSpPr>
          <p:cNvPr id="11317" name="Rectangle 111"/>
          <p:cNvSpPr>
            <a:spLocks noChangeArrowheads="1"/>
          </p:cNvSpPr>
          <p:nvPr/>
        </p:nvSpPr>
        <p:spPr bwMode="auto">
          <a:xfrm>
            <a:off x="4851400" y="1387475"/>
            <a:ext cx="119063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O</a:t>
            </a:r>
            <a:endParaRPr lang="en-US" sz="1200" b="1">
              <a:latin typeface="Arial" charset="0"/>
            </a:endParaRPr>
          </a:p>
        </p:txBody>
      </p:sp>
      <p:sp>
        <p:nvSpPr>
          <p:cNvPr id="11318" name="Rectangle 112"/>
          <p:cNvSpPr>
            <a:spLocks noChangeArrowheads="1"/>
          </p:cNvSpPr>
          <p:nvPr/>
        </p:nvSpPr>
        <p:spPr bwMode="auto">
          <a:xfrm>
            <a:off x="4841875" y="1870075"/>
            <a:ext cx="119063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O</a:t>
            </a:r>
            <a:endParaRPr lang="en-US" sz="1200" b="1">
              <a:latin typeface="Arial" charset="0"/>
            </a:endParaRPr>
          </a:p>
        </p:txBody>
      </p:sp>
      <p:sp>
        <p:nvSpPr>
          <p:cNvPr id="11319" name="Rectangle 113"/>
          <p:cNvSpPr>
            <a:spLocks noChangeArrowheads="1"/>
          </p:cNvSpPr>
          <p:nvPr/>
        </p:nvSpPr>
        <p:spPr bwMode="auto">
          <a:xfrm>
            <a:off x="4841875" y="2370138"/>
            <a:ext cx="119063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O</a:t>
            </a:r>
            <a:endParaRPr lang="en-US" sz="1200" b="1">
              <a:latin typeface="Arial" charset="0"/>
            </a:endParaRPr>
          </a:p>
        </p:txBody>
      </p:sp>
      <p:sp>
        <p:nvSpPr>
          <p:cNvPr id="11320" name="Rectangle 114"/>
          <p:cNvSpPr>
            <a:spLocks noChangeArrowheads="1"/>
          </p:cNvSpPr>
          <p:nvPr/>
        </p:nvSpPr>
        <p:spPr bwMode="auto">
          <a:xfrm>
            <a:off x="4371975" y="1870075"/>
            <a:ext cx="10953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</a:t>
            </a:r>
            <a:endParaRPr lang="en-US" sz="1200" b="1">
              <a:latin typeface="Arial" charset="0"/>
            </a:endParaRPr>
          </a:p>
        </p:txBody>
      </p:sp>
      <p:sp>
        <p:nvSpPr>
          <p:cNvPr id="11321" name="Rectangle 115"/>
          <p:cNvSpPr>
            <a:spLocks noChangeArrowheads="1"/>
          </p:cNvSpPr>
          <p:nvPr/>
        </p:nvSpPr>
        <p:spPr bwMode="auto">
          <a:xfrm>
            <a:off x="4362450" y="2370138"/>
            <a:ext cx="109538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H</a:t>
            </a:r>
            <a:endParaRPr lang="en-US" sz="1200" b="1">
              <a:latin typeface="Arial" charset="0"/>
            </a:endParaRPr>
          </a:p>
        </p:txBody>
      </p:sp>
      <p:sp>
        <p:nvSpPr>
          <p:cNvPr id="11322" name="Rectangle 116"/>
          <p:cNvSpPr>
            <a:spLocks noChangeArrowheads="1"/>
          </p:cNvSpPr>
          <p:nvPr/>
        </p:nvSpPr>
        <p:spPr bwMode="auto">
          <a:xfrm>
            <a:off x="5362575" y="1376363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323" name="Rectangle 117"/>
          <p:cNvSpPr>
            <a:spLocks noChangeArrowheads="1"/>
          </p:cNvSpPr>
          <p:nvPr/>
        </p:nvSpPr>
        <p:spPr bwMode="auto">
          <a:xfrm>
            <a:off x="5759450" y="1376363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324" name="Rectangle 118"/>
          <p:cNvSpPr>
            <a:spLocks noChangeArrowheads="1"/>
          </p:cNvSpPr>
          <p:nvPr/>
        </p:nvSpPr>
        <p:spPr bwMode="auto">
          <a:xfrm>
            <a:off x="6169025" y="1376363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325" name="Rectangle 119"/>
          <p:cNvSpPr>
            <a:spLocks noChangeArrowheads="1"/>
          </p:cNvSpPr>
          <p:nvPr/>
        </p:nvSpPr>
        <p:spPr bwMode="auto">
          <a:xfrm>
            <a:off x="6567488" y="1376363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  <a:endParaRPr lang="en-US" sz="1200" b="1">
              <a:latin typeface="Arial" charset="0"/>
            </a:endParaRPr>
          </a:p>
        </p:txBody>
      </p:sp>
      <p:sp>
        <p:nvSpPr>
          <p:cNvPr id="11326" name="Rectangle 120"/>
          <p:cNvSpPr>
            <a:spLocks noChangeArrowheads="1"/>
          </p:cNvSpPr>
          <p:nvPr/>
        </p:nvSpPr>
        <p:spPr bwMode="auto">
          <a:xfrm>
            <a:off x="6965950" y="1376363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3</a:t>
            </a:r>
            <a:endParaRPr lang="en-US" sz="1200" b="1">
              <a:latin typeface="Arial" charset="0"/>
            </a:endParaRPr>
          </a:p>
        </p:txBody>
      </p:sp>
      <p:sp>
        <p:nvSpPr>
          <p:cNvPr id="11327" name="Rectangle 121"/>
          <p:cNvSpPr>
            <a:spLocks noChangeArrowheads="1"/>
          </p:cNvSpPr>
          <p:nvPr/>
        </p:nvSpPr>
        <p:spPr bwMode="auto">
          <a:xfrm>
            <a:off x="5362575" y="1870075"/>
            <a:ext cx="27622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328" name="Rectangle 122"/>
          <p:cNvSpPr>
            <a:spLocks noChangeArrowheads="1"/>
          </p:cNvSpPr>
          <p:nvPr/>
        </p:nvSpPr>
        <p:spPr bwMode="auto">
          <a:xfrm>
            <a:off x="5759450" y="1870075"/>
            <a:ext cx="27622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329" name="Rectangle 123"/>
          <p:cNvSpPr>
            <a:spLocks noChangeArrowheads="1"/>
          </p:cNvSpPr>
          <p:nvPr/>
        </p:nvSpPr>
        <p:spPr bwMode="auto">
          <a:xfrm>
            <a:off x="6169025" y="1870075"/>
            <a:ext cx="27622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330" name="Rectangle 124"/>
          <p:cNvSpPr>
            <a:spLocks noChangeArrowheads="1"/>
          </p:cNvSpPr>
          <p:nvPr/>
        </p:nvSpPr>
        <p:spPr bwMode="auto">
          <a:xfrm>
            <a:off x="6567488" y="1870075"/>
            <a:ext cx="27622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331" name="Rectangle 125"/>
          <p:cNvSpPr>
            <a:spLocks noChangeArrowheads="1"/>
          </p:cNvSpPr>
          <p:nvPr/>
        </p:nvSpPr>
        <p:spPr bwMode="auto">
          <a:xfrm>
            <a:off x="6965950" y="1870075"/>
            <a:ext cx="27622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3</a:t>
            </a:r>
          </a:p>
        </p:txBody>
      </p:sp>
      <p:sp>
        <p:nvSpPr>
          <p:cNvPr id="11332" name="Rectangle 126"/>
          <p:cNvSpPr>
            <a:spLocks noChangeArrowheads="1"/>
          </p:cNvSpPr>
          <p:nvPr/>
        </p:nvSpPr>
        <p:spPr bwMode="auto">
          <a:xfrm>
            <a:off x="5362575" y="2370138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333" name="Rectangle 127"/>
          <p:cNvSpPr>
            <a:spLocks noChangeArrowheads="1"/>
          </p:cNvSpPr>
          <p:nvPr/>
        </p:nvSpPr>
        <p:spPr bwMode="auto">
          <a:xfrm>
            <a:off x="5748338" y="2370138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334" name="Rectangle 128"/>
          <p:cNvSpPr>
            <a:spLocks noChangeArrowheads="1"/>
          </p:cNvSpPr>
          <p:nvPr/>
        </p:nvSpPr>
        <p:spPr bwMode="auto">
          <a:xfrm>
            <a:off x="6169025" y="2370138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335" name="Rectangle 129"/>
          <p:cNvSpPr>
            <a:spLocks noChangeArrowheads="1"/>
          </p:cNvSpPr>
          <p:nvPr/>
        </p:nvSpPr>
        <p:spPr bwMode="auto">
          <a:xfrm>
            <a:off x="6556375" y="2370138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1336" name="Rectangle 130"/>
          <p:cNvSpPr>
            <a:spLocks noChangeArrowheads="1"/>
          </p:cNvSpPr>
          <p:nvPr/>
        </p:nvSpPr>
        <p:spPr bwMode="auto">
          <a:xfrm>
            <a:off x="6965950" y="2370138"/>
            <a:ext cx="27622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3</a:t>
            </a:r>
          </a:p>
        </p:txBody>
      </p:sp>
      <p:sp>
        <p:nvSpPr>
          <p:cNvPr id="11337" name="Rectangle 131"/>
          <p:cNvSpPr>
            <a:spLocks noChangeArrowheads="1"/>
          </p:cNvSpPr>
          <p:nvPr/>
        </p:nvSpPr>
        <p:spPr bwMode="auto">
          <a:xfrm>
            <a:off x="7424738" y="1771650"/>
            <a:ext cx="369887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3H</a:t>
            </a:r>
            <a:r>
              <a:rPr lang="en-US" sz="1200" b="1" baseline="-2500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1200" b="1">
                <a:solidFill>
                  <a:srgbClr val="000000"/>
                </a:solidFill>
                <a:latin typeface="Arial" charset="0"/>
              </a:rPr>
              <a:t>O</a:t>
            </a:r>
            <a:endParaRPr lang="en-US" sz="1200" b="1">
              <a:latin typeface="Arial" charset="0"/>
            </a:endParaRPr>
          </a:p>
        </p:txBody>
      </p:sp>
      <p:sp>
        <p:nvSpPr>
          <p:cNvPr id="11338" name="Rectangle 132"/>
          <p:cNvSpPr>
            <a:spLocks noChangeArrowheads="1"/>
          </p:cNvSpPr>
          <p:nvPr/>
        </p:nvSpPr>
        <p:spPr bwMode="auto">
          <a:xfrm>
            <a:off x="5110163" y="1376363"/>
            <a:ext cx="109537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</a:t>
            </a:r>
            <a:endParaRPr lang="en-US" sz="1200" b="1">
              <a:latin typeface="Arial" charset="0"/>
            </a:endParaRPr>
          </a:p>
        </p:txBody>
      </p:sp>
      <p:sp>
        <p:nvSpPr>
          <p:cNvPr id="11339" name="Rectangle 133"/>
          <p:cNvSpPr>
            <a:spLocks noChangeArrowheads="1"/>
          </p:cNvSpPr>
          <p:nvPr/>
        </p:nvSpPr>
        <p:spPr bwMode="auto">
          <a:xfrm>
            <a:off x="5110163" y="1125538"/>
            <a:ext cx="119062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O</a:t>
            </a:r>
            <a:endParaRPr lang="en-US" sz="1200" b="1">
              <a:latin typeface="Arial" charset="0"/>
            </a:endParaRPr>
          </a:p>
        </p:txBody>
      </p:sp>
      <p:sp>
        <p:nvSpPr>
          <p:cNvPr id="11340" name="Rectangle 134"/>
          <p:cNvSpPr>
            <a:spLocks noChangeArrowheads="1"/>
          </p:cNvSpPr>
          <p:nvPr/>
        </p:nvSpPr>
        <p:spPr bwMode="auto">
          <a:xfrm>
            <a:off x="5110163" y="1870075"/>
            <a:ext cx="109537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</a:t>
            </a:r>
            <a:endParaRPr lang="en-US" sz="1200" b="1">
              <a:latin typeface="Arial" charset="0"/>
            </a:endParaRPr>
          </a:p>
        </p:txBody>
      </p:sp>
      <p:sp>
        <p:nvSpPr>
          <p:cNvPr id="11341" name="Rectangle 135"/>
          <p:cNvSpPr>
            <a:spLocks noChangeArrowheads="1"/>
          </p:cNvSpPr>
          <p:nvPr/>
        </p:nvSpPr>
        <p:spPr bwMode="auto">
          <a:xfrm>
            <a:off x="5110163" y="1608138"/>
            <a:ext cx="119062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O</a:t>
            </a:r>
            <a:endParaRPr lang="en-US" sz="1200" b="1">
              <a:latin typeface="Arial" charset="0"/>
            </a:endParaRPr>
          </a:p>
        </p:txBody>
      </p:sp>
      <p:sp>
        <p:nvSpPr>
          <p:cNvPr id="11342" name="Rectangle 136"/>
          <p:cNvSpPr>
            <a:spLocks noChangeArrowheads="1"/>
          </p:cNvSpPr>
          <p:nvPr/>
        </p:nvSpPr>
        <p:spPr bwMode="auto">
          <a:xfrm>
            <a:off x="5110163" y="2370138"/>
            <a:ext cx="109537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</a:t>
            </a:r>
            <a:endParaRPr lang="en-US" sz="1200" b="1">
              <a:latin typeface="Arial" charset="0"/>
            </a:endParaRPr>
          </a:p>
        </p:txBody>
      </p:sp>
      <p:sp>
        <p:nvSpPr>
          <p:cNvPr id="11343" name="Rectangle 137"/>
          <p:cNvSpPr>
            <a:spLocks noChangeArrowheads="1"/>
          </p:cNvSpPr>
          <p:nvPr/>
        </p:nvSpPr>
        <p:spPr bwMode="auto">
          <a:xfrm>
            <a:off x="5100638" y="2111375"/>
            <a:ext cx="119062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O</a:t>
            </a:r>
            <a:endParaRPr lang="en-US" sz="1200" b="1">
              <a:latin typeface="Arial" charset="0"/>
            </a:endParaRPr>
          </a:p>
        </p:txBody>
      </p:sp>
      <p:sp>
        <p:nvSpPr>
          <p:cNvPr id="11344" name="Rectangle 138"/>
          <p:cNvSpPr>
            <a:spLocks noChangeArrowheads="1"/>
          </p:cNvSpPr>
          <p:nvPr/>
        </p:nvSpPr>
        <p:spPr bwMode="auto">
          <a:xfrm>
            <a:off x="1878013" y="2370138"/>
            <a:ext cx="109537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C</a:t>
            </a:r>
            <a:endParaRPr lang="en-US" sz="1200" b="1">
              <a:latin typeface="Arial" charset="0"/>
            </a:endParaRPr>
          </a:p>
        </p:txBody>
      </p:sp>
      <p:sp>
        <p:nvSpPr>
          <p:cNvPr id="11345" name="Rectangle 139"/>
          <p:cNvSpPr>
            <a:spLocks noChangeArrowheads="1"/>
          </p:cNvSpPr>
          <p:nvPr/>
        </p:nvSpPr>
        <p:spPr bwMode="auto">
          <a:xfrm>
            <a:off x="1878013" y="2111375"/>
            <a:ext cx="119062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O</a:t>
            </a:r>
            <a:endParaRPr lang="en-US" sz="1200" b="1">
              <a:latin typeface="Arial" charset="0"/>
            </a:endParaRPr>
          </a:p>
        </p:txBody>
      </p:sp>
      <p:sp>
        <p:nvSpPr>
          <p:cNvPr id="11346" name="Rectangle 140"/>
          <p:cNvSpPr>
            <a:spLocks noChangeArrowheads="1"/>
          </p:cNvSpPr>
          <p:nvPr/>
        </p:nvSpPr>
        <p:spPr bwMode="auto">
          <a:xfrm>
            <a:off x="1368425" y="1858963"/>
            <a:ext cx="10318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>
                <a:solidFill>
                  <a:srgbClr val="000000"/>
                </a:solidFill>
                <a:latin typeface="Arial" charset="0"/>
              </a:rPr>
              <a:t>+</a:t>
            </a:r>
            <a:endParaRPr lang="en-US" sz="1400" b="1">
              <a:latin typeface="Arial" charset="0"/>
            </a:endParaRPr>
          </a:p>
        </p:txBody>
      </p:sp>
      <p:sp>
        <p:nvSpPr>
          <p:cNvPr id="11347" name="Rectangle 141"/>
          <p:cNvSpPr>
            <a:spLocks noChangeArrowheads="1"/>
          </p:cNvSpPr>
          <p:nvPr/>
        </p:nvSpPr>
        <p:spPr bwMode="auto">
          <a:xfrm>
            <a:off x="7285038" y="1762125"/>
            <a:ext cx="1031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>
                <a:solidFill>
                  <a:srgbClr val="000000"/>
                </a:solidFill>
                <a:latin typeface="Arial" charset="0"/>
              </a:rPr>
              <a:t>+</a:t>
            </a:r>
            <a:endParaRPr lang="en-US" sz="1400" b="1">
              <a:latin typeface="Arial" charset="0"/>
            </a:endParaRPr>
          </a:p>
        </p:txBody>
      </p:sp>
      <p:grpSp>
        <p:nvGrpSpPr>
          <p:cNvPr id="11348" name="Group 142"/>
          <p:cNvGrpSpPr>
            <a:grpSpLocks/>
          </p:cNvGrpSpPr>
          <p:nvPr/>
        </p:nvGrpSpPr>
        <p:grpSpPr bwMode="auto">
          <a:xfrm>
            <a:off x="355600" y="2833688"/>
            <a:ext cx="703263" cy="198437"/>
            <a:chOff x="284" y="2884"/>
            <a:chExt cx="564" cy="164"/>
          </a:xfrm>
        </p:grpSpPr>
        <p:sp>
          <p:nvSpPr>
            <p:cNvPr id="11365" name="Line 143"/>
            <p:cNvSpPr>
              <a:spLocks noChangeShapeType="1"/>
            </p:cNvSpPr>
            <p:nvPr/>
          </p:nvSpPr>
          <p:spPr bwMode="auto">
            <a:xfrm flipV="1">
              <a:off x="543" y="2968"/>
              <a:ext cx="1" cy="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CA"/>
            </a:p>
          </p:txBody>
        </p:sp>
        <p:sp>
          <p:nvSpPr>
            <p:cNvPr id="11366" name="Line 144"/>
            <p:cNvSpPr>
              <a:spLocks noChangeShapeType="1"/>
            </p:cNvSpPr>
            <p:nvPr/>
          </p:nvSpPr>
          <p:spPr bwMode="auto">
            <a:xfrm>
              <a:off x="284" y="2884"/>
              <a:ext cx="0" cy="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CA"/>
            </a:p>
          </p:txBody>
        </p:sp>
        <p:sp>
          <p:nvSpPr>
            <p:cNvPr id="11367" name="Line 145"/>
            <p:cNvSpPr>
              <a:spLocks noChangeShapeType="1"/>
            </p:cNvSpPr>
            <p:nvPr/>
          </p:nvSpPr>
          <p:spPr bwMode="auto">
            <a:xfrm>
              <a:off x="848" y="2884"/>
              <a:ext cx="0" cy="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CA"/>
            </a:p>
          </p:txBody>
        </p:sp>
        <p:sp>
          <p:nvSpPr>
            <p:cNvPr id="11368" name="Line 146"/>
            <p:cNvSpPr>
              <a:spLocks noChangeShapeType="1"/>
            </p:cNvSpPr>
            <p:nvPr/>
          </p:nvSpPr>
          <p:spPr bwMode="auto">
            <a:xfrm>
              <a:off x="284" y="2968"/>
              <a:ext cx="56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CA"/>
            </a:p>
          </p:txBody>
        </p:sp>
      </p:grpSp>
      <p:sp>
        <p:nvSpPr>
          <p:cNvPr id="11349" name="Line 147"/>
          <p:cNvSpPr>
            <a:spLocks noChangeShapeType="1"/>
          </p:cNvSpPr>
          <p:nvPr/>
        </p:nvSpPr>
        <p:spPr bwMode="auto">
          <a:xfrm>
            <a:off x="2943225" y="2935288"/>
            <a:ext cx="3175" cy="7461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1350" name="Line 148"/>
          <p:cNvSpPr>
            <a:spLocks noChangeShapeType="1"/>
          </p:cNvSpPr>
          <p:nvPr/>
        </p:nvSpPr>
        <p:spPr bwMode="auto">
          <a:xfrm>
            <a:off x="1822450" y="2833688"/>
            <a:ext cx="0" cy="101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sp>
        <p:nvSpPr>
          <p:cNvPr id="11351" name="Line 149"/>
          <p:cNvSpPr>
            <a:spLocks noChangeShapeType="1"/>
          </p:cNvSpPr>
          <p:nvPr/>
        </p:nvSpPr>
        <p:spPr bwMode="auto">
          <a:xfrm>
            <a:off x="4052888" y="2833688"/>
            <a:ext cx="0" cy="101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sp>
        <p:nvSpPr>
          <p:cNvPr id="11352" name="Line 150"/>
          <p:cNvSpPr>
            <a:spLocks noChangeShapeType="1"/>
          </p:cNvSpPr>
          <p:nvPr/>
        </p:nvSpPr>
        <p:spPr bwMode="auto">
          <a:xfrm>
            <a:off x="1822450" y="2935288"/>
            <a:ext cx="223043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sp>
        <p:nvSpPr>
          <p:cNvPr id="11353" name="Line 151"/>
          <p:cNvSpPr>
            <a:spLocks noChangeShapeType="1"/>
          </p:cNvSpPr>
          <p:nvPr/>
        </p:nvSpPr>
        <p:spPr bwMode="auto">
          <a:xfrm flipH="1" flipV="1">
            <a:off x="5688013" y="2935288"/>
            <a:ext cx="1587" cy="10001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1354" name="Line 152"/>
          <p:cNvSpPr>
            <a:spLocks noChangeShapeType="1"/>
          </p:cNvSpPr>
          <p:nvPr/>
        </p:nvSpPr>
        <p:spPr bwMode="auto">
          <a:xfrm>
            <a:off x="4332288" y="2833688"/>
            <a:ext cx="0" cy="101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sp>
        <p:nvSpPr>
          <p:cNvPr id="11355" name="Line 153"/>
          <p:cNvSpPr>
            <a:spLocks noChangeShapeType="1"/>
          </p:cNvSpPr>
          <p:nvPr/>
        </p:nvSpPr>
        <p:spPr bwMode="auto">
          <a:xfrm>
            <a:off x="7275513" y="2833688"/>
            <a:ext cx="0" cy="101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sp>
        <p:nvSpPr>
          <p:cNvPr id="11356" name="Line 154"/>
          <p:cNvSpPr>
            <a:spLocks noChangeShapeType="1"/>
          </p:cNvSpPr>
          <p:nvPr/>
        </p:nvSpPr>
        <p:spPr bwMode="auto">
          <a:xfrm>
            <a:off x="4332288" y="2935288"/>
            <a:ext cx="29432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sp>
        <p:nvSpPr>
          <p:cNvPr id="11357" name="Text Box 155"/>
          <p:cNvSpPr txBox="1">
            <a:spLocks noChangeArrowheads="1"/>
          </p:cNvSpPr>
          <p:nvPr/>
        </p:nvSpPr>
        <p:spPr bwMode="auto">
          <a:xfrm>
            <a:off x="257175" y="288925"/>
            <a:ext cx="3733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9388" indent="-179388" eaLnBrk="1" hangingPunct="1">
              <a:spcBef>
                <a:spcPct val="50000"/>
              </a:spcBef>
            </a:pPr>
            <a:r>
              <a:rPr lang="fr-CA" sz="2000" b="1">
                <a:solidFill>
                  <a:srgbClr val="3333FF"/>
                </a:solidFill>
                <a:latin typeface="Arial" charset="0"/>
              </a:rPr>
              <a:t>1.2.7  </a:t>
            </a:r>
            <a:r>
              <a:rPr lang="fr-CA" sz="2000" b="1" u="sng">
                <a:solidFill>
                  <a:srgbClr val="3333FF"/>
                </a:solidFill>
                <a:latin typeface="Arial" charset="0"/>
              </a:rPr>
              <a:t>LIPIDES</a:t>
            </a:r>
            <a:endParaRPr lang="en-US" sz="2000" b="1" u="sng">
              <a:solidFill>
                <a:srgbClr val="3333FF"/>
              </a:solidFill>
              <a:latin typeface="Arial" charset="0"/>
            </a:endParaRPr>
          </a:p>
        </p:txBody>
      </p:sp>
      <p:sp>
        <p:nvSpPr>
          <p:cNvPr id="11358" name="Rectangle 21"/>
          <p:cNvSpPr>
            <a:spLocks noChangeArrowheads="1"/>
          </p:cNvSpPr>
          <p:nvPr/>
        </p:nvSpPr>
        <p:spPr bwMode="auto">
          <a:xfrm>
            <a:off x="1031875" y="5327650"/>
            <a:ext cx="16827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N</a:t>
            </a:r>
            <a:r>
              <a:rPr lang="en-US" sz="1200" b="1" baseline="30000">
                <a:solidFill>
                  <a:srgbClr val="000000"/>
                </a:solidFill>
                <a:latin typeface="Arial" charset="0"/>
              </a:rPr>
              <a:t>+</a:t>
            </a:r>
            <a:endParaRPr lang="en-US" sz="1200" b="1">
              <a:latin typeface="Arial" charset="0"/>
            </a:endParaRPr>
          </a:p>
        </p:txBody>
      </p:sp>
      <p:sp>
        <p:nvSpPr>
          <p:cNvPr id="11359" name="Line 3"/>
          <p:cNvSpPr>
            <a:spLocks noChangeShapeType="1"/>
          </p:cNvSpPr>
          <p:nvPr/>
        </p:nvSpPr>
        <p:spPr bwMode="auto">
          <a:xfrm flipV="1">
            <a:off x="6648450" y="4719638"/>
            <a:ext cx="80963" cy="14605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1360" name="Line 4"/>
          <p:cNvSpPr>
            <a:spLocks noChangeShapeType="1"/>
          </p:cNvSpPr>
          <p:nvPr/>
        </p:nvSpPr>
        <p:spPr bwMode="auto">
          <a:xfrm flipV="1">
            <a:off x="6889750" y="4962525"/>
            <a:ext cx="96838" cy="211138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1361" name="Freeform 5"/>
          <p:cNvSpPr>
            <a:spLocks/>
          </p:cNvSpPr>
          <p:nvPr/>
        </p:nvSpPr>
        <p:spPr bwMode="auto">
          <a:xfrm>
            <a:off x="6867525" y="5038725"/>
            <a:ext cx="30163" cy="222250"/>
          </a:xfrm>
          <a:custGeom>
            <a:avLst/>
            <a:gdLst>
              <a:gd name="T0" fmla="*/ 0 w 30163"/>
              <a:gd name="T1" fmla="*/ 0 h 240"/>
              <a:gd name="T2" fmla="*/ 0 w 30163"/>
              <a:gd name="T3" fmla="*/ 2147483647 h 240"/>
              <a:gd name="T4" fmla="*/ 0 w 30163"/>
              <a:gd name="T5" fmla="*/ 2147483647 h 240"/>
              <a:gd name="T6" fmla="*/ 0 60000 65536"/>
              <a:gd name="T7" fmla="*/ 0 60000 65536"/>
              <a:gd name="T8" fmla="*/ 0 60000 65536"/>
              <a:gd name="T9" fmla="*/ 0 w 30163"/>
              <a:gd name="T10" fmla="*/ 0 h 240"/>
              <a:gd name="T11" fmla="*/ 30163 w 30163"/>
              <a:gd name="T12" fmla="*/ 240 h 2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0163" h="240">
                <a:moveTo>
                  <a:pt x="0" y="0"/>
                </a:moveTo>
                <a:lnTo>
                  <a:pt x="0" y="240"/>
                </a:lnTo>
                <a:lnTo>
                  <a:pt x="0" y="232"/>
                </a:lnTo>
              </a:path>
            </a:pathLst>
          </a:custGeom>
          <a:noFill/>
          <a:ln w="2540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1362" name="Line 6"/>
          <p:cNvSpPr>
            <a:spLocks noChangeShapeType="1"/>
          </p:cNvSpPr>
          <p:nvPr/>
        </p:nvSpPr>
        <p:spPr bwMode="auto">
          <a:xfrm>
            <a:off x="6729413" y="4654550"/>
            <a:ext cx="0" cy="7302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1363" name="Text Box 159"/>
          <p:cNvSpPr txBox="1">
            <a:spLocks noChangeArrowheads="1"/>
          </p:cNvSpPr>
          <p:nvPr/>
        </p:nvSpPr>
        <p:spPr bwMode="auto">
          <a:xfrm>
            <a:off x="7958138" y="6311900"/>
            <a:ext cx="920750" cy="338138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2.16</a:t>
            </a:r>
            <a:endParaRPr lang="en-US" sz="1600">
              <a:solidFill>
                <a:srgbClr val="3333FF"/>
              </a:solidFill>
            </a:endParaRPr>
          </a:p>
        </p:txBody>
      </p:sp>
      <p:sp>
        <p:nvSpPr>
          <p:cNvPr id="11364" name="Line 160"/>
          <p:cNvSpPr>
            <a:spLocks noChangeShapeType="1"/>
          </p:cNvSpPr>
          <p:nvPr/>
        </p:nvSpPr>
        <p:spPr bwMode="auto">
          <a:xfrm>
            <a:off x="207963" y="3892550"/>
            <a:ext cx="8645525" cy="1588"/>
          </a:xfrm>
          <a:prstGeom prst="line">
            <a:avLst/>
          </a:prstGeom>
          <a:noFill/>
          <a:ln w="38100">
            <a:solidFill>
              <a:srgbClr val="008080"/>
            </a:solidFill>
            <a:round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158"/>
          <p:cNvGrpSpPr>
            <a:grpSpLocks/>
          </p:cNvGrpSpPr>
          <p:nvPr/>
        </p:nvGrpSpPr>
        <p:grpSpPr bwMode="auto">
          <a:xfrm>
            <a:off x="2413000" y="4220150"/>
            <a:ext cx="6570662" cy="1516062"/>
            <a:chOff x="288" y="3109"/>
            <a:chExt cx="4139" cy="955"/>
          </a:xfrm>
        </p:grpSpPr>
        <p:pic>
          <p:nvPicPr>
            <p:cNvPr id="12295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t="53363"/>
            <a:stretch>
              <a:fillRect/>
            </a:stretch>
          </p:blipFill>
          <p:spPr bwMode="auto">
            <a:xfrm>
              <a:off x="288" y="3109"/>
              <a:ext cx="4139" cy="9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296" name="Rectangle 49"/>
            <p:cNvSpPr>
              <a:spLocks noChangeArrowheads="1"/>
            </p:cNvSpPr>
            <p:nvPr/>
          </p:nvSpPr>
          <p:spPr bwMode="auto">
            <a:xfrm>
              <a:off x="661" y="3650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12297" name="Rectangle 50"/>
            <p:cNvSpPr>
              <a:spLocks noChangeArrowheads="1"/>
            </p:cNvSpPr>
            <p:nvPr/>
          </p:nvSpPr>
          <p:spPr bwMode="auto">
            <a:xfrm>
              <a:off x="1035" y="3454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3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2298" name="Rectangle 51"/>
            <p:cNvSpPr>
              <a:spLocks noChangeArrowheads="1"/>
            </p:cNvSpPr>
            <p:nvPr/>
          </p:nvSpPr>
          <p:spPr bwMode="auto">
            <a:xfrm>
              <a:off x="1762" y="3334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12299" name="Rectangle 52"/>
            <p:cNvSpPr>
              <a:spLocks noChangeArrowheads="1"/>
            </p:cNvSpPr>
            <p:nvPr/>
          </p:nvSpPr>
          <p:spPr bwMode="auto">
            <a:xfrm>
              <a:off x="1762" y="3439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12300" name="Rectangle 53"/>
            <p:cNvSpPr>
              <a:spLocks noChangeArrowheads="1"/>
            </p:cNvSpPr>
            <p:nvPr/>
          </p:nvSpPr>
          <p:spPr bwMode="auto">
            <a:xfrm>
              <a:off x="1023" y="3350"/>
              <a:ext cx="17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r>
                <a:rPr lang="en-US" sz="1200" b="1" baseline="-25000">
                  <a:solidFill>
                    <a:srgbClr val="000000"/>
                  </a:solidFill>
                  <a:latin typeface="Arial" charset="0"/>
                </a:rPr>
                <a:t>3</a:t>
              </a:r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C</a:t>
              </a:r>
              <a:endParaRPr lang="en-US" sz="1200" b="1">
                <a:latin typeface="Arial" charset="0"/>
              </a:endParaRPr>
            </a:p>
          </p:txBody>
        </p:sp>
        <p:sp>
          <p:nvSpPr>
            <p:cNvPr id="12301" name="Rectangle 54"/>
            <p:cNvSpPr>
              <a:spLocks noChangeArrowheads="1"/>
            </p:cNvSpPr>
            <p:nvPr/>
          </p:nvSpPr>
          <p:spPr bwMode="auto">
            <a:xfrm>
              <a:off x="289" y="3915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HO</a:t>
              </a:r>
              <a:endParaRPr lang="en-US" sz="1200" b="1">
                <a:latin typeface="Arial" charset="0"/>
              </a:endParaRPr>
            </a:p>
          </p:txBody>
        </p:sp>
      </p:grpSp>
      <p:sp>
        <p:nvSpPr>
          <p:cNvPr id="12292" name="Text Box 159"/>
          <p:cNvSpPr txBox="1">
            <a:spLocks noChangeArrowheads="1"/>
          </p:cNvSpPr>
          <p:nvPr/>
        </p:nvSpPr>
        <p:spPr bwMode="auto">
          <a:xfrm>
            <a:off x="323850" y="378181"/>
            <a:ext cx="8659812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23888" indent="-623888" eaLnBrk="1" hangingPunct="1">
              <a:buSzPct val="85000"/>
              <a:defRPr/>
            </a:pPr>
            <a:r>
              <a:rPr lang="fr-FR" b="1" dirty="0">
                <a:solidFill>
                  <a:srgbClr val="3333FF"/>
                </a:solidFill>
                <a:latin typeface="Arial" charset="0"/>
              </a:rPr>
              <a:t>1.2.8 	Graisses neutres (triglycérides)</a:t>
            </a:r>
            <a:endParaRPr lang="fr-FR" sz="1600" b="1" dirty="0">
              <a:latin typeface="Arial" charset="0"/>
            </a:endParaRPr>
          </a:p>
          <a:p>
            <a:pPr marL="179388" indent="-179388" eaLnBrk="1" hangingPunct="1">
              <a:buSzPct val="85000"/>
              <a:tabLst>
                <a:tab pos="623888" algn="l"/>
              </a:tabLst>
              <a:defRPr/>
            </a:pPr>
            <a:r>
              <a:rPr lang="fr-FR" sz="1600" b="1" dirty="0">
                <a:latin typeface="Arial" charset="0"/>
              </a:rPr>
              <a:t>		</a:t>
            </a:r>
            <a:r>
              <a:rPr lang="fr-FR" sz="1600" dirty="0">
                <a:latin typeface="Arial" charset="0"/>
              </a:rPr>
              <a:t>- Localisées dans le tissu adipeux (sous la peau et entourant certains organes</a:t>
            </a:r>
            <a:r>
              <a:rPr lang="fr-FR" sz="1600" dirty="0" smtClean="0">
                <a:latin typeface="Arial" charset="0"/>
              </a:rPr>
              <a:t>)</a:t>
            </a:r>
            <a:endParaRPr lang="fr-FR" sz="1600" dirty="0">
              <a:latin typeface="Arial" charset="0"/>
            </a:endParaRPr>
          </a:p>
          <a:p>
            <a:pPr marL="179388" indent="-179388" eaLnBrk="1" hangingPunct="1">
              <a:buSzPct val="85000"/>
              <a:tabLst>
                <a:tab pos="623888" algn="l"/>
              </a:tabLst>
              <a:defRPr/>
            </a:pPr>
            <a:r>
              <a:rPr lang="fr-FR" sz="1600" dirty="0">
                <a:latin typeface="Arial" charset="0"/>
              </a:rPr>
              <a:t>		</a:t>
            </a:r>
            <a:r>
              <a:rPr lang="fr-FR" sz="1600" dirty="0" smtClean="0">
                <a:latin typeface="Arial" charset="0"/>
              </a:rPr>
              <a:t>- Principale forme de réserve d’énergie dans l’organisme</a:t>
            </a:r>
          </a:p>
          <a:p>
            <a:pPr marL="179388" indent="-179388" eaLnBrk="1" hangingPunct="1">
              <a:buSzPct val="85000"/>
              <a:tabLst>
                <a:tab pos="633413" algn="l"/>
              </a:tabLst>
              <a:defRPr/>
            </a:pPr>
            <a:r>
              <a:rPr lang="fr-FR" sz="1600" dirty="0" smtClean="0">
                <a:latin typeface="Arial" charset="0"/>
              </a:rPr>
              <a:t>		- Protection et isolation des organes</a:t>
            </a:r>
            <a:endParaRPr lang="fr-FR" sz="1600" dirty="0">
              <a:latin typeface="Arial" charset="0"/>
            </a:endParaRPr>
          </a:p>
          <a:p>
            <a:pPr marL="179388" indent="-179388" eaLnBrk="1" hangingPunct="1">
              <a:defRPr/>
            </a:pPr>
            <a:endParaRPr lang="fr-FR" sz="1600" dirty="0">
              <a:latin typeface="Arial" charset="0"/>
            </a:endParaRPr>
          </a:p>
          <a:p>
            <a:pPr marL="623888" indent="-623888" eaLnBrk="1" hangingPunct="1">
              <a:buSzPct val="85000"/>
              <a:defRPr/>
            </a:pPr>
            <a:r>
              <a:rPr lang="fr-FR" b="1" dirty="0">
                <a:solidFill>
                  <a:srgbClr val="3333FF"/>
                </a:solidFill>
                <a:latin typeface="Arial" charset="0"/>
              </a:rPr>
              <a:t>1.2.9	Phospholipides</a:t>
            </a:r>
          </a:p>
          <a:p>
            <a:pPr marL="623888" indent="-623888" eaLnBrk="1" hangingPunct="1">
              <a:buSzPct val="85000"/>
              <a:tabLst>
                <a:tab pos="803275" algn="l"/>
              </a:tabLst>
              <a:defRPr/>
            </a:pPr>
            <a:r>
              <a:rPr lang="fr-FR" sz="1600" b="1" dirty="0">
                <a:solidFill>
                  <a:srgbClr val="3333FF"/>
                </a:solidFill>
                <a:latin typeface="Arial" charset="0"/>
              </a:rPr>
              <a:t>	</a:t>
            </a:r>
            <a:r>
              <a:rPr lang="fr-FR" sz="1600" dirty="0">
                <a:latin typeface="Arial" charset="0"/>
              </a:rPr>
              <a:t>- Principaux constituants des </a:t>
            </a:r>
            <a:r>
              <a:rPr lang="fr-FR" sz="1600" dirty="0" smtClean="0">
                <a:latin typeface="Arial" charset="0"/>
              </a:rPr>
              <a:t>membranes cellulaires</a:t>
            </a:r>
            <a:endParaRPr lang="fr-FR" sz="1600" dirty="0">
              <a:latin typeface="Arial" charset="0"/>
            </a:endParaRPr>
          </a:p>
          <a:p>
            <a:pPr marL="623888" indent="-623888" eaLnBrk="1" hangingPunct="1">
              <a:buSzPct val="85000"/>
              <a:tabLst>
                <a:tab pos="803275" algn="l"/>
              </a:tabLst>
              <a:defRPr/>
            </a:pPr>
            <a:r>
              <a:rPr lang="fr-FR" sz="1600" dirty="0">
                <a:latin typeface="Arial" charset="0"/>
              </a:rPr>
              <a:t>	- Participent au transport des lipides dans le </a:t>
            </a:r>
            <a:r>
              <a:rPr lang="fr-FR" sz="1600" dirty="0" smtClean="0">
                <a:latin typeface="Arial" charset="0"/>
              </a:rPr>
              <a:t>plasma sanguin</a:t>
            </a:r>
            <a:endParaRPr lang="fr-FR" sz="1600" dirty="0">
              <a:latin typeface="Arial" charset="0"/>
            </a:endParaRPr>
          </a:p>
          <a:p>
            <a:pPr marL="623888" indent="-623888" eaLnBrk="1" hangingPunct="1">
              <a:buSzPct val="85000"/>
              <a:tabLst>
                <a:tab pos="803275" algn="l"/>
              </a:tabLst>
              <a:defRPr/>
            </a:pPr>
            <a:r>
              <a:rPr lang="fr-FR" sz="1600" dirty="0">
                <a:latin typeface="Arial" charset="0"/>
              </a:rPr>
              <a:t>	- Abondants dans le tissu nerveux</a:t>
            </a:r>
          </a:p>
          <a:p>
            <a:pPr marL="179388" indent="-179388" eaLnBrk="1" hangingPunct="1">
              <a:defRPr/>
            </a:pPr>
            <a:endParaRPr lang="fr-FR" sz="1600" dirty="0">
              <a:latin typeface="Arial" charset="0"/>
            </a:endParaRPr>
          </a:p>
          <a:p>
            <a:pPr marL="179388" indent="-179388" eaLnBrk="1" hangingPunct="1">
              <a:buSzPct val="85000"/>
              <a:defRPr/>
            </a:pPr>
            <a:r>
              <a:rPr lang="fr-FR" b="1" dirty="0">
                <a:solidFill>
                  <a:srgbClr val="3333FF"/>
                </a:solidFill>
                <a:latin typeface="Arial" charset="0"/>
              </a:rPr>
              <a:t>1.2.10 Stéroïdes</a:t>
            </a:r>
          </a:p>
          <a:p>
            <a:pPr marL="179388" indent="-179388" eaLnBrk="1" hangingPunct="1">
              <a:defRPr/>
            </a:pPr>
            <a:r>
              <a:rPr lang="fr-FR" sz="1600" dirty="0">
                <a:solidFill>
                  <a:srgbClr val="3333FF"/>
                </a:solidFill>
                <a:latin typeface="Arial" charset="0"/>
              </a:rPr>
              <a:t>     </a:t>
            </a:r>
            <a:r>
              <a:rPr lang="fr-FR" sz="1600" b="1" dirty="0">
                <a:solidFill>
                  <a:srgbClr val="3333FF"/>
                </a:solidFill>
                <a:latin typeface="Arial" charset="0"/>
              </a:rPr>
              <a:t>Cholestérol</a:t>
            </a:r>
            <a:r>
              <a:rPr lang="fr-FR" sz="1600" dirty="0">
                <a:solidFill>
                  <a:srgbClr val="3333FF"/>
                </a:solidFill>
                <a:latin typeface="Arial" charset="0"/>
              </a:rPr>
              <a:t>:</a:t>
            </a:r>
            <a:r>
              <a:rPr lang="fr-FR" sz="1600" dirty="0">
                <a:latin typeface="Arial" charset="0"/>
              </a:rPr>
              <a:t>  - Stéroïde le plus important pour l’être humain</a:t>
            </a:r>
          </a:p>
          <a:p>
            <a:pPr marL="179388" indent="-179388" eaLnBrk="1" hangingPunct="1">
              <a:defRPr/>
            </a:pPr>
            <a:r>
              <a:rPr lang="fr-FR" sz="1600" dirty="0">
                <a:latin typeface="Arial" charset="0"/>
              </a:rPr>
              <a:t>                            - Présent dans les membranes cellulaires</a:t>
            </a:r>
          </a:p>
          <a:p>
            <a:pPr marL="179388" indent="-179388" eaLnBrk="1" hangingPunct="1">
              <a:defRPr/>
            </a:pPr>
            <a:r>
              <a:rPr lang="fr-FR" sz="1600" dirty="0">
                <a:latin typeface="Arial" charset="0"/>
              </a:rPr>
              <a:t>                            - Précurseur des hormones stéroïdes, </a:t>
            </a:r>
            <a:r>
              <a:rPr lang="fr-FR" sz="1600" dirty="0" smtClean="0">
                <a:latin typeface="Arial" charset="0"/>
              </a:rPr>
              <a:t>de </a:t>
            </a:r>
            <a:r>
              <a:rPr lang="fr-FR" sz="1600" dirty="0">
                <a:latin typeface="Arial" charset="0"/>
              </a:rPr>
              <a:t>la vitamine </a:t>
            </a:r>
            <a:r>
              <a:rPr lang="fr-FR" sz="1600" dirty="0" smtClean="0">
                <a:latin typeface="Arial" charset="0"/>
              </a:rPr>
              <a:t>D, des sels biliaires </a:t>
            </a:r>
            <a:endParaRPr lang="fr-FR" sz="1600" dirty="0">
              <a:latin typeface="Arial" charset="0"/>
            </a:endParaRPr>
          </a:p>
        </p:txBody>
      </p:sp>
      <p:sp>
        <p:nvSpPr>
          <p:cNvPr id="12293" name="Rectangle 160"/>
          <p:cNvSpPr>
            <a:spLocks noChangeArrowheads="1"/>
          </p:cNvSpPr>
          <p:nvPr/>
        </p:nvSpPr>
        <p:spPr bwMode="auto">
          <a:xfrm>
            <a:off x="4827587" y="5212337"/>
            <a:ext cx="12573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b="1" dirty="0">
                <a:solidFill>
                  <a:srgbClr val="3333FF"/>
                </a:solidFill>
                <a:latin typeface="Arial" charset="0"/>
              </a:rPr>
              <a:t>Cholestérol</a:t>
            </a:r>
          </a:p>
        </p:txBody>
      </p:sp>
      <p:sp>
        <p:nvSpPr>
          <p:cNvPr id="12294" name="Rectangle 161"/>
          <p:cNvSpPr>
            <a:spLocks noChangeArrowheads="1"/>
          </p:cNvSpPr>
          <p:nvPr/>
        </p:nvSpPr>
        <p:spPr bwMode="auto">
          <a:xfrm>
            <a:off x="2246312" y="4282062"/>
            <a:ext cx="4516438" cy="2128838"/>
          </a:xfrm>
          <a:prstGeom prst="rect">
            <a:avLst/>
          </a:prstGeom>
          <a:noFill/>
          <a:ln w="38100">
            <a:solidFill>
              <a:srgbClr val="008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CA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3"/>
          <p:cNvSpPr txBox="1">
            <a:spLocks noChangeArrowheads="1"/>
          </p:cNvSpPr>
          <p:nvPr/>
        </p:nvSpPr>
        <p:spPr bwMode="auto">
          <a:xfrm>
            <a:off x="263525" y="317500"/>
            <a:ext cx="8659813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9388" indent="-179388" eaLnBrk="1" hangingPunct="1"/>
            <a:r>
              <a:rPr lang="fr-FR" b="1" dirty="0">
                <a:solidFill>
                  <a:srgbClr val="3333FF"/>
                </a:solidFill>
                <a:latin typeface="Arial" charset="0"/>
              </a:rPr>
              <a:t>1.2.11  Autres substances lipoïdes</a:t>
            </a:r>
          </a:p>
          <a:p>
            <a:pPr marL="360363" lvl="1" eaLnBrk="1" hangingPunct="1">
              <a:spcBef>
                <a:spcPct val="25000"/>
              </a:spcBef>
              <a:buClr>
                <a:srgbClr val="3333FF"/>
              </a:buClr>
              <a:buSzPct val="85000"/>
              <a:buFont typeface="Wingdings" pitchFamily="2" charset="2"/>
              <a:buChar char="§"/>
            </a:pPr>
            <a:r>
              <a:rPr lang="fr-FR" sz="1600" dirty="0">
                <a:latin typeface="Arial" charset="0"/>
              </a:rPr>
              <a:t> </a:t>
            </a:r>
            <a:r>
              <a:rPr lang="fr-FR" sz="1600" b="1" dirty="0" err="1">
                <a:solidFill>
                  <a:srgbClr val="3333FF"/>
                </a:solidFill>
                <a:latin typeface="Arial" charset="0"/>
              </a:rPr>
              <a:t>Eicosanoïdes</a:t>
            </a:r>
            <a:endParaRPr lang="fr-FR" sz="1600" b="1" dirty="0">
              <a:solidFill>
                <a:srgbClr val="3333FF"/>
              </a:solidFill>
              <a:latin typeface="Arial" charset="0"/>
            </a:endParaRPr>
          </a:p>
          <a:p>
            <a:pPr marL="720725" lvl="2" indent="-180975" eaLnBrk="1" hangingPunct="1">
              <a:buClr>
                <a:schemeClr val="tx1"/>
              </a:buClr>
              <a:buSzPct val="90000"/>
              <a:buFont typeface="Symbol" pitchFamily="18" charset="2"/>
              <a:buChar char="-"/>
            </a:pPr>
            <a:r>
              <a:rPr lang="fr-FR" sz="1600" dirty="0">
                <a:latin typeface="Arial" charset="0"/>
              </a:rPr>
              <a:t>Groupe de molécules dérivées </a:t>
            </a:r>
            <a:r>
              <a:rPr lang="fr-FR" sz="1600" dirty="0" smtClean="0">
                <a:latin typeface="Arial" charset="0"/>
              </a:rPr>
              <a:t>d’un acide gras à 20 carbones</a:t>
            </a:r>
          </a:p>
          <a:p>
            <a:pPr marL="720725" lvl="2" indent="-180975" eaLnBrk="1" hangingPunct="1">
              <a:buClr>
                <a:schemeClr val="tx1"/>
              </a:buClr>
              <a:buSzPct val="90000"/>
              <a:buFont typeface="Symbol" pitchFamily="18" charset="2"/>
              <a:buChar char="-"/>
            </a:pPr>
            <a:r>
              <a:rPr lang="fr-FR" sz="1600" dirty="0" smtClean="0">
                <a:latin typeface="Arial" charset="0"/>
              </a:rPr>
              <a:t>Présents </a:t>
            </a:r>
            <a:r>
              <a:rPr lang="fr-FR" sz="1600" dirty="0">
                <a:latin typeface="Arial" charset="0"/>
              </a:rPr>
              <a:t>dans toutes le membranes cellulaires</a:t>
            </a:r>
          </a:p>
          <a:p>
            <a:pPr marL="720725" lvl="2" indent="-180975" eaLnBrk="1" hangingPunct="1">
              <a:buClr>
                <a:schemeClr val="tx1"/>
              </a:buClr>
              <a:buSzPct val="90000"/>
              <a:buFont typeface="Symbol" pitchFamily="18" charset="2"/>
              <a:buChar char="-"/>
            </a:pPr>
            <a:r>
              <a:rPr lang="fr-FR" sz="1600" dirty="0" smtClean="0">
                <a:latin typeface="Arial" charset="0"/>
              </a:rPr>
              <a:t>Importants messagers chimiques</a:t>
            </a:r>
          </a:p>
          <a:p>
            <a:pPr marL="720725" lvl="2" indent="-180975" eaLnBrk="1" hangingPunct="1">
              <a:buClr>
                <a:schemeClr val="tx1"/>
              </a:buClr>
              <a:buSzPct val="90000"/>
              <a:buFont typeface="Symbol" pitchFamily="18" charset="2"/>
              <a:buChar char="-"/>
            </a:pPr>
            <a:r>
              <a:rPr lang="fr-FR" sz="1600" dirty="0" smtClean="0">
                <a:latin typeface="Arial" charset="0"/>
              </a:rPr>
              <a:t>Ex.: prostaglandines</a:t>
            </a:r>
            <a:endParaRPr lang="fr-FR" sz="1600" dirty="0">
              <a:latin typeface="Arial" charset="0"/>
            </a:endParaRPr>
          </a:p>
          <a:p>
            <a:pPr marL="360363" lvl="1" eaLnBrk="1" hangingPunct="1">
              <a:spcBef>
                <a:spcPct val="25000"/>
              </a:spcBef>
              <a:buClr>
                <a:srgbClr val="3333FF"/>
              </a:buClr>
              <a:buSzPct val="85000"/>
              <a:buFont typeface="Wingdings" pitchFamily="2" charset="2"/>
              <a:buChar char="§"/>
            </a:pPr>
            <a:r>
              <a:rPr lang="fr-FR" sz="1600" b="1" dirty="0">
                <a:solidFill>
                  <a:srgbClr val="3333FF"/>
                </a:solidFill>
                <a:latin typeface="Arial" charset="0"/>
              </a:rPr>
              <a:t> Lipoprotéines</a:t>
            </a:r>
          </a:p>
          <a:p>
            <a:pPr marL="720725" lvl="2" indent="-180975" eaLnBrk="1" hangingPunct="1">
              <a:buClr>
                <a:schemeClr val="tx1"/>
              </a:buClr>
              <a:buSzPct val="90000"/>
              <a:buFont typeface="Symbol" pitchFamily="18" charset="2"/>
              <a:buChar char="-"/>
            </a:pPr>
            <a:r>
              <a:rPr lang="fr-FR" sz="1600" dirty="0">
                <a:latin typeface="Arial" charset="0"/>
              </a:rPr>
              <a:t>Substances formées de lipides et de protéines</a:t>
            </a:r>
          </a:p>
          <a:p>
            <a:pPr marL="720725" lvl="2" indent="-180975" eaLnBrk="1" hangingPunct="1">
              <a:buClr>
                <a:schemeClr val="tx1"/>
              </a:buClr>
              <a:buSzPct val="90000"/>
              <a:buFont typeface="Symbol" pitchFamily="18" charset="2"/>
              <a:buChar char="-"/>
            </a:pPr>
            <a:r>
              <a:rPr lang="fr-FR" sz="1600" dirty="0">
                <a:latin typeface="Arial" charset="0"/>
              </a:rPr>
              <a:t>Transport des </a:t>
            </a:r>
            <a:r>
              <a:rPr lang="fr-FR" sz="1600" dirty="0" smtClean="0">
                <a:latin typeface="Arial" charset="0"/>
              </a:rPr>
              <a:t>triglycérides </a:t>
            </a:r>
            <a:r>
              <a:rPr lang="fr-FR" sz="1600" dirty="0">
                <a:latin typeface="Arial" charset="0"/>
              </a:rPr>
              <a:t>et du cholestérol dans le sang</a:t>
            </a:r>
            <a:endParaRPr lang="fr-FR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82563" y="231775"/>
            <a:ext cx="3733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9388" indent="-179388" eaLnBrk="1" hangingPunct="1">
              <a:spcBef>
                <a:spcPct val="50000"/>
              </a:spcBef>
              <a:buFontTx/>
              <a:buChar char="•"/>
            </a:pPr>
            <a:r>
              <a:rPr lang="fr-CA" sz="2000" b="1" u="sng">
                <a:solidFill>
                  <a:srgbClr val="3333FF"/>
                </a:solidFill>
                <a:latin typeface="Arial" charset="0"/>
              </a:rPr>
              <a:t>PROTÉINES</a:t>
            </a:r>
            <a:endParaRPr lang="en-US" sz="2000" b="1" u="sng">
              <a:solidFill>
                <a:srgbClr val="3333FF"/>
              </a:solidFill>
              <a:latin typeface="Arial" charset="0"/>
            </a:endParaRP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1204913" y="2335213"/>
            <a:ext cx="104457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sz="1400" b="1">
                <a:solidFill>
                  <a:srgbClr val="000000"/>
                </a:solidFill>
                <a:latin typeface="Arial" charset="0"/>
              </a:rPr>
              <a:t>Acide aminé</a:t>
            </a:r>
            <a:endParaRPr lang="fr-FR" sz="1400" b="1">
              <a:latin typeface="Arial" charset="0"/>
            </a:endParaRPr>
          </a:p>
        </p:txBody>
      </p:sp>
      <p:sp>
        <p:nvSpPr>
          <p:cNvPr id="14340" name="Rectangle 5"/>
          <p:cNvSpPr>
            <a:spLocks noChangeArrowheads="1"/>
          </p:cNvSpPr>
          <p:nvPr/>
        </p:nvSpPr>
        <p:spPr bwMode="auto">
          <a:xfrm>
            <a:off x="2598738" y="2335213"/>
            <a:ext cx="104457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sz="1400" b="1">
                <a:solidFill>
                  <a:srgbClr val="000000"/>
                </a:solidFill>
                <a:latin typeface="Arial" charset="0"/>
              </a:rPr>
              <a:t>Acide aminé</a:t>
            </a:r>
            <a:endParaRPr lang="fr-FR" sz="1400" b="1">
              <a:latin typeface="Arial" charset="0"/>
            </a:endParaRPr>
          </a:p>
        </p:txBody>
      </p:sp>
      <p:sp>
        <p:nvSpPr>
          <p:cNvPr id="14341" name="Rectangle 8"/>
          <p:cNvSpPr>
            <a:spLocks noChangeArrowheads="1"/>
          </p:cNvSpPr>
          <p:nvPr/>
        </p:nvSpPr>
        <p:spPr bwMode="auto">
          <a:xfrm>
            <a:off x="6122988" y="2335213"/>
            <a:ext cx="80645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sz="1400" b="1">
                <a:solidFill>
                  <a:srgbClr val="000000"/>
                </a:solidFill>
                <a:latin typeface="Arial" charset="0"/>
              </a:rPr>
              <a:t>Dipeptide</a:t>
            </a:r>
            <a:endParaRPr lang="fr-FR" sz="1400" b="1">
              <a:latin typeface="Arial" charset="0"/>
            </a:endParaRPr>
          </a:p>
        </p:txBody>
      </p:sp>
      <p:sp>
        <p:nvSpPr>
          <p:cNvPr id="14342" name="Rectangle 10"/>
          <p:cNvSpPr>
            <a:spLocks noChangeArrowheads="1"/>
          </p:cNvSpPr>
          <p:nvPr/>
        </p:nvSpPr>
        <p:spPr bwMode="auto">
          <a:xfrm>
            <a:off x="2628900" y="1806575"/>
            <a:ext cx="10318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400" b="1">
                <a:solidFill>
                  <a:srgbClr val="000000"/>
                </a:solidFill>
                <a:latin typeface="Arial" charset="0"/>
              </a:rPr>
              <a:t>+</a:t>
            </a:r>
            <a:endParaRPr lang="en-US" sz="1400" b="1">
              <a:latin typeface="Arial" charset="0"/>
            </a:endParaRPr>
          </a:p>
        </p:txBody>
      </p:sp>
      <p:grpSp>
        <p:nvGrpSpPr>
          <p:cNvPr id="14343" name="Group 61"/>
          <p:cNvGrpSpPr>
            <a:grpSpLocks/>
          </p:cNvGrpSpPr>
          <p:nvPr/>
        </p:nvGrpSpPr>
        <p:grpSpPr bwMode="auto">
          <a:xfrm>
            <a:off x="1100138" y="752475"/>
            <a:ext cx="6432550" cy="1608138"/>
            <a:chOff x="864" y="582"/>
            <a:chExt cx="4052" cy="1013"/>
          </a:xfrm>
        </p:grpSpPr>
        <p:pic>
          <p:nvPicPr>
            <p:cNvPr id="14358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44" y="720"/>
              <a:ext cx="3852" cy="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359" name="Rectangle 6"/>
            <p:cNvSpPr>
              <a:spLocks noChangeArrowheads="1"/>
            </p:cNvSpPr>
            <p:nvPr/>
          </p:nvSpPr>
          <p:spPr bwMode="auto">
            <a:xfrm>
              <a:off x="2589" y="906"/>
              <a:ext cx="483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400" b="1">
                  <a:solidFill>
                    <a:srgbClr val="000000"/>
                  </a:solidFill>
                  <a:latin typeface="Arial" charset="0"/>
                </a:rPr>
                <a:t>synthèse</a:t>
              </a:r>
            </a:p>
          </p:txBody>
        </p:sp>
        <p:sp>
          <p:nvSpPr>
            <p:cNvPr id="14360" name="Rectangle 7"/>
            <p:cNvSpPr>
              <a:spLocks noChangeArrowheads="1"/>
            </p:cNvSpPr>
            <p:nvPr/>
          </p:nvSpPr>
          <p:spPr bwMode="auto">
            <a:xfrm>
              <a:off x="2575" y="1378"/>
              <a:ext cx="540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400" b="1">
                  <a:solidFill>
                    <a:srgbClr val="000000"/>
                  </a:solidFill>
                  <a:latin typeface="Arial" charset="0"/>
                </a:rPr>
                <a:t>Hydrolyse</a:t>
              </a:r>
              <a:endParaRPr lang="fr-FR" sz="1400" b="1">
                <a:latin typeface="Arial" charset="0"/>
              </a:endParaRPr>
            </a:p>
          </p:txBody>
        </p:sp>
        <p:sp>
          <p:nvSpPr>
            <p:cNvPr id="14361" name="Rectangle 9"/>
            <p:cNvSpPr>
              <a:spLocks noChangeArrowheads="1"/>
            </p:cNvSpPr>
            <p:nvPr/>
          </p:nvSpPr>
          <p:spPr bwMode="auto">
            <a:xfrm>
              <a:off x="3744" y="582"/>
              <a:ext cx="984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400" b="1">
                  <a:solidFill>
                    <a:srgbClr val="000000"/>
                  </a:solidFill>
                  <a:latin typeface="Arial" charset="0"/>
                </a:rPr>
                <a:t>Liaison peptidique</a:t>
              </a:r>
              <a:endParaRPr lang="fr-FR" sz="1400" b="1">
                <a:latin typeface="Arial" charset="0"/>
              </a:endParaRPr>
            </a:p>
          </p:txBody>
        </p:sp>
        <p:sp>
          <p:nvSpPr>
            <p:cNvPr id="14362" name="Rectangle 11"/>
            <p:cNvSpPr>
              <a:spLocks noChangeArrowheads="1"/>
            </p:cNvSpPr>
            <p:nvPr/>
          </p:nvSpPr>
          <p:spPr bwMode="auto">
            <a:xfrm>
              <a:off x="992" y="113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N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63" name="Rectangle 12"/>
            <p:cNvSpPr>
              <a:spLocks noChangeArrowheads="1"/>
            </p:cNvSpPr>
            <p:nvPr/>
          </p:nvSpPr>
          <p:spPr bwMode="auto">
            <a:xfrm>
              <a:off x="992" y="92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64" name="Rectangle 13"/>
            <p:cNvSpPr>
              <a:spLocks noChangeArrowheads="1"/>
            </p:cNvSpPr>
            <p:nvPr/>
          </p:nvSpPr>
          <p:spPr bwMode="auto">
            <a:xfrm>
              <a:off x="864" y="132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65" name="Rectangle 14"/>
            <p:cNvSpPr>
              <a:spLocks noChangeArrowheads="1"/>
            </p:cNvSpPr>
            <p:nvPr/>
          </p:nvSpPr>
          <p:spPr bwMode="auto">
            <a:xfrm>
              <a:off x="1192" y="113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C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66" name="Rectangle 15"/>
            <p:cNvSpPr>
              <a:spLocks noChangeArrowheads="1"/>
            </p:cNvSpPr>
            <p:nvPr/>
          </p:nvSpPr>
          <p:spPr bwMode="auto">
            <a:xfrm>
              <a:off x="1192" y="92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R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67" name="Rectangle 16"/>
            <p:cNvSpPr>
              <a:spLocks noChangeArrowheads="1"/>
            </p:cNvSpPr>
            <p:nvPr/>
          </p:nvSpPr>
          <p:spPr bwMode="auto">
            <a:xfrm>
              <a:off x="1192" y="1354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68" name="Rectangle 17"/>
            <p:cNvSpPr>
              <a:spLocks noChangeArrowheads="1"/>
            </p:cNvSpPr>
            <p:nvPr/>
          </p:nvSpPr>
          <p:spPr bwMode="auto">
            <a:xfrm>
              <a:off x="1384" y="922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69" name="Rectangle 18"/>
            <p:cNvSpPr>
              <a:spLocks noChangeArrowheads="1"/>
            </p:cNvSpPr>
            <p:nvPr/>
          </p:nvSpPr>
          <p:spPr bwMode="auto">
            <a:xfrm>
              <a:off x="1880" y="113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N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70" name="Rectangle 19"/>
            <p:cNvSpPr>
              <a:spLocks noChangeArrowheads="1"/>
            </p:cNvSpPr>
            <p:nvPr/>
          </p:nvSpPr>
          <p:spPr bwMode="auto">
            <a:xfrm>
              <a:off x="1888" y="92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71" name="Rectangle 20"/>
            <p:cNvSpPr>
              <a:spLocks noChangeArrowheads="1"/>
            </p:cNvSpPr>
            <p:nvPr/>
          </p:nvSpPr>
          <p:spPr bwMode="auto">
            <a:xfrm>
              <a:off x="1760" y="132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72" name="Rectangle 21"/>
            <p:cNvSpPr>
              <a:spLocks noChangeArrowheads="1"/>
            </p:cNvSpPr>
            <p:nvPr/>
          </p:nvSpPr>
          <p:spPr bwMode="auto">
            <a:xfrm>
              <a:off x="2080" y="113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C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73" name="Rectangle 22"/>
            <p:cNvSpPr>
              <a:spLocks noChangeArrowheads="1"/>
            </p:cNvSpPr>
            <p:nvPr/>
          </p:nvSpPr>
          <p:spPr bwMode="auto">
            <a:xfrm>
              <a:off x="2080" y="92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R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74" name="Rectangle 23"/>
            <p:cNvSpPr>
              <a:spLocks noChangeArrowheads="1"/>
            </p:cNvSpPr>
            <p:nvPr/>
          </p:nvSpPr>
          <p:spPr bwMode="auto">
            <a:xfrm>
              <a:off x="2280" y="113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C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75" name="Rectangle 24"/>
            <p:cNvSpPr>
              <a:spLocks noChangeArrowheads="1"/>
            </p:cNvSpPr>
            <p:nvPr/>
          </p:nvSpPr>
          <p:spPr bwMode="auto">
            <a:xfrm>
              <a:off x="1392" y="113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C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76" name="Rectangle 25"/>
            <p:cNvSpPr>
              <a:spLocks noChangeArrowheads="1"/>
            </p:cNvSpPr>
            <p:nvPr/>
          </p:nvSpPr>
          <p:spPr bwMode="auto">
            <a:xfrm>
              <a:off x="2088" y="1354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77" name="Rectangle 26"/>
            <p:cNvSpPr>
              <a:spLocks noChangeArrowheads="1"/>
            </p:cNvSpPr>
            <p:nvPr/>
          </p:nvSpPr>
          <p:spPr bwMode="auto">
            <a:xfrm>
              <a:off x="2280" y="922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78" name="Rectangle 27"/>
            <p:cNvSpPr>
              <a:spLocks noChangeArrowheads="1"/>
            </p:cNvSpPr>
            <p:nvPr/>
          </p:nvSpPr>
          <p:spPr bwMode="auto">
            <a:xfrm>
              <a:off x="3202" y="924"/>
              <a:ext cx="18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r>
                <a:rPr lang="fr-FR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79" name="Rectangle 28"/>
            <p:cNvSpPr>
              <a:spLocks noChangeArrowheads="1"/>
            </p:cNvSpPr>
            <p:nvPr/>
          </p:nvSpPr>
          <p:spPr bwMode="auto">
            <a:xfrm>
              <a:off x="3194" y="1436"/>
              <a:ext cx="18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r>
                <a:rPr lang="fr-FR" sz="1200" b="1" baseline="-25000">
                  <a:solidFill>
                    <a:srgbClr val="000000"/>
                  </a:solidFill>
                  <a:latin typeface="Arial" charset="0"/>
                </a:rPr>
                <a:t>2</a:t>
              </a:r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O</a:t>
              </a:r>
            </a:p>
          </p:txBody>
        </p:sp>
        <p:sp>
          <p:nvSpPr>
            <p:cNvPr id="14380" name="Rectangle 29"/>
            <p:cNvSpPr>
              <a:spLocks noChangeArrowheads="1"/>
            </p:cNvSpPr>
            <p:nvPr/>
          </p:nvSpPr>
          <p:spPr bwMode="auto">
            <a:xfrm>
              <a:off x="3624" y="113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N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81" name="Rectangle 30"/>
            <p:cNvSpPr>
              <a:spLocks noChangeArrowheads="1"/>
            </p:cNvSpPr>
            <p:nvPr/>
          </p:nvSpPr>
          <p:spPr bwMode="auto">
            <a:xfrm>
              <a:off x="3624" y="92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82" name="Rectangle 31"/>
            <p:cNvSpPr>
              <a:spLocks noChangeArrowheads="1"/>
            </p:cNvSpPr>
            <p:nvPr/>
          </p:nvSpPr>
          <p:spPr bwMode="auto">
            <a:xfrm>
              <a:off x="3496" y="132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83" name="Rectangle 32"/>
            <p:cNvSpPr>
              <a:spLocks noChangeArrowheads="1"/>
            </p:cNvSpPr>
            <p:nvPr/>
          </p:nvSpPr>
          <p:spPr bwMode="auto">
            <a:xfrm>
              <a:off x="3824" y="113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C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84" name="Rectangle 33"/>
            <p:cNvSpPr>
              <a:spLocks noChangeArrowheads="1"/>
            </p:cNvSpPr>
            <p:nvPr/>
          </p:nvSpPr>
          <p:spPr bwMode="auto">
            <a:xfrm>
              <a:off x="3824" y="92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R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85" name="Rectangle 34"/>
            <p:cNvSpPr>
              <a:spLocks noChangeArrowheads="1"/>
            </p:cNvSpPr>
            <p:nvPr/>
          </p:nvSpPr>
          <p:spPr bwMode="auto">
            <a:xfrm>
              <a:off x="4024" y="113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C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86" name="Rectangle 35"/>
            <p:cNvSpPr>
              <a:spLocks noChangeArrowheads="1"/>
            </p:cNvSpPr>
            <p:nvPr/>
          </p:nvSpPr>
          <p:spPr bwMode="auto">
            <a:xfrm>
              <a:off x="3824" y="1354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87" name="Rectangle 36"/>
            <p:cNvSpPr>
              <a:spLocks noChangeArrowheads="1"/>
            </p:cNvSpPr>
            <p:nvPr/>
          </p:nvSpPr>
          <p:spPr bwMode="auto">
            <a:xfrm>
              <a:off x="4024" y="922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88" name="Rectangle 37"/>
            <p:cNvSpPr>
              <a:spLocks noChangeArrowheads="1"/>
            </p:cNvSpPr>
            <p:nvPr/>
          </p:nvSpPr>
          <p:spPr bwMode="auto">
            <a:xfrm>
              <a:off x="4272" y="113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N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89" name="Rectangle 38"/>
            <p:cNvSpPr>
              <a:spLocks noChangeArrowheads="1"/>
            </p:cNvSpPr>
            <p:nvPr/>
          </p:nvSpPr>
          <p:spPr bwMode="auto">
            <a:xfrm>
              <a:off x="4272" y="92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90" name="Rectangle 39"/>
            <p:cNvSpPr>
              <a:spLocks noChangeArrowheads="1"/>
            </p:cNvSpPr>
            <p:nvPr/>
          </p:nvSpPr>
          <p:spPr bwMode="auto">
            <a:xfrm>
              <a:off x="4472" y="113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C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91" name="Rectangle 40"/>
            <p:cNvSpPr>
              <a:spLocks noChangeArrowheads="1"/>
            </p:cNvSpPr>
            <p:nvPr/>
          </p:nvSpPr>
          <p:spPr bwMode="auto">
            <a:xfrm>
              <a:off x="4472" y="92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R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92" name="Rectangle 41"/>
            <p:cNvSpPr>
              <a:spLocks noChangeArrowheads="1"/>
            </p:cNvSpPr>
            <p:nvPr/>
          </p:nvSpPr>
          <p:spPr bwMode="auto">
            <a:xfrm>
              <a:off x="4672" y="113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C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93" name="Rectangle 42"/>
            <p:cNvSpPr>
              <a:spLocks noChangeArrowheads="1"/>
            </p:cNvSpPr>
            <p:nvPr/>
          </p:nvSpPr>
          <p:spPr bwMode="auto">
            <a:xfrm>
              <a:off x="4472" y="1354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H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94" name="Rectangle 43"/>
            <p:cNvSpPr>
              <a:spLocks noChangeArrowheads="1"/>
            </p:cNvSpPr>
            <p:nvPr/>
          </p:nvSpPr>
          <p:spPr bwMode="auto">
            <a:xfrm>
              <a:off x="4672" y="922"/>
              <a:ext cx="7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O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95" name="Rectangle 44"/>
            <p:cNvSpPr>
              <a:spLocks noChangeArrowheads="1"/>
            </p:cNvSpPr>
            <p:nvPr/>
          </p:nvSpPr>
          <p:spPr bwMode="auto">
            <a:xfrm>
              <a:off x="1500" y="1322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96" name="Rectangle 45"/>
            <p:cNvSpPr>
              <a:spLocks noChangeArrowheads="1"/>
            </p:cNvSpPr>
            <p:nvPr/>
          </p:nvSpPr>
          <p:spPr bwMode="auto">
            <a:xfrm>
              <a:off x="2372" y="1322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fr-FR" sz="1200" b="1">
                <a:latin typeface="Arial" charset="0"/>
              </a:endParaRPr>
            </a:p>
          </p:txBody>
        </p:sp>
        <p:sp>
          <p:nvSpPr>
            <p:cNvPr id="14397" name="Rectangle 46"/>
            <p:cNvSpPr>
              <a:spLocks noChangeArrowheads="1"/>
            </p:cNvSpPr>
            <p:nvPr/>
          </p:nvSpPr>
          <p:spPr bwMode="auto">
            <a:xfrm>
              <a:off x="4772" y="1318"/>
              <a:ext cx="14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fr-FR" sz="1200" b="1">
                  <a:solidFill>
                    <a:srgbClr val="000000"/>
                  </a:solidFill>
                  <a:latin typeface="Arial" charset="0"/>
                </a:rPr>
                <a:t>OH</a:t>
              </a:r>
              <a:endParaRPr lang="fr-FR" sz="1200" b="1">
                <a:latin typeface="Arial" charset="0"/>
              </a:endParaRPr>
            </a:p>
          </p:txBody>
        </p:sp>
      </p:grpSp>
      <p:pic>
        <p:nvPicPr>
          <p:cNvPr id="14344" name="Picture 4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3182938"/>
            <a:ext cx="4865687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5" name="Line 49"/>
          <p:cNvSpPr>
            <a:spLocks noChangeShapeType="1"/>
          </p:cNvSpPr>
          <p:nvPr/>
        </p:nvSpPr>
        <p:spPr bwMode="auto">
          <a:xfrm flipH="1">
            <a:off x="5237163" y="4581525"/>
            <a:ext cx="204787" cy="28892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4346" name="Line 51"/>
          <p:cNvSpPr>
            <a:spLocks noChangeShapeType="1"/>
          </p:cNvSpPr>
          <p:nvPr/>
        </p:nvSpPr>
        <p:spPr bwMode="auto">
          <a:xfrm flipH="1">
            <a:off x="2951163" y="4689475"/>
            <a:ext cx="376237" cy="1588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4347" name="Freeform 52"/>
          <p:cNvSpPr>
            <a:spLocks/>
          </p:cNvSpPr>
          <p:nvPr/>
        </p:nvSpPr>
        <p:spPr bwMode="auto">
          <a:xfrm>
            <a:off x="5449888" y="4532313"/>
            <a:ext cx="0" cy="55562"/>
          </a:xfrm>
          <a:custGeom>
            <a:avLst/>
            <a:gdLst>
              <a:gd name="T0" fmla="*/ 0 h 80"/>
              <a:gd name="T1" fmla="*/ 2147483647 h 80"/>
              <a:gd name="T2" fmla="*/ 0 h 80"/>
              <a:gd name="T3" fmla="*/ 0 60000 65536"/>
              <a:gd name="T4" fmla="*/ 0 60000 65536"/>
              <a:gd name="T5" fmla="*/ 0 60000 65536"/>
              <a:gd name="T6" fmla="*/ 0 h 80"/>
              <a:gd name="T7" fmla="*/ 80 h 80"/>
            </a:gdLst>
            <a:ahLst/>
            <a:cxnLst>
              <a:cxn ang="T3">
                <a:pos x="0" y="T0"/>
              </a:cxn>
              <a:cxn ang="T4">
                <a:pos x="0" y="T1"/>
              </a:cxn>
              <a:cxn ang="T5">
                <a:pos x="0" y="T2"/>
              </a:cxn>
            </a:cxnLst>
            <a:rect l="0" t="T6" r="0" b="T7"/>
            <a:pathLst>
              <a:path h="80">
                <a:moveTo>
                  <a:pt x="0" y="0"/>
                </a:moveTo>
                <a:lnTo>
                  <a:pt x="0" y="8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4348" name="Line 53"/>
          <p:cNvSpPr>
            <a:spLocks noChangeShapeType="1"/>
          </p:cNvSpPr>
          <p:nvPr/>
        </p:nvSpPr>
        <p:spPr bwMode="auto">
          <a:xfrm>
            <a:off x="5441950" y="4525963"/>
            <a:ext cx="1588" cy="555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4349" name="Rectangle 54"/>
          <p:cNvSpPr>
            <a:spLocks noChangeArrowheads="1"/>
          </p:cNvSpPr>
          <p:nvPr/>
        </p:nvSpPr>
        <p:spPr bwMode="auto">
          <a:xfrm>
            <a:off x="5240338" y="4367213"/>
            <a:ext cx="925512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sz="1100" b="1">
                <a:solidFill>
                  <a:srgbClr val="000000"/>
                </a:solidFill>
                <a:latin typeface="Arial" charset="0"/>
              </a:rPr>
              <a:t>Groupe Hème</a:t>
            </a:r>
            <a:endParaRPr lang="fr-FR" sz="1100" b="1">
              <a:latin typeface="Arial" charset="0"/>
            </a:endParaRPr>
          </a:p>
        </p:txBody>
      </p:sp>
      <p:sp>
        <p:nvSpPr>
          <p:cNvPr id="14350" name="Rectangle 55"/>
          <p:cNvSpPr>
            <a:spLocks noChangeArrowheads="1"/>
          </p:cNvSpPr>
          <p:nvPr/>
        </p:nvSpPr>
        <p:spPr bwMode="auto">
          <a:xfrm>
            <a:off x="884238" y="5818188"/>
            <a:ext cx="1782762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sz="1400" b="1">
                <a:solidFill>
                  <a:srgbClr val="000000"/>
                </a:solidFill>
                <a:latin typeface="Arial" charset="0"/>
              </a:rPr>
              <a:t>(b) Structure secondaire</a:t>
            </a:r>
          </a:p>
          <a:p>
            <a:pPr eaLnBrk="1" hangingPunct="1"/>
            <a:r>
              <a:rPr lang="fr-FR" sz="1600" b="1">
                <a:solidFill>
                  <a:srgbClr val="000000"/>
                </a:solidFill>
                <a:latin typeface="Arial" charset="0"/>
              </a:rPr>
              <a:t>    (hélice-</a:t>
            </a:r>
            <a:r>
              <a:rPr lang="fr-FR" sz="1400" b="1">
                <a:solidFill>
                  <a:srgbClr val="000000"/>
                </a:solidFill>
                <a:latin typeface="Symbol" pitchFamily="18" charset="2"/>
              </a:rPr>
              <a:t></a:t>
            </a:r>
            <a:r>
              <a:rPr lang="fr-FR" sz="1400" b="1">
                <a:solidFill>
                  <a:srgbClr val="000000"/>
                </a:solidFill>
                <a:latin typeface="Arial" charset="0"/>
              </a:rPr>
              <a:t>)</a:t>
            </a:r>
          </a:p>
        </p:txBody>
      </p:sp>
      <p:sp>
        <p:nvSpPr>
          <p:cNvPr id="14351" name="Rectangle 56"/>
          <p:cNvSpPr>
            <a:spLocks noChangeArrowheads="1"/>
          </p:cNvSpPr>
          <p:nvPr/>
        </p:nvSpPr>
        <p:spPr bwMode="auto">
          <a:xfrm>
            <a:off x="2741613" y="5548313"/>
            <a:ext cx="153511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sz="1400" b="1">
                <a:solidFill>
                  <a:srgbClr val="000000"/>
                </a:solidFill>
                <a:latin typeface="Arial" charset="0"/>
              </a:rPr>
              <a:t>(d) Structure tertiaire</a:t>
            </a:r>
            <a:endParaRPr lang="fr-FR" sz="1400" b="1">
              <a:latin typeface="Arial" charset="0"/>
            </a:endParaRPr>
          </a:p>
        </p:txBody>
      </p:sp>
      <p:sp>
        <p:nvSpPr>
          <p:cNvPr id="14352" name="Rectangle 57"/>
          <p:cNvSpPr>
            <a:spLocks noChangeArrowheads="1"/>
          </p:cNvSpPr>
          <p:nvPr/>
        </p:nvSpPr>
        <p:spPr bwMode="auto">
          <a:xfrm>
            <a:off x="4664075" y="5548313"/>
            <a:ext cx="2124075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sz="1400" b="1">
                <a:solidFill>
                  <a:srgbClr val="000000"/>
                </a:solidFill>
                <a:latin typeface="Arial" charset="0"/>
              </a:rPr>
              <a:t>(e) Structure quaternaire</a:t>
            </a:r>
          </a:p>
          <a:p>
            <a:pPr eaLnBrk="1" hangingPunct="1"/>
            <a:r>
              <a:rPr lang="fr-FR" sz="1400" b="1">
                <a:solidFill>
                  <a:srgbClr val="000000"/>
                </a:solidFill>
                <a:latin typeface="Arial" charset="0"/>
              </a:rPr>
              <a:t>     (molécule d’hémoglobine)</a:t>
            </a:r>
            <a:endParaRPr lang="fr-FR" sz="1400" b="1">
              <a:latin typeface="Arial" charset="0"/>
            </a:endParaRPr>
          </a:p>
        </p:txBody>
      </p:sp>
      <p:sp>
        <p:nvSpPr>
          <p:cNvPr id="14353" name="Rectangle 58"/>
          <p:cNvSpPr>
            <a:spLocks noChangeArrowheads="1"/>
          </p:cNvSpPr>
          <p:nvPr/>
        </p:nvSpPr>
        <p:spPr bwMode="auto">
          <a:xfrm>
            <a:off x="2373313" y="4592638"/>
            <a:ext cx="536575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FR" sz="1100" b="1">
                <a:solidFill>
                  <a:srgbClr val="000000"/>
                </a:solidFill>
                <a:latin typeface="Arial" charset="0"/>
              </a:rPr>
              <a:t>hélice-</a:t>
            </a:r>
            <a:r>
              <a:rPr lang="fr-FR" sz="1100" b="1">
                <a:solidFill>
                  <a:srgbClr val="000000"/>
                </a:solidFill>
                <a:latin typeface="Symbol" pitchFamily="18" charset="2"/>
              </a:rPr>
              <a:t></a:t>
            </a:r>
            <a:endParaRPr lang="fr-FR" sz="1100">
              <a:latin typeface="Arial" charset="0"/>
            </a:endParaRPr>
          </a:p>
        </p:txBody>
      </p:sp>
      <p:sp>
        <p:nvSpPr>
          <p:cNvPr id="14354" name="Text Box 59"/>
          <p:cNvSpPr txBox="1">
            <a:spLocks noChangeArrowheads="1"/>
          </p:cNvSpPr>
          <p:nvPr/>
        </p:nvSpPr>
        <p:spPr bwMode="auto">
          <a:xfrm>
            <a:off x="228600" y="708025"/>
            <a:ext cx="48656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fr-CA" b="1">
                <a:solidFill>
                  <a:srgbClr val="3333FF"/>
                </a:solidFill>
                <a:latin typeface="Arial" charset="0"/>
                <a:cs typeface="Arial" charset="0"/>
              </a:rPr>
              <a:t>1.2.12</a:t>
            </a:r>
            <a:r>
              <a:rPr lang="fr-CA">
                <a:solidFill>
                  <a:srgbClr val="3333FF"/>
                </a:solidFill>
                <a:latin typeface="Arial" charset="0"/>
                <a:cs typeface="Arial" charset="0"/>
              </a:rPr>
              <a:t>  </a:t>
            </a:r>
            <a:r>
              <a:rPr lang="fr-CA" b="1">
                <a:solidFill>
                  <a:srgbClr val="3333FF"/>
                </a:solidFill>
                <a:latin typeface="Arial" charset="0"/>
              </a:rPr>
              <a:t>Acides aminés et liaison peptidique</a:t>
            </a:r>
            <a:endParaRPr lang="en-US" b="1">
              <a:solidFill>
                <a:srgbClr val="3333FF"/>
              </a:solidFill>
              <a:latin typeface="Arial" charset="0"/>
            </a:endParaRPr>
          </a:p>
        </p:txBody>
      </p:sp>
      <p:sp>
        <p:nvSpPr>
          <p:cNvPr id="14355" name="Text Box 60"/>
          <p:cNvSpPr txBox="1">
            <a:spLocks noChangeArrowheads="1"/>
          </p:cNvSpPr>
          <p:nvPr/>
        </p:nvSpPr>
        <p:spPr bwMode="auto">
          <a:xfrm>
            <a:off x="261938" y="2751138"/>
            <a:ext cx="4762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fr-FR" b="1">
                <a:solidFill>
                  <a:srgbClr val="3333FF"/>
                </a:solidFill>
                <a:latin typeface="Arial" charset="0"/>
                <a:cs typeface="Arial" charset="0"/>
              </a:rPr>
              <a:t>1.2.13 Niveaux d’organisation structurale</a:t>
            </a:r>
            <a:endParaRPr lang="fr-FR" sz="2000" b="1">
              <a:solidFill>
                <a:srgbClr val="3333FF"/>
              </a:solidFill>
              <a:latin typeface="Arial" charset="0"/>
              <a:cs typeface="Arial" charset="0"/>
            </a:endParaRPr>
          </a:p>
        </p:txBody>
      </p:sp>
      <p:sp>
        <p:nvSpPr>
          <p:cNvPr id="14356" name="Text Box 62"/>
          <p:cNvSpPr txBox="1">
            <a:spLocks noChangeArrowheads="1"/>
          </p:cNvSpPr>
          <p:nvPr/>
        </p:nvSpPr>
        <p:spPr bwMode="auto">
          <a:xfrm>
            <a:off x="7972425" y="2363788"/>
            <a:ext cx="920750" cy="338137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2.18</a:t>
            </a:r>
            <a:endParaRPr lang="en-US" sz="1600">
              <a:solidFill>
                <a:srgbClr val="3333FF"/>
              </a:solidFill>
            </a:endParaRPr>
          </a:p>
        </p:txBody>
      </p:sp>
      <p:sp>
        <p:nvSpPr>
          <p:cNvPr id="14357" name="Text Box 63"/>
          <p:cNvSpPr txBox="1">
            <a:spLocks noChangeArrowheads="1"/>
          </p:cNvSpPr>
          <p:nvPr/>
        </p:nvSpPr>
        <p:spPr bwMode="auto">
          <a:xfrm>
            <a:off x="7958138" y="6311900"/>
            <a:ext cx="920750" cy="338138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2.19</a:t>
            </a:r>
            <a:endParaRPr lang="en-US" sz="1600">
              <a:solidFill>
                <a:srgbClr val="33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276225" y="239713"/>
            <a:ext cx="58340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179388" indent="-179388" eaLnBrk="1" hangingPunct="1"/>
            <a:r>
              <a:rPr lang="fr-CA" sz="2000" b="1">
                <a:solidFill>
                  <a:srgbClr val="3333FF"/>
                </a:solidFill>
                <a:latin typeface="Arial" charset="0"/>
              </a:rPr>
              <a:t>1.2.14  Protéines: caractéristiques et fonctions</a:t>
            </a:r>
            <a:endParaRPr lang="en-US" sz="2000" b="1">
              <a:solidFill>
                <a:srgbClr val="3333FF"/>
              </a:solidFill>
              <a:latin typeface="Arial" charset="0"/>
            </a:endParaRP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143000" y="606425"/>
            <a:ext cx="7896225" cy="461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9388" indent="-179388" eaLnBrk="1" hangingPunct="1">
              <a:buSzPct val="85000"/>
              <a:buFont typeface="Wingdings" pitchFamily="2" charset="2"/>
              <a:buChar char="§"/>
            </a:pPr>
            <a:r>
              <a:rPr lang="fr-FR" b="1" dirty="0">
                <a:latin typeface="Arial" charset="0"/>
              </a:rPr>
              <a:t>Protéines fibreuses (protéines structurales)</a:t>
            </a:r>
          </a:p>
          <a:p>
            <a:pPr marL="179388" indent="-179388" eaLnBrk="1" hangingPunct="1"/>
            <a:r>
              <a:rPr lang="fr-FR" sz="1600" dirty="0">
                <a:latin typeface="Arial" charset="0"/>
              </a:rPr>
              <a:t>     - Longues et filiformes</a:t>
            </a:r>
          </a:p>
          <a:p>
            <a:pPr marL="179388" indent="-179388" eaLnBrk="1" hangingPunct="1"/>
            <a:r>
              <a:rPr lang="fr-FR" sz="1600" dirty="0">
                <a:latin typeface="Arial" charset="0"/>
              </a:rPr>
              <a:t>     - Structure secondaire (aussi structure quaternaire)</a:t>
            </a:r>
          </a:p>
          <a:p>
            <a:pPr marL="179388" indent="-179388" eaLnBrk="1" hangingPunct="1"/>
            <a:r>
              <a:rPr lang="fr-FR" sz="1600" dirty="0">
                <a:latin typeface="Arial" charset="0"/>
              </a:rPr>
              <a:t>     - Insoluble dans l’eau, très stables</a:t>
            </a:r>
          </a:p>
          <a:p>
            <a:pPr marL="179388" indent="-179388" eaLnBrk="1" hangingPunct="1"/>
            <a:r>
              <a:rPr lang="fr-FR" sz="1600" dirty="0">
                <a:latin typeface="Arial" charset="0"/>
              </a:rPr>
              <a:t>     - Matériau de construction, </a:t>
            </a:r>
            <a:r>
              <a:rPr lang="fr-FR" sz="1600" dirty="0" smtClean="0">
                <a:latin typeface="Arial" charset="0"/>
              </a:rPr>
              <a:t>mouvement cellulaire</a:t>
            </a:r>
            <a:endParaRPr lang="fr-FR" sz="1600" dirty="0">
              <a:latin typeface="Arial" charset="0"/>
            </a:endParaRPr>
          </a:p>
          <a:p>
            <a:pPr marL="179388" indent="-179388" eaLnBrk="1" hangingPunct="1"/>
            <a:r>
              <a:rPr lang="fr-FR" sz="1600" dirty="0">
                <a:latin typeface="Arial" charset="0"/>
              </a:rPr>
              <a:t>     - Ex:	</a:t>
            </a:r>
            <a:r>
              <a:rPr lang="fr-FR" sz="1600" b="1" i="1" dirty="0">
                <a:latin typeface="Arial" charset="0"/>
              </a:rPr>
              <a:t>collagène </a:t>
            </a:r>
            <a:r>
              <a:rPr lang="fr-FR" sz="1600" dirty="0">
                <a:latin typeface="Arial" charset="0"/>
              </a:rPr>
              <a:t>(la plus abondante; présent dans tous les tissus conjonctifs)</a:t>
            </a:r>
          </a:p>
          <a:p>
            <a:pPr marL="179388" indent="-179388" eaLnBrk="1" hangingPunct="1"/>
            <a:r>
              <a:rPr lang="fr-FR" sz="1600" dirty="0">
                <a:latin typeface="Arial" charset="0"/>
              </a:rPr>
              <a:t>            	</a:t>
            </a:r>
            <a:r>
              <a:rPr lang="fr-FR" sz="1600" b="1" i="1" dirty="0">
                <a:latin typeface="Arial" charset="0"/>
              </a:rPr>
              <a:t>kératine, élastine</a:t>
            </a:r>
            <a:r>
              <a:rPr lang="fr-FR" sz="1600" dirty="0">
                <a:latin typeface="Arial" charset="0"/>
              </a:rPr>
              <a:t> (ligaments)</a:t>
            </a:r>
          </a:p>
          <a:p>
            <a:pPr marL="179388" indent="-179388" eaLnBrk="1" hangingPunct="1"/>
            <a:r>
              <a:rPr lang="fr-FR" sz="1600" dirty="0">
                <a:latin typeface="Arial" charset="0"/>
              </a:rPr>
              <a:t>             	</a:t>
            </a:r>
            <a:r>
              <a:rPr lang="fr-FR" sz="1600" b="1" i="1" dirty="0">
                <a:latin typeface="Arial" charset="0"/>
              </a:rPr>
              <a:t>actine et myosine</a:t>
            </a:r>
            <a:r>
              <a:rPr lang="fr-FR" sz="1600" dirty="0">
                <a:latin typeface="Arial" charset="0"/>
              </a:rPr>
              <a:t> (protéines contractiles des muscles)</a:t>
            </a:r>
          </a:p>
          <a:p>
            <a:pPr marL="179388" indent="-179388" eaLnBrk="1" hangingPunct="1"/>
            <a:endParaRPr lang="fr-FR" sz="1000" dirty="0">
              <a:latin typeface="Arial" charset="0"/>
            </a:endParaRPr>
          </a:p>
          <a:p>
            <a:pPr marL="179388" indent="-179388" eaLnBrk="1" hangingPunct="1">
              <a:buSzPct val="85000"/>
              <a:buFont typeface="Wingdings" pitchFamily="2" charset="2"/>
              <a:buChar char="§"/>
            </a:pPr>
            <a:r>
              <a:rPr lang="fr-FR" b="1" dirty="0">
                <a:latin typeface="Arial" charset="0"/>
              </a:rPr>
              <a:t>Protéines globulaires (protéines fonctionnelles)</a:t>
            </a:r>
          </a:p>
          <a:p>
            <a:pPr marL="179388" indent="-179388" eaLnBrk="1" hangingPunct="1"/>
            <a:r>
              <a:rPr lang="fr-FR" sz="1600" dirty="0">
                <a:latin typeface="Arial" charset="0"/>
              </a:rPr>
              <a:t>     - Compactes et sphériques</a:t>
            </a:r>
          </a:p>
          <a:p>
            <a:pPr marL="179388" indent="-179388" eaLnBrk="1" hangingPunct="1"/>
            <a:r>
              <a:rPr lang="fr-FR" sz="1600" dirty="0">
                <a:latin typeface="Arial" charset="0"/>
              </a:rPr>
              <a:t>     - Structure tertiaire et quaternaire</a:t>
            </a:r>
          </a:p>
          <a:p>
            <a:pPr marL="179388" indent="-179388" eaLnBrk="1" hangingPunct="1"/>
            <a:r>
              <a:rPr lang="fr-FR" sz="1600" dirty="0">
                <a:latin typeface="Arial" charset="0"/>
              </a:rPr>
              <a:t>     - Solubles dans l’eau, mobiles et chimiquement actives</a:t>
            </a:r>
          </a:p>
          <a:p>
            <a:pPr marL="179388" indent="-179388" eaLnBrk="1" hangingPunct="1"/>
            <a:r>
              <a:rPr lang="fr-FR" sz="1600" dirty="0">
                <a:latin typeface="Arial" charset="0"/>
              </a:rPr>
              <a:t>     - Ex.: 	</a:t>
            </a:r>
            <a:r>
              <a:rPr lang="fr-FR" sz="1600" dirty="0">
                <a:latin typeface="Arial" charset="0"/>
                <a:cs typeface="Arial" charset="0"/>
              </a:rPr>
              <a:t>• </a:t>
            </a:r>
            <a:r>
              <a:rPr lang="fr-FR" sz="1600" b="1" i="1" dirty="0">
                <a:latin typeface="Arial" charset="0"/>
              </a:rPr>
              <a:t>Enzymes</a:t>
            </a:r>
            <a:endParaRPr lang="fr-FR" sz="1600" dirty="0">
              <a:latin typeface="Arial" charset="0"/>
            </a:endParaRPr>
          </a:p>
          <a:p>
            <a:pPr marL="179388" indent="-179388" eaLnBrk="1" hangingPunct="1"/>
            <a:r>
              <a:rPr lang="fr-FR" sz="1600" b="1" i="1" dirty="0">
                <a:latin typeface="Arial" charset="0"/>
              </a:rPr>
              <a:t>		</a:t>
            </a:r>
            <a:r>
              <a:rPr lang="fr-FR" sz="1600" dirty="0">
                <a:latin typeface="Arial" charset="0"/>
                <a:cs typeface="Arial" charset="0"/>
              </a:rPr>
              <a:t>• </a:t>
            </a:r>
            <a:r>
              <a:rPr lang="fr-FR" sz="1600" b="1" i="1" dirty="0">
                <a:latin typeface="Arial" charset="0"/>
              </a:rPr>
              <a:t>Hémoglobine </a:t>
            </a:r>
            <a:r>
              <a:rPr lang="fr-FR" sz="1600" dirty="0">
                <a:latin typeface="Arial" charset="0"/>
              </a:rPr>
              <a:t>(transport de l’oxygène)</a:t>
            </a:r>
          </a:p>
          <a:p>
            <a:pPr marL="179388" indent="-179388" eaLnBrk="1" hangingPunct="1"/>
            <a:r>
              <a:rPr lang="fr-FR" sz="1600" b="1" i="1" dirty="0">
                <a:latin typeface="Arial" charset="0"/>
              </a:rPr>
              <a:t>		</a:t>
            </a:r>
            <a:r>
              <a:rPr lang="fr-FR" sz="1600" dirty="0">
                <a:latin typeface="Arial" charset="0"/>
                <a:cs typeface="Arial" charset="0"/>
              </a:rPr>
              <a:t>• </a:t>
            </a:r>
            <a:r>
              <a:rPr lang="fr-FR" sz="1600" b="1" i="1" dirty="0">
                <a:latin typeface="Arial" charset="0"/>
              </a:rPr>
              <a:t>Lipoprotéines</a:t>
            </a:r>
            <a:r>
              <a:rPr lang="fr-FR" sz="1600" dirty="0">
                <a:latin typeface="Arial" charset="0"/>
              </a:rPr>
              <a:t> (transport du cholestérol)</a:t>
            </a:r>
          </a:p>
          <a:p>
            <a:pPr marL="179388" indent="-179388" eaLnBrk="1" hangingPunct="1"/>
            <a:r>
              <a:rPr lang="fr-FR" sz="1600" b="1" i="1" dirty="0">
                <a:latin typeface="Arial" charset="0"/>
              </a:rPr>
              <a:t>		</a:t>
            </a:r>
            <a:r>
              <a:rPr lang="fr-FR" sz="1600" dirty="0">
                <a:latin typeface="Arial" charset="0"/>
                <a:cs typeface="Arial" charset="0"/>
              </a:rPr>
              <a:t>• </a:t>
            </a:r>
            <a:r>
              <a:rPr lang="fr-FR" sz="1600" b="1" i="1" dirty="0">
                <a:latin typeface="Arial" charset="0"/>
              </a:rPr>
              <a:t>Hormones peptidiques</a:t>
            </a:r>
            <a:r>
              <a:rPr lang="fr-FR" sz="1600" dirty="0">
                <a:latin typeface="Arial" charset="0"/>
              </a:rPr>
              <a:t> (régulation croissance et développement)</a:t>
            </a:r>
          </a:p>
          <a:p>
            <a:pPr marL="179388" indent="-179388" eaLnBrk="1" hangingPunct="1"/>
            <a:r>
              <a:rPr lang="fr-FR" sz="1600" b="1" i="1" dirty="0">
                <a:latin typeface="Arial" charset="0"/>
              </a:rPr>
              <a:t>		</a:t>
            </a:r>
            <a:r>
              <a:rPr lang="fr-FR" sz="1600" dirty="0">
                <a:latin typeface="Arial" charset="0"/>
                <a:cs typeface="Arial" charset="0"/>
              </a:rPr>
              <a:t>• </a:t>
            </a:r>
            <a:r>
              <a:rPr lang="fr-FR" sz="1600" b="1" i="1" dirty="0">
                <a:latin typeface="Arial" charset="0"/>
              </a:rPr>
              <a:t>Anticorps</a:t>
            </a:r>
            <a:r>
              <a:rPr lang="fr-FR" sz="1600" dirty="0">
                <a:latin typeface="Arial" charset="0"/>
              </a:rPr>
              <a:t> (immunité)</a:t>
            </a:r>
          </a:p>
        </p:txBody>
      </p:sp>
      <p:sp>
        <p:nvSpPr>
          <p:cNvPr id="15364" name="TextBox 3"/>
          <p:cNvSpPr txBox="1">
            <a:spLocks noChangeArrowheads="1"/>
          </p:cNvSpPr>
          <p:nvPr/>
        </p:nvSpPr>
        <p:spPr bwMode="auto">
          <a:xfrm>
            <a:off x="1173163" y="5461000"/>
            <a:ext cx="7054111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179388" indent="-179388" eaLnBrk="1" hangingPunct="1">
              <a:buFont typeface="Wingdings" pitchFamily="2" charset="2"/>
              <a:buChar char="§"/>
            </a:pPr>
            <a:r>
              <a:rPr lang="fr-FR" sz="1600" u="sng" dirty="0">
                <a:latin typeface="Arial" charset="0"/>
              </a:rPr>
              <a:t>Catalyseurs</a:t>
            </a:r>
            <a:r>
              <a:rPr lang="fr-FR" sz="1600" dirty="0">
                <a:latin typeface="Arial" charset="0"/>
              </a:rPr>
              <a:t>, essentielles aux réactions biochimiques 		</a:t>
            </a:r>
          </a:p>
          <a:p>
            <a:pPr marL="179388" indent="-179388" eaLnBrk="1" hangingPunct="1">
              <a:buFont typeface="Wingdings" pitchFamily="2" charset="2"/>
              <a:buChar char="§"/>
            </a:pPr>
            <a:r>
              <a:rPr lang="fr-FR" sz="1600" dirty="0">
                <a:latin typeface="Arial" charset="0"/>
              </a:rPr>
              <a:t>Le nom d’une enzyme se termine généralement par « ase ». Ainsi,</a:t>
            </a:r>
          </a:p>
          <a:p>
            <a:pPr marL="179388" indent="-179388" eaLnBrk="1" hangingPunct="1"/>
            <a:r>
              <a:rPr lang="fr-FR" sz="1600" dirty="0">
                <a:latin typeface="Arial" charset="0"/>
              </a:rPr>
              <a:t>	- Une hydrolase est une enzyme qui cause l’hydrolyse.</a:t>
            </a:r>
          </a:p>
          <a:p>
            <a:pPr marL="179388" indent="-179388" eaLnBrk="1" hangingPunct="1"/>
            <a:r>
              <a:rPr lang="fr-FR" sz="1600" dirty="0">
                <a:latin typeface="Arial" charset="0"/>
              </a:rPr>
              <a:t>	- Une kinase est une enzyme qui ajoute un groupement </a:t>
            </a:r>
            <a:r>
              <a:rPr lang="fr-FR" sz="1600" dirty="0" smtClean="0">
                <a:latin typeface="Arial" charset="0"/>
              </a:rPr>
              <a:t>phosphate.</a:t>
            </a:r>
            <a:endParaRPr lang="fr-FR" sz="1600" dirty="0">
              <a:latin typeface="Arial" charset="0"/>
            </a:endParaRPr>
          </a:p>
          <a:p>
            <a:pPr marL="179388" indent="-179388" eaLnBrk="1" hangingPunct="1">
              <a:spcAft>
                <a:spcPts val="600"/>
              </a:spcAft>
            </a:pPr>
            <a:r>
              <a:rPr lang="fr-FR" sz="1600" dirty="0">
                <a:latin typeface="Arial" charset="0"/>
              </a:rPr>
              <a:t>	- Une </a:t>
            </a:r>
            <a:r>
              <a:rPr lang="fr-FR" sz="1600" dirty="0" err="1" smtClean="0">
                <a:latin typeface="Arial" charset="0"/>
              </a:rPr>
              <a:t>ATPase</a:t>
            </a:r>
            <a:r>
              <a:rPr lang="fr-FR" sz="1600" dirty="0" smtClean="0">
                <a:latin typeface="Arial" charset="0"/>
              </a:rPr>
              <a:t> </a:t>
            </a:r>
            <a:r>
              <a:rPr lang="fr-FR" sz="1600" dirty="0">
                <a:latin typeface="Arial" charset="0"/>
              </a:rPr>
              <a:t>est une enzyme qui </a:t>
            </a:r>
            <a:r>
              <a:rPr lang="fr-FR" sz="1600" dirty="0" smtClean="0">
                <a:latin typeface="Arial" charset="0"/>
              </a:rPr>
              <a:t>hydrolyse l’ATP en ADP et Pi (H</a:t>
            </a:r>
            <a:r>
              <a:rPr lang="fr-FR" sz="1600" baseline="-25000" dirty="0" smtClean="0">
                <a:latin typeface="Arial" charset="0"/>
              </a:rPr>
              <a:t>3</a:t>
            </a:r>
            <a:r>
              <a:rPr lang="fr-FR" sz="1600" dirty="0" smtClean="0">
                <a:latin typeface="Arial" charset="0"/>
              </a:rPr>
              <a:t>PO</a:t>
            </a:r>
            <a:r>
              <a:rPr lang="fr-FR" sz="1600" baseline="-25000" dirty="0" smtClean="0">
                <a:latin typeface="Arial" charset="0"/>
              </a:rPr>
              <a:t>4</a:t>
            </a:r>
            <a:r>
              <a:rPr lang="fr-FR" sz="1600" dirty="0" smtClean="0">
                <a:latin typeface="Arial" charset="0"/>
              </a:rPr>
              <a:t>)</a:t>
            </a:r>
            <a:endParaRPr lang="fr-FR" sz="1600" dirty="0">
              <a:latin typeface="Arial" charset="0"/>
            </a:endParaRPr>
          </a:p>
        </p:txBody>
      </p:sp>
      <p:sp>
        <p:nvSpPr>
          <p:cNvPr id="15365" name="Text Box 2"/>
          <p:cNvSpPr txBox="1">
            <a:spLocks noChangeArrowheads="1"/>
          </p:cNvSpPr>
          <p:nvPr/>
        </p:nvSpPr>
        <p:spPr bwMode="auto">
          <a:xfrm>
            <a:off x="293688" y="5105400"/>
            <a:ext cx="21510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179388" indent="-179388" eaLnBrk="1" hangingPunct="1"/>
            <a:r>
              <a:rPr lang="fr-CA" sz="2000" b="1">
                <a:solidFill>
                  <a:srgbClr val="3333FF"/>
                </a:solidFill>
                <a:latin typeface="Arial" charset="0"/>
              </a:rPr>
              <a:t>1.2.15  Enzymes</a:t>
            </a:r>
            <a:endParaRPr lang="en-US" sz="2000" b="1">
              <a:solidFill>
                <a:srgbClr val="3333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228600" y="204788"/>
            <a:ext cx="579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9388" indent="-179388" eaLnBrk="1" hangingPunct="1">
              <a:spcBef>
                <a:spcPct val="50000"/>
              </a:spcBef>
            </a:pPr>
            <a:r>
              <a:rPr lang="fr-CA" sz="2000" b="1" dirty="0">
                <a:solidFill>
                  <a:srgbClr val="3333FF"/>
                </a:solidFill>
                <a:latin typeface="Arial" charset="0"/>
              </a:rPr>
              <a:t>1.2.16  </a:t>
            </a:r>
            <a:r>
              <a:rPr lang="fr-CA" sz="2000" b="1" u="sng" dirty="0">
                <a:solidFill>
                  <a:srgbClr val="3333FF"/>
                </a:solidFill>
                <a:latin typeface="Arial" charset="0"/>
              </a:rPr>
              <a:t>ACIDES </a:t>
            </a:r>
            <a:r>
              <a:rPr lang="fr-CA" sz="2000" b="1" u="sng" dirty="0" smtClean="0">
                <a:solidFill>
                  <a:srgbClr val="3333FF"/>
                </a:solidFill>
                <a:latin typeface="Arial" charset="0"/>
              </a:rPr>
              <a:t>NUCLÉIQUES (ADN et ARN)</a:t>
            </a:r>
            <a:endParaRPr lang="en-US" sz="2000" b="1" u="sng" dirty="0">
              <a:solidFill>
                <a:srgbClr val="3333FF"/>
              </a:solidFill>
              <a:latin typeface="Arial" charset="0"/>
            </a:endParaRP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382713" y="4175125"/>
            <a:ext cx="15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endParaRPr lang="en-CA" sz="1400" b="1">
              <a:latin typeface="Arial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1382713" y="4522788"/>
            <a:ext cx="15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endParaRPr lang="en-CA" sz="1400" b="1">
              <a:latin typeface="Arial" charset="0"/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1382713" y="4883150"/>
            <a:ext cx="15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endParaRPr lang="en-CA" sz="1400" b="1">
              <a:latin typeface="Arial" charset="0"/>
            </a:endParaRP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1382713" y="5232400"/>
            <a:ext cx="15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endParaRPr lang="en-CA" sz="1400" b="1">
              <a:latin typeface="Arial" charset="0"/>
            </a:endParaRPr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2120900" y="5407025"/>
            <a:ext cx="158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endParaRPr lang="en-CA" sz="1400" b="1">
              <a:latin typeface="Arial" charset="0"/>
            </a:endParaRPr>
          </a:p>
        </p:txBody>
      </p:sp>
      <p:sp>
        <p:nvSpPr>
          <p:cNvPr id="16423" name="Text Box 40"/>
          <p:cNvSpPr txBox="1">
            <a:spLocks noChangeArrowheads="1"/>
          </p:cNvSpPr>
          <p:nvPr/>
        </p:nvSpPr>
        <p:spPr bwMode="auto">
          <a:xfrm>
            <a:off x="1044034" y="600075"/>
            <a:ext cx="78279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179388" indent="-179388" eaLnBrk="1" hangingPunct="1"/>
            <a:r>
              <a:rPr lang="fr-FR" dirty="0">
                <a:latin typeface="Arial" charset="0"/>
                <a:cs typeface="Arial" charset="0"/>
              </a:rPr>
              <a:t>Unité de base:</a:t>
            </a:r>
            <a:r>
              <a:rPr lang="fr-FR" b="1" dirty="0">
                <a:latin typeface="Arial" charset="0"/>
                <a:cs typeface="Arial" charset="0"/>
              </a:rPr>
              <a:t> nucléotide </a:t>
            </a:r>
            <a:r>
              <a:rPr lang="fr-FR" dirty="0">
                <a:latin typeface="Arial" charset="0"/>
                <a:cs typeface="Arial" charset="0"/>
              </a:rPr>
              <a:t>(base azotée + sucre + groupement phosphate)</a:t>
            </a:r>
          </a:p>
        </p:txBody>
      </p:sp>
      <p:pic>
        <p:nvPicPr>
          <p:cNvPr id="16438" name="Picture 54" descr="http://cw2.erpi.com/cw/marieb/userfiles/25_Fig_2_22_p_63.jpg"/>
          <p:cNvPicPr>
            <a:picLocks noChangeAspect="1" noChangeArrowheads="1"/>
          </p:cNvPicPr>
          <p:nvPr/>
        </p:nvPicPr>
        <p:blipFill>
          <a:blip r:embed="rId2" cstate="print"/>
          <a:srcRect b="15496"/>
          <a:stretch>
            <a:fillRect/>
          </a:stretch>
        </p:blipFill>
        <p:spPr bwMode="auto">
          <a:xfrm>
            <a:off x="938774" y="953036"/>
            <a:ext cx="6479950" cy="5862759"/>
          </a:xfrm>
          <a:prstGeom prst="rect">
            <a:avLst/>
          </a:prstGeom>
          <a:noFill/>
        </p:spPr>
      </p:pic>
      <p:sp>
        <p:nvSpPr>
          <p:cNvPr id="54" name="Text Box 52"/>
          <p:cNvSpPr txBox="1">
            <a:spLocks noChangeArrowheads="1"/>
          </p:cNvSpPr>
          <p:nvPr/>
        </p:nvSpPr>
        <p:spPr bwMode="auto">
          <a:xfrm>
            <a:off x="7432139" y="3219380"/>
            <a:ext cx="966275" cy="52322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CA" sz="2800" b="1" dirty="0" smtClean="0">
                <a:solidFill>
                  <a:srgbClr val="3333FF"/>
                </a:solidFill>
                <a:latin typeface="Calibri" pitchFamily="34" charset="0"/>
                <a:cs typeface="Calibri" pitchFamily="34" charset="0"/>
              </a:rPr>
              <a:t>ADN</a:t>
            </a:r>
            <a:endParaRPr lang="en-US" sz="2800" b="1" dirty="0">
              <a:solidFill>
                <a:srgbClr val="3333FF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6435" name="Text Box 52"/>
          <p:cNvSpPr txBox="1">
            <a:spLocks noChangeArrowheads="1"/>
          </p:cNvSpPr>
          <p:nvPr/>
        </p:nvSpPr>
        <p:spPr bwMode="auto">
          <a:xfrm>
            <a:off x="8053460" y="6457890"/>
            <a:ext cx="1090540" cy="40011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CA" sz="2000" dirty="0">
                <a:solidFill>
                  <a:srgbClr val="3333FF"/>
                </a:solidFill>
                <a:latin typeface="Calibri" pitchFamily="34" charset="0"/>
                <a:cs typeface="Calibri" pitchFamily="34" charset="0"/>
              </a:rPr>
              <a:t>Fig. </a:t>
            </a:r>
            <a:r>
              <a:rPr lang="fr-CA" sz="2000" dirty="0" smtClean="0">
                <a:solidFill>
                  <a:srgbClr val="3333FF"/>
                </a:solidFill>
                <a:latin typeface="Calibri" pitchFamily="34" charset="0"/>
                <a:cs typeface="Calibri" pitchFamily="34" charset="0"/>
              </a:rPr>
              <a:t>2.22</a:t>
            </a:r>
            <a:endParaRPr lang="en-US" sz="2800" b="1" dirty="0">
              <a:solidFill>
                <a:srgbClr val="3333FF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303213" y="322264"/>
            <a:ext cx="8840787" cy="6363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79388" indent="-179388" eaLnBrk="1" hangingPunct="1">
              <a:spcAft>
                <a:spcPts val="600"/>
              </a:spcAft>
              <a:buSzPct val="85000"/>
              <a:defRPr/>
            </a:pPr>
            <a:r>
              <a:rPr lang="fr-FR" sz="2000" b="1" dirty="0">
                <a:solidFill>
                  <a:srgbClr val="3333FF"/>
                </a:solidFill>
                <a:latin typeface="Arial" charset="0"/>
              </a:rPr>
              <a:t>1.2.17  ADN vs ARN</a:t>
            </a:r>
            <a:r>
              <a:rPr lang="fr-FR" sz="2000" b="1" dirty="0" smtClean="0">
                <a:solidFill>
                  <a:srgbClr val="3333FF"/>
                </a:solidFill>
                <a:latin typeface="Arial" charset="0"/>
              </a:rPr>
              <a:t>:</a:t>
            </a:r>
          </a:p>
          <a:p>
            <a:pPr marL="265113" indent="-177800" eaLnBrk="1" hangingPunct="1">
              <a:buSzPct val="85000"/>
              <a:buFont typeface="Wingdings" pitchFamily="2" charset="2"/>
              <a:buChar char="§"/>
              <a:defRPr/>
            </a:pPr>
            <a:r>
              <a:rPr lang="fr-FR" sz="2000" b="1" dirty="0" smtClean="0">
                <a:latin typeface="Arial" charset="0"/>
              </a:rPr>
              <a:t>Acide désoxyribonucléique (ADN)</a:t>
            </a:r>
          </a:p>
          <a:p>
            <a:pPr marL="449263" indent="-177800" eaLnBrk="1" hangingPunct="1">
              <a:spcBef>
                <a:spcPts val="0"/>
              </a:spcBef>
              <a:buFontTx/>
              <a:buChar char="-"/>
              <a:defRPr/>
            </a:pPr>
            <a:r>
              <a:rPr lang="fr-FR" dirty="0" smtClean="0">
                <a:latin typeface="Arial" charset="0"/>
              </a:rPr>
              <a:t>Structure:</a:t>
            </a:r>
          </a:p>
          <a:p>
            <a:pPr marL="715963" lvl="1" indent="-177800" eaLnBrk="1" hangingPunct="1">
              <a:spcBef>
                <a:spcPts val="0"/>
              </a:spcBef>
              <a:buFontTx/>
              <a:buChar char="-"/>
              <a:defRPr/>
            </a:pPr>
            <a:r>
              <a:rPr lang="fr-FR" dirty="0" smtClean="0">
                <a:latin typeface="Arial" charset="0"/>
              </a:rPr>
              <a:t>Double hélice (deux brins)</a:t>
            </a:r>
          </a:p>
          <a:p>
            <a:pPr marL="715963" lvl="1" indent="-177800" eaLnBrk="1" hangingPunct="1">
              <a:spcBef>
                <a:spcPts val="0"/>
              </a:spcBef>
              <a:buFontTx/>
              <a:buChar char="-"/>
              <a:defRPr/>
            </a:pPr>
            <a:r>
              <a:rPr lang="fr-FR" dirty="0" smtClean="0">
                <a:latin typeface="Arial" charset="0"/>
              </a:rPr>
              <a:t>Sucre: désoxyribose</a:t>
            </a:r>
          </a:p>
          <a:p>
            <a:pPr marL="715963" lvl="1" indent="-177800" eaLnBrk="1" hangingPunct="1">
              <a:spcBef>
                <a:spcPts val="0"/>
              </a:spcBef>
              <a:buFontTx/>
              <a:buChar char="-"/>
              <a:defRPr/>
            </a:pPr>
            <a:r>
              <a:rPr lang="fr-FR" dirty="0" smtClean="0">
                <a:latin typeface="Arial" charset="0"/>
              </a:rPr>
              <a:t>Bases: T A C G</a:t>
            </a:r>
          </a:p>
          <a:p>
            <a:pPr marL="449263" indent="-177800" eaLnBrk="1" hangingPunct="1">
              <a:spcBef>
                <a:spcPts val="0"/>
              </a:spcBef>
              <a:buFontTx/>
              <a:buChar char="-"/>
              <a:defRPr/>
            </a:pPr>
            <a:r>
              <a:rPr lang="fr-FR" dirty="0" smtClean="0">
                <a:latin typeface="Arial" charset="0"/>
              </a:rPr>
              <a:t>Localisé </a:t>
            </a:r>
            <a:r>
              <a:rPr lang="fr-FR" dirty="0">
                <a:latin typeface="Arial" charset="0"/>
              </a:rPr>
              <a:t>surtout dans le noyau</a:t>
            </a:r>
          </a:p>
          <a:p>
            <a:pPr marL="449263" indent="-177800" eaLnBrk="1" hangingPunct="1">
              <a:spcBef>
                <a:spcPts val="0"/>
              </a:spcBef>
              <a:buFontTx/>
              <a:buChar char="-"/>
              <a:defRPr/>
            </a:pPr>
            <a:r>
              <a:rPr lang="fr-FR" dirty="0">
                <a:latin typeface="Arial" charset="0"/>
              </a:rPr>
              <a:t>Constitue les </a:t>
            </a:r>
            <a:r>
              <a:rPr lang="fr-FR" i="1" dirty="0">
                <a:latin typeface="Arial" charset="0"/>
              </a:rPr>
              <a:t>gènes </a:t>
            </a:r>
            <a:r>
              <a:rPr lang="fr-FR" dirty="0">
                <a:latin typeface="Arial" charset="0"/>
              </a:rPr>
              <a:t>(matériel génétique)</a:t>
            </a:r>
          </a:p>
          <a:p>
            <a:pPr marL="449263" indent="-177800" eaLnBrk="1" hangingPunct="1">
              <a:spcBef>
                <a:spcPts val="0"/>
              </a:spcBef>
              <a:buFontTx/>
              <a:buChar char="-"/>
              <a:defRPr/>
            </a:pPr>
            <a:r>
              <a:rPr lang="fr-FR" dirty="0">
                <a:latin typeface="Arial" charset="0"/>
              </a:rPr>
              <a:t>Se réplique avant la division cellulaire (maintien de l’information génétique)</a:t>
            </a:r>
          </a:p>
          <a:p>
            <a:pPr marL="449263" indent="-177800" eaLnBrk="1" hangingPunct="1">
              <a:spcBef>
                <a:spcPts val="0"/>
              </a:spcBef>
              <a:buFontTx/>
              <a:buChar char="-"/>
              <a:defRPr/>
            </a:pPr>
            <a:r>
              <a:rPr lang="fr-FR" dirty="0">
                <a:latin typeface="Arial" charset="0"/>
              </a:rPr>
              <a:t>Régit la synthèse des protéines</a:t>
            </a:r>
          </a:p>
          <a:p>
            <a:pPr marL="265113" indent="-177800" eaLnBrk="1" hangingPunct="1">
              <a:defRPr/>
            </a:pPr>
            <a:endParaRPr lang="fr-FR" sz="1200" dirty="0">
              <a:latin typeface="Arial" charset="0"/>
            </a:endParaRPr>
          </a:p>
          <a:p>
            <a:pPr marL="265113" indent="-177800" eaLnBrk="1" hangingPunct="1">
              <a:buSzPct val="85000"/>
              <a:buFont typeface="Wingdings" pitchFamily="2" charset="2"/>
              <a:buChar char="§"/>
              <a:defRPr/>
            </a:pPr>
            <a:r>
              <a:rPr lang="fr-FR" sz="2000" b="1" dirty="0">
                <a:latin typeface="Arial" charset="0"/>
              </a:rPr>
              <a:t>Acide ribonucléique (ARN)</a:t>
            </a:r>
          </a:p>
          <a:p>
            <a:pPr marL="449263" indent="-177800" eaLnBrk="1" hangingPunct="1">
              <a:spcBef>
                <a:spcPts val="0"/>
              </a:spcBef>
              <a:buFontTx/>
              <a:buChar char="-"/>
              <a:defRPr/>
            </a:pPr>
            <a:r>
              <a:rPr lang="fr-FR" dirty="0">
                <a:latin typeface="Arial" charset="0"/>
              </a:rPr>
              <a:t>Structure:</a:t>
            </a:r>
          </a:p>
          <a:p>
            <a:pPr marL="715963" lvl="1" indent="-177800" eaLnBrk="1" hangingPunct="1">
              <a:spcBef>
                <a:spcPts val="0"/>
              </a:spcBef>
              <a:buFontTx/>
              <a:buChar char="-"/>
              <a:defRPr/>
            </a:pPr>
            <a:r>
              <a:rPr lang="fr-FR" dirty="0" smtClean="0">
                <a:latin typeface="Arial" charset="0"/>
              </a:rPr>
              <a:t>Brin simple</a:t>
            </a:r>
            <a:endParaRPr lang="fr-FR" dirty="0">
              <a:latin typeface="Arial" charset="0"/>
            </a:endParaRPr>
          </a:p>
          <a:p>
            <a:pPr marL="715963" lvl="1" indent="-177800" eaLnBrk="1" hangingPunct="1">
              <a:spcBef>
                <a:spcPts val="0"/>
              </a:spcBef>
              <a:buFontTx/>
              <a:buChar char="-"/>
              <a:defRPr/>
            </a:pPr>
            <a:r>
              <a:rPr lang="fr-FR" dirty="0">
                <a:latin typeface="Arial" charset="0"/>
              </a:rPr>
              <a:t>Sucre: </a:t>
            </a:r>
            <a:r>
              <a:rPr lang="fr-FR" dirty="0" smtClean="0">
                <a:latin typeface="Arial" charset="0"/>
              </a:rPr>
              <a:t>ribose</a:t>
            </a:r>
            <a:endParaRPr lang="fr-FR" dirty="0">
              <a:latin typeface="Arial" charset="0"/>
            </a:endParaRPr>
          </a:p>
          <a:p>
            <a:pPr marL="715963" lvl="1" indent="-177800" eaLnBrk="1" hangingPunct="1">
              <a:spcBef>
                <a:spcPts val="0"/>
              </a:spcBef>
              <a:buFontTx/>
              <a:buChar char="-"/>
              <a:defRPr/>
            </a:pPr>
            <a:r>
              <a:rPr lang="fr-FR" dirty="0">
                <a:latin typeface="Arial" charset="0"/>
              </a:rPr>
              <a:t>Bases: </a:t>
            </a:r>
            <a:r>
              <a:rPr lang="fr-FR" dirty="0" smtClean="0">
                <a:latin typeface="Arial" charset="0"/>
              </a:rPr>
              <a:t>U </a:t>
            </a:r>
            <a:r>
              <a:rPr lang="fr-FR" dirty="0">
                <a:latin typeface="Arial" charset="0"/>
              </a:rPr>
              <a:t>A C </a:t>
            </a:r>
            <a:r>
              <a:rPr lang="fr-FR" dirty="0" smtClean="0">
                <a:latin typeface="Arial" charset="0"/>
              </a:rPr>
              <a:t>G</a:t>
            </a:r>
          </a:p>
          <a:p>
            <a:pPr marL="449263" indent="-177800" eaLnBrk="1" hangingPunct="1">
              <a:spcBef>
                <a:spcPts val="0"/>
              </a:spcBef>
              <a:buFontTx/>
              <a:buChar char="-"/>
              <a:defRPr/>
            </a:pPr>
            <a:r>
              <a:rPr lang="fr-FR" dirty="0" smtClean="0">
                <a:latin typeface="Arial" charset="0"/>
              </a:rPr>
              <a:t>Localisé </a:t>
            </a:r>
            <a:r>
              <a:rPr lang="fr-FR" dirty="0">
                <a:latin typeface="Arial" charset="0"/>
              </a:rPr>
              <a:t>surtout dans le cytoplasme</a:t>
            </a:r>
          </a:p>
          <a:p>
            <a:pPr marL="449263" indent="-177800" eaLnBrk="1" hangingPunct="1">
              <a:spcBef>
                <a:spcPts val="0"/>
              </a:spcBef>
              <a:buFontTx/>
              <a:buChar char="-"/>
              <a:defRPr/>
            </a:pPr>
            <a:r>
              <a:rPr lang="fr-FR" dirty="0">
                <a:latin typeface="Arial" charset="0"/>
              </a:rPr>
              <a:t>Effectue la synthèse des protéines en suivant les directives données par l’ADN</a:t>
            </a:r>
          </a:p>
          <a:p>
            <a:pPr marL="179388" indent="-179388" eaLnBrk="1" hangingPunct="1">
              <a:spcBef>
                <a:spcPts val="0"/>
              </a:spcBef>
              <a:defRPr/>
            </a:pPr>
            <a:endParaRPr lang="fr-FR" dirty="0">
              <a:latin typeface="Arial" charset="0"/>
            </a:endParaRPr>
          </a:p>
          <a:p>
            <a:pPr marL="179388" indent="-179388" eaLnBrk="1" hangingPunct="1">
              <a:spcBef>
                <a:spcPts val="0"/>
              </a:spcBef>
              <a:tabLst>
                <a:tab pos="803275" algn="l"/>
              </a:tabLst>
              <a:defRPr/>
            </a:pPr>
            <a:r>
              <a:rPr lang="fr-FR" sz="2000" b="1" dirty="0">
                <a:solidFill>
                  <a:srgbClr val="3333FF"/>
                </a:solidFill>
                <a:latin typeface="Arial" charset="0"/>
              </a:rPr>
              <a:t>1.2.18	Qu’est-ce qu’un gène? </a:t>
            </a:r>
          </a:p>
          <a:p>
            <a:pPr marL="804863" indent="-1588" eaLnBrk="1" hangingPunct="1">
              <a:spcBef>
                <a:spcPct val="25000"/>
              </a:spcBef>
              <a:defRPr/>
            </a:pPr>
            <a:r>
              <a:rPr lang="fr-FR" dirty="0">
                <a:latin typeface="Arial" charset="0"/>
              </a:rPr>
              <a:t>	Dans sa définition la plus simple: segment d’ADN qui porte les instructions nécessaires à la création d’une chaîne polypeptidique. (p. 116 [</a:t>
            </a:r>
            <a:r>
              <a:rPr lang="fr-FR" i="1" dirty="0">
                <a:latin typeface="Arial" charset="0"/>
              </a:rPr>
              <a:t>106</a:t>
            </a:r>
            <a:r>
              <a:rPr lang="fr-FR" dirty="0" smtClean="0">
                <a:latin typeface="Arial" charset="0"/>
              </a:rPr>
              <a:t>])</a:t>
            </a:r>
            <a:endParaRPr lang="fr-FR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 Box 50"/>
          <p:cNvSpPr txBox="1">
            <a:spLocks noChangeArrowheads="1"/>
          </p:cNvSpPr>
          <p:nvPr/>
        </p:nvSpPr>
        <p:spPr bwMode="auto">
          <a:xfrm>
            <a:off x="269875" y="246063"/>
            <a:ext cx="6629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9388" indent="-179388" eaLnBrk="1" hangingPunct="1">
              <a:spcBef>
                <a:spcPct val="50000"/>
              </a:spcBef>
            </a:pPr>
            <a:r>
              <a:rPr lang="fr-CA" sz="2000" b="1">
                <a:solidFill>
                  <a:srgbClr val="3333FF"/>
                </a:solidFill>
                <a:latin typeface="Arial" charset="0"/>
              </a:rPr>
              <a:t>1.2.19  </a:t>
            </a:r>
            <a:r>
              <a:rPr lang="fr-CA" sz="2000" b="1" u="sng">
                <a:solidFill>
                  <a:srgbClr val="3333FF"/>
                </a:solidFill>
                <a:latin typeface="Arial" charset="0"/>
              </a:rPr>
              <a:t>ADÉNOSINE TRIPHOSPHATE (ATP)</a:t>
            </a:r>
            <a:endParaRPr lang="en-US" sz="2000" b="1" u="sng">
              <a:solidFill>
                <a:srgbClr val="3333FF"/>
              </a:solidFill>
              <a:latin typeface="Arial" charset="0"/>
            </a:endParaRPr>
          </a:p>
        </p:txBody>
      </p:sp>
      <p:sp>
        <p:nvSpPr>
          <p:cNvPr id="18439" name="Text Box 54"/>
          <p:cNvSpPr txBox="1">
            <a:spLocks noChangeArrowheads="1"/>
          </p:cNvSpPr>
          <p:nvPr/>
        </p:nvSpPr>
        <p:spPr bwMode="auto">
          <a:xfrm>
            <a:off x="1075514" y="659691"/>
            <a:ext cx="745928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fr-FR" sz="2000" b="1" dirty="0">
                <a:latin typeface="Arial" charset="0"/>
                <a:cs typeface="Arial" charset="0"/>
              </a:rPr>
              <a:t>Énergie emmagasinée dans les liaisons </a:t>
            </a:r>
            <a:r>
              <a:rPr lang="fr-FR" sz="2000" b="1" dirty="0" smtClean="0">
                <a:latin typeface="Arial" charset="0"/>
                <a:cs typeface="Arial" charset="0"/>
              </a:rPr>
              <a:t>phosphate de l’ATP</a:t>
            </a:r>
            <a:endParaRPr lang="fr-FR" sz="2000" b="1" dirty="0">
              <a:latin typeface="Arial" charset="0"/>
              <a:cs typeface="Arial" charset="0"/>
            </a:endParaRPr>
          </a:p>
        </p:txBody>
      </p:sp>
      <p:sp>
        <p:nvSpPr>
          <p:cNvPr id="18440" name="Text Box 55"/>
          <p:cNvSpPr txBox="1">
            <a:spLocks noChangeArrowheads="1"/>
          </p:cNvSpPr>
          <p:nvPr/>
        </p:nvSpPr>
        <p:spPr bwMode="auto">
          <a:xfrm>
            <a:off x="7958138" y="6311900"/>
            <a:ext cx="920750" cy="338138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2.23</a:t>
            </a:r>
            <a:endParaRPr lang="en-US" sz="1600">
              <a:solidFill>
                <a:srgbClr val="3333FF"/>
              </a:solidFill>
            </a:endParaRPr>
          </a:p>
        </p:txBody>
      </p:sp>
      <p:pic>
        <p:nvPicPr>
          <p:cNvPr id="18489" name="Picture 57" descr="http://cw2.erpi.com/cw/marieb/userfiles/27_Fig_2_23_p_64.jpg"/>
          <p:cNvPicPr>
            <a:picLocks noChangeAspect="1" noChangeArrowheads="1"/>
          </p:cNvPicPr>
          <p:nvPr/>
        </p:nvPicPr>
        <p:blipFill>
          <a:blip r:embed="rId3" cstate="print"/>
          <a:srcRect b="37795"/>
          <a:stretch>
            <a:fillRect/>
          </a:stretch>
        </p:blipFill>
        <p:spPr bwMode="auto">
          <a:xfrm>
            <a:off x="810486" y="970671"/>
            <a:ext cx="6693601" cy="56341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Freeform 6"/>
          <p:cNvSpPr>
            <a:spLocks/>
          </p:cNvSpPr>
          <p:nvPr/>
        </p:nvSpPr>
        <p:spPr bwMode="auto">
          <a:xfrm>
            <a:off x="6356350" y="2074863"/>
            <a:ext cx="247650" cy="231775"/>
          </a:xfrm>
          <a:custGeom>
            <a:avLst/>
            <a:gdLst>
              <a:gd name="T0" fmla="*/ 0 w 192"/>
              <a:gd name="T1" fmla="*/ 2147483647 h 168"/>
              <a:gd name="T2" fmla="*/ 2147483647 w 192"/>
              <a:gd name="T3" fmla="*/ 0 h 168"/>
              <a:gd name="T4" fmla="*/ 0 w 192"/>
              <a:gd name="T5" fmla="*/ 2147483647 h 168"/>
              <a:gd name="T6" fmla="*/ 0 60000 65536"/>
              <a:gd name="T7" fmla="*/ 0 60000 65536"/>
              <a:gd name="T8" fmla="*/ 0 60000 65536"/>
              <a:gd name="T9" fmla="*/ 0 w 192"/>
              <a:gd name="T10" fmla="*/ 0 h 168"/>
              <a:gd name="T11" fmla="*/ 192 w 192"/>
              <a:gd name="T12" fmla="*/ 168 h 1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92" h="168">
                <a:moveTo>
                  <a:pt x="0" y="168"/>
                </a:moveTo>
                <a:lnTo>
                  <a:pt x="192" y="0"/>
                </a:lnTo>
                <a:lnTo>
                  <a:pt x="0" y="168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9487" name="Text Box 31"/>
          <p:cNvSpPr txBox="1">
            <a:spLocks noChangeArrowheads="1"/>
          </p:cNvSpPr>
          <p:nvPr/>
        </p:nvSpPr>
        <p:spPr bwMode="auto">
          <a:xfrm>
            <a:off x="140675" y="5743861"/>
            <a:ext cx="3770141" cy="101566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ts val="0"/>
              </a:spcBef>
            </a:pPr>
            <a:r>
              <a:rPr lang="fr-FR" b="1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***En </a:t>
            </a:r>
            <a:r>
              <a:rPr lang="fr-FR" b="1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absence d’ATP</a:t>
            </a:r>
            <a:r>
              <a:rPr lang="fr-FR" b="1" dirty="0">
                <a:solidFill>
                  <a:srgbClr val="FF0000"/>
                </a:solidFill>
                <a:latin typeface="Arial" charset="0"/>
                <a:cs typeface="Arial" charset="0"/>
              </a:rPr>
              <a:t>, les processus </a:t>
            </a:r>
            <a:r>
              <a:rPr lang="fr-FR" b="1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vitaux cesseraient</a:t>
            </a:r>
          </a:p>
          <a:p>
            <a:pPr eaLnBrk="1" hangingPunct="1">
              <a:spcBef>
                <a:spcPts val="0"/>
              </a:spcBef>
            </a:pPr>
            <a:r>
              <a:rPr lang="fr-FR" b="1" dirty="0" smtClean="0">
                <a:solidFill>
                  <a:srgbClr val="FF0000"/>
                </a:solidFill>
                <a:latin typeface="Arial" charset="0"/>
                <a:cs typeface="Arial" charset="0"/>
                <a:sym typeface="Wingdings" pitchFamily="2" charset="2"/>
              </a:rPr>
              <a:t> mort cellulaire</a:t>
            </a:r>
            <a:endParaRPr lang="fr-FR" sz="2400" b="1" dirty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  <p:pic>
        <p:nvPicPr>
          <p:cNvPr id="19489" name="Picture 33" descr="http://cw2.erpi.com/cw/marieb/userfiles/28_Fig_2_24_p_65.jpg"/>
          <p:cNvPicPr>
            <a:picLocks noChangeAspect="1" noChangeArrowheads="1"/>
          </p:cNvPicPr>
          <p:nvPr/>
        </p:nvPicPr>
        <p:blipFill>
          <a:blip r:embed="rId3" cstate="print"/>
          <a:srcRect b="5291"/>
          <a:stretch>
            <a:fillRect/>
          </a:stretch>
        </p:blipFill>
        <p:spPr bwMode="auto">
          <a:xfrm>
            <a:off x="4430191" y="168812"/>
            <a:ext cx="4544996" cy="6453536"/>
          </a:xfrm>
          <a:prstGeom prst="rect">
            <a:avLst/>
          </a:prstGeom>
          <a:noFill/>
        </p:spPr>
      </p:pic>
      <p:sp>
        <p:nvSpPr>
          <p:cNvPr id="18461" name="Text Box 31"/>
          <p:cNvSpPr txBox="1">
            <a:spLocks noChangeArrowheads="1"/>
          </p:cNvSpPr>
          <p:nvPr/>
        </p:nvSpPr>
        <p:spPr bwMode="auto">
          <a:xfrm>
            <a:off x="161216" y="302774"/>
            <a:ext cx="4621798" cy="1992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803275" indent="-803275" eaLnBrk="1" hangingPunct="1">
              <a:spcBef>
                <a:spcPct val="50000"/>
              </a:spcBef>
              <a:defRPr/>
            </a:pPr>
            <a:r>
              <a:rPr lang="fr-FR" sz="2000" b="1" dirty="0">
                <a:solidFill>
                  <a:srgbClr val="3333FF"/>
                </a:solidFill>
                <a:latin typeface="Arial" charset="0"/>
                <a:cs typeface="Arial" charset="0"/>
              </a:rPr>
              <a:t>1.2.20	Utilisation de l’ATP pour le travail cellulaire</a:t>
            </a:r>
          </a:p>
          <a:p>
            <a:pPr marL="450850" indent="-450850" eaLnBrk="1" hangingPunct="1">
              <a:spcBef>
                <a:spcPts val="1200"/>
              </a:spcBef>
              <a:tabLst>
                <a:tab pos="450850" algn="l"/>
              </a:tabLst>
              <a:defRPr/>
            </a:pPr>
            <a:r>
              <a:rPr lang="fr-FR" dirty="0">
                <a:latin typeface="Arial" charset="0"/>
                <a:cs typeface="Arial" charset="0"/>
              </a:rPr>
              <a:t>Types de travail cellulaire:</a:t>
            </a:r>
          </a:p>
          <a:p>
            <a:pPr marL="182563" indent="-182563" eaLnBrk="1" hangingPunct="1">
              <a:spcBef>
                <a:spcPts val="300"/>
              </a:spcBef>
              <a:buFont typeface="Wingdings" pitchFamily="2" charset="2"/>
              <a:buChar char="§"/>
              <a:defRPr/>
            </a:pPr>
            <a:r>
              <a:rPr lang="fr-FR" sz="1600" dirty="0">
                <a:latin typeface="Arial" charset="0"/>
                <a:cs typeface="Arial" charset="0"/>
              </a:rPr>
              <a:t>Transport</a:t>
            </a:r>
          </a:p>
          <a:p>
            <a:pPr marL="182563" indent="-182563" eaLnBrk="1" hangingPunct="1">
              <a:spcBef>
                <a:spcPts val="300"/>
              </a:spcBef>
              <a:buFont typeface="Wingdings" pitchFamily="2" charset="2"/>
              <a:buChar char="§"/>
              <a:defRPr/>
            </a:pPr>
            <a:r>
              <a:rPr lang="fr-FR" sz="1600" dirty="0">
                <a:latin typeface="Arial" charset="0"/>
                <a:cs typeface="Arial" charset="0"/>
              </a:rPr>
              <a:t>Travail mécanique (contraction, mouvements)</a:t>
            </a:r>
          </a:p>
          <a:p>
            <a:pPr marL="182563" indent="-182563" eaLnBrk="1" hangingPunct="1">
              <a:spcBef>
                <a:spcPts val="300"/>
              </a:spcBef>
              <a:buFont typeface="Wingdings" pitchFamily="2" charset="2"/>
              <a:buChar char="§"/>
              <a:defRPr/>
            </a:pPr>
            <a:r>
              <a:rPr lang="fr-FR" sz="1600" dirty="0">
                <a:latin typeface="Arial" charset="0"/>
                <a:cs typeface="Arial" charset="0"/>
              </a:rPr>
              <a:t>Réactions chimiques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19"/>
          <p:cNvGrpSpPr>
            <a:grpSpLocks/>
          </p:cNvGrpSpPr>
          <p:nvPr/>
        </p:nvGrpSpPr>
        <p:grpSpPr bwMode="auto">
          <a:xfrm>
            <a:off x="292100" y="782638"/>
            <a:ext cx="8216900" cy="5764212"/>
            <a:chOff x="184" y="493"/>
            <a:chExt cx="5176" cy="3631"/>
          </a:xfrm>
        </p:grpSpPr>
        <p:pic>
          <p:nvPicPr>
            <p:cNvPr id="20485" name="Picture 6" descr="03-01CellDivers_UN.jpg"/>
            <p:cNvPicPr>
              <a:picLocks noChangeAspect="1" noChangeArrowheads="1"/>
            </p:cNvPicPr>
            <p:nvPr/>
          </p:nvPicPr>
          <p:blipFill>
            <a:blip r:embed="rId3" cstate="print"/>
            <a:srcRect b="7117"/>
            <a:stretch>
              <a:fillRect/>
            </a:stretch>
          </p:blipFill>
          <p:spPr bwMode="auto">
            <a:xfrm>
              <a:off x="184" y="493"/>
              <a:ext cx="5176" cy="3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86" name="Text Box 10"/>
            <p:cNvSpPr txBox="1">
              <a:spLocks noChangeArrowheads="1"/>
            </p:cNvSpPr>
            <p:nvPr/>
          </p:nvSpPr>
          <p:spPr bwMode="auto">
            <a:xfrm>
              <a:off x="1306" y="1039"/>
              <a:ext cx="72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fr-CA" sz="1400">
                  <a:latin typeface="Arial" charset="0"/>
                </a:rPr>
                <a:t>Fibroblastes</a:t>
              </a:r>
              <a:endParaRPr lang="en-US" sz="1400">
                <a:latin typeface="Arial" charset="0"/>
              </a:endParaRPr>
            </a:p>
          </p:txBody>
        </p:sp>
        <p:sp>
          <p:nvSpPr>
            <p:cNvPr id="20487" name="Text Box 11"/>
            <p:cNvSpPr txBox="1">
              <a:spLocks noChangeArrowheads="1"/>
            </p:cNvSpPr>
            <p:nvPr/>
          </p:nvSpPr>
          <p:spPr bwMode="auto">
            <a:xfrm>
              <a:off x="2366" y="818"/>
              <a:ext cx="737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fr-CA" sz="1400">
                  <a:latin typeface="Arial" charset="0"/>
                </a:rPr>
                <a:t>Érythrocytes</a:t>
              </a:r>
              <a:endParaRPr lang="en-US" sz="1400">
                <a:latin typeface="Arial" charset="0"/>
              </a:endParaRPr>
            </a:p>
          </p:txBody>
        </p:sp>
        <p:sp>
          <p:nvSpPr>
            <p:cNvPr id="20488" name="Text Box 12"/>
            <p:cNvSpPr txBox="1">
              <a:spLocks noChangeArrowheads="1"/>
            </p:cNvSpPr>
            <p:nvPr/>
          </p:nvSpPr>
          <p:spPr bwMode="auto">
            <a:xfrm>
              <a:off x="345" y="1687"/>
              <a:ext cx="110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fr-CA" sz="1400">
                  <a:latin typeface="Arial" charset="0"/>
                </a:rPr>
                <a:t>Cellules épithéliales</a:t>
              </a:r>
              <a:endParaRPr lang="en-US" sz="1400">
                <a:latin typeface="Arial" charset="0"/>
              </a:endParaRPr>
            </a:p>
          </p:txBody>
        </p:sp>
        <p:sp>
          <p:nvSpPr>
            <p:cNvPr id="20489" name="Text Box 13"/>
            <p:cNvSpPr txBox="1">
              <a:spLocks noChangeArrowheads="1"/>
            </p:cNvSpPr>
            <p:nvPr/>
          </p:nvSpPr>
          <p:spPr bwMode="auto">
            <a:xfrm>
              <a:off x="286" y="2182"/>
              <a:ext cx="1055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fr-CA" sz="1400">
                  <a:latin typeface="Arial" charset="0"/>
                </a:rPr>
                <a:t>Cellule musculaire squelettique</a:t>
              </a:r>
              <a:endParaRPr lang="en-US" sz="1400">
                <a:latin typeface="Arial" charset="0"/>
              </a:endParaRPr>
            </a:p>
          </p:txBody>
        </p:sp>
        <p:sp>
          <p:nvSpPr>
            <p:cNvPr id="20490" name="Text Box 14"/>
            <p:cNvSpPr txBox="1">
              <a:spLocks noChangeArrowheads="1"/>
            </p:cNvSpPr>
            <p:nvPr/>
          </p:nvSpPr>
          <p:spPr bwMode="auto">
            <a:xfrm>
              <a:off x="1358" y="2831"/>
              <a:ext cx="150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fr-CA" sz="1400">
                  <a:latin typeface="Arial" charset="0"/>
                </a:rPr>
                <a:t>Cellules musculaires lisses</a:t>
              </a:r>
              <a:endParaRPr lang="en-US" sz="1400">
                <a:latin typeface="Arial" charset="0"/>
              </a:endParaRPr>
            </a:p>
          </p:txBody>
        </p:sp>
        <p:sp>
          <p:nvSpPr>
            <p:cNvPr id="20491" name="Text Box 15"/>
            <p:cNvSpPr txBox="1">
              <a:spLocks noChangeArrowheads="1"/>
            </p:cNvSpPr>
            <p:nvPr/>
          </p:nvSpPr>
          <p:spPr bwMode="auto">
            <a:xfrm>
              <a:off x="770" y="3242"/>
              <a:ext cx="667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fr-CA" sz="1400">
                  <a:latin typeface="Arial" charset="0"/>
                </a:rPr>
                <a:t>Cellule adipeuse</a:t>
              </a:r>
              <a:endParaRPr lang="en-US" sz="1400">
                <a:latin typeface="Arial" charset="0"/>
              </a:endParaRPr>
            </a:p>
          </p:txBody>
        </p:sp>
        <p:sp>
          <p:nvSpPr>
            <p:cNvPr id="20492" name="Text Box 16"/>
            <p:cNvSpPr txBox="1">
              <a:spLocks noChangeArrowheads="1"/>
            </p:cNvSpPr>
            <p:nvPr/>
          </p:nvSpPr>
          <p:spPr bwMode="auto">
            <a:xfrm>
              <a:off x="2039" y="3348"/>
              <a:ext cx="941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fr-CA" sz="1400">
                  <a:latin typeface="Arial" charset="0"/>
                </a:rPr>
                <a:t>Macrophagocyte</a:t>
              </a:r>
              <a:endParaRPr lang="en-US" sz="1400">
                <a:latin typeface="Arial" charset="0"/>
              </a:endParaRPr>
            </a:p>
          </p:txBody>
        </p:sp>
        <p:sp>
          <p:nvSpPr>
            <p:cNvPr id="20493" name="Text Box 17"/>
            <p:cNvSpPr txBox="1">
              <a:spLocks noChangeArrowheads="1"/>
            </p:cNvSpPr>
            <p:nvPr/>
          </p:nvSpPr>
          <p:spPr bwMode="auto">
            <a:xfrm>
              <a:off x="4014" y="2277"/>
              <a:ext cx="54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fr-CA" sz="1400">
                  <a:latin typeface="Arial" charset="0"/>
                </a:rPr>
                <a:t>Neurone</a:t>
              </a:r>
              <a:endParaRPr lang="en-US" sz="1400">
                <a:latin typeface="Arial" charset="0"/>
              </a:endParaRPr>
            </a:p>
          </p:txBody>
        </p:sp>
        <p:sp>
          <p:nvSpPr>
            <p:cNvPr id="20494" name="Text Box 18"/>
            <p:cNvSpPr txBox="1">
              <a:spLocks noChangeArrowheads="1"/>
            </p:cNvSpPr>
            <p:nvPr/>
          </p:nvSpPr>
          <p:spPr bwMode="auto">
            <a:xfrm>
              <a:off x="3743" y="3488"/>
              <a:ext cx="87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fr-CA" sz="1400">
                  <a:latin typeface="Arial" charset="0"/>
                </a:rPr>
                <a:t>Spermatozoïde</a:t>
              </a:r>
              <a:endParaRPr lang="en-US" sz="1400">
                <a:latin typeface="Arial" charset="0"/>
                <a:cs typeface="Arial" charset="0"/>
              </a:endParaRPr>
            </a:p>
          </p:txBody>
        </p:sp>
      </p:grpSp>
      <p:sp>
        <p:nvSpPr>
          <p:cNvPr id="3075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82563" y="285750"/>
            <a:ext cx="8775700" cy="503238"/>
          </a:xfrm>
        </p:spPr>
        <p:txBody>
          <a:bodyPr/>
          <a:lstStyle/>
          <a:p>
            <a:pPr marL="690563" indent="-690563" eaLnBrk="1" hangingPunct="1">
              <a:lnSpc>
                <a:spcPct val="80000"/>
              </a:lnSpc>
              <a:spcAft>
                <a:spcPct val="25000"/>
              </a:spcAft>
              <a:buClr>
                <a:schemeClr val="tx1"/>
              </a:buClr>
              <a:buSzPct val="135000"/>
              <a:buFontTx/>
              <a:buNone/>
              <a:defRPr/>
            </a:pPr>
            <a:r>
              <a:rPr lang="fr-FR" sz="2800" b="1" dirty="0" smtClean="0">
                <a:solidFill>
                  <a:srgbClr val="3333FF"/>
                </a:solidFill>
                <a:latin typeface="+mj-lt"/>
              </a:rPr>
              <a:t>1.3 	</a:t>
            </a:r>
            <a:r>
              <a:rPr lang="fr-FR" sz="2800" b="1" u="sng" dirty="0" smtClean="0">
                <a:solidFill>
                  <a:srgbClr val="3333FF"/>
                </a:solidFill>
                <a:latin typeface="+mj-lt"/>
              </a:rPr>
              <a:t>LES CELLULES ET LEURS STRUCTURES</a:t>
            </a:r>
            <a:endParaRPr lang="en-CA" sz="2800" b="1" u="sng" dirty="0" smtClean="0">
              <a:solidFill>
                <a:srgbClr val="3333FF"/>
              </a:solidFill>
              <a:latin typeface="+mj-lt"/>
            </a:endParaRPr>
          </a:p>
        </p:txBody>
      </p:sp>
      <p:sp>
        <p:nvSpPr>
          <p:cNvPr id="20484" name="Text Box 9"/>
          <p:cNvSpPr txBox="1">
            <a:spLocks noChangeArrowheads="1"/>
          </p:cNvSpPr>
          <p:nvPr/>
        </p:nvSpPr>
        <p:spPr bwMode="auto">
          <a:xfrm>
            <a:off x="5656263" y="1655763"/>
            <a:ext cx="3308350" cy="342900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  <a:latin typeface="Arial" charset="0"/>
              </a:rPr>
              <a:t>Fig. 3.1     La diversité des cellules</a:t>
            </a:r>
            <a:endParaRPr lang="en-US" sz="1600">
              <a:solidFill>
                <a:srgbClr val="3333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31" name="Picture 27" descr="http://cw2.erpi.com/cw/marieb/userfiles/02_Fig_3_2_p_73.jpg"/>
          <p:cNvPicPr>
            <a:picLocks noChangeAspect="1" noChangeArrowheads="1"/>
          </p:cNvPicPr>
          <p:nvPr/>
        </p:nvPicPr>
        <p:blipFill>
          <a:blip r:embed="rId3" cstate="print"/>
          <a:srcRect b="15005"/>
          <a:stretch>
            <a:fillRect/>
          </a:stretch>
        </p:blipFill>
        <p:spPr bwMode="auto">
          <a:xfrm>
            <a:off x="1608606" y="1056922"/>
            <a:ext cx="7173298" cy="5681504"/>
          </a:xfrm>
          <a:prstGeom prst="rect">
            <a:avLst/>
          </a:prstGeom>
          <a:noFill/>
        </p:spPr>
      </p:pic>
      <p:sp>
        <p:nvSpPr>
          <p:cNvPr id="4098" name="Rectangle 16"/>
          <p:cNvSpPr>
            <a:spLocks noChangeArrowheads="1"/>
          </p:cNvSpPr>
          <p:nvPr/>
        </p:nvSpPr>
        <p:spPr bwMode="auto">
          <a:xfrm>
            <a:off x="155575" y="241300"/>
            <a:ext cx="8528050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buClr>
                <a:srgbClr val="0989C9"/>
              </a:buClr>
              <a:buSzPct val="60000"/>
              <a:buFont typeface="Wingdings" pitchFamily="2" charset="2"/>
              <a:buNone/>
              <a:defRPr/>
            </a:pPr>
            <a:r>
              <a:rPr lang="fr-CA" sz="2000" b="1" dirty="0">
                <a:solidFill>
                  <a:srgbClr val="3333FF"/>
                </a:solidFill>
                <a:latin typeface="+mj-lt"/>
              </a:rPr>
              <a:t>1.3.1  </a:t>
            </a:r>
            <a:r>
              <a:rPr lang="fr-CA" sz="2000" b="1" u="sng" dirty="0">
                <a:solidFill>
                  <a:srgbClr val="3333FF"/>
                </a:solidFill>
                <a:latin typeface="+mj-lt"/>
              </a:rPr>
              <a:t>DÉFINITIONS DES PRINCIPAUX ÉLÉMENTS DE LA CELLULE</a:t>
            </a:r>
            <a:endParaRPr lang="fr-CA" sz="2000" dirty="0">
              <a:solidFill>
                <a:srgbClr val="3333FF"/>
              </a:solidFill>
              <a:latin typeface="+mj-lt"/>
            </a:endParaRPr>
          </a:p>
        </p:txBody>
      </p:sp>
      <p:sp>
        <p:nvSpPr>
          <p:cNvPr id="21511" name="Text Box 23"/>
          <p:cNvSpPr txBox="1">
            <a:spLocks noChangeArrowheads="1"/>
          </p:cNvSpPr>
          <p:nvPr/>
        </p:nvSpPr>
        <p:spPr bwMode="auto">
          <a:xfrm>
            <a:off x="1528054" y="2593242"/>
            <a:ext cx="742950" cy="2508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0" tIns="18288" rIns="0" bIns="18288">
            <a:spAutoFit/>
          </a:bodyPr>
          <a:lstStyle/>
          <a:p>
            <a:r>
              <a:rPr lang="fr-CA" sz="1400" b="1" dirty="0">
                <a:solidFill>
                  <a:srgbClr val="3333FF"/>
                </a:solidFill>
                <a:latin typeface="Arial" charset="0"/>
              </a:rPr>
              <a:t>Cytosol</a:t>
            </a:r>
            <a:endParaRPr lang="en-US" sz="1400" b="1" dirty="0">
              <a:solidFill>
                <a:srgbClr val="3333FF"/>
              </a:solidFill>
              <a:latin typeface="Arial" charset="0"/>
            </a:endParaRPr>
          </a:p>
        </p:txBody>
      </p:sp>
      <p:sp>
        <p:nvSpPr>
          <p:cNvPr id="21525" name="Text Box 37"/>
          <p:cNvSpPr txBox="1">
            <a:spLocks noChangeArrowheads="1"/>
          </p:cNvSpPr>
          <p:nvPr/>
        </p:nvSpPr>
        <p:spPr bwMode="auto">
          <a:xfrm>
            <a:off x="7943850" y="1858136"/>
            <a:ext cx="1200150" cy="463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0" tIns="18288" rIns="0" bIns="18288">
            <a:spAutoFit/>
          </a:bodyPr>
          <a:lstStyle/>
          <a:p>
            <a:r>
              <a:rPr lang="fr-CA" sz="1400" b="1" dirty="0">
                <a:solidFill>
                  <a:srgbClr val="3333FF"/>
                </a:solidFill>
                <a:latin typeface="Arial" charset="0"/>
              </a:rPr>
              <a:t>Membrane</a:t>
            </a:r>
          </a:p>
          <a:p>
            <a:r>
              <a:rPr lang="fr-CA" sz="1400" b="1" dirty="0">
                <a:solidFill>
                  <a:srgbClr val="3333FF"/>
                </a:solidFill>
                <a:latin typeface="Arial" charset="0"/>
              </a:rPr>
              <a:t> plasmique</a:t>
            </a:r>
            <a:endParaRPr lang="en-US" sz="1400" b="1" dirty="0">
              <a:solidFill>
                <a:srgbClr val="3333FF"/>
              </a:solidFill>
              <a:latin typeface="Arial" charset="0"/>
            </a:endParaRPr>
          </a:p>
        </p:txBody>
      </p:sp>
      <p:sp>
        <p:nvSpPr>
          <p:cNvPr id="21526" name="Text Box 38"/>
          <p:cNvSpPr txBox="1">
            <a:spLocks noChangeArrowheads="1"/>
          </p:cNvSpPr>
          <p:nvPr/>
        </p:nvSpPr>
        <p:spPr bwMode="auto">
          <a:xfrm>
            <a:off x="8062913" y="1559686"/>
            <a:ext cx="742950" cy="2508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0" tIns="18288" rIns="0" bIns="18288">
            <a:spAutoFit/>
          </a:bodyPr>
          <a:lstStyle/>
          <a:p>
            <a:r>
              <a:rPr lang="fr-CA" sz="1400" b="1" dirty="0" smtClean="0">
                <a:solidFill>
                  <a:srgbClr val="3333FF"/>
                </a:solidFill>
                <a:latin typeface="Arial" charset="0"/>
              </a:rPr>
              <a:t>  Noyau</a:t>
            </a:r>
            <a:endParaRPr lang="en-US" sz="1400" b="1" dirty="0">
              <a:solidFill>
                <a:srgbClr val="3333FF"/>
              </a:solidFill>
              <a:latin typeface="Arial" charset="0"/>
            </a:endParaRPr>
          </a:p>
        </p:txBody>
      </p:sp>
      <p:sp>
        <p:nvSpPr>
          <p:cNvPr id="21528" name="Text Box 40"/>
          <p:cNvSpPr txBox="1">
            <a:spLocks noChangeArrowheads="1"/>
          </p:cNvSpPr>
          <p:nvPr/>
        </p:nvSpPr>
        <p:spPr bwMode="auto">
          <a:xfrm>
            <a:off x="8077200" y="6276975"/>
            <a:ext cx="817563" cy="342900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3.2</a:t>
            </a:r>
            <a:endParaRPr lang="en-US" sz="1600">
              <a:solidFill>
                <a:srgbClr val="3333FF"/>
              </a:solidFill>
            </a:endParaRPr>
          </a:p>
        </p:txBody>
      </p:sp>
      <p:sp>
        <p:nvSpPr>
          <p:cNvPr id="21529" name="Text Box 41"/>
          <p:cNvSpPr txBox="1">
            <a:spLocks noChangeArrowheads="1"/>
          </p:cNvSpPr>
          <p:nvPr/>
        </p:nvSpPr>
        <p:spPr bwMode="auto">
          <a:xfrm>
            <a:off x="189234" y="687385"/>
            <a:ext cx="2964273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 u="sng" dirty="0">
                <a:solidFill>
                  <a:srgbClr val="3333FF"/>
                </a:solidFill>
                <a:latin typeface="Calibri" pitchFamily="34" charset="0"/>
                <a:cs typeface="Calibri" pitchFamily="34" charset="0"/>
              </a:rPr>
              <a:t>Principaux éléments de la cellule</a:t>
            </a:r>
            <a:r>
              <a:rPr lang="fr-CA" sz="1600" dirty="0">
                <a:solidFill>
                  <a:srgbClr val="3333FF"/>
                </a:solidFill>
                <a:latin typeface="Calibri" pitchFamily="34" charset="0"/>
                <a:cs typeface="Calibri" pitchFamily="34" charset="0"/>
              </a:rPr>
              <a:t>:</a:t>
            </a:r>
          </a:p>
          <a:p>
            <a:r>
              <a:rPr lang="fr-CA" sz="1600" dirty="0">
                <a:solidFill>
                  <a:srgbClr val="3333FF"/>
                </a:solidFill>
                <a:latin typeface="Calibri" pitchFamily="34" charset="0"/>
                <a:cs typeface="Calibri" pitchFamily="34" charset="0"/>
              </a:rPr>
              <a:t>1. Membrane plasmique</a:t>
            </a:r>
          </a:p>
          <a:p>
            <a:r>
              <a:rPr lang="fr-CA" sz="1600" dirty="0">
                <a:solidFill>
                  <a:srgbClr val="3333FF"/>
                </a:solidFill>
                <a:latin typeface="Calibri" pitchFamily="34" charset="0"/>
                <a:cs typeface="Calibri" pitchFamily="34" charset="0"/>
              </a:rPr>
              <a:t>2. Cytoplasme:</a:t>
            </a:r>
          </a:p>
          <a:p>
            <a:pPr marL="231775" lvl="1">
              <a:buFontTx/>
              <a:buChar char="•"/>
            </a:pPr>
            <a:r>
              <a:rPr lang="fr-CA" sz="1600" dirty="0">
                <a:solidFill>
                  <a:srgbClr val="3333FF"/>
                </a:solidFill>
                <a:latin typeface="Calibri" pitchFamily="34" charset="0"/>
                <a:cs typeface="Calibri" pitchFamily="34" charset="0"/>
              </a:rPr>
              <a:t> Cytosol</a:t>
            </a:r>
          </a:p>
          <a:p>
            <a:pPr marL="231775" lvl="1">
              <a:buFontTx/>
              <a:buChar char="•"/>
            </a:pPr>
            <a:r>
              <a:rPr lang="fr-CA" sz="1600" dirty="0">
                <a:solidFill>
                  <a:srgbClr val="3333FF"/>
                </a:solidFill>
                <a:latin typeface="Calibri" pitchFamily="34" charset="0"/>
                <a:cs typeface="Calibri" pitchFamily="34" charset="0"/>
              </a:rPr>
              <a:t> Organites</a:t>
            </a:r>
          </a:p>
          <a:p>
            <a:pPr marL="231775" lvl="1">
              <a:buFontTx/>
              <a:buChar char="•"/>
            </a:pPr>
            <a:r>
              <a:rPr lang="fr-CA" sz="1600" dirty="0">
                <a:solidFill>
                  <a:srgbClr val="3333FF"/>
                </a:solidFill>
                <a:latin typeface="Calibri" pitchFamily="34" charset="0"/>
                <a:cs typeface="Calibri" pitchFamily="34" charset="0"/>
              </a:rPr>
              <a:t> Inclusions</a:t>
            </a:r>
          </a:p>
          <a:p>
            <a:r>
              <a:rPr lang="fr-CA" sz="1600" dirty="0">
                <a:solidFill>
                  <a:srgbClr val="3333FF"/>
                </a:solidFill>
                <a:latin typeface="Calibri" pitchFamily="34" charset="0"/>
                <a:cs typeface="Calibri" pitchFamily="34" charset="0"/>
              </a:rPr>
              <a:t>3. Noyau </a:t>
            </a:r>
            <a:endParaRPr lang="en-US" sz="1600" dirty="0">
              <a:solidFill>
                <a:srgbClr val="3333FF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244475" y="235259"/>
            <a:ext cx="6675438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buClr>
                <a:srgbClr val="0989C9"/>
              </a:buClr>
              <a:buSzPct val="60000"/>
              <a:buFont typeface="Wingdings" pitchFamily="2" charset="2"/>
              <a:buNone/>
              <a:defRPr/>
            </a:pPr>
            <a:r>
              <a:rPr lang="fr-CA" sz="2000" b="1" dirty="0">
                <a:solidFill>
                  <a:srgbClr val="3333FF"/>
                </a:solidFill>
                <a:latin typeface="+mj-lt"/>
              </a:rPr>
              <a:t>1.3.2  </a:t>
            </a:r>
            <a:r>
              <a:rPr lang="fr-CA" sz="2000" b="1" u="sng" dirty="0">
                <a:solidFill>
                  <a:srgbClr val="3333FF"/>
                </a:solidFill>
                <a:latin typeface="+mj-lt"/>
              </a:rPr>
              <a:t>LES ORGANITES CYTOPLASMIQUES</a:t>
            </a:r>
            <a:endParaRPr lang="fr-CA" sz="2000" dirty="0">
              <a:solidFill>
                <a:srgbClr val="3333FF"/>
              </a:solidFill>
              <a:latin typeface="+mj-lt"/>
            </a:endParaRPr>
          </a:p>
        </p:txBody>
      </p:sp>
      <p:sp>
        <p:nvSpPr>
          <p:cNvPr id="22531" name="Text Box 24"/>
          <p:cNvSpPr txBox="1">
            <a:spLocks noChangeArrowheads="1"/>
          </p:cNvSpPr>
          <p:nvPr/>
        </p:nvSpPr>
        <p:spPr bwMode="auto">
          <a:xfrm>
            <a:off x="1527175" y="6276975"/>
            <a:ext cx="919163" cy="342900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3.17</a:t>
            </a:r>
            <a:endParaRPr lang="en-US" sz="1600">
              <a:solidFill>
                <a:srgbClr val="3333FF"/>
              </a:solidFill>
            </a:endParaRPr>
          </a:p>
        </p:txBody>
      </p:sp>
      <p:sp>
        <p:nvSpPr>
          <p:cNvPr id="22532" name="Text Box 30"/>
          <p:cNvSpPr txBox="1">
            <a:spLocks noChangeArrowheads="1"/>
          </p:cNvSpPr>
          <p:nvPr/>
        </p:nvSpPr>
        <p:spPr bwMode="auto">
          <a:xfrm>
            <a:off x="355600" y="762000"/>
            <a:ext cx="2217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2000">
                <a:sym typeface="Wingdings 2" pitchFamily="18" charset="2"/>
              </a:rPr>
              <a:t> </a:t>
            </a:r>
            <a:r>
              <a:rPr lang="fr-CA" sz="2400" b="1" i="1">
                <a:sym typeface="Wingdings 2" pitchFamily="18" charset="2"/>
              </a:rPr>
              <a:t>Mitochondries</a:t>
            </a:r>
          </a:p>
        </p:txBody>
      </p:sp>
      <p:pic>
        <p:nvPicPr>
          <p:cNvPr id="22543" name="Picture 15" descr="http://cw2.erpi.com/cw/marieb/userfiles/19_Fig_3_17_p_96.jpg"/>
          <p:cNvPicPr>
            <a:picLocks noChangeAspect="1" noChangeArrowheads="1"/>
          </p:cNvPicPr>
          <p:nvPr/>
        </p:nvPicPr>
        <p:blipFill>
          <a:blip r:embed="rId3" cstate="print"/>
          <a:srcRect t="1890" b="16630"/>
          <a:stretch>
            <a:fillRect/>
          </a:stretch>
        </p:blipFill>
        <p:spPr bwMode="auto">
          <a:xfrm>
            <a:off x="3923475" y="653844"/>
            <a:ext cx="4462366" cy="59703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ChangeArrowheads="1"/>
          </p:cNvSpPr>
          <p:nvPr/>
        </p:nvSpPr>
        <p:spPr bwMode="auto">
          <a:xfrm>
            <a:off x="244475" y="195263"/>
            <a:ext cx="6080125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buClr>
                <a:srgbClr val="0989C9"/>
              </a:buClr>
              <a:buSzPct val="60000"/>
              <a:buFont typeface="Wingdings" pitchFamily="2" charset="2"/>
              <a:buNone/>
              <a:defRPr/>
            </a:pPr>
            <a:r>
              <a:rPr lang="fr-CA" sz="2000" b="1" u="sng" dirty="0">
                <a:solidFill>
                  <a:srgbClr val="3333FF"/>
                </a:solidFill>
                <a:latin typeface="+mj-lt"/>
              </a:rPr>
              <a:t>LES ORGANITES CYTOPLASMIQUES</a:t>
            </a:r>
            <a:endParaRPr lang="fr-CA" sz="2000" dirty="0">
              <a:solidFill>
                <a:srgbClr val="3333FF"/>
              </a:solidFill>
              <a:latin typeface="+mj-lt"/>
            </a:endParaRP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274483" y="629264"/>
            <a:ext cx="5303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>
                <a:sym typeface="Wingdings 2" pitchFamily="18" charset="2"/>
              </a:rPr>
              <a:t> </a:t>
            </a:r>
            <a:r>
              <a:rPr lang="en-US" sz="2400" b="1" i="1" dirty="0" err="1">
                <a:sym typeface="Wingdings 2" pitchFamily="18" charset="2"/>
              </a:rPr>
              <a:t>Ribosomes</a:t>
            </a:r>
            <a:r>
              <a:rPr lang="en-US" sz="2400" b="1" i="1" dirty="0">
                <a:sym typeface="Wingdings 2" pitchFamily="18" charset="2"/>
              </a:rPr>
              <a:t> et </a:t>
            </a:r>
            <a:r>
              <a:rPr lang="en-US" sz="2400" b="1" i="1" dirty="0" err="1">
                <a:sym typeface="Wingdings 2" pitchFamily="18" charset="2"/>
              </a:rPr>
              <a:t>réticulum</a:t>
            </a:r>
            <a:r>
              <a:rPr lang="en-US" sz="2400" b="1" i="1" dirty="0">
                <a:sym typeface="Wingdings 2" pitchFamily="18" charset="2"/>
              </a:rPr>
              <a:t> </a:t>
            </a:r>
            <a:r>
              <a:rPr lang="en-US" sz="2400" b="1" i="1" dirty="0" err="1">
                <a:sym typeface="Wingdings 2" pitchFamily="18" charset="2"/>
              </a:rPr>
              <a:t>endoplasmique</a:t>
            </a:r>
            <a:endParaRPr lang="en-US" sz="2400" b="1" i="1" dirty="0">
              <a:sym typeface="Wingdings 2" pitchFamily="18" charset="2"/>
            </a:endParaRPr>
          </a:p>
        </p:txBody>
      </p:sp>
      <p:pic>
        <p:nvPicPr>
          <p:cNvPr id="23569" name="Picture 17" descr="http://cw2.erpi.com/cw/marieb/userfiles/20_Fig_3_18_p_97.jpg"/>
          <p:cNvPicPr>
            <a:picLocks noChangeAspect="1" noChangeArrowheads="1"/>
          </p:cNvPicPr>
          <p:nvPr/>
        </p:nvPicPr>
        <p:blipFill>
          <a:blip r:embed="rId3" cstate="print"/>
          <a:srcRect t="2312" b="5201"/>
          <a:stretch>
            <a:fillRect/>
          </a:stretch>
        </p:blipFill>
        <p:spPr bwMode="auto">
          <a:xfrm>
            <a:off x="127481" y="1170241"/>
            <a:ext cx="8913694" cy="5391582"/>
          </a:xfrm>
          <a:prstGeom prst="rect">
            <a:avLst/>
          </a:prstGeom>
          <a:noFill/>
        </p:spPr>
      </p:pic>
      <p:sp>
        <p:nvSpPr>
          <p:cNvPr id="23557" name="Text Box 3"/>
          <p:cNvSpPr txBox="1">
            <a:spLocks noChangeArrowheads="1"/>
          </p:cNvSpPr>
          <p:nvPr/>
        </p:nvSpPr>
        <p:spPr bwMode="auto">
          <a:xfrm>
            <a:off x="8018268" y="6325065"/>
            <a:ext cx="919162" cy="342900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 dirty="0">
                <a:solidFill>
                  <a:srgbClr val="3333FF"/>
                </a:solidFill>
              </a:rPr>
              <a:t>Fig. 3.18</a:t>
            </a:r>
            <a:endParaRPr lang="en-US" sz="1600" dirty="0">
              <a:solidFill>
                <a:srgbClr val="33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Text Box 14"/>
          <p:cNvSpPr txBox="1">
            <a:spLocks noChangeArrowheads="1"/>
          </p:cNvSpPr>
          <p:nvPr/>
        </p:nvSpPr>
        <p:spPr bwMode="auto">
          <a:xfrm>
            <a:off x="243059" y="269631"/>
            <a:ext cx="5303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2000" smtClean="0">
                <a:sym typeface="Wingdings 2" pitchFamily="18" charset="2"/>
              </a:rPr>
              <a:t> </a:t>
            </a:r>
            <a:r>
              <a:rPr lang="fr-CA" sz="2400" b="1" i="1" smtClean="0">
                <a:sym typeface="Wingdings 2" pitchFamily="18" charset="2"/>
              </a:rPr>
              <a:t>Ribosomes et réticulum endoplasmique</a:t>
            </a:r>
            <a:endParaRPr lang="fr-CA" sz="2400" b="1" i="1">
              <a:sym typeface="Wingdings 2" pitchFamily="18" charset="2"/>
            </a:endParaRPr>
          </a:p>
        </p:txBody>
      </p:sp>
      <p:pic>
        <p:nvPicPr>
          <p:cNvPr id="24593" name="Picture 17" descr="http://cw2.erpi.com/cw/marieb/userfiles/45_Fig_3_39_p_122.jpg"/>
          <p:cNvPicPr>
            <a:picLocks noChangeAspect="1" noChangeArrowheads="1"/>
          </p:cNvPicPr>
          <p:nvPr/>
        </p:nvPicPr>
        <p:blipFill>
          <a:blip r:embed="rId2" cstate="print"/>
          <a:srcRect b="14687"/>
          <a:stretch>
            <a:fillRect/>
          </a:stretch>
        </p:blipFill>
        <p:spPr bwMode="auto">
          <a:xfrm>
            <a:off x="263995" y="702180"/>
            <a:ext cx="8640932" cy="5691245"/>
          </a:xfrm>
          <a:prstGeom prst="rect">
            <a:avLst/>
          </a:prstGeom>
          <a:noFill/>
        </p:spPr>
      </p:pic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7524198" y="6413555"/>
            <a:ext cx="920445" cy="338554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 dirty="0">
                <a:solidFill>
                  <a:srgbClr val="3333FF"/>
                </a:solidFill>
              </a:rPr>
              <a:t>Fig. </a:t>
            </a:r>
            <a:r>
              <a:rPr lang="fr-CA" sz="1600" dirty="0" smtClean="0">
                <a:solidFill>
                  <a:srgbClr val="3333FF"/>
                </a:solidFill>
              </a:rPr>
              <a:t>3.39</a:t>
            </a:r>
            <a:endParaRPr lang="en-US" sz="1600" dirty="0">
              <a:solidFill>
                <a:srgbClr val="33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ChangeArrowheads="1"/>
          </p:cNvSpPr>
          <p:nvPr/>
        </p:nvSpPr>
        <p:spPr bwMode="auto">
          <a:xfrm>
            <a:off x="244475" y="230188"/>
            <a:ext cx="6080125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buClr>
                <a:srgbClr val="0989C9"/>
              </a:buClr>
              <a:buSzPct val="60000"/>
              <a:buFont typeface="Wingdings" pitchFamily="2" charset="2"/>
              <a:buNone/>
              <a:defRPr/>
            </a:pPr>
            <a:r>
              <a:rPr lang="fr-CA" sz="2000" b="1" u="sng" dirty="0">
                <a:solidFill>
                  <a:srgbClr val="3333FF"/>
                </a:solidFill>
                <a:latin typeface="+mj-lt"/>
              </a:rPr>
              <a:t>LES ORGANITES CYTOPLASMIQUES</a:t>
            </a:r>
            <a:endParaRPr lang="fr-CA" sz="2000" dirty="0">
              <a:solidFill>
                <a:srgbClr val="3333FF"/>
              </a:solidFill>
              <a:latin typeface="+mj-lt"/>
            </a:endParaRPr>
          </a:p>
        </p:txBody>
      </p:sp>
      <p:pic>
        <p:nvPicPr>
          <p:cNvPr id="25603" name="Picture 18" descr="03-21SeqProtein_LE.jpg"/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 b="4837"/>
          <a:stretch>
            <a:fillRect/>
          </a:stretch>
        </p:blipFill>
        <p:spPr>
          <a:xfrm>
            <a:off x="498475" y="1414463"/>
            <a:ext cx="8645525" cy="5443537"/>
          </a:xfrm>
          <a:noFill/>
        </p:spPr>
      </p:pic>
      <p:sp>
        <p:nvSpPr>
          <p:cNvPr id="25604" name="Text Box 5"/>
          <p:cNvSpPr txBox="1">
            <a:spLocks noChangeArrowheads="1"/>
          </p:cNvSpPr>
          <p:nvPr/>
        </p:nvSpPr>
        <p:spPr bwMode="auto">
          <a:xfrm>
            <a:off x="8134350" y="6426200"/>
            <a:ext cx="920750" cy="338138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3.20</a:t>
            </a:r>
            <a:endParaRPr lang="en-US" sz="1600">
              <a:solidFill>
                <a:srgbClr val="3333FF"/>
              </a:solidFill>
            </a:endParaRPr>
          </a:p>
        </p:txBody>
      </p:sp>
      <p:sp>
        <p:nvSpPr>
          <p:cNvPr id="25605" name="Text Box 20"/>
          <p:cNvSpPr txBox="1">
            <a:spLocks noChangeArrowheads="1"/>
          </p:cNvSpPr>
          <p:nvPr/>
        </p:nvSpPr>
        <p:spPr bwMode="auto">
          <a:xfrm>
            <a:off x="1214438" y="1535113"/>
            <a:ext cx="11795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400" b="1">
                <a:latin typeface="Arial" charset="0"/>
              </a:rPr>
              <a:t>RE rugueux</a:t>
            </a:r>
            <a:endParaRPr lang="en-US" sz="1400" b="1">
              <a:latin typeface="Arial" charset="0"/>
            </a:endParaRPr>
          </a:p>
        </p:txBody>
      </p:sp>
      <p:sp>
        <p:nvSpPr>
          <p:cNvPr id="25606" name="Text Box 21"/>
          <p:cNvSpPr txBox="1">
            <a:spLocks noChangeArrowheads="1"/>
          </p:cNvSpPr>
          <p:nvPr/>
        </p:nvSpPr>
        <p:spPr bwMode="auto">
          <a:xfrm>
            <a:off x="638175" y="1636713"/>
            <a:ext cx="7080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200" b="1">
                <a:latin typeface="Arial" charset="0"/>
              </a:rPr>
              <a:t>Citerne</a:t>
            </a:r>
            <a:endParaRPr lang="en-US" sz="1200" b="1">
              <a:latin typeface="Arial" charset="0"/>
            </a:endParaRPr>
          </a:p>
        </p:txBody>
      </p:sp>
      <p:sp>
        <p:nvSpPr>
          <p:cNvPr id="25607" name="Text Box 4"/>
          <p:cNvSpPr txBox="1">
            <a:spLocks noChangeArrowheads="1"/>
          </p:cNvSpPr>
          <p:nvPr/>
        </p:nvSpPr>
        <p:spPr bwMode="auto">
          <a:xfrm>
            <a:off x="355600" y="762000"/>
            <a:ext cx="2646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2000">
                <a:sym typeface="Wingdings 2" pitchFamily="18" charset="2"/>
              </a:rPr>
              <a:t> </a:t>
            </a:r>
            <a:r>
              <a:rPr lang="fr-CA" sz="2400" b="1" i="1">
                <a:sym typeface="Wingdings 2" pitchFamily="18" charset="2"/>
              </a:rPr>
              <a:t>Complexe golgien</a:t>
            </a:r>
          </a:p>
        </p:txBody>
      </p:sp>
      <p:sp>
        <p:nvSpPr>
          <p:cNvPr id="25608" name="Text Box 22"/>
          <p:cNvSpPr txBox="1">
            <a:spLocks noChangeArrowheads="1"/>
          </p:cNvSpPr>
          <p:nvPr/>
        </p:nvSpPr>
        <p:spPr bwMode="auto">
          <a:xfrm>
            <a:off x="4651375" y="1636713"/>
            <a:ext cx="289401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200" b="1">
                <a:latin typeface="Arial" charset="0"/>
              </a:rPr>
              <a:t>Protéines produites dans les citernes</a:t>
            </a:r>
            <a:endParaRPr lang="en-US" sz="1200" b="1">
              <a:latin typeface="Arial" charset="0"/>
            </a:endParaRPr>
          </a:p>
        </p:txBody>
      </p:sp>
      <p:sp>
        <p:nvSpPr>
          <p:cNvPr id="25609" name="Text Box 23"/>
          <p:cNvSpPr txBox="1">
            <a:spLocks noChangeArrowheads="1"/>
          </p:cNvSpPr>
          <p:nvPr/>
        </p:nvSpPr>
        <p:spPr bwMode="auto">
          <a:xfrm>
            <a:off x="4387850" y="2119313"/>
            <a:ext cx="94456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200" b="1">
                <a:latin typeface="Arial" charset="0"/>
              </a:rPr>
              <a:t>Membrane</a:t>
            </a:r>
            <a:endParaRPr lang="en-US" sz="1200" b="1">
              <a:latin typeface="Arial" charset="0"/>
            </a:endParaRPr>
          </a:p>
        </p:txBody>
      </p:sp>
      <p:sp>
        <p:nvSpPr>
          <p:cNvPr id="25610" name="Text Box 24"/>
          <p:cNvSpPr txBox="1">
            <a:spLocks noChangeArrowheads="1"/>
          </p:cNvSpPr>
          <p:nvPr/>
        </p:nvSpPr>
        <p:spPr bwMode="auto">
          <a:xfrm>
            <a:off x="4446588" y="2511425"/>
            <a:ext cx="8016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200" b="1">
                <a:latin typeface="Arial" charset="0"/>
              </a:rPr>
              <a:t>Vésicule</a:t>
            </a:r>
            <a:endParaRPr lang="en-US" sz="1200" b="1">
              <a:latin typeface="Arial" charset="0"/>
            </a:endParaRPr>
          </a:p>
        </p:txBody>
      </p:sp>
      <p:sp>
        <p:nvSpPr>
          <p:cNvPr id="25611" name="Text Box 25"/>
          <p:cNvSpPr txBox="1">
            <a:spLocks noChangeArrowheads="1"/>
          </p:cNvSpPr>
          <p:nvPr/>
        </p:nvSpPr>
        <p:spPr bwMode="auto">
          <a:xfrm>
            <a:off x="230188" y="4640263"/>
            <a:ext cx="104933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fr-CA" sz="1400" b="1">
                <a:latin typeface="Arial" charset="0"/>
              </a:rPr>
              <a:t>Complexe golgien</a:t>
            </a:r>
            <a:endParaRPr lang="en-US" sz="1400" b="1">
              <a:latin typeface="Arial" charset="0"/>
            </a:endParaRPr>
          </a:p>
        </p:txBody>
      </p:sp>
      <p:sp>
        <p:nvSpPr>
          <p:cNvPr id="25612" name="Text Box 26"/>
          <p:cNvSpPr txBox="1">
            <a:spLocks noChangeArrowheads="1"/>
          </p:cNvSpPr>
          <p:nvPr/>
        </p:nvSpPr>
        <p:spPr bwMode="auto">
          <a:xfrm>
            <a:off x="1203325" y="5368925"/>
            <a:ext cx="639763" cy="26035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lIns="45720" tIns="18288" rIns="45720" bIns="18288">
            <a:spAutoFit/>
          </a:bodyPr>
          <a:lstStyle/>
          <a:p>
            <a:pPr algn="ctr"/>
            <a:r>
              <a:rPr lang="fr-CA" sz="1400" b="1">
                <a:solidFill>
                  <a:srgbClr val="3333FF"/>
                </a:solidFill>
                <a:latin typeface="Arial" charset="0"/>
              </a:rPr>
              <a:t>Voie A</a:t>
            </a:r>
            <a:endParaRPr lang="en-US" sz="1400" b="1">
              <a:solidFill>
                <a:srgbClr val="3333FF"/>
              </a:solidFill>
              <a:latin typeface="Arial" charset="0"/>
            </a:endParaRPr>
          </a:p>
        </p:txBody>
      </p:sp>
      <p:sp>
        <p:nvSpPr>
          <p:cNvPr id="25613" name="Text Box 27"/>
          <p:cNvSpPr txBox="1">
            <a:spLocks noChangeArrowheads="1"/>
          </p:cNvSpPr>
          <p:nvPr/>
        </p:nvSpPr>
        <p:spPr bwMode="auto">
          <a:xfrm>
            <a:off x="3389313" y="4832350"/>
            <a:ext cx="639762" cy="26035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lIns="45720" tIns="18288" rIns="45720" bIns="18288">
            <a:spAutoFit/>
          </a:bodyPr>
          <a:lstStyle/>
          <a:p>
            <a:pPr algn="ctr"/>
            <a:r>
              <a:rPr lang="fr-CA" sz="1400" b="1">
                <a:solidFill>
                  <a:srgbClr val="3333FF"/>
                </a:solidFill>
                <a:latin typeface="Arial" charset="0"/>
              </a:rPr>
              <a:t>Voie B</a:t>
            </a:r>
            <a:endParaRPr lang="en-US" sz="1400" b="1">
              <a:solidFill>
                <a:srgbClr val="3333FF"/>
              </a:solidFill>
              <a:latin typeface="Arial" charset="0"/>
            </a:endParaRPr>
          </a:p>
        </p:txBody>
      </p:sp>
      <p:sp>
        <p:nvSpPr>
          <p:cNvPr id="25614" name="Text Box 28"/>
          <p:cNvSpPr txBox="1">
            <a:spLocks noChangeArrowheads="1"/>
          </p:cNvSpPr>
          <p:nvPr/>
        </p:nvSpPr>
        <p:spPr bwMode="auto">
          <a:xfrm>
            <a:off x="4137025" y="3860800"/>
            <a:ext cx="639763" cy="26035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lIns="45720" tIns="18288" rIns="45720" bIns="18288">
            <a:spAutoFit/>
          </a:bodyPr>
          <a:lstStyle/>
          <a:p>
            <a:pPr algn="ctr"/>
            <a:r>
              <a:rPr lang="fr-CA" sz="1400" b="1">
                <a:solidFill>
                  <a:srgbClr val="3333FF"/>
                </a:solidFill>
                <a:latin typeface="Arial" charset="0"/>
              </a:rPr>
              <a:t>Voie C</a:t>
            </a:r>
            <a:endParaRPr lang="en-US" sz="1400" b="1">
              <a:solidFill>
                <a:srgbClr val="3333FF"/>
              </a:solidFill>
              <a:latin typeface="Arial" charset="0"/>
            </a:endParaRPr>
          </a:p>
        </p:txBody>
      </p:sp>
      <p:sp>
        <p:nvSpPr>
          <p:cNvPr id="25615" name="Text Box 29"/>
          <p:cNvSpPr txBox="1">
            <a:spLocks noChangeArrowheads="1"/>
          </p:cNvSpPr>
          <p:nvPr/>
        </p:nvSpPr>
        <p:spPr bwMode="auto">
          <a:xfrm>
            <a:off x="6557963" y="1843088"/>
            <a:ext cx="10477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200" b="1">
                <a:latin typeface="Arial" charset="0"/>
              </a:rPr>
              <a:t>Phagosome</a:t>
            </a:r>
            <a:endParaRPr lang="en-US" sz="1200" b="1">
              <a:latin typeface="Arial" charset="0"/>
            </a:endParaRPr>
          </a:p>
        </p:txBody>
      </p:sp>
      <p:sp>
        <p:nvSpPr>
          <p:cNvPr id="25616" name="Text Box 30"/>
          <p:cNvSpPr txBox="1">
            <a:spLocks noChangeArrowheads="1"/>
          </p:cNvSpPr>
          <p:nvPr/>
        </p:nvSpPr>
        <p:spPr bwMode="auto">
          <a:xfrm>
            <a:off x="5588000" y="3260725"/>
            <a:ext cx="1928813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fr-CA" sz="1200" b="1">
                <a:latin typeface="Arial" charset="0"/>
              </a:rPr>
              <a:t>Lysosome contenant des hydrolases acides</a:t>
            </a:r>
            <a:endParaRPr lang="en-US" sz="1200" b="1">
              <a:latin typeface="Arial" charset="0"/>
            </a:endParaRPr>
          </a:p>
        </p:txBody>
      </p:sp>
      <p:sp>
        <p:nvSpPr>
          <p:cNvPr id="25617" name="Text Box 31"/>
          <p:cNvSpPr txBox="1">
            <a:spLocks noChangeArrowheads="1"/>
          </p:cNvSpPr>
          <p:nvPr/>
        </p:nvSpPr>
        <p:spPr bwMode="auto">
          <a:xfrm>
            <a:off x="5497513" y="3730625"/>
            <a:ext cx="1928812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fr-CA" sz="1200" b="1">
                <a:latin typeface="Arial" charset="0"/>
              </a:rPr>
              <a:t>Vésicule s’intégrant à la membrane plasmique</a:t>
            </a:r>
            <a:endParaRPr lang="en-US" sz="1200" b="1">
              <a:latin typeface="Arial" charset="0"/>
            </a:endParaRPr>
          </a:p>
        </p:txBody>
      </p:sp>
      <p:sp>
        <p:nvSpPr>
          <p:cNvPr id="25618" name="Text Box 32"/>
          <p:cNvSpPr txBox="1">
            <a:spLocks noChangeArrowheads="1"/>
          </p:cNvSpPr>
          <p:nvPr/>
        </p:nvSpPr>
        <p:spPr bwMode="auto">
          <a:xfrm>
            <a:off x="3963988" y="5202238"/>
            <a:ext cx="18256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200" b="1">
                <a:latin typeface="Arial" charset="0"/>
              </a:rPr>
              <a:t>Vésicules de sécrétion</a:t>
            </a:r>
            <a:endParaRPr lang="en-US" sz="1200" b="1">
              <a:latin typeface="Arial" charset="0"/>
            </a:endParaRPr>
          </a:p>
        </p:txBody>
      </p:sp>
      <p:sp>
        <p:nvSpPr>
          <p:cNvPr id="25619" name="Text Box 34"/>
          <p:cNvSpPr txBox="1">
            <a:spLocks noChangeArrowheads="1"/>
          </p:cNvSpPr>
          <p:nvPr/>
        </p:nvSpPr>
        <p:spPr bwMode="auto">
          <a:xfrm>
            <a:off x="7604125" y="5576888"/>
            <a:ext cx="11239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fr-CA" sz="1400" b="1">
                <a:latin typeface="Arial" charset="0"/>
              </a:rPr>
              <a:t>Membrane plasmique</a:t>
            </a:r>
            <a:endParaRPr lang="en-US" sz="1400" b="1">
              <a:latin typeface="Arial" charset="0"/>
            </a:endParaRPr>
          </a:p>
        </p:txBody>
      </p:sp>
      <p:sp>
        <p:nvSpPr>
          <p:cNvPr id="25620" name="Text Box 35"/>
          <p:cNvSpPr txBox="1">
            <a:spLocks noChangeArrowheads="1"/>
          </p:cNvSpPr>
          <p:nvPr/>
        </p:nvSpPr>
        <p:spPr bwMode="auto">
          <a:xfrm>
            <a:off x="1876425" y="5895975"/>
            <a:ext cx="8778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200" b="1" i="1">
                <a:latin typeface="Arial" charset="0"/>
              </a:rPr>
              <a:t>Protéines</a:t>
            </a:r>
            <a:endParaRPr lang="en-US" sz="1200" b="1" i="1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1" name="Picture 7" descr="http://cw2.erpi.com/cw/marieb/userfiles/23_Fig_3_21_p_100.jpg"/>
          <p:cNvPicPr>
            <a:picLocks noChangeAspect="1" noChangeArrowheads="1"/>
          </p:cNvPicPr>
          <p:nvPr/>
        </p:nvPicPr>
        <p:blipFill>
          <a:blip r:embed="rId2" cstate="print"/>
          <a:srcRect t="2268" b="13984"/>
          <a:stretch>
            <a:fillRect/>
          </a:stretch>
        </p:blipFill>
        <p:spPr bwMode="auto">
          <a:xfrm>
            <a:off x="3886200" y="875252"/>
            <a:ext cx="5257800" cy="5982748"/>
          </a:xfrm>
          <a:prstGeom prst="rect">
            <a:avLst/>
          </a:prstGeom>
          <a:noFill/>
        </p:spPr>
      </p:pic>
      <p:sp>
        <p:nvSpPr>
          <p:cNvPr id="26626" name="Text Box 4"/>
          <p:cNvSpPr txBox="1">
            <a:spLocks noChangeArrowheads="1"/>
          </p:cNvSpPr>
          <p:nvPr/>
        </p:nvSpPr>
        <p:spPr bwMode="auto">
          <a:xfrm>
            <a:off x="299329" y="607249"/>
            <a:ext cx="3330135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79400" indent="-279400">
              <a:buSzPct val="70000"/>
              <a:buFont typeface="Wingdings 2" pitchFamily="18" charset="2"/>
              <a:buChar char=""/>
            </a:pPr>
            <a:r>
              <a:rPr lang="en-US" sz="2400" b="1" i="1" dirty="0" err="1">
                <a:sym typeface="Wingdings 2" pitchFamily="18" charset="2"/>
              </a:rPr>
              <a:t>Lysosomes</a:t>
            </a:r>
            <a:endParaRPr lang="en-US" sz="2400" b="1" i="1" dirty="0">
              <a:sym typeface="Wingdings 2" pitchFamily="18" charset="2"/>
            </a:endParaRPr>
          </a:p>
          <a:p>
            <a:pPr marL="450850" lvl="1" indent="-184150">
              <a:buSzPct val="70000"/>
              <a:buFont typeface="Wingdings 2" pitchFamily="18" charset="2"/>
              <a:buChar char=""/>
            </a:pPr>
            <a:r>
              <a:rPr lang="fr-CA" sz="2000" dirty="0">
                <a:sym typeface="Wingdings 2" pitchFamily="18" charset="2"/>
              </a:rPr>
              <a:t>Contiennent des enzymes digestives (hydrolases acides)</a:t>
            </a:r>
          </a:p>
          <a:p>
            <a:pPr marL="690563" lvl="1" indent="-233363">
              <a:buSzPct val="70000"/>
              <a:buFont typeface="Wingdings 2" pitchFamily="18" charset="2"/>
              <a:buNone/>
            </a:pPr>
            <a:endParaRPr lang="en-US" dirty="0">
              <a:sym typeface="Wingdings 2" pitchFamily="18" charset="2"/>
            </a:endParaRPr>
          </a:p>
          <a:p>
            <a:pPr marL="279400" indent="-279400">
              <a:buSzPct val="70000"/>
              <a:buFont typeface="Wingdings 2" pitchFamily="18" charset="2"/>
              <a:buChar char=""/>
            </a:pPr>
            <a:r>
              <a:rPr lang="fr-CA" sz="2400" b="1" i="1" dirty="0">
                <a:sym typeface="Wingdings 2" pitchFamily="18" charset="2"/>
              </a:rPr>
              <a:t>Peroxysomes</a:t>
            </a:r>
          </a:p>
          <a:p>
            <a:pPr marL="450850" lvl="1" indent="-184150">
              <a:buSzPct val="70000"/>
              <a:buFont typeface="Wingdings 2" pitchFamily="18" charset="2"/>
              <a:buChar char=""/>
            </a:pPr>
            <a:r>
              <a:rPr lang="fr-CA" sz="2000" dirty="0">
                <a:sym typeface="Wingdings 2" pitchFamily="18" charset="2"/>
              </a:rPr>
              <a:t>Contiennent des oxydases et des </a:t>
            </a:r>
            <a:r>
              <a:rPr lang="fr-CA" sz="2000" dirty="0" smtClean="0">
                <a:sym typeface="Wingdings 2" pitchFamily="18" charset="2"/>
              </a:rPr>
              <a:t>catalases</a:t>
            </a:r>
            <a:endParaRPr lang="fr-CA" sz="2000" dirty="0">
              <a:sym typeface="Wingdings 2" pitchFamily="18" charset="2"/>
            </a:endParaRPr>
          </a:p>
        </p:txBody>
      </p:sp>
      <p:sp>
        <p:nvSpPr>
          <p:cNvPr id="26628" name="Text Box 5"/>
          <p:cNvSpPr txBox="1">
            <a:spLocks noChangeArrowheads="1"/>
          </p:cNvSpPr>
          <p:nvPr/>
        </p:nvSpPr>
        <p:spPr bwMode="auto">
          <a:xfrm>
            <a:off x="7929929" y="918625"/>
            <a:ext cx="920750" cy="338137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 dirty="0">
                <a:solidFill>
                  <a:srgbClr val="3333FF"/>
                </a:solidFill>
              </a:rPr>
              <a:t>Fig. 3.21</a:t>
            </a:r>
            <a:endParaRPr lang="en-US" sz="1600" dirty="0">
              <a:solidFill>
                <a:srgbClr val="3333FF"/>
              </a:solidFill>
            </a:endParaRPr>
          </a:p>
        </p:txBody>
      </p:sp>
      <p:sp>
        <p:nvSpPr>
          <p:cNvPr id="9221" name="Rectangle 3"/>
          <p:cNvSpPr>
            <a:spLocks noChangeArrowheads="1"/>
          </p:cNvSpPr>
          <p:nvPr/>
        </p:nvSpPr>
        <p:spPr bwMode="auto">
          <a:xfrm>
            <a:off x="244475" y="215900"/>
            <a:ext cx="5684838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buClr>
                <a:srgbClr val="0989C9"/>
              </a:buClr>
              <a:buSzPct val="60000"/>
              <a:buFont typeface="Wingdings" pitchFamily="2" charset="2"/>
              <a:buNone/>
              <a:defRPr/>
            </a:pPr>
            <a:r>
              <a:rPr lang="fr-CA" sz="2000" b="1" u="sng" dirty="0">
                <a:solidFill>
                  <a:srgbClr val="3333FF"/>
                </a:solidFill>
                <a:latin typeface="+mj-lt"/>
              </a:rPr>
              <a:t>LES ORGANITES CYTOPLASMIQUES</a:t>
            </a:r>
            <a:endParaRPr lang="fr-CA" sz="2000" dirty="0">
              <a:solidFill>
                <a:srgbClr val="3333FF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 descr="http://cw2.erpi.com/cw/marieb/userfiles/02_Fig_3_2_p_73.jpg"/>
          <p:cNvPicPr>
            <a:picLocks noChangeAspect="1" noChangeArrowheads="1"/>
          </p:cNvPicPr>
          <p:nvPr/>
        </p:nvPicPr>
        <p:blipFill>
          <a:blip r:embed="rId3" cstate="print"/>
          <a:srcRect b="15005"/>
          <a:stretch>
            <a:fillRect/>
          </a:stretch>
        </p:blipFill>
        <p:spPr bwMode="auto">
          <a:xfrm>
            <a:off x="1392702" y="634292"/>
            <a:ext cx="7751298" cy="6139300"/>
          </a:xfrm>
          <a:prstGeom prst="rect">
            <a:avLst/>
          </a:prstGeom>
          <a:noFill/>
        </p:spPr>
      </p:pic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244475" y="265113"/>
            <a:ext cx="8580438" cy="44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buClr>
                <a:srgbClr val="0989C9"/>
              </a:buClr>
              <a:buSzPct val="60000"/>
              <a:buFont typeface="Wingdings" pitchFamily="2" charset="2"/>
              <a:buNone/>
              <a:defRPr/>
            </a:pPr>
            <a:r>
              <a:rPr lang="fr-CA" sz="2000" b="1" dirty="0">
                <a:solidFill>
                  <a:srgbClr val="3333FF"/>
                </a:solidFill>
                <a:latin typeface="+mj-lt"/>
              </a:rPr>
              <a:t>1.3.3  </a:t>
            </a:r>
            <a:r>
              <a:rPr lang="fr-CA" sz="2000" b="1" u="sng" dirty="0">
                <a:solidFill>
                  <a:srgbClr val="3333FF"/>
                </a:solidFill>
                <a:latin typeface="+mj-lt"/>
              </a:rPr>
              <a:t>LE CYTOSQUELETTE</a:t>
            </a:r>
            <a:endParaRPr lang="fr-CA" sz="2000" dirty="0">
              <a:solidFill>
                <a:srgbClr val="3333FF"/>
              </a:solidFill>
              <a:latin typeface="+mj-lt"/>
            </a:endParaRPr>
          </a:p>
        </p:txBody>
      </p:sp>
      <p:sp>
        <p:nvSpPr>
          <p:cNvPr id="27672" name="Text Box 24"/>
          <p:cNvSpPr txBox="1">
            <a:spLocks noChangeArrowheads="1"/>
          </p:cNvSpPr>
          <p:nvPr/>
        </p:nvSpPr>
        <p:spPr bwMode="auto">
          <a:xfrm>
            <a:off x="8077200" y="6276975"/>
            <a:ext cx="817563" cy="342900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3.2</a:t>
            </a:r>
            <a:endParaRPr lang="en-US" sz="1600">
              <a:solidFill>
                <a:srgbClr val="3333FF"/>
              </a:solidFill>
            </a:endParaRPr>
          </a:p>
        </p:txBody>
      </p:sp>
      <p:sp>
        <p:nvSpPr>
          <p:cNvPr id="27673" name="AutoShape 26"/>
          <p:cNvSpPr>
            <a:spLocks/>
          </p:cNvSpPr>
          <p:nvPr/>
        </p:nvSpPr>
        <p:spPr bwMode="auto">
          <a:xfrm>
            <a:off x="1479149" y="6183771"/>
            <a:ext cx="84401" cy="350496"/>
          </a:xfrm>
          <a:prstGeom prst="leftBrace">
            <a:avLst>
              <a:gd name="adj1" fmla="val 71365"/>
              <a:gd name="adj2" fmla="val 50000"/>
            </a:avLst>
          </a:prstGeom>
          <a:noFill/>
          <a:ln w="19050">
            <a:solidFill>
              <a:srgbClr val="3333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 dirty="0">
              <a:solidFill>
                <a:srgbClr val="3333FF"/>
              </a:solidFill>
            </a:endParaRPr>
          </a:p>
        </p:txBody>
      </p:sp>
      <p:sp>
        <p:nvSpPr>
          <p:cNvPr id="27674" name="Text Box 27"/>
          <p:cNvSpPr txBox="1">
            <a:spLocks noChangeArrowheads="1"/>
          </p:cNvSpPr>
          <p:nvPr/>
        </p:nvSpPr>
        <p:spPr bwMode="auto">
          <a:xfrm>
            <a:off x="154749" y="6086730"/>
            <a:ext cx="13645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CA" sz="1400" b="1" dirty="0">
                <a:solidFill>
                  <a:srgbClr val="3333FF"/>
                </a:solidFill>
                <a:latin typeface="Arial" charset="0"/>
              </a:rPr>
              <a:t>Éléments du cytosquelette</a:t>
            </a:r>
            <a:endParaRPr lang="en-US" sz="1400" b="1" dirty="0">
              <a:solidFill>
                <a:srgbClr val="3333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14"/>
          <p:cNvGrpSpPr>
            <a:grpSpLocks/>
          </p:cNvGrpSpPr>
          <p:nvPr/>
        </p:nvGrpSpPr>
        <p:grpSpPr bwMode="auto">
          <a:xfrm>
            <a:off x="3074988" y="300038"/>
            <a:ext cx="5776912" cy="6307137"/>
            <a:chOff x="2191" y="394"/>
            <a:chExt cx="3569" cy="3926"/>
          </a:xfrm>
        </p:grpSpPr>
        <p:pic>
          <p:nvPicPr>
            <p:cNvPr id="28687" name="Picture 8" descr="03-24abCytoskel_LE.jpg"/>
            <p:cNvPicPr>
              <a:picLocks noChangeAspect="1" noChangeArrowheads="1"/>
            </p:cNvPicPr>
            <p:nvPr/>
          </p:nvPicPr>
          <p:blipFill>
            <a:blip r:embed="rId3" cstate="print"/>
            <a:srcRect r="54196" b="4312"/>
            <a:stretch>
              <a:fillRect/>
            </a:stretch>
          </p:blipFill>
          <p:spPr bwMode="auto">
            <a:xfrm>
              <a:off x="2191" y="394"/>
              <a:ext cx="1618" cy="26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688" name="Picture 11" descr="03-24cCytoskel_LE.jpg"/>
            <p:cNvPicPr>
              <a:picLocks noChangeAspect="1" noChangeArrowheads="1"/>
            </p:cNvPicPr>
            <p:nvPr/>
          </p:nvPicPr>
          <p:blipFill>
            <a:blip r:embed="rId4" cstate="print"/>
            <a:srcRect b="8224"/>
            <a:stretch>
              <a:fillRect/>
            </a:stretch>
          </p:blipFill>
          <p:spPr bwMode="auto">
            <a:xfrm>
              <a:off x="2194" y="3047"/>
              <a:ext cx="3566" cy="12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8675" name="Text Box 4"/>
          <p:cNvSpPr txBox="1">
            <a:spLocks noChangeArrowheads="1"/>
          </p:cNvSpPr>
          <p:nvPr/>
        </p:nvSpPr>
        <p:spPr bwMode="auto">
          <a:xfrm>
            <a:off x="5202238" y="509588"/>
            <a:ext cx="920750" cy="338137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3.23</a:t>
            </a:r>
            <a:endParaRPr lang="en-US" sz="1600">
              <a:solidFill>
                <a:srgbClr val="3333FF"/>
              </a:solidFill>
            </a:endParaRPr>
          </a:p>
        </p:txBody>
      </p:sp>
      <p:sp>
        <p:nvSpPr>
          <p:cNvPr id="11268" name="Rectangle 5"/>
          <p:cNvSpPr>
            <a:spLocks noChangeArrowheads="1"/>
          </p:cNvSpPr>
          <p:nvPr/>
        </p:nvSpPr>
        <p:spPr bwMode="auto">
          <a:xfrm>
            <a:off x="244475" y="358775"/>
            <a:ext cx="3413125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buClr>
                <a:srgbClr val="0989C9"/>
              </a:buClr>
              <a:buSzPct val="60000"/>
              <a:buFont typeface="Wingdings" pitchFamily="2" charset="2"/>
              <a:buNone/>
              <a:defRPr/>
            </a:pPr>
            <a:r>
              <a:rPr lang="fr-CA" sz="2000" b="1" u="sng" dirty="0">
                <a:solidFill>
                  <a:srgbClr val="3333FF"/>
                </a:solidFill>
                <a:latin typeface="+mj-lt"/>
              </a:rPr>
              <a:t>LE CYTOSQUELETTE</a:t>
            </a:r>
            <a:endParaRPr lang="fr-CA" sz="2000" dirty="0">
              <a:solidFill>
                <a:srgbClr val="3333FF"/>
              </a:solidFill>
              <a:latin typeface="+mj-lt"/>
            </a:endParaRPr>
          </a:p>
        </p:txBody>
      </p:sp>
      <p:sp>
        <p:nvSpPr>
          <p:cNvPr id="28677" name="Text Box 15"/>
          <p:cNvSpPr txBox="1">
            <a:spLocks noChangeArrowheads="1"/>
          </p:cNvSpPr>
          <p:nvPr/>
        </p:nvSpPr>
        <p:spPr bwMode="auto">
          <a:xfrm>
            <a:off x="1370013" y="1860550"/>
            <a:ext cx="1593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/>
              <a:t>Microfilament</a:t>
            </a:r>
            <a:endParaRPr lang="en-US" b="1"/>
          </a:p>
        </p:txBody>
      </p:sp>
      <p:sp>
        <p:nvSpPr>
          <p:cNvPr id="28678" name="Text Box 16"/>
          <p:cNvSpPr txBox="1">
            <a:spLocks noChangeArrowheads="1"/>
          </p:cNvSpPr>
          <p:nvPr/>
        </p:nvSpPr>
        <p:spPr bwMode="auto">
          <a:xfrm>
            <a:off x="1370013" y="3729038"/>
            <a:ext cx="1592262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b="1"/>
              <a:t>Filament intermédiaire</a:t>
            </a:r>
            <a:endParaRPr lang="en-US" b="1"/>
          </a:p>
        </p:txBody>
      </p:sp>
      <p:sp>
        <p:nvSpPr>
          <p:cNvPr id="28679" name="Text Box 17"/>
          <p:cNvSpPr txBox="1">
            <a:spLocks noChangeArrowheads="1"/>
          </p:cNvSpPr>
          <p:nvPr/>
        </p:nvSpPr>
        <p:spPr bwMode="auto">
          <a:xfrm>
            <a:off x="1368425" y="5653088"/>
            <a:ext cx="1403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/>
              <a:t>Microtubule</a:t>
            </a:r>
            <a:endParaRPr lang="en-US" b="1"/>
          </a:p>
        </p:txBody>
      </p:sp>
      <p:sp>
        <p:nvSpPr>
          <p:cNvPr id="28680" name="Text Box 18"/>
          <p:cNvSpPr txBox="1">
            <a:spLocks noChangeArrowheads="1"/>
          </p:cNvSpPr>
          <p:nvPr/>
        </p:nvSpPr>
        <p:spPr bwMode="auto">
          <a:xfrm>
            <a:off x="5376863" y="1890713"/>
            <a:ext cx="5445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400"/>
              <a:t>7 nm</a:t>
            </a:r>
            <a:endParaRPr lang="en-US" sz="1400"/>
          </a:p>
        </p:txBody>
      </p:sp>
      <p:sp>
        <p:nvSpPr>
          <p:cNvPr id="28681" name="Text Box 19"/>
          <p:cNvSpPr txBox="1">
            <a:spLocks noChangeArrowheads="1"/>
          </p:cNvSpPr>
          <p:nvPr/>
        </p:nvSpPr>
        <p:spPr bwMode="auto">
          <a:xfrm>
            <a:off x="5548313" y="3892550"/>
            <a:ext cx="6334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400"/>
              <a:t>10 nm</a:t>
            </a:r>
            <a:endParaRPr lang="en-US" sz="1400"/>
          </a:p>
        </p:txBody>
      </p:sp>
      <p:sp>
        <p:nvSpPr>
          <p:cNvPr id="28682" name="Text Box 20"/>
          <p:cNvSpPr txBox="1">
            <a:spLocks noChangeArrowheads="1"/>
          </p:cNvSpPr>
          <p:nvPr/>
        </p:nvSpPr>
        <p:spPr bwMode="auto">
          <a:xfrm>
            <a:off x="5753100" y="5775325"/>
            <a:ext cx="6334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400"/>
              <a:t>25 nm</a:t>
            </a:r>
            <a:endParaRPr lang="en-US" sz="1400"/>
          </a:p>
        </p:txBody>
      </p:sp>
      <p:sp>
        <p:nvSpPr>
          <p:cNvPr id="28683" name="Text Box 21"/>
          <p:cNvSpPr txBox="1">
            <a:spLocks noChangeArrowheads="1"/>
          </p:cNvSpPr>
          <p:nvPr/>
        </p:nvSpPr>
        <p:spPr bwMode="auto">
          <a:xfrm>
            <a:off x="3084513" y="1484313"/>
            <a:ext cx="1562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400"/>
              <a:t>Sous-unité d’actine</a:t>
            </a:r>
            <a:endParaRPr lang="en-US" sz="1400"/>
          </a:p>
        </p:txBody>
      </p:sp>
      <p:sp>
        <p:nvSpPr>
          <p:cNvPr id="28684" name="Text Box 22"/>
          <p:cNvSpPr txBox="1">
            <a:spLocks noChangeArrowheads="1"/>
          </p:cNvSpPr>
          <p:nvPr/>
        </p:nvSpPr>
        <p:spPr bwMode="auto">
          <a:xfrm>
            <a:off x="3494088" y="3313113"/>
            <a:ext cx="1701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400"/>
              <a:t>Sous-unités fibreuses</a:t>
            </a:r>
            <a:endParaRPr lang="en-US" sz="1400"/>
          </a:p>
        </p:txBody>
      </p:sp>
      <p:sp>
        <p:nvSpPr>
          <p:cNvPr id="28685" name="Text Box 23"/>
          <p:cNvSpPr txBox="1">
            <a:spLocks noChangeArrowheads="1"/>
          </p:cNvSpPr>
          <p:nvPr/>
        </p:nvSpPr>
        <p:spPr bwMode="auto">
          <a:xfrm>
            <a:off x="3700463" y="5065713"/>
            <a:ext cx="1924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400"/>
              <a:t>Sous-unités de tubulines</a:t>
            </a:r>
            <a:endParaRPr lang="en-US" sz="1400"/>
          </a:p>
        </p:txBody>
      </p:sp>
      <p:pic>
        <p:nvPicPr>
          <p:cNvPr id="28686" name="Picture 8" descr="03-24abCytoskel_LE.jpg"/>
          <p:cNvPicPr>
            <a:picLocks noChangeAspect="1" noChangeArrowheads="1"/>
          </p:cNvPicPr>
          <p:nvPr/>
        </p:nvPicPr>
        <p:blipFill>
          <a:blip r:embed="rId5" cstate="print"/>
          <a:srcRect t="4312" r="55876"/>
          <a:stretch>
            <a:fillRect/>
          </a:stretch>
        </p:blipFill>
        <p:spPr bwMode="auto">
          <a:xfrm>
            <a:off x="6303963" y="438150"/>
            <a:ext cx="2522537" cy="421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03-25MotorCyto_LE.jpg"/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 b="7986"/>
          <a:stretch>
            <a:fillRect/>
          </a:stretch>
        </p:blipFill>
        <p:spPr>
          <a:xfrm>
            <a:off x="319088" y="2528888"/>
            <a:ext cx="8564562" cy="3160712"/>
          </a:xfrm>
          <a:noFill/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00038" y="333375"/>
            <a:ext cx="41036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9400" indent="-279400">
              <a:buSzPct val="70000"/>
              <a:buFont typeface="Wingdings 2" pitchFamily="18" charset="2"/>
              <a:buChar char=""/>
            </a:pPr>
            <a:r>
              <a:rPr lang="fr-CA" sz="2400" b="1" i="1">
                <a:sym typeface="Wingdings 2" pitchFamily="18" charset="2"/>
              </a:rPr>
              <a:t>Microtubules</a:t>
            </a:r>
            <a:endParaRPr lang="en-US">
              <a:sym typeface="Wingdings 2" pitchFamily="18" charset="2"/>
            </a:endParaRP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371475" y="6126163"/>
            <a:ext cx="920750" cy="338137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3.24</a:t>
            </a:r>
            <a:endParaRPr lang="en-US" sz="1600">
              <a:solidFill>
                <a:srgbClr val="3333FF"/>
              </a:solidFill>
            </a:endParaRP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598488" y="720725"/>
            <a:ext cx="767715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Symbol" pitchFamily="18" charset="2"/>
              <a:buNone/>
              <a:tabLst>
                <a:tab pos="1143000" algn="l"/>
              </a:tabLst>
            </a:pPr>
            <a:r>
              <a:rPr lang="fr-CA" u="sng"/>
              <a:t>Fonctions</a:t>
            </a:r>
            <a:r>
              <a:rPr lang="fr-CA"/>
              <a:t>:</a:t>
            </a:r>
          </a:p>
          <a:p>
            <a:pPr>
              <a:buFont typeface="Symbol" pitchFamily="18" charset="2"/>
              <a:buChar char=""/>
              <a:tabLst>
                <a:tab pos="1143000" algn="l"/>
              </a:tabLst>
            </a:pPr>
            <a:r>
              <a:rPr lang="fr-CA"/>
              <a:t> Déterminent la forme générale de la cellule.</a:t>
            </a:r>
          </a:p>
          <a:p>
            <a:pPr>
              <a:buFont typeface="Symbol" pitchFamily="18" charset="2"/>
              <a:buChar char=""/>
              <a:tabLst>
                <a:tab pos="1143000" algn="l"/>
              </a:tabLst>
            </a:pPr>
            <a:r>
              <a:rPr lang="fr-CA"/>
              <a:t> Importants pour le déplacement et la distribution des organites (Fig. 3.25a).</a:t>
            </a:r>
          </a:p>
          <a:p>
            <a:pPr>
              <a:buFont typeface="Symbol" pitchFamily="18" charset="2"/>
              <a:buChar char=""/>
              <a:tabLst>
                <a:tab pos="1143000" algn="l"/>
              </a:tabLst>
            </a:pPr>
            <a:r>
              <a:rPr lang="fr-CA"/>
              <a:t> Principaux constituants des </a:t>
            </a:r>
            <a:r>
              <a:rPr lang="fr-CA" i="1"/>
              <a:t>cils</a:t>
            </a:r>
            <a:r>
              <a:rPr lang="fr-CA"/>
              <a:t> et </a:t>
            </a:r>
            <a:r>
              <a:rPr lang="fr-CA" i="1"/>
              <a:t>flagelles.</a:t>
            </a:r>
            <a:endParaRPr lang="fr-CA"/>
          </a:p>
          <a:p>
            <a:pPr>
              <a:buFont typeface="Symbol" pitchFamily="18" charset="2"/>
              <a:buChar char=""/>
              <a:tabLst>
                <a:tab pos="1143000" algn="l"/>
              </a:tabLst>
            </a:pPr>
            <a:r>
              <a:rPr lang="fr-CA"/>
              <a:t> Essentiels lors de la division cellulaire.</a:t>
            </a: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1657350" y="2997200"/>
            <a:ext cx="1009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i="1"/>
              <a:t>Organite</a:t>
            </a:r>
            <a:endParaRPr lang="en-US" i="1"/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1139825" y="4940300"/>
            <a:ext cx="1314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i="1"/>
              <a:t>Microtubule</a:t>
            </a:r>
            <a:endParaRPr lang="en-US" i="1"/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2519363" y="3632200"/>
            <a:ext cx="1660525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sz="1100" b="1">
                <a:latin typeface="Arial" charset="0"/>
              </a:rPr>
              <a:t>Récepteur de la molécule motrice</a:t>
            </a:r>
            <a:endParaRPr lang="en-US" sz="1100" b="1">
              <a:latin typeface="Arial" charset="0"/>
            </a:endParaRP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3417888" y="4027488"/>
            <a:ext cx="147320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sz="1100" b="1">
                <a:latin typeface="Arial" charset="0"/>
              </a:rPr>
              <a:t>Molécule motrice (activée par l’ATP)</a:t>
            </a:r>
            <a:endParaRPr lang="en-US" sz="1100" b="1">
              <a:latin typeface="Arial" charset="0"/>
            </a:endParaRP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8166100" y="3938588"/>
            <a:ext cx="977900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sz="1100" b="1">
                <a:latin typeface="Arial" charset="0"/>
              </a:rPr>
              <a:t>Molécule motrice (activée par l’ATP)</a:t>
            </a:r>
            <a:endParaRPr lang="en-US" sz="1100" b="1">
              <a:latin typeface="Arial" charset="0"/>
            </a:endParaRPr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5230813" y="5000625"/>
            <a:ext cx="3357562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i="1"/>
              <a:t>Élément du cytosquelette (microtubule ou microfilament)</a:t>
            </a:r>
            <a:endParaRPr lang="en-US" i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9" name="Picture 9" descr="http://cw2.erpi.com/cw/marieb/userfiles/27_Fig_3_25_p_103.jpg"/>
          <p:cNvPicPr>
            <a:picLocks noChangeAspect="1" noChangeArrowheads="1"/>
          </p:cNvPicPr>
          <p:nvPr/>
        </p:nvPicPr>
        <p:blipFill>
          <a:blip r:embed="rId3" cstate="print"/>
          <a:srcRect t="1890" b="18142"/>
          <a:stretch>
            <a:fillRect/>
          </a:stretch>
        </p:blipFill>
        <p:spPr bwMode="auto">
          <a:xfrm>
            <a:off x="4741696" y="307360"/>
            <a:ext cx="3940112" cy="6550640"/>
          </a:xfrm>
          <a:prstGeom prst="rect">
            <a:avLst/>
          </a:prstGeom>
          <a:noFill/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300038" y="333375"/>
            <a:ext cx="41036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9400" indent="-279400">
              <a:buSzPct val="70000"/>
              <a:buFont typeface="Wingdings 2" pitchFamily="18" charset="2"/>
              <a:buChar char=""/>
            </a:pPr>
            <a:r>
              <a:rPr lang="fr-CA" sz="2400" b="1" i="1">
                <a:sym typeface="Wingdings 2" pitchFamily="18" charset="2"/>
              </a:rPr>
              <a:t>Centrosome et centrioles</a:t>
            </a:r>
            <a:endParaRPr lang="en-US">
              <a:sym typeface="Wingdings 2" pitchFamily="18" charset="2"/>
            </a:endParaRP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3274939" y="6247253"/>
            <a:ext cx="920750" cy="338137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 dirty="0">
                <a:solidFill>
                  <a:srgbClr val="3333FF"/>
                </a:solidFill>
              </a:rPr>
              <a:t>Fig. 3.25</a:t>
            </a:r>
            <a:endParaRPr lang="en-US" sz="1600" dirty="0">
              <a:solidFill>
                <a:srgbClr val="33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0" descr="03-27_Cilia_LE.jpg"/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 b="4457"/>
          <a:stretch>
            <a:fillRect/>
          </a:stretch>
        </p:blipFill>
        <p:spPr>
          <a:xfrm>
            <a:off x="609600" y="989013"/>
            <a:ext cx="8032750" cy="5514975"/>
          </a:xfrm>
          <a:noFill/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300038" y="333375"/>
            <a:ext cx="1304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9400" indent="-279400">
              <a:buSzPct val="70000"/>
              <a:buFont typeface="Wingdings 2" pitchFamily="18" charset="2"/>
              <a:buChar char=""/>
            </a:pPr>
            <a:r>
              <a:rPr lang="fr-CA" sz="2400" b="1" i="1">
                <a:sym typeface="Wingdings 2" pitchFamily="18" charset="2"/>
              </a:rPr>
              <a:t>Cils</a:t>
            </a:r>
            <a:endParaRPr lang="en-US">
              <a:sym typeface="Wingdings 2" pitchFamily="18" charset="2"/>
            </a:endParaRP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233363" y="6275388"/>
            <a:ext cx="920750" cy="338137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3.26</a:t>
            </a:r>
            <a:endParaRPr lang="en-US" sz="1600">
              <a:solidFill>
                <a:srgbClr val="3333FF"/>
              </a:solidFill>
            </a:endParaRPr>
          </a:p>
        </p:txBody>
      </p:sp>
      <p:sp>
        <p:nvSpPr>
          <p:cNvPr id="31749" name="Text Box 12"/>
          <p:cNvSpPr txBox="1">
            <a:spLocks noChangeArrowheads="1"/>
          </p:cNvSpPr>
          <p:nvPr/>
        </p:nvSpPr>
        <p:spPr bwMode="auto">
          <a:xfrm>
            <a:off x="485775" y="1689100"/>
            <a:ext cx="874713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sz="1200" b="1">
                <a:latin typeface="Arial" charset="0"/>
              </a:rPr>
              <a:t>Bras de dynéine</a:t>
            </a:r>
            <a:endParaRPr lang="en-US" sz="1200" b="1">
              <a:latin typeface="Arial" charset="0"/>
            </a:endParaRPr>
          </a:p>
        </p:txBody>
      </p:sp>
      <p:sp>
        <p:nvSpPr>
          <p:cNvPr id="31750" name="Text Box 13"/>
          <p:cNvSpPr txBox="1">
            <a:spLocks noChangeArrowheads="1"/>
          </p:cNvSpPr>
          <p:nvPr/>
        </p:nvSpPr>
        <p:spPr bwMode="auto">
          <a:xfrm>
            <a:off x="2616200" y="1433513"/>
            <a:ext cx="1284288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sz="1200" b="1">
                <a:latin typeface="Arial" charset="0"/>
              </a:rPr>
              <a:t>Microtubules périphériques</a:t>
            </a:r>
            <a:endParaRPr lang="en-US" sz="1200" b="1">
              <a:latin typeface="Arial" charset="0"/>
            </a:endParaRPr>
          </a:p>
        </p:txBody>
      </p:sp>
      <p:sp>
        <p:nvSpPr>
          <p:cNvPr id="31751" name="Text Box 14"/>
          <p:cNvSpPr txBox="1">
            <a:spLocks noChangeArrowheads="1"/>
          </p:cNvSpPr>
          <p:nvPr/>
        </p:nvSpPr>
        <p:spPr bwMode="auto">
          <a:xfrm>
            <a:off x="303213" y="3116263"/>
            <a:ext cx="1284287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sz="1200" b="1">
                <a:latin typeface="Arial" charset="0"/>
              </a:rPr>
              <a:t>Microtubules centraux</a:t>
            </a:r>
            <a:endParaRPr lang="en-US" sz="1200" b="1">
              <a:latin typeface="Arial" charset="0"/>
            </a:endParaRPr>
          </a:p>
        </p:txBody>
      </p:sp>
      <p:sp>
        <p:nvSpPr>
          <p:cNvPr id="31752" name="Text Box 15"/>
          <p:cNvSpPr txBox="1">
            <a:spLocks noChangeArrowheads="1"/>
          </p:cNvSpPr>
          <p:nvPr/>
        </p:nvSpPr>
        <p:spPr bwMode="auto">
          <a:xfrm>
            <a:off x="382588" y="3752850"/>
            <a:ext cx="1284287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sz="1200" b="1">
                <a:latin typeface="Arial" charset="0"/>
              </a:rPr>
              <a:t>Microtubules centraux</a:t>
            </a:r>
            <a:endParaRPr lang="en-US" sz="1200" b="1">
              <a:latin typeface="Arial" charset="0"/>
            </a:endParaRPr>
          </a:p>
        </p:txBody>
      </p:sp>
      <p:sp>
        <p:nvSpPr>
          <p:cNvPr id="31753" name="Text Box 16"/>
          <p:cNvSpPr txBox="1">
            <a:spLocks noChangeArrowheads="1"/>
          </p:cNvSpPr>
          <p:nvPr/>
        </p:nvSpPr>
        <p:spPr bwMode="auto">
          <a:xfrm>
            <a:off x="268288" y="4256088"/>
            <a:ext cx="1284287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sz="1200" b="1">
                <a:latin typeface="Arial" charset="0"/>
              </a:rPr>
              <a:t>Microtubules périphériques</a:t>
            </a:r>
            <a:endParaRPr lang="en-US" sz="1200" b="1">
              <a:latin typeface="Arial" charset="0"/>
            </a:endParaRPr>
          </a:p>
        </p:txBody>
      </p:sp>
      <p:sp>
        <p:nvSpPr>
          <p:cNvPr id="31754" name="Text Box 17"/>
          <p:cNvSpPr txBox="1">
            <a:spLocks noChangeArrowheads="1"/>
          </p:cNvSpPr>
          <p:nvPr/>
        </p:nvSpPr>
        <p:spPr bwMode="auto">
          <a:xfrm>
            <a:off x="3582988" y="5168900"/>
            <a:ext cx="1284287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sz="1200" b="1">
                <a:latin typeface="Arial" charset="0"/>
              </a:rPr>
              <a:t>Corpuscule basal (centriole)</a:t>
            </a:r>
            <a:endParaRPr lang="en-US" sz="1200" b="1">
              <a:latin typeface="Arial" charset="0"/>
            </a:endParaRPr>
          </a:p>
        </p:txBody>
      </p:sp>
      <p:sp>
        <p:nvSpPr>
          <p:cNvPr id="31755" name="Text Box 18"/>
          <p:cNvSpPr txBox="1">
            <a:spLocks noChangeArrowheads="1"/>
          </p:cNvSpPr>
          <p:nvPr/>
        </p:nvSpPr>
        <p:spPr bwMode="auto">
          <a:xfrm>
            <a:off x="2789238" y="2182813"/>
            <a:ext cx="17875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sz="1200" b="1">
                <a:latin typeface="Arial" charset="0"/>
              </a:rPr>
              <a:t>Membrane plasmique</a:t>
            </a:r>
            <a:endParaRPr lang="en-US" sz="1200" b="1">
              <a:latin typeface="Arial" charset="0"/>
            </a:endParaRPr>
          </a:p>
        </p:txBody>
      </p:sp>
      <p:sp>
        <p:nvSpPr>
          <p:cNvPr id="31756" name="Text Box 19"/>
          <p:cNvSpPr txBox="1">
            <a:spLocks noChangeArrowheads="1"/>
          </p:cNvSpPr>
          <p:nvPr/>
        </p:nvSpPr>
        <p:spPr bwMode="auto">
          <a:xfrm>
            <a:off x="347663" y="4891088"/>
            <a:ext cx="1058862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sz="1200" b="1">
                <a:latin typeface="Arial" charset="0"/>
              </a:rPr>
              <a:t>Membrane plasmique</a:t>
            </a:r>
            <a:endParaRPr lang="en-US" sz="1200" b="1">
              <a:latin typeface="Arial" charset="0"/>
            </a:endParaRPr>
          </a:p>
        </p:txBody>
      </p:sp>
      <p:sp>
        <p:nvSpPr>
          <p:cNvPr id="31757" name="Text Box 20"/>
          <p:cNvSpPr txBox="1">
            <a:spLocks noChangeArrowheads="1"/>
          </p:cNvSpPr>
          <p:nvPr/>
        </p:nvSpPr>
        <p:spPr bwMode="auto">
          <a:xfrm>
            <a:off x="3559175" y="2782888"/>
            <a:ext cx="4445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sz="1400" b="1">
                <a:latin typeface="Arial" charset="0"/>
              </a:rPr>
              <a:t>Cil</a:t>
            </a:r>
            <a:endParaRPr lang="en-US" sz="1400" b="1">
              <a:latin typeface="Arial" charset="0"/>
            </a:endParaRPr>
          </a:p>
        </p:txBody>
      </p:sp>
      <p:sp>
        <p:nvSpPr>
          <p:cNvPr id="31758" name="Text Box 21"/>
          <p:cNvSpPr txBox="1">
            <a:spLocks noChangeArrowheads="1"/>
          </p:cNvSpPr>
          <p:nvPr/>
        </p:nvSpPr>
        <p:spPr bwMode="auto">
          <a:xfrm>
            <a:off x="4527550" y="2749550"/>
            <a:ext cx="1895475" cy="4365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sz="1400" b="1">
                <a:latin typeface="Arial" charset="0"/>
              </a:rPr>
              <a:t>  Battement d’un cil</a:t>
            </a:r>
          </a:p>
          <a:p>
            <a:pPr>
              <a:lnSpc>
                <a:spcPct val="80000"/>
              </a:lnSpc>
            </a:pPr>
            <a:endParaRPr lang="en-US" sz="1400" b="1">
              <a:latin typeface="Arial" charset="0"/>
            </a:endParaRPr>
          </a:p>
        </p:txBody>
      </p:sp>
      <p:sp>
        <p:nvSpPr>
          <p:cNvPr id="31759" name="Text Box 22"/>
          <p:cNvSpPr txBox="1">
            <a:spLocks noChangeArrowheads="1"/>
          </p:cNvSpPr>
          <p:nvPr/>
        </p:nvSpPr>
        <p:spPr bwMode="auto">
          <a:xfrm>
            <a:off x="4567238" y="6242050"/>
            <a:ext cx="3805237" cy="4365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7800">
              <a:lnSpc>
                <a:spcPct val="80000"/>
              </a:lnSpc>
            </a:pPr>
            <a:r>
              <a:rPr lang="fr-CA" sz="1400" b="1">
                <a:latin typeface="Arial" charset="0"/>
              </a:rPr>
              <a:t>Mouvement du mucus à la surface des cellules ciliées</a:t>
            </a:r>
            <a:endParaRPr lang="en-US" sz="1400" b="1">
              <a:latin typeface="Arial" charset="0"/>
            </a:endParaRPr>
          </a:p>
        </p:txBody>
      </p:sp>
      <p:sp>
        <p:nvSpPr>
          <p:cNvPr id="31760" name="Text Box 23"/>
          <p:cNvSpPr txBox="1">
            <a:spLocks noChangeArrowheads="1"/>
          </p:cNvSpPr>
          <p:nvPr/>
        </p:nvSpPr>
        <p:spPr bwMode="auto">
          <a:xfrm>
            <a:off x="4938713" y="1047750"/>
            <a:ext cx="11525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fr-CA" sz="1200" b="1">
                <a:latin typeface="Arial" charset="0"/>
              </a:rPr>
              <a:t>Phase active</a:t>
            </a:r>
            <a:endParaRPr lang="en-US" sz="1200" b="1">
              <a:latin typeface="Arial" charset="0"/>
            </a:endParaRPr>
          </a:p>
        </p:txBody>
      </p:sp>
      <p:sp>
        <p:nvSpPr>
          <p:cNvPr id="31761" name="Text Box 24"/>
          <p:cNvSpPr txBox="1">
            <a:spLocks noChangeArrowheads="1"/>
          </p:cNvSpPr>
          <p:nvPr/>
        </p:nvSpPr>
        <p:spPr bwMode="auto">
          <a:xfrm>
            <a:off x="6545263" y="1031875"/>
            <a:ext cx="18256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fr-CA" sz="1200" b="1">
                <a:latin typeface="Arial" charset="0"/>
              </a:rPr>
              <a:t>Phase de récupération</a:t>
            </a:r>
            <a:endParaRPr lang="en-US" sz="1200" b="1">
              <a:latin typeface="Arial" charset="0"/>
            </a:endParaRPr>
          </a:p>
        </p:txBody>
      </p:sp>
      <p:sp>
        <p:nvSpPr>
          <p:cNvPr id="31762" name="Text Box 25"/>
          <p:cNvSpPr txBox="1">
            <a:spLocks noChangeArrowheads="1"/>
          </p:cNvSpPr>
          <p:nvPr/>
        </p:nvSpPr>
        <p:spPr bwMode="auto">
          <a:xfrm>
            <a:off x="4252913" y="3384550"/>
            <a:ext cx="17684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sz="1200" b="1">
                <a:latin typeface="Arial" charset="0"/>
              </a:rPr>
              <a:t>Surface de la cellule</a:t>
            </a:r>
            <a:endParaRPr lang="en-US" sz="1200" b="1">
              <a:latin typeface="Arial" charset="0"/>
            </a:endParaRPr>
          </a:p>
        </p:txBody>
      </p:sp>
      <p:sp>
        <p:nvSpPr>
          <p:cNvPr id="31763" name="Text Box 26"/>
          <p:cNvSpPr txBox="1">
            <a:spLocks noChangeArrowheads="1"/>
          </p:cNvSpPr>
          <p:nvPr/>
        </p:nvSpPr>
        <p:spPr bwMode="auto">
          <a:xfrm>
            <a:off x="5187950" y="3573463"/>
            <a:ext cx="17684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sz="1200" b="1">
                <a:latin typeface="Arial" charset="0"/>
              </a:rPr>
              <a:t>Couche de mucus</a:t>
            </a:r>
            <a:endParaRPr lang="en-US" sz="1200" b="1">
              <a:latin typeface="Arial" charset="0"/>
            </a:endParaRPr>
          </a:p>
        </p:txBody>
      </p:sp>
      <p:sp>
        <p:nvSpPr>
          <p:cNvPr id="31764" name="Text Box 4"/>
          <p:cNvSpPr txBox="1">
            <a:spLocks noChangeArrowheads="1"/>
          </p:cNvSpPr>
          <p:nvPr/>
        </p:nvSpPr>
        <p:spPr bwMode="auto">
          <a:xfrm>
            <a:off x="3590925" y="6278563"/>
            <a:ext cx="919163" cy="339725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3.27</a:t>
            </a:r>
            <a:endParaRPr lang="en-US" sz="1600">
              <a:solidFill>
                <a:srgbClr val="33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0" descr="03-01CellDivers_UN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 l="44067" t="76865" b="7117"/>
          <a:stretch>
            <a:fillRect/>
          </a:stretch>
        </p:blipFill>
        <p:spPr>
          <a:xfrm rot="10800000">
            <a:off x="752475" y="798513"/>
            <a:ext cx="7143750" cy="1544637"/>
          </a:xfrm>
          <a:noFill/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247650" y="2132013"/>
            <a:ext cx="1797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9400" indent="-279400">
              <a:buSzPct val="70000"/>
              <a:buFont typeface="Wingdings 2" pitchFamily="18" charset="2"/>
              <a:buChar char=""/>
            </a:pPr>
            <a:r>
              <a:rPr lang="fr-CA" sz="2400" b="1" i="1">
                <a:sym typeface="Wingdings 2" pitchFamily="18" charset="2"/>
              </a:rPr>
              <a:t>Flagelle</a:t>
            </a:r>
            <a:endParaRPr lang="en-US">
              <a:sym typeface="Wingdings 2" pitchFamily="18" charset="2"/>
            </a:endParaRP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8023225" y="2193925"/>
            <a:ext cx="817563" cy="342900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3.1</a:t>
            </a:r>
            <a:endParaRPr lang="en-US" sz="1600">
              <a:solidFill>
                <a:srgbClr val="3333FF"/>
              </a:solidFill>
            </a:endParaRPr>
          </a:p>
        </p:txBody>
      </p:sp>
      <p:sp>
        <p:nvSpPr>
          <p:cNvPr id="32773" name="Text Box 19"/>
          <p:cNvSpPr txBox="1">
            <a:spLocks noChangeArrowheads="1"/>
          </p:cNvSpPr>
          <p:nvPr/>
        </p:nvSpPr>
        <p:spPr bwMode="auto">
          <a:xfrm>
            <a:off x="6072848" y="782683"/>
            <a:ext cx="2019300" cy="368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177800"/>
            <a:r>
              <a:rPr lang="fr-CA" b="1" dirty="0">
                <a:latin typeface="Arial" charset="0"/>
              </a:rPr>
              <a:t>Spermatozoïde</a:t>
            </a:r>
            <a:endParaRPr lang="en-US" b="1" dirty="0">
              <a:latin typeface="Arial" charset="0"/>
              <a:cs typeface="Arial" charset="0"/>
            </a:endParaRPr>
          </a:p>
        </p:txBody>
      </p:sp>
      <p:sp>
        <p:nvSpPr>
          <p:cNvPr id="32774" name="AutoShape 21"/>
          <p:cNvSpPr>
            <a:spLocks/>
          </p:cNvSpPr>
          <p:nvPr/>
        </p:nvSpPr>
        <p:spPr bwMode="auto">
          <a:xfrm rot="5400000">
            <a:off x="2890838" y="-544513"/>
            <a:ext cx="223837" cy="3154363"/>
          </a:xfrm>
          <a:prstGeom prst="leftBrace">
            <a:avLst>
              <a:gd name="adj1" fmla="val 117435"/>
              <a:gd name="adj2" fmla="val 50032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2775" name="Text Box 22"/>
          <p:cNvSpPr txBox="1">
            <a:spLocks noChangeArrowheads="1"/>
          </p:cNvSpPr>
          <p:nvPr/>
        </p:nvSpPr>
        <p:spPr bwMode="auto">
          <a:xfrm>
            <a:off x="2576513" y="531812"/>
            <a:ext cx="7699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dirty="0"/>
              <a:t>50 </a:t>
            </a:r>
            <a:r>
              <a:rPr lang="el-GR" dirty="0">
                <a:cs typeface="Times New Roman" pitchFamily="18" charset="0"/>
              </a:rPr>
              <a:t>μ</a:t>
            </a:r>
            <a:r>
              <a:rPr lang="fr-CA" dirty="0"/>
              <a:t>m</a:t>
            </a:r>
            <a:endParaRPr lang="en-US" dirty="0"/>
          </a:p>
        </p:txBody>
      </p:sp>
      <p:pic>
        <p:nvPicPr>
          <p:cNvPr id="32776" name="Picture 2"/>
          <p:cNvPicPr>
            <a:picLocks noGrp="1" noChangeAspect="1" noChangeArrowheads="1"/>
          </p:cNvPicPr>
          <p:nvPr>
            <p:ph/>
          </p:nvPr>
        </p:nvPicPr>
        <p:blipFill>
          <a:blip r:embed="rId4" cstate="print"/>
          <a:srcRect b="6104"/>
          <a:stretch>
            <a:fillRect/>
          </a:stretch>
        </p:blipFill>
        <p:spPr>
          <a:xfrm>
            <a:off x="2587625" y="3436938"/>
            <a:ext cx="5238750" cy="3060700"/>
          </a:xfrm>
          <a:noFill/>
        </p:spPr>
      </p:pic>
      <p:sp>
        <p:nvSpPr>
          <p:cNvPr id="32777" name="Text Box 4"/>
          <p:cNvSpPr txBox="1">
            <a:spLocks noChangeArrowheads="1"/>
          </p:cNvSpPr>
          <p:nvPr/>
        </p:nvSpPr>
        <p:spPr bwMode="auto">
          <a:xfrm>
            <a:off x="7935913" y="6357938"/>
            <a:ext cx="919162" cy="338137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3.28</a:t>
            </a:r>
            <a:endParaRPr lang="en-US" sz="1600">
              <a:solidFill>
                <a:srgbClr val="3333FF"/>
              </a:solidFill>
            </a:endParaRPr>
          </a:p>
        </p:txBody>
      </p:sp>
      <p:sp>
        <p:nvSpPr>
          <p:cNvPr id="32778" name="Text Box 3"/>
          <p:cNvSpPr txBox="1">
            <a:spLocks noChangeArrowheads="1"/>
          </p:cNvSpPr>
          <p:nvPr/>
        </p:nvSpPr>
        <p:spPr bwMode="auto">
          <a:xfrm>
            <a:off x="255588" y="6281738"/>
            <a:ext cx="26289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9400" indent="-279400">
              <a:buSzPct val="70000"/>
              <a:buFont typeface="Arial" charset="0"/>
              <a:buChar char="●"/>
            </a:pPr>
            <a:r>
              <a:rPr lang="fr-CA" sz="2400" b="1" i="1">
                <a:sym typeface="Wingdings 2" pitchFamily="18" charset="2"/>
              </a:rPr>
              <a:t>Microvillosités</a:t>
            </a:r>
            <a:endParaRPr lang="en-US">
              <a:sym typeface="Wingdings 2" pitchFamily="18" charset="2"/>
            </a:endParaRPr>
          </a:p>
        </p:txBody>
      </p:sp>
      <p:sp>
        <p:nvSpPr>
          <p:cNvPr id="32779" name="Text Box 13"/>
          <p:cNvSpPr txBox="1">
            <a:spLocks noChangeArrowheads="1"/>
          </p:cNvSpPr>
          <p:nvPr/>
        </p:nvSpPr>
        <p:spPr bwMode="auto">
          <a:xfrm>
            <a:off x="7218363" y="4295775"/>
            <a:ext cx="1493837" cy="26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sz="1400" b="1">
                <a:latin typeface="Arial" charset="0"/>
              </a:rPr>
              <a:t>Microvillosité</a:t>
            </a:r>
            <a:endParaRPr lang="en-US" sz="1400" b="1">
              <a:latin typeface="Arial" charset="0"/>
            </a:endParaRPr>
          </a:p>
        </p:txBody>
      </p:sp>
      <p:cxnSp>
        <p:nvCxnSpPr>
          <p:cNvPr id="32780" name="Straight Arrow Connector 12"/>
          <p:cNvCxnSpPr>
            <a:cxnSpLocks noChangeShapeType="1"/>
          </p:cNvCxnSpPr>
          <p:nvPr/>
        </p:nvCxnSpPr>
        <p:spPr bwMode="auto">
          <a:xfrm rot="10800000">
            <a:off x="5865813" y="4430713"/>
            <a:ext cx="1322387" cy="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oval" w="med" len="med"/>
          </a:ln>
        </p:spPr>
      </p:cxnSp>
      <p:sp>
        <p:nvSpPr>
          <p:cNvPr id="32781" name="Text Box 13"/>
          <p:cNvSpPr txBox="1">
            <a:spLocks noChangeArrowheads="1"/>
          </p:cNvSpPr>
          <p:nvPr/>
        </p:nvSpPr>
        <p:spPr bwMode="auto">
          <a:xfrm>
            <a:off x="7273925" y="5273675"/>
            <a:ext cx="1082675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sz="1400" b="1">
                <a:latin typeface="Arial" charset="0"/>
              </a:rPr>
              <a:t>Filament d’actine</a:t>
            </a:r>
            <a:endParaRPr lang="en-US" sz="1400" b="1">
              <a:latin typeface="Arial" charset="0"/>
            </a:endParaRPr>
          </a:p>
        </p:txBody>
      </p:sp>
      <p:cxnSp>
        <p:nvCxnSpPr>
          <p:cNvPr id="32782" name="Straight Arrow Connector 14"/>
          <p:cNvCxnSpPr>
            <a:cxnSpLocks noChangeShapeType="1"/>
          </p:cNvCxnSpPr>
          <p:nvPr/>
        </p:nvCxnSpPr>
        <p:spPr bwMode="auto">
          <a:xfrm rot="10800000">
            <a:off x="5946775" y="5478463"/>
            <a:ext cx="1219200" cy="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oval" w="med" len="med"/>
          </a:ln>
        </p:spPr>
      </p:cxnSp>
      <p:sp>
        <p:nvSpPr>
          <p:cNvPr id="32783" name="Rectangle 14"/>
          <p:cNvSpPr>
            <a:spLocks noChangeArrowheads="1"/>
          </p:cNvSpPr>
          <p:nvPr/>
        </p:nvSpPr>
        <p:spPr bwMode="auto">
          <a:xfrm>
            <a:off x="246063" y="304800"/>
            <a:ext cx="8667750" cy="2289175"/>
          </a:xfrm>
          <a:prstGeom prst="rect">
            <a:avLst/>
          </a:prstGeom>
          <a:noFill/>
          <a:ln w="9525" algn="ctr">
            <a:solidFill>
              <a:srgbClr val="3333FF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32784" name="Rectangle 15"/>
          <p:cNvSpPr>
            <a:spLocks noChangeArrowheads="1"/>
          </p:cNvSpPr>
          <p:nvPr/>
        </p:nvSpPr>
        <p:spPr bwMode="auto">
          <a:xfrm>
            <a:off x="249238" y="3236913"/>
            <a:ext cx="8667750" cy="3505200"/>
          </a:xfrm>
          <a:prstGeom prst="rect">
            <a:avLst/>
          </a:prstGeom>
          <a:noFill/>
          <a:ln w="9525" algn="ctr">
            <a:solidFill>
              <a:srgbClr val="3333FF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7" name="AutoShape 21"/>
          <p:cNvSpPr>
            <a:spLocks/>
          </p:cNvSpPr>
          <p:nvPr/>
        </p:nvSpPr>
        <p:spPr bwMode="auto">
          <a:xfrm>
            <a:off x="2543110" y="3644697"/>
            <a:ext cx="89362" cy="325539"/>
          </a:xfrm>
          <a:prstGeom prst="leftBrace">
            <a:avLst>
              <a:gd name="adj1" fmla="val 22030"/>
              <a:gd name="adj2" fmla="val 48908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" name="Text Box 22"/>
          <p:cNvSpPr txBox="1">
            <a:spLocks noChangeArrowheads="1"/>
          </p:cNvSpPr>
          <p:nvPr/>
        </p:nvSpPr>
        <p:spPr bwMode="auto">
          <a:xfrm>
            <a:off x="1760377" y="3603523"/>
            <a:ext cx="8531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dirty="0" smtClean="0"/>
              <a:t>1-2 </a:t>
            </a:r>
            <a:r>
              <a:rPr lang="el-GR" dirty="0">
                <a:cs typeface="Times New Roman" pitchFamily="18" charset="0"/>
              </a:rPr>
              <a:t>μ</a:t>
            </a:r>
            <a:r>
              <a:rPr lang="fr-CA" dirty="0"/>
              <a:t>m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7" descr="03-28_Nucleus_LE.jpg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 b="34169"/>
          <a:stretch>
            <a:fillRect/>
          </a:stretch>
        </p:blipFill>
        <p:spPr>
          <a:xfrm>
            <a:off x="1209675" y="555625"/>
            <a:ext cx="7467600" cy="6219825"/>
          </a:xfrm>
          <a:noFill/>
        </p:spPr>
      </p:pic>
      <p:sp>
        <p:nvSpPr>
          <p:cNvPr id="33795" name="Text Box 5"/>
          <p:cNvSpPr txBox="1">
            <a:spLocks noChangeArrowheads="1"/>
          </p:cNvSpPr>
          <p:nvPr/>
        </p:nvSpPr>
        <p:spPr bwMode="auto">
          <a:xfrm>
            <a:off x="369888" y="6219825"/>
            <a:ext cx="920750" cy="338138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3.29</a:t>
            </a:r>
            <a:endParaRPr lang="en-US" sz="1600">
              <a:solidFill>
                <a:srgbClr val="3333FF"/>
              </a:solidFill>
            </a:endParaRPr>
          </a:p>
        </p:txBody>
      </p:sp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217488" y="219075"/>
            <a:ext cx="28321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buClr>
                <a:srgbClr val="0989C9"/>
              </a:buClr>
              <a:buSzPct val="60000"/>
              <a:buFont typeface="Wingdings" pitchFamily="2" charset="2"/>
              <a:buNone/>
              <a:defRPr/>
            </a:pPr>
            <a:r>
              <a:rPr lang="fr-CA" sz="2000" b="1" dirty="0">
                <a:solidFill>
                  <a:srgbClr val="3333FF"/>
                </a:solidFill>
                <a:latin typeface="+mj-lt"/>
              </a:rPr>
              <a:t>1.3.4  </a:t>
            </a:r>
            <a:r>
              <a:rPr lang="fr-CA" sz="2000" b="1" u="sng" dirty="0">
                <a:solidFill>
                  <a:srgbClr val="3333FF"/>
                </a:solidFill>
                <a:latin typeface="+mj-lt"/>
              </a:rPr>
              <a:t>LE NOYAU</a:t>
            </a:r>
            <a:endParaRPr lang="fr-CA" sz="2000" dirty="0">
              <a:solidFill>
                <a:srgbClr val="3333FF"/>
              </a:solidFill>
              <a:latin typeface="+mj-lt"/>
            </a:endParaRPr>
          </a:p>
        </p:txBody>
      </p:sp>
      <p:sp>
        <p:nvSpPr>
          <p:cNvPr id="33797" name="Text Box 19"/>
          <p:cNvSpPr txBox="1">
            <a:spLocks noChangeArrowheads="1"/>
          </p:cNvSpPr>
          <p:nvPr/>
        </p:nvSpPr>
        <p:spPr bwMode="auto">
          <a:xfrm>
            <a:off x="1049777" y="2589871"/>
            <a:ext cx="16668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200" b="1" dirty="0">
                <a:latin typeface="Arial" charset="0"/>
              </a:rPr>
              <a:t>Enveloppe nucléaire</a:t>
            </a:r>
            <a:endParaRPr lang="en-US" sz="1200" b="1" dirty="0">
              <a:latin typeface="Arial" charset="0"/>
            </a:endParaRPr>
          </a:p>
        </p:txBody>
      </p:sp>
      <p:sp>
        <p:nvSpPr>
          <p:cNvPr id="33798" name="Text Box 20"/>
          <p:cNvSpPr txBox="1">
            <a:spLocks noChangeArrowheads="1"/>
          </p:cNvSpPr>
          <p:nvPr/>
        </p:nvSpPr>
        <p:spPr bwMode="auto">
          <a:xfrm>
            <a:off x="781709" y="2931893"/>
            <a:ext cx="14859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200" b="1" dirty="0" err="1">
                <a:latin typeface="Arial" charset="0"/>
              </a:rPr>
              <a:t>Hétérochromatine</a:t>
            </a:r>
            <a:endParaRPr lang="en-US" sz="1200" b="1" dirty="0">
              <a:latin typeface="Arial" charset="0"/>
            </a:endParaRPr>
          </a:p>
        </p:txBody>
      </p:sp>
      <p:sp>
        <p:nvSpPr>
          <p:cNvPr id="33799" name="Text Box 21"/>
          <p:cNvSpPr txBox="1">
            <a:spLocks noChangeArrowheads="1"/>
          </p:cNvSpPr>
          <p:nvPr/>
        </p:nvSpPr>
        <p:spPr bwMode="auto">
          <a:xfrm>
            <a:off x="1392238" y="3471863"/>
            <a:ext cx="8191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200" b="1">
                <a:latin typeface="Arial" charset="0"/>
              </a:rPr>
              <a:t>Nucléole</a:t>
            </a:r>
            <a:endParaRPr lang="en-US" sz="1200" b="1">
              <a:latin typeface="Arial" charset="0"/>
            </a:endParaRPr>
          </a:p>
        </p:txBody>
      </p:sp>
      <p:sp>
        <p:nvSpPr>
          <p:cNvPr id="33800" name="Text Box 22"/>
          <p:cNvSpPr txBox="1">
            <a:spLocks noChangeArrowheads="1"/>
          </p:cNvSpPr>
          <p:nvPr/>
        </p:nvSpPr>
        <p:spPr bwMode="auto">
          <a:xfrm>
            <a:off x="471789" y="3791170"/>
            <a:ext cx="141417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200" b="1" dirty="0" smtClean="0">
                <a:latin typeface="Arial" charset="0"/>
              </a:rPr>
              <a:t>Pores nucléaires</a:t>
            </a:r>
            <a:endParaRPr lang="en-US" sz="1200" b="1" dirty="0">
              <a:latin typeface="Arial" charset="0"/>
            </a:endParaRPr>
          </a:p>
        </p:txBody>
      </p:sp>
      <p:sp>
        <p:nvSpPr>
          <p:cNvPr id="33801" name="Text Box 23"/>
          <p:cNvSpPr txBox="1">
            <a:spLocks noChangeArrowheads="1"/>
          </p:cNvSpPr>
          <p:nvPr/>
        </p:nvSpPr>
        <p:spPr bwMode="auto">
          <a:xfrm>
            <a:off x="1346200" y="5916613"/>
            <a:ext cx="12636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fr-CA" sz="1200" b="1">
                <a:latin typeface="Arial" charset="0"/>
              </a:rPr>
              <a:t>Citernes du RE rugueux</a:t>
            </a:r>
            <a:endParaRPr lang="en-US" sz="1200" b="1">
              <a:latin typeface="Arial" charset="0"/>
            </a:endParaRPr>
          </a:p>
        </p:txBody>
      </p:sp>
      <p:sp>
        <p:nvSpPr>
          <p:cNvPr id="33802" name="Text Box 24"/>
          <p:cNvSpPr txBox="1">
            <a:spLocks noChangeArrowheads="1"/>
          </p:cNvSpPr>
          <p:nvPr/>
        </p:nvSpPr>
        <p:spPr bwMode="auto">
          <a:xfrm>
            <a:off x="5059363" y="3098800"/>
            <a:ext cx="7334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200" b="1">
                <a:latin typeface="Arial" charset="0"/>
              </a:rPr>
              <a:t>NOYAU</a:t>
            </a:r>
            <a:endParaRPr lang="en-US" sz="1200" b="1">
              <a:latin typeface="Arial" charset="0"/>
            </a:endParaRPr>
          </a:p>
        </p:txBody>
      </p:sp>
      <p:sp>
        <p:nvSpPr>
          <p:cNvPr id="33803" name="Text Box 26"/>
          <p:cNvSpPr txBox="1">
            <a:spLocks noChangeArrowheads="1"/>
          </p:cNvSpPr>
          <p:nvPr/>
        </p:nvSpPr>
        <p:spPr bwMode="auto">
          <a:xfrm>
            <a:off x="5899150" y="4813300"/>
            <a:ext cx="1603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400" b="1">
                <a:solidFill>
                  <a:srgbClr val="3333FF"/>
                </a:solidFill>
                <a:latin typeface="Arial" charset="0"/>
              </a:rPr>
              <a:t>Pores nucléaires</a:t>
            </a:r>
            <a:endParaRPr lang="en-US" sz="1400" b="1">
              <a:solidFill>
                <a:srgbClr val="3333FF"/>
              </a:solidFill>
              <a:latin typeface="Arial" charset="0"/>
            </a:endParaRPr>
          </a:p>
        </p:txBody>
      </p:sp>
      <p:sp>
        <p:nvSpPr>
          <p:cNvPr id="33804" name="Text Box 27"/>
          <p:cNvSpPr txBox="1">
            <a:spLocks noChangeArrowheads="1"/>
          </p:cNvSpPr>
          <p:nvPr/>
        </p:nvSpPr>
        <p:spPr bwMode="auto">
          <a:xfrm>
            <a:off x="6122988" y="3981450"/>
            <a:ext cx="1738312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200" b="1">
                <a:latin typeface="Arial" charset="0"/>
              </a:rPr>
              <a:t>A: membrane interne</a:t>
            </a:r>
          </a:p>
          <a:p>
            <a:r>
              <a:rPr lang="fr-CA" sz="1200" b="1">
                <a:latin typeface="Arial" charset="0"/>
              </a:rPr>
              <a:t>B: membrane externe</a:t>
            </a:r>
          </a:p>
          <a:p>
            <a:r>
              <a:rPr lang="fr-CA" sz="1200" b="1">
                <a:latin typeface="Arial" charset="0"/>
              </a:rPr>
              <a:t>NP: pore nucléaire</a:t>
            </a:r>
            <a:endParaRPr lang="en-US" sz="1200" b="1">
              <a:latin typeface="Arial" charset="0"/>
            </a:endParaRPr>
          </a:p>
        </p:txBody>
      </p:sp>
      <p:sp>
        <p:nvSpPr>
          <p:cNvPr id="33805" name="Text Box 28"/>
          <p:cNvSpPr txBox="1">
            <a:spLocks noChangeArrowheads="1"/>
          </p:cNvSpPr>
          <p:nvPr/>
        </p:nvSpPr>
        <p:spPr bwMode="auto">
          <a:xfrm>
            <a:off x="5938838" y="412750"/>
            <a:ext cx="2940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400" b="1">
                <a:solidFill>
                  <a:srgbClr val="3333FF"/>
                </a:solidFill>
                <a:latin typeface="Arial" charset="0"/>
              </a:rPr>
              <a:t>Surface de l’enveloppe nucléaire</a:t>
            </a:r>
            <a:endParaRPr lang="en-US" sz="1400" b="1">
              <a:solidFill>
                <a:srgbClr val="3333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3"/>
          <p:cNvSpPr txBox="1">
            <a:spLocks noChangeArrowheads="1"/>
          </p:cNvSpPr>
          <p:nvPr/>
        </p:nvSpPr>
        <p:spPr bwMode="auto">
          <a:xfrm>
            <a:off x="300038" y="333375"/>
            <a:ext cx="203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>
              <a:buSzPct val="70000"/>
              <a:buFont typeface="Wingdings 2" pitchFamily="18" charset="2"/>
              <a:buChar char=""/>
            </a:pPr>
            <a:r>
              <a:rPr lang="fr-CA" sz="2400" b="1" i="1">
                <a:sym typeface="Wingdings 2" pitchFamily="18" charset="2"/>
              </a:rPr>
              <a:t>Chromatine</a:t>
            </a:r>
            <a:endParaRPr lang="en-US">
              <a:sym typeface="Wingdings 2" pitchFamily="18" charset="2"/>
            </a:endParaRPr>
          </a:p>
        </p:txBody>
      </p:sp>
      <p:sp>
        <p:nvSpPr>
          <p:cNvPr id="34819" name="Text Box 4"/>
          <p:cNvSpPr txBox="1">
            <a:spLocks noChangeArrowheads="1"/>
          </p:cNvSpPr>
          <p:nvPr/>
        </p:nvSpPr>
        <p:spPr bwMode="auto">
          <a:xfrm>
            <a:off x="3308057" y="6345727"/>
            <a:ext cx="920750" cy="338137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>
                <a:solidFill>
                  <a:srgbClr val="3333FF"/>
                </a:solidFill>
              </a:rPr>
              <a:t>Fig. 3.30</a:t>
            </a:r>
            <a:endParaRPr lang="en-US" sz="1600">
              <a:solidFill>
                <a:srgbClr val="3333FF"/>
              </a:solidFill>
            </a:endParaRPr>
          </a:p>
        </p:txBody>
      </p:sp>
      <p:pic>
        <p:nvPicPr>
          <p:cNvPr id="34831" name="Picture 15" descr="http://cw2.erpi.com/cw/marieb/userfiles/32_Fig_3_30_p_108.jpg"/>
          <p:cNvPicPr>
            <a:picLocks noChangeAspect="1" noChangeArrowheads="1"/>
          </p:cNvPicPr>
          <p:nvPr/>
        </p:nvPicPr>
        <p:blipFill>
          <a:blip r:embed="rId2" cstate="print"/>
          <a:srcRect t="1998" r="49512" b="3596"/>
          <a:stretch>
            <a:fillRect/>
          </a:stretch>
        </p:blipFill>
        <p:spPr bwMode="auto">
          <a:xfrm>
            <a:off x="4491943" y="222857"/>
            <a:ext cx="3751006" cy="66351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P7">
  <a:themeElements>
    <a:clrScheme name="HAP7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AP7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HAP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HAP7_lecture_notes:HAP7.pot</Template>
  <TotalTime>6183</TotalTime>
  <Words>1635</Words>
  <Application>Microsoft Office PowerPoint</Application>
  <PresentationFormat>Affichage à l'écran (4:3)</PresentationFormat>
  <Paragraphs>715</Paragraphs>
  <Slides>32</Slides>
  <Notes>20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3" baseType="lpstr">
      <vt:lpstr>HAP7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1a</dc:title>
  <dc:creator>gtk</dc:creator>
  <cp:lastModifiedBy>Nihad</cp:lastModifiedBy>
  <cp:revision>545</cp:revision>
  <dcterms:created xsi:type="dcterms:W3CDTF">2002-11-19T06:42:31Z</dcterms:created>
  <dcterms:modified xsi:type="dcterms:W3CDTF">2014-09-09T14:44:41Z</dcterms:modified>
</cp:coreProperties>
</file>