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68" r:id="rId2"/>
    <p:sldId id="277" r:id="rId3"/>
    <p:sldId id="270" r:id="rId4"/>
    <p:sldId id="278" r:id="rId5"/>
    <p:sldId id="279" r:id="rId6"/>
    <p:sldId id="271" r:id="rId7"/>
    <p:sldId id="274" r:id="rId8"/>
    <p:sldId id="275" r:id="rId9"/>
    <p:sldId id="276" r:id="rId10"/>
    <p:sldId id="280" r:id="rId11"/>
    <p:sldId id="281" r:id="rId12"/>
    <p:sldId id="272" r:id="rId13"/>
    <p:sldId id="282" r:id="rId14"/>
    <p:sldId id="284" r:id="rId15"/>
    <p:sldId id="285" r:id="rId16"/>
    <p:sldId id="286" r:id="rId17"/>
    <p:sldId id="287" r:id="rId18"/>
    <p:sldId id="288" r:id="rId19"/>
    <p:sldId id="289" r:id="rId20"/>
    <p:sldId id="290" r:id="rId2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Karen McGarry" initial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01" d="100"/>
          <a:sy n="101" d="100"/>
        </p:scale>
        <p:origin x="-1320" y="-12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printerSettings" Target="printerSettings/printerSettings1.bin"/><Relationship Id="rId23" Type="http://schemas.openxmlformats.org/officeDocument/2006/relationships/commentAuthors" Target="commentAuthors.xml"/><Relationship Id="rId24" Type="http://schemas.openxmlformats.org/officeDocument/2006/relationships/presProps" Target="presProps.xml"/><Relationship Id="rId25" Type="http://schemas.openxmlformats.org/officeDocument/2006/relationships/viewProps" Target="viewProps.xml"/><Relationship Id="rId26" Type="http://schemas.openxmlformats.org/officeDocument/2006/relationships/theme" Target="theme/theme1.xml"/><Relationship Id="rId27"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CA"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lang="en-US"/>
          </a:p>
        </p:txBody>
      </p:sp>
      <p:sp>
        <p:nvSpPr>
          <p:cNvPr id="4" name="Date Placeholder 3"/>
          <p:cNvSpPr>
            <a:spLocks noGrp="1"/>
          </p:cNvSpPr>
          <p:nvPr>
            <p:ph type="dt" sz="half" idx="10"/>
          </p:nvPr>
        </p:nvSpPr>
        <p:spPr/>
        <p:txBody>
          <a:bodyPr/>
          <a:lstStyle/>
          <a:p>
            <a:fld id="{44A138D8-10A5-8D4A-8A99-CCAC67D9CF40}" type="datetimeFigureOut">
              <a:rPr lang="en-US" smtClean="0"/>
              <a:t>2014-03-27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346FDE-A792-034A-9700-05ED7E25E877}" type="slidenum">
              <a:rPr lang="en-US" smtClean="0"/>
              <a:t>‹#›</a:t>
            </a:fld>
            <a:endParaRPr lang="en-US"/>
          </a:p>
        </p:txBody>
      </p:sp>
    </p:spTree>
    <p:extLst>
      <p:ext uri="{BB962C8B-B14F-4D97-AF65-F5344CB8AC3E}">
        <p14:creationId xmlns:p14="http://schemas.microsoft.com/office/powerpoint/2010/main" val="31678298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idx="1"/>
          </p:nvPr>
        </p:nvSpPr>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44A138D8-10A5-8D4A-8A99-CCAC67D9CF40}" type="datetimeFigureOut">
              <a:rPr lang="en-US" smtClean="0"/>
              <a:t>2014-03-27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346FDE-A792-034A-9700-05ED7E25E877}" type="slidenum">
              <a:rPr lang="en-US" smtClean="0"/>
              <a:t>‹#›</a:t>
            </a:fld>
            <a:endParaRPr lang="en-US"/>
          </a:p>
        </p:txBody>
      </p:sp>
    </p:spTree>
    <p:extLst>
      <p:ext uri="{BB962C8B-B14F-4D97-AF65-F5344CB8AC3E}">
        <p14:creationId xmlns:p14="http://schemas.microsoft.com/office/powerpoint/2010/main" val="42648043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CA"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
        <p:nvSpPr>
          <p:cNvPr id="4" name="Date Placeholder 3"/>
          <p:cNvSpPr>
            <a:spLocks noGrp="1"/>
          </p:cNvSpPr>
          <p:nvPr>
            <p:ph type="dt" sz="half" idx="10"/>
          </p:nvPr>
        </p:nvSpPr>
        <p:spPr/>
        <p:txBody>
          <a:bodyPr/>
          <a:lstStyle/>
          <a:p>
            <a:fld id="{44A138D8-10A5-8D4A-8A99-CCAC67D9CF40}" type="datetimeFigureOut">
              <a:rPr lang="en-US" smtClean="0"/>
              <a:t>2014-03-27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346FDE-A792-034A-9700-05ED7E25E877}" type="slidenum">
              <a:rPr lang="en-US" smtClean="0"/>
              <a:t>‹#›</a:t>
            </a:fld>
            <a:endParaRPr lang="en-US"/>
          </a:p>
        </p:txBody>
      </p:sp>
    </p:spTree>
    <p:extLst>
      <p:ext uri="{BB962C8B-B14F-4D97-AF65-F5344CB8AC3E}">
        <p14:creationId xmlns:p14="http://schemas.microsoft.com/office/powerpoint/2010/main" val="7103090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Date Placeholder 4"/>
          <p:cNvSpPr>
            <a:spLocks noGrp="1"/>
          </p:cNvSpPr>
          <p:nvPr>
            <p:ph type="dt" sz="half" idx="10"/>
          </p:nvPr>
        </p:nvSpPr>
        <p:spPr/>
        <p:txBody>
          <a:bodyPr/>
          <a:lstStyle/>
          <a:p>
            <a:fld id="{44A138D8-10A5-8D4A-8A99-CCAC67D9CF40}" type="datetimeFigureOut">
              <a:rPr lang="en-US" smtClean="0"/>
              <a:t>2014-03-27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346FDE-A792-034A-9700-05ED7E25E877}" type="slidenum">
              <a:rPr lang="en-US" smtClean="0"/>
              <a:t>‹#›</a:t>
            </a:fld>
            <a:endParaRPr lang="en-US"/>
          </a:p>
        </p:txBody>
      </p:sp>
    </p:spTree>
    <p:extLst>
      <p:ext uri="{BB962C8B-B14F-4D97-AF65-F5344CB8AC3E}">
        <p14:creationId xmlns:p14="http://schemas.microsoft.com/office/powerpoint/2010/main" val="91256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CA"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7" name="Date Placeholder 6"/>
          <p:cNvSpPr>
            <a:spLocks noGrp="1"/>
          </p:cNvSpPr>
          <p:nvPr>
            <p:ph type="dt" sz="half" idx="10"/>
          </p:nvPr>
        </p:nvSpPr>
        <p:spPr/>
        <p:txBody>
          <a:bodyPr/>
          <a:lstStyle/>
          <a:p>
            <a:fld id="{44A138D8-10A5-8D4A-8A99-CCAC67D9CF40}" type="datetimeFigureOut">
              <a:rPr lang="en-US" smtClean="0"/>
              <a:t>2014-03-27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9346FDE-A792-034A-9700-05ED7E25E877}" type="slidenum">
              <a:rPr lang="en-US" smtClean="0"/>
              <a:t>‹#›</a:t>
            </a:fld>
            <a:endParaRPr lang="en-US"/>
          </a:p>
        </p:txBody>
      </p:sp>
    </p:spTree>
    <p:extLst>
      <p:ext uri="{BB962C8B-B14F-4D97-AF65-F5344CB8AC3E}">
        <p14:creationId xmlns:p14="http://schemas.microsoft.com/office/powerpoint/2010/main" val="15194482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Date Placeholder 2"/>
          <p:cNvSpPr>
            <a:spLocks noGrp="1"/>
          </p:cNvSpPr>
          <p:nvPr>
            <p:ph type="dt" sz="half" idx="10"/>
          </p:nvPr>
        </p:nvSpPr>
        <p:spPr/>
        <p:txBody>
          <a:bodyPr/>
          <a:lstStyle/>
          <a:p>
            <a:fld id="{44A138D8-10A5-8D4A-8A99-CCAC67D9CF40}" type="datetimeFigureOut">
              <a:rPr lang="en-US" smtClean="0"/>
              <a:t>2014-03-27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9346FDE-A792-034A-9700-05ED7E25E877}" type="slidenum">
              <a:rPr lang="en-US" smtClean="0"/>
              <a:t>‹#›</a:t>
            </a:fld>
            <a:endParaRPr lang="en-US"/>
          </a:p>
        </p:txBody>
      </p:sp>
    </p:spTree>
    <p:extLst>
      <p:ext uri="{BB962C8B-B14F-4D97-AF65-F5344CB8AC3E}">
        <p14:creationId xmlns:p14="http://schemas.microsoft.com/office/powerpoint/2010/main" val="9800880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4A138D8-10A5-8D4A-8A99-CCAC67D9CF40}" type="datetimeFigureOut">
              <a:rPr lang="en-US" smtClean="0"/>
              <a:t>2014-03-27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9346FDE-A792-034A-9700-05ED7E25E877}" type="slidenum">
              <a:rPr lang="en-US" smtClean="0"/>
              <a:t>‹#›</a:t>
            </a:fld>
            <a:endParaRPr lang="en-US"/>
          </a:p>
        </p:txBody>
      </p:sp>
    </p:spTree>
    <p:extLst>
      <p:ext uri="{BB962C8B-B14F-4D97-AF65-F5344CB8AC3E}">
        <p14:creationId xmlns:p14="http://schemas.microsoft.com/office/powerpoint/2010/main" val="11775977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CA"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44A138D8-10A5-8D4A-8A99-CCAC67D9CF40}" type="datetimeFigureOut">
              <a:rPr lang="en-US" smtClean="0"/>
              <a:t>2014-03-27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346FDE-A792-034A-9700-05ED7E25E877}" type="slidenum">
              <a:rPr lang="en-US" smtClean="0"/>
              <a:t>‹#›</a:t>
            </a:fld>
            <a:endParaRPr lang="en-US"/>
          </a:p>
        </p:txBody>
      </p:sp>
    </p:spTree>
    <p:extLst>
      <p:ext uri="{BB962C8B-B14F-4D97-AF65-F5344CB8AC3E}">
        <p14:creationId xmlns:p14="http://schemas.microsoft.com/office/powerpoint/2010/main" val="28226638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CA"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44A138D8-10A5-8D4A-8A99-CCAC67D9CF40}" type="datetimeFigureOut">
              <a:rPr lang="en-US" smtClean="0"/>
              <a:t>2014-03-27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346FDE-A792-034A-9700-05ED7E25E877}" type="slidenum">
              <a:rPr lang="en-US" smtClean="0"/>
              <a:t>‹#›</a:t>
            </a:fld>
            <a:endParaRPr lang="en-US"/>
          </a:p>
        </p:txBody>
      </p:sp>
    </p:spTree>
    <p:extLst>
      <p:ext uri="{BB962C8B-B14F-4D97-AF65-F5344CB8AC3E}">
        <p14:creationId xmlns:p14="http://schemas.microsoft.com/office/powerpoint/2010/main" val="3675206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44A138D8-10A5-8D4A-8A99-CCAC67D9CF40}" type="datetimeFigureOut">
              <a:rPr lang="en-US" smtClean="0"/>
              <a:t>2014-03-27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346FDE-A792-034A-9700-05ED7E25E877}" type="slidenum">
              <a:rPr lang="en-US" smtClean="0"/>
              <a:t>‹#›</a:t>
            </a:fld>
            <a:endParaRPr lang="en-US"/>
          </a:p>
        </p:txBody>
      </p:sp>
    </p:spTree>
    <p:extLst>
      <p:ext uri="{BB962C8B-B14F-4D97-AF65-F5344CB8AC3E}">
        <p14:creationId xmlns:p14="http://schemas.microsoft.com/office/powerpoint/2010/main" val="17815803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CA"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44A138D8-10A5-8D4A-8A99-CCAC67D9CF40}" type="datetimeFigureOut">
              <a:rPr lang="en-US" smtClean="0"/>
              <a:t>2014-03-27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346FDE-A792-034A-9700-05ED7E25E877}" type="slidenum">
              <a:rPr lang="en-US" smtClean="0"/>
              <a:t>‹#›</a:t>
            </a:fld>
            <a:endParaRPr lang="en-US"/>
          </a:p>
        </p:txBody>
      </p:sp>
    </p:spTree>
    <p:extLst>
      <p:ext uri="{BB962C8B-B14F-4D97-AF65-F5344CB8AC3E}">
        <p14:creationId xmlns:p14="http://schemas.microsoft.com/office/powerpoint/2010/main" val="844098753"/>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CA"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4A138D8-10A5-8D4A-8A99-CCAC67D9CF40}" type="datetimeFigureOut">
              <a:rPr lang="en-US" smtClean="0"/>
              <a:t>2014-03-27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346FDE-A792-034A-9700-05ED7E25E877}" type="slidenum">
              <a:rPr lang="en-US" smtClean="0"/>
              <a:t>‹#›</a:t>
            </a:fld>
            <a:endParaRPr lang="en-US"/>
          </a:p>
        </p:txBody>
      </p:sp>
    </p:spTree>
    <p:extLst>
      <p:ext uri="{BB962C8B-B14F-4D97-AF65-F5344CB8AC3E}">
        <p14:creationId xmlns:p14="http://schemas.microsoft.com/office/powerpoint/2010/main" val="23850341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Chapter 8: Globalization</a:t>
            </a:r>
            <a:endParaRPr lang="en-US" b="1" dirty="0"/>
          </a:p>
        </p:txBody>
      </p:sp>
      <p:sp>
        <p:nvSpPr>
          <p:cNvPr id="3" name="Content Placeholder 2"/>
          <p:cNvSpPr>
            <a:spLocks noGrp="1"/>
          </p:cNvSpPr>
          <p:nvPr>
            <p:ph idx="1"/>
          </p:nvPr>
        </p:nvSpPr>
        <p:spPr/>
        <p:txBody>
          <a:bodyPr/>
          <a:lstStyle/>
          <a:p>
            <a:pPr marL="0" indent="0">
              <a:buNone/>
            </a:pPr>
            <a:r>
              <a:rPr lang="en-US" dirty="0" smtClean="0"/>
              <a:t>“The broad-scale changes and transformations that have resulted from the impact of industrialization and the emergence of an interconnected global economy, with the spread of capital, labor (migration), and technology across national borders.”</a:t>
            </a:r>
            <a:endParaRPr lang="en-US" dirty="0"/>
          </a:p>
        </p:txBody>
      </p:sp>
    </p:spTree>
    <p:extLst>
      <p:ext uri="{BB962C8B-B14F-4D97-AF65-F5344CB8AC3E}">
        <p14:creationId xmlns:p14="http://schemas.microsoft.com/office/powerpoint/2010/main" val="17789168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Consequences of Globalization</a:t>
            </a:r>
            <a:r>
              <a:rPr lang="en-US" dirty="0" smtClean="0"/>
              <a:t>:</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Increasing </a:t>
            </a:r>
            <a:r>
              <a:rPr lang="en-US" dirty="0" smtClean="0"/>
              <a:t>inter-cultural connections – impacts societies in two ways: 1) Economically; and 2) Culturally</a:t>
            </a:r>
          </a:p>
          <a:p>
            <a:pPr marL="0" indent="0">
              <a:buNone/>
            </a:pPr>
            <a:r>
              <a:rPr lang="en-US" dirty="0" smtClean="0"/>
              <a:t>First, we’ll explore the economic ramifications of globalization: </a:t>
            </a:r>
            <a:endParaRPr lang="en-US" dirty="0"/>
          </a:p>
          <a:p>
            <a:pPr marL="0" indent="0">
              <a:buNone/>
            </a:pPr>
            <a:r>
              <a:rPr lang="en-US" b="1" dirty="0" smtClean="0"/>
              <a:t>Economically</a:t>
            </a:r>
            <a:r>
              <a:rPr lang="en-US" dirty="0" smtClean="0"/>
              <a:t> – globalization leads to spread of capitalist, corporate culture and increasing “Westernization”</a:t>
            </a:r>
          </a:p>
          <a:p>
            <a:endParaRPr lang="en-US" dirty="0"/>
          </a:p>
          <a:p>
            <a:pPr marL="0" indent="0">
              <a:buNone/>
            </a:pPr>
            <a:r>
              <a:rPr lang="en-US" dirty="0" smtClean="0"/>
              <a:t>Western thinkers have sought to </a:t>
            </a:r>
            <a:r>
              <a:rPr lang="en-US" dirty="0" smtClean="0"/>
              <a:t>understand or justify </a:t>
            </a:r>
            <a:r>
              <a:rPr lang="en-US" dirty="0" smtClean="0"/>
              <a:t>these economic changes/incursions through the use of three theories</a:t>
            </a:r>
          </a:p>
          <a:p>
            <a:endParaRPr lang="en-US" dirty="0" smtClean="0"/>
          </a:p>
        </p:txBody>
      </p:sp>
    </p:spTree>
    <p:extLst>
      <p:ext uri="{BB962C8B-B14F-4D97-AF65-F5344CB8AC3E}">
        <p14:creationId xmlns:p14="http://schemas.microsoft.com/office/powerpoint/2010/main" val="19109334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#1: Modernization </a:t>
            </a:r>
            <a:r>
              <a:rPr lang="en-US" b="1" dirty="0" smtClean="0"/>
              <a:t>Theory</a:t>
            </a:r>
            <a:endParaRPr lang="en-US" b="1" dirty="0"/>
          </a:p>
        </p:txBody>
      </p:sp>
      <p:sp>
        <p:nvSpPr>
          <p:cNvPr id="3" name="Content Placeholder 2"/>
          <p:cNvSpPr>
            <a:spLocks noGrp="1"/>
          </p:cNvSpPr>
          <p:nvPr>
            <p:ph idx="1"/>
          </p:nvPr>
        </p:nvSpPr>
        <p:spPr/>
        <p:txBody>
          <a:bodyPr/>
          <a:lstStyle/>
          <a:p>
            <a:r>
              <a:rPr lang="en-US" dirty="0" smtClean="0"/>
              <a:t>In 1950’s became a model for understanding globalization</a:t>
            </a:r>
          </a:p>
          <a:p>
            <a:r>
              <a:rPr lang="en-US" dirty="0" smtClean="0"/>
              <a:t>Idea that capitalism could produce cultural change</a:t>
            </a:r>
            <a:endParaRPr lang="en-US" dirty="0"/>
          </a:p>
        </p:txBody>
      </p:sp>
    </p:spTree>
    <p:extLst>
      <p:ext uri="{BB962C8B-B14F-4D97-AF65-F5344CB8AC3E}">
        <p14:creationId xmlns:p14="http://schemas.microsoft.com/office/powerpoint/2010/main" val="154477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Theory #1: Modernization Theory</a:t>
            </a:r>
            <a:endParaRPr lang="en-US" b="1" dirty="0"/>
          </a:p>
        </p:txBody>
      </p:sp>
      <p:sp>
        <p:nvSpPr>
          <p:cNvPr id="3" name="Content Placeholder 2"/>
          <p:cNvSpPr>
            <a:spLocks noGrp="1"/>
          </p:cNvSpPr>
          <p:nvPr>
            <p:ph idx="1"/>
          </p:nvPr>
        </p:nvSpPr>
        <p:spPr/>
        <p:txBody>
          <a:bodyPr>
            <a:normAutofit fontScale="92500" lnSpcReduction="20000"/>
          </a:bodyPr>
          <a:lstStyle/>
          <a:p>
            <a:r>
              <a:rPr lang="en-US" dirty="0" smtClean="0"/>
              <a:t>Popular 1940’s – 1960’s</a:t>
            </a:r>
          </a:p>
          <a:p>
            <a:r>
              <a:rPr lang="en-US" dirty="0" smtClean="0"/>
              <a:t>Justifies Western economic imperialism by stating that “third world” societies are “not modern” because they have not embraced capitalism</a:t>
            </a:r>
          </a:p>
          <a:p>
            <a:r>
              <a:rPr lang="en-US" dirty="0" smtClean="0"/>
              <a:t>Capitalism values individualism, hard work, and discipline – values espoused by Weber and the “Protestant ethic”</a:t>
            </a:r>
          </a:p>
          <a:p>
            <a:r>
              <a:rPr lang="en-US" dirty="0" smtClean="0"/>
              <a:t>Therefore, the West must (ethnocentrically) modernize the rest of the world</a:t>
            </a:r>
          </a:p>
          <a:p>
            <a:r>
              <a:rPr lang="en-US" dirty="0" err="1" smtClean="0"/>
              <a:t>Eg</a:t>
            </a:r>
            <a:r>
              <a:rPr lang="en-US" dirty="0" smtClean="0"/>
              <a:t>. Green Revolution </a:t>
            </a:r>
            <a:endParaRPr lang="en-US" dirty="0"/>
          </a:p>
        </p:txBody>
      </p:sp>
    </p:spTree>
    <p:extLst>
      <p:ext uri="{BB962C8B-B14F-4D97-AF65-F5344CB8AC3E}">
        <p14:creationId xmlns:p14="http://schemas.microsoft.com/office/powerpoint/2010/main" val="22240644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How Modernization Theory Works:</a:t>
            </a:r>
            <a:endParaRPr lang="en-US" dirty="0"/>
          </a:p>
        </p:txBody>
      </p:sp>
      <p:pic>
        <p:nvPicPr>
          <p:cNvPr id="4" name="Content Placeholder 3"/>
          <p:cNvPicPr>
            <a:picLocks noGrp="1" noChangeAspect="1"/>
          </p:cNvPicPr>
          <p:nvPr>
            <p:ph idx="1"/>
          </p:nvPr>
        </p:nvPicPr>
        <p:blipFill>
          <a:blip r:embed="rId2"/>
          <a:srcRect l="1235" r="1235"/>
          <a:stretch>
            <a:fillRect/>
          </a:stretch>
        </p:blipFill>
        <p:spPr/>
      </p:pic>
    </p:spTree>
    <p:extLst>
      <p:ext uri="{BB962C8B-B14F-4D97-AF65-F5344CB8AC3E}">
        <p14:creationId xmlns:p14="http://schemas.microsoft.com/office/powerpoint/2010/main" val="681344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 W. </a:t>
            </a:r>
            <a:r>
              <a:rPr lang="en-US" b="1" dirty="0" err="1" smtClean="0"/>
              <a:t>Rostow</a:t>
            </a:r>
            <a:endParaRPr lang="en-US" b="1" dirty="0"/>
          </a:p>
        </p:txBody>
      </p:sp>
      <p:sp>
        <p:nvSpPr>
          <p:cNvPr id="11" name="Content Placeholder 10"/>
          <p:cNvSpPr>
            <a:spLocks noGrp="1"/>
          </p:cNvSpPr>
          <p:nvPr>
            <p:ph idx="1"/>
          </p:nvPr>
        </p:nvSpPr>
        <p:spPr/>
        <p:txBody>
          <a:bodyPr/>
          <a:lstStyle/>
          <a:p>
            <a:r>
              <a:rPr lang="en-US" i="1" dirty="0" smtClean="0"/>
              <a:t>The Stages of Economic Growth </a:t>
            </a:r>
            <a:r>
              <a:rPr lang="en-US" dirty="0" smtClean="0"/>
              <a:t>(1960)</a:t>
            </a:r>
          </a:p>
          <a:p>
            <a:r>
              <a:rPr lang="en-US" dirty="0" smtClean="0"/>
              <a:t>Views cultural values and traditionalism as reasons for lack of economic development</a:t>
            </a:r>
          </a:p>
          <a:p>
            <a:r>
              <a:rPr lang="en-US" dirty="0" smtClean="0"/>
              <a:t>This modernization model led to division of world into: First World, Second World, and Third World</a:t>
            </a:r>
            <a:endParaRPr lang="en-US" dirty="0"/>
          </a:p>
        </p:txBody>
      </p:sp>
    </p:spTree>
    <p:extLst>
      <p:ext uri="{BB962C8B-B14F-4D97-AF65-F5344CB8AC3E}">
        <p14:creationId xmlns:p14="http://schemas.microsoft.com/office/powerpoint/2010/main" val="27993066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825500"/>
            <a:ext cx="9144000" cy="5203620"/>
          </a:xfrm>
          <a:prstGeom prst="rect">
            <a:avLst/>
          </a:prstGeom>
        </p:spPr>
      </p:pic>
    </p:spTree>
    <p:extLst>
      <p:ext uri="{BB962C8B-B14F-4D97-AF65-F5344CB8AC3E}">
        <p14:creationId xmlns:p14="http://schemas.microsoft.com/office/powerpoint/2010/main" val="36356521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Green Revolution: An example of Modernization theory</a:t>
            </a:r>
            <a:endParaRPr lang="en-US" dirty="0"/>
          </a:p>
        </p:txBody>
      </p:sp>
      <p:pic>
        <p:nvPicPr>
          <p:cNvPr id="4" name="Content Placeholder 3"/>
          <p:cNvPicPr>
            <a:picLocks noGrp="1" noChangeAspect="1"/>
          </p:cNvPicPr>
          <p:nvPr>
            <p:ph idx="1"/>
          </p:nvPr>
        </p:nvPicPr>
        <p:blipFill>
          <a:blip r:embed="rId2"/>
          <a:srcRect t="11088" b="11088"/>
          <a:stretch>
            <a:fillRect/>
          </a:stretch>
        </p:blipFill>
        <p:spPr/>
      </p:pic>
    </p:spTree>
    <p:extLst>
      <p:ext uri="{BB962C8B-B14F-4D97-AF65-F5344CB8AC3E}">
        <p14:creationId xmlns:p14="http://schemas.microsoft.com/office/powerpoint/2010/main" val="25791587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Green Revolution</a:t>
            </a:r>
            <a:endParaRPr lang="en-US" dirty="0"/>
          </a:p>
        </p:txBody>
      </p:sp>
      <p:sp>
        <p:nvSpPr>
          <p:cNvPr id="3" name="Content Placeholder 2"/>
          <p:cNvSpPr>
            <a:spLocks noGrp="1"/>
          </p:cNvSpPr>
          <p:nvPr>
            <p:ph idx="1"/>
          </p:nvPr>
        </p:nvSpPr>
        <p:spPr/>
        <p:txBody>
          <a:bodyPr/>
          <a:lstStyle/>
          <a:p>
            <a:r>
              <a:rPr lang="en-US" dirty="0" smtClean="0"/>
              <a:t>1940’s-1960’s – attempts to increase agricultural output in developing nations </a:t>
            </a:r>
          </a:p>
          <a:p>
            <a:r>
              <a:rPr lang="en-US" dirty="0" err="1" smtClean="0"/>
              <a:t>Eg</a:t>
            </a:r>
            <a:r>
              <a:rPr lang="en-US" dirty="0" smtClean="0"/>
              <a:t>. India and Mexico</a:t>
            </a:r>
          </a:p>
          <a:p>
            <a:r>
              <a:rPr lang="en-US" dirty="0" smtClean="0"/>
              <a:t>Governments loaned money to help farmers buy fertilizer, high yield seeds, farming technologies (tractors, harvesters, </a:t>
            </a:r>
            <a:r>
              <a:rPr lang="en-US" dirty="0" err="1" smtClean="0"/>
              <a:t>etc</a:t>
            </a:r>
            <a:r>
              <a:rPr lang="en-US" dirty="0" smtClean="0"/>
              <a:t>). </a:t>
            </a:r>
          </a:p>
          <a:p>
            <a:r>
              <a:rPr lang="en-US" dirty="0" smtClean="0"/>
              <a:t>But PROBLEMS…</a:t>
            </a:r>
            <a:endParaRPr lang="en-US" dirty="0"/>
          </a:p>
        </p:txBody>
      </p:sp>
    </p:spTree>
    <p:extLst>
      <p:ext uri="{BB962C8B-B14F-4D97-AF65-F5344CB8AC3E}">
        <p14:creationId xmlns:p14="http://schemas.microsoft.com/office/powerpoint/2010/main" val="34503614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Theory #2: Dependency </a:t>
            </a:r>
            <a:r>
              <a:rPr lang="en-US" dirty="0" err="1" smtClean="0"/>
              <a:t>THeory</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Globalization and worldwide economic inequalities are rooted in COLONIALISM, IMPERIALISM and NEOIMPERIALISM</a:t>
            </a:r>
          </a:p>
          <a:p>
            <a:r>
              <a:rPr lang="en-US" dirty="0" smtClean="0"/>
              <a:t>Influenced by writings of Karl Marx and his work on class struggles caused by capitalism/Industrialization in Europe – proletariat and bourgeoisie</a:t>
            </a:r>
          </a:p>
          <a:p>
            <a:r>
              <a:rPr lang="en-US" dirty="0" smtClean="0"/>
              <a:t>For dependency theorists, the only way to overcome economic dependency is through radical change…</a:t>
            </a:r>
            <a:r>
              <a:rPr lang="en-US" dirty="0" err="1" smtClean="0"/>
              <a:t>eg</a:t>
            </a:r>
            <a:r>
              <a:rPr lang="en-US" dirty="0" smtClean="0"/>
              <a:t>. revolution</a:t>
            </a:r>
          </a:p>
        </p:txBody>
      </p:sp>
    </p:spTree>
    <p:extLst>
      <p:ext uri="{BB962C8B-B14F-4D97-AF65-F5344CB8AC3E}">
        <p14:creationId xmlns:p14="http://schemas.microsoft.com/office/powerpoint/2010/main" val="22122077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Theory #3: World Systems Theory</a:t>
            </a:r>
            <a:endParaRPr lang="en-US" dirty="0"/>
          </a:p>
        </p:txBody>
      </p:sp>
      <p:sp>
        <p:nvSpPr>
          <p:cNvPr id="3" name="Content Placeholder 2"/>
          <p:cNvSpPr>
            <a:spLocks noGrp="1"/>
          </p:cNvSpPr>
          <p:nvPr>
            <p:ph idx="1"/>
          </p:nvPr>
        </p:nvSpPr>
        <p:spPr/>
        <p:txBody>
          <a:bodyPr/>
          <a:lstStyle/>
          <a:p>
            <a:r>
              <a:rPr lang="en-US" dirty="0" smtClean="0"/>
              <a:t>CORE, SEMI-PERIPHERY, PERIPHERY</a:t>
            </a:r>
          </a:p>
          <a:p>
            <a:r>
              <a:rPr lang="en-US" dirty="0" smtClean="0"/>
              <a:t>Immanuel </a:t>
            </a:r>
            <a:r>
              <a:rPr lang="en-US" dirty="0" err="1" smtClean="0"/>
              <a:t>Wallerstein</a:t>
            </a:r>
            <a:endParaRPr lang="en-US" dirty="0" smtClean="0"/>
          </a:p>
          <a:p>
            <a:r>
              <a:rPr lang="en-US" dirty="0" err="1" smtClean="0"/>
              <a:t>Neoimperialism</a:t>
            </a:r>
            <a:r>
              <a:rPr lang="en-US" dirty="0" smtClean="0"/>
              <a:t> via </a:t>
            </a:r>
            <a:endParaRPr lang="en-US" dirty="0"/>
          </a:p>
        </p:txBody>
      </p:sp>
    </p:spTree>
    <p:extLst>
      <p:ext uri="{BB962C8B-B14F-4D97-AF65-F5344CB8AC3E}">
        <p14:creationId xmlns:p14="http://schemas.microsoft.com/office/powerpoint/2010/main" val="14898517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Critiques:</a:t>
            </a:r>
            <a:endParaRPr lang="en-US" dirty="0"/>
          </a:p>
        </p:txBody>
      </p:sp>
      <p:sp>
        <p:nvSpPr>
          <p:cNvPr id="7" name="Content Placeholder 6"/>
          <p:cNvSpPr>
            <a:spLocks noGrp="1"/>
          </p:cNvSpPr>
          <p:nvPr>
            <p:ph idx="1"/>
          </p:nvPr>
        </p:nvSpPr>
        <p:spPr/>
        <p:txBody>
          <a:bodyPr/>
          <a:lstStyle/>
          <a:p>
            <a:r>
              <a:rPr lang="en-US" dirty="0" smtClean="0"/>
              <a:t>Did not produce economic or technological development</a:t>
            </a:r>
          </a:p>
          <a:p>
            <a:r>
              <a:rPr lang="en-US" dirty="0" smtClean="0"/>
              <a:t>Ethnocentric and </a:t>
            </a:r>
            <a:r>
              <a:rPr lang="en-US" dirty="0" err="1" smtClean="0"/>
              <a:t>Westerncentric</a:t>
            </a:r>
            <a:endParaRPr lang="en-US" dirty="0" smtClean="0"/>
          </a:p>
          <a:p>
            <a:r>
              <a:rPr lang="en-US" dirty="0" smtClean="0"/>
              <a:t>Only helped wealthy in “third world” societies</a:t>
            </a:r>
          </a:p>
          <a:p>
            <a:r>
              <a:rPr lang="en-US" dirty="0" smtClean="0"/>
              <a:t>Categories (First, third, etc. worlds) too simplistic</a:t>
            </a:r>
            <a:endParaRPr lang="en-US" dirty="0"/>
          </a:p>
        </p:txBody>
      </p:sp>
    </p:spTree>
    <p:extLst>
      <p:ext uri="{BB962C8B-B14F-4D97-AF65-F5344CB8AC3E}">
        <p14:creationId xmlns:p14="http://schemas.microsoft.com/office/powerpoint/2010/main" val="37795518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What can anthropologists offer re: </a:t>
            </a:r>
            <a:r>
              <a:rPr lang="en-US" b="1" dirty="0" smtClean="0"/>
              <a:t>these </a:t>
            </a:r>
            <a:r>
              <a:rPr lang="en-US" b="1" dirty="0" smtClean="0"/>
              <a:t>approaches</a:t>
            </a:r>
            <a:r>
              <a:rPr lang="en-US" dirty="0" smtClean="0"/>
              <a:t>?</a:t>
            </a:r>
            <a:endParaRPr lang="en-US" dirty="0"/>
          </a:p>
        </p:txBody>
      </p:sp>
      <p:sp>
        <p:nvSpPr>
          <p:cNvPr id="3" name="Content Placeholder 2"/>
          <p:cNvSpPr>
            <a:spLocks noGrp="1"/>
          </p:cNvSpPr>
          <p:nvPr>
            <p:ph idx="1"/>
          </p:nvPr>
        </p:nvSpPr>
        <p:spPr/>
        <p:txBody>
          <a:bodyPr/>
          <a:lstStyle/>
          <a:p>
            <a:r>
              <a:rPr lang="en-US" dirty="0" smtClean="0"/>
              <a:t>Help us understand the process of “GLOCALIZATION”  - how small, localized cultures interpret global cultural flows</a:t>
            </a:r>
          </a:p>
          <a:p>
            <a:r>
              <a:rPr lang="en-US" dirty="0" smtClean="0"/>
              <a:t>Through fieldwork, cultural anthropologists can “test” the validity of these theories</a:t>
            </a:r>
            <a:endParaRPr lang="en-US" dirty="0"/>
          </a:p>
        </p:txBody>
      </p:sp>
    </p:spTree>
    <p:extLst>
      <p:ext uri="{BB962C8B-B14F-4D97-AF65-F5344CB8AC3E}">
        <p14:creationId xmlns:p14="http://schemas.microsoft.com/office/powerpoint/2010/main" val="29540694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Homogenization</a:t>
            </a:r>
            <a:endParaRPr lang="en-US" dirty="0"/>
          </a:p>
        </p:txBody>
      </p:sp>
      <p:sp>
        <p:nvSpPr>
          <p:cNvPr id="3" name="Content Placeholder 2"/>
          <p:cNvSpPr>
            <a:spLocks noGrp="1"/>
          </p:cNvSpPr>
          <p:nvPr>
            <p:ph idx="1"/>
          </p:nvPr>
        </p:nvSpPr>
        <p:spPr/>
        <p:txBody>
          <a:bodyPr/>
          <a:lstStyle/>
          <a:p>
            <a:r>
              <a:rPr lang="en-US" dirty="0" smtClean="0"/>
              <a:t>Does globalization lead to increasing homogenization (sameness) throughout the world?</a:t>
            </a:r>
          </a:p>
          <a:p>
            <a:r>
              <a:rPr lang="en-US" dirty="0" smtClean="0"/>
              <a:t>Homogenization = Americanization, Westernization, </a:t>
            </a:r>
            <a:r>
              <a:rPr lang="en-US" dirty="0" err="1" smtClean="0"/>
              <a:t>McDonaldization</a:t>
            </a:r>
            <a:r>
              <a:rPr lang="en-US" dirty="0" smtClean="0"/>
              <a:t>, </a:t>
            </a:r>
            <a:r>
              <a:rPr lang="en-US" smtClean="0"/>
              <a:t>Disneyification</a:t>
            </a:r>
            <a:endParaRPr lang="en-US"/>
          </a:p>
        </p:txBody>
      </p:sp>
    </p:spTree>
    <p:extLst>
      <p:ext uri="{BB962C8B-B14F-4D97-AF65-F5344CB8AC3E}">
        <p14:creationId xmlns:p14="http://schemas.microsoft.com/office/powerpoint/2010/main" val="17833218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Homogenization</a:t>
            </a:r>
            <a:endParaRPr lang="en-US" b="1" dirty="0"/>
          </a:p>
        </p:txBody>
      </p:sp>
      <p:sp>
        <p:nvSpPr>
          <p:cNvPr id="3" name="Content Placeholder 2"/>
          <p:cNvSpPr>
            <a:spLocks noGrp="1"/>
          </p:cNvSpPr>
          <p:nvPr>
            <p:ph idx="1"/>
          </p:nvPr>
        </p:nvSpPr>
        <p:spPr/>
        <p:txBody>
          <a:bodyPr/>
          <a:lstStyle/>
          <a:p>
            <a:r>
              <a:rPr lang="en-US" dirty="0" smtClean="0"/>
              <a:t>Does globalization lead to increasing cultural homogenization (sameness) throughout the world?</a:t>
            </a:r>
          </a:p>
          <a:p>
            <a:r>
              <a:rPr lang="en-US" dirty="0" smtClean="0"/>
              <a:t>Homogenization = Americanization, Westernization, </a:t>
            </a:r>
            <a:r>
              <a:rPr lang="en-US" dirty="0" err="1" smtClean="0"/>
              <a:t>McDonaldization</a:t>
            </a:r>
            <a:r>
              <a:rPr lang="en-US" dirty="0" smtClean="0"/>
              <a:t>, </a:t>
            </a:r>
            <a:r>
              <a:rPr lang="en-US" dirty="0" err="1" smtClean="0"/>
              <a:t>Disneyification</a:t>
            </a:r>
            <a:endParaRPr lang="en-US" dirty="0" smtClean="0"/>
          </a:p>
          <a:p>
            <a:r>
              <a:rPr lang="en-US" dirty="0" smtClean="0"/>
              <a:t>Critiques of homogenization argument – implies that societies lack agency.</a:t>
            </a:r>
            <a:endParaRPr lang="en-US" dirty="0"/>
          </a:p>
        </p:txBody>
      </p:sp>
      <p:pic>
        <p:nvPicPr>
          <p:cNvPr id="4" name="Picture 3"/>
          <p:cNvPicPr>
            <a:picLocks noChangeAspect="1"/>
          </p:cNvPicPr>
          <p:nvPr/>
        </p:nvPicPr>
        <p:blipFill>
          <a:blip r:embed="rId2"/>
          <a:stretch>
            <a:fillRect/>
          </a:stretch>
        </p:blipFill>
        <p:spPr>
          <a:xfrm>
            <a:off x="5048209" y="3866499"/>
            <a:ext cx="2941447" cy="2819021"/>
          </a:xfrm>
          <a:prstGeom prst="rect">
            <a:avLst/>
          </a:prstGeom>
        </p:spPr>
      </p:pic>
    </p:spTree>
    <p:extLst>
      <p:ext uri="{BB962C8B-B14F-4D97-AF65-F5344CB8AC3E}">
        <p14:creationId xmlns:p14="http://schemas.microsoft.com/office/powerpoint/2010/main" val="29983948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normAutofit fontScale="90000"/>
          </a:bodyPr>
          <a:lstStyle/>
          <a:p>
            <a:pPr eaLnBrk="1" hangingPunct="1">
              <a:defRPr/>
            </a:pPr>
            <a:r>
              <a:rPr lang="en-US" b="1" u="sng" dirty="0" smtClean="0"/>
              <a:t>Cultural appropriation </a:t>
            </a:r>
            <a:br>
              <a:rPr lang="en-US" b="1" u="sng" dirty="0" smtClean="0"/>
            </a:br>
            <a:r>
              <a:rPr lang="en-US" b="1" u="sng" dirty="0" smtClean="0"/>
              <a:t>refers to</a:t>
            </a:r>
            <a:r>
              <a:rPr lang="en-US" dirty="0" smtClean="0"/>
              <a:t>:</a:t>
            </a:r>
            <a:endParaRPr lang="en-CA" dirty="0" smtClean="0"/>
          </a:p>
        </p:txBody>
      </p:sp>
      <p:sp>
        <p:nvSpPr>
          <p:cNvPr id="4099" name="Rectangle 3"/>
          <p:cNvSpPr>
            <a:spLocks noGrp="1" noChangeArrowheads="1"/>
          </p:cNvSpPr>
          <p:nvPr>
            <p:ph idx="1"/>
          </p:nvPr>
        </p:nvSpPr>
        <p:spPr/>
        <p:txBody>
          <a:bodyPr/>
          <a:lstStyle/>
          <a:p>
            <a:pPr eaLnBrk="1" hangingPunct="1">
              <a:defRPr/>
            </a:pPr>
            <a:r>
              <a:rPr lang="en-US" dirty="0" smtClean="0"/>
              <a:t>The borrowing and use of another culture’s symbols, images, or identity markers </a:t>
            </a:r>
          </a:p>
          <a:p>
            <a:pPr marL="0" indent="0" eaLnBrk="1" hangingPunct="1">
              <a:buNone/>
              <a:defRPr/>
            </a:pPr>
            <a:endParaRPr lang="en-US" dirty="0" smtClean="0"/>
          </a:p>
          <a:p>
            <a:pPr eaLnBrk="1" hangingPunct="1">
              <a:defRPr/>
            </a:pPr>
            <a:r>
              <a:rPr lang="en-US" dirty="0" smtClean="0"/>
              <a:t>For some -- it may be </a:t>
            </a:r>
          </a:p>
          <a:p>
            <a:pPr eaLnBrk="1" hangingPunct="1">
              <a:buFont typeface="Wingdings" pitchFamily="2" charset="2"/>
              <a:buNone/>
              <a:defRPr/>
            </a:pPr>
            <a:r>
              <a:rPr lang="en-US" dirty="0" smtClean="0"/>
              <a:t>perceived as the theft of </a:t>
            </a:r>
          </a:p>
          <a:p>
            <a:pPr eaLnBrk="1" hangingPunct="1">
              <a:buFont typeface="Wingdings" pitchFamily="2" charset="2"/>
              <a:buNone/>
              <a:defRPr/>
            </a:pPr>
            <a:r>
              <a:rPr lang="en-US" dirty="0" smtClean="0"/>
              <a:t>cultural traditions</a:t>
            </a:r>
          </a:p>
          <a:p>
            <a:pPr eaLnBrk="1" hangingPunct="1">
              <a:buFont typeface="Wingdings" pitchFamily="2" charset="2"/>
              <a:buNone/>
              <a:defRPr/>
            </a:pPr>
            <a:endParaRPr lang="en-US" dirty="0" smtClean="0"/>
          </a:p>
          <a:p>
            <a:pPr eaLnBrk="1" hangingPunct="1">
              <a:buFont typeface="Wingdings" pitchFamily="2" charset="2"/>
              <a:buNone/>
              <a:defRPr/>
            </a:pPr>
            <a:endParaRPr lang="en-CA" dirty="0" smtClean="0"/>
          </a:p>
        </p:txBody>
      </p:sp>
      <p:pic>
        <p:nvPicPr>
          <p:cNvPr id="512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62600" y="3200400"/>
            <a:ext cx="26670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16552698"/>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normAutofit fontScale="90000"/>
          </a:bodyPr>
          <a:lstStyle/>
          <a:p>
            <a:pPr eaLnBrk="1" hangingPunct="1">
              <a:defRPr/>
            </a:pPr>
            <a:r>
              <a:rPr lang="en-US" b="1" u="sng" smtClean="0"/>
              <a:t>Cultural Appropriation </a:t>
            </a:r>
            <a:br>
              <a:rPr lang="en-US" b="1" u="sng" smtClean="0"/>
            </a:br>
            <a:r>
              <a:rPr lang="en-US" b="1" u="sng" smtClean="0"/>
              <a:t>as “theft”?</a:t>
            </a:r>
            <a:endParaRPr lang="en-CA" b="1" u="sng" smtClean="0"/>
          </a:p>
        </p:txBody>
      </p:sp>
      <p:sp>
        <p:nvSpPr>
          <p:cNvPr id="24579" name="Rectangle 3"/>
          <p:cNvSpPr>
            <a:spLocks noGrp="1" noChangeArrowheads="1"/>
          </p:cNvSpPr>
          <p:nvPr>
            <p:ph idx="1"/>
          </p:nvPr>
        </p:nvSpPr>
        <p:spPr/>
        <p:txBody>
          <a:bodyPr>
            <a:normAutofit lnSpcReduction="10000"/>
          </a:bodyPr>
          <a:lstStyle/>
          <a:p>
            <a:pPr eaLnBrk="1" hangingPunct="1">
              <a:buFont typeface="Wingdings" pitchFamily="2" charset="2"/>
              <a:buNone/>
              <a:defRPr/>
            </a:pPr>
            <a:r>
              <a:rPr lang="en-US" dirty="0" smtClean="0"/>
              <a:t>	</a:t>
            </a:r>
          </a:p>
          <a:p>
            <a:pPr eaLnBrk="1" hangingPunct="1">
              <a:buFont typeface="Wingdings" pitchFamily="2" charset="2"/>
              <a:buNone/>
              <a:defRPr/>
            </a:pPr>
            <a:r>
              <a:rPr lang="en-US" dirty="0" smtClean="0"/>
              <a:t>	Under what conditions might some regard appropriation as theft, or alternatively, as a misappropriation?</a:t>
            </a:r>
          </a:p>
          <a:p>
            <a:pPr eaLnBrk="1" hangingPunct="1">
              <a:buFontTx/>
              <a:buChar char="-"/>
              <a:defRPr/>
            </a:pPr>
            <a:r>
              <a:rPr lang="en-US" dirty="0" smtClean="0"/>
              <a:t>When original meanings and context are changed</a:t>
            </a:r>
          </a:p>
          <a:p>
            <a:pPr eaLnBrk="1" hangingPunct="1">
              <a:buFontTx/>
              <a:buChar char="-"/>
              <a:defRPr/>
            </a:pPr>
            <a:r>
              <a:rPr lang="en-US" dirty="0" err="1" smtClean="0"/>
              <a:t>Commodification</a:t>
            </a:r>
            <a:endParaRPr lang="en-US" dirty="0" smtClean="0"/>
          </a:p>
          <a:p>
            <a:pPr eaLnBrk="1" hangingPunct="1">
              <a:buFontTx/>
              <a:buChar char="-"/>
              <a:defRPr/>
            </a:pPr>
            <a:r>
              <a:rPr lang="en-US" dirty="0" smtClean="0"/>
              <a:t>When dominant group appropriates from more marginalized group</a:t>
            </a:r>
            <a:endParaRPr lang="en-CA" dirty="0" smtClean="0"/>
          </a:p>
        </p:txBody>
      </p:sp>
    </p:spTree>
    <p:extLst>
      <p:ext uri="{BB962C8B-B14F-4D97-AF65-F5344CB8AC3E}">
        <p14:creationId xmlns:p14="http://schemas.microsoft.com/office/powerpoint/2010/main" val="1180031291"/>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noFill/>
          <a:extLst>
            <a:ext uri="{909E8E84-426E-40dd-AFC4-6F175D3DCCD1}">
              <a14:hiddenFill xmlns:a14="http://schemas.microsoft.com/office/drawing/2010/main">
                <a:solidFill>
                  <a:srgbClr val="FFFFFF"/>
                </a:solidFill>
              </a14:hiddenFill>
            </a:ext>
          </a:extLst>
        </p:spPr>
        <p:txBody>
          <a:bodyPr/>
          <a:lstStyle/>
          <a:p>
            <a:r>
              <a:rPr lang="en-US" smtClean="0">
                <a:effectLst/>
              </a:rPr>
              <a:t>Inukshuk</a:t>
            </a:r>
          </a:p>
        </p:txBody>
      </p:sp>
      <p:pic>
        <p:nvPicPr>
          <p:cNvPr id="7171"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a:xfrm>
            <a:off x="1763688" y="1916832"/>
            <a:ext cx="5379800" cy="3960440"/>
          </a:xfrm>
        </p:spPr>
      </p:pic>
    </p:spTree>
    <p:extLst>
      <p:ext uri="{BB962C8B-B14F-4D97-AF65-F5344CB8AC3E}">
        <p14:creationId xmlns:p14="http://schemas.microsoft.com/office/powerpoint/2010/main" val="2554068481"/>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noFill/>
          <a:extLst>
            <a:ext uri="{909E8E84-426E-40dd-AFC4-6F175D3DCCD1}">
              <a14:hiddenFill xmlns:a14="http://schemas.microsoft.com/office/drawing/2010/main">
                <a:solidFill>
                  <a:srgbClr val="FFFFFF"/>
                </a:solidFill>
              </a14:hiddenFill>
            </a:ext>
          </a:extLst>
        </p:spPr>
        <p:txBody>
          <a:bodyPr/>
          <a:lstStyle/>
          <a:p>
            <a:r>
              <a:rPr lang="en-US" smtClean="0">
                <a:effectLst/>
              </a:rPr>
              <a:t>Nunavut flag with Inukshuk</a:t>
            </a:r>
          </a:p>
        </p:txBody>
      </p:sp>
      <p:pic>
        <p:nvPicPr>
          <p:cNvPr id="8195"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a:xfrm>
            <a:off x="2316922" y="2257132"/>
            <a:ext cx="4393120" cy="2476122"/>
          </a:xfrm>
        </p:spPr>
      </p:pic>
    </p:spTree>
    <p:extLst>
      <p:ext uri="{BB962C8B-B14F-4D97-AF65-F5344CB8AC3E}">
        <p14:creationId xmlns:p14="http://schemas.microsoft.com/office/powerpoint/2010/main" val="455371248"/>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noFill/>
          <a:extLst>
            <a:ext uri="{909E8E84-426E-40dd-AFC4-6F175D3DCCD1}">
              <a14:hiddenFill xmlns:a14="http://schemas.microsoft.com/office/drawing/2010/main">
                <a:solidFill>
                  <a:srgbClr val="FFFFFF"/>
                </a:solidFill>
              </a14:hiddenFill>
            </a:ext>
          </a:extLst>
        </p:spPr>
        <p:txBody>
          <a:bodyPr/>
          <a:lstStyle/>
          <a:p>
            <a:endParaRPr lang="en-US" smtClean="0">
              <a:effectLst/>
            </a:endParaRPr>
          </a:p>
        </p:txBody>
      </p:sp>
      <p:pic>
        <p:nvPicPr>
          <p:cNvPr id="9219"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457200" y="609600"/>
            <a:ext cx="8229600" cy="5521325"/>
          </a:xfrm>
        </p:spPr>
      </p:pic>
    </p:spTree>
    <p:extLst>
      <p:ext uri="{BB962C8B-B14F-4D97-AF65-F5344CB8AC3E}">
        <p14:creationId xmlns:p14="http://schemas.microsoft.com/office/powerpoint/2010/main" val="3135708588"/>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112</TotalTime>
  <Words>569</Words>
  <Application>Microsoft Macintosh PowerPoint</Application>
  <PresentationFormat>On-screen Show (4:3)</PresentationFormat>
  <Paragraphs>65</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Chapter 8: Globalization</vt:lpstr>
      <vt:lpstr>Consequences of Globalization:</vt:lpstr>
      <vt:lpstr>#1: Modernization Theory</vt:lpstr>
      <vt:lpstr>Theory #1: Modernization Theory</vt:lpstr>
      <vt:lpstr>How Modernization Theory Works:</vt:lpstr>
      <vt:lpstr>W. W. Rostow</vt:lpstr>
      <vt:lpstr>PowerPoint Presentation</vt:lpstr>
      <vt:lpstr>The Green Revolution: An example of Modernization theory</vt:lpstr>
      <vt:lpstr>Green Revolution</vt:lpstr>
      <vt:lpstr>Theory #2: Dependency THeory</vt:lpstr>
      <vt:lpstr>Theory #3: World Systems Theory</vt:lpstr>
      <vt:lpstr>Critiques:</vt:lpstr>
      <vt:lpstr>What can anthropologists offer re: these approaches?</vt:lpstr>
      <vt:lpstr>Homogenization</vt:lpstr>
      <vt:lpstr>Homogenization</vt:lpstr>
      <vt:lpstr>Cultural appropriation  refers to:</vt:lpstr>
      <vt:lpstr>Cultural Appropriation  as “theft”?</vt:lpstr>
      <vt:lpstr>Inukshuk</vt:lpstr>
      <vt:lpstr>Nunavut flag with Inukshuk</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Migration and Archaeology</dc:title>
  <dc:creator>Karen McGarry</dc:creator>
  <cp:lastModifiedBy>Karen McGarry</cp:lastModifiedBy>
  <cp:revision>25</cp:revision>
  <dcterms:created xsi:type="dcterms:W3CDTF">2013-11-15T03:28:57Z</dcterms:created>
  <dcterms:modified xsi:type="dcterms:W3CDTF">2014-03-27T21:12:22Z</dcterms:modified>
</cp:coreProperties>
</file>