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3" r:id="rId1"/>
  </p:sldMasterIdLst>
  <p:notesMasterIdLst>
    <p:notesMasterId r:id="rId27"/>
  </p:notesMasterIdLst>
  <p:handoutMasterIdLst>
    <p:handoutMasterId r:id="rId28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6858000" type="screen4x3"/>
  <p:notesSz cx="6858000" cy="919956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74CF"/>
    <a:srgbClr val="1B7EE1"/>
    <a:srgbClr val="1973CD"/>
    <a:srgbClr val="1666B6"/>
    <a:srgbClr val="0C66C0"/>
    <a:srgbClr val="0066CC"/>
    <a:srgbClr val="186EC4"/>
    <a:srgbClr val="33CC33"/>
    <a:srgbClr val="0099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774" autoAdjust="0"/>
    <p:restoredTop sz="96089" autoAdjust="0"/>
  </p:normalViewPr>
  <p:slideViewPr>
    <p:cSldViewPr snapToGrid="0">
      <p:cViewPr>
        <p:scale>
          <a:sx n="70" d="100"/>
          <a:sy n="70" d="100"/>
        </p:scale>
        <p:origin x="-1824" y="-606"/>
      </p:cViewPr>
      <p:guideLst>
        <p:guide orient="horz" pos="2178"/>
        <p:guide pos="2880"/>
        <p:guide pos="27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57" d="100"/>
          <a:sy n="57" d="100"/>
        </p:scale>
        <p:origin x="-2814" y="-78"/>
      </p:cViewPr>
      <p:guideLst>
        <p:guide orient="horz" pos="2897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208" tIns="46306" rIns="94208" bIns="46306" numCol="1" anchor="t" anchorCtr="0" compatLnSpc="1">
            <a:prstTxWarp prst="textNoShape">
              <a:avLst/>
            </a:prstTxWarp>
          </a:bodyPr>
          <a:lstStyle>
            <a:lvl1pPr defTabSz="931863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dirty="0">
              <a:latin typeface="Calibri" panose="020F0502020204030204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7788" y="0"/>
            <a:ext cx="297021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208" tIns="46306" rIns="94208" bIns="46306" numCol="1" anchor="t" anchorCtr="0" compatLnSpc="1">
            <a:prstTxWarp prst="textNoShape">
              <a:avLst/>
            </a:prstTxWarp>
          </a:bodyPr>
          <a:lstStyle>
            <a:lvl1pPr algn="r" defTabSz="931863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dirty="0">
              <a:latin typeface="Calibri" panose="020F0502020204030204" pitchFamily="34" charset="0"/>
            </a:endParaRP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39188"/>
            <a:ext cx="297021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208" tIns="46306" rIns="94208" bIns="46306" numCol="1" anchor="b" anchorCtr="0" compatLnSpc="1">
            <a:prstTxWarp prst="textNoShape">
              <a:avLst/>
            </a:prstTxWarp>
          </a:bodyPr>
          <a:lstStyle>
            <a:lvl1pPr defTabSz="931863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dirty="0">
              <a:latin typeface="Calibri" panose="020F0502020204030204" pitchFamily="34" charset="0"/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7788" y="8739188"/>
            <a:ext cx="297021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208" tIns="46306" rIns="94208" bIns="46306" numCol="1" anchor="b" anchorCtr="0" compatLnSpc="1">
            <a:prstTxWarp prst="textNoShape">
              <a:avLst/>
            </a:prstTxWarp>
          </a:bodyPr>
          <a:lstStyle>
            <a:lvl1pPr algn="r" defTabSz="931863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76A0B04D-A394-4AEC-9F98-30083AA57129}" type="slidenum">
              <a:rPr lang="en-US">
                <a:latin typeface="Calibri" panose="020F0502020204030204" pitchFamily="34" charset="0"/>
              </a:rPr>
              <a:pPr>
                <a:defRPr/>
              </a:pPr>
              <a:t>‹#›</a:t>
            </a:fld>
            <a:endParaRPr lang="en-US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72678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208" tIns="46306" rIns="94208" bIns="46306" numCol="1" anchor="t" anchorCtr="0" compatLnSpc="1">
            <a:prstTxWarp prst="textNoShape">
              <a:avLst/>
            </a:prstTxWarp>
          </a:bodyPr>
          <a:lstStyle>
            <a:lvl1pPr defTabSz="931863" eaLnBrk="0" hangingPunct="0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7788" y="0"/>
            <a:ext cx="297021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208" tIns="46306" rIns="94208" bIns="46306" numCol="1" anchor="t" anchorCtr="0" compatLnSpc="1">
            <a:prstTxWarp prst="textNoShape">
              <a:avLst/>
            </a:prstTxWarp>
          </a:bodyPr>
          <a:lstStyle>
            <a:lvl1pPr algn="r" defTabSz="931863" eaLnBrk="0" hangingPunct="0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35063" y="688975"/>
            <a:ext cx="4595812" cy="3446463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38200" y="4343400"/>
            <a:ext cx="5029200" cy="414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208" tIns="46306" rIns="94208" bIns="4630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39188"/>
            <a:ext cx="297021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208" tIns="46306" rIns="94208" bIns="46306" numCol="1" anchor="b" anchorCtr="0" compatLnSpc="1">
            <a:prstTxWarp prst="textNoShape">
              <a:avLst/>
            </a:prstTxWarp>
          </a:bodyPr>
          <a:lstStyle>
            <a:lvl1pPr defTabSz="931863" eaLnBrk="0" hangingPunct="0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7788" y="8739188"/>
            <a:ext cx="297021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208" tIns="46306" rIns="94208" bIns="46306" numCol="1" anchor="b" anchorCtr="0" compatLnSpc="1">
            <a:prstTxWarp prst="textNoShape">
              <a:avLst/>
            </a:prstTxWarp>
          </a:bodyPr>
          <a:lstStyle>
            <a:lvl1pPr algn="r" defTabSz="931863" eaLnBrk="0" hangingPunct="0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356B5951-D296-4C72-81AD-9208A89EBA2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9397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9"/>
          <p:cNvSpPr>
            <a:spLocks noChangeArrowheads="1"/>
          </p:cNvSpPr>
          <p:nvPr userDrawn="1"/>
        </p:nvSpPr>
        <p:spPr bwMode="auto">
          <a:xfrm>
            <a:off x="1219200" y="2667000"/>
            <a:ext cx="6705600" cy="3505200"/>
          </a:xfrm>
          <a:prstGeom prst="rect">
            <a:avLst/>
          </a:prstGeom>
          <a:noFill/>
          <a:ln w="19050">
            <a:solidFill>
              <a:srgbClr val="1974C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latin typeface="Calibri" panose="020F0502020204030204" pitchFamily="34" charset="0"/>
            </a:endParaRPr>
          </a:p>
        </p:txBody>
      </p:sp>
      <p:pic>
        <p:nvPicPr>
          <p:cNvPr id="6" name="Picture 22" descr="Master slide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667"/>
          <a:stretch/>
        </p:blipFill>
        <p:spPr bwMode="auto">
          <a:xfrm>
            <a:off x="0" y="0"/>
            <a:ext cx="9144000" cy="426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1265" name="Rectangle 17"/>
          <p:cNvSpPr>
            <a:spLocks noGrp="1" noChangeArrowheads="1"/>
          </p:cNvSpPr>
          <p:nvPr>
            <p:ph type="ctrTitle"/>
          </p:nvPr>
        </p:nvSpPr>
        <p:spPr>
          <a:xfrm>
            <a:off x="1231900" y="4515770"/>
            <a:ext cx="6692900" cy="1329595"/>
          </a:xfrm>
          <a:effectLst/>
        </p:spPr>
        <p:txBody>
          <a:bodyPr anchorCtr="1"/>
          <a:lstStyle>
            <a:lvl1pPr algn="ctr">
              <a:defRPr sz="4800" b="1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48005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 Third level</a:t>
            </a:r>
          </a:p>
          <a:p>
            <a:pPr lvl="3"/>
            <a:r>
              <a:rPr lang="en-US" dirty="0" smtClean="0"/>
              <a:t> Fourth level</a:t>
            </a:r>
          </a:p>
          <a:p>
            <a:pPr lvl="4"/>
            <a:r>
              <a:rPr lang="en-US" dirty="0" smtClean="0"/>
              <a:t> 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36169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553998"/>
          </a:xfrm>
        </p:spPr>
        <p:txBody>
          <a:bodyPr anchor="t"/>
          <a:lstStyle>
            <a:lvl1pPr algn="l">
              <a:defRPr sz="4000" b="1" cap="all">
                <a:latin typeface="Calibri" panose="020F05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916113"/>
            <a:ext cx="7772400" cy="1500187"/>
          </a:xfrm>
        </p:spPr>
        <p:txBody>
          <a:bodyPr anchor="b"/>
          <a:lstStyle>
            <a:lvl1pPr marL="0" indent="0" algn="ctr">
              <a:buNone/>
              <a:defRPr sz="3600" b="1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36473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1920" y="868680"/>
            <a:ext cx="4389120" cy="5757545"/>
          </a:xfrm>
        </p:spPr>
        <p:txBody>
          <a:bodyPr/>
          <a:lstStyle>
            <a:lvl1pPr marL="280988" indent="-280988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  <a:defRPr sz="2800">
                <a:latin typeface="Calibri" panose="020F0502020204030204" pitchFamily="34" charset="0"/>
              </a:defRPr>
            </a:lvl1pPr>
            <a:lvl2pPr>
              <a:defRPr sz="2800">
                <a:latin typeface="Calibri" panose="020F0502020204030204" pitchFamily="34" charset="0"/>
              </a:defRPr>
            </a:lvl2pPr>
            <a:lvl3pPr>
              <a:defRPr sz="2800">
                <a:latin typeface="Calibri" panose="020F0502020204030204" pitchFamily="34" charset="0"/>
              </a:defRPr>
            </a:lvl3pPr>
            <a:lvl4pPr>
              <a:defRPr sz="2800">
                <a:latin typeface="Calibri" panose="020F0502020204030204" pitchFamily="34" charset="0"/>
              </a:defRPr>
            </a:lvl4pPr>
            <a:lvl5pPr>
              <a:defRPr sz="2800">
                <a:latin typeface="Calibri" panose="020F050202020403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2960" y="883920"/>
            <a:ext cx="4404360" cy="5742305"/>
          </a:xfrm>
        </p:spPr>
        <p:txBody>
          <a:bodyPr/>
          <a:lstStyle>
            <a:lvl1pPr marL="280988" indent="-280988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  <a:defRPr sz="2800">
                <a:latin typeface="Calibri" panose="020F0502020204030204" pitchFamily="34" charset="0"/>
              </a:defRPr>
            </a:lvl1pPr>
            <a:lvl2pPr>
              <a:defRPr sz="2800">
                <a:latin typeface="Calibri" panose="020F0502020204030204" pitchFamily="34" charset="0"/>
              </a:defRPr>
            </a:lvl2pPr>
            <a:lvl3pPr>
              <a:defRPr sz="2800">
                <a:latin typeface="Calibri" panose="020F0502020204030204" pitchFamily="34" charset="0"/>
              </a:defRPr>
            </a:lvl3pPr>
            <a:lvl4pPr>
              <a:defRPr sz="2800">
                <a:latin typeface="Calibri" panose="020F0502020204030204" pitchFamily="34" charset="0"/>
              </a:defRPr>
            </a:lvl4pPr>
            <a:lvl5pPr>
              <a:defRPr sz="2800">
                <a:latin typeface="Calibri" panose="020F050202020403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35715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74440"/>
            <a:ext cx="8229600" cy="443198"/>
          </a:xfrm>
        </p:spPr>
        <p:txBody>
          <a:bodyPr/>
          <a:lstStyle>
            <a:lvl1pPr marL="639763" indent="-457200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  <a:defRPr>
                <a:latin typeface="Calibri" panose="020F05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342900" indent="-342900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  <a:defRPr sz="2400" b="1">
                <a:latin typeface="Calibri" panose="020F05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 marL="280988" indent="-280988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  <a:defRPr sz="2400">
                <a:latin typeface="Calibri" panose="020F0502020204030204" pitchFamily="34" charset="0"/>
              </a:defRPr>
            </a:lvl1pPr>
            <a:lvl2pPr marL="862013" indent="-404813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  <a:defRPr sz="2000">
                <a:latin typeface="Calibri" panose="020F0502020204030204" pitchFamily="34" charset="0"/>
              </a:defRPr>
            </a:lvl2pPr>
            <a:lvl3pPr marL="1204913" indent="-228600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  <a:defRPr sz="1800">
                <a:latin typeface="Calibri" panose="020F0502020204030204" pitchFamily="34" charset="0"/>
              </a:defRPr>
            </a:lvl3pPr>
            <a:lvl4pPr marL="1600200" indent="-228600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  <a:defRPr sz="1600">
                <a:latin typeface="Calibri" panose="020F0502020204030204" pitchFamily="34" charset="0"/>
              </a:defRPr>
            </a:lvl4pPr>
            <a:lvl5pPr marL="2057400" indent="-228600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  <a:defRPr sz="1600">
                <a:latin typeface="Calibri" panose="020F050202020403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342900" indent="-342900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  <a:defRPr sz="2400" b="1">
                <a:latin typeface="Calibri" panose="020F05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 marL="280988" indent="-280988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  <a:defRPr sz="2400">
                <a:latin typeface="Calibri" panose="020F0502020204030204" pitchFamily="34" charset="0"/>
              </a:defRPr>
            </a:lvl1pPr>
            <a:lvl2pPr marL="862013" indent="-404813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  <a:defRPr sz="2000">
                <a:latin typeface="Calibri" panose="020F0502020204030204" pitchFamily="34" charset="0"/>
              </a:defRPr>
            </a:lvl2pPr>
            <a:lvl3pPr marL="1204913" indent="-228600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  <a:defRPr sz="1800">
                <a:latin typeface="Calibri" panose="020F0502020204030204" pitchFamily="34" charset="0"/>
              </a:defRPr>
            </a:lvl3pPr>
            <a:lvl4pPr marL="1600200" indent="-228600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  <a:defRPr sz="1600">
                <a:latin typeface="Calibri" panose="020F0502020204030204" pitchFamily="34" charset="0"/>
              </a:defRPr>
            </a:lvl4pPr>
            <a:lvl5pPr marL="2057400" indent="-228600">
              <a:buClr>
                <a:schemeClr val="bg2">
                  <a:lumMod val="50000"/>
                </a:schemeClr>
              </a:buClr>
              <a:buFont typeface="Courier New" panose="02070309020205020404" pitchFamily="49" charset="0"/>
              <a:buChar char="o"/>
              <a:defRPr sz="1600">
                <a:latin typeface="Calibri" panose="020F050202020403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07725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81320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75817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81102"/>
            <a:ext cx="3008313" cy="553998"/>
          </a:xfrm>
        </p:spPr>
        <p:txBody>
          <a:bodyPr/>
          <a:lstStyle>
            <a:lvl1pPr algn="l">
              <a:defRPr sz="2000" b="1">
                <a:latin typeface="Calibri" panose="020F05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latin typeface="Calibri" panose="020F0502020204030204" pitchFamily="34" charset="0"/>
              </a:defRPr>
            </a:lvl1pPr>
            <a:lvl2pPr>
              <a:defRPr sz="2800">
                <a:latin typeface="Calibri" panose="020F0502020204030204" pitchFamily="34" charset="0"/>
              </a:defRPr>
            </a:lvl2pPr>
            <a:lvl3pPr>
              <a:defRPr sz="2400">
                <a:latin typeface="Calibri" panose="020F0502020204030204" pitchFamily="34" charset="0"/>
              </a:defRPr>
            </a:lvl3pPr>
            <a:lvl4pPr>
              <a:defRPr sz="2000">
                <a:latin typeface="Calibri" panose="020F0502020204030204" pitchFamily="34" charset="0"/>
              </a:defRPr>
            </a:lvl4pPr>
            <a:lvl5pPr>
              <a:defRPr sz="2000">
                <a:latin typeface="Calibri" panose="020F050202020403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latin typeface="Calibri" panose="020F050202020403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45155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5090339"/>
            <a:ext cx="5486400" cy="276999"/>
          </a:xfrm>
        </p:spPr>
        <p:txBody>
          <a:bodyPr/>
          <a:lstStyle>
            <a:lvl1pPr algn="l">
              <a:defRPr sz="2000" b="1">
                <a:latin typeface="Calibri" panose="020F05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latin typeface="Calibri" panose="020F050202020403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latin typeface="Calibri" panose="020F050202020403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422326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3550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99263" y="1611313"/>
            <a:ext cx="886397" cy="5014912"/>
          </a:xfrm>
        </p:spPr>
        <p:txBody>
          <a:bodyPr vert="eaVert"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0200" y="1611313"/>
            <a:ext cx="6316663" cy="5014912"/>
          </a:xfrm>
        </p:spPr>
        <p:txBody>
          <a:bodyPr vert="eaVert"/>
          <a:lstStyle>
            <a:lvl1pPr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68107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6175375"/>
          </a:xfr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29055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0" y="23930"/>
            <a:ext cx="9144000" cy="443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2"/>
            </a:outerShdw>
          </a:effectLst>
        </p:spPr>
        <p:txBody>
          <a:bodyPr vert="horz" wrap="square" lIns="0" tIns="0" rIns="0" bIns="0" numCol="1" anchor="b" anchorCtr="0" compatLnSpc="1">
            <a:spAutoFit/>
            <a:scene3d>
              <a:camera prst="orthographicFront"/>
              <a:lightRig rig="threePt" dir="t"/>
            </a:scene3d>
            <a:flatTx/>
          </a:bodyPr>
          <a:lstStyle/>
          <a:p>
            <a:pPr lvl="0"/>
            <a:r>
              <a:rPr lang="en-US" dirty="0" smtClean="0"/>
              <a:t>Click to edit Master title style</a:t>
            </a:r>
            <a:endParaRPr lang="en-US" dirty="0" smtClean="0"/>
          </a:p>
        </p:txBody>
      </p:sp>
      <p:sp>
        <p:nvSpPr>
          <p:cNvPr id="1027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615755"/>
            <a:ext cx="8837295" cy="5819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text styles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 Third level</a:t>
            </a:r>
          </a:p>
          <a:p>
            <a:pPr lvl="3"/>
            <a:r>
              <a:rPr lang="en-US" altLang="en-US" dirty="0" smtClean="0"/>
              <a:t> Fourth level</a:t>
            </a:r>
          </a:p>
          <a:p>
            <a:pPr lvl="4"/>
            <a:r>
              <a:rPr lang="en-US" altLang="en-US" dirty="0" smtClean="0"/>
              <a:t> Fifth level</a:t>
            </a:r>
            <a:endParaRPr lang="en-US" altLang="en-US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1527898E-3BAB-4B33-ACA5-6F908F751F5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Rectangle 2"/>
          <p:cNvSpPr/>
          <p:nvPr userDrawn="1"/>
        </p:nvSpPr>
        <p:spPr bwMode="auto">
          <a:xfrm>
            <a:off x="0" y="6687403"/>
            <a:ext cx="9144000" cy="170597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5000"/>
                  <a:shade val="30000"/>
                  <a:satMod val="115000"/>
                </a:scheme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 cap="flat" cmpd="sng" algn="ctr">
            <a:solidFill>
              <a:schemeClr val="bg2">
                <a:lumMod val="2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34" r:id="rId2"/>
    <p:sldLayoutId id="2147483835" r:id="rId3"/>
    <p:sldLayoutId id="2147483836" r:id="rId4"/>
    <p:sldLayoutId id="2147483837" r:id="rId5"/>
    <p:sldLayoutId id="2147483838" r:id="rId6"/>
    <p:sldLayoutId id="2147483839" r:id="rId7"/>
    <p:sldLayoutId id="2147483840" r:id="rId8"/>
    <p:sldLayoutId id="2147483841" r:id="rId9"/>
    <p:sldLayoutId id="2147483842" r:id="rId10"/>
    <p:sldLayoutId id="2147483843" r:id="rId11"/>
    <p:sldLayoutId id="2147483846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marL="182563" indent="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lang="en-US" sz="3200" b="1" i="0" cap="none" spc="0" baseline="0" dirty="0" smtClean="0">
          <a:ln>
            <a:noFill/>
          </a:ln>
          <a:solidFill>
            <a:schemeClr val="bg2">
              <a:lumMod val="25000"/>
            </a:schemeClr>
          </a:solidFill>
          <a:effectLst/>
          <a:latin typeface="Calibri" panose="020F0502020204030204" pitchFamily="34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186EC4"/>
          </a:solidFill>
          <a:latin typeface="Verdana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186EC4"/>
          </a:solidFill>
          <a:latin typeface="Verdana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186EC4"/>
          </a:solidFill>
          <a:latin typeface="Verdana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186EC4"/>
          </a:solidFill>
          <a:latin typeface="Verdana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186EC4"/>
          </a:solidFill>
          <a:latin typeface="Verdana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186EC4"/>
          </a:solidFill>
          <a:latin typeface="Verdana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186EC4"/>
          </a:solidFill>
          <a:latin typeface="Verdana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186EC4"/>
          </a:solidFill>
          <a:latin typeface="Verdana" pitchFamily="34" charset="0"/>
        </a:defRPr>
      </a:lvl9pPr>
    </p:titleStyle>
    <p:bodyStyle>
      <a:lvl1pPr marL="280988" indent="-280988" algn="l" rtl="0" eaLnBrk="1" fontAlgn="base" hangingPunct="1">
        <a:lnSpc>
          <a:spcPct val="120000"/>
        </a:lnSpc>
        <a:spcBef>
          <a:spcPts val="0"/>
        </a:spcBef>
        <a:spcAft>
          <a:spcPct val="0"/>
        </a:spcAft>
        <a:buClr>
          <a:schemeClr val="bg2">
            <a:lumMod val="50000"/>
          </a:schemeClr>
        </a:buClr>
        <a:buFont typeface="Courier New" panose="02070309020205020404" pitchFamily="49" charset="0"/>
        <a:buChar char="o"/>
        <a:defRPr sz="2800" b="1">
          <a:solidFill>
            <a:schemeClr val="tx1"/>
          </a:solidFill>
          <a:latin typeface="Calibri" panose="020F0502020204030204" pitchFamily="34" charset="0"/>
          <a:ea typeface="+mn-ea"/>
          <a:cs typeface="+mn-cs"/>
        </a:defRPr>
      </a:lvl1pPr>
      <a:lvl2pPr marL="862013" indent="-404813" algn="l" rtl="0" eaLnBrk="1" fontAlgn="base" hangingPunct="1">
        <a:lnSpc>
          <a:spcPct val="120000"/>
        </a:lnSpc>
        <a:spcBef>
          <a:spcPts val="0"/>
        </a:spcBef>
        <a:spcAft>
          <a:spcPct val="0"/>
        </a:spcAft>
        <a:buClr>
          <a:schemeClr val="bg2">
            <a:lumMod val="50000"/>
          </a:schemeClr>
        </a:buClr>
        <a:buFont typeface="Courier New" panose="02070309020205020404" pitchFamily="49" charset="0"/>
        <a:buChar char="o"/>
        <a:defRPr sz="2800">
          <a:solidFill>
            <a:schemeClr val="tx1"/>
          </a:solidFill>
          <a:latin typeface="Calibri" panose="020F0502020204030204" pitchFamily="34" charset="0"/>
        </a:defRPr>
      </a:lvl2pPr>
      <a:lvl3pPr marL="1204913" indent="-228600" algn="l" rtl="0" eaLnBrk="1" fontAlgn="base" hangingPunct="1">
        <a:lnSpc>
          <a:spcPct val="120000"/>
        </a:lnSpc>
        <a:spcBef>
          <a:spcPts val="0"/>
        </a:spcBef>
        <a:spcAft>
          <a:spcPct val="0"/>
        </a:spcAft>
        <a:buClr>
          <a:schemeClr val="bg2">
            <a:lumMod val="50000"/>
          </a:schemeClr>
        </a:buClr>
        <a:buFont typeface="Courier New" panose="02070309020205020404" pitchFamily="49" charset="0"/>
        <a:buChar char="o"/>
        <a:defRPr sz="2800">
          <a:solidFill>
            <a:schemeClr val="tx1"/>
          </a:solidFill>
          <a:latin typeface="Calibri" panose="020F0502020204030204" pitchFamily="34" charset="0"/>
        </a:defRPr>
      </a:lvl3pPr>
      <a:lvl4pPr marL="1600200" indent="-228600" algn="l" rtl="0" eaLnBrk="1" fontAlgn="base" hangingPunct="1">
        <a:lnSpc>
          <a:spcPct val="120000"/>
        </a:lnSpc>
        <a:spcBef>
          <a:spcPts val="0"/>
        </a:spcBef>
        <a:spcAft>
          <a:spcPct val="0"/>
        </a:spcAft>
        <a:buClr>
          <a:schemeClr val="bg2">
            <a:lumMod val="50000"/>
          </a:schemeClr>
        </a:buClr>
        <a:buFont typeface="Courier New" panose="02070309020205020404" pitchFamily="49" charset="0"/>
        <a:buChar char="o"/>
        <a:defRPr sz="2800">
          <a:solidFill>
            <a:schemeClr val="tx1"/>
          </a:solidFill>
          <a:latin typeface="Calibri" panose="020F0502020204030204" pitchFamily="34" charset="0"/>
        </a:defRPr>
      </a:lvl4pPr>
      <a:lvl5pPr marL="2057400" indent="-228600" algn="l" rtl="0" eaLnBrk="1" fontAlgn="base" hangingPunct="1">
        <a:lnSpc>
          <a:spcPct val="120000"/>
        </a:lnSpc>
        <a:spcBef>
          <a:spcPts val="0"/>
        </a:spcBef>
        <a:spcAft>
          <a:spcPct val="0"/>
        </a:spcAft>
        <a:buClr>
          <a:schemeClr val="bg2">
            <a:lumMod val="50000"/>
          </a:schemeClr>
        </a:buClr>
        <a:buFont typeface="Courier New" panose="02070309020205020404" pitchFamily="49" charset="0"/>
        <a:buChar char="o"/>
        <a:defRPr sz="2800">
          <a:solidFill>
            <a:schemeClr val="tx1"/>
          </a:solidFill>
          <a:latin typeface="Calibri" panose="020F0502020204030204" pitchFamily="34" charset="0"/>
        </a:defRPr>
      </a:lvl5pPr>
      <a:lvl6pPr marL="2514600" indent="-228600" algn="l" rtl="0" eaLnBrk="1" fontAlgn="base" hangingPunct="1">
        <a:lnSpc>
          <a:spcPct val="90000"/>
        </a:lnSpc>
        <a:spcBef>
          <a:spcPct val="60000"/>
        </a:spcBef>
        <a:spcAft>
          <a:spcPct val="0"/>
        </a:spcAft>
        <a:buClr>
          <a:srgbClr val="CC9900"/>
        </a:buClr>
        <a:buChar char="•"/>
        <a:defRPr sz="22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lnSpc>
          <a:spcPct val="90000"/>
        </a:lnSpc>
        <a:spcBef>
          <a:spcPct val="60000"/>
        </a:spcBef>
        <a:spcAft>
          <a:spcPct val="0"/>
        </a:spcAft>
        <a:buClr>
          <a:srgbClr val="CC9900"/>
        </a:buClr>
        <a:buChar char="•"/>
        <a:defRPr sz="22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lnSpc>
          <a:spcPct val="90000"/>
        </a:lnSpc>
        <a:spcBef>
          <a:spcPct val="60000"/>
        </a:spcBef>
        <a:spcAft>
          <a:spcPct val="0"/>
        </a:spcAft>
        <a:buClr>
          <a:srgbClr val="CC9900"/>
        </a:buClr>
        <a:buChar char="•"/>
        <a:defRPr sz="22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lnSpc>
          <a:spcPct val="90000"/>
        </a:lnSpc>
        <a:spcBef>
          <a:spcPct val="60000"/>
        </a:spcBef>
        <a:spcAft>
          <a:spcPct val="0"/>
        </a:spcAft>
        <a:buClr>
          <a:srgbClr val="CC9900"/>
        </a:buClr>
        <a:buChar char="•"/>
        <a:defRPr sz="2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23963" y="2919589"/>
            <a:ext cx="6692900" cy="3157788"/>
          </a:xfrm>
        </p:spPr>
        <p:txBody>
          <a:bodyPr/>
          <a:lstStyle/>
          <a:p>
            <a:pPr algn="r"/>
            <a:r>
              <a:rPr lang="en-US" sz="4400" dirty="0" smtClean="0"/>
              <a:t>ANP1106D</a:t>
            </a:r>
            <a:br>
              <a:rPr lang="en-US" sz="4400" dirty="0" smtClean="0"/>
            </a:br>
            <a:r>
              <a:rPr lang="en-US" sz="4400" i="1" dirty="0" smtClean="0"/>
              <a:t>Bones and Skeletal Tissues</a:t>
            </a:r>
            <a:r>
              <a:rPr lang="en-US" sz="4400" dirty="0" smtClean="0"/>
              <a:t/>
            </a:r>
            <a:br>
              <a:rPr lang="en-US" sz="4400" dirty="0" smtClean="0"/>
            </a:br>
            <a:r>
              <a:rPr lang="en-US" sz="4400" i="1" dirty="0" smtClean="0"/>
              <a:t>Chapter 6</a:t>
            </a:r>
            <a:r>
              <a:rPr lang="en-US" i="1" dirty="0" smtClean="0"/>
              <a:t/>
            </a:r>
            <a:br>
              <a:rPr lang="en-US" i="1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sz="2400" i="1" dirty="0" smtClean="0"/>
              <a:t>Kyle Scott, MSc</a:t>
            </a:r>
            <a:br>
              <a:rPr lang="en-US" sz="2400" i="1" dirty="0" smtClean="0"/>
            </a:br>
            <a:r>
              <a:rPr lang="en-US" sz="2400" i="1" dirty="0" smtClean="0"/>
              <a:t>W2015</a:t>
            </a:r>
            <a:endParaRPr lang="en-US" sz="2400" i="1" dirty="0"/>
          </a:p>
        </p:txBody>
      </p:sp>
    </p:spTree>
    <p:extLst>
      <p:ext uri="{BB962C8B-B14F-4D97-AF65-F5344CB8AC3E}">
        <p14:creationId xmlns:p14="http://schemas.microsoft.com/office/powerpoint/2010/main" val="20736168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648"/>
            <a:ext cx="9144000" cy="443198"/>
          </a:xfrm>
        </p:spPr>
        <p:txBody>
          <a:bodyPr/>
          <a:lstStyle/>
          <a:p>
            <a:r>
              <a:rPr lang="en-US" dirty="0" smtClean="0"/>
              <a:t>Chapter 6 – Bones and Skeletal Tissues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06574"/>
            <a:ext cx="8837295" cy="5819401"/>
          </a:xfrm>
        </p:spPr>
        <p:txBody>
          <a:bodyPr/>
          <a:lstStyle/>
          <a:p>
            <a:r>
              <a:rPr lang="en-US" sz="2400" i="1" dirty="0">
                <a:cs typeface="Arial" pitchFamily="34" charset="0"/>
              </a:rPr>
              <a:t>Bone is a living dynamic tissue which responds to its environment</a:t>
            </a:r>
            <a:r>
              <a:rPr lang="en-US" sz="2400" i="1" dirty="0" smtClean="0">
                <a:cs typeface="Arial" pitchFamily="34" charset="0"/>
              </a:rPr>
              <a:t>:</a:t>
            </a:r>
          </a:p>
          <a:p>
            <a:pPr marL="1038225" lvl="1" indent="-457200">
              <a:lnSpc>
                <a:spcPct val="85000"/>
              </a:lnSpc>
              <a:spcBef>
                <a:spcPct val="50000"/>
              </a:spcBef>
              <a:buFont typeface="+mj-lt"/>
              <a:buAutoNum type="arabicParenR"/>
            </a:pPr>
            <a:r>
              <a:rPr lang="en-US" sz="2000" b="0" dirty="0" smtClean="0">
                <a:cs typeface="Arial" pitchFamily="34" charset="0"/>
              </a:rPr>
              <a:t>Bone </a:t>
            </a:r>
            <a:r>
              <a:rPr lang="en-US" sz="2000" b="0" dirty="0">
                <a:cs typeface="Arial" pitchFamily="34" charset="0"/>
              </a:rPr>
              <a:t>reacts to </a:t>
            </a:r>
            <a:r>
              <a:rPr lang="en-US" sz="2000" dirty="0">
                <a:cs typeface="Arial" pitchFamily="34" charset="0"/>
              </a:rPr>
              <a:t>amount of force</a:t>
            </a:r>
            <a:r>
              <a:rPr lang="en-US" sz="2000" b="0" dirty="0">
                <a:cs typeface="Arial" pitchFamily="34" charset="0"/>
              </a:rPr>
              <a:t> applied by increasing both the density &amp; amount of roughening on bone or decreasing density when force is reduced or eliminated (</a:t>
            </a:r>
            <a:r>
              <a:rPr lang="en-US" sz="2000" b="0" dirty="0" err="1">
                <a:cs typeface="Arial" pitchFamily="34" charset="0"/>
              </a:rPr>
              <a:t>eg</a:t>
            </a:r>
            <a:r>
              <a:rPr lang="en-US" sz="2000" b="0" dirty="0">
                <a:cs typeface="Arial" pitchFamily="34" charset="0"/>
              </a:rPr>
              <a:t>: paralysis)  (</a:t>
            </a:r>
            <a:r>
              <a:rPr lang="en-US" sz="2000" dirty="0">
                <a:cs typeface="Arial" pitchFamily="34" charset="0"/>
              </a:rPr>
              <a:t>deposition</a:t>
            </a:r>
            <a:r>
              <a:rPr lang="en-US" sz="2000" b="0" dirty="0">
                <a:cs typeface="Arial" pitchFamily="34" charset="0"/>
              </a:rPr>
              <a:t> vs </a:t>
            </a:r>
            <a:r>
              <a:rPr lang="en-US" sz="2000" dirty="0">
                <a:cs typeface="Arial" pitchFamily="34" charset="0"/>
              </a:rPr>
              <a:t>resorption</a:t>
            </a:r>
            <a:r>
              <a:rPr lang="en-US" sz="2000" b="0" dirty="0">
                <a:cs typeface="Arial" pitchFamily="34" charset="0"/>
              </a:rPr>
              <a:t>)</a:t>
            </a:r>
          </a:p>
          <a:p>
            <a:pPr marL="1038225" lvl="1" indent="-457200">
              <a:lnSpc>
                <a:spcPct val="85000"/>
              </a:lnSpc>
              <a:spcBef>
                <a:spcPct val="50000"/>
              </a:spcBef>
              <a:buFont typeface="+mj-lt"/>
              <a:buAutoNum type="arabicParenR"/>
            </a:pPr>
            <a:r>
              <a:rPr lang="en-US" sz="2000" b="0" dirty="0" smtClean="0">
                <a:cs typeface="Arial" pitchFamily="34" charset="0"/>
              </a:rPr>
              <a:t>Bone </a:t>
            </a:r>
            <a:r>
              <a:rPr lang="en-US" sz="2000" b="0" dirty="0">
                <a:cs typeface="Arial" pitchFamily="34" charset="0"/>
              </a:rPr>
              <a:t>stores calcium – resorbed &amp; transferred to bloodstream when needed</a:t>
            </a: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sz="2400" dirty="0" smtClean="0">
                <a:cs typeface="Arial" pitchFamily="34" charset="0"/>
              </a:rPr>
              <a:t>Functions of Bone</a:t>
            </a:r>
            <a:endParaRPr lang="en-US" sz="2400" dirty="0">
              <a:cs typeface="Arial" pitchFamily="34" charset="0"/>
            </a:endParaRP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buFontTx/>
              <a:buAutoNum type="arabicParenR"/>
            </a:pPr>
            <a:r>
              <a:rPr lang="en-US" sz="1800" dirty="0">
                <a:cs typeface="Arial" pitchFamily="34" charset="0"/>
              </a:rPr>
              <a:t>SUPPORT:  </a:t>
            </a:r>
            <a:endParaRPr lang="en-US" sz="1800" b="0" dirty="0">
              <a:cs typeface="Arial" pitchFamily="34" charset="0"/>
            </a:endParaRP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buFontTx/>
              <a:buAutoNum type="arabicParenR"/>
            </a:pPr>
            <a:r>
              <a:rPr lang="en-US" sz="1800" dirty="0">
                <a:cs typeface="Arial" pitchFamily="34" charset="0"/>
              </a:rPr>
              <a:t>PROTECTION:</a:t>
            </a:r>
            <a:r>
              <a:rPr lang="en-US" sz="1800" b="0" dirty="0">
                <a:cs typeface="Arial" pitchFamily="34" charset="0"/>
              </a:rPr>
              <a:t>  </a:t>
            </a: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buFontTx/>
              <a:buAutoNum type="arabicParenR" startAt="3"/>
            </a:pPr>
            <a:r>
              <a:rPr lang="en-US" sz="1800" dirty="0">
                <a:cs typeface="Arial" pitchFamily="34" charset="0"/>
              </a:rPr>
              <a:t>MOVEMENT:</a:t>
            </a:r>
            <a:r>
              <a:rPr lang="en-US" sz="1800" b="0" dirty="0">
                <a:cs typeface="Arial" pitchFamily="34" charset="0"/>
              </a:rPr>
              <a:t>  </a:t>
            </a:r>
            <a:r>
              <a:rPr lang="en-US" sz="1800" b="0" i="1" dirty="0">
                <a:cs typeface="Arial" pitchFamily="34" charset="0"/>
              </a:rPr>
              <a:t> </a:t>
            </a: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buFontTx/>
              <a:buAutoNum type="arabicParenR" startAt="3"/>
            </a:pPr>
            <a:r>
              <a:rPr lang="en-US" sz="1800" dirty="0">
                <a:cs typeface="Arial" pitchFamily="34" charset="0"/>
              </a:rPr>
              <a:t>MINERAL STORAGE:</a:t>
            </a:r>
            <a:r>
              <a:rPr lang="en-US" sz="1800" b="0" dirty="0">
                <a:cs typeface="Arial" pitchFamily="34" charset="0"/>
              </a:rPr>
              <a:t>  </a:t>
            </a: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buFontTx/>
              <a:buAutoNum type="arabicParenR" startAt="5"/>
            </a:pPr>
            <a:r>
              <a:rPr lang="en-US" sz="1800" dirty="0">
                <a:cs typeface="Arial" pitchFamily="34" charset="0"/>
              </a:rPr>
              <a:t>BLOOD CELL FORMATION:</a:t>
            </a:r>
            <a:r>
              <a:rPr lang="en-US" sz="1800" b="0" dirty="0">
                <a:cs typeface="Arial" pitchFamily="34" charset="0"/>
              </a:rPr>
              <a:t> </a:t>
            </a: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buFontTx/>
              <a:buAutoNum type="arabicParenR" startAt="5"/>
            </a:pPr>
            <a:r>
              <a:rPr lang="en-US" sz="1800" dirty="0">
                <a:cs typeface="Arial" pitchFamily="34" charset="0"/>
              </a:rPr>
              <a:t>FAT STORAGE: </a:t>
            </a:r>
            <a:endParaRPr lang="en-US" sz="1800" b="0" dirty="0">
              <a:cs typeface="Arial" pitchFamily="34" charset="0"/>
            </a:endParaRP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buFontTx/>
              <a:buAutoNum type="arabicParenR" startAt="5"/>
            </a:pPr>
            <a:r>
              <a:rPr lang="en-US" sz="1800" dirty="0">
                <a:cs typeface="Arial" pitchFamily="34" charset="0"/>
              </a:rPr>
              <a:t>HORMONE PRODUCTION: 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117755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648"/>
            <a:ext cx="9144000" cy="337144"/>
          </a:xfrm>
        </p:spPr>
        <p:txBody>
          <a:bodyPr/>
          <a:lstStyle/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800" i="1" dirty="0">
                <a:cs typeface="Arial" pitchFamily="34" charset="0"/>
              </a:rPr>
              <a:t>3.1: Compare the structure of bony tissues and cartilages</a:t>
            </a:r>
            <a:endParaRPr lang="en-US" sz="2800" i="1" dirty="0"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465630"/>
            <a:ext cx="6045958" cy="6242245"/>
          </a:xfr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2000" dirty="0" smtClean="0">
                <a:solidFill>
                  <a:schemeClr val="bg2">
                    <a:lumMod val="25000"/>
                  </a:schemeClr>
                </a:solidFill>
                <a:cs typeface="Arial" pitchFamily="34" charset="0"/>
              </a:rPr>
              <a:t>Cartilage</a:t>
            </a:r>
            <a:r>
              <a:rPr lang="en-US" sz="2000" dirty="0" smtClean="0">
                <a:solidFill>
                  <a:srgbClr val="006666"/>
                </a:solidFill>
                <a:cs typeface="Arial" pitchFamily="34" charset="0"/>
              </a:rPr>
              <a:t> </a:t>
            </a:r>
            <a:r>
              <a:rPr lang="en-US" sz="2000" b="0" dirty="0" smtClean="0">
                <a:cs typeface="Arial" pitchFamily="34" charset="0"/>
              </a:rPr>
              <a:t>features </a:t>
            </a:r>
            <a:r>
              <a:rPr lang="en-US" sz="2000" b="0" dirty="0">
                <a:cs typeface="Arial" pitchFamily="34" charset="0"/>
              </a:rPr>
              <a:t>between dense CT &amp; bone </a:t>
            </a:r>
            <a:r>
              <a:rPr lang="en-US" sz="2000" dirty="0">
                <a:solidFill>
                  <a:srgbClr val="186EC4"/>
                </a:solidFill>
                <a:cs typeface="Arial" pitchFamily="34" charset="0"/>
                <a:sym typeface="WP IconicSymbolsA" pitchFamily="2" charset="2"/>
              </a:rPr>
              <a:t> </a:t>
            </a:r>
            <a:r>
              <a:rPr lang="en-US" sz="2000" i="1" dirty="0">
                <a:solidFill>
                  <a:srgbClr val="186EC4"/>
                </a:solidFill>
                <a:cs typeface="Arial" pitchFamily="34" charset="0"/>
                <a:sym typeface="CommonBullets" pitchFamily="34" charset="2"/>
              </a:rPr>
              <a:t>tough, but </a:t>
            </a:r>
            <a:r>
              <a:rPr lang="en-US" sz="2000" i="1" dirty="0" smtClean="0">
                <a:solidFill>
                  <a:srgbClr val="186EC4"/>
                </a:solidFill>
                <a:cs typeface="Arial" pitchFamily="34" charset="0"/>
                <a:sym typeface="CommonBullets" pitchFamily="34" charset="2"/>
              </a:rPr>
              <a:t>flexible</a:t>
            </a:r>
            <a:endParaRPr lang="en-US" sz="2000" b="0" dirty="0" smtClean="0">
              <a:solidFill>
                <a:srgbClr val="186EC4"/>
              </a:solidFill>
              <a:cs typeface="Arial" pitchFamily="34" charset="0"/>
              <a:sym typeface="CommonBullets" pitchFamily="34" charset="2"/>
            </a:endParaRPr>
          </a:p>
          <a:p>
            <a:pPr marL="1038225" lvl="1" indent="-457200">
              <a:lnSpc>
                <a:spcPct val="100000"/>
              </a:lnSpc>
              <a:spcBef>
                <a:spcPts val="600"/>
              </a:spcBef>
              <a:buFont typeface="+mj-lt"/>
              <a:buAutoNum type="arabicParenR"/>
            </a:pPr>
            <a:r>
              <a:rPr lang="en-US" sz="1700" b="0" dirty="0" smtClean="0">
                <a:cs typeface="Arial" pitchFamily="34" charset="0"/>
                <a:sym typeface="CommonBullets" pitchFamily="34" charset="2"/>
              </a:rPr>
              <a:t>avascular</a:t>
            </a:r>
            <a:r>
              <a:rPr lang="en-US" sz="1700" b="0" dirty="0">
                <a:cs typeface="Arial" pitchFamily="34" charset="0"/>
                <a:sym typeface="CommonBullets" pitchFamily="34" charset="2"/>
              </a:rPr>
              <a:t>, devoid of nerve </a:t>
            </a:r>
            <a:r>
              <a:rPr lang="en-US" sz="1700" b="0" dirty="0" smtClean="0">
                <a:cs typeface="Arial" pitchFamily="34" charset="0"/>
                <a:sym typeface="CommonBullets" pitchFamily="34" charset="2"/>
              </a:rPr>
              <a:t>fibers</a:t>
            </a:r>
          </a:p>
          <a:p>
            <a:pPr marL="1038225" lvl="1" indent="-457200">
              <a:lnSpc>
                <a:spcPct val="100000"/>
              </a:lnSpc>
              <a:spcBef>
                <a:spcPts val="600"/>
              </a:spcBef>
              <a:buFont typeface="+mj-lt"/>
              <a:buAutoNum type="arabicParenR"/>
            </a:pPr>
            <a:r>
              <a:rPr lang="en-US" sz="1700" b="0" dirty="0" smtClean="0">
                <a:cs typeface="Arial" pitchFamily="34" charset="0"/>
                <a:sym typeface="CommonBullets" pitchFamily="34" charset="2"/>
              </a:rPr>
              <a:t>ground </a:t>
            </a:r>
            <a:r>
              <a:rPr lang="en-US" sz="1700" b="0" dirty="0">
                <a:cs typeface="Arial" pitchFamily="34" charset="0"/>
                <a:sym typeface="CommonBullets" pitchFamily="34" charset="2"/>
              </a:rPr>
              <a:t>substance contains lots of the GAGs chondroitin sulfate &amp; 	hyaluronic acid - also </a:t>
            </a:r>
            <a:r>
              <a:rPr lang="en-US" sz="1700" b="0" dirty="0" err="1">
                <a:cs typeface="Arial" pitchFamily="34" charset="0"/>
                <a:sym typeface="CommonBullets" pitchFamily="34" charset="2"/>
              </a:rPr>
              <a:t>chondronectin</a:t>
            </a:r>
            <a:r>
              <a:rPr lang="en-US" sz="1700" b="0" dirty="0">
                <a:cs typeface="Arial" pitchFamily="34" charset="0"/>
                <a:sym typeface="CommonBullets" pitchFamily="34" charset="2"/>
              </a:rPr>
              <a:t>, (adhesive </a:t>
            </a:r>
            <a:r>
              <a:rPr lang="en-US" sz="1700" b="0" dirty="0" smtClean="0">
                <a:cs typeface="Arial" pitchFamily="34" charset="0"/>
                <a:sym typeface="CommonBullets" pitchFamily="34" charset="2"/>
              </a:rPr>
              <a:t>protein)</a:t>
            </a:r>
            <a:endParaRPr lang="en-US" sz="1700" dirty="0" smtClean="0">
              <a:cs typeface="Arial" pitchFamily="34" charset="0"/>
              <a:sym typeface="CommonBullets" pitchFamily="34" charset="2"/>
            </a:endParaRPr>
          </a:p>
          <a:p>
            <a:pPr marL="1038225" lvl="1" indent="-457200">
              <a:lnSpc>
                <a:spcPct val="100000"/>
              </a:lnSpc>
              <a:spcBef>
                <a:spcPts val="600"/>
              </a:spcBef>
              <a:buFont typeface="+mj-lt"/>
              <a:buAutoNum type="arabicParenR"/>
            </a:pPr>
            <a:r>
              <a:rPr lang="en-US" sz="1700" b="0" dirty="0" smtClean="0">
                <a:cs typeface="Arial" pitchFamily="34" charset="0"/>
              </a:rPr>
              <a:t>collagen </a:t>
            </a:r>
            <a:r>
              <a:rPr lang="en-US" sz="1700" b="0" dirty="0">
                <a:cs typeface="Arial" pitchFamily="34" charset="0"/>
              </a:rPr>
              <a:t>fibers (can have some elastic </a:t>
            </a:r>
            <a:r>
              <a:rPr lang="en-US" sz="1700" b="0" dirty="0" smtClean="0">
                <a:cs typeface="Arial" pitchFamily="34" charset="0"/>
              </a:rPr>
              <a:t>fibers)</a:t>
            </a:r>
          </a:p>
          <a:p>
            <a:pPr marL="1038225" lvl="1" indent="-457200">
              <a:lnSpc>
                <a:spcPct val="100000"/>
              </a:lnSpc>
              <a:spcBef>
                <a:spcPts val="600"/>
              </a:spcBef>
              <a:buFont typeface="+mj-lt"/>
              <a:buAutoNum type="arabicParenR"/>
            </a:pPr>
            <a:r>
              <a:rPr lang="en-US" sz="1700" b="0" dirty="0" smtClean="0">
                <a:cs typeface="Arial" pitchFamily="34" charset="0"/>
              </a:rPr>
              <a:t>up </a:t>
            </a:r>
            <a:r>
              <a:rPr lang="en-US" sz="1700" b="0" dirty="0">
                <a:cs typeface="Arial" pitchFamily="34" charset="0"/>
              </a:rPr>
              <a:t>to 80% H</a:t>
            </a:r>
            <a:r>
              <a:rPr lang="en-US" sz="1700" b="0" baseline="-25000" dirty="0">
                <a:cs typeface="Arial" pitchFamily="34" charset="0"/>
              </a:rPr>
              <a:t>2</a:t>
            </a:r>
            <a:r>
              <a:rPr lang="en-US" sz="1700" b="0" dirty="0">
                <a:cs typeface="Arial" pitchFamily="34" charset="0"/>
              </a:rPr>
              <a:t>O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2000" i="1" dirty="0" smtClean="0">
                <a:solidFill>
                  <a:schemeClr val="bg2">
                    <a:lumMod val="25000"/>
                  </a:schemeClr>
                </a:solidFill>
                <a:cs typeface="Arial" pitchFamily="34" charset="0"/>
              </a:rPr>
              <a:t>Some </a:t>
            </a:r>
            <a:r>
              <a:rPr lang="en-US" sz="2000" i="1" dirty="0">
                <a:solidFill>
                  <a:schemeClr val="bg2">
                    <a:lumMod val="25000"/>
                  </a:schemeClr>
                </a:solidFill>
                <a:cs typeface="Arial" pitchFamily="34" charset="0"/>
              </a:rPr>
              <a:t>terms relating to cartilage:</a:t>
            </a:r>
            <a:endParaRPr lang="en-US" sz="2000" dirty="0">
              <a:solidFill>
                <a:schemeClr val="bg2">
                  <a:lumMod val="25000"/>
                </a:schemeClr>
              </a:solidFill>
              <a:cs typeface="Arial" pitchFamily="34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1600" dirty="0">
                <a:solidFill>
                  <a:srgbClr val="186EC4"/>
                </a:solidFill>
                <a:cs typeface="Arial" pitchFamily="34" charset="0"/>
              </a:rPr>
              <a:t>perichondrium:  </a:t>
            </a:r>
            <a:endParaRPr lang="en-US" sz="1600" dirty="0" smtClean="0">
              <a:solidFill>
                <a:srgbClr val="186EC4"/>
              </a:solidFill>
              <a:cs typeface="Arial" pitchFamily="34" charset="0"/>
            </a:endParaRP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1600" b="0" i="1" dirty="0" smtClean="0">
                <a:solidFill>
                  <a:srgbClr val="186EC4"/>
                </a:solidFill>
                <a:cs typeface="Arial" pitchFamily="34" charset="0"/>
              </a:rPr>
              <a:t>In </a:t>
            </a:r>
            <a:r>
              <a:rPr lang="en-US" sz="1600" b="0" i="1" dirty="0">
                <a:solidFill>
                  <a:srgbClr val="186EC4"/>
                </a:solidFill>
                <a:cs typeface="Arial" pitchFamily="34" charset="0"/>
              </a:rPr>
              <a:t>damaged areas, perichondrium can form scar tissue because poorly vascularized cartilage repairs badly; ossification of cartilage with aging!!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1600" dirty="0" err="1" smtClean="0">
                <a:solidFill>
                  <a:srgbClr val="186EC4"/>
                </a:solidFill>
                <a:cs typeface="Arial" pitchFamily="34" charset="0"/>
              </a:rPr>
              <a:t>chondroblasts</a:t>
            </a:r>
            <a:endParaRPr lang="en-US" sz="1600" dirty="0" smtClean="0">
              <a:solidFill>
                <a:srgbClr val="186EC4"/>
              </a:solidFill>
              <a:cs typeface="Arial" pitchFamily="34" charset="0"/>
            </a:endParaRP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1600" b="0" dirty="0" smtClean="0">
                <a:cs typeface="Arial" pitchFamily="34" charset="0"/>
              </a:rPr>
              <a:t>high </a:t>
            </a:r>
            <a:r>
              <a:rPr lang="en-US" sz="1600" b="0" dirty="0">
                <a:cs typeface="Arial" pitchFamily="34" charset="0"/>
              </a:rPr>
              <a:t>MR: immature cartilage cells </a:t>
            </a:r>
            <a:r>
              <a:rPr lang="en-US" sz="1600" b="0" dirty="0">
                <a:cs typeface="Arial" pitchFamily="34" charset="0"/>
                <a:sym typeface="CommonBullets" pitchFamily="34" charset="2"/>
              </a:rPr>
              <a:t>- actively form cartilage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1600" dirty="0" smtClean="0">
                <a:solidFill>
                  <a:srgbClr val="186EC4"/>
                </a:solidFill>
                <a:cs typeface="Arial" pitchFamily="34" charset="0"/>
                <a:sym typeface="CommonBullets" pitchFamily="34" charset="2"/>
              </a:rPr>
              <a:t>chondrocytes:</a:t>
            </a:r>
            <a:endParaRPr lang="en-US" sz="1600" b="0" dirty="0" smtClean="0">
              <a:solidFill>
                <a:srgbClr val="186EC4"/>
              </a:solidFill>
              <a:cs typeface="Arial" pitchFamily="34" charset="0"/>
              <a:sym typeface="CommonBullets" pitchFamily="34" charset="2"/>
            </a:endParaRP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1600" b="0" dirty="0" smtClean="0">
                <a:cs typeface="Arial" pitchFamily="34" charset="0"/>
                <a:sym typeface="CommonBullets" pitchFamily="34" charset="2"/>
              </a:rPr>
              <a:t>low </a:t>
            </a:r>
            <a:r>
              <a:rPr lang="en-US" sz="1600" b="0" dirty="0">
                <a:cs typeface="Arial" pitchFamily="34" charset="0"/>
                <a:sym typeface="CommonBullets" pitchFamily="34" charset="2"/>
              </a:rPr>
              <a:t>MR:  mature cartilage cells </a:t>
            </a:r>
            <a:r>
              <a:rPr lang="en-US" sz="1600" b="0" dirty="0">
                <a:cs typeface="Arial" pitchFamily="34" charset="0"/>
                <a:sym typeface="WP IconicSymbolsA" pitchFamily="2" charset="2"/>
              </a:rPr>
              <a:t></a:t>
            </a:r>
            <a:r>
              <a:rPr lang="en-US" sz="1600" b="0" dirty="0">
                <a:cs typeface="Arial" pitchFamily="34" charset="0"/>
                <a:sym typeface="CommonBullets" pitchFamily="34" charset="2"/>
              </a:rPr>
              <a:t> maintain cartilage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1600" dirty="0" smtClean="0">
                <a:solidFill>
                  <a:srgbClr val="186EC4"/>
                </a:solidFill>
                <a:cs typeface="Arial" pitchFamily="34" charset="0"/>
                <a:sym typeface="CommonBullets" pitchFamily="34" charset="2"/>
              </a:rPr>
              <a:t>lacunae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1600" b="0" dirty="0" smtClean="0">
                <a:cs typeface="Arial" pitchFamily="34" charset="0"/>
                <a:sym typeface="CommonBullets" pitchFamily="34" charset="2"/>
              </a:rPr>
              <a:t>localized </a:t>
            </a:r>
            <a:r>
              <a:rPr lang="en-US" sz="1600" b="0" dirty="0">
                <a:cs typeface="Arial" pitchFamily="34" charset="0"/>
                <a:sym typeface="CommonBullets" pitchFamily="34" charset="2"/>
              </a:rPr>
              <a:t>clusters of chondrocytes in </a:t>
            </a:r>
            <a:r>
              <a:rPr lang="en-US" sz="1600" b="0" dirty="0" smtClean="0">
                <a:cs typeface="Arial" pitchFamily="34" charset="0"/>
                <a:sym typeface="CommonBullets" pitchFamily="34" charset="2"/>
              </a:rPr>
              <a:t>cartilage</a:t>
            </a:r>
            <a:endParaRPr lang="en-US" sz="1400" dirty="0"/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5909481" y="1523787"/>
            <a:ext cx="3099450" cy="3225633"/>
            <a:chOff x="4192" y="1300"/>
            <a:chExt cx="1568" cy="1121"/>
          </a:xfrm>
        </p:grpSpPr>
        <p:pic>
          <p:nvPicPr>
            <p:cNvPr id="5" name="Picture 4" descr="msotw9_temp0"/>
            <p:cNvPicPr>
              <a:picLocks noChangeAspect="1" noChangeArrowheads="1"/>
            </p:cNvPicPr>
            <p:nvPr/>
          </p:nvPicPr>
          <p:blipFill>
            <a:blip r:embed="rId2" cstate="print">
              <a:lum bright="-12000" contrast="24000"/>
            </a:blip>
            <a:srcRect l="19322" t="7571" r="17583" b="8403"/>
            <a:stretch>
              <a:fillRect/>
            </a:stretch>
          </p:blipFill>
          <p:spPr bwMode="auto">
            <a:xfrm>
              <a:off x="5071" y="1300"/>
              <a:ext cx="689" cy="9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6" name="Picture 5" descr="msotw9_temp0"/>
            <p:cNvPicPr>
              <a:picLocks noChangeAspect="1" noChangeArrowheads="1"/>
            </p:cNvPicPr>
            <p:nvPr/>
          </p:nvPicPr>
          <p:blipFill>
            <a:blip r:embed="rId3" cstate="print">
              <a:lum bright="-12000" contrast="24000"/>
            </a:blip>
            <a:srcRect l="15479" t="4982" r="8630" b="9149"/>
            <a:stretch>
              <a:fillRect/>
            </a:stretch>
          </p:blipFill>
          <p:spPr bwMode="auto">
            <a:xfrm>
              <a:off x="4192" y="1473"/>
              <a:ext cx="809" cy="9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</p:spTree>
    <p:extLst>
      <p:ext uri="{BB962C8B-B14F-4D97-AF65-F5344CB8AC3E}">
        <p14:creationId xmlns:p14="http://schemas.microsoft.com/office/powerpoint/2010/main" val="30991569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Cartilage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20219"/>
            <a:ext cx="8925636" cy="6242245"/>
          </a:xfr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2400" dirty="0" smtClean="0">
                <a:solidFill>
                  <a:srgbClr val="186EC4"/>
                </a:solidFill>
                <a:cs typeface="Arial" pitchFamily="34" charset="0"/>
                <a:sym typeface="CommonBullets" pitchFamily="34" charset="2"/>
              </a:rPr>
              <a:t>HYALINE CARTILAGE 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000" b="0" dirty="0" smtClean="0">
                <a:cs typeface="Arial" pitchFamily="34" charset="0"/>
                <a:sym typeface="CommonBullets" pitchFamily="34" charset="2"/>
              </a:rPr>
              <a:t>most </a:t>
            </a:r>
            <a:r>
              <a:rPr lang="en-US" sz="2000" b="0" dirty="0">
                <a:cs typeface="Arial" pitchFamily="34" charset="0"/>
                <a:sym typeface="CommonBullets" pitchFamily="34" charset="2"/>
              </a:rPr>
              <a:t>abundant; </a:t>
            </a:r>
            <a:r>
              <a:rPr lang="en-US" sz="2000" dirty="0">
                <a:solidFill>
                  <a:srgbClr val="186EC4"/>
                </a:solidFill>
                <a:cs typeface="Arial" pitchFamily="34" charset="0"/>
                <a:sym typeface="CommonBullets" pitchFamily="34" charset="2"/>
              </a:rPr>
              <a:t>firm</a:t>
            </a:r>
            <a:r>
              <a:rPr lang="en-US" sz="2000" b="0" dirty="0">
                <a:solidFill>
                  <a:srgbClr val="186EC4"/>
                </a:solidFill>
                <a:cs typeface="Arial" pitchFamily="34" charset="0"/>
                <a:sym typeface="CommonBullets" pitchFamily="34" charset="2"/>
              </a:rPr>
              <a:t> </a:t>
            </a:r>
            <a:r>
              <a:rPr lang="en-US" sz="2000" dirty="0">
                <a:solidFill>
                  <a:srgbClr val="186EC4"/>
                </a:solidFill>
                <a:cs typeface="Arial" pitchFamily="34" charset="0"/>
                <a:sym typeface="CommonBullets" pitchFamily="34" charset="2"/>
              </a:rPr>
              <a:t>support</a:t>
            </a:r>
            <a:r>
              <a:rPr lang="en-US" sz="2000" b="0" dirty="0">
                <a:solidFill>
                  <a:srgbClr val="186EC4"/>
                </a:solidFill>
                <a:cs typeface="Arial" pitchFamily="34" charset="0"/>
                <a:sym typeface="CommonBullets" pitchFamily="34" charset="2"/>
              </a:rPr>
              <a:t> </a:t>
            </a:r>
            <a:r>
              <a:rPr lang="en-US" sz="2000" b="0" dirty="0">
                <a:cs typeface="Arial" pitchFamily="34" charset="0"/>
                <a:sym typeface="CommonBullets" pitchFamily="34" charset="2"/>
              </a:rPr>
              <a:t>+ </a:t>
            </a:r>
            <a:r>
              <a:rPr lang="en-US" sz="2000" dirty="0">
                <a:solidFill>
                  <a:srgbClr val="186EC4"/>
                </a:solidFill>
                <a:cs typeface="Arial" pitchFamily="34" charset="0"/>
                <a:sym typeface="CommonBullets" pitchFamily="34" charset="2"/>
              </a:rPr>
              <a:t>pliability</a:t>
            </a:r>
            <a:r>
              <a:rPr lang="en-US" sz="2000" b="0" dirty="0">
                <a:solidFill>
                  <a:srgbClr val="186EC4"/>
                </a:solidFill>
                <a:cs typeface="Arial" pitchFamily="34" charset="0"/>
                <a:sym typeface="CommonBullets" pitchFamily="34" charset="2"/>
              </a:rPr>
              <a:t>; </a:t>
            </a:r>
            <a:r>
              <a:rPr lang="en-US" sz="2000" b="0" dirty="0">
                <a:cs typeface="Arial" pitchFamily="34" charset="0"/>
                <a:sym typeface="CommonBullets" pitchFamily="34" charset="2"/>
              </a:rPr>
              <a:t>lots of </a:t>
            </a:r>
            <a:r>
              <a:rPr lang="en-US" sz="2000" b="0" dirty="0" smtClean="0">
                <a:cs typeface="Arial" pitchFamily="34" charset="0"/>
                <a:sym typeface="CommonBullets" pitchFamily="34" charset="2"/>
              </a:rPr>
              <a:t>collagen</a:t>
            </a:r>
            <a:r>
              <a:rPr lang="en-US" sz="2000" b="0" dirty="0">
                <a:cs typeface="Arial" pitchFamily="34" charset="0"/>
                <a:sym typeface="CommonBullets" pitchFamily="34" charset="2"/>
              </a:rPr>
              <a:t>; appears glassy blue-white; chondrocytes - only 1-10% of </a:t>
            </a:r>
            <a:r>
              <a:rPr lang="en-US" sz="2000" b="0" dirty="0" smtClean="0">
                <a:cs typeface="Arial" pitchFamily="34" charset="0"/>
                <a:sym typeface="CommonBullets" pitchFamily="34" charset="2"/>
              </a:rPr>
              <a:t>volume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000" b="1" dirty="0" err="1" smtClean="0">
                <a:solidFill>
                  <a:srgbClr val="003300"/>
                </a:solidFill>
                <a:cs typeface="Arial" pitchFamily="34" charset="0"/>
                <a:sym typeface="CommonBullets" pitchFamily="34" charset="2"/>
              </a:rPr>
              <a:t>Loc</a:t>
            </a:r>
            <a:r>
              <a:rPr lang="en-US" sz="2000" b="1" dirty="0" smtClean="0">
                <a:solidFill>
                  <a:srgbClr val="003300"/>
                </a:solidFill>
                <a:cs typeface="Arial" pitchFamily="34" charset="0"/>
                <a:sym typeface="CommonBullets" pitchFamily="34" charset="2"/>
              </a:rPr>
              <a:t>:</a:t>
            </a:r>
            <a:r>
              <a:rPr lang="en-US" sz="2000" b="1" dirty="0" smtClean="0">
                <a:cs typeface="Arial" pitchFamily="34" charset="0"/>
                <a:sym typeface="CommonBullets" pitchFamily="34" charset="2"/>
              </a:rPr>
              <a:t> </a:t>
            </a:r>
            <a:r>
              <a:rPr lang="en-US" sz="2000" b="0" dirty="0" smtClean="0">
                <a:cs typeface="Arial" pitchFamily="34" charset="0"/>
                <a:sym typeface="CommonBullets" pitchFamily="34" charset="2"/>
              </a:rPr>
              <a:t>embryonic </a:t>
            </a:r>
            <a:r>
              <a:rPr lang="en-US" sz="2000" b="0" dirty="0">
                <a:cs typeface="Arial" pitchFamily="34" charset="0"/>
                <a:sym typeface="CommonBullets" pitchFamily="34" charset="2"/>
              </a:rPr>
              <a:t>skeleton, ends of long bones (epiphyseal plates in growing </a:t>
            </a:r>
            <a:r>
              <a:rPr lang="en-US" sz="2000" b="0" dirty="0" smtClean="0">
                <a:cs typeface="Arial" pitchFamily="34" charset="0"/>
                <a:sym typeface="CommonBullets" pitchFamily="34" charset="2"/>
              </a:rPr>
              <a:t> children</a:t>
            </a:r>
            <a:r>
              <a:rPr lang="en-US" sz="2000" b="0" dirty="0">
                <a:cs typeface="Arial" pitchFamily="34" charset="0"/>
                <a:sym typeface="CommonBullets" pitchFamily="34" charset="2"/>
              </a:rPr>
              <a:t>), costal cartilages of ribs, cartilages of nose, trachea, larynx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000" b="1" dirty="0" err="1" smtClean="0">
                <a:cs typeface="Arial" pitchFamily="34" charset="0"/>
                <a:sym typeface="CommonBullets" pitchFamily="34" charset="2"/>
              </a:rPr>
              <a:t>Fcn</a:t>
            </a:r>
            <a:r>
              <a:rPr lang="en-US" sz="2000" b="1" dirty="0" smtClean="0">
                <a:cs typeface="Arial" pitchFamily="34" charset="0"/>
                <a:sym typeface="CommonBullets" pitchFamily="34" charset="2"/>
              </a:rPr>
              <a:t>: </a:t>
            </a:r>
            <a:r>
              <a:rPr lang="en-US" sz="2000" b="0" dirty="0" smtClean="0">
                <a:cs typeface="Arial" pitchFamily="34" charset="0"/>
                <a:sym typeface="CommonBullets" pitchFamily="34" charset="2"/>
              </a:rPr>
              <a:t>supports </a:t>
            </a:r>
            <a:r>
              <a:rPr lang="en-US" sz="2000" b="0" dirty="0">
                <a:cs typeface="Arial" pitchFamily="34" charset="0"/>
                <a:sym typeface="CommonBullets" pitchFamily="34" charset="2"/>
              </a:rPr>
              <a:t>&amp; reinforces; resilient cushioning &amp; resists compressive stress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lang="en-US" sz="800" b="0" dirty="0">
              <a:cs typeface="Arial" pitchFamily="34" charset="0"/>
              <a:sym typeface="CommonBullets" pitchFamily="34" charset="2"/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2400" dirty="0" smtClean="0">
                <a:solidFill>
                  <a:srgbClr val="186EC4"/>
                </a:solidFill>
                <a:cs typeface="Arial" pitchFamily="34" charset="0"/>
                <a:sym typeface="CommonBullets" pitchFamily="34" charset="2"/>
              </a:rPr>
              <a:t>ELASTIC CARTILAGE</a:t>
            </a:r>
            <a:r>
              <a:rPr lang="en-US" sz="2400" b="0" dirty="0" smtClean="0">
                <a:solidFill>
                  <a:srgbClr val="186EC4"/>
                </a:solidFill>
                <a:cs typeface="Arial" pitchFamily="34" charset="0"/>
                <a:sym typeface="CommonBullets" pitchFamily="34" charset="2"/>
              </a:rPr>
              <a:t>  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000" b="0" dirty="0" smtClean="0">
                <a:cs typeface="Arial" pitchFamily="34" charset="0"/>
                <a:sym typeface="CommonBullets" pitchFamily="34" charset="2"/>
              </a:rPr>
              <a:t>like </a:t>
            </a:r>
            <a:r>
              <a:rPr lang="en-US" sz="2000" b="0" dirty="0">
                <a:cs typeface="Arial" pitchFamily="34" charset="0"/>
                <a:sym typeface="CommonBullets" pitchFamily="34" charset="2"/>
              </a:rPr>
              <a:t>hyaline cartilage, but more elastic fibers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000" b="1" dirty="0" err="1" smtClean="0">
                <a:cs typeface="Arial" pitchFamily="34" charset="0"/>
                <a:sym typeface="CommonBullets" pitchFamily="34" charset="2"/>
              </a:rPr>
              <a:t>Loc</a:t>
            </a:r>
            <a:r>
              <a:rPr lang="en-US" sz="2000" b="1" dirty="0" smtClean="0">
                <a:cs typeface="Arial" pitchFamily="34" charset="0"/>
                <a:sym typeface="CommonBullets" pitchFamily="34" charset="2"/>
              </a:rPr>
              <a:t>: </a:t>
            </a:r>
            <a:r>
              <a:rPr lang="en-US" sz="2000" b="0" dirty="0" smtClean="0">
                <a:cs typeface="Arial" pitchFamily="34" charset="0"/>
                <a:sym typeface="CommonBullets" pitchFamily="34" charset="2"/>
              </a:rPr>
              <a:t>external </a:t>
            </a:r>
            <a:r>
              <a:rPr lang="en-US" sz="2000" b="0" dirty="0">
                <a:cs typeface="Arial" pitchFamily="34" charset="0"/>
                <a:sym typeface="CommonBullets" pitchFamily="34" charset="2"/>
              </a:rPr>
              <a:t>ear, epiglottis - </a:t>
            </a:r>
            <a:r>
              <a:rPr lang="en-US" sz="2000" i="1" dirty="0">
                <a:solidFill>
                  <a:srgbClr val="186EC4"/>
                </a:solidFill>
                <a:cs typeface="Arial" pitchFamily="34" charset="0"/>
                <a:sym typeface="CommonBullets" pitchFamily="34" charset="2"/>
              </a:rPr>
              <a:t>why does this make sense??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000" b="1" dirty="0" err="1" smtClean="0">
                <a:cs typeface="Arial" pitchFamily="34" charset="0"/>
                <a:sym typeface="CommonBullets" pitchFamily="34" charset="2"/>
              </a:rPr>
              <a:t>Fcn</a:t>
            </a:r>
            <a:r>
              <a:rPr lang="en-US" sz="2000" b="1" dirty="0" smtClean="0">
                <a:cs typeface="Arial" pitchFamily="34" charset="0"/>
                <a:sym typeface="CommonBullets" pitchFamily="34" charset="2"/>
              </a:rPr>
              <a:t>: </a:t>
            </a:r>
            <a:r>
              <a:rPr lang="en-US" sz="2000" b="0" dirty="0" smtClean="0">
                <a:cs typeface="Arial" pitchFamily="34" charset="0"/>
                <a:sym typeface="CommonBullets" pitchFamily="34" charset="2"/>
              </a:rPr>
              <a:t>maintains </a:t>
            </a:r>
            <a:r>
              <a:rPr lang="en-US" sz="2000" b="0" dirty="0">
                <a:cs typeface="Arial" pitchFamily="34" charset="0"/>
                <a:sym typeface="CommonBullets" pitchFamily="34" charset="2"/>
              </a:rPr>
              <a:t>shape while giving lots of flexibility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lang="en-US" sz="800" b="0" dirty="0">
              <a:cs typeface="Arial" pitchFamily="34" charset="0"/>
              <a:sym typeface="CommonBullets" pitchFamily="34" charset="2"/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2400" dirty="0" smtClean="0">
                <a:solidFill>
                  <a:srgbClr val="186EC4"/>
                </a:solidFill>
                <a:cs typeface="Arial" pitchFamily="34" charset="0"/>
                <a:sym typeface="CommonBullets" pitchFamily="34" charset="2"/>
              </a:rPr>
              <a:t>FIBROCARTILAGE</a:t>
            </a:r>
            <a:r>
              <a:rPr lang="en-US" sz="2400" dirty="0">
                <a:solidFill>
                  <a:srgbClr val="186EC4"/>
                </a:solidFill>
                <a:cs typeface="Arial" pitchFamily="34" charset="0"/>
                <a:sym typeface="CommonBullets" pitchFamily="34" charset="2"/>
              </a:rPr>
              <a:t>:</a:t>
            </a:r>
            <a:r>
              <a:rPr lang="en-US" sz="2400" b="0" dirty="0">
                <a:solidFill>
                  <a:srgbClr val="186EC4"/>
                </a:solidFill>
                <a:cs typeface="Arial" pitchFamily="34" charset="0"/>
                <a:sym typeface="CommonBullets" pitchFamily="34" charset="2"/>
              </a:rPr>
              <a:t>  </a:t>
            </a:r>
            <a:endParaRPr lang="en-US" sz="2400" b="0" dirty="0" smtClean="0">
              <a:solidFill>
                <a:srgbClr val="186EC4"/>
              </a:solidFill>
              <a:cs typeface="Arial" pitchFamily="34" charset="0"/>
              <a:sym typeface="CommonBullets" pitchFamily="34" charset="2"/>
            </a:endParaRP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1800" b="0" dirty="0" smtClean="0">
                <a:cs typeface="Arial" pitchFamily="34" charset="0"/>
                <a:sym typeface="CommonBullets" pitchFamily="34" charset="2"/>
              </a:rPr>
              <a:t>rows </a:t>
            </a:r>
            <a:r>
              <a:rPr lang="en-US" sz="1800" b="0" dirty="0">
                <a:cs typeface="Arial" pitchFamily="34" charset="0"/>
                <a:sym typeface="CommonBullets" pitchFamily="34" charset="2"/>
              </a:rPr>
              <a:t>of chondrocytes alternating with rows of thick collagen 	fibers; structural intermediate between hyaline cartilage &amp; dense regular CT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1800" b="1" dirty="0" err="1" smtClean="0">
                <a:cs typeface="Arial" pitchFamily="34" charset="0"/>
                <a:sym typeface="CommonBullets" pitchFamily="34" charset="2"/>
              </a:rPr>
              <a:t>Loc</a:t>
            </a:r>
            <a:r>
              <a:rPr lang="en-US" sz="1800" b="1" dirty="0" smtClean="0">
                <a:cs typeface="Arial" pitchFamily="34" charset="0"/>
                <a:sym typeface="CommonBullets" pitchFamily="34" charset="2"/>
              </a:rPr>
              <a:t>: </a:t>
            </a:r>
            <a:r>
              <a:rPr lang="en-US" sz="1800" b="0" dirty="0" smtClean="0">
                <a:cs typeface="Arial" pitchFamily="34" charset="0"/>
                <a:sym typeface="CommonBullets" pitchFamily="34" charset="2"/>
              </a:rPr>
              <a:t>intervertebral </a:t>
            </a:r>
            <a:r>
              <a:rPr lang="en-US" sz="1800" b="0" dirty="0">
                <a:cs typeface="Arial" pitchFamily="34" charset="0"/>
                <a:sym typeface="CommonBullets" pitchFamily="34" charset="2"/>
              </a:rPr>
              <a:t>discs, pubic symphysis, discs of knee joints (where hyaline </a:t>
            </a:r>
            <a:r>
              <a:rPr lang="en-US" sz="1800" b="0" dirty="0" smtClean="0">
                <a:cs typeface="Arial" pitchFamily="34" charset="0"/>
                <a:sym typeface="CommonBullets" pitchFamily="34" charset="2"/>
              </a:rPr>
              <a:t> cartilage </a:t>
            </a:r>
            <a:r>
              <a:rPr lang="en-US" sz="1800" b="0" dirty="0">
                <a:cs typeface="Arial" pitchFamily="34" charset="0"/>
                <a:sym typeface="CommonBullets" pitchFamily="34" charset="2"/>
              </a:rPr>
              <a:t>meets a ligament or a tendon)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1800" b="1" dirty="0" err="1" smtClean="0">
                <a:cs typeface="Arial" pitchFamily="34" charset="0"/>
                <a:sym typeface="CommonBullets" pitchFamily="34" charset="2"/>
              </a:rPr>
              <a:t>Fcn</a:t>
            </a:r>
            <a:r>
              <a:rPr lang="en-US" sz="1800" b="1" dirty="0" smtClean="0">
                <a:cs typeface="Arial" pitchFamily="34" charset="0"/>
                <a:sym typeface="CommonBullets" pitchFamily="34" charset="2"/>
              </a:rPr>
              <a:t>: </a:t>
            </a:r>
            <a:r>
              <a:rPr lang="en-US" sz="1800" b="0" dirty="0" smtClean="0">
                <a:cs typeface="Arial" pitchFamily="34" charset="0"/>
                <a:sym typeface="CommonBullets" pitchFamily="34" charset="2"/>
              </a:rPr>
              <a:t>tensile </a:t>
            </a:r>
            <a:r>
              <a:rPr lang="en-US" sz="1800" b="0" dirty="0">
                <a:cs typeface="Arial" pitchFamily="34" charset="0"/>
                <a:sym typeface="CommonBullets" pitchFamily="34" charset="2"/>
              </a:rPr>
              <a:t>strength with ability to absorb compressive shock</a:t>
            </a:r>
            <a:endParaRPr lang="en-US" sz="1800" b="0" i="1" u="sng" dirty="0">
              <a:cs typeface="Arial" pitchFamily="34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8955115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Microscopic Anatomy of Bone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15755"/>
            <a:ext cx="7014949" cy="5819401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dirty="0" smtClean="0">
                <a:solidFill>
                  <a:srgbClr val="186EC4"/>
                </a:solidFill>
                <a:cs typeface="Arial" pitchFamily="34" charset="0"/>
              </a:rPr>
              <a:t>calcium </a:t>
            </a:r>
            <a:r>
              <a:rPr lang="en-US" dirty="0">
                <a:solidFill>
                  <a:srgbClr val="186EC4"/>
                </a:solidFill>
                <a:cs typeface="Arial" pitchFamily="34" charset="0"/>
              </a:rPr>
              <a:t>salts </a:t>
            </a:r>
            <a:endParaRPr lang="en-US" dirty="0" smtClean="0">
              <a:solidFill>
                <a:srgbClr val="186EC4"/>
              </a:solidFill>
              <a:cs typeface="Arial" pitchFamily="34" charset="0"/>
            </a:endParaRP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400" b="0" dirty="0" smtClean="0">
                <a:cs typeface="Arial" pitchFamily="34" charset="0"/>
              </a:rPr>
              <a:t>give </a:t>
            </a:r>
            <a:r>
              <a:rPr lang="en-US" sz="2400" b="0" dirty="0">
                <a:cs typeface="Arial" pitchFamily="34" charset="0"/>
              </a:rPr>
              <a:t>hardness &amp; strength </a:t>
            </a:r>
            <a:r>
              <a:rPr lang="en-US" sz="2400" b="0" dirty="0" smtClean="0">
                <a:cs typeface="Arial" pitchFamily="34" charset="0"/>
              </a:rPr>
              <a:t>for support and protection </a:t>
            </a:r>
            <a:r>
              <a:rPr lang="en-US" sz="2400" b="0" dirty="0">
                <a:cs typeface="Arial" pitchFamily="34" charset="0"/>
              </a:rPr>
              <a:t>of </a:t>
            </a:r>
            <a:r>
              <a:rPr lang="en-US" sz="2400" b="0" dirty="0" smtClean="0">
                <a:cs typeface="Arial" pitchFamily="34" charset="0"/>
              </a:rPr>
              <a:t>softer </a:t>
            </a:r>
            <a:r>
              <a:rPr lang="en-US" sz="2400" b="0" dirty="0">
                <a:cs typeface="Arial" pitchFamily="34" charset="0"/>
              </a:rPr>
              <a:t>tissues; cavities for fat storage &amp; synthesis of blood cells</a:t>
            </a:r>
            <a:endParaRPr lang="en-US" sz="2400" b="0" dirty="0">
              <a:solidFill>
                <a:srgbClr val="996633"/>
              </a:solidFill>
              <a:cs typeface="Arial" pitchFamily="34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dirty="0">
                <a:solidFill>
                  <a:srgbClr val="186EC4"/>
                </a:solidFill>
                <a:cs typeface="Arial" pitchFamily="34" charset="0"/>
              </a:rPr>
              <a:t>osteoblasts:</a:t>
            </a:r>
            <a:r>
              <a:rPr lang="en-US" b="0" dirty="0">
                <a:cs typeface="Arial" pitchFamily="34" charset="0"/>
              </a:rPr>
              <a:t>	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lang="en-US" dirty="0" smtClean="0">
              <a:solidFill>
                <a:srgbClr val="186EC4"/>
              </a:solidFill>
              <a:cs typeface="Arial" pitchFamily="34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lang="en-US" dirty="0" smtClean="0">
              <a:solidFill>
                <a:srgbClr val="186EC4"/>
              </a:solidFill>
              <a:cs typeface="Arial" pitchFamily="34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dirty="0" smtClean="0">
                <a:solidFill>
                  <a:srgbClr val="186EC4"/>
                </a:solidFill>
                <a:cs typeface="Arial" pitchFamily="34" charset="0"/>
              </a:rPr>
              <a:t>osteocytes:</a:t>
            </a:r>
            <a:endParaRPr lang="en-US" b="0" dirty="0">
              <a:solidFill>
                <a:srgbClr val="186EC4"/>
              </a:solidFill>
              <a:cs typeface="Arial" pitchFamily="34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lang="en-US" dirty="0" smtClean="0">
              <a:solidFill>
                <a:srgbClr val="186EC4"/>
              </a:solidFill>
              <a:cs typeface="Arial" pitchFamily="34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lang="en-US" dirty="0">
              <a:solidFill>
                <a:srgbClr val="186EC4"/>
              </a:solidFill>
              <a:cs typeface="Arial" pitchFamily="34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dirty="0" smtClean="0">
                <a:solidFill>
                  <a:srgbClr val="186EC4"/>
                </a:solidFill>
                <a:cs typeface="Arial" pitchFamily="34" charset="0"/>
              </a:rPr>
              <a:t>osteoclasts:</a:t>
            </a:r>
            <a:r>
              <a:rPr lang="en-US" b="0" dirty="0">
                <a:cs typeface="Arial" pitchFamily="34" charset="0"/>
              </a:rPr>
              <a:t>	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33" r="50642" b="11680"/>
          <a:stretch/>
        </p:blipFill>
        <p:spPr bwMode="auto">
          <a:xfrm>
            <a:off x="7853745" y="0"/>
            <a:ext cx="1194720" cy="1992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22" r="26506" b="11680"/>
          <a:stretch/>
        </p:blipFill>
        <p:spPr bwMode="auto">
          <a:xfrm>
            <a:off x="7853745" y="2224586"/>
            <a:ext cx="1194936" cy="2078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035" t="2862" r="1258" b="6825"/>
          <a:stretch/>
        </p:blipFill>
        <p:spPr bwMode="auto">
          <a:xfrm>
            <a:off x="7853745" y="4490113"/>
            <a:ext cx="1205481" cy="2084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17511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Bone Tissue</a:t>
            </a:r>
            <a:endParaRPr lang="en-US" dirty="0"/>
          </a:p>
        </p:txBody>
      </p:sp>
      <p:pic>
        <p:nvPicPr>
          <p:cNvPr id="4" name="Picture 9" descr="E:\Chapter_06\B_JPEG_Images_and_Tables\b_unlabeled\figure_06_07a_unlabeled.jpg"/>
          <p:cNvPicPr>
            <a:picLocks noChangeAspect="1" noChangeArrowheads="1"/>
          </p:cNvPicPr>
          <p:nvPr/>
        </p:nvPicPr>
        <p:blipFill>
          <a:blip r:embed="rId2" cstate="print"/>
          <a:srcRect l="4207" t="2299" r="18004" b="9834"/>
          <a:stretch>
            <a:fillRect/>
          </a:stretch>
        </p:blipFill>
        <p:spPr bwMode="auto">
          <a:xfrm>
            <a:off x="4388958" y="240386"/>
            <a:ext cx="4645858" cy="393583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8165667" y="3409697"/>
            <a:ext cx="86914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Fig. 6.7</a:t>
            </a:r>
            <a:endParaRPr lang="en-US" sz="1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2626" y="4311911"/>
            <a:ext cx="3712189" cy="2332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052179" y="6127845"/>
            <a:ext cx="9829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Fig. 6.4b</a:t>
            </a:r>
            <a:endParaRPr lang="en-US" sz="1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945" y="656699"/>
            <a:ext cx="4348013" cy="5819401"/>
          </a:xfrm>
        </p:spPr>
        <p:txBody>
          <a:bodyPr/>
          <a:lstStyle/>
          <a:p>
            <a:pPr marL="0" indent="0">
              <a:lnSpc>
                <a:spcPct val="80000"/>
              </a:lnSpc>
              <a:spcBef>
                <a:spcPct val="50000"/>
              </a:spcBef>
              <a:buNone/>
            </a:pPr>
            <a:r>
              <a:rPr lang="en-US" dirty="0">
                <a:solidFill>
                  <a:srgbClr val="186EC4"/>
                </a:solidFill>
                <a:cs typeface="Arial" pitchFamily="34" charset="0"/>
              </a:rPr>
              <a:t>Calcified tissue:</a:t>
            </a:r>
          </a:p>
          <a:p>
            <a:pPr lvl="1">
              <a:lnSpc>
                <a:spcPct val="80000"/>
              </a:lnSpc>
              <a:spcBef>
                <a:spcPct val="50000"/>
              </a:spcBef>
            </a:pPr>
            <a:r>
              <a:rPr lang="en-US" sz="2400" dirty="0">
                <a:solidFill>
                  <a:srgbClr val="186EC4"/>
                </a:solidFill>
                <a:cs typeface="Arial" pitchFamily="34" charset="0"/>
              </a:rPr>
              <a:t>compact bone:</a:t>
            </a:r>
            <a:r>
              <a:rPr lang="en-US" sz="2400" b="0" dirty="0">
                <a:solidFill>
                  <a:srgbClr val="186EC4"/>
                </a:solidFill>
                <a:cs typeface="Arial" pitchFamily="34" charset="0"/>
              </a:rPr>
              <a:t>  </a:t>
            </a:r>
            <a:r>
              <a:rPr lang="en-US" sz="2400" b="0" dirty="0" smtClean="0">
                <a:cs typeface="Arial" pitchFamily="34" charset="0"/>
              </a:rPr>
              <a:t>dense </a:t>
            </a:r>
            <a:r>
              <a:rPr lang="en-US" sz="2400" b="0" dirty="0">
                <a:cs typeface="Arial" pitchFamily="34" charset="0"/>
              </a:rPr>
              <a:t>outer layer</a:t>
            </a:r>
          </a:p>
          <a:p>
            <a:pPr lvl="1">
              <a:lnSpc>
                <a:spcPct val="80000"/>
              </a:lnSpc>
              <a:spcBef>
                <a:spcPct val="50000"/>
              </a:spcBef>
            </a:pPr>
            <a:r>
              <a:rPr lang="en-US" sz="2400" dirty="0">
                <a:solidFill>
                  <a:srgbClr val="186EC4"/>
                </a:solidFill>
                <a:cs typeface="Arial" pitchFamily="34" charset="0"/>
              </a:rPr>
              <a:t>spongy bone:</a:t>
            </a:r>
            <a:r>
              <a:rPr lang="en-US" sz="2400" b="0" dirty="0">
                <a:solidFill>
                  <a:srgbClr val="186EC4"/>
                </a:solidFill>
                <a:cs typeface="Arial" pitchFamily="34" charset="0"/>
              </a:rPr>
              <a:t>  </a:t>
            </a:r>
            <a:r>
              <a:rPr lang="en-US" sz="2400" b="0" dirty="0">
                <a:cs typeface="Arial" pitchFamily="34" charset="0"/>
              </a:rPr>
              <a:t>trabeculae (red marrow found in spongy bone)</a:t>
            </a:r>
          </a:p>
          <a:p>
            <a:pPr marL="0" indent="0">
              <a:lnSpc>
                <a:spcPct val="80000"/>
              </a:lnSpc>
              <a:spcBef>
                <a:spcPct val="50000"/>
              </a:spcBef>
              <a:buNone/>
            </a:pPr>
            <a:endParaRPr lang="en-US" dirty="0" smtClean="0">
              <a:solidFill>
                <a:srgbClr val="186EC4"/>
              </a:solidFill>
              <a:cs typeface="Arial" pitchFamily="34" charset="0"/>
            </a:endParaRPr>
          </a:p>
          <a:p>
            <a:pPr marL="0" indent="0">
              <a:lnSpc>
                <a:spcPct val="80000"/>
              </a:lnSpc>
              <a:spcBef>
                <a:spcPct val="50000"/>
              </a:spcBef>
              <a:buNone/>
            </a:pPr>
            <a:r>
              <a:rPr lang="en-US" dirty="0" smtClean="0">
                <a:solidFill>
                  <a:srgbClr val="186EC4"/>
                </a:solidFill>
                <a:cs typeface="Arial" pitchFamily="34" charset="0"/>
              </a:rPr>
              <a:t>Linings</a:t>
            </a:r>
            <a:r>
              <a:rPr lang="en-US" dirty="0">
                <a:solidFill>
                  <a:srgbClr val="186EC4"/>
                </a:solidFill>
                <a:cs typeface="Arial" pitchFamily="34" charset="0"/>
              </a:rPr>
              <a:t>: (“blasts &amp; clasts”)</a:t>
            </a:r>
          </a:p>
          <a:p>
            <a:pPr lvl="1">
              <a:lnSpc>
                <a:spcPct val="80000"/>
              </a:lnSpc>
              <a:spcBef>
                <a:spcPct val="50000"/>
              </a:spcBef>
            </a:pPr>
            <a:r>
              <a:rPr lang="en-US" sz="2400" dirty="0">
                <a:solidFill>
                  <a:srgbClr val="186EC4"/>
                </a:solidFill>
                <a:cs typeface="Arial" pitchFamily="34" charset="0"/>
              </a:rPr>
              <a:t>periosteum:</a:t>
            </a:r>
            <a:r>
              <a:rPr lang="en-US" sz="2400" b="0" dirty="0">
                <a:solidFill>
                  <a:srgbClr val="186EC4"/>
                </a:solidFill>
                <a:cs typeface="Arial" pitchFamily="34" charset="0"/>
              </a:rPr>
              <a:t>  </a:t>
            </a:r>
            <a:r>
              <a:rPr lang="en-US" sz="2400" b="0" dirty="0">
                <a:cs typeface="Arial" pitchFamily="34" charset="0"/>
                <a:sym typeface="CommonBullets" pitchFamily="34" charset="2"/>
              </a:rPr>
              <a:t>outer </a:t>
            </a:r>
            <a:r>
              <a:rPr lang="en-US" sz="2400" b="0" i="1" dirty="0">
                <a:cs typeface="Arial" pitchFamily="34" charset="0"/>
                <a:sym typeface="CommonBullets" pitchFamily="34" charset="2"/>
              </a:rPr>
              <a:t>fibrous</a:t>
            </a:r>
            <a:r>
              <a:rPr lang="en-US" sz="2400" b="0" dirty="0">
                <a:cs typeface="Arial" pitchFamily="34" charset="0"/>
                <a:sym typeface="CommonBullets" pitchFamily="34" charset="2"/>
              </a:rPr>
              <a:t> layer + inner </a:t>
            </a:r>
            <a:r>
              <a:rPr lang="en-US" sz="2400" b="0" i="1" dirty="0" err="1">
                <a:cs typeface="Arial" pitchFamily="34" charset="0"/>
                <a:sym typeface="CommonBullets" pitchFamily="34" charset="2"/>
              </a:rPr>
              <a:t>osteogenic</a:t>
            </a:r>
            <a:r>
              <a:rPr lang="en-US" sz="2400" b="0" i="1" dirty="0">
                <a:cs typeface="Arial" pitchFamily="34" charset="0"/>
                <a:sym typeface="CommonBullets" pitchFamily="34" charset="2"/>
              </a:rPr>
              <a:t> </a:t>
            </a:r>
            <a:r>
              <a:rPr lang="en-US" sz="2400" b="0" dirty="0">
                <a:cs typeface="Arial" pitchFamily="34" charset="0"/>
                <a:sym typeface="CommonBullets" pitchFamily="34" charset="2"/>
              </a:rPr>
              <a:t>layer</a:t>
            </a:r>
          </a:p>
          <a:p>
            <a:pPr lvl="1">
              <a:lnSpc>
                <a:spcPct val="80000"/>
              </a:lnSpc>
              <a:spcBef>
                <a:spcPct val="50000"/>
              </a:spcBef>
            </a:pPr>
            <a:r>
              <a:rPr lang="en-US" sz="2400" dirty="0">
                <a:solidFill>
                  <a:srgbClr val="186EC4"/>
                </a:solidFill>
                <a:cs typeface="Arial" pitchFamily="34" charset="0"/>
                <a:sym typeface="CommonBullets" pitchFamily="34" charset="2"/>
              </a:rPr>
              <a:t>endosteum:</a:t>
            </a:r>
            <a:r>
              <a:rPr lang="en-US" sz="2400" b="0" dirty="0">
                <a:solidFill>
                  <a:srgbClr val="186EC4"/>
                </a:solidFill>
                <a:cs typeface="Arial" pitchFamily="34" charset="0"/>
                <a:sym typeface="CommonBullets" pitchFamily="34" charset="2"/>
              </a:rPr>
              <a:t>  </a:t>
            </a:r>
            <a:r>
              <a:rPr lang="en-US" sz="2400" b="0" dirty="0">
                <a:cs typeface="Arial" pitchFamily="34" charset="0"/>
                <a:sym typeface="CommonBullets" pitchFamily="34" charset="2"/>
              </a:rPr>
              <a:t>covers trabeculae of spongy bone &amp; lines canals of compact bone</a:t>
            </a:r>
            <a:endParaRPr lang="en-US" sz="2400" b="0" dirty="0">
              <a:cs typeface="Arial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09669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Classification of Bones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615755"/>
            <a:ext cx="5336273" cy="6242245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200" b="0" dirty="0" smtClean="0">
                <a:cs typeface="Arial" pitchFamily="34" charset="0"/>
              </a:rPr>
              <a:t>lots </a:t>
            </a:r>
            <a:r>
              <a:rPr lang="en-US" sz="2200" b="0" dirty="0">
                <a:cs typeface="Arial" pitchFamily="34" charset="0"/>
              </a:rPr>
              <a:t>of variation in size/shapes of bones </a:t>
            </a:r>
            <a:endParaRPr lang="en-US" sz="2200" b="0" dirty="0" smtClean="0">
              <a:cs typeface="Arial" pitchFamily="34" charset="0"/>
            </a:endParaRP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200" b="0" dirty="0" err="1" smtClean="0">
                <a:solidFill>
                  <a:srgbClr val="186EC4"/>
                </a:solidFill>
                <a:cs typeface="Arial" pitchFamily="34" charset="0"/>
              </a:rPr>
              <a:t>eg</a:t>
            </a:r>
            <a:r>
              <a:rPr lang="en-US" sz="2200" b="0" dirty="0">
                <a:solidFill>
                  <a:srgbClr val="186EC4"/>
                </a:solidFill>
                <a:cs typeface="Arial" pitchFamily="34" charset="0"/>
              </a:rPr>
              <a:t>: pisiform bone vs </a:t>
            </a:r>
            <a:r>
              <a:rPr lang="en-US" sz="2200" b="0" dirty="0" smtClean="0">
                <a:solidFill>
                  <a:srgbClr val="186EC4"/>
                </a:solidFill>
                <a:cs typeface="Arial" pitchFamily="34" charset="0"/>
              </a:rPr>
              <a:t>femur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200" b="0" dirty="0" smtClean="0">
                <a:cs typeface="Arial" pitchFamily="34" charset="0"/>
              </a:rPr>
              <a:t>unique </a:t>
            </a:r>
            <a:r>
              <a:rPr lang="en-US" sz="2200" b="0" dirty="0">
                <a:cs typeface="Arial" pitchFamily="34" charset="0"/>
              </a:rPr>
              <a:t>shape of each bone fulfils a particular need </a:t>
            </a:r>
            <a:endParaRPr lang="en-US" sz="2200" b="0" dirty="0" smtClean="0">
              <a:cs typeface="Arial" pitchFamily="34" charset="0"/>
            </a:endParaRP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200" b="0" i="1" dirty="0" err="1" smtClean="0">
                <a:solidFill>
                  <a:srgbClr val="186EC4"/>
                </a:solidFill>
                <a:cs typeface="Arial" pitchFamily="34" charset="0"/>
              </a:rPr>
              <a:t>eg</a:t>
            </a:r>
            <a:r>
              <a:rPr lang="en-US" sz="2200" b="0" i="1" dirty="0">
                <a:solidFill>
                  <a:srgbClr val="186EC4"/>
                </a:solidFill>
                <a:cs typeface="Arial" pitchFamily="34" charset="0"/>
              </a:rPr>
              <a:t>: femur </a:t>
            </a:r>
            <a:r>
              <a:rPr lang="en-US" sz="2200" b="0" i="1" dirty="0">
                <a:solidFill>
                  <a:srgbClr val="186EC4"/>
                </a:solidFill>
                <a:cs typeface="Arial" pitchFamily="34" charset="0"/>
                <a:sym typeface="WP IconicSymbolsA" pitchFamily="2" charset="2"/>
              </a:rPr>
              <a:t></a:t>
            </a:r>
            <a:r>
              <a:rPr lang="en-US" sz="2200" b="0" i="1" dirty="0">
                <a:solidFill>
                  <a:srgbClr val="186EC4"/>
                </a:solidFill>
                <a:cs typeface="Arial" pitchFamily="34" charset="0"/>
              </a:rPr>
              <a:t> maximum strength with minimum weight - achieves this with hollow cylindrical </a:t>
            </a:r>
            <a:r>
              <a:rPr lang="en-US" sz="2200" b="0" i="1" dirty="0" smtClean="0">
                <a:solidFill>
                  <a:srgbClr val="186EC4"/>
                </a:solidFill>
                <a:cs typeface="Arial" pitchFamily="34" charset="0"/>
              </a:rPr>
              <a:t>design</a:t>
            </a:r>
            <a:endParaRPr lang="en-US" sz="2200" b="0" dirty="0" smtClean="0">
              <a:solidFill>
                <a:srgbClr val="186EC4"/>
              </a:solidFill>
              <a:cs typeface="Arial" pitchFamily="34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200" b="0" dirty="0" smtClean="0">
                <a:cs typeface="Arial" pitchFamily="34" charset="0"/>
              </a:rPr>
              <a:t>bones </a:t>
            </a:r>
            <a:r>
              <a:rPr lang="en-US" sz="2200" b="0" dirty="0">
                <a:cs typeface="Arial" pitchFamily="34" charset="0"/>
              </a:rPr>
              <a:t>classified by their </a:t>
            </a:r>
            <a:r>
              <a:rPr lang="en-US" sz="2200" dirty="0">
                <a:solidFill>
                  <a:srgbClr val="186EC4"/>
                </a:solidFill>
                <a:cs typeface="Arial" pitchFamily="34" charset="0"/>
              </a:rPr>
              <a:t>SHAPE</a:t>
            </a:r>
            <a:r>
              <a:rPr lang="en-US" sz="2200" b="0" dirty="0">
                <a:solidFill>
                  <a:srgbClr val="186EC4"/>
                </a:solidFill>
                <a:cs typeface="Arial" pitchFamily="34" charset="0"/>
              </a:rPr>
              <a:t> </a:t>
            </a:r>
            <a:r>
              <a:rPr lang="en-US" sz="2200" b="0" dirty="0">
                <a:cs typeface="Arial" pitchFamily="34" charset="0"/>
              </a:rPr>
              <a:t>and not </a:t>
            </a:r>
            <a:r>
              <a:rPr lang="en-US" sz="2200" dirty="0">
                <a:solidFill>
                  <a:srgbClr val="186EC4"/>
                </a:solidFill>
                <a:cs typeface="Arial" pitchFamily="34" charset="0"/>
              </a:rPr>
              <a:t>SIZE </a:t>
            </a:r>
            <a:endParaRPr lang="en-US" sz="2200" dirty="0" smtClean="0">
              <a:solidFill>
                <a:srgbClr val="663300"/>
              </a:solidFill>
              <a:cs typeface="Arial" pitchFamily="34" charset="0"/>
            </a:endParaRP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200" dirty="0" smtClean="0">
                <a:solidFill>
                  <a:srgbClr val="186EC4"/>
                </a:solidFill>
                <a:cs typeface="Arial" pitchFamily="34" charset="0"/>
              </a:rPr>
              <a:t>long</a:t>
            </a:r>
            <a:r>
              <a:rPr lang="en-US" sz="2200" dirty="0">
                <a:solidFill>
                  <a:srgbClr val="186EC4"/>
                </a:solidFill>
                <a:cs typeface="Arial" pitchFamily="34" charset="0"/>
              </a:rPr>
              <a:t>, short, flat, </a:t>
            </a:r>
            <a:r>
              <a:rPr lang="en-US" sz="2200" dirty="0" smtClean="0">
                <a:solidFill>
                  <a:srgbClr val="186EC4"/>
                </a:solidFill>
                <a:cs typeface="Arial" pitchFamily="34" charset="0"/>
              </a:rPr>
              <a:t>irregular</a:t>
            </a:r>
            <a:endParaRPr lang="en-US" sz="2200" b="0" dirty="0" smtClean="0">
              <a:solidFill>
                <a:srgbClr val="186EC4"/>
              </a:solidFill>
              <a:cs typeface="Arial" pitchFamily="34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200" b="0" dirty="0" smtClean="0">
                <a:cs typeface="Arial" pitchFamily="34" charset="0"/>
              </a:rPr>
              <a:t>structure </a:t>
            </a:r>
            <a:r>
              <a:rPr lang="en-US" sz="2200" b="0" dirty="0">
                <a:cs typeface="Arial" pitchFamily="34" charset="0"/>
              </a:rPr>
              <a:t>the same for all bone shapes: 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200" b="0" dirty="0" smtClean="0">
                <a:cs typeface="Arial" pitchFamily="34" charset="0"/>
              </a:rPr>
              <a:t>compact </a:t>
            </a:r>
            <a:r>
              <a:rPr lang="en-US" sz="2200" b="0" dirty="0">
                <a:cs typeface="Arial" pitchFamily="34" charset="0"/>
              </a:rPr>
              <a:t>bone provides the external surface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200" b="0" dirty="0" smtClean="0">
                <a:cs typeface="Arial" pitchFamily="34" charset="0"/>
              </a:rPr>
              <a:t>spongy </a:t>
            </a:r>
            <a:r>
              <a:rPr lang="en-US" sz="2200" b="0" dirty="0">
                <a:cs typeface="Arial" pitchFamily="34" charset="0"/>
              </a:rPr>
              <a:t>(trabecular) </a:t>
            </a:r>
            <a:r>
              <a:rPr lang="en-US" sz="2200" b="0" dirty="0" smtClean="0">
                <a:cs typeface="Arial" pitchFamily="34" charset="0"/>
              </a:rPr>
              <a:t>bone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200" b="0" dirty="0" smtClean="0">
                <a:cs typeface="Arial" pitchFamily="34" charset="0"/>
              </a:rPr>
              <a:t>a </a:t>
            </a:r>
            <a:r>
              <a:rPr lang="en-US" sz="2200" b="0" dirty="0">
                <a:cs typeface="Arial" pitchFamily="34" charset="0"/>
              </a:rPr>
              <a:t>honeycomb of </a:t>
            </a:r>
            <a:r>
              <a:rPr lang="en-US" sz="2200" dirty="0">
                <a:solidFill>
                  <a:srgbClr val="186EC4"/>
                </a:solidFill>
                <a:cs typeface="Arial" pitchFamily="34" charset="0"/>
              </a:rPr>
              <a:t>trabeculae</a:t>
            </a:r>
            <a:endParaRPr lang="en-US" sz="2200" i="1" dirty="0">
              <a:solidFill>
                <a:srgbClr val="186EC4"/>
              </a:solidFill>
              <a:cs typeface="Arial" pitchFamily="34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lang="en-US" sz="2200" dirty="0"/>
          </a:p>
        </p:txBody>
      </p:sp>
      <p:pic>
        <p:nvPicPr>
          <p:cNvPr id="4" name="Picture 11" descr="06-03_LongBone_3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14000" t="4495" r="27000" b="4495"/>
          <a:stretch>
            <a:fillRect/>
          </a:stretch>
        </p:blipFill>
        <p:spPr bwMode="auto">
          <a:xfrm>
            <a:off x="5629177" y="0"/>
            <a:ext cx="2963097" cy="3114104"/>
          </a:xfrm>
          <a:prstGeom prst="rect">
            <a:avLst/>
          </a:prstGeom>
          <a:noFill/>
        </p:spPr>
      </p:pic>
      <p:sp>
        <p:nvSpPr>
          <p:cNvPr id="5" name="Text Box 13"/>
          <p:cNvSpPr txBox="1">
            <a:spLocks noChangeArrowheads="1"/>
          </p:cNvSpPr>
          <p:nvPr/>
        </p:nvSpPr>
        <p:spPr bwMode="auto">
          <a:xfrm>
            <a:off x="8330670" y="1779880"/>
            <a:ext cx="84567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1200" dirty="0"/>
              <a:t>Fig. </a:t>
            </a:r>
            <a:r>
              <a:rPr lang="en-US" sz="1200" dirty="0" smtClean="0"/>
              <a:t>6.4</a:t>
            </a:r>
            <a:endParaRPr lang="en-US" sz="1200" dirty="0"/>
          </a:p>
        </p:txBody>
      </p:sp>
      <p:pic>
        <p:nvPicPr>
          <p:cNvPr id="6" name="Picture 15" descr="E:\Chapter_06\B_JPEG_Images_and_Tables\b_unlabeled\figure_06_05_unlabeled.jpg"/>
          <p:cNvPicPr>
            <a:picLocks noChangeAspect="1" noChangeArrowheads="1"/>
          </p:cNvPicPr>
          <p:nvPr/>
        </p:nvPicPr>
        <p:blipFill>
          <a:blip r:embed="rId3" cstate="print"/>
          <a:srcRect l="29892" t="8422" r="22114" b="6115"/>
          <a:stretch>
            <a:fillRect/>
          </a:stretch>
        </p:blipFill>
        <p:spPr bwMode="auto">
          <a:xfrm>
            <a:off x="6008600" y="3272751"/>
            <a:ext cx="2444399" cy="3264528"/>
          </a:xfrm>
          <a:prstGeom prst="rect">
            <a:avLst/>
          </a:prstGeom>
          <a:noFill/>
        </p:spPr>
      </p:pic>
      <p:sp>
        <p:nvSpPr>
          <p:cNvPr id="7" name="Text Box 13"/>
          <p:cNvSpPr txBox="1">
            <a:spLocks noChangeArrowheads="1"/>
          </p:cNvSpPr>
          <p:nvPr/>
        </p:nvSpPr>
        <p:spPr bwMode="auto">
          <a:xfrm>
            <a:off x="8363017" y="6041254"/>
            <a:ext cx="78098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dirty="0"/>
              <a:t>Fig. </a:t>
            </a:r>
            <a:r>
              <a:rPr lang="en-US" sz="1400" dirty="0" smtClean="0"/>
              <a:t>6.3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7671437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2386503" y="341768"/>
            <a:ext cx="5037884" cy="4445980"/>
            <a:chOff x="2113543" y="341768"/>
            <a:chExt cx="5037884" cy="4445980"/>
          </a:xfrm>
        </p:grpSpPr>
        <p:pic>
          <p:nvPicPr>
            <p:cNvPr id="4" name="Picture 7" descr="E:\Chapter_06\B_JPEG_Images_and_Tables\a_labeled\figure_06_02_labeled.jpg"/>
            <p:cNvPicPr>
              <a:picLocks noChangeAspect="1" noChangeArrowheads="1"/>
            </p:cNvPicPr>
            <p:nvPr/>
          </p:nvPicPr>
          <p:blipFill>
            <a:blip r:embed="rId2" cstate="print"/>
            <a:srcRect l="1245" t="2104" r="1619" b="5333"/>
            <a:stretch>
              <a:fillRect/>
            </a:stretch>
          </p:blipFill>
          <p:spPr bwMode="auto">
            <a:xfrm>
              <a:off x="2113543" y="341768"/>
              <a:ext cx="4887758" cy="4445980"/>
            </a:xfrm>
            <a:prstGeom prst="rect">
              <a:avLst/>
            </a:prstGeom>
            <a:noFill/>
          </p:spPr>
        </p:pic>
        <p:sp>
          <p:nvSpPr>
            <p:cNvPr id="6" name="Rectangle 5"/>
            <p:cNvSpPr/>
            <p:nvPr/>
          </p:nvSpPr>
          <p:spPr bwMode="auto">
            <a:xfrm>
              <a:off x="5622878" y="477672"/>
              <a:ext cx="1528549" cy="2087086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7" name="Rectangle 6"/>
            <p:cNvSpPr/>
            <p:nvPr/>
          </p:nvSpPr>
          <p:spPr bwMode="auto">
            <a:xfrm>
              <a:off x="2113543" y="3002507"/>
              <a:ext cx="1910687" cy="1785241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Classification of Bones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950790"/>
            <a:ext cx="9048466" cy="2252117"/>
          </a:xfr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dirty="0" smtClean="0">
                <a:solidFill>
                  <a:srgbClr val="186EC4"/>
                </a:solidFill>
                <a:cs typeface="Arial" pitchFamily="34" charset="0"/>
              </a:rPr>
              <a:t>Long Bones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000" b="0" dirty="0" smtClean="0">
                <a:cs typeface="Arial" pitchFamily="34" charset="0"/>
              </a:rPr>
              <a:t>much </a:t>
            </a:r>
            <a:r>
              <a:rPr lang="en-US" sz="2000" b="0" dirty="0">
                <a:cs typeface="Arial" pitchFamily="34" charset="0"/>
              </a:rPr>
              <a:t>longer than wide;  a shaft + 2 ends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000" b="0" dirty="0">
                <a:cs typeface="Arial" pitchFamily="34" charset="0"/>
              </a:rPr>
              <a:t>mostly compact bone with hollow </a:t>
            </a:r>
            <a:r>
              <a:rPr lang="en-US" sz="2000" b="0" dirty="0" err="1">
                <a:cs typeface="Arial" pitchFamily="34" charset="0"/>
              </a:rPr>
              <a:t>centre</a:t>
            </a:r>
            <a:r>
              <a:rPr lang="en-US" sz="2000" b="0" dirty="0">
                <a:cs typeface="Arial" pitchFamily="34" charset="0"/>
              </a:rPr>
              <a:t> (</a:t>
            </a:r>
            <a:r>
              <a:rPr lang="en-US" sz="2000" b="0" dirty="0" smtClean="0">
                <a:cs typeface="Arial" pitchFamily="34" charset="0"/>
              </a:rPr>
              <a:t>marrow cavity</a:t>
            </a:r>
            <a:r>
              <a:rPr lang="en-US" sz="2000" b="0" dirty="0">
                <a:cs typeface="Arial" pitchFamily="34" charset="0"/>
              </a:rPr>
              <a:t>); spongy bone near joint ends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dirty="0" smtClean="0">
                <a:solidFill>
                  <a:srgbClr val="186EC4"/>
                </a:solidFill>
                <a:cs typeface="Arial" pitchFamily="34" charset="0"/>
              </a:rPr>
              <a:t>Short Bones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1800" b="0" dirty="0" smtClean="0">
                <a:cs typeface="Arial" pitchFamily="34" charset="0"/>
              </a:rPr>
              <a:t>roughly </a:t>
            </a:r>
            <a:r>
              <a:rPr lang="en-US" sz="1800" b="0" dirty="0">
                <a:cs typeface="Arial" pitchFamily="34" charset="0"/>
              </a:rPr>
              <a:t>cube-shaped;  </a:t>
            </a:r>
            <a:r>
              <a:rPr lang="en-US" sz="1800" b="0" dirty="0" err="1">
                <a:cs typeface="Arial" pitchFamily="34" charset="0"/>
              </a:rPr>
              <a:t>eg</a:t>
            </a:r>
            <a:r>
              <a:rPr lang="en-US" sz="1800" b="0" dirty="0">
                <a:cs typeface="Arial" pitchFamily="34" charset="0"/>
              </a:rPr>
              <a:t>: wrist, ankle, sesamoid bones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1800" b="0" dirty="0">
                <a:cs typeface="Arial" pitchFamily="34" charset="0"/>
              </a:rPr>
              <a:t>primarily spongy bone + thin outer layer of compact bone</a:t>
            </a:r>
            <a:endParaRPr lang="en-US" sz="1800" b="0" i="1" dirty="0">
              <a:cs typeface="Arial" pitchFamily="34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lang="en-US" sz="2000" dirty="0"/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8044218" y="58379"/>
            <a:ext cx="990600" cy="307777"/>
          </a:xfrm>
          <a:prstGeom prst="rect">
            <a:avLst/>
          </a:prstGeom>
          <a:ln w="9525"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0" dirty="0">
                <a:latin typeface="Calibri" panose="020F0502020204030204" pitchFamily="34" charset="0"/>
              </a:rPr>
              <a:t>Fig. 6.2</a:t>
            </a:r>
          </a:p>
        </p:txBody>
      </p:sp>
    </p:spTree>
    <p:extLst>
      <p:ext uri="{BB962C8B-B14F-4D97-AF65-F5344CB8AC3E}">
        <p14:creationId xmlns:p14="http://schemas.microsoft.com/office/powerpoint/2010/main" val="6824908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3929627" y="0"/>
            <a:ext cx="5214373" cy="4445980"/>
            <a:chOff x="2591220" y="341767"/>
            <a:chExt cx="5214373" cy="4445980"/>
          </a:xfrm>
        </p:grpSpPr>
        <p:pic>
          <p:nvPicPr>
            <p:cNvPr id="5" name="Picture 7" descr="E:\Chapter_06\B_JPEG_Images_and_Tables\a_labeled\figure_06_02_labeled.jpg"/>
            <p:cNvPicPr>
              <a:picLocks noChangeAspect="1" noChangeArrowheads="1"/>
            </p:cNvPicPr>
            <p:nvPr/>
          </p:nvPicPr>
          <p:blipFill>
            <a:blip r:embed="rId2" cstate="print"/>
            <a:srcRect l="1245" t="2104" r="1619" b="5333"/>
            <a:stretch>
              <a:fillRect/>
            </a:stretch>
          </p:blipFill>
          <p:spPr bwMode="auto">
            <a:xfrm>
              <a:off x="2591220" y="341767"/>
              <a:ext cx="4887758" cy="4445980"/>
            </a:xfrm>
            <a:prstGeom prst="rect">
              <a:avLst/>
            </a:prstGeom>
            <a:noFill/>
          </p:spPr>
        </p:pic>
        <p:sp>
          <p:nvSpPr>
            <p:cNvPr id="6" name="Rectangle 5"/>
            <p:cNvSpPr/>
            <p:nvPr/>
          </p:nvSpPr>
          <p:spPr bwMode="auto">
            <a:xfrm>
              <a:off x="2591220" y="518615"/>
              <a:ext cx="1434869" cy="2483891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7" name="Rectangle 6"/>
            <p:cNvSpPr/>
            <p:nvPr/>
          </p:nvSpPr>
          <p:spPr bwMode="auto">
            <a:xfrm>
              <a:off x="6057753" y="3002505"/>
              <a:ext cx="1747840" cy="1785241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Classification of Bones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41947"/>
            <a:ext cx="3820446" cy="4339988"/>
          </a:xfr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dirty="0" smtClean="0">
                <a:solidFill>
                  <a:srgbClr val="186EC4"/>
                </a:solidFill>
                <a:cs typeface="Arial" pitchFamily="34" charset="0"/>
              </a:rPr>
              <a:t>Flat Bones</a:t>
            </a:r>
            <a:endParaRPr lang="en-US" b="0" dirty="0">
              <a:solidFill>
                <a:srgbClr val="186EC4"/>
              </a:solidFill>
              <a:cs typeface="Arial" pitchFamily="34" charset="0"/>
            </a:endParaRP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000" b="0" dirty="0" smtClean="0">
                <a:cs typeface="Arial" pitchFamily="34" charset="0"/>
              </a:rPr>
              <a:t>thin, flattened &amp; sometimes curved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000" b="0" dirty="0" smtClean="0">
                <a:cs typeface="Arial" pitchFamily="34" charset="0"/>
              </a:rPr>
              <a:t>include skull bones, ribs &amp; breastbone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dirty="0" smtClean="0">
                <a:solidFill>
                  <a:srgbClr val="186EC4"/>
                </a:solidFill>
                <a:cs typeface="Arial" pitchFamily="34" charset="0"/>
              </a:rPr>
              <a:t>Irregular Bones</a:t>
            </a:r>
            <a:endParaRPr lang="en-US" b="0" dirty="0" smtClean="0">
              <a:solidFill>
                <a:srgbClr val="186EC4"/>
              </a:solidFill>
              <a:cs typeface="Arial" pitchFamily="34" charset="0"/>
            </a:endParaRP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000" b="0" dirty="0" smtClean="0">
                <a:cs typeface="Arial" pitchFamily="34" charset="0"/>
              </a:rPr>
              <a:t>leftovers</a:t>
            </a:r>
            <a:r>
              <a:rPr lang="en-US" sz="2000" b="0" dirty="0">
                <a:cs typeface="Arial" pitchFamily="34" charset="0"/>
              </a:rPr>
              <a:t>: e.g. vertebrae &amp; hip bones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000" b="0" dirty="0">
                <a:cs typeface="Arial" pitchFamily="34" charset="0"/>
              </a:rPr>
              <a:t>complicated shapes: primarily spongy bone + thin covering layer of compact bone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lang="en-US" sz="2000" dirty="0"/>
          </a:p>
        </p:txBody>
      </p:sp>
      <p:pic>
        <p:nvPicPr>
          <p:cNvPr id="9" name="Picture 12" descr="E:\Chapter_07\B_JPEG_Images_and_Tables\b_unlabeled\figure_07_18_unlabeled.jpg"/>
          <p:cNvPicPr>
            <a:picLocks noChangeAspect="1" noChangeArrowheads="1"/>
          </p:cNvPicPr>
          <p:nvPr/>
        </p:nvPicPr>
        <p:blipFill>
          <a:blip r:embed="rId3" cstate="print"/>
          <a:srcRect l="19284" t="8757" r="15734" b="11204"/>
          <a:stretch>
            <a:fillRect/>
          </a:stretch>
        </p:blipFill>
        <p:spPr bwMode="auto">
          <a:xfrm>
            <a:off x="5526415" y="4552679"/>
            <a:ext cx="2142511" cy="2081442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7396160" y="6188700"/>
            <a:ext cx="8803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Fig. 7.18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1573081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43198"/>
          </a:xfrm>
        </p:spPr>
        <p:txBody>
          <a:bodyPr/>
          <a:lstStyle/>
          <a:p>
            <a:r>
              <a:rPr lang="en-US" i="1" dirty="0">
                <a:cs typeface="Arial" pitchFamily="34" charset="0"/>
              </a:rPr>
              <a:t>3.2  Describe the microscopic structure of long </a:t>
            </a:r>
            <a:r>
              <a:rPr lang="en-US" i="1" dirty="0" smtClean="0">
                <a:cs typeface="Arial" pitchFamily="34" charset="0"/>
              </a:rPr>
              <a:t>bones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31559"/>
            <a:ext cx="5145206" cy="6242245"/>
          </a:xfr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2000" dirty="0" smtClean="0">
                <a:solidFill>
                  <a:srgbClr val="0066CC"/>
                </a:solidFill>
                <a:cs typeface="Arial" pitchFamily="34" charset="0"/>
              </a:rPr>
              <a:t>DIAPHYSIS</a:t>
            </a:r>
            <a:endParaRPr lang="en-US" sz="2000" b="0" i="1" dirty="0">
              <a:solidFill>
                <a:srgbClr val="0066CC"/>
              </a:solidFill>
              <a:cs typeface="Arial" pitchFamily="34" charset="0"/>
            </a:endParaRP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000" b="0" dirty="0" smtClean="0">
                <a:cs typeface="Arial" pitchFamily="34" charset="0"/>
              </a:rPr>
              <a:t>tubular </a:t>
            </a:r>
            <a:r>
              <a:rPr lang="en-US" sz="2000" b="0" dirty="0">
                <a:cs typeface="Arial" pitchFamily="34" charset="0"/>
              </a:rPr>
              <a:t>shaft of a long bone = long axis of the bone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000" b="0" dirty="0" smtClean="0">
                <a:cs typeface="Arial" pitchFamily="34" charset="0"/>
              </a:rPr>
              <a:t>collar </a:t>
            </a:r>
            <a:r>
              <a:rPr lang="en-US" sz="2000" b="0" dirty="0">
                <a:cs typeface="Arial" pitchFamily="34" charset="0"/>
              </a:rPr>
              <a:t>of compact bone surrounding marrow cavity ( medullary cavity)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000" b="0" dirty="0" smtClean="0">
                <a:cs typeface="Arial" pitchFamily="34" charset="0"/>
              </a:rPr>
              <a:t>in </a:t>
            </a:r>
            <a:r>
              <a:rPr lang="en-US" sz="2000" b="0" dirty="0">
                <a:cs typeface="Arial" pitchFamily="34" charset="0"/>
              </a:rPr>
              <a:t>adults, medullary cavity contains fat (yellow marrow or yellow bone 	marrow cavity)</a:t>
            </a:r>
            <a:endParaRPr lang="en-US" sz="2000" dirty="0">
              <a:cs typeface="Arial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2000" dirty="0" smtClean="0">
                <a:solidFill>
                  <a:srgbClr val="0066CC"/>
                </a:solidFill>
                <a:cs typeface="Arial" pitchFamily="34" charset="0"/>
              </a:rPr>
              <a:t>EPIPHYSES</a:t>
            </a:r>
            <a:r>
              <a:rPr lang="en-US" sz="2000" dirty="0">
                <a:solidFill>
                  <a:srgbClr val="0066CC"/>
                </a:solidFill>
                <a:cs typeface="Arial" pitchFamily="34" charset="0"/>
              </a:rPr>
              <a:t>: (sing. = epiphysis)</a:t>
            </a:r>
          </a:p>
          <a:p>
            <a:pPr marL="1038225" lvl="1" indent="-457200">
              <a:lnSpc>
                <a:spcPct val="100000"/>
              </a:lnSpc>
              <a:spcBef>
                <a:spcPts val="600"/>
              </a:spcBef>
            </a:pPr>
            <a:r>
              <a:rPr lang="en-US" sz="2000" b="0" dirty="0" smtClean="0">
                <a:cs typeface="Arial" pitchFamily="34" charset="0"/>
              </a:rPr>
              <a:t>extremities </a:t>
            </a:r>
            <a:r>
              <a:rPr lang="en-US" sz="2000" b="0" dirty="0">
                <a:cs typeface="Arial" pitchFamily="34" charset="0"/>
              </a:rPr>
              <a:t>of a long bone; expanded for articulation with other bones</a:t>
            </a:r>
          </a:p>
          <a:p>
            <a:pPr marL="1038225" lvl="1" indent="-457200">
              <a:lnSpc>
                <a:spcPct val="100000"/>
              </a:lnSpc>
              <a:spcBef>
                <a:spcPts val="600"/>
              </a:spcBef>
            </a:pPr>
            <a:r>
              <a:rPr lang="en-US" sz="2000" b="0" dirty="0" smtClean="0">
                <a:cs typeface="Arial" pitchFamily="34" charset="0"/>
              </a:rPr>
              <a:t>compact </a:t>
            </a:r>
            <a:r>
              <a:rPr lang="en-US" sz="2000" b="0" dirty="0">
                <a:cs typeface="Arial" pitchFamily="34" charset="0"/>
              </a:rPr>
              <a:t>bone forms thin outer layer; interior filled with spongy bone</a:t>
            </a:r>
          </a:p>
          <a:p>
            <a:pPr marL="1038225" lvl="1" indent="-457200">
              <a:lnSpc>
                <a:spcPct val="100000"/>
              </a:lnSpc>
              <a:spcBef>
                <a:spcPts val="600"/>
              </a:spcBef>
            </a:pPr>
            <a:r>
              <a:rPr lang="en-US" sz="2000" b="0" dirty="0" smtClean="0">
                <a:cs typeface="Arial" pitchFamily="34" charset="0"/>
              </a:rPr>
              <a:t>thin </a:t>
            </a:r>
            <a:r>
              <a:rPr lang="en-US" sz="2000" b="0" dirty="0">
                <a:cs typeface="Arial" pitchFamily="34" charset="0"/>
              </a:rPr>
              <a:t>layer of </a:t>
            </a:r>
            <a:r>
              <a:rPr lang="en-US" sz="2000" dirty="0">
                <a:solidFill>
                  <a:srgbClr val="0066CC"/>
                </a:solidFill>
                <a:cs typeface="Arial" pitchFamily="34" charset="0"/>
              </a:rPr>
              <a:t>hyaline</a:t>
            </a:r>
            <a:r>
              <a:rPr lang="en-US" sz="2000" b="0" dirty="0">
                <a:solidFill>
                  <a:srgbClr val="0066CC"/>
                </a:solidFill>
                <a:cs typeface="Arial" pitchFamily="34" charset="0"/>
              </a:rPr>
              <a:t> </a:t>
            </a:r>
            <a:r>
              <a:rPr lang="en-US" sz="2000" b="0" dirty="0">
                <a:cs typeface="Arial" pitchFamily="34" charset="0"/>
              </a:rPr>
              <a:t>(</a:t>
            </a:r>
            <a:r>
              <a:rPr lang="en-US" sz="2000" dirty="0">
                <a:solidFill>
                  <a:srgbClr val="0066CC"/>
                </a:solidFill>
                <a:cs typeface="Arial" pitchFamily="34" charset="0"/>
              </a:rPr>
              <a:t>articular</a:t>
            </a:r>
            <a:r>
              <a:rPr lang="en-US" sz="2000" b="0" dirty="0">
                <a:cs typeface="Arial" pitchFamily="34" charset="0"/>
              </a:rPr>
              <a:t>) </a:t>
            </a:r>
            <a:r>
              <a:rPr lang="en-US" sz="2000" dirty="0">
                <a:solidFill>
                  <a:srgbClr val="0066CC"/>
                </a:solidFill>
                <a:cs typeface="Arial" pitchFamily="34" charset="0"/>
              </a:rPr>
              <a:t>cartilage</a:t>
            </a:r>
            <a:r>
              <a:rPr lang="en-US" sz="2000" b="0" dirty="0">
                <a:solidFill>
                  <a:srgbClr val="0066CC"/>
                </a:solidFill>
                <a:cs typeface="Arial" pitchFamily="34" charset="0"/>
              </a:rPr>
              <a:t> </a:t>
            </a:r>
            <a:r>
              <a:rPr lang="en-US" sz="2000" b="0" dirty="0">
                <a:cs typeface="Arial" pitchFamily="34" charset="0"/>
              </a:rPr>
              <a:t>– why?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2000" dirty="0" smtClean="0">
                <a:solidFill>
                  <a:srgbClr val="0066CC"/>
                </a:solidFill>
                <a:cs typeface="Arial" pitchFamily="34" charset="0"/>
              </a:rPr>
              <a:t>EPIPHYSEAL </a:t>
            </a:r>
            <a:r>
              <a:rPr lang="en-US" sz="2000" dirty="0">
                <a:solidFill>
                  <a:srgbClr val="0066CC"/>
                </a:solidFill>
                <a:cs typeface="Arial" pitchFamily="34" charset="0"/>
              </a:rPr>
              <a:t>LINE</a:t>
            </a:r>
            <a:endParaRPr lang="en-US" sz="2000" b="0" dirty="0">
              <a:solidFill>
                <a:srgbClr val="0066CC"/>
              </a:solidFill>
              <a:cs typeface="Arial" pitchFamily="34" charset="0"/>
            </a:endParaRP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1800" b="0" dirty="0" smtClean="0">
                <a:cs typeface="Arial" pitchFamily="34" charset="0"/>
              </a:rPr>
              <a:t>between </a:t>
            </a:r>
            <a:r>
              <a:rPr lang="en-US" sz="1800" b="0" dirty="0">
                <a:cs typeface="Arial" pitchFamily="34" charset="0"/>
              </a:rPr>
              <a:t>diaphysis &amp; each epiphysis; remnant of epiphyseal plate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lang="en-US" sz="2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1933" y="477671"/>
            <a:ext cx="3452031" cy="6039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81087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>
                <a:cs typeface="Arial" pitchFamily="34" charset="0"/>
              </a:rPr>
              <a:t>3.2  Describe the microscopic structure of long bones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15755"/>
            <a:ext cx="4203509" cy="5819401"/>
          </a:xfrm>
        </p:spPr>
        <p:txBody>
          <a:bodyPr/>
          <a:lstStyle/>
          <a:p>
            <a:pPr marL="0" indent="0">
              <a:lnSpc>
                <a:spcPct val="85000"/>
              </a:lnSpc>
              <a:spcBef>
                <a:spcPct val="50000"/>
              </a:spcBef>
              <a:buNone/>
            </a:pPr>
            <a:r>
              <a:rPr lang="en-US" dirty="0" smtClean="0">
                <a:solidFill>
                  <a:srgbClr val="0066CC"/>
                </a:solidFill>
                <a:cs typeface="Arial" pitchFamily="34" charset="0"/>
              </a:rPr>
              <a:t>MEMBRANES</a:t>
            </a:r>
            <a:endParaRPr lang="en-US" b="0" dirty="0">
              <a:solidFill>
                <a:srgbClr val="0066CC"/>
              </a:solidFill>
              <a:cs typeface="Arial" pitchFamily="34" charset="0"/>
            </a:endParaRP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b="0" dirty="0" smtClean="0">
                <a:cs typeface="Arial" pitchFamily="34" charset="0"/>
              </a:rPr>
              <a:t>cover </a:t>
            </a:r>
            <a:r>
              <a:rPr lang="en-US" dirty="0">
                <a:solidFill>
                  <a:srgbClr val="0066CC"/>
                </a:solidFill>
                <a:cs typeface="Arial" pitchFamily="34" charset="0"/>
              </a:rPr>
              <a:t>outer</a:t>
            </a:r>
            <a:r>
              <a:rPr lang="en-US" b="0" dirty="0">
                <a:solidFill>
                  <a:srgbClr val="0066CC"/>
                </a:solidFill>
                <a:cs typeface="Arial" pitchFamily="34" charset="0"/>
              </a:rPr>
              <a:t> </a:t>
            </a:r>
            <a:r>
              <a:rPr lang="en-US" b="0" dirty="0">
                <a:cs typeface="Arial" pitchFamily="34" charset="0"/>
              </a:rPr>
              <a:t>&amp; </a:t>
            </a:r>
            <a:r>
              <a:rPr lang="en-US" dirty="0">
                <a:solidFill>
                  <a:srgbClr val="0066CC"/>
                </a:solidFill>
                <a:cs typeface="Arial" pitchFamily="34" charset="0"/>
              </a:rPr>
              <a:t>inner</a:t>
            </a:r>
            <a:r>
              <a:rPr lang="en-US" b="0" dirty="0">
                <a:cs typeface="Arial" pitchFamily="34" charset="0"/>
              </a:rPr>
              <a:t> surfaces of long bones</a:t>
            </a: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solidFill>
                  <a:srgbClr val="0066CC"/>
                </a:solidFill>
                <a:cs typeface="Arial" pitchFamily="34" charset="0"/>
              </a:rPr>
              <a:t>Periosteum</a:t>
            </a:r>
            <a:r>
              <a:rPr lang="en-US" b="0" dirty="0">
                <a:cs typeface="Arial" pitchFamily="34" charset="0"/>
              </a:rPr>
              <a:t> covers the </a:t>
            </a:r>
            <a:r>
              <a:rPr lang="en-US" dirty="0">
                <a:solidFill>
                  <a:srgbClr val="0066CC"/>
                </a:solidFill>
                <a:cs typeface="Arial" pitchFamily="34" charset="0"/>
              </a:rPr>
              <a:t>outer</a:t>
            </a:r>
            <a:r>
              <a:rPr lang="en-US" b="0" dirty="0">
                <a:cs typeface="Arial" pitchFamily="34" charset="0"/>
              </a:rPr>
              <a:t> surface; contains </a:t>
            </a:r>
            <a:r>
              <a:rPr lang="en-US" dirty="0">
                <a:solidFill>
                  <a:srgbClr val="0066CC"/>
                </a:solidFill>
                <a:cs typeface="Arial" pitchFamily="34" charset="0"/>
              </a:rPr>
              <a:t>osteoblasts</a:t>
            </a:r>
            <a:r>
              <a:rPr lang="en-US" b="0" dirty="0">
                <a:cs typeface="Arial" pitchFamily="34" charset="0"/>
              </a:rPr>
              <a:t> and </a:t>
            </a:r>
            <a:r>
              <a:rPr lang="en-US" dirty="0">
                <a:solidFill>
                  <a:srgbClr val="0066CC"/>
                </a:solidFill>
                <a:cs typeface="Arial" pitchFamily="34" charset="0"/>
              </a:rPr>
              <a:t>osteoclasts</a:t>
            </a: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solidFill>
                  <a:srgbClr val="0066CC"/>
                </a:solidFill>
                <a:cs typeface="Arial" pitchFamily="34" charset="0"/>
              </a:rPr>
              <a:t>Endosteum</a:t>
            </a:r>
            <a:r>
              <a:rPr lang="en-US" b="0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en-US" b="0" dirty="0">
                <a:cs typeface="Arial" pitchFamily="34" charset="0"/>
              </a:rPr>
              <a:t>covers the </a:t>
            </a:r>
            <a:r>
              <a:rPr lang="en-US" dirty="0">
                <a:solidFill>
                  <a:srgbClr val="0C66C0"/>
                </a:solidFill>
                <a:cs typeface="Arial" pitchFamily="34" charset="0"/>
              </a:rPr>
              <a:t>inner</a:t>
            </a:r>
            <a:r>
              <a:rPr lang="en-US" b="0" dirty="0">
                <a:solidFill>
                  <a:srgbClr val="0C66C0"/>
                </a:solidFill>
                <a:cs typeface="Arial" pitchFamily="34" charset="0"/>
              </a:rPr>
              <a:t> </a:t>
            </a:r>
            <a:r>
              <a:rPr lang="en-US" b="0" dirty="0">
                <a:cs typeface="Arial" pitchFamily="34" charset="0"/>
              </a:rPr>
              <a:t>surface (lines marrow cavity); delicate layer of CT that also contains </a:t>
            </a:r>
            <a:r>
              <a:rPr lang="en-US" dirty="0">
                <a:solidFill>
                  <a:srgbClr val="0066CC"/>
                </a:solidFill>
                <a:cs typeface="Arial" pitchFamily="34" charset="0"/>
              </a:rPr>
              <a:t>osteoblasts</a:t>
            </a:r>
            <a:r>
              <a:rPr lang="en-US" b="0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en-US" b="0" dirty="0">
                <a:cs typeface="Arial" pitchFamily="34" charset="0"/>
              </a:rPr>
              <a:t>&amp; </a:t>
            </a:r>
            <a:r>
              <a:rPr lang="en-US" dirty="0">
                <a:solidFill>
                  <a:srgbClr val="0066CC"/>
                </a:solidFill>
                <a:cs typeface="Arial" pitchFamily="34" charset="0"/>
              </a:rPr>
              <a:t>osteoclasts</a:t>
            </a:r>
            <a:endParaRPr lang="en-US" b="0" dirty="0">
              <a:solidFill>
                <a:srgbClr val="0066CC"/>
              </a:solidFill>
              <a:cs typeface="Arial" pitchFamily="34" charset="0"/>
            </a:endParaRPr>
          </a:p>
          <a:p>
            <a:endParaRPr lang="en-US" dirty="0"/>
          </a:p>
        </p:txBody>
      </p:sp>
      <p:pic>
        <p:nvPicPr>
          <p:cNvPr id="4" name="Picture 3" descr="E:\Chapter_06\B_JPEG_Images_and_Tables\b_unlabeled\figure_06_03_unlabeled.jpg"/>
          <p:cNvPicPr>
            <a:picLocks noChangeAspect="1" noChangeArrowheads="1"/>
          </p:cNvPicPr>
          <p:nvPr/>
        </p:nvPicPr>
        <p:blipFill>
          <a:blip r:embed="rId2" cstate="print"/>
          <a:srcRect l="12427" t="7583" r="1712" b="9834"/>
          <a:stretch>
            <a:fillRect/>
          </a:stretch>
        </p:blipFill>
        <p:spPr bwMode="auto">
          <a:xfrm>
            <a:off x="4026090" y="1545226"/>
            <a:ext cx="4942545" cy="356539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236387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 of other bone types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615756"/>
            <a:ext cx="8884692" cy="2575120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400" b="0" dirty="0" smtClean="0">
                <a:cs typeface="Arial" pitchFamily="34" charset="0"/>
              </a:rPr>
              <a:t>all </a:t>
            </a:r>
            <a:r>
              <a:rPr lang="en-US" sz="2400" b="0" dirty="0">
                <a:cs typeface="Arial" pitchFamily="34" charset="0"/>
              </a:rPr>
              <a:t>3 other types have similar structure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400" b="0" dirty="0" smtClean="0">
                <a:cs typeface="Arial" pitchFamily="34" charset="0"/>
              </a:rPr>
              <a:t>compact </a:t>
            </a:r>
            <a:r>
              <a:rPr lang="en-US" sz="2400" b="0" dirty="0">
                <a:cs typeface="Arial" pitchFamily="34" charset="0"/>
              </a:rPr>
              <a:t>bone outside; spongy bone inside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400" b="0" dirty="0" smtClean="0">
                <a:cs typeface="Arial" pitchFamily="34" charset="0"/>
              </a:rPr>
              <a:t>compact </a:t>
            </a:r>
            <a:r>
              <a:rPr lang="en-US" sz="2400" b="0" dirty="0">
                <a:cs typeface="Arial" pitchFamily="34" charset="0"/>
              </a:rPr>
              <a:t>covered with </a:t>
            </a:r>
            <a:r>
              <a:rPr lang="en-US" sz="2400" dirty="0">
                <a:solidFill>
                  <a:srgbClr val="0C66C0"/>
                </a:solidFill>
                <a:cs typeface="Arial" pitchFamily="34" charset="0"/>
              </a:rPr>
              <a:t>periosteum</a:t>
            </a:r>
            <a:r>
              <a:rPr lang="en-US" sz="2400" b="0" dirty="0">
                <a:cs typeface="Arial" pitchFamily="34" charset="0"/>
              </a:rPr>
              <a:t> &amp; </a:t>
            </a:r>
            <a:r>
              <a:rPr lang="en-US" sz="2400" b="0" dirty="0" smtClean="0">
                <a:cs typeface="Arial" pitchFamily="34" charset="0"/>
              </a:rPr>
              <a:t>spongy </a:t>
            </a:r>
            <a:r>
              <a:rPr lang="en-US" sz="2400" b="0" dirty="0">
                <a:cs typeface="Arial" pitchFamily="34" charset="0"/>
              </a:rPr>
              <a:t>lined with </a:t>
            </a:r>
            <a:r>
              <a:rPr lang="en-US" sz="2400" dirty="0">
                <a:solidFill>
                  <a:srgbClr val="0C66C0"/>
                </a:solidFill>
                <a:cs typeface="Arial" pitchFamily="34" charset="0"/>
              </a:rPr>
              <a:t>endosteum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400" b="0" dirty="0">
                <a:cs typeface="Arial" pitchFamily="34" charset="0"/>
              </a:rPr>
              <a:t>not cylindrical so no shaft, marrow cavity or epiphyses - but do contain </a:t>
            </a:r>
            <a:r>
              <a:rPr lang="en-US" sz="2400" dirty="0">
                <a:solidFill>
                  <a:srgbClr val="0C66C0"/>
                </a:solidFill>
                <a:cs typeface="Arial" pitchFamily="34" charset="0"/>
              </a:rPr>
              <a:t>bone</a:t>
            </a:r>
            <a:r>
              <a:rPr lang="en-US" sz="2400" b="0" dirty="0">
                <a:solidFill>
                  <a:srgbClr val="0C66C0"/>
                </a:solidFill>
                <a:cs typeface="Arial" pitchFamily="34" charset="0"/>
              </a:rPr>
              <a:t> </a:t>
            </a:r>
            <a:r>
              <a:rPr lang="en-US" sz="2400" dirty="0">
                <a:solidFill>
                  <a:srgbClr val="0C66C0"/>
                </a:solidFill>
                <a:cs typeface="Arial" pitchFamily="34" charset="0"/>
              </a:rPr>
              <a:t>marrow</a:t>
            </a:r>
            <a:r>
              <a:rPr lang="en-US" sz="2400" b="0" dirty="0">
                <a:solidFill>
                  <a:srgbClr val="0C66C0"/>
                </a:solidFill>
                <a:cs typeface="Arial" pitchFamily="34" charset="0"/>
              </a:rPr>
              <a:t> </a:t>
            </a:r>
            <a:r>
              <a:rPr lang="en-US" sz="2400" b="0" dirty="0">
                <a:cs typeface="Arial" pitchFamily="34" charset="0"/>
              </a:rPr>
              <a:t>between trabeculae</a:t>
            </a:r>
            <a:endParaRPr lang="en-US" sz="2400" dirty="0">
              <a:cs typeface="Arial" pitchFamily="34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lang="en-US" sz="2400" dirty="0"/>
          </a:p>
        </p:txBody>
      </p:sp>
      <p:pic>
        <p:nvPicPr>
          <p:cNvPr id="4" name="Picture 11" descr="06-04_FlatBone_3"/>
          <p:cNvPicPr>
            <a:picLocks noChangeAspect="1" noChangeArrowheads="1"/>
          </p:cNvPicPr>
          <p:nvPr/>
        </p:nvPicPr>
        <p:blipFill rotWithShape="1">
          <a:blip r:embed="rId2" cstate="print">
            <a:lum bright="-12000" contrast="30000"/>
          </a:blip>
          <a:srcRect r="11455" b="4694"/>
          <a:stretch/>
        </p:blipFill>
        <p:spPr bwMode="auto">
          <a:xfrm>
            <a:off x="5022375" y="2787643"/>
            <a:ext cx="3985147" cy="3808303"/>
          </a:xfrm>
          <a:prstGeom prst="rect">
            <a:avLst/>
          </a:prstGeom>
          <a:noFill/>
        </p:spPr>
      </p:pic>
      <p:pic>
        <p:nvPicPr>
          <p:cNvPr id="5" name="Picture 10" descr="07-14a_VertebrDisc_3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34042" t="1859" r="30875" b="14644"/>
          <a:stretch>
            <a:fillRect/>
          </a:stretch>
        </p:blipFill>
        <p:spPr bwMode="auto">
          <a:xfrm>
            <a:off x="1282890" y="2783501"/>
            <a:ext cx="2566258" cy="3900984"/>
          </a:xfrm>
          <a:prstGeom prst="rect">
            <a:avLst/>
          </a:prstGeom>
          <a:noFill/>
        </p:spPr>
      </p:pic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0" y="6257392"/>
            <a:ext cx="86914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dirty="0"/>
              <a:t>Fig. </a:t>
            </a:r>
            <a:r>
              <a:rPr lang="en-US" sz="1600" dirty="0" smtClean="0"/>
              <a:t>6.3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1923145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0666" y="873456"/>
            <a:ext cx="4723334" cy="5038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cs typeface="Arial" pitchFamily="34" charset="0"/>
              </a:rPr>
              <a:t>Microscopic structure of </a:t>
            </a:r>
            <a:r>
              <a:rPr lang="en-US" i="1" dirty="0" smtClean="0">
                <a:cs typeface="Arial" pitchFamily="34" charset="0"/>
              </a:rPr>
              <a:t>compact</a:t>
            </a:r>
            <a:r>
              <a:rPr lang="en-US" dirty="0" smtClean="0">
                <a:cs typeface="Arial" pitchFamily="34" charset="0"/>
              </a:rPr>
              <a:t> bone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" y="615755"/>
            <a:ext cx="4285396" cy="6242245"/>
          </a:xfr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dirty="0" smtClean="0">
                <a:solidFill>
                  <a:srgbClr val="1666B6"/>
                </a:solidFill>
                <a:cs typeface="Arial" pitchFamily="34" charset="0"/>
              </a:rPr>
              <a:t>Osteon (</a:t>
            </a:r>
            <a:r>
              <a:rPr lang="en-US" dirty="0" err="1" smtClean="0">
                <a:solidFill>
                  <a:srgbClr val="1666B6"/>
                </a:solidFill>
                <a:cs typeface="Arial" pitchFamily="34" charset="0"/>
              </a:rPr>
              <a:t>Haversian</a:t>
            </a:r>
            <a:r>
              <a:rPr lang="en-US" dirty="0" smtClean="0">
                <a:solidFill>
                  <a:srgbClr val="1666B6"/>
                </a:solidFill>
                <a:cs typeface="Arial" pitchFamily="34" charset="0"/>
              </a:rPr>
              <a:t>) System</a:t>
            </a:r>
            <a:endParaRPr lang="en-US" b="0" dirty="0">
              <a:solidFill>
                <a:srgbClr val="1666B6"/>
              </a:solidFill>
              <a:cs typeface="Arial" pitchFamily="34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400" b="0" dirty="0" smtClean="0">
                <a:cs typeface="Arial" pitchFamily="34" charset="0"/>
              </a:rPr>
              <a:t>this </a:t>
            </a:r>
            <a:r>
              <a:rPr lang="en-US" sz="2400" b="0" dirty="0">
                <a:cs typeface="Arial" pitchFamily="34" charset="0"/>
              </a:rPr>
              <a:t>is the structural unit of compact bone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400" dirty="0" smtClean="0">
                <a:solidFill>
                  <a:srgbClr val="1666B6"/>
                </a:solidFill>
                <a:cs typeface="Arial" pitchFamily="34" charset="0"/>
              </a:rPr>
              <a:t>osteon</a:t>
            </a:r>
            <a:r>
              <a:rPr lang="en-US" sz="2400" b="0" dirty="0">
                <a:cs typeface="Arial" pitchFamily="34" charset="0"/>
              </a:rPr>
              <a:t>: an elongated cylinder oriented parallel to the long axis of bone</a:t>
            </a:r>
            <a:endParaRPr lang="en-US" sz="2400" dirty="0">
              <a:cs typeface="Arial" pitchFamily="34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400" i="1" dirty="0">
                <a:solidFill>
                  <a:srgbClr val="1666B6"/>
                </a:solidFill>
                <a:cs typeface="Arial" pitchFamily="34" charset="0"/>
              </a:rPr>
              <a:t>think of an osteon as a tiny, weight-bearing pillar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lang="en-US" sz="2400" b="0" dirty="0" smtClean="0">
              <a:cs typeface="Arial" pitchFamily="34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400" b="0" dirty="0" smtClean="0">
                <a:cs typeface="Arial" pitchFamily="34" charset="0"/>
              </a:rPr>
              <a:t>a </a:t>
            </a:r>
            <a:r>
              <a:rPr lang="en-US" sz="2400" b="0" dirty="0">
                <a:cs typeface="Arial" pitchFamily="34" charset="0"/>
              </a:rPr>
              <a:t>single osteon is a group of </a:t>
            </a:r>
            <a:r>
              <a:rPr lang="en-US" sz="2400" b="0" dirty="0">
                <a:solidFill>
                  <a:srgbClr val="1973CD"/>
                </a:solidFill>
                <a:cs typeface="Arial" pitchFamily="34" charset="0"/>
              </a:rPr>
              <a:t>hollow tubes of </a:t>
            </a:r>
            <a:r>
              <a:rPr lang="en-US" sz="2400" dirty="0">
                <a:solidFill>
                  <a:srgbClr val="1973CD"/>
                </a:solidFill>
                <a:cs typeface="Arial" pitchFamily="34" charset="0"/>
              </a:rPr>
              <a:t>bone matrix</a:t>
            </a:r>
            <a:r>
              <a:rPr lang="en-US" sz="2400" b="0" dirty="0">
                <a:solidFill>
                  <a:srgbClr val="1973CD"/>
                </a:solidFill>
                <a:cs typeface="Arial" pitchFamily="34" charset="0"/>
              </a:rPr>
              <a:t> </a:t>
            </a:r>
            <a:endParaRPr lang="en-US" sz="2400" b="0" dirty="0" smtClean="0">
              <a:cs typeface="Arial" pitchFamily="34" charset="0"/>
            </a:endParaRP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400" b="0" dirty="0" smtClean="0">
                <a:cs typeface="Arial" pitchFamily="34" charset="0"/>
              </a:rPr>
              <a:t>think </a:t>
            </a:r>
            <a:r>
              <a:rPr lang="en-US" sz="2400" b="0" dirty="0">
                <a:cs typeface="Arial" pitchFamily="34" charset="0"/>
              </a:rPr>
              <a:t>of the rings </a:t>
            </a:r>
            <a:r>
              <a:rPr lang="en-US" sz="2400" b="0" dirty="0" smtClean="0">
                <a:cs typeface="Arial" pitchFamily="34" charset="0"/>
              </a:rPr>
              <a:t>of </a:t>
            </a:r>
            <a:r>
              <a:rPr lang="en-US" sz="2400" b="0" dirty="0">
                <a:cs typeface="Arial" pitchFamily="34" charset="0"/>
              </a:rPr>
              <a:t>a </a:t>
            </a:r>
            <a:r>
              <a:rPr lang="en-US" sz="2400" b="0" dirty="0" smtClean="0">
                <a:cs typeface="Arial" pitchFamily="34" charset="0"/>
              </a:rPr>
              <a:t>tree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400" b="0" dirty="0" smtClean="0">
                <a:cs typeface="Arial" pitchFamily="34" charset="0"/>
              </a:rPr>
              <a:t>each </a:t>
            </a:r>
            <a:r>
              <a:rPr lang="en-US" sz="2400" b="0" dirty="0">
                <a:cs typeface="Arial" pitchFamily="34" charset="0"/>
              </a:rPr>
              <a:t>of the matrix tubes is called </a:t>
            </a:r>
            <a:r>
              <a:rPr lang="en-US" sz="2400" dirty="0">
                <a:cs typeface="Arial" pitchFamily="34" charset="0"/>
              </a:rPr>
              <a:t>lamellar bone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lang="en-US" sz="2400" dirty="0"/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4727575" y="5942036"/>
            <a:ext cx="43243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i="1" dirty="0">
                <a:solidFill>
                  <a:srgbClr val="1973CD"/>
                </a:solidFill>
                <a:latin typeface="Arial" pitchFamily="34" charset="0"/>
                <a:cs typeface="Arial" pitchFamily="34" charset="0"/>
              </a:rPr>
              <a:t>Note orientation of collagen fibers in successive lamellae</a:t>
            </a:r>
          </a:p>
        </p:txBody>
      </p:sp>
    </p:spTree>
    <p:extLst>
      <p:ext uri="{BB962C8B-B14F-4D97-AF65-F5344CB8AC3E}">
        <p14:creationId xmlns:p14="http://schemas.microsoft.com/office/powerpoint/2010/main" val="15367010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" y="2524836"/>
            <a:ext cx="9055540" cy="3841845"/>
          </a:xfrm>
        </p:spPr>
        <p:txBody>
          <a:bodyPr/>
          <a:lstStyle/>
          <a:p>
            <a:pPr marL="290513" indent="-290513">
              <a:lnSpc>
                <a:spcPct val="75000"/>
              </a:lnSpc>
              <a:spcBef>
                <a:spcPct val="50000"/>
              </a:spcBef>
            </a:pPr>
            <a:r>
              <a:rPr lang="en-US" sz="1800" dirty="0">
                <a:solidFill>
                  <a:srgbClr val="1B7EE1"/>
                </a:solidFill>
                <a:cs typeface="Arial" pitchFamily="34" charset="0"/>
              </a:rPr>
              <a:t>OSTEOCYTES </a:t>
            </a:r>
            <a:endParaRPr lang="en-US" sz="1800" dirty="0" smtClean="0">
              <a:solidFill>
                <a:srgbClr val="1B7EE1"/>
              </a:solidFill>
              <a:cs typeface="Arial" pitchFamily="34" charset="0"/>
            </a:endParaRPr>
          </a:p>
          <a:p>
            <a:pPr marL="871538" lvl="1" indent="-290513">
              <a:lnSpc>
                <a:spcPct val="75000"/>
              </a:lnSpc>
              <a:spcBef>
                <a:spcPct val="50000"/>
              </a:spcBef>
            </a:pPr>
            <a:r>
              <a:rPr lang="en-US" sz="1600" dirty="0" smtClean="0">
                <a:cs typeface="Arial" pitchFamily="34" charset="0"/>
              </a:rPr>
              <a:t>mature</a:t>
            </a:r>
            <a:r>
              <a:rPr lang="en-US" sz="1600" b="0" dirty="0" smtClean="0">
                <a:cs typeface="Arial" pitchFamily="34" charset="0"/>
              </a:rPr>
              <a:t> </a:t>
            </a:r>
            <a:r>
              <a:rPr lang="en-US" sz="1600" b="0" dirty="0">
                <a:cs typeface="Arial" pitchFamily="34" charset="0"/>
              </a:rPr>
              <a:t>bone cells; sit within small cavities (</a:t>
            </a:r>
            <a:r>
              <a:rPr lang="en-US" sz="1600" dirty="0">
                <a:cs typeface="Arial" pitchFamily="34" charset="0"/>
              </a:rPr>
              <a:t>lacunae</a:t>
            </a:r>
            <a:r>
              <a:rPr lang="en-US" sz="1600" b="0" dirty="0">
                <a:cs typeface="Arial" pitchFamily="34" charset="0"/>
              </a:rPr>
              <a:t>) within bony matrix in areas where adjacent lamellae meet</a:t>
            </a:r>
          </a:p>
          <a:p>
            <a:pPr marL="290513" indent="-290513">
              <a:lnSpc>
                <a:spcPct val="75000"/>
              </a:lnSpc>
              <a:spcBef>
                <a:spcPct val="50000"/>
              </a:spcBef>
            </a:pPr>
            <a:r>
              <a:rPr lang="en-US" sz="1800" dirty="0" smtClean="0">
                <a:solidFill>
                  <a:srgbClr val="1B7EE1"/>
                </a:solidFill>
                <a:cs typeface="Arial" pitchFamily="34" charset="0"/>
              </a:rPr>
              <a:t>CANALICULI</a:t>
            </a:r>
          </a:p>
          <a:p>
            <a:pPr marL="871538" lvl="1" indent="-290513">
              <a:lnSpc>
                <a:spcPct val="75000"/>
              </a:lnSpc>
              <a:spcBef>
                <a:spcPct val="50000"/>
              </a:spcBef>
            </a:pPr>
            <a:r>
              <a:rPr lang="en-US" sz="1600" b="0" dirty="0" smtClean="0">
                <a:cs typeface="Arial" pitchFamily="34" charset="0"/>
              </a:rPr>
              <a:t>small </a:t>
            </a:r>
            <a:r>
              <a:rPr lang="en-US" sz="1600" b="0" dirty="0">
                <a:cs typeface="Arial" pitchFamily="34" charset="0"/>
              </a:rPr>
              <a:t>canals that connect the lacunae with each other; also connected to central canal of </a:t>
            </a:r>
            <a:r>
              <a:rPr lang="en-US" sz="1600" b="0" dirty="0" err="1">
                <a:cs typeface="Arial" pitchFamily="34" charset="0"/>
              </a:rPr>
              <a:t>Haversian</a:t>
            </a:r>
            <a:r>
              <a:rPr lang="en-US" sz="1600" b="0" dirty="0">
                <a:cs typeface="Arial" pitchFamily="34" charset="0"/>
              </a:rPr>
              <a:t> system </a:t>
            </a:r>
          </a:p>
          <a:p>
            <a:pPr marL="290513" indent="-290513">
              <a:lnSpc>
                <a:spcPct val="75000"/>
              </a:lnSpc>
              <a:spcBef>
                <a:spcPct val="50000"/>
              </a:spcBef>
            </a:pPr>
            <a:r>
              <a:rPr lang="en-US" sz="1800" dirty="0">
                <a:solidFill>
                  <a:srgbClr val="1B7EE1"/>
                </a:solidFill>
                <a:cs typeface="Arial" pitchFamily="34" charset="0"/>
              </a:rPr>
              <a:t>INTERSTITIAL </a:t>
            </a:r>
            <a:r>
              <a:rPr lang="en-US" sz="1800" dirty="0" smtClean="0">
                <a:solidFill>
                  <a:srgbClr val="1B7EE1"/>
                </a:solidFill>
                <a:cs typeface="Arial" pitchFamily="34" charset="0"/>
              </a:rPr>
              <a:t>LAMELLAE</a:t>
            </a:r>
          </a:p>
          <a:p>
            <a:pPr marL="871538" lvl="1" indent="-290513">
              <a:lnSpc>
                <a:spcPct val="75000"/>
              </a:lnSpc>
              <a:spcBef>
                <a:spcPct val="50000"/>
              </a:spcBef>
            </a:pPr>
            <a:r>
              <a:rPr lang="en-US" sz="1600" b="0" dirty="0" smtClean="0">
                <a:cs typeface="Arial" pitchFamily="34" charset="0"/>
              </a:rPr>
              <a:t>fill </a:t>
            </a:r>
            <a:r>
              <a:rPr lang="en-US" sz="1600" b="0" dirty="0">
                <a:cs typeface="Arial" pitchFamily="34" charset="0"/>
              </a:rPr>
              <a:t>the gaps between forming osteons or are leftovers of osteons that were partially destroyed by bone remodeling</a:t>
            </a:r>
          </a:p>
          <a:p>
            <a:pPr marL="290513" indent="-290513">
              <a:lnSpc>
                <a:spcPct val="75000"/>
              </a:lnSpc>
              <a:spcBef>
                <a:spcPct val="50000"/>
              </a:spcBef>
            </a:pPr>
            <a:r>
              <a:rPr lang="en-US" sz="1800" dirty="0">
                <a:solidFill>
                  <a:srgbClr val="1B7EE1"/>
                </a:solidFill>
                <a:cs typeface="Arial" pitchFamily="34" charset="0"/>
              </a:rPr>
              <a:t>CIRCUMFERENTIAL </a:t>
            </a:r>
            <a:r>
              <a:rPr lang="en-US" sz="1800" dirty="0" smtClean="0">
                <a:solidFill>
                  <a:srgbClr val="1B7EE1"/>
                </a:solidFill>
                <a:cs typeface="Arial" pitchFamily="34" charset="0"/>
              </a:rPr>
              <a:t>LAMELLAE</a:t>
            </a:r>
          </a:p>
          <a:p>
            <a:pPr marL="871538" lvl="1" indent="-290513">
              <a:lnSpc>
                <a:spcPct val="75000"/>
              </a:lnSpc>
              <a:spcBef>
                <a:spcPct val="50000"/>
              </a:spcBef>
            </a:pPr>
            <a:r>
              <a:rPr lang="en-US" sz="1600" b="0" dirty="0" smtClean="0">
                <a:cs typeface="Arial" pitchFamily="34" charset="0"/>
              </a:rPr>
              <a:t>sheets </a:t>
            </a:r>
            <a:r>
              <a:rPr lang="en-US" sz="1600" b="0" dirty="0">
                <a:cs typeface="Arial" pitchFamily="34" charset="0"/>
              </a:rPr>
              <a:t>of bone located just deep to periosteum</a:t>
            </a:r>
            <a:r>
              <a:rPr lang="en-US" sz="1600" b="0" dirty="0" smtClean="0">
                <a:cs typeface="Arial" pitchFamily="34" charset="0"/>
              </a:rPr>
              <a:t>; extend </a:t>
            </a:r>
            <a:r>
              <a:rPr lang="en-US" sz="1600" b="0" dirty="0">
                <a:cs typeface="Arial" pitchFamily="34" charset="0"/>
              </a:rPr>
              <a:t>around entire circumference of shaft</a:t>
            </a: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sz="1800" dirty="0">
                <a:solidFill>
                  <a:srgbClr val="1B7EE1"/>
                </a:solidFill>
                <a:cs typeface="Arial" pitchFamily="34" charset="0"/>
              </a:rPr>
              <a:t>HAVERSIAN (CENTRAL) CANAL:</a:t>
            </a: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sz="1800" dirty="0" smtClean="0">
                <a:solidFill>
                  <a:srgbClr val="1B7EE1"/>
                </a:solidFill>
                <a:cs typeface="Arial" pitchFamily="34" charset="0"/>
              </a:rPr>
              <a:t>VOLKMANN’S </a:t>
            </a:r>
            <a:r>
              <a:rPr lang="en-US" sz="1800" dirty="0">
                <a:solidFill>
                  <a:srgbClr val="1B7EE1"/>
                </a:solidFill>
                <a:cs typeface="Arial" pitchFamily="34" charset="0"/>
              </a:rPr>
              <a:t>(PERFORATING) CANAL:</a:t>
            </a:r>
            <a:r>
              <a:rPr lang="en-US" sz="1800" b="0" dirty="0">
                <a:solidFill>
                  <a:srgbClr val="1B7EE1"/>
                </a:solidFill>
                <a:cs typeface="Arial" pitchFamily="34" charset="0"/>
              </a:rPr>
              <a:t>  </a:t>
            </a:r>
            <a:endParaRPr lang="en-US" sz="1800" b="0" dirty="0" smtClean="0">
              <a:solidFill>
                <a:srgbClr val="1B7EE1"/>
              </a:solidFill>
              <a:cs typeface="Arial" pitchFamily="34" charset="0"/>
            </a:endParaRPr>
          </a:p>
          <a:p>
            <a:pPr lvl="1">
              <a:lnSpc>
                <a:spcPct val="85000"/>
              </a:lnSpc>
              <a:spcBef>
                <a:spcPct val="50000"/>
              </a:spcBef>
            </a:pPr>
            <a:r>
              <a:rPr lang="en-US" sz="1600" b="0" dirty="0" smtClean="0">
                <a:cs typeface="Arial" pitchFamily="34" charset="0"/>
              </a:rPr>
              <a:t>perpendicular</a:t>
            </a:r>
            <a:r>
              <a:rPr lang="en-US" sz="1600" dirty="0" smtClean="0">
                <a:cs typeface="Arial" pitchFamily="34" charset="0"/>
                <a:sym typeface="WP MathA" pitchFamily="2" charset="2"/>
              </a:rPr>
              <a:t> </a:t>
            </a:r>
            <a:r>
              <a:rPr lang="en-US" sz="1600" b="0" dirty="0">
                <a:cs typeface="Arial" pitchFamily="34" charset="0"/>
              </a:rPr>
              <a:t>to long axis of bone (&amp; to </a:t>
            </a:r>
            <a:r>
              <a:rPr lang="en-US" sz="1600" b="0" dirty="0" err="1">
                <a:cs typeface="Arial" pitchFamily="34" charset="0"/>
              </a:rPr>
              <a:t>Haversian</a:t>
            </a:r>
            <a:r>
              <a:rPr lang="en-US" sz="1600" b="0" dirty="0">
                <a:cs typeface="Arial" pitchFamily="34" charset="0"/>
              </a:rPr>
              <a:t> canals); </a:t>
            </a:r>
          </a:p>
          <a:p>
            <a:endParaRPr lang="en-US" sz="16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750" r="5389"/>
          <a:stretch/>
        </p:blipFill>
        <p:spPr bwMode="auto">
          <a:xfrm>
            <a:off x="1" y="163773"/>
            <a:ext cx="9055540" cy="2361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57058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cs typeface="Arial" pitchFamily="34" charset="0"/>
              </a:rPr>
              <a:t>Microscopic structure of </a:t>
            </a:r>
            <a:r>
              <a:rPr lang="en-US" i="1" dirty="0" smtClean="0">
                <a:cs typeface="Arial" pitchFamily="34" charset="0"/>
              </a:rPr>
              <a:t>spongy</a:t>
            </a:r>
            <a:r>
              <a:rPr lang="en-US" dirty="0" smtClean="0">
                <a:cs typeface="Arial" pitchFamily="34" charset="0"/>
              </a:rPr>
              <a:t> bone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" y="615756"/>
            <a:ext cx="9048464" cy="2523230"/>
          </a:xfrm>
        </p:spPr>
        <p:txBody>
          <a:bodyPr/>
          <a:lstStyle/>
          <a:p>
            <a:pPr marL="225425" indent="-225425">
              <a:lnSpc>
                <a:spcPct val="100000"/>
              </a:lnSpc>
              <a:spcBef>
                <a:spcPts val="600"/>
              </a:spcBef>
            </a:pPr>
            <a:r>
              <a:rPr lang="en-US" sz="2000" b="0" dirty="0" smtClean="0">
                <a:cs typeface="Arial" pitchFamily="34" charset="0"/>
              </a:rPr>
              <a:t>contains </a:t>
            </a:r>
            <a:r>
              <a:rPr lang="en-US" sz="2000" dirty="0">
                <a:solidFill>
                  <a:schemeClr val="accent2"/>
                </a:solidFill>
                <a:cs typeface="Arial" pitchFamily="34" charset="0"/>
              </a:rPr>
              <a:t>trabeculae</a:t>
            </a:r>
            <a:r>
              <a:rPr lang="en-US" sz="2000" b="0" dirty="0">
                <a:cs typeface="Arial" pitchFamily="34" charset="0"/>
              </a:rPr>
              <a:t>, </a:t>
            </a:r>
            <a:r>
              <a:rPr lang="en-US" sz="2000" b="0" dirty="0" err="1">
                <a:cs typeface="Arial" pitchFamily="34" charset="0"/>
              </a:rPr>
              <a:t>lamellarly</a:t>
            </a:r>
            <a:r>
              <a:rPr lang="en-US" sz="2000" b="0" dirty="0">
                <a:cs typeface="Arial" pitchFamily="34" charset="0"/>
              </a:rPr>
              <a:t> arranged </a:t>
            </a:r>
            <a:r>
              <a:rPr lang="en-US" sz="2000" dirty="0">
                <a:solidFill>
                  <a:schemeClr val="accent2"/>
                </a:solidFill>
                <a:cs typeface="Arial" pitchFamily="34" charset="0"/>
              </a:rPr>
              <a:t>osteocytes</a:t>
            </a:r>
            <a:r>
              <a:rPr lang="en-US" sz="2000" b="0" dirty="0">
                <a:cs typeface="Arial" pitchFamily="34" charset="0"/>
              </a:rPr>
              <a:t> &amp; </a:t>
            </a:r>
            <a:r>
              <a:rPr lang="en-US" sz="2000" dirty="0">
                <a:solidFill>
                  <a:schemeClr val="accent2"/>
                </a:solidFill>
                <a:cs typeface="Arial" pitchFamily="34" charset="0"/>
              </a:rPr>
              <a:t>canaliculi</a:t>
            </a:r>
          </a:p>
          <a:p>
            <a:pPr marL="225425" indent="-225425">
              <a:lnSpc>
                <a:spcPct val="100000"/>
              </a:lnSpc>
              <a:spcBef>
                <a:spcPts val="600"/>
              </a:spcBef>
            </a:pPr>
            <a:r>
              <a:rPr lang="en-US" sz="2000" b="0" dirty="0" smtClean="0">
                <a:cs typeface="Arial" pitchFamily="34" charset="0"/>
              </a:rPr>
              <a:t>trabeculae </a:t>
            </a:r>
            <a:r>
              <a:rPr lang="en-US" sz="2000" b="0" dirty="0">
                <a:cs typeface="Arial" pitchFamily="34" charset="0"/>
              </a:rPr>
              <a:t>arranged along lines of </a:t>
            </a:r>
            <a:r>
              <a:rPr lang="en-US" sz="2000" dirty="0">
                <a:solidFill>
                  <a:schemeClr val="accent2"/>
                </a:solidFill>
                <a:cs typeface="Arial" pitchFamily="34" charset="0"/>
              </a:rPr>
              <a:t>stress</a:t>
            </a:r>
            <a:r>
              <a:rPr lang="en-US" sz="2000" b="0" dirty="0">
                <a:cs typeface="Arial" pitchFamily="34" charset="0"/>
              </a:rPr>
              <a:t>; helps bone to resist stress</a:t>
            </a:r>
          </a:p>
          <a:p>
            <a:pPr marL="225425" indent="-225425">
              <a:lnSpc>
                <a:spcPct val="100000"/>
              </a:lnSpc>
              <a:spcBef>
                <a:spcPts val="600"/>
              </a:spcBef>
            </a:pPr>
            <a:r>
              <a:rPr lang="en-US" sz="2000" b="0" dirty="0" smtClean="0">
                <a:cs typeface="Arial" pitchFamily="34" charset="0"/>
              </a:rPr>
              <a:t>trabeculae </a:t>
            </a:r>
            <a:r>
              <a:rPr lang="en-US" sz="2000" b="0" dirty="0">
                <a:cs typeface="Arial" pitchFamily="34" charset="0"/>
              </a:rPr>
              <a:t>only a few cell layers thick; contain irregularly arranged lamellae &amp; osteocytes interconnected by canaliculi</a:t>
            </a:r>
          </a:p>
          <a:p>
            <a:pPr marL="225425" indent="-225425">
              <a:lnSpc>
                <a:spcPct val="100000"/>
              </a:lnSpc>
              <a:spcBef>
                <a:spcPts val="600"/>
              </a:spcBef>
            </a:pPr>
            <a:r>
              <a:rPr lang="en-US" sz="2000" b="0" dirty="0" smtClean="0">
                <a:cs typeface="Arial" pitchFamily="34" charset="0"/>
              </a:rPr>
              <a:t>there </a:t>
            </a:r>
            <a:r>
              <a:rPr lang="en-US" sz="2000" b="0" dirty="0">
                <a:cs typeface="Arial" pitchFamily="34" charset="0"/>
              </a:rPr>
              <a:t>are </a:t>
            </a:r>
            <a:r>
              <a:rPr lang="en-US" sz="2000" b="0" i="1" dirty="0">
                <a:solidFill>
                  <a:srgbClr val="1974CF"/>
                </a:solidFill>
                <a:cs typeface="Arial" pitchFamily="34" charset="0"/>
              </a:rPr>
              <a:t>no osteons</a:t>
            </a:r>
          </a:p>
          <a:p>
            <a:pPr marL="225425" indent="-225425">
              <a:lnSpc>
                <a:spcPct val="100000"/>
              </a:lnSpc>
              <a:spcBef>
                <a:spcPts val="600"/>
              </a:spcBef>
            </a:pPr>
            <a:r>
              <a:rPr lang="en-US" sz="2000" dirty="0" smtClean="0">
                <a:solidFill>
                  <a:schemeClr val="accent2"/>
                </a:solidFill>
                <a:cs typeface="Arial" pitchFamily="34" charset="0"/>
              </a:rPr>
              <a:t>nutrients</a:t>
            </a:r>
            <a:r>
              <a:rPr lang="en-US" sz="2000" b="0" dirty="0" smtClean="0">
                <a:cs typeface="Arial" pitchFamily="34" charset="0"/>
              </a:rPr>
              <a:t> </a:t>
            </a:r>
            <a:r>
              <a:rPr lang="en-US" sz="2000" b="0" dirty="0">
                <a:cs typeface="Arial" pitchFamily="34" charset="0"/>
              </a:rPr>
              <a:t>diffuse through canaliculi from the marrow spaces between the </a:t>
            </a:r>
            <a:r>
              <a:rPr lang="en-US" sz="2000" b="0" dirty="0" smtClean="0">
                <a:cs typeface="Arial" pitchFamily="34" charset="0"/>
              </a:rPr>
              <a:t>trabeculae </a:t>
            </a:r>
            <a:r>
              <a:rPr lang="en-US" sz="2000" b="0" dirty="0">
                <a:cs typeface="Arial" pitchFamily="34" charset="0"/>
              </a:rPr>
              <a:t>to reach the osteocytes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lang="en-US" sz="2000" dirty="0"/>
          </a:p>
        </p:txBody>
      </p:sp>
      <p:pic>
        <p:nvPicPr>
          <p:cNvPr id="4" name="Picture 3" descr="E:\Chapter_06\B_JPEG_Images_and_Tables\b_unlabeled\figure_06_03_unlabeled.jpg"/>
          <p:cNvPicPr>
            <a:picLocks noChangeAspect="1" noChangeArrowheads="1"/>
          </p:cNvPicPr>
          <p:nvPr/>
        </p:nvPicPr>
        <p:blipFill>
          <a:blip r:embed="rId2" cstate="print"/>
          <a:srcRect l="41435" t="7583" r="28367" b="51331"/>
          <a:stretch>
            <a:fillRect/>
          </a:stretch>
        </p:blipFill>
        <p:spPr bwMode="auto">
          <a:xfrm>
            <a:off x="301934" y="3269290"/>
            <a:ext cx="3309627" cy="3377170"/>
          </a:xfrm>
          <a:prstGeom prst="rect">
            <a:avLst/>
          </a:prstGeom>
          <a:noFill/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227"/>
          <a:stretch/>
        </p:blipFill>
        <p:spPr bwMode="auto">
          <a:xfrm>
            <a:off x="3749954" y="3269289"/>
            <a:ext cx="5394046" cy="3186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2026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/>
          <a:stretch>
            <a:fillRect/>
          </a:stretch>
        </p:blipFill>
        <p:spPr bwMode="auto">
          <a:xfrm>
            <a:off x="153062" y="122616"/>
            <a:ext cx="8909050" cy="642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983696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296"/>
            <a:ext cx="9144000" cy="661562"/>
          </a:xfrm>
        </p:spPr>
        <p:txBody>
          <a:bodyPr/>
          <a:lstStyle/>
          <a:p>
            <a:r>
              <a:rPr lang="fr-CH" sz="2400" i="1" dirty="0"/>
              <a:t>3.3  </a:t>
            </a:r>
            <a:r>
              <a:rPr lang="en-US" sz="2400" i="1" dirty="0"/>
              <a:t>Describe bone formation and remodeling and explain the factors that affect </a:t>
            </a:r>
            <a:r>
              <a:rPr lang="en-US" sz="2400" i="1" dirty="0" smtClean="0"/>
              <a:t>them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752232"/>
            <a:ext cx="4667533" cy="6105768"/>
          </a:xfr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fr-CH" sz="2000" dirty="0" err="1" smtClean="0">
                <a:solidFill>
                  <a:schemeClr val="bg2">
                    <a:lumMod val="25000"/>
                  </a:schemeClr>
                </a:solidFill>
              </a:rPr>
              <a:t>osteogenesis</a:t>
            </a:r>
            <a:r>
              <a:rPr lang="fr-CH" sz="2000" b="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fr-CH" sz="2000" b="0" dirty="0">
                <a:solidFill>
                  <a:schemeClr val="bg2">
                    <a:lumMod val="25000"/>
                  </a:schemeClr>
                </a:solidFill>
              </a:rPr>
              <a:t>or </a:t>
            </a:r>
            <a:r>
              <a:rPr lang="fr-CH" sz="2000" dirty="0">
                <a:solidFill>
                  <a:schemeClr val="bg2">
                    <a:lumMod val="25000"/>
                  </a:schemeClr>
                </a:solidFill>
              </a:rPr>
              <a:t>ossification</a:t>
            </a:r>
          </a:p>
          <a:p>
            <a:pPr marL="396875" indent="-396875">
              <a:lnSpc>
                <a:spcPct val="100000"/>
              </a:lnSpc>
              <a:spcBef>
                <a:spcPts val="600"/>
              </a:spcBef>
            </a:pPr>
            <a:r>
              <a:rPr lang="en-CA" sz="1600" b="0" dirty="0"/>
              <a:t>includes formation of bony skeleton in embryos, growth of bones during childhood &amp; adolescence &amp; remodel</a:t>
            </a:r>
            <a:r>
              <a:rPr lang="en-US" sz="1600" b="0" dirty="0"/>
              <a:t>l</a:t>
            </a:r>
            <a:r>
              <a:rPr lang="en-CA" sz="1600" b="0" dirty="0" err="1"/>
              <a:t>ing</a:t>
            </a:r>
            <a:r>
              <a:rPr lang="en-CA" sz="1600" b="0" dirty="0"/>
              <a:t>/repair of bones in adults </a:t>
            </a:r>
            <a:endParaRPr lang="fr-CH" sz="1600" dirty="0"/>
          </a:p>
          <a:p>
            <a:pPr marL="457200" indent="-457200">
              <a:lnSpc>
                <a:spcPct val="100000"/>
              </a:lnSpc>
              <a:spcBef>
                <a:spcPts val="600"/>
              </a:spcBef>
              <a:buFontTx/>
              <a:buAutoNum type="arabicParenR"/>
            </a:pPr>
            <a:endParaRPr lang="en-US" sz="1600" u="sng" dirty="0" smtClean="0">
              <a:solidFill>
                <a:srgbClr val="1974CF"/>
              </a:solidFill>
              <a:cs typeface="Arial" pitchFamily="34" charset="0"/>
            </a:endParaRPr>
          </a:p>
          <a:p>
            <a:pPr marL="457200" indent="-457200">
              <a:lnSpc>
                <a:spcPct val="100000"/>
              </a:lnSpc>
              <a:spcBef>
                <a:spcPts val="600"/>
              </a:spcBef>
              <a:buFontTx/>
              <a:buAutoNum type="arabicParenR"/>
            </a:pPr>
            <a:r>
              <a:rPr lang="en-US" sz="1600" u="sng" dirty="0" smtClean="0">
                <a:solidFill>
                  <a:srgbClr val="1974CF"/>
                </a:solidFill>
                <a:cs typeface="Arial" pitchFamily="34" charset="0"/>
              </a:rPr>
              <a:t>Intramembranous </a:t>
            </a:r>
            <a:r>
              <a:rPr lang="en-US" sz="1600" u="sng" dirty="0">
                <a:solidFill>
                  <a:srgbClr val="1974CF"/>
                </a:solidFill>
                <a:cs typeface="Arial" pitchFamily="34" charset="0"/>
              </a:rPr>
              <a:t>Ossification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1600" b="0" dirty="0">
                <a:cs typeface="Arial" pitchFamily="34" charset="0"/>
              </a:rPr>
              <a:t>bone develops from </a:t>
            </a:r>
            <a:r>
              <a:rPr lang="en-US" sz="1600" b="1" dirty="0">
                <a:solidFill>
                  <a:srgbClr val="1974CF"/>
                </a:solidFill>
                <a:cs typeface="Arial" pitchFamily="34" charset="0"/>
              </a:rPr>
              <a:t>fibrous CT membrane </a:t>
            </a:r>
            <a:r>
              <a:rPr lang="en-US" sz="1600" b="0" dirty="0">
                <a:cs typeface="Arial" pitchFamily="34" charset="0"/>
              </a:rPr>
              <a:t>containing mesenchymal cells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1600" b="0" dirty="0">
                <a:cs typeface="Arial" pitchFamily="34" charset="0"/>
              </a:rPr>
              <a:t>cranial bones of the skull and the clavicles – these are </a:t>
            </a:r>
            <a:r>
              <a:rPr lang="en-US" sz="1600" b="1" dirty="0">
                <a:solidFill>
                  <a:srgbClr val="1974CF"/>
                </a:solidFill>
                <a:cs typeface="Arial" pitchFamily="34" charset="0"/>
              </a:rPr>
              <a:t>flat</a:t>
            </a:r>
            <a:r>
              <a:rPr lang="en-US" sz="1600" b="0" dirty="0">
                <a:solidFill>
                  <a:srgbClr val="1974CF"/>
                </a:solidFill>
                <a:cs typeface="Arial" pitchFamily="34" charset="0"/>
              </a:rPr>
              <a:t> </a:t>
            </a:r>
            <a:r>
              <a:rPr lang="en-US" sz="1600" b="0" dirty="0">
                <a:cs typeface="Arial" pitchFamily="34" charset="0"/>
              </a:rPr>
              <a:t>bones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1600" b="0" dirty="0">
                <a:cs typeface="Arial" pitchFamily="34" charset="0"/>
              </a:rPr>
              <a:t>begins at about 8 weeks of embryonic development</a:t>
            </a:r>
          </a:p>
          <a:p>
            <a:pPr marL="457200" indent="-457200">
              <a:lnSpc>
                <a:spcPct val="100000"/>
              </a:lnSpc>
              <a:spcBef>
                <a:spcPts val="600"/>
              </a:spcBef>
              <a:buFontTx/>
              <a:buAutoNum type="arabicParenR" startAt="2"/>
            </a:pPr>
            <a:endParaRPr lang="en-US" sz="1600" u="sng" dirty="0" smtClean="0">
              <a:solidFill>
                <a:srgbClr val="1974CF"/>
              </a:solidFill>
              <a:cs typeface="Arial" pitchFamily="34" charset="0"/>
            </a:endParaRPr>
          </a:p>
          <a:p>
            <a:pPr marL="457200" indent="-457200">
              <a:lnSpc>
                <a:spcPct val="100000"/>
              </a:lnSpc>
              <a:spcBef>
                <a:spcPts val="600"/>
              </a:spcBef>
              <a:buFontTx/>
              <a:buAutoNum type="arabicParenR" startAt="2"/>
            </a:pPr>
            <a:r>
              <a:rPr lang="en-US" sz="1600" u="sng" dirty="0" smtClean="0">
                <a:solidFill>
                  <a:srgbClr val="1974CF"/>
                </a:solidFill>
                <a:cs typeface="Arial" pitchFamily="34" charset="0"/>
              </a:rPr>
              <a:t>Endochondral </a:t>
            </a:r>
            <a:r>
              <a:rPr lang="en-US" sz="1600" u="sng" dirty="0">
                <a:solidFill>
                  <a:srgbClr val="1974CF"/>
                </a:solidFill>
                <a:cs typeface="Arial" pitchFamily="34" charset="0"/>
              </a:rPr>
              <a:t>Ossification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1600" b="0" dirty="0">
                <a:cs typeface="Arial" pitchFamily="34" charset="0"/>
              </a:rPr>
              <a:t>bone development via the replacement of a hyaline cartilage model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1600" b="0" dirty="0">
                <a:cs typeface="Arial" pitchFamily="34" charset="0"/>
              </a:rPr>
              <a:t>all bones below the skull (except the clavicles)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1600" b="0" dirty="0">
                <a:cs typeface="Arial" pitchFamily="34" charset="0"/>
              </a:rPr>
              <a:t>begins in second month of development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1600" b="0" dirty="0">
                <a:cs typeface="Arial" pitchFamily="34" charset="0"/>
              </a:rPr>
              <a:t>more complex – why</a:t>
            </a:r>
            <a:r>
              <a:rPr lang="en-US" sz="1600" b="0" dirty="0" smtClean="0">
                <a:cs typeface="Arial" pitchFamily="34" charset="0"/>
              </a:rPr>
              <a:t>?</a:t>
            </a:r>
            <a:endParaRPr lang="en-US" sz="1600" dirty="0"/>
          </a:p>
        </p:txBody>
      </p:sp>
      <p:pic>
        <p:nvPicPr>
          <p:cNvPr id="7170" name="Picture 2" descr="http://highered.mheducation.com/sites/dl/free/0072507470/234420/mc_ch06_fig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55"/>
          <a:stretch/>
        </p:blipFill>
        <p:spPr bwMode="auto">
          <a:xfrm>
            <a:off x="4634150" y="1841309"/>
            <a:ext cx="4376773" cy="3890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94459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0"/>
            <a:ext cx="9144000" cy="3016155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CA" sz="2000" b="0" i="1" dirty="0">
                <a:solidFill>
                  <a:srgbClr val="1974CF"/>
                </a:solidFill>
                <a:cs typeface="Arial" pitchFamily="34" charset="0"/>
              </a:rPr>
              <a:t>NB:  in </a:t>
            </a:r>
            <a:r>
              <a:rPr lang="en-CA" sz="2000" i="1" dirty="0">
                <a:solidFill>
                  <a:srgbClr val="1974CF"/>
                </a:solidFill>
                <a:cs typeface="Arial" pitchFamily="34" charset="0"/>
              </a:rPr>
              <a:t>short</a:t>
            </a:r>
            <a:r>
              <a:rPr lang="en-CA" sz="2000" b="0" i="1" dirty="0">
                <a:solidFill>
                  <a:srgbClr val="1974CF"/>
                </a:solidFill>
                <a:cs typeface="Arial" pitchFamily="34" charset="0"/>
              </a:rPr>
              <a:t> bones, only the primary ossification centre is formed; most </a:t>
            </a:r>
            <a:r>
              <a:rPr lang="en-CA" sz="2000" i="1" dirty="0">
                <a:solidFill>
                  <a:srgbClr val="1974CF"/>
                </a:solidFill>
                <a:cs typeface="Arial" pitchFamily="34" charset="0"/>
              </a:rPr>
              <a:t>irregular</a:t>
            </a:r>
            <a:r>
              <a:rPr lang="en-CA" sz="2000" b="0" i="1" dirty="0">
                <a:solidFill>
                  <a:srgbClr val="1974CF"/>
                </a:solidFill>
                <a:cs typeface="Arial" pitchFamily="34" charset="0"/>
              </a:rPr>
              <a:t> bones are formed using several distinct ossification centres</a:t>
            </a:r>
            <a:endParaRPr lang="en-CA" sz="2000" b="0" dirty="0">
              <a:solidFill>
                <a:srgbClr val="1974CF"/>
              </a:solidFill>
              <a:cs typeface="Arial" pitchFamily="34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lang="en-CA" sz="2000" b="0" dirty="0" smtClean="0">
              <a:cs typeface="Arial" pitchFamily="34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CA" sz="2400" b="0" dirty="0" smtClean="0">
                <a:cs typeface="Arial" pitchFamily="34" charset="0"/>
              </a:rPr>
              <a:t>When </a:t>
            </a:r>
            <a:r>
              <a:rPr lang="en-CA" sz="2400" b="0" dirty="0">
                <a:cs typeface="Arial" pitchFamily="34" charset="0"/>
              </a:rPr>
              <a:t>secondary ossification is complete, hyaline cartilage remains:</a:t>
            </a:r>
          </a:p>
          <a:p>
            <a:pPr marL="923925" lvl="1" indent="-342900">
              <a:lnSpc>
                <a:spcPct val="100000"/>
              </a:lnSpc>
              <a:spcBef>
                <a:spcPts val="600"/>
              </a:spcBef>
              <a:buFont typeface="+mj-lt"/>
              <a:buAutoNum type="arabicParenR"/>
            </a:pPr>
            <a:r>
              <a:rPr lang="en-CA" sz="2000" b="0" dirty="0" smtClean="0">
                <a:cs typeface="Arial" pitchFamily="34" charset="0"/>
              </a:rPr>
              <a:t>on </a:t>
            </a:r>
            <a:r>
              <a:rPr lang="en-CA" sz="2000" b="0" dirty="0">
                <a:cs typeface="Arial" pitchFamily="34" charset="0"/>
              </a:rPr>
              <a:t>the epiphyseal surfaces as the </a:t>
            </a:r>
            <a:r>
              <a:rPr lang="en-CA" sz="2000" dirty="0">
                <a:solidFill>
                  <a:srgbClr val="1974CF"/>
                </a:solidFill>
                <a:cs typeface="Arial" pitchFamily="34" charset="0"/>
              </a:rPr>
              <a:t>articular cartilages</a:t>
            </a:r>
          </a:p>
          <a:p>
            <a:pPr marL="923925" lvl="1" indent="-342900">
              <a:lnSpc>
                <a:spcPct val="100000"/>
              </a:lnSpc>
              <a:spcBef>
                <a:spcPts val="600"/>
              </a:spcBef>
              <a:buFont typeface="+mj-lt"/>
              <a:buAutoNum type="arabicParenR"/>
            </a:pPr>
            <a:r>
              <a:rPr lang="en-CA" sz="2000" b="0" dirty="0" smtClean="0">
                <a:cs typeface="Arial" pitchFamily="34" charset="0"/>
              </a:rPr>
              <a:t>at </a:t>
            </a:r>
            <a:r>
              <a:rPr lang="en-CA" sz="2000" b="0" dirty="0">
                <a:cs typeface="Arial" pitchFamily="34" charset="0"/>
              </a:rPr>
              <a:t>the junctions of diaphysis and epiphyses where it forms the </a:t>
            </a:r>
            <a:r>
              <a:rPr lang="en-CA" sz="2000" dirty="0">
                <a:solidFill>
                  <a:srgbClr val="1974CF"/>
                </a:solidFill>
                <a:cs typeface="Arial" pitchFamily="34" charset="0"/>
              </a:rPr>
              <a:t>epiphyseal plates </a:t>
            </a:r>
            <a:r>
              <a:rPr lang="en-CA" sz="2000" b="0" dirty="0">
                <a:solidFill>
                  <a:srgbClr val="1974CF"/>
                </a:solidFill>
                <a:cs typeface="Arial" pitchFamily="34" charset="0"/>
                <a:sym typeface="WP IconicSymbolsA" pitchFamily="2" charset="2"/>
              </a:rPr>
              <a:t></a:t>
            </a:r>
            <a:r>
              <a:rPr lang="en-CA" sz="2000" b="0" dirty="0">
                <a:solidFill>
                  <a:srgbClr val="1974CF"/>
                </a:solidFill>
                <a:cs typeface="Arial" pitchFamily="34" charset="0"/>
              </a:rPr>
              <a:t> this is the area where long bones continue to grow</a:t>
            </a:r>
            <a:endParaRPr lang="fr-CH" sz="2000" dirty="0">
              <a:solidFill>
                <a:srgbClr val="1974CF"/>
              </a:solidFill>
              <a:cs typeface="Arial" pitchFamily="34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lang="en-US" sz="1800" dirty="0"/>
          </a:p>
        </p:txBody>
      </p:sp>
      <p:pic>
        <p:nvPicPr>
          <p:cNvPr id="4" name="Picture 2" descr="E:\Chapter_06\D_JPEG_Images_and_Tables\Unlabeled_without_leaders\figure_06_08_0_unlabeled.jpg"/>
          <p:cNvPicPr>
            <a:picLocks noChangeAspect="1" noChangeArrowheads="1"/>
          </p:cNvPicPr>
          <p:nvPr/>
        </p:nvPicPr>
        <p:blipFill>
          <a:blip r:embed="rId2" cstate="print"/>
          <a:srcRect t="8872" b="28165"/>
          <a:stretch>
            <a:fillRect/>
          </a:stretch>
        </p:blipFill>
        <p:spPr bwMode="auto">
          <a:xfrm>
            <a:off x="177422" y="2565779"/>
            <a:ext cx="8678268" cy="404190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8363560" y="4294061"/>
            <a:ext cx="7399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alibri" panose="020F0502020204030204" pitchFamily="34" charset="0"/>
              </a:rPr>
              <a:t>Fig. 6.8</a:t>
            </a:r>
            <a:endParaRPr lang="en-US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21082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cs typeface="Arial" pitchFamily="34" charset="0"/>
              </a:rPr>
              <a:t>Mechanisms of bone growth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15756"/>
            <a:ext cx="8837295" cy="2304866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CA" sz="2000" b="0" dirty="0" smtClean="0">
                <a:cs typeface="Arial" pitchFamily="34" charset="0"/>
              </a:rPr>
              <a:t>during </a:t>
            </a:r>
            <a:r>
              <a:rPr lang="en-CA" sz="2000" b="0" dirty="0">
                <a:cs typeface="Arial" pitchFamily="34" charset="0"/>
              </a:rPr>
              <a:t>infancy &amp; youth, long bones </a:t>
            </a:r>
            <a:r>
              <a:rPr lang="en-CA" sz="2000" b="0" dirty="0">
                <a:solidFill>
                  <a:srgbClr val="1974CF"/>
                </a:solidFill>
                <a:cs typeface="Arial" pitchFamily="34" charset="0"/>
              </a:rPr>
              <a:t>lengthen </a:t>
            </a:r>
            <a:r>
              <a:rPr lang="en-CA" sz="2000" b="0" dirty="0">
                <a:cs typeface="Arial" pitchFamily="34" charset="0"/>
              </a:rPr>
              <a:t>entirely by </a:t>
            </a:r>
            <a:r>
              <a:rPr lang="en-CA" sz="2000" b="0" dirty="0">
                <a:solidFill>
                  <a:srgbClr val="1974CF"/>
                </a:solidFill>
                <a:cs typeface="Arial" pitchFamily="34" charset="0"/>
              </a:rPr>
              <a:t>interstitial </a:t>
            </a:r>
            <a:r>
              <a:rPr lang="en-CA" sz="2000" b="0" dirty="0">
                <a:cs typeface="Arial" pitchFamily="34" charset="0"/>
              </a:rPr>
              <a:t>growth  of the </a:t>
            </a:r>
            <a:r>
              <a:rPr lang="en-CA" sz="2000" b="0" dirty="0">
                <a:solidFill>
                  <a:srgbClr val="1974CF"/>
                </a:solidFill>
                <a:cs typeface="Arial" pitchFamily="34" charset="0"/>
              </a:rPr>
              <a:t>epiphyseal plates </a:t>
            </a:r>
            <a:r>
              <a:rPr lang="en-CA" sz="2000" b="0" dirty="0">
                <a:cs typeface="Arial" pitchFamily="34" charset="0"/>
              </a:rPr>
              <a:t>and all bones grow in </a:t>
            </a:r>
            <a:r>
              <a:rPr lang="en-CA" sz="2000" b="0" dirty="0">
                <a:solidFill>
                  <a:srgbClr val="1974CF"/>
                </a:solidFill>
                <a:cs typeface="Arial" pitchFamily="34" charset="0"/>
              </a:rPr>
              <a:t>thickness </a:t>
            </a:r>
            <a:r>
              <a:rPr lang="en-CA" sz="2000" b="0" dirty="0">
                <a:cs typeface="Arial" pitchFamily="34" charset="0"/>
              </a:rPr>
              <a:t>by </a:t>
            </a:r>
            <a:r>
              <a:rPr lang="en-CA" sz="2000" b="0" dirty="0">
                <a:solidFill>
                  <a:srgbClr val="1974CF"/>
                </a:solidFill>
                <a:cs typeface="Arial" pitchFamily="34" charset="0"/>
              </a:rPr>
              <a:t>appositional </a:t>
            </a:r>
            <a:r>
              <a:rPr lang="en-CA" sz="2000" b="0" dirty="0">
                <a:cs typeface="Arial" pitchFamily="34" charset="0"/>
              </a:rPr>
              <a:t>growth</a:t>
            </a:r>
          </a:p>
          <a:p>
            <a:pPr>
              <a:spcBef>
                <a:spcPct val="50000"/>
              </a:spcBef>
            </a:pPr>
            <a:r>
              <a:rPr lang="en-CA" sz="2000" b="0" dirty="0">
                <a:cs typeface="Arial" pitchFamily="34" charset="0"/>
              </a:rPr>
              <a:t>most bones stop growing during adolescence or in early adulthood - </a:t>
            </a:r>
            <a:r>
              <a:rPr lang="en-CA" sz="2000" dirty="0">
                <a:solidFill>
                  <a:srgbClr val="1974CF"/>
                </a:solidFill>
                <a:cs typeface="Arial" pitchFamily="34" charset="0"/>
              </a:rPr>
              <a:t>some facial bones </a:t>
            </a:r>
            <a:r>
              <a:rPr lang="en-CA" sz="2000" b="0" dirty="0">
                <a:cs typeface="Arial" pitchFamily="34" charset="0"/>
              </a:rPr>
              <a:t>(</a:t>
            </a:r>
            <a:r>
              <a:rPr lang="en-CA" sz="2000" b="0" dirty="0" err="1">
                <a:cs typeface="Arial" pitchFamily="34" charset="0"/>
              </a:rPr>
              <a:t>eg</a:t>
            </a:r>
            <a:r>
              <a:rPr lang="en-CA" sz="2000" b="0" dirty="0">
                <a:cs typeface="Arial" pitchFamily="34" charset="0"/>
              </a:rPr>
              <a:t>: nose &amp; lower jaw) continue to grow (almost imperceptibly) </a:t>
            </a:r>
            <a:r>
              <a:rPr lang="en-CA" sz="2000" dirty="0">
                <a:solidFill>
                  <a:srgbClr val="1974CF"/>
                </a:solidFill>
                <a:cs typeface="Arial" pitchFamily="34" charset="0"/>
              </a:rPr>
              <a:t>throughout life</a:t>
            </a:r>
          </a:p>
          <a:p>
            <a:endParaRPr lang="en-US" sz="2000" b="0" dirty="0"/>
          </a:p>
        </p:txBody>
      </p:sp>
      <p:pic>
        <p:nvPicPr>
          <p:cNvPr id="8194" name="Picture 2" descr="http://upload.wikimedia.org/wikipedia/commons/1/10/Acromegaly_facial_features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946" y="2802340"/>
            <a:ext cx="63627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55778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Chapter_06\D_JPEG_Images_and_Tables\Labeled\figure_06_10_labeled.jpg"/>
          <p:cNvPicPr>
            <a:picLocks noChangeAspect="1" noChangeArrowheads="1"/>
          </p:cNvPicPr>
          <p:nvPr/>
        </p:nvPicPr>
        <p:blipFill>
          <a:blip r:embed="rId2" cstate="print"/>
          <a:srcRect t="743" b="4320"/>
          <a:stretch>
            <a:fillRect/>
          </a:stretch>
        </p:blipFill>
        <p:spPr bwMode="auto">
          <a:xfrm>
            <a:off x="1822528" y="461015"/>
            <a:ext cx="6000338" cy="6185446"/>
          </a:xfrm>
          <a:prstGeom prst="rect">
            <a:avLst/>
          </a:prstGeom>
          <a:noFill/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2588051"/>
            <a:ext cx="316305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Courier New" panose="02070309020205020404" pitchFamily="49" charset="0"/>
              <a:buChar char="o"/>
            </a:pPr>
            <a:r>
              <a:rPr lang="en-US" sz="2000" b="1" i="1" dirty="0" err="1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  <a:cs typeface="Arial" pitchFamily="34" charset="0"/>
              </a:rPr>
              <a:t>endochondral</a:t>
            </a:r>
            <a:r>
              <a:rPr lang="en-US" sz="2000" b="1" i="1" dirty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  <a:cs typeface="Arial" pitchFamily="34" charset="0"/>
              </a:rPr>
              <a:t> ossification process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Arial" pitchFamily="34" charset="0"/>
              </a:rPr>
              <a:t>Fig. 6.10:  Growth in length of a long </a:t>
            </a:r>
            <a:r>
              <a:rPr lang="en-US" dirty="0" smtClean="0">
                <a:cs typeface="Arial" pitchFamily="34" charset="0"/>
              </a:rPr>
              <a:t>bone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3535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48" y="27297"/>
            <a:ext cx="9144000" cy="2852382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CA" sz="2000" b="0" dirty="0">
                <a:cs typeface="Arial" pitchFamily="34" charset="0"/>
              </a:rPr>
              <a:t>as the long bone lengthens, the shape of the ends must be altered (</a:t>
            </a:r>
            <a:r>
              <a:rPr lang="en-CA" sz="2000" dirty="0">
                <a:solidFill>
                  <a:schemeClr val="bg2">
                    <a:lumMod val="25000"/>
                  </a:schemeClr>
                </a:solidFill>
                <a:cs typeface="Arial" pitchFamily="34" charset="0"/>
              </a:rPr>
              <a:t>remodeling</a:t>
            </a:r>
            <a:r>
              <a:rPr lang="en-CA" sz="2000" b="0" dirty="0">
                <a:cs typeface="Arial" pitchFamily="34" charset="0"/>
              </a:rPr>
              <a:t>)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CA" sz="2000" b="0" dirty="0" smtClean="0">
                <a:cs typeface="Arial" pitchFamily="34" charset="0"/>
              </a:rPr>
              <a:t>remember </a:t>
            </a:r>
            <a:r>
              <a:rPr lang="en-CA" sz="2000" b="0" dirty="0">
                <a:cs typeface="Arial" pitchFamily="34" charset="0"/>
              </a:rPr>
              <a:t>that the ends are wider than the shaft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CA" sz="2000" b="0" dirty="0" smtClean="0">
                <a:cs typeface="Arial" pitchFamily="34" charset="0"/>
              </a:rPr>
              <a:t>as </a:t>
            </a:r>
            <a:r>
              <a:rPr lang="en-CA" sz="2000" b="0" dirty="0">
                <a:cs typeface="Arial" pitchFamily="34" charset="0"/>
              </a:rPr>
              <a:t>length increases, </a:t>
            </a:r>
            <a:r>
              <a:rPr lang="en-CA" sz="2000" dirty="0">
                <a:solidFill>
                  <a:schemeClr val="bg2">
                    <a:lumMod val="25000"/>
                  </a:schemeClr>
                </a:solidFill>
                <a:cs typeface="Arial" pitchFamily="34" charset="0"/>
              </a:rPr>
              <a:t>external</a:t>
            </a:r>
            <a:r>
              <a:rPr lang="en-CA" sz="2000" b="0" dirty="0">
                <a:solidFill>
                  <a:schemeClr val="bg2">
                    <a:lumMod val="25000"/>
                  </a:schemeClr>
                </a:solidFill>
                <a:cs typeface="Arial" pitchFamily="34" charset="0"/>
              </a:rPr>
              <a:t> </a:t>
            </a:r>
            <a:r>
              <a:rPr lang="en-CA" sz="2000" b="0" dirty="0">
                <a:cs typeface="Arial" pitchFamily="34" charset="0"/>
              </a:rPr>
              <a:t>surface of ends made </a:t>
            </a:r>
            <a:r>
              <a:rPr lang="en-CA" sz="2000" dirty="0">
                <a:solidFill>
                  <a:schemeClr val="bg2">
                    <a:lumMod val="25000"/>
                  </a:schemeClr>
                </a:solidFill>
                <a:cs typeface="Arial" pitchFamily="34" charset="0"/>
              </a:rPr>
              <a:t>slimmer</a:t>
            </a:r>
            <a:r>
              <a:rPr lang="en-CA" sz="2000" b="0" dirty="0">
                <a:solidFill>
                  <a:schemeClr val="bg2">
                    <a:lumMod val="25000"/>
                  </a:schemeClr>
                </a:solidFill>
                <a:cs typeface="Arial" pitchFamily="34" charset="0"/>
              </a:rPr>
              <a:t> </a:t>
            </a:r>
            <a:r>
              <a:rPr lang="en-CA" sz="2000" b="0" dirty="0">
                <a:cs typeface="Arial" pitchFamily="34" charset="0"/>
              </a:rPr>
              <a:t>while </a:t>
            </a:r>
            <a:r>
              <a:rPr lang="en-CA" sz="2000" dirty="0">
                <a:solidFill>
                  <a:schemeClr val="bg2">
                    <a:lumMod val="25000"/>
                  </a:schemeClr>
                </a:solidFill>
                <a:cs typeface="Arial" pitchFamily="34" charset="0"/>
              </a:rPr>
              <a:t>internal</a:t>
            </a:r>
            <a:r>
              <a:rPr lang="en-CA" sz="2000" b="0" dirty="0">
                <a:solidFill>
                  <a:schemeClr val="bg2">
                    <a:lumMod val="25000"/>
                  </a:schemeClr>
                </a:solidFill>
                <a:cs typeface="Arial" pitchFamily="34" charset="0"/>
              </a:rPr>
              <a:t> </a:t>
            </a:r>
            <a:r>
              <a:rPr lang="en-CA" sz="2000" b="0" dirty="0">
                <a:cs typeface="Arial" pitchFamily="34" charset="0"/>
              </a:rPr>
              <a:t>surface is </a:t>
            </a:r>
            <a:r>
              <a:rPr lang="en-CA" sz="2000" dirty="0">
                <a:solidFill>
                  <a:schemeClr val="bg2">
                    <a:lumMod val="25000"/>
                  </a:schemeClr>
                </a:solidFill>
                <a:cs typeface="Arial" pitchFamily="34" charset="0"/>
              </a:rPr>
              <a:t>thickened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CA" sz="2000" b="0" dirty="0" smtClean="0">
                <a:cs typeface="Arial" pitchFamily="34" charset="0"/>
              </a:rPr>
              <a:t>in </a:t>
            </a:r>
            <a:r>
              <a:rPr lang="en-CA" sz="2000" b="0" dirty="0">
                <a:cs typeface="Arial" pitchFamily="34" charset="0"/>
              </a:rPr>
              <a:t>summary, bone is destroyed by </a:t>
            </a:r>
            <a:r>
              <a:rPr lang="en-CA" sz="2000" dirty="0">
                <a:solidFill>
                  <a:schemeClr val="bg2">
                    <a:lumMod val="25000"/>
                  </a:schemeClr>
                </a:solidFill>
                <a:cs typeface="Arial" pitchFamily="34" charset="0"/>
              </a:rPr>
              <a:t>osteoclasts</a:t>
            </a:r>
            <a:r>
              <a:rPr lang="en-CA" sz="2000" b="0" dirty="0">
                <a:solidFill>
                  <a:schemeClr val="bg2">
                    <a:lumMod val="25000"/>
                  </a:schemeClr>
                </a:solidFill>
                <a:cs typeface="Arial" pitchFamily="34" charset="0"/>
              </a:rPr>
              <a:t> </a:t>
            </a:r>
            <a:r>
              <a:rPr lang="en-CA" sz="2000" b="0" dirty="0">
                <a:cs typeface="Arial" pitchFamily="34" charset="0"/>
              </a:rPr>
              <a:t>and laid down by </a:t>
            </a:r>
            <a:r>
              <a:rPr lang="en-CA" sz="2000" dirty="0">
                <a:solidFill>
                  <a:schemeClr val="bg2">
                    <a:lumMod val="25000"/>
                  </a:schemeClr>
                </a:solidFill>
                <a:cs typeface="Arial" pitchFamily="34" charset="0"/>
              </a:rPr>
              <a:t>osteoblasts</a:t>
            </a:r>
            <a:r>
              <a:rPr lang="en-CA" sz="2000" dirty="0">
                <a:solidFill>
                  <a:srgbClr val="0099FF"/>
                </a:solidFill>
                <a:cs typeface="Arial" pitchFamily="34" charset="0"/>
              </a:rPr>
              <a:t> </a:t>
            </a:r>
            <a:r>
              <a:rPr lang="en-CA" sz="2000" b="0" dirty="0">
                <a:cs typeface="Arial" pitchFamily="34" charset="0"/>
              </a:rPr>
              <a:t>on both the inner and outer surfaces of a growing long bone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lang="en-US" sz="2000" dirty="0"/>
          </a:p>
        </p:txBody>
      </p:sp>
      <p:pic>
        <p:nvPicPr>
          <p:cNvPr id="4" name="Picture 2" descr="E:\Chapter_06\D_JPEG_Images_and_Tables\Labeled\figure_06_11_labeled.jpg"/>
          <p:cNvPicPr>
            <a:picLocks noChangeAspect="1" noChangeArrowheads="1"/>
          </p:cNvPicPr>
          <p:nvPr/>
        </p:nvPicPr>
        <p:blipFill>
          <a:blip r:embed="rId2" cstate="print"/>
          <a:srcRect b="2935"/>
          <a:stretch>
            <a:fillRect/>
          </a:stretch>
        </p:blipFill>
        <p:spPr bwMode="auto">
          <a:xfrm>
            <a:off x="1037230" y="2400123"/>
            <a:ext cx="6196084" cy="4227044"/>
          </a:xfrm>
          <a:prstGeom prst="rect">
            <a:avLst/>
          </a:prstGeom>
          <a:noFill/>
        </p:spPr>
      </p:pic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150124" y="4612942"/>
            <a:ext cx="750627" cy="584775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1600" b="0" dirty="0" smtClean="0">
                <a:latin typeface="Calibri" panose="020F0502020204030204" pitchFamily="34" charset="0"/>
              </a:rPr>
              <a:t>Fig. 6.11</a:t>
            </a:r>
            <a:endParaRPr lang="en-CA" sz="1600" b="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66974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Bone </a:t>
            </a:r>
            <a:r>
              <a:rPr lang="en-US" dirty="0" err="1" smtClean="0"/>
              <a:t>Remodelling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15755"/>
            <a:ext cx="5568287" cy="6242245"/>
          </a:xfrm>
        </p:spPr>
        <p:txBody>
          <a:bodyPr/>
          <a:lstStyle/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CA" sz="2000" b="0" dirty="0" smtClean="0">
                <a:cs typeface="Arial" pitchFamily="34" charset="0"/>
              </a:rPr>
              <a:t>epiphyseal </a:t>
            </a:r>
            <a:r>
              <a:rPr lang="en-CA" sz="2000" b="0" dirty="0">
                <a:cs typeface="Arial" pitchFamily="34" charset="0"/>
              </a:rPr>
              <a:t>plate stays ~ same size throughout childhood &amp; adolescence </a:t>
            </a:r>
            <a:r>
              <a:rPr lang="en-US" sz="2000" b="0" i="1" dirty="0">
                <a:solidFill>
                  <a:srgbClr val="1974CF"/>
                </a:solidFill>
                <a:cs typeface="Arial" pitchFamily="34" charset="0"/>
              </a:rPr>
              <a:t>(Why??)</a:t>
            </a: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CA" sz="2000" b="0" dirty="0">
                <a:cs typeface="Arial" pitchFamily="34" charset="0"/>
              </a:rPr>
              <a:t>epiphyseal plate then becomes thinner (cartilage cells in zone 1 multiply more &amp; more slowly)</a:t>
            </a: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CA" sz="2000" b="0" dirty="0">
                <a:cs typeface="Arial" pitchFamily="34" charset="0"/>
              </a:rPr>
              <a:t>longitudinal growth ends when bone of the epiphysis &amp; diaphysis fuses = </a:t>
            </a:r>
            <a:r>
              <a:rPr lang="en-CA" sz="2000" dirty="0">
                <a:solidFill>
                  <a:srgbClr val="1974CF"/>
                </a:solidFill>
                <a:cs typeface="Arial" pitchFamily="34" charset="0"/>
              </a:rPr>
              <a:t>epiphyseal plate closure </a:t>
            </a:r>
            <a:r>
              <a:rPr lang="en-CA" sz="2000" b="0" dirty="0">
                <a:solidFill>
                  <a:schemeClr val="tx2"/>
                </a:solidFill>
                <a:cs typeface="Arial" pitchFamily="34" charset="0"/>
              </a:rPr>
              <a:t>(about age 18 in females; age 21 in males)</a:t>
            </a:r>
          </a:p>
          <a:p>
            <a:pPr marL="0" indent="0">
              <a:lnSpc>
                <a:spcPct val="75000"/>
              </a:lnSpc>
              <a:spcBef>
                <a:spcPct val="50000"/>
              </a:spcBef>
              <a:buNone/>
            </a:pPr>
            <a:endParaRPr lang="en-CA" sz="2000" dirty="0" smtClean="0">
              <a:solidFill>
                <a:srgbClr val="1974CF"/>
              </a:solidFill>
              <a:cs typeface="Arial" pitchFamily="34" charset="0"/>
            </a:endParaRPr>
          </a:p>
          <a:p>
            <a:pPr marL="0" indent="0">
              <a:lnSpc>
                <a:spcPct val="75000"/>
              </a:lnSpc>
              <a:spcBef>
                <a:spcPct val="50000"/>
              </a:spcBef>
              <a:buNone/>
            </a:pPr>
            <a:endParaRPr lang="en-CA" sz="2000" dirty="0">
              <a:solidFill>
                <a:srgbClr val="1974CF"/>
              </a:solidFill>
              <a:cs typeface="Arial" pitchFamily="34" charset="0"/>
            </a:endParaRPr>
          </a:p>
          <a:p>
            <a:pPr marL="0" indent="0">
              <a:lnSpc>
                <a:spcPct val="75000"/>
              </a:lnSpc>
              <a:spcBef>
                <a:spcPct val="50000"/>
              </a:spcBef>
              <a:buNone/>
            </a:pPr>
            <a:r>
              <a:rPr lang="en-CA" sz="2000" dirty="0" smtClean="0">
                <a:solidFill>
                  <a:srgbClr val="1974CF"/>
                </a:solidFill>
                <a:cs typeface="Arial" pitchFamily="34" charset="0"/>
              </a:rPr>
              <a:t>GROWTH </a:t>
            </a:r>
            <a:r>
              <a:rPr lang="en-CA" sz="2000" dirty="0">
                <a:solidFill>
                  <a:srgbClr val="1974CF"/>
                </a:solidFill>
                <a:cs typeface="Arial" pitchFamily="34" charset="0"/>
              </a:rPr>
              <a:t>IN WIDTH</a:t>
            </a:r>
          </a:p>
          <a:p>
            <a:pPr>
              <a:lnSpc>
                <a:spcPct val="55000"/>
              </a:lnSpc>
              <a:spcBef>
                <a:spcPct val="50000"/>
              </a:spcBef>
            </a:pPr>
            <a:r>
              <a:rPr lang="en-CA" sz="2000" b="0" dirty="0" smtClean="0">
                <a:cs typeface="Arial" pitchFamily="34" charset="0"/>
              </a:rPr>
              <a:t>growth </a:t>
            </a:r>
            <a:r>
              <a:rPr lang="en-CA" sz="2000" b="0" dirty="0">
                <a:cs typeface="Arial" pitchFamily="34" charset="0"/>
              </a:rPr>
              <a:t>in width </a:t>
            </a:r>
            <a:r>
              <a:rPr lang="en-US" sz="2000" b="0" dirty="0">
                <a:cs typeface="Arial" pitchFamily="34" charset="0"/>
              </a:rPr>
              <a:t>=</a:t>
            </a:r>
            <a:r>
              <a:rPr lang="en-CA" sz="2000" b="0" dirty="0">
                <a:cs typeface="Arial" pitchFamily="34" charset="0"/>
              </a:rPr>
              <a:t> </a:t>
            </a:r>
            <a:r>
              <a:rPr lang="en-CA" sz="2000" dirty="0">
                <a:solidFill>
                  <a:srgbClr val="1974CF"/>
                </a:solidFill>
                <a:cs typeface="Arial" pitchFamily="34" charset="0"/>
              </a:rPr>
              <a:t>appositional</a:t>
            </a:r>
            <a:r>
              <a:rPr lang="en-CA" sz="2000" b="0" dirty="0">
                <a:solidFill>
                  <a:srgbClr val="1974CF"/>
                </a:solidFill>
                <a:cs typeface="Arial" pitchFamily="34" charset="0"/>
              </a:rPr>
              <a:t> </a:t>
            </a:r>
            <a:r>
              <a:rPr lang="en-CA" sz="2000" b="0" dirty="0">
                <a:cs typeface="Arial" pitchFamily="34" charset="0"/>
              </a:rPr>
              <a:t>growth</a:t>
            </a:r>
          </a:p>
          <a:p>
            <a:pPr>
              <a:lnSpc>
                <a:spcPct val="55000"/>
              </a:lnSpc>
              <a:spcBef>
                <a:spcPct val="50000"/>
              </a:spcBef>
            </a:pPr>
            <a:r>
              <a:rPr lang="en-CA" sz="2000" b="0" dirty="0" smtClean="0">
                <a:cs typeface="Arial" pitchFamily="34" charset="0"/>
              </a:rPr>
              <a:t>layers of </a:t>
            </a:r>
            <a:r>
              <a:rPr lang="en-CA" sz="2000" b="0" dirty="0">
                <a:cs typeface="Arial" pitchFamily="34" charset="0"/>
              </a:rPr>
              <a:t>bone are laid down on top of one another</a:t>
            </a:r>
          </a:p>
          <a:p>
            <a:pPr marL="1038225" lvl="1" indent="-457200">
              <a:lnSpc>
                <a:spcPct val="55000"/>
              </a:lnSpc>
              <a:spcBef>
                <a:spcPct val="50000"/>
              </a:spcBef>
              <a:buFont typeface="+mj-lt"/>
              <a:buAutoNum type="arabicParenR"/>
            </a:pPr>
            <a:r>
              <a:rPr lang="en-CA" sz="2000" b="0" dirty="0" smtClean="0">
                <a:cs typeface="Arial" pitchFamily="34" charset="0"/>
              </a:rPr>
              <a:t>osteoblasts </a:t>
            </a:r>
            <a:r>
              <a:rPr lang="en-CA" sz="2000" b="0" dirty="0">
                <a:cs typeface="Arial" pitchFamily="34" charset="0"/>
              </a:rPr>
              <a:t>on periosteal side secrete </a:t>
            </a:r>
            <a:r>
              <a:rPr lang="en-US" sz="2000" b="0" dirty="0">
                <a:cs typeface="Arial" pitchFamily="34" charset="0"/>
              </a:rPr>
              <a:t>b</a:t>
            </a:r>
            <a:r>
              <a:rPr lang="en-CA" sz="2000" b="0" dirty="0">
                <a:cs typeface="Arial" pitchFamily="34" charset="0"/>
              </a:rPr>
              <a:t>one matrix</a:t>
            </a:r>
          </a:p>
          <a:p>
            <a:pPr marL="1038225" lvl="1" indent="-457200">
              <a:lnSpc>
                <a:spcPct val="55000"/>
              </a:lnSpc>
              <a:spcBef>
                <a:spcPct val="50000"/>
              </a:spcBef>
              <a:buFont typeface="+mj-lt"/>
              <a:buAutoNum type="arabicParenR"/>
            </a:pPr>
            <a:r>
              <a:rPr lang="en-CA" sz="2000" b="0" dirty="0" smtClean="0">
                <a:cs typeface="Arial" pitchFamily="34" charset="0"/>
              </a:rPr>
              <a:t>osteoclasts </a:t>
            </a:r>
            <a:r>
              <a:rPr lang="en-CA" sz="2000" b="0" dirty="0">
                <a:cs typeface="Arial" pitchFamily="34" charset="0"/>
              </a:rPr>
              <a:t>on the </a:t>
            </a:r>
            <a:r>
              <a:rPr lang="en-CA" sz="2000" b="0" dirty="0" err="1">
                <a:cs typeface="Arial" pitchFamily="34" charset="0"/>
              </a:rPr>
              <a:t>endosteal</a:t>
            </a:r>
            <a:r>
              <a:rPr lang="en-CA" sz="2000" b="0" dirty="0">
                <a:cs typeface="Arial" pitchFamily="34" charset="0"/>
              </a:rPr>
              <a:t> side remove bone matrix</a:t>
            </a:r>
          </a:p>
          <a:p>
            <a:pPr>
              <a:lnSpc>
                <a:spcPct val="55000"/>
              </a:lnSpc>
              <a:spcBef>
                <a:spcPct val="50000"/>
              </a:spcBef>
            </a:pPr>
            <a:r>
              <a:rPr lang="en-CA" sz="2000" b="0" i="1" dirty="0" smtClean="0">
                <a:solidFill>
                  <a:srgbClr val="1974CF"/>
                </a:solidFill>
                <a:cs typeface="Arial" pitchFamily="34" charset="0"/>
              </a:rPr>
              <a:t>do </a:t>
            </a:r>
            <a:r>
              <a:rPr lang="en-CA" sz="2000" b="0" i="1" dirty="0">
                <a:solidFill>
                  <a:srgbClr val="1974CF"/>
                </a:solidFill>
                <a:cs typeface="Arial" pitchFamily="34" charset="0"/>
              </a:rPr>
              <a:t>these 2 processes occur at exactly the same rate?</a:t>
            </a:r>
            <a:endParaRPr lang="fr-CH" sz="2000" b="0" i="1" dirty="0">
              <a:solidFill>
                <a:srgbClr val="1974CF"/>
              </a:solidFill>
              <a:cs typeface="Arial" pitchFamily="34" charset="0"/>
            </a:endParaRPr>
          </a:p>
          <a:p>
            <a:endParaRPr lang="en-US" sz="2000" dirty="0"/>
          </a:p>
        </p:txBody>
      </p:sp>
      <p:pic>
        <p:nvPicPr>
          <p:cNvPr id="4" name="Picture 7" descr="06-10_Remodeling_3"/>
          <p:cNvPicPr>
            <a:picLocks noChangeAspect="1" noChangeArrowheads="1"/>
          </p:cNvPicPr>
          <p:nvPr/>
        </p:nvPicPr>
        <p:blipFill>
          <a:blip r:embed="rId2" cstate="print">
            <a:lum bright="-12000" contrast="18000"/>
          </a:blip>
          <a:srcRect l="28520" t="9972" r="30292" b="12794"/>
          <a:stretch>
            <a:fillRect/>
          </a:stretch>
        </p:blipFill>
        <p:spPr bwMode="auto">
          <a:xfrm>
            <a:off x="5603875" y="1078173"/>
            <a:ext cx="3303588" cy="46466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019230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8" name="Picture 6" descr="E:\Chapter_06\B_JPEG_Images_and_Tables\a_labeled\figure_06_12_labeled.jpg"/>
          <p:cNvPicPr>
            <a:picLocks noChangeAspect="1" noChangeArrowheads="1"/>
          </p:cNvPicPr>
          <p:nvPr/>
        </p:nvPicPr>
        <p:blipFill>
          <a:blip r:embed="rId2" cstate="print"/>
          <a:srcRect t="1908" b="5333"/>
          <a:stretch>
            <a:fillRect/>
          </a:stretch>
        </p:blipFill>
        <p:spPr bwMode="auto">
          <a:xfrm>
            <a:off x="858222" y="1132764"/>
            <a:ext cx="7968451" cy="5543609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86397"/>
          </a:xfrm>
        </p:spPr>
        <p:txBody>
          <a:bodyPr/>
          <a:lstStyle/>
          <a:p>
            <a:r>
              <a:rPr lang="en-US" dirty="0"/>
              <a:t>Fig. 6.12: Parathyroid hormone (PTH) control of blood </a:t>
            </a:r>
            <a:r>
              <a:rPr lang="en-US" dirty="0" smtClean="0"/>
              <a:t>calcium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3336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msotw9_temp0"/>
          <p:cNvPicPr>
            <a:picLocks noChangeAspect="1" noChangeArrowheads="1"/>
          </p:cNvPicPr>
          <p:nvPr/>
        </p:nvPicPr>
        <p:blipFill>
          <a:blip r:embed="rId2" cstate="print">
            <a:lum bright="-6000" contrast="18000"/>
          </a:blip>
          <a:srcRect t="5128" b="20512"/>
          <a:stretch>
            <a:fillRect/>
          </a:stretch>
        </p:blipFill>
        <p:spPr bwMode="auto">
          <a:xfrm>
            <a:off x="4762182" y="1469631"/>
            <a:ext cx="4313577" cy="3234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7828476" y="5372409"/>
            <a:ext cx="105830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>
                <a:latin typeface="Calibri" panose="020F0502020204030204" pitchFamily="34" charset="0"/>
              </a:rPr>
              <a:t>Fig. 6.14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Arial" pitchFamily="34" charset="0"/>
              </a:rPr>
              <a:t>CLINICAL NOTE:  </a:t>
            </a:r>
            <a:r>
              <a:rPr lang="en-US" dirty="0" smtClean="0">
                <a:cs typeface="Arial" pitchFamily="34" charset="0"/>
              </a:rPr>
              <a:t>Osteoporosis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" y="615755"/>
            <a:ext cx="4708477" cy="5819401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400" b="0" dirty="0">
                <a:cs typeface="Arial" pitchFamily="34" charset="0"/>
              </a:rPr>
              <a:t>bone </a:t>
            </a:r>
            <a:r>
              <a:rPr lang="en-US" sz="2400" dirty="0">
                <a:solidFill>
                  <a:srgbClr val="1974CF"/>
                </a:solidFill>
                <a:cs typeface="Arial" pitchFamily="34" charset="0"/>
              </a:rPr>
              <a:t>resorption</a:t>
            </a:r>
            <a:r>
              <a:rPr lang="en-US" sz="2400" b="0" dirty="0">
                <a:solidFill>
                  <a:srgbClr val="1974CF"/>
                </a:solidFill>
                <a:cs typeface="Arial" pitchFamily="34" charset="0"/>
              </a:rPr>
              <a:t> </a:t>
            </a:r>
            <a:r>
              <a:rPr lang="en-US" sz="2400" b="0" dirty="0">
                <a:cs typeface="Arial" pitchFamily="34" charset="0"/>
              </a:rPr>
              <a:t>outpaces bone </a:t>
            </a:r>
            <a:r>
              <a:rPr lang="en-US" sz="2400" dirty="0">
                <a:solidFill>
                  <a:srgbClr val="1974CF"/>
                </a:solidFill>
                <a:cs typeface="Arial" pitchFamily="34" charset="0"/>
              </a:rPr>
              <a:t>formation</a:t>
            </a:r>
            <a:r>
              <a:rPr lang="en-US" sz="2400" b="0" dirty="0">
                <a:solidFill>
                  <a:srgbClr val="1974CF"/>
                </a:solidFill>
                <a:cs typeface="Arial" pitchFamily="34" charset="0"/>
              </a:rPr>
              <a:t> </a:t>
            </a:r>
            <a:r>
              <a:rPr lang="en-US" sz="2400" b="0" dirty="0">
                <a:cs typeface="Arial" pitchFamily="34" charset="0"/>
                <a:sym typeface="WP IconicSymbolsA" pitchFamily="2" charset="2"/>
              </a:rPr>
              <a:t></a:t>
            </a:r>
            <a:r>
              <a:rPr lang="en-US" sz="2400" b="0" dirty="0">
                <a:cs typeface="Arial" pitchFamily="34" charset="0"/>
              </a:rPr>
              <a:t> bone becomes </a:t>
            </a:r>
            <a:r>
              <a:rPr lang="en-US" sz="2400" b="0" i="1" dirty="0">
                <a:cs typeface="Arial" pitchFamily="34" charset="0"/>
              </a:rPr>
              <a:t>porous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400" b="0" dirty="0">
                <a:cs typeface="Arial" pitchFamily="34" charset="0"/>
              </a:rPr>
              <a:t>some areas of skeleton especially vulnerable: </a:t>
            </a:r>
            <a:r>
              <a:rPr lang="en-US" sz="2400" b="0" i="1" dirty="0">
                <a:cs typeface="Arial" pitchFamily="34" charset="0"/>
              </a:rPr>
              <a:t>spine, neck of femur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400" dirty="0">
                <a:solidFill>
                  <a:srgbClr val="1974CF"/>
                </a:solidFill>
                <a:cs typeface="Arial" pitchFamily="34" charset="0"/>
              </a:rPr>
              <a:t>age</a:t>
            </a:r>
            <a:r>
              <a:rPr lang="en-US" sz="2400" b="0" dirty="0">
                <a:solidFill>
                  <a:srgbClr val="1974CF"/>
                </a:solidFill>
                <a:cs typeface="Arial" pitchFamily="34" charset="0"/>
              </a:rPr>
              <a:t> </a:t>
            </a:r>
            <a:r>
              <a:rPr lang="en-US" sz="2400" b="0" dirty="0">
                <a:cs typeface="Arial" pitchFamily="34" charset="0"/>
              </a:rPr>
              <a:t>a factor: </a:t>
            </a:r>
            <a:r>
              <a:rPr lang="en-US" sz="2400" dirty="0">
                <a:solidFill>
                  <a:srgbClr val="1974CF"/>
                </a:solidFill>
                <a:cs typeface="Arial" pitchFamily="34" charset="0"/>
              </a:rPr>
              <a:t>estrogen</a:t>
            </a:r>
            <a:r>
              <a:rPr lang="en-US" sz="2400" b="0" dirty="0">
                <a:solidFill>
                  <a:srgbClr val="1974CF"/>
                </a:solidFill>
                <a:cs typeface="Arial" pitchFamily="34" charset="0"/>
              </a:rPr>
              <a:t> &amp; </a:t>
            </a:r>
            <a:r>
              <a:rPr lang="en-US" sz="2400" dirty="0">
                <a:solidFill>
                  <a:srgbClr val="1974CF"/>
                </a:solidFill>
                <a:cs typeface="Arial" pitchFamily="34" charset="0"/>
              </a:rPr>
              <a:t>testosterone</a:t>
            </a:r>
            <a:r>
              <a:rPr lang="en-US" sz="2400" b="0" dirty="0">
                <a:solidFill>
                  <a:srgbClr val="1974CF"/>
                </a:solidFill>
                <a:cs typeface="Arial" pitchFamily="34" charset="0"/>
              </a:rPr>
              <a:t> </a:t>
            </a:r>
            <a:r>
              <a:rPr lang="en-US" sz="2400" b="0" dirty="0">
                <a:cs typeface="Arial" pitchFamily="34" charset="0"/>
              </a:rPr>
              <a:t>promote bone health by </a:t>
            </a:r>
            <a:r>
              <a:rPr lang="en-US" sz="2400" b="0" i="1" dirty="0">
                <a:cs typeface="Arial" pitchFamily="34" charset="0"/>
              </a:rPr>
              <a:t>restraining  osteoclast activity and promoting deposition of new bone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400" b="0" i="1" dirty="0">
                <a:solidFill>
                  <a:srgbClr val="1974CF"/>
                </a:solidFill>
                <a:cs typeface="Arial" pitchFamily="34" charset="0"/>
              </a:rPr>
              <a:t>other contributing factors include:  </a:t>
            </a:r>
            <a:r>
              <a:rPr lang="en-US" sz="2400" b="0" dirty="0">
                <a:cs typeface="Arial" pitchFamily="34" charset="0"/>
              </a:rPr>
              <a:t>insufficient exercise, diet poor in calcium &amp; protein, abnormal </a:t>
            </a:r>
            <a:r>
              <a:rPr lang="en-US" sz="2400" b="0" dirty="0" err="1">
                <a:cs typeface="Arial" pitchFamily="34" charset="0"/>
              </a:rPr>
              <a:t>vit</a:t>
            </a:r>
            <a:r>
              <a:rPr lang="en-US" sz="2400" b="0" dirty="0">
                <a:cs typeface="Arial" pitchFamily="34" charset="0"/>
              </a:rPr>
              <a:t> D receptors, smoking (reduces estrogen levels)</a:t>
            </a:r>
            <a:endParaRPr lang="en-US" sz="2400" u="sng" dirty="0">
              <a:cs typeface="Arial" pitchFamily="34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72149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Arial" pitchFamily="34" charset="0"/>
              </a:rPr>
              <a:t>Define the following terms</a:t>
            </a:r>
            <a:r>
              <a:rPr lang="en-US" dirty="0" smtClean="0">
                <a:cs typeface="Arial" pitchFamily="34" charset="0"/>
              </a:rPr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15755"/>
            <a:ext cx="8911988" cy="5948818"/>
          </a:xfrm>
        </p:spPr>
        <p:txBody>
          <a:bodyPr numCol="2"/>
          <a:lstStyle/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3600" b="0" dirty="0">
                <a:solidFill>
                  <a:srgbClr val="800000"/>
                </a:solidFill>
                <a:cs typeface="Arial" pitchFamily="34" charset="0"/>
              </a:rPr>
              <a:t>compact bone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3600" b="0" dirty="0">
                <a:solidFill>
                  <a:srgbClr val="800000"/>
                </a:solidFill>
                <a:cs typeface="Arial" pitchFamily="34" charset="0"/>
              </a:rPr>
              <a:t>spongy bone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3600" b="0" dirty="0">
                <a:solidFill>
                  <a:srgbClr val="800000"/>
                </a:solidFill>
                <a:cs typeface="Arial" pitchFamily="34" charset="0"/>
              </a:rPr>
              <a:t>epiphysis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3600" b="0" dirty="0">
                <a:solidFill>
                  <a:srgbClr val="800000"/>
                </a:solidFill>
                <a:cs typeface="Arial" pitchFamily="34" charset="0"/>
              </a:rPr>
              <a:t>diaphysis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3600" b="0" dirty="0">
                <a:solidFill>
                  <a:srgbClr val="800000"/>
                </a:solidFill>
                <a:cs typeface="Arial" pitchFamily="34" charset="0"/>
              </a:rPr>
              <a:t>osteoblast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3600" b="0" dirty="0">
                <a:solidFill>
                  <a:srgbClr val="800000"/>
                </a:solidFill>
                <a:cs typeface="Arial" pitchFamily="34" charset="0"/>
              </a:rPr>
              <a:t>osteocyte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3600" b="0" dirty="0">
                <a:solidFill>
                  <a:srgbClr val="800000"/>
                </a:solidFill>
                <a:cs typeface="Arial" pitchFamily="34" charset="0"/>
              </a:rPr>
              <a:t>osteon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3600" b="0" dirty="0" err="1">
                <a:solidFill>
                  <a:srgbClr val="800000"/>
                </a:solidFill>
                <a:cs typeface="Arial" pitchFamily="34" charset="0"/>
              </a:rPr>
              <a:t>Haversian</a:t>
            </a:r>
            <a:r>
              <a:rPr lang="en-US" sz="3600" b="0" dirty="0">
                <a:solidFill>
                  <a:srgbClr val="800000"/>
                </a:solidFill>
                <a:cs typeface="Arial" pitchFamily="34" charset="0"/>
              </a:rPr>
              <a:t> canal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3600" b="0" dirty="0">
                <a:solidFill>
                  <a:srgbClr val="800000"/>
                </a:solidFill>
                <a:cs typeface="Arial" pitchFamily="34" charset="0"/>
              </a:rPr>
              <a:t>Volkmann’s canal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3600" b="0" dirty="0">
                <a:solidFill>
                  <a:srgbClr val="800000"/>
                </a:solidFill>
                <a:cs typeface="Arial" pitchFamily="34" charset="0"/>
              </a:rPr>
              <a:t>interstitial versus circumferential lamella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3600" b="0" dirty="0">
                <a:solidFill>
                  <a:srgbClr val="800000"/>
                </a:solidFill>
                <a:cs typeface="Arial" pitchFamily="34" charset="0"/>
              </a:rPr>
              <a:t>canaliculus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3600" b="0" dirty="0">
                <a:solidFill>
                  <a:srgbClr val="800000"/>
                </a:solidFill>
                <a:cs typeface="Arial" pitchFamily="34" charset="0"/>
              </a:rPr>
              <a:t>periosteum versus endosteum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3600" b="0" dirty="0">
                <a:solidFill>
                  <a:srgbClr val="800000"/>
                </a:solidFill>
                <a:cs typeface="Arial" pitchFamily="34" charset="0"/>
              </a:rPr>
              <a:t>epiphyseal line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3600" b="0" dirty="0">
                <a:solidFill>
                  <a:srgbClr val="800000"/>
                </a:solidFill>
                <a:cs typeface="Arial" pitchFamily="34" charset="0"/>
              </a:rPr>
              <a:t>red versus yellow marrow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lang="en-US" sz="1600" b="0" dirty="0"/>
          </a:p>
        </p:txBody>
      </p:sp>
    </p:spTree>
    <p:extLst>
      <p:ext uri="{BB962C8B-B14F-4D97-AF65-F5344CB8AC3E}">
        <p14:creationId xmlns:p14="http://schemas.microsoft.com/office/powerpoint/2010/main" val="47548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tho template 2015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LWW TEMPLAT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LWW TEMPLATE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WW TEMPLATE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WW TEMPLATE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WW TEMPLATE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WW TEMPLATE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WW TEMPLATE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WW TEMPLATE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Patho template 2015</Template>
  <TotalTime>150</TotalTime>
  <Words>1431</Words>
  <Application>Microsoft Office PowerPoint</Application>
  <PresentationFormat>On-screen Show (4:3)</PresentationFormat>
  <Paragraphs>205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Patho template 2015</vt:lpstr>
      <vt:lpstr>ANP1106D Bones and Skeletal Tissues Chapter 6  Kyle Scott, MSc W2015</vt:lpstr>
      <vt:lpstr>Chapter 6 – Bones and Skeletal Tissues</vt:lpstr>
      <vt:lpstr>3.1: Compare the structure of bony tissues and cartilages</vt:lpstr>
      <vt:lpstr>Types of Cartilage</vt:lpstr>
      <vt:lpstr>Microscopic Anatomy of Bone</vt:lpstr>
      <vt:lpstr>Bone Tissue</vt:lpstr>
      <vt:lpstr>Classification of Bones</vt:lpstr>
      <vt:lpstr>Classification of Bones</vt:lpstr>
      <vt:lpstr>Classification of Bones</vt:lpstr>
      <vt:lpstr>3.2  Describe the microscopic structure of long bones</vt:lpstr>
      <vt:lpstr>3.2  Describe the microscopic structure of long bones</vt:lpstr>
      <vt:lpstr>Structure of other bone types</vt:lpstr>
      <vt:lpstr>Microscopic structure of compact bone</vt:lpstr>
      <vt:lpstr>PowerPoint Presentation</vt:lpstr>
      <vt:lpstr>Microscopic structure of spongy bone</vt:lpstr>
      <vt:lpstr>PowerPoint Presentation</vt:lpstr>
      <vt:lpstr>3.3  Describe bone formation and remodeling and explain the factors that affect them</vt:lpstr>
      <vt:lpstr>PowerPoint Presentation</vt:lpstr>
      <vt:lpstr>Mechanisms of bone growth</vt:lpstr>
      <vt:lpstr>Fig. 6.10:  Growth in length of a long bone</vt:lpstr>
      <vt:lpstr>PowerPoint Presentation</vt:lpstr>
      <vt:lpstr>Bone Remodelling</vt:lpstr>
      <vt:lpstr>Fig. 6.12: Parathyroid hormone (PTH) control of blood calcium</vt:lpstr>
      <vt:lpstr>CLINICAL NOTE:  Osteoporosis</vt:lpstr>
      <vt:lpstr>Define the following terms: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ANP1106D Bones and Skeletal Tissues Chapter 6  Kyle Scott, MSc W2015</dc:title>
  <dc:creator>Tech</dc:creator>
  <cp:lastModifiedBy>Tech</cp:lastModifiedBy>
  <cp:revision>11</cp:revision>
  <cp:lastPrinted>2001-01-03T19:47:24Z</cp:lastPrinted>
  <dcterms:created xsi:type="dcterms:W3CDTF">2015-01-20T21:57:14Z</dcterms:created>
  <dcterms:modified xsi:type="dcterms:W3CDTF">2015-01-21T00:28:08Z</dcterms:modified>
</cp:coreProperties>
</file>