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83" r:id="rId2"/>
    <p:sldId id="276" r:id="rId3"/>
    <p:sldId id="282" r:id="rId4"/>
    <p:sldId id="281" r:id="rId5"/>
    <p:sldId id="293" r:id="rId6"/>
    <p:sldId id="312" r:id="rId7"/>
    <p:sldId id="290" r:id="rId8"/>
    <p:sldId id="262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9" r:id="rId20"/>
    <p:sldId id="360" r:id="rId21"/>
    <p:sldId id="361" r:id="rId22"/>
    <p:sldId id="362" r:id="rId23"/>
    <p:sldId id="363" r:id="rId24"/>
    <p:sldId id="364" r:id="rId25"/>
    <p:sldId id="365" r:id="rId26"/>
    <p:sldId id="366" r:id="rId27"/>
    <p:sldId id="367" r:id="rId28"/>
    <p:sldId id="368" r:id="rId29"/>
    <p:sldId id="369" r:id="rId30"/>
    <p:sldId id="258" r:id="rId31"/>
  </p:sldIdLst>
  <p:sldSz cx="9144000" cy="6858000" type="screen4x3"/>
  <p:notesSz cx="7010400" cy="92964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FFFF66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78" autoAdjust="0"/>
    <p:restoredTop sz="73370" autoAdjust="0"/>
  </p:normalViewPr>
  <p:slideViewPr>
    <p:cSldViewPr snapToObjects="1">
      <p:cViewPr varScale="1">
        <p:scale>
          <a:sx n="27" d="100"/>
          <a:sy n="27" d="100"/>
        </p:scale>
        <p:origin x="886" y="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27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994369-4A40-456E-8C49-001B9B7F9B20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97FCE3-E3CA-411E-9211-310C9686FD6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97201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5BAC8CB-CA27-477B-941E-7231E87FFADA}" type="datetimeFigureOut">
              <a:rPr lang="en-US"/>
              <a:pPr>
                <a:defRPr/>
              </a:pPr>
              <a:t>9/7/2016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CA" noProof="0" smtClean="0"/>
              <a:t>Click to edit Master text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33BA3FD-96E3-47AC-B334-A695EC7CE3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14535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28046080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15110047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39171451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25562665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3442797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26812202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35883603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23356409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24577517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E79D63-83EE-49EE-965F-01308F1557FF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4847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A313B4-170B-4F1B-9E79-C40167D678A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4443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364A365-6F1D-45AA-B177-E4ED065CEE32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293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1159808-E992-4B1E-85A2-BFFA216B8B0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3177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1159808-E992-4B1E-85A2-BFFA216B8B0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8700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1159808-E992-4B1E-85A2-BFFA216B8B0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0336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1159808-E992-4B1E-85A2-BFFA216B8B0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9417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1159808-E992-4B1E-85A2-BFFA216B8B0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2731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1159808-E992-4B1E-85A2-BFFA216B8B0C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1773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6677138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4085006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2575" y="228600"/>
            <a:ext cx="4235450" cy="4187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6802438" y="228600"/>
            <a:ext cx="2057400" cy="20383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4624388" y="2378075"/>
            <a:ext cx="2057400" cy="20383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425450" y="174625"/>
            <a:ext cx="412750" cy="83185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8" name="Rectangle 7"/>
          <p:cNvSpPr/>
          <p:nvPr/>
        </p:nvSpPr>
        <p:spPr>
          <a:xfrm>
            <a:off x="4624388" y="228600"/>
            <a:ext cx="2057400" cy="20383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02438" y="2378075"/>
            <a:ext cx="2057400" cy="20383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6200"/>
            <a:ext cx="1231900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519B22ED-F8F8-4AAE-96A3-A8C58E2C5693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900" y="6426200"/>
            <a:ext cx="261620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10550" y="282575"/>
            <a:ext cx="64135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6" name="Rectangle 5"/>
          <p:cNvSpPr/>
          <p:nvPr/>
        </p:nvSpPr>
        <p:spPr>
          <a:xfrm>
            <a:off x="8067675" y="282575"/>
            <a:ext cx="92075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DE07D-DD4E-4235-AF50-F33E84567F67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6C524-39B5-4217-8075-A3DCBDE9B6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66100" y="282575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134471"/>
            <a:ext cx="7556313" cy="995082"/>
          </a:xfrm>
        </p:spPr>
        <p:txBody>
          <a:bodyPr anchor="b"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518" y="1129553"/>
            <a:ext cx="7558960" cy="774700"/>
          </a:xfrm>
        </p:spPr>
        <p:txBody>
          <a:bodyPr rtlCol="0">
            <a:noAutofit/>
          </a:bodyPr>
          <a:lstStyle>
            <a:lvl1pPr marL="0" indent="0">
              <a:buNone/>
              <a:defRPr kumimoji="0" sz="2400" b="0" i="0" u="none" strike="noStrike" kern="120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B3E1A-DCCB-4ABB-AF53-C4F98305C132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CFC9A-3F62-44C0-A270-575BE3E853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82575" y="228600"/>
            <a:ext cx="4235450" cy="4187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83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4624388" y="2378075"/>
            <a:ext cx="2057400" cy="20383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425450" y="174625"/>
            <a:ext cx="412750" cy="83185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CA" noProof="0" smtClean="0"/>
              <a:t>Click icon to add picture</a:t>
            </a:r>
            <a:endParaRPr noProof="0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CA" noProof="0" smtClean="0"/>
              <a:t>Click icon to add picture</a:t>
            </a:r>
            <a:endParaRPr noProof="0"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4"/>
          </p:nvPr>
        </p:nvSpPr>
        <p:spPr>
          <a:xfrm>
            <a:off x="4800600" y="6426200"/>
            <a:ext cx="1231900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7EDA96EE-AA28-487E-B034-C297B18B7A32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6311900" y="6426200"/>
            <a:ext cx="261620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58813" y="228600"/>
            <a:ext cx="8201025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003425" y="3111500"/>
            <a:ext cx="260350" cy="6143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40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6" name="Rectangle 5"/>
          <p:cNvSpPr/>
          <p:nvPr/>
        </p:nvSpPr>
        <p:spPr>
          <a:xfrm>
            <a:off x="285750" y="228600"/>
            <a:ext cx="212725" cy="6345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124200"/>
            <a:ext cx="5638800" cy="1362075"/>
          </a:xfrm>
        </p:spPr>
        <p:txBody>
          <a:bodyPr anchor="b">
            <a:normAutofit/>
          </a:bodyPr>
          <a:lstStyle>
            <a:lvl1pPr algn="l">
              <a:defRPr sz="3200" b="0" cap="none" baseline="0">
                <a:solidFill>
                  <a:schemeClr val="bg1"/>
                </a:solidFill>
              </a:defRPr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4495800"/>
            <a:ext cx="5638800" cy="1500187"/>
          </a:xfrm>
        </p:spPr>
        <p:txBody>
          <a:bodyPr>
            <a:normAutofit/>
          </a:bodyPr>
          <a:lstStyle>
            <a:lvl1pPr marL="0" indent="0">
              <a:buNone/>
              <a:defRPr sz="14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58813" y="6248400"/>
            <a:ext cx="1474787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B268A7B2-7C65-4749-B495-A07D9BB1231F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248400"/>
            <a:ext cx="5638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05800" y="6248400"/>
            <a:ext cx="5540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B4B1E9-A12C-4E38-A166-41ECE421FB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210550" y="282575"/>
            <a:ext cx="64135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8067675" y="282575"/>
            <a:ext cx="92075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3FDE89-972D-4F3A-99BA-17F4E1FB36A9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E36A4-CE82-42FC-9F20-F889535B72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100" y="282575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99878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541" y="2070847"/>
            <a:ext cx="3657600" cy="322729"/>
          </a:xfrm>
          <a:prstGeom prst="rect">
            <a:avLst/>
          </a:prstGeom>
          <a:solidFill>
            <a:schemeClr val="accent3"/>
          </a:solidFill>
        </p:spPr>
        <p:txBody>
          <a:bodyPr tIns="0" bIns="0" anchor="ctr">
            <a:noAutofit/>
          </a:bodyPr>
          <a:lstStyle>
            <a:lvl1pPr marL="0" indent="0" algn="ctr"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99878" y="2070847"/>
            <a:ext cx="3657600" cy="3227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tIns="0" bIns="0" anchor="ctr">
            <a:noAutofit/>
          </a:bodyPr>
          <a:lstStyle>
            <a:lvl1pPr marL="0" indent="0" algn="ctr"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FAB72-C7B1-4D38-A1B0-D55B108C5FE4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4910D-A7B7-482B-B5E1-AAB2B48B7C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6" name="Rectangle 5"/>
          <p:cNvSpPr/>
          <p:nvPr/>
        </p:nvSpPr>
        <p:spPr>
          <a:xfrm>
            <a:off x="8166100" y="282575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7" y="1985963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13" name="Content Placeholder 2"/>
          <p:cNvSpPr>
            <a:spLocks noGrp="1"/>
          </p:cNvSpPr>
          <p:nvPr>
            <p:ph sz="half" idx="14"/>
          </p:nvPr>
        </p:nvSpPr>
        <p:spPr>
          <a:xfrm>
            <a:off x="498517" y="4164965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807C5-C968-4005-9DE0-CD895ACD2160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D8736-0868-477E-960A-D301738FA7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66100" y="282575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329BA-E525-4554-AE46-5968075DC65C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67313-10EF-4478-AAE2-7C95D8CB4D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100" y="282575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12" name="Content Placeholder 2"/>
          <p:cNvSpPr>
            <a:spLocks noGrp="1"/>
          </p:cNvSpPr>
          <p:nvPr>
            <p:ph sz="half" idx="17"/>
          </p:nvPr>
        </p:nvSpPr>
        <p:spPr>
          <a:xfrm>
            <a:off x="502920" y="1985963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14" name="Content Placeholder 2"/>
          <p:cNvSpPr>
            <a:spLocks noGrp="1"/>
          </p:cNvSpPr>
          <p:nvPr>
            <p:ph sz="half" idx="18"/>
          </p:nvPr>
        </p:nvSpPr>
        <p:spPr>
          <a:xfrm>
            <a:off x="502920" y="4164965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B9284-EF1D-48CB-910F-D30A35A1DF69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3BA5D-F6D5-4607-AC5F-DCC99B97A4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166100" y="282575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38E62-2B86-42D0-9659-BA160C28DCE3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B265A-2B61-42F4-8C12-14D01A4C42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66100" y="282575"/>
            <a:ext cx="685800" cy="3016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82A71-DFF8-46BE-A49E-300129830B58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9A28A-A548-4416-8A81-0892CDAFC8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2575" y="228600"/>
            <a:ext cx="3451225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425450" y="174625"/>
            <a:ext cx="412750" cy="83185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5" y="2571750"/>
            <a:ext cx="3255264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775" y="273050"/>
            <a:ext cx="4597399" cy="585311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3" y="3733800"/>
            <a:ext cx="3255264" cy="23923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400" y="6423025"/>
            <a:ext cx="15367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3A2FD4-903D-4E46-831B-00427F2689B1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59213" y="6423025"/>
            <a:ext cx="33162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66100" y="282575"/>
            <a:ext cx="685800" cy="3016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989388" y="3370263"/>
            <a:ext cx="220662" cy="36988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24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9404" y="3124200"/>
            <a:ext cx="3898272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6" y="228600"/>
            <a:ext cx="3460658" cy="634523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CA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9404" y="3995737"/>
            <a:ext cx="3898272" cy="21478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400" y="6423025"/>
            <a:ext cx="15367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F3D329-EB35-487C-B9EB-AF8554139A44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025"/>
            <a:ext cx="30051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4FF3B-ACBE-4F65-B01B-978BB99BF9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802438" y="228600"/>
            <a:ext cx="2057400" cy="20383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802438" y="2378075"/>
            <a:ext cx="2057400" cy="20383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27025" y="4632325"/>
            <a:ext cx="220663" cy="369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24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5" y="4424082"/>
            <a:ext cx="6191157" cy="83371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28600"/>
            <a:ext cx="6378389" cy="4187952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CA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6505" y="5257799"/>
            <a:ext cx="6191157" cy="8858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A828F-0A63-4B37-B761-E323CE80F85C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7FD88-248B-48FB-BF83-4C1760E0F1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82575" y="228600"/>
            <a:ext cx="6386513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425450" y="174625"/>
            <a:ext cx="412750" cy="83185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83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6181611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6179566" cy="23923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4940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CA" noProof="0" smtClean="0"/>
              <a:t>Click icon to add picture</a:t>
            </a:r>
            <a:endParaRPr noProof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802438" y="4535424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CA" noProof="0" smtClean="0"/>
              <a:t>Click icon to add picture</a:t>
            </a:r>
            <a:endParaRPr noProof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5"/>
          </p:nvPr>
        </p:nvSpPr>
        <p:spPr>
          <a:xfrm>
            <a:off x="5211763" y="6235700"/>
            <a:ext cx="134937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00845612-85C3-476E-A62D-09CDBA5A2A86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6"/>
          </p:nvPr>
        </p:nvSpPr>
        <p:spPr>
          <a:xfrm>
            <a:off x="381000" y="6235700"/>
            <a:ext cx="4648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2FBED-ED4C-4C3A-9C21-3DAC88EF95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82575" y="228600"/>
            <a:ext cx="423545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425450" y="174625"/>
            <a:ext cx="412750" cy="83185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9" name="Rectangle 8"/>
          <p:cNvSpPr/>
          <p:nvPr/>
        </p:nvSpPr>
        <p:spPr>
          <a:xfrm>
            <a:off x="6802438" y="228600"/>
            <a:ext cx="2057400" cy="20383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4535488"/>
            <a:ext cx="2057400" cy="20383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4016633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4015304" cy="23923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4624388" y="228600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CA" noProof="0" smtClean="0"/>
              <a:t>Click icon to add picture</a:t>
            </a:r>
            <a:endParaRPr noProof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4624388" y="2381663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CA" noProof="0" smtClean="0"/>
              <a:t>Click icon to add picture</a:t>
            </a:r>
            <a:endParaRPr noProof="0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6803136" y="2381662"/>
            <a:ext cx="2057400" cy="418795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CA" noProof="0" smtClean="0"/>
              <a:t>Click icon to add picture</a:t>
            </a:r>
            <a:endParaRPr noProof="0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6"/>
          </p:nvPr>
        </p:nvSpPr>
        <p:spPr>
          <a:xfrm>
            <a:off x="3048000" y="6235700"/>
            <a:ext cx="134778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859E0652-A6BD-4B32-B3B8-5AAE1B94D5A0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7"/>
          </p:nvPr>
        </p:nvSpPr>
        <p:spPr>
          <a:xfrm>
            <a:off x="381000" y="6235700"/>
            <a:ext cx="2590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339B9-7CF9-47D3-8D19-B679E385CF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100" y="282575"/>
            <a:ext cx="685800" cy="3016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4749800" y="3370263"/>
            <a:ext cx="220663" cy="36988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24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3124200"/>
            <a:ext cx="3108960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365248"/>
            <a:ext cx="4240119" cy="4187952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CA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3995737"/>
            <a:ext cx="3108960" cy="21478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277905" y="228600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CA" noProof="0" smtClean="0"/>
              <a:t>Click icon to add picture</a:t>
            </a:r>
            <a:endParaRPr noProof="0"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2460625" y="228600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CA" noProof="0" smtClean="0"/>
              <a:t>Click icon to add picture</a:t>
            </a:r>
            <a:endParaRPr noProof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5"/>
          </p:nvPr>
        </p:nvSpPr>
        <p:spPr>
          <a:xfrm>
            <a:off x="7391400" y="6423025"/>
            <a:ext cx="15367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4ABDE-8174-4666-A78A-7EE3BD3F0D33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6"/>
          </p:nvPr>
        </p:nvSpPr>
        <p:spPr>
          <a:xfrm>
            <a:off x="4191000" y="6423025"/>
            <a:ext cx="30051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5D857-DF9F-45A2-B165-467968B06E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66100" y="282575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7112F-8D81-44FA-9942-B701A3C08ED4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E1FA5-AA43-4D58-A9C8-541DCEB1C3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66100" y="282575"/>
            <a:ext cx="685800" cy="3016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5" name="TextBox 4"/>
          <p:cNvSpPr txBox="1"/>
          <p:nvPr/>
        </p:nvSpPr>
        <p:spPr>
          <a:xfrm rot="16200000">
            <a:off x="8593932" y="561181"/>
            <a:ext cx="260350" cy="55403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5772" y="954742"/>
            <a:ext cx="681318" cy="5171422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58756"/>
            <a:ext cx="6858000" cy="5184869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BC089-F178-40EF-A908-5773C2C8EB1E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696C5-6FD8-496A-8334-183490E152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8475" y="484188"/>
            <a:ext cx="7556500" cy="111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8475" y="1981200"/>
            <a:ext cx="7556500" cy="414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4500" y="642302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E145525-5ED1-4EDB-9C7B-225CA826ABA6}" type="datetime1">
              <a:rPr lang="en-US" smtClean="0"/>
              <a:pPr>
                <a:defRPr/>
              </a:pPr>
              <a:t>9/7/2016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1613" y="6423025"/>
            <a:ext cx="61229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242888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12F134-F929-4176-B676-BDDEC76B89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  <p:sldLayoutId id="2147484140" r:id="rId12"/>
    <p:sldLayoutId id="2147484141" r:id="rId13"/>
    <p:sldLayoutId id="2147484142" r:id="rId14"/>
    <p:sldLayoutId id="2147484143" r:id="rId15"/>
    <p:sldLayoutId id="2147484144" r:id="rId16"/>
    <p:sldLayoutId id="2147484145" r:id="rId17"/>
    <p:sldLayoutId id="2147484146" r:id="rId18"/>
    <p:sldLayoutId id="2147484147" r:id="rId19"/>
    <p:sldLayoutId id="2147484148" r:id="rId20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Rockwell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Rockwell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Rockwell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Rockwell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Rockwell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Rockwell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Rockwell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Rockwell" pitchFamily="18" charset="0"/>
        </a:defRPr>
      </a:lvl9pPr>
    </p:titleStyle>
    <p:bodyStyle>
      <a:lvl1pPr marL="228600" indent="-228600" algn="l" rtl="0" eaLnBrk="0" fontAlgn="base" hangingPunct="0">
        <a:spcBef>
          <a:spcPts val="2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000" kern="1200">
          <a:solidFill>
            <a:srgbClr val="595959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600"/>
        </a:spcBef>
        <a:spcAft>
          <a:spcPct val="0"/>
        </a:spcAft>
        <a:buClr>
          <a:srgbClr val="B870B8"/>
        </a:buClr>
        <a:buSzPct val="75000"/>
        <a:buFont typeface="Wingdings" pitchFamily="2" charset="2"/>
        <a:buChar char="n"/>
        <a:defRPr kern="1200">
          <a:solidFill>
            <a:srgbClr val="595959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ern="1200">
          <a:solidFill>
            <a:srgbClr val="595959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600"/>
        </a:spcBef>
        <a:spcAft>
          <a:spcPct val="0"/>
        </a:spcAft>
        <a:buClr>
          <a:srgbClr val="B870B8"/>
        </a:buClr>
        <a:buSzPct val="75000"/>
        <a:buFont typeface="Wingdings" pitchFamily="2" charset="2"/>
        <a:buChar char="n"/>
        <a:defRPr kern="1200">
          <a:solidFill>
            <a:srgbClr val="595959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ern="12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petersa2@algonquincollege.com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zDZFcDGpL4U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504" y="4679776"/>
            <a:ext cx="8793088" cy="981472"/>
          </a:xfrm>
        </p:spPr>
        <p:txBody>
          <a:bodyPr rtlCol="0">
            <a:norm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US" dirty="0" smtClean="0"/>
              <a:t>Achieving Success in Changing Environments – Course Introduction, Note Taking and Exam Prep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32240" y="5562600"/>
            <a:ext cx="2411760" cy="7493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dirty="0" smtClean="0"/>
              <a:t>Week 1</a:t>
            </a:r>
            <a:endParaRPr lang="en-US" sz="4800" dirty="0"/>
          </a:p>
        </p:txBody>
      </p:sp>
      <p:pic>
        <p:nvPicPr>
          <p:cNvPr id="22532" name="Picture 5" descr="iStock_000007227652XSmal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50100" y="685800"/>
            <a:ext cx="142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4400" y="381000"/>
            <a:ext cx="2965450" cy="393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7" descr="iStock_blocksXSmall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76800" y="2743200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98475" y="188640"/>
            <a:ext cx="7556500" cy="712564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Today’s Agenda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176270" cy="4536504"/>
          </a:xfrm>
        </p:spPr>
        <p:txBody>
          <a:bodyPr/>
          <a:lstStyle/>
          <a:p>
            <a:pPr marL="457200" indent="-457200" eaLnBrk="1" hangingPunct="1">
              <a:spcBef>
                <a:spcPts val="1200"/>
              </a:spcBef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Welcome and Tracking Sheet</a:t>
            </a:r>
          </a:p>
          <a:p>
            <a:pPr marL="457200" indent="-457200" eaLnBrk="1" hangingPunct="1">
              <a:spcBef>
                <a:spcPts val="1200"/>
              </a:spcBef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Introductions and Course make up</a:t>
            </a:r>
          </a:p>
          <a:p>
            <a:pPr marL="457200" indent="-457200" eaLnBrk="1" hangingPunct="1">
              <a:spcBef>
                <a:spcPts val="1200"/>
              </a:spcBef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General Administrative Stuff</a:t>
            </a:r>
          </a:p>
          <a:p>
            <a:pPr marL="457200" indent="-457200" eaLnBrk="1" hangingPunct="1">
              <a:spcBef>
                <a:spcPts val="1200"/>
              </a:spcBef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Assignment Submission Requirements</a:t>
            </a:r>
          </a:p>
          <a:p>
            <a:pPr marL="457200" indent="-457200" eaLnBrk="1" hangingPunct="1">
              <a:spcBef>
                <a:spcPts val="1200"/>
              </a:spcBef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The first lesson, and</a:t>
            </a:r>
          </a:p>
          <a:p>
            <a:pPr marL="457200" indent="-457200" eaLnBrk="1" hangingPunct="1">
              <a:spcBef>
                <a:spcPts val="1200"/>
              </a:spcBef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A fun video to check out (if there is time)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76C524-39B5-4217-8075-A3DCBDE9B6B2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399876" y="116632"/>
            <a:ext cx="7556500" cy="576064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This is a Hybrid Course</a:t>
            </a: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683568" y="1052736"/>
            <a:ext cx="7704856" cy="5112568"/>
          </a:xfrm>
        </p:spPr>
        <p:txBody>
          <a:bodyPr/>
          <a:lstStyle/>
          <a:p>
            <a:pPr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Two hours in class – </a:t>
            </a:r>
          </a:p>
          <a:p>
            <a:pPr lvl="3"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Lectures and miscellaneous activities</a:t>
            </a:r>
          </a:p>
          <a:p>
            <a:pPr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One hour outside of class – </a:t>
            </a:r>
          </a:p>
          <a:p>
            <a:pPr lvl="2"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Online activity – either on Blackboard or the Internet</a:t>
            </a:r>
          </a:p>
          <a:p>
            <a:pPr lvl="2"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Reading assignments each week</a:t>
            </a:r>
          </a:p>
          <a:p>
            <a:pPr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Bring your laptop for in class activities and tests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76C524-39B5-4217-8075-A3DCBDE9B6B2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399876" y="188640"/>
            <a:ext cx="7556500" cy="419373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Administrative Stuff - Who am I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467544" y="1124744"/>
            <a:ext cx="8136904" cy="5256584"/>
          </a:xfrm>
        </p:spPr>
        <p:txBody>
          <a:bodyPr/>
          <a:lstStyle/>
          <a:p>
            <a:pPr lvl="2" eaLnBrk="1" hangingPunct="1">
              <a:tabLst>
                <a:tab pos="3436938" algn="l"/>
              </a:tabLst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Angie Peterson</a:t>
            </a:r>
          </a:p>
          <a:p>
            <a:pPr lvl="2" eaLnBrk="1" hangingPunct="1">
              <a:tabLst>
                <a:tab pos="3436938" algn="l"/>
              </a:tabLst>
            </a:pPr>
            <a:r>
              <a:rPr lang="en-US" sz="3000" dirty="0" smtClean="0">
                <a:latin typeface="Arial" pitchFamily="34" charset="0"/>
                <a:cs typeface="Arial" pitchFamily="34" charset="0"/>
                <a:hlinkClick r:id="rId3"/>
              </a:rPr>
              <a:t>petersa2@algonquincollege.com</a:t>
            </a:r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lvl="2" eaLnBrk="1" hangingPunct="1">
              <a:tabLst>
                <a:tab pos="3436938" algn="l"/>
              </a:tabLst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613-727-4723 ext. 6329</a:t>
            </a:r>
          </a:p>
          <a:p>
            <a:pPr lvl="2" eaLnBrk="1" hangingPunct="1">
              <a:tabLst>
                <a:tab pos="3436938" algn="l"/>
              </a:tabLst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Email me for an appointment!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76C524-39B5-4217-8075-A3DCBDE9B6B2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556500" cy="504056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Other Administrative Stuff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32518" y="908720"/>
            <a:ext cx="8315946" cy="5472608"/>
          </a:xfrm>
        </p:spPr>
        <p:txBody>
          <a:bodyPr/>
          <a:lstStyle/>
          <a:p>
            <a:pPr marL="1143000" lvl="2" indent="-463550" eaLnBrk="1" hangingPunct="1">
              <a:spcBef>
                <a:spcPts val="0"/>
              </a:spcBef>
              <a:spcAft>
                <a:spcPts val="600"/>
              </a:spcAf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Participation is key to success</a:t>
            </a:r>
          </a:p>
          <a:p>
            <a:pPr marL="1828800" lvl="4" indent="-463550" eaLnBrk="1" hangingPunct="1">
              <a:spcBef>
                <a:spcPts val="0"/>
              </a:spcBef>
              <a:spcAft>
                <a:spcPts val="600"/>
              </a:spcAf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If you:</a:t>
            </a:r>
          </a:p>
          <a:p>
            <a:pPr marL="2511425" lvl="4" indent="-46355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Are here</a:t>
            </a:r>
          </a:p>
          <a:p>
            <a:pPr marL="2511425" lvl="4" indent="-463550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Learn to follow instructions</a:t>
            </a:r>
          </a:p>
          <a:p>
            <a:pPr marL="2511425" lvl="4" indent="-463550" eaLnBrk="1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Do the assignments</a:t>
            </a:r>
          </a:p>
          <a:p>
            <a:pPr marL="2511425" lvl="4" indent="-463550" eaLnBrk="1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Work well in team assignments</a:t>
            </a:r>
          </a:p>
          <a:p>
            <a:pPr marL="2511425" lvl="4" indent="-463550" eaLnBrk="1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Submit on time</a:t>
            </a:r>
          </a:p>
          <a:p>
            <a:pPr marL="2511425" lvl="4" indent="-463550" eaLnBrk="1" hangingPunct="1"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You will pass</a:t>
            </a:r>
          </a:p>
          <a:p>
            <a:pPr marL="1374775" lvl="2" indent="-463550">
              <a:spcBef>
                <a:spcPts val="0"/>
              </a:spcBef>
              <a:spcAft>
                <a:spcPts val="600"/>
              </a:spcAf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This is an </a:t>
            </a:r>
            <a:r>
              <a:rPr lang="en-US" sz="2800" i="1" dirty="0" smtClean="0">
                <a:latin typeface="Arial" pitchFamily="34" charset="0"/>
                <a:cs typeface="Arial" pitchFamily="34" charset="0"/>
              </a:rPr>
              <a:t>EASY PASS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but a </a:t>
            </a:r>
            <a:r>
              <a:rPr lang="en-US" sz="2800" b="1" u="sng" dirty="0" smtClean="0">
                <a:latin typeface="Arial" pitchFamily="34" charset="0"/>
                <a:cs typeface="Arial" pitchFamily="34" charset="0"/>
              </a:rPr>
              <a:t>MUST PASS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course</a:t>
            </a:r>
          </a:p>
          <a:p>
            <a:pPr marL="1374775" lvl="2" indent="-463550">
              <a:spcBef>
                <a:spcPts val="0"/>
              </a:spcBef>
              <a:spcAft>
                <a:spcPts val="600"/>
              </a:spcAf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It is not easy to ace this course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76C524-39B5-4217-8075-A3DCBDE9B6B2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0792"/>
            <a:ext cx="8054280" cy="5256584"/>
          </a:xfrm>
        </p:spPr>
        <p:txBody>
          <a:bodyPr/>
          <a:lstStyle/>
          <a:p>
            <a:pPr marL="457200" indent="-4572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CA" sz="2400" dirty="0" smtClean="0">
                <a:latin typeface="Arial" pitchFamily="34" charset="0"/>
                <a:cs typeface="Arial" pitchFamily="34" charset="0"/>
              </a:rPr>
              <a:t>Hybrid Assignment Submissions</a:t>
            </a:r>
          </a:p>
          <a:p>
            <a:pPr marL="1149350" lvl="1" indent="-463550" eaLnBrk="1" hangingPunct="1">
              <a:spcAft>
                <a:spcPts val="600"/>
              </a:spcAft>
              <a:defRPr/>
            </a:pPr>
            <a:r>
              <a:rPr lang="en-CA" sz="2400" dirty="0" smtClean="0">
                <a:latin typeface="Arial" pitchFamily="34" charset="0"/>
                <a:cs typeface="Arial" pitchFamily="34" charset="0"/>
              </a:rPr>
              <a:t>Submit </a:t>
            </a:r>
            <a:r>
              <a:rPr lang="en-CA" sz="3200" b="1" dirty="0" smtClean="0">
                <a:latin typeface="Arial" pitchFamily="34" charset="0"/>
                <a:cs typeface="Arial" pitchFamily="34" charset="0"/>
              </a:rPr>
              <a:t>online on Blackboard ONLY</a:t>
            </a:r>
          </a:p>
          <a:p>
            <a:pPr marL="1149350" lvl="1" indent="-463550" eaLnBrk="1" hangingPunct="1">
              <a:spcAft>
                <a:spcPts val="600"/>
              </a:spcAft>
              <a:defRPr/>
            </a:pPr>
            <a:r>
              <a:rPr lang="en-CA" sz="2400" dirty="0" smtClean="0">
                <a:latin typeface="Arial" pitchFamily="34" charset="0"/>
                <a:cs typeface="Arial" pitchFamily="34" charset="0"/>
              </a:rPr>
              <a:t>Format – Per the Assignment Submission Requirements document</a:t>
            </a:r>
          </a:p>
          <a:p>
            <a:pPr marL="1149350" lvl="1" indent="-463550" eaLnBrk="1" hangingPunct="1">
              <a:spcAft>
                <a:spcPts val="600"/>
              </a:spcAft>
              <a:defRPr/>
            </a:pPr>
            <a:r>
              <a:rPr lang="en-CA" sz="2400" dirty="0" smtClean="0">
                <a:latin typeface="Arial" pitchFamily="34" charset="0"/>
                <a:cs typeface="Arial" pitchFamily="34" charset="0"/>
              </a:rPr>
              <a:t>The title is always the heading on the assignment</a:t>
            </a:r>
          </a:p>
          <a:p>
            <a:pPr marL="920750" indent="-46355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en-C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late or delayed submissions are permitted without prior approval in writing.</a:t>
            </a:r>
          </a:p>
          <a:p>
            <a:pPr marL="920750" lvl="4" indent="-463550" eaLnBrk="1" hangingPunct="1">
              <a:spcAft>
                <a:spcPts val="600"/>
              </a:spcAft>
              <a:defRPr/>
            </a:pPr>
            <a:r>
              <a:rPr lang="en-CA" sz="2400" b="1" i="1" dirty="0">
                <a:latin typeface="Arial" pitchFamily="34" charset="0"/>
                <a:cs typeface="Arial" pitchFamily="34" charset="0"/>
              </a:rPr>
              <a:t>Only the last submission prior to the deadline will be </a:t>
            </a:r>
            <a:r>
              <a:rPr lang="en-CA" sz="2400" b="1" i="1" dirty="0" smtClean="0">
                <a:latin typeface="Arial" pitchFamily="34" charset="0"/>
                <a:cs typeface="Arial" pitchFamily="34" charset="0"/>
              </a:rPr>
              <a:t>marked</a:t>
            </a:r>
          </a:p>
          <a:p>
            <a:pPr marL="920750" lvl="4" indent="-463550" eaLnBrk="1" hangingPunct="1">
              <a:spcAft>
                <a:spcPts val="600"/>
              </a:spcAft>
              <a:defRPr/>
            </a:pPr>
            <a:r>
              <a:rPr lang="en-CA" sz="2400" b="1" i="1" dirty="0" smtClean="0">
                <a:latin typeface="Arial" pitchFamily="34" charset="0"/>
                <a:cs typeface="Arial" pitchFamily="34" charset="0"/>
              </a:rPr>
              <a:t>Assignment Submission Requirements document takes precedence in all cases</a:t>
            </a:r>
            <a:endParaRPr lang="en-CA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262085" y="44624"/>
            <a:ext cx="848637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4400">
              <a:defRPr/>
            </a:pPr>
            <a:r>
              <a:rPr lang="en-US" sz="3000" b="1" u="sng" dirty="0">
                <a:solidFill>
                  <a:schemeClr val="accent1"/>
                </a:solidFill>
                <a:latin typeface="Arial" pitchFamily="34" charset="0"/>
                <a:ea typeface="+mj-ea"/>
                <a:cs typeface="Arial" pitchFamily="34" charset="0"/>
              </a:rPr>
              <a:t>Administrative </a:t>
            </a:r>
            <a:r>
              <a:rPr lang="en-US" sz="3000" b="1" u="sng" dirty="0" smtClean="0">
                <a:solidFill>
                  <a:schemeClr val="accent1"/>
                </a:solidFill>
                <a:latin typeface="Arial" pitchFamily="34" charset="0"/>
                <a:ea typeface="+mj-ea"/>
                <a:cs typeface="Arial" pitchFamily="34" charset="0"/>
              </a:rPr>
              <a:t>Stuff – Hybrid Assignments</a:t>
            </a:r>
            <a:endParaRPr lang="en-US" sz="3000" b="1" u="sng" dirty="0">
              <a:solidFill>
                <a:schemeClr val="accent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76C524-39B5-4217-8075-A3DCBDE9B6B2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268760"/>
            <a:ext cx="7920880" cy="5085184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CA" sz="2800" b="1" u="sng" dirty="0" smtClean="0">
                <a:latin typeface="Arial" pitchFamily="34" charset="0"/>
                <a:cs typeface="Arial" pitchFamily="34" charset="0"/>
              </a:rPr>
              <a:t>Required Text Book</a:t>
            </a:r>
          </a:p>
          <a:p>
            <a:pPr marL="914400" indent="-463550"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Professionalism: Skills for Workplace Success, </a:t>
            </a:r>
            <a:r>
              <a:rPr lang="en-US" sz="2800" dirty="0" smtClean="0"/>
              <a:t>4</a:t>
            </a:r>
            <a:r>
              <a:rPr lang="en-US" sz="2800" baseline="30000" dirty="0" smtClean="0"/>
              <a:t>th</a:t>
            </a:r>
            <a:r>
              <a:rPr lang="en-US" sz="2800" dirty="0" smtClean="0"/>
              <a:t> Edition by Lydia </a:t>
            </a:r>
            <a:r>
              <a:rPr lang="en-US" sz="2800" dirty="0"/>
              <a:t>E. </a:t>
            </a:r>
            <a:r>
              <a:rPr lang="en-US" sz="2800" dirty="0" smtClean="0"/>
              <a:t>Anderson and Sandra </a:t>
            </a:r>
            <a:r>
              <a:rPr lang="en-US" sz="2800" dirty="0"/>
              <a:t>B. </a:t>
            </a:r>
            <a:r>
              <a:rPr lang="en-US" sz="2800" dirty="0" smtClean="0"/>
              <a:t>Bolt</a:t>
            </a: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800" b="1" u="sng" dirty="0" smtClean="0">
                <a:latin typeface="Arial" pitchFamily="34" charset="0"/>
                <a:cs typeface="Arial" pitchFamily="34" charset="0"/>
              </a:rPr>
              <a:t>Recommended: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679450">
              <a:spcBef>
                <a:spcPts val="600"/>
              </a:spcBef>
              <a:spcAft>
                <a:spcPts val="600"/>
              </a:spcAft>
            </a:pPr>
            <a:r>
              <a:rPr lang="en-CA" sz="2800" dirty="0">
                <a:latin typeface="Arial" pitchFamily="34" charset="0"/>
                <a:cs typeface="Arial" pitchFamily="34" charset="0"/>
              </a:rPr>
              <a:t>The 7 Habits of Highly Effective People, Stephen Covey, by Steven Covey, Free Press, ISBN 978-0743269513</a:t>
            </a:r>
            <a:endParaRPr lang="en-US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539824" y="188640"/>
            <a:ext cx="7488560" cy="491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4400">
              <a:defRPr/>
            </a:pPr>
            <a:r>
              <a:rPr lang="en-US" sz="3200" b="1" dirty="0">
                <a:solidFill>
                  <a:schemeClr val="accent1"/>
                </a:solidFill>
                <a:latin typeface="Arial" pitchFamily="34" charset="0"/>
                <a:ea typeface="+mj-ea"/>
                <a:cs typeface="Arial" pitchFamily="34" charset="0"/>
              </a:rPr>
              <a:t>Administrative </a:t>
            </a:r>
            <a:r>
              <a:rPr lang="en-US" sz="3200" b="1" dirty="0" smtClean="0">
                <a:solidFill>
                  <a:schemeClr val="accent1"/>
                </a:solidFill>
                <a:latin typeface="Arial" pitchFamily="34" charset="0"/>
                <a:ea typeface="+mj-ea"/>
                <a:cs typeface="Arial" pitchFamily="34" charset="0"/>
              </a:rPr>
              <a:t>Stuff – Text Books</a:t>
            </a:r>
            <a:endParaRPr lang="en-US" sz="3200" b="1" dirty="0">
              <a:solidFill>
                <a:schemeClr val="accent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76C524-39B5-4217-8075-A3DCBDE9B6B2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576064" y="764704"/>
            <a:ext cx="8100392" cy="5904656"/>
          </a:xfrm>
        </p:spPr>
        <p:txBody>
          <a:bodyPr/>
          <a:lstStyle/>
          <a:p>
            <a:pPr marL="463550" indent="-463550"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Participation = 15%</a:t>
            </a:r>
          </a:p>
          <a:p>
            <a:pPr marL="463550" indent="-463550"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Hybrids = 20% of Final</a:t>
            </a:r>
          </a:p>
          <a:p>
            <a:pPr marL="463550" indent="-463550"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Four in class group activities = 20%</a:t>
            </a:r>
          </a:p>
          <a:p>
            <a:pPr marL="463550" indent="-463550"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Two Exams = 45%</a:t>
            </a:r>
          </a:p>
          <a:p>
            <a:pPr marL="1149350" lvl="3" indent="-463550" eaLnBrk="1" hangingPunct="1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Mid Term Exam = 20%</a:t>
            </a:r>
          </a:p>
          <a:p>
            <a:pPr marL="1149350" lvl="3" indent="-463550" eaLnBrk="1" hangingPunct="1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Final Exam = 25%</a:t>
            </a:r>
          </a:p>
          <a:p>
            <a:pPr marL="1149350" lvl="3" indent="-463550" eaLnBrk="1" hangingPunct="1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Exams are based on lectures; textbooks; end of class videos; and miscellaneous handouts.</a:t>
            </a:r>
          </a:p>
          <a:p>
            <a:pPr marL="1149350" lvl="3" indent="-463550" eaLnBrk="1" hangingPunct="1">
              <a:spcAft>
                <a:spcPts val="600"/>
              </a:spcAft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 time attendance for exams is mandatory</a:t>
            </a:r>
          </a:p>
          <a:p>
            <a:pPr marL="1149350" lvl="3" indent="-463550" eaLnBrk="1" hangingPunct="1">
              <a:spcAft>
                <a:spcPts val="600"/>
              </a:spcAft>
            </a:pPr>
            <a:r>
              <a:rPr lang="en-US" sz="2400" i="1" dirty="0">
                <a:latin typeface="Arial" pitchFamily="34" charset="0"/>
                <a:cs typeface="Arial" pitchFamily="34" charset="0"/>
              </a:rPr>
              <a:t>All exams are Open Book (access to the text book; slide decks and your notes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)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76C524-39B5-4217-8075-A3DCBDE9B6B2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399876" y="44624"/>
            <a:ext cx="7556500" cy="491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Administrative Stuff – Earning Marks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25910" y="2492896"/>
            <a:ext cx="7556500" cy="1512168"/>
          </a:xfrm>
        </p:spPr>
        <p:txBody>
          <a:bodyPr/>
          <a:lstStyle/>
          <a:p>
            <a:pPr algn="ctr" eaLnBrk="1" hangingPunct="1"/>
            <a:r>
              <a:rPr lang="en-US" sz="8000" dirty="0" smtClean="0"/>
              <a:t>First Lesson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76C524-39B5-4217-8075-A3DCBDE9B6B2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04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65472" y="248791"/>
            <a:ext cx="7246888" cy="803945"/>
          </a:xfrm>
        </p:spPr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Importance of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Notetaking</a:t>
            </a:r>
            <a:endPara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832" y="1556792"/>
            <a:ext cx="7848600" cy="3960440"/>
          </a:xfrm>
        </p:spPr>
        <p:txBody>
          <a:bodyPr/>
          <a:lstStyle/>
          <a:p>
            <a:pPr marL="457200" indent="-457200" eaLnBrk="1" hangingPunct="1"/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Taking notes combats memory fading</a:t>
            </a:r>
          </a:p>
          <a:p>
            <a:pPr marL="457200" indent="-457200" eaLnBrk="1" hangingPunct="1"/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Effective notes backs up and reinforces memory</a:t>
            </a:r>
          </a:p>
          <a:p>
            <a:pPr marL="457200" indent="-457200" eaLnBrk="1" hangingPunct="1"/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Research shows a high correlation between the quality of notes and test and grade performance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9692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65472" y="248791"/>
            <a:ext cx="7246888" cy="803945"/>
          </a:xfrm>
        </p:spPr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Importance of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Notetaking</a:t>
            </a:r>
            <a:endPara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412776"/>
            <a:ext cx="7848600" cy="4824536"/>
          </a:xfrm>
        </p:spPr>
        <p:txBody>
          <a:bodyPr/>
          <a:lstStyle/>
          <a:p>
            <a:pPr marL="457200" indent="-457200" eaLnBrk="1" hangingPunct="1"/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Studying from effective notes is more time efficient than rereading chapters multiple times</a:t>
            </a:r>
          </a:p>
          <a:p>
            <a:pPr marL="457200" indent="-457200" eaLnBrk="1" hangingPunct="1"/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Well-developed notes provides effective study tools to rehearse and review</a:t>
            </a:r>
          </a:p>
          <a:p>
            <a:pPr marL="457200" indent="-457200" eaLnBrk="1" hangingPunct="1"/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Effective note taking strategies saves study time.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7799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88516" y="44624"/>
            <a:ext cx="6143724" cy="587921"/>
          </a:xfrm>
        </p:spPr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Note Taking Process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836712"/>
            <a:ext cx="8686800" cy="5832648"/>
          </a:xfrm>
          <a:noFill/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Note Taking:</a:t>
            </a:r>
          </a:p>
          <a:p>
            <a:pPr marL="457200" indent="-457200" eaLnBrk="1" hangingPunct="1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Involves condensing or reducing large amounts of information into more manageable units.</a:t>
            </a:r>
          </a:p>
          <a:p>
            <a:pPr marL="457200" indent="-457200" eaLnBrk="1" hangingPunct="1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Requires you to think carefully about information, break it down, analyze it, and select what is important to learn.</a:t>
            </a:r>
          </a:p>
          <a:p>
            <a:pPr marL="457200" indent="-457200" eaLnBrk="1" hangingPunct="1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 a multisensory process that uses visual, kinesthetic, and auditory encoding. </a:t>
            </a:r>
          </a:p>
          <a:p>
            <a:pPr marL="457200" indent="-457200" eaLnBrk="1" hangingPunct="1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Individual chapters may require using more than one note taking system to create study and review tools.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7007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44500" y="260648"/>
            <a:ext cx="8255000" cy="731937"/>
          </a:xfrm>
        </p:spPr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Annotation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736"/>
            <a:ext cx="8229600" cy="5328592"/>
          </a:xfrm>
        </p:spPr>
        <p:txBody>
          <a:bodyPr/>
          <a:lstStyle/>
          <a:p>
            <a:pPr eaLnBrk="1" hangingPunct="1">
              <a:buNone/>
            </a:pPr>
            <a:r>
              <a:rPr lang="en-US" sz="3000" b="1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Annotating: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1150938" lvl="3" indent="-465138"/>
            <a:r>
              <a:rPr lang="en-US" sz="3000" dirty="0" smtClean="0">
                <a:latin typeface="Arial" pitchFamily="34" charset="0"/>
                <a:cs typeface="Arial" pitchFamily="34" charset="0"/>
              </a:rPr>
              <a:t>The process of highlighting, underlining, making marginal notes, or marking specific information in printed materials.</a:t>
            </a:r>
          </a:p>
          <a:p>
            <a:pPr eaLnBrk="1" hangingPunct="1">
              <a:buFontTx/>
              <a:buNone/>
            </a:pPr>
            <a:r>
              <a:rPr lang="en-US" sz="3000" b="1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Annotating:</a:t>
            </a:r>
          </a:p>
          <a:p>
            <a:pPr marL="1150938" lvl="3" indent="-465138"/>
            <a:r>
              <a:rPr lang="en-US" sz="3000" dirty="0" smtClean="0">
                <a:latin typeface="Arial" pitchFamily="34" charset="0"/>
                <a:cs typeface="Arial" pitchFamily="34" charset="0"/>
              </a:rPr>
              <a:t>Is an active learning process</a:t>
            </a:r>
          </a:p>
          <a:p>
            <a:pPr marL="1150938" lvl="3" indent="-465138"/>
            <a:r>
              <a:rPr lang="en-US" sz="3000" dirty="0" smtClean="0">
                <a:latin typeface="Arial" pitchFamily="34" charset="0"/>
                <a:cs typeface="Arial" pitchFamily="34" charset="0"/>
              </a:rPr>
              <a:t>Holds information longer in working memory</a:t>
            </a:r>
          </a:p>
          <a:p>
            <a:pPr marL="1150938" lvl="3" indent="-465138"/>
            <a:r>
              <a:rPr lang="en-US" sz="3000" dirty="0" smtClean="0">
                <a:latin typeface="Arial" pitchFamily="34" charset="0"/>
                <a:cs typeface="Arial" pitchFamily="34" charset="0"/>
              </a:rPr>
              <a:t>Reduces the risk of information fading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2781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44624"/>
            <a:ext cx="8255000" cy="587921"/>
          </a:xfrm>
        </p:spPr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Tips for Recording Notes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6856" y="692696"/>
            <a:ext cx="8229600" cy="6048672"/>
          </a:xfrm>
        </p:spPr>
        <p:txBody>
          <a:bodyPr/>
          <a:lstStyle/>
          <a:p>
            <a:pPr eaLnBrk="1" hangingPunct="1"/>
            <a:r>
              <a:rPr lang="en-US" sz="3000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Introductions: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Create and underline a  heading for the information; then list and number key points.</a:t>
            </a:r>
          </a:p>
          <a:p>
            <a:pPr eaLnBrk="1" hangingPunct="1"/>
            <a:r>
              <a:rPr lang="en-US" sz="3000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Headings and Subheadings: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Copy and underline headings and subheadings in your notes. Number key points under each heading or subheading.</a:t>
            </a:r>
          </a:p>
          <a:p>
            <a:pPr eaLnBrk="1" hangingPunct="1"/>
            <a:r>
              <a:rPr lang="en-US" sz="3000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New Headings: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Add new headings if you want to reorganize or insert more helpful headings.</a:t>
            </a:r>
          </a:p>
          <a:p>
            <a:pPr eaLnBrk="1" hangingPunct="1"/>
            <a:r>
              <a:rPr lang="en-US" sz="3000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Marginal Notes: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Take notes on any important marginal notes in the textbook</a:t>
            </a:r>
          </a:p>
          <a:p>
            <a:pPr eaLnBrk="1" hangingPunct="1"/>
            <a:endParaRPr lang="en-US" sz="3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37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44624"/>
            <a:ext cx="8255000" cy="587921"/>
          </a:xfrm>
        </p:spPr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Tips for Recording Notes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6698" y="980728"/>
            <a:ext cx="8355782" cy="5328592"/>
          </a:xfrm>
        </p:spPr>
        <p:txBody>
          <a:bodyPr/>
          <a:lstStyle/>
          <a:p>
            <a:pPr eaLnBrk="1" hangingPunct="1"/>
            <a:r>
              <a:rPr lang="en-US" sz="3000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Double Spacing: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Double space before beginning a new heading; this chunks or groups information into meaningful units.</a:t>
            </a:r>
          </a:p>
          <a:p>
            <a:pPr eaLnBrk="1" hangingPunct="1"/>
            <a:r>
              <a:rPr lang="en-US" sz="3000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Sufficient Information: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Avoid being too brief; record sufficient details to support main ideas.</a:t>
            </a:r>
          </a:p>
          <a:p>
            <a:pPr eaLnBrk="1" hangingPunct="1"/>
            <a:r>
              <a:rPr lang="en-US" sz="3000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Meaningful Phrases or Sentences: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Check that phrases or shortened sentences are clear.</a:t>
            </a:r>
          </a:p>
          <a:p>
            <a:pPr eaLnBrk="1" hangingPunct="1"/>
            <a:r>
              <a:rPr lang="en-US" sz="3000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Annotations: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Use your annotations to guide you in deciding what information to include.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brk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3447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196" y="908720"/>
            <a:ext cx="8248303" cy="550810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88516" y="188640"/>
            <a:ext cx="5495652" cy="803945"/>
          </a:xfrm>
        </p:spPr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Cornell System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D8415-8D6D-4450-9452-E36BAAC313AF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1871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D8415-8D6D-4450-9452-E36BAAC313AF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42416" y="190500"/>
            <a:ext cx="6273800" cy="646113"/>
          </a:xfrm>
        </p:spPr>
        <p:txBody>
          <a:bodyPr wrap="squar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Two-Column System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395536" y="1028452"/>
            <a:ext cx="4419600" cy="5064844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/>
          <a:lstStyle/>
          <a:p>
            <a:pPr marL="1150938" marR="0" lvl="0" indent="-1150938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chemeClr val="accent1"/>
              </a:buClr>
              <a:buSzPct val="75000"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Step 1: 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Write the topics, vocabulary terms, questions, or math problems in the left column.</a:t>
            </a:r>
          </a:p>
          <a:p>
            <a:pPr marL="1150938" marR="0" lvl="0" indent="-1150938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chemeClr val="accent1"/>
              </a:buClr>
              <a:buSzPct val="75000"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Step 2: 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cs typeface="Arial" pitchFamily="34" charset="0"/>
              </a:rPr>
              <a:t>Write any  explanations, details, or definitions in the right column.</a:t>
            </a:r>
          </a:p>
        </p:txBody>
      </p:sp>
      <p:graphicFrame>
        <p:nvGraphicFramePr>
          <p:cNvPr id="8" name="Group 12"/>
          <p:cNvGraphicFramePr>
            <a:graphicFrameLocks/>
          </p:cNvGraphicFramePr>
          <p:nvPr/>
        </p:nvGraphicFramePr>
        <p:xfrm>
          <a:off x="4896099" y="1015752"/>
          <a:ext cx="3729037" cy="5077544"/>
        </p:xfrm>
        <a:graphic>
          <a:graphicData uri="http://schemas.openxmlformats.org/drawingml/2006/table">
            <a:tbl>
              <a:tblPr/>
              <a:tblGrid>
                <a:gridCol w="1865312"/>
                <a:gridCol w="1863725"/>
              </a:tblGrid>
              <a:tr h="50775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Topic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1B35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Voc. Term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1B35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Study Question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1B35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Formula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1.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2.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3.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1B35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Definition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1B35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Answer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1B35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Example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13979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D8415-8D6D-4450-9452-E36BAAC313AF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4450"/>
            <a:ext cx="6345238" cy="674688"/>
          </a:xfrm>
        </p:spPr>
        <p:txBody>
          <a:bodyPr/>
          <a:lstStyle/>
          <a:p>
            <a:pPr eaLnBrk="1" hangingPunct="1">
              <a:spcBef>
                <a:spcPct val="20000"/>
              </a:spcBef>
            </a:pP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Three-Column System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212153" y="836712"/>
            <a:ext cx="3816424" cy="56886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/>
          <a:lstStyle/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tabLst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Write the topics in the left column.</a:t>
            </a:r>
          </a:p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tabLst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Identify labels or categories of information in the middle and the last column. </a:t>
            </a:r>
          </a:p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n"/>
              <a:tabLst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Work with all three columns: cover a column, recite, and check accuracy.</a:t>
            </a:r>
          </a:p>
        </p:txBody>
      </p:sp>
      <p:graphicFrame>
        <p:nvGraphicFramePr>
          <p:cNvPr id="12" name="Group 4"/>
          <p:cNvGraphicFramePr>
            <a:graphicFrameLocks/>
          </p:cNvGraphicFramePr>
          <p:nvPr/>
        </p:nvGraphicFramePr>
        <p:xfrm>
          <a:off x="4028577" y="836712"/>
          <a:ext cx="4863903" cy="5688632"/>
        </p:xfrm>
        <a:graphic>
          <a:graphicData uri="http://schemas.openxmlformats.org/drawingml/2006/table">
            <a:tbl>
              <a:tblPr/>
              <a:tblGrid>
                <a:gridCol w="1585438"/>
                <a:gridCol w="1513373"/>
                <a:gridCol w="1765092"/>
              </a:tblGrid>
              <a:tr h="56886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Topic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1B35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Topic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1B35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Problem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1B35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Problem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Source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1B35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Def.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1B35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Rework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1B35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Steps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Source 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1B35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Example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1B35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Solution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B1B35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B1B35"/>
                          </a:solidFill>
                          <a:effectLst/>
                          <a:latin typeface="Arial" charset="0"/>
                        </a:rPr>
                        <a:t>Example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59996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179512" y="44624"/>
            <a:ext cx="7807325" cy="648072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The Dreaded Exam/Test-Preparation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683568" y="659829"/>
            <a:ext cx="7776863" cy="5937523"/>
          </a:xfrm>
        </p:spPr>
        <p:txBody>
          <a:bodyPr/>
          <a:lstStyle/>
          <a:p>
            <a:pPr marL="463550" indent="-460375"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Study Groups are a powerful way to prepare for an exam</a:t>
            </a:r>
          </a:p>
          <a:p>
            <a:pPr marL="463550" indent="-460375"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Why are study groups powerful?</a:t>
            </a:r>
          </a:p>
          <a:p>
            <a:pPr marL="1374775" lvl="4" indent="-460375">
              <a:spcBef>
                <a:spcPts val="0"/>
              </a:spcBef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Social interaction breeds success</a:t>
            </a:r>
          </a:p>
          <a:p>
            <a:pPr marL="1374775" lvl="4" indent="-460375" eaLnBrk="1" hangingPunct="1">
              <a:spcBef>
                <a:spcPts val="0"/>
              </a:spcBef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Take advantage of others strengths &amp; what was retained or understood by them</a:t>
            </a:r>
          </a:p>
          <a:p>
            <a:pPr marL="1374775" lvl="4" indent="-460375" eaLnBrk="1" hangingPunct="1">
              <a:spcBef>
                <a:spcPts val="0"/>
              </a:spcBef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Put yourself into the role of professor – when you are explaining something to someone else, more of the brain is engaged</a:t>
            </a:r>
          </a:p>
          <a:p>
            <a:pPr marL="1374775" lvl="4" indent="-460375" eaLnBrk="1" hangingPunct="1">
              <a:spcBef>
                <a:spcPts val="0"/>
              </a:spcBef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Q &amp; A’s with each other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19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500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498475" y="332656"/>
            <a:ext cx="7556500" cy="856580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Preparing for Exams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831924" y="1268760"/>
            <a:ext cx="7556500" cy="4752528"/>
          </a:xfrm>
        </p:spPr>
        <p:txBody>
          <a:bodyPr/>
          <a:lstStyle/>
          <a:p>
            <a:pPr marL="463550" indent="-463550"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Listen for favorite themes and concepts      that professors keep returning to</a:t>
            </a:r>
          </a:p>
          <a:p>
            <a:pPr marL="463550" indent="-463550"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Know the format and value of the exam before hand</a:t>
            </a:r>
          </a:p>
          <a:p>
            <a:pPr marL="463550" indent="-463550"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Review your notes, text material, assignments, and quizzes</a:t>
            </a:r>
          </a:p>
          <a:p>
            <a:pPr marL="463550" indent="-463550"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Review the night before but don’t cram</a:t>
            </a:r>
          </a:p>
          <a:p>
            <a:pPr marL="463550" indent="-463550"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Get a good night’s sleep</a:t>
            </a:r>
          </a:p>
          <a:p>
            <a:pPr marL="463550" indent="-463550" eaLnBrk="1" hangingPunct="1"/>
            <a:endParaRPr lang="en-US" sz="3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20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98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498475" y="332656"/>
            <a:ext cx="7556500" cy="856580"/>
          </a:xfrm>
        </p:spPr>
        <p:txBody>
          <a:bodyPr/>
          <a:lstStyle/>
          <a:p>
            <a:pPr eaLnBrk="1" hangingPunct="1"/>
            <a:r>
              <a:rPr lang="en-US" b="1" dirty="0" smtClean="0"/>
              <a:t>Preparing for Exams </a:t>
            </a:r>
            <a:r>
              <a:rPr lang="en-US" i="1" dirty="0" smtClean="0"/>
              <a:t>(cont’d)</a:t>
            </a: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498475" y="1196752"/>
            <a:ext cx="8177981" cy="5184576"/>
          </a:xfrm>
        </p:spPr>
        <p:txBody>
          <a:bodyPr/>
          <a:lstStyle/>
          <a:p>
            <a:pPr marL="463550" indent="-463550" eaLnBrk="1" hangingPunct="1"/>
            <a:r>
              <a:rPr lang="en-US" sz="3000" dirty="0" smtClean="0"/>
              <a:t>Make sure you have eaten to keep your    blood sugar up  (</a:t>
            </a:r>
            <a:r>
              <a:rPr lang="en-US" sz="3000" b="1" dirty="0" smtClean="0"/>
              <a:t>AVOID ENERGY  DRINKS</a:t>
            </a:r>
            <a:r>
              <a:rPr lang="en-US" sz="3000" dirty="0" smtClean="0"/>
              <a:t>)</a:t>
            </a:r>
          </a:p>
          <a:p>
            <a:pPr marL="463550" indent="-463550" eaLnBrk="1" hangingPunct="1"/>
            <a:r>
              <a:rPr lang="en-US" sz="3000" dirty="0" smtClean="0"/>
              <a:t>Give yourself plenty of travel time</a:t>
            </a:r>
          </a:p>
          <a:p>
            <a:pPr marL="463550" indent="-463550" eaLnBrk="1" hangingPunct="1"/>
            <a:r>
              <a:rPr lang="en-US" sz="3000" dirty="0" smtClean="0"/>
              <a:t>Stay calm outside the exam and stay away from people that are peeking</a:t>
            </a:r>
          </a:p>
          <a:p>
            <a:pPr marL="463550" indent="-463550" eaLnBrk="1" hangingPunct="1"/>
            <a:r>
              <a:rPr lang="en-US" sz="3000" dirty="0" smtClean="0"/>
              <a:t>If something comes up that stops you from attending, stay calm and prepare your case and have proof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21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74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642491" y="268164"/>
            <a:ext cx="5801717" cy="784572"/>
          </a:xfrm>
        </p:spPr>
        <p:txBody>
          <a:bodyPr/>
          <a:lstStyle/>
          <a:p>
            <a:pPr eaLnBrk="1" hangingPunct="1"/>
            <a:r>
              <a:rPr lang="en-US" b="1" dirty="0" smtClean="0"/>
              <a:t>Writing the Exam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498474" y="1124744"/>
            <a:ext cx="8177981" cy="5400600"/>
          </a:xfrm>
        </p:spPr>
        <p:txBody>
          <a:bodyPr/>
          <a:lstStyle/>
          <a:p>
            <a:pPr marL="463550" indent="-463550" eaLnBrk="1" hangingPunct="1">
              <a:spcBef>
                <a:spcPts val="1200"/>
              </a:spcBef>
            </a:pPr>
            <a:r>
              <a:rPr lang="en-US" sz="3000" dirty="0" smtClean="0"/>
              <a:t>Read the instructions carefully and     slowly</a:t>
            </a:r>
          </a:p>
          <a:p>
            <a:pPr marL="463550" indent="-463550" eaLnBrk="1" hangingPunct="1">
              <a:spcBef>
                <a:spcPts val="1200"/>
              </a:spcBef>
            </a:pPr>
            <a:r>
              <a:rPr lang="en-US" sz="3000" dirty="0" smtClean="0"/>
              <a:t>Underline key words</a:t>
            </a:r>
          </a:p>
          <a:p>
            <a:pPr marL="463550" indent="-463550" eaLnBrk="1" hangingPunct="1">
              <a:spcBef>
                <a:spcPts val="1200"/>
              </a:spcBef>
            </a:pPr>
            <a:r>
              <a:rPr lang="en-US" sz="3000" dirty="0" smtClean="0"/>
              <a:t>Write legibly.  If the professor cannot read your writing, don’t expect a mark.</a:t>
            </a:r>
          </a:p>
          <a:p>
            <a:pPr marL="463550" indent="-463550" eaLnBrk="1" hangingPunct="1">
              <a:spcBef>
                <a:spcPts val="1200"/>
              </a:spcBef>
            </a:pPr>
            <a:r>
              <a:rPr lang="en-US" sz="3000" dirty="0" smtClean="0"/>
              <a:t>Pace yourself - check your pace at 1/4 of the time</a:t>
            </a:r>
          </a:p>
          <a:p>
            <a:pPr marL="463550" indent="-463550" eaLnBrk="1" hangingPunct="1">
              <a:spcBef>
                <a:spcPts val="1200"/>
              </a:spcBef>
            </a:pPr>
            <a:r>
              <a:rPr lang="en-US" sz="3000" dirty="0" smtClean="0"/>
              <a:t>If you begin running out of time - use point form</a:t>
            </a:r>
          </a:p>
          <a:p>
            <a:pPr marL="463550" indent="-463550" eaLnBrk="1" hangingPunct="1">
              <a:spcBef>
                <a:spcPts val="1200"/>
              </a:spcBef>
            </a:pPr>
            <a:r>
              <a:rPr lang="en-US" sz="3000" dirty="0" smtClean="0"/>
              <a:t>Ask if you are not sure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22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23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642491" y="268164"/>
            <a:ext cx="7385893" cy="712564"/>
          </a:xfrm>
        </p:spPr>
        <p:txBody>
          <a:bodyPr/>
          <a:lstStyle/>
          <a:p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 Steps to a 5 Day Study Plan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23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611832" y="1196752"/>
            <a:ext cx="7848600" cy="4992836"/>
          </a:xfrm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en-US" sz="3600" b="1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Be specific and realistic</a:t>
            </a:r>
            <a:r>
              <a:rPr lang="en-US" sz="3600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List  the topics and materials you need to review.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3600" b="1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Set target dates and times</a:t>
            </a:r>
            <a:r>
              <a:rPr lang="en-US" sz="3600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Organize study blocks on four different days; reserve day 5 for reviewing summary notes.</a:t>
            </a:r>
            <a:endParaRPr lang="en-US" sz="3600" dirty="0" smtClean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85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642491" y="268164"/>
            <a:ext cx="7385893" cy="712564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 Steps to a 5 Day Study Plan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24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611832" y="1196752"/>
            <a:ext cx="7848600" cy="4992836"/>
          </a:xfrm>
        </p:spPr>
        <p:txBody>
          <a:bodyPr/>
          <a:lstStyle/>
          <a:p>
            <a:pPr marL="742950" indent="-742950" eaLnBrk="1" hangingPunct="1">
              <a:buFont typeface="+mj-lt"/>
              <a:buAutoNum type="arabicPeriod" startAt="3"/>
            </a:pPr>
            <a:r>
              <a:rPr lang="en-US" sz="3600" b="1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Identify the steps and a plan of action</a:t>
            </a:r>
            <a:r>
              <a:rPr lang="en-US" sz="3600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Identify what you intend to study in each study block for each of the five days.</a:t>
            </a:r>
          </a:p>
          <a:p>
            <a:pPr marL="609600" indent="-609600" eaLnBrk="1" hangingPunct="1">
              <a:buFontTx/>
              <a:buAutoNum type="arabicPeriod" startAt="3"/>
            </a:pPr>
            <a:r>
              <a:rPr lang="en-US" sz="3600" b="1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Plan a reward</a:t>
            </a:r>
            <a:r>
              <a:rPr lang="en-US" sz="3600" dirty="0" smtClean="0">
                <a:solidFill>
                  <a:srgbClr val="C9330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Identify an intrinsic or an extrinsic reward for yourself </a:t>
            </a:r>
            <a:r>
              <a:rPr lang="en-US" sz="3600" i="1" dirty="0" smtClean="0">
                <a:latin typeface="Arial" pitchFamily="34" charset="0"/>
                <a:cs typeface="Arial" pitchFamily="34" charset="0"/>
              </a:rPr>
              <a:t>after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you finish your five-day study plan and complete the test.</a:t>
            </a:r>
            <a:endParaRPr lang="en-US" sz="3600" dirty="0" smtClean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535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642491" y="268164"/>
            <a:ext cx="5801717" cy="784572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Computer Based Tests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25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849412"/>
            <a:ext cx="4114800" cy="5675932"/>
          </a:xfrm>
          <a:noFill/>
          <a:ln w="38100">
            <a:solidFill>
              <a:schemeClr val="accent2"/>
            </a:solidFill>
          </a:ln>
        </p:spPr>
        <p:txBody>
          <a:bodyPr/>
          <a:lstStyle/>
          <a:p>
            <a:pPr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 the rules.</a:t>
            </a:r>
          </a:p>
          <a:p>
            <a:pPr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Allow ample time.</a:t>
            </a:r>
          </a:p>
          <a:p>
            <a:pPr lvl="1"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Go to the lab when you are not rushed.</a:t>
            </a:r>
          </a:p>
          <a:p>
            <a:pPr lvl="1"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Go when you feel mentally sharp.</a:t>
            </a:r>
          </a:p>
          <a:p>
            <a:pPr lvl="1"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Choose a computer away from the flow of traffic. 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4648200" y="836712"/>
            <a:ext cx="4041775" cy="5688632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>
            <a:noAutofit/>
          </a:bodyPr>
          <a:lstStyle/>
          <a:p>
            <a:pPr marL="228600" indent="-228600" defTabSz="914400">
              <a:spcBef>
                <a:spcPts val="2000"/>
              </a:spcBef>
              <a:buClr>
                <a:srgbClr val="663366"/>
              </a:buClr>
              <a:buSzPct val="75000"/>
              <a:buFont typeface="Wingdings" pitchFamily="2" charset="2"/>
              <a:buChar char="n"/>
              <a:defRPr/>
            </a:pPr>
            <a:r>
              <a:rPr lang="en-US" sz="3000" dirty="0" smtClean="0">
                <a:solidFill>
                  <a:prstClr val="black"/>
                </a:solidFill>
                <a:latin typeface="Rockwell"/>
              </a:rPr>
              <a:t>Understand the  testing software commands.</a:t>
            </a:r>
          </a:p>
          <a:p>
            <a:pPr marL="228600" indent="-228600" defTabSz="914400">
              <a:spcBef>
                <a:spcPts val="2000"/>
              </a:spcBef>
              <a:buClr>
                <a:srgbClr val="663366"/>
              </a:buClr>
              <a:buSzPct val="75000"/>
              <a:buFont typeface="Wingdings" pitchFamily="2" charset="2"/>
              <a:buChar char="n"/>
              <a:defRPr/>
            </a:pPr>
            <a:r>
              <a:rPr lang="en-US" sz="3000" dirty="0" smtClean="0">
                <a:solidFill>
                  <a:prstClr val="black"/>
                </a:solidFill>
                <a:latin typeface="Rockwell"/>
              </a:rPr>
              <a:t>Read and choose answers carefully.</a:t>
            </a:r>
          </a:p>
          <a:p>
            <a:pPr lvl="1" indent="-228600" defTabSz="914400">
              <a:spcBef>
                <a:spcPts val="600"/>
              </a:spcBef>
              <a:buClr>
                <a:srgbClr val="B870B8"/>
              </a:buClr>
              <a:buSzPct val="75000"/>
              <a:buFont typeface="Wingdings" pitchFamily="2" charset="2"/>
              <a:buChar char="n"/>
              <a:defRPr/>
            </a:pPr>
            <a:r>
              <a:rPr lang="en-US" sz="3000" dirty="0" smtClean="0">
                <a:solidFill>
                  <a:prstClr val="black"/>
                </a:solidFill>
                <a:latin typeface="Rockwell"/>
              </a:rPr>
              <a:t>Read each question carefully. </a:t>
            </a:r>
          </a:p>
          <a:p>
            <a:pPr lvl="1" indent="-228600" defTabSz="914400">
              <a:spcBef>
                <a:spcPts val="600"/>
              </a:spcBef>
              <a:buClr>
                <a:srgbClr val="B870B8"/>
              </a:buClr>
              <a:buSzPct val="75000"/>
              <a:buFont typeface="Wingdings" pitchFamily="2" charset="2"/>
              <a:buChar char="n"/>
              <a:defRPr/>
            </a:pPr>
            <a:r>
              <a:rPr lang="en-US" sz="3000" dirty="0" smtClean="0">
                <a:solidFill>
                  <a:prstClr val="black"/>
                </a:solidFill>
                <a:latin typeface="Rockwell"/>
              </a:rPr>
              <a:t>Convert each option into T or F.</a:t>
            </a:r>
          </a:p>
          <a:p>
            <a:pPr lvl="1" indent="-228600" defTabSz="914400">
              <a:spcBef>
                <a:spcPts val="600"/>
              </a:spcBef>
              <a:buClr>
                <a:srgbClr val="B870B8"/>
              </a:buClr>
              <a:buSzPct val="75000"/>
              <a:buFont typeface="Wingdings" pitchFamily="2" charset="2"/>
              <a:buChar char="n"/>
              <a:defRPr/>
            </a:pPr>
            <a:r>
              <a:rPr lang="en-US" sz="3000" dirty="0" smtClean="0">
                <a:solidFill>
                  <a:prstClr val="black"/>
                </a:solidFill>
                <a:latin typeface="Rockwell"/>
              </a:rPr>
              <a:t>Carefully select the best answer.</a:t>
            </a:r>
          </a:p>
        </p:txBody>
      </p:sp>
    </p:spTree>
    <p:extLst>
      <p:ext uri="{BB962C8B-B14F-4D97-AF65-F5344CB8AC3E}">
        <p14:creationId xmlns:p14="http://schemas.microsoft.com/office/powerpoint/2010/main" val="65232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539552" y="268164"/>
            <a:ext cx="7457901" cy="784572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Testing Anxiety – Dealing with it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26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3"/>
          <p:cNvSpPr>
            <a:spLocks noGrp="1" noChangeArrowheads="1"/>
          </p:cNvSpPr>
          <p:nvPr>
            <p:ph idx="1"/>
          </p:nvPr>
        </p:nvSpPr>
        <p:spPr>
          <a:xfrm>
            <a:off x="745232" y="1268760"/>
            <a:ext cx="7643192" cy="5184576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Test anxiety: excessive stress that hinders performance </a:t>
            </a:r>
            <a:r>
              <a:rPr lang="en-US" sz="30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before </a:t>
            </a:r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</a:t>
            </a:r>
            <a:r>
              <a:rPr lang="en-US" sz="30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during </a:t>
            </a:r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tests.</a:t>
            </a:r>
          </a:p>
          <a:p>
            <a:pPr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Symptoms of test anxiety include:</a:t>
            </a:r>
          </a:p>
          <a:p>
            <a:pPr marL="1157288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Physical symptoms</a:t>
            </a:r>
          </a:p>
          <a:p>
            <a:pPr marL="1157288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Emotional symptoms</a:t>
            </a:r>
          </a:p>
          <a:p>
            <a:pPr marL="1157288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Cognitive symptoms</a:t>
            </a:r>
          </a:p>
          <a:p>
            <a:pPr marL="1157288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Behavioral symptoms</a:t>
            </a:r>
          </a:p>
        </p:txBody>
      </p:sp>
    </p:spTree>
    <p:extLst>
      <p:ext uri="{BB962C8B-B14F-4D97-AF65-F5344CB8AC3E}">
        <p14:creationId xmlns:p14="http://schemas.microsoft.com/office/powerpoint/2010/main" val="371691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539552" y="268164"/>
            <a:ext cx="7457901" cy="784572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Testing Anxiety – Dealing with it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27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0768"/>
            <a:ext cx="8229600" cy="4572000"/>
          </a:xfrm>
        </p:spPr>
        <p:txBody>
          <a:bodyPr/>
          <a:lstStyle/>
          <a:p>
            <a:pPr marL="457200" indent="-449263"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Test anxiety is a learned behavior.</a:t>
            </a:r>
          </a:p>
          <a:p>
            <a:pPr marL="457200" indent="-449263"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 deal with test anxiety, begin by identifying what triggers your test anxiety.</a:t>
            </a:r>
          </a:p>
          <a:p>
            <a:pPr marL="457200" indent="-449263"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Test anxiety may stem from:</a:t>
            </a:r>
          </a:p>
          <a:p>
            <a:pPr marL="1371600" lvl="1" indent="-449263"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under-preparedness and cramming.</a:t>
            </a:r>
          </a:p>
          <a:p>
            <a:pPr marL="1371600" lvl="1" indent="-449263"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past experiences.</a:t>
            </a:r>
          </a:p>
          <a:p>
            <a:pPr marL="1371600" lvl="1" indent="-449263"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fear of failure.</a:t>
            </a:r>
          </a:p>
          <a:p>
            <a:pPr marL="1371600" lvl="1" indent="-449263"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weak test-taking skills.</a:t>
            </a:r>
          </a:p>
        </p:txBody>
      </p:sp>
    </p:spTree>
    <p:extLst>
      <p:ext uri="{BB962C8B-B14F-4D97-AF65-F5344CB8AC3E}">
        <p14:creationId xmlns:p14="http://schemas.microsoft.com/office/powerpoint/2010/main" val="11571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46856" y="1313656"/>
            <a:ext cx="4114800" cy="4406900"/>
          </a:xfrm>
          <a:noFill/>
          <a:ln w="28575">
            <a:solidFill>
              <a:schemeClr val="accent2"/>
            </a:solidFill>
          </a:ln>
        </p:spPr>
        <p:txBody>
          <a:bodyPr>
            <a:noAutofit/>
          </a:bodyPr>
          <a:lstStyle/>
          <a:p>
            <a:pPr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Use relaxation techniques.</a:t>
            </a:r>
          </a:p>
          <a:p>
            <a:pPr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Use positive self-talk.</a:t>
            </a:r>
          </a:p>
          <a:p>
            <a:pPr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Reread questions in a whispering voice.</a:t>
            </a:r>
          </a:p>
          <a:p>
            <a:pPr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 not stay stuck on a question.</a:t>
            </a:r>
          </a:p>
        </p:txBody>
      </p:sp>
      <p:sp>
        <p:nvSpPr>
          <p:cNvPr id="36868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34681" y="1300956"/>
            <a:ext cx="4041775" cy="4432300"/>
          </a:xfrm>
          <a:noFill/>
          <a:ln w="28575">
            <a:solidFill>
              <a:schemeClr val="accent2"/>
            </a:solidFill>
          </a:ln>
        </p:spPr>
        <p:txBody>
          <a:bodyPr>
            <a:noAutofit/>
          </a:bodyPr>
          <a:lstStyle/>
          <a:p>
            <a:pPr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Use paper or your arm to block other parts of the test.</a:t>
            </a:r>
          </a:p>
          <a:p>
            <a:pPr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Circle or highlight key words.</a:t>
            </a:r>
          </a:p>
          <a:p>
            <a:pPr eaLnBrk="1" hangingPunct="1"/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Slow down the reading process; go into retrieval mode. </a:t>
            </a:r>
          </a:p>
          <a:p>
            <a:pPr eaLnBrk="1" hangingPunct="1"/>
            <a:endParaRPr lang="en-US" sz="3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56FADB-9E64-44DC-902F-6FBC437AD392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28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39552" y="268164"/>
            <a:ext cx="7457901" cy="784572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Testing Anxiety – Dealing with it</a:t>
            </a:r>
          </a:p>
        </p:txBody>
      </p:sp>
    </p:spTree>
    <p:extLst>
      <p:ext uri="{BB962C8B-B14F-4D97-AF65-F5344CB8AC3E}">
        <p14:creationId xmlns:p14="http://schemas.microsoft.com/office/powerpoint/2010/main" val="4138714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5828" y="4797152"/>
            <a:ext cx="6682556" cy="648072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  <a:hlinkClick r:id="rId3"/>
              </a:rPr>
              <a:t>Video – Paradigms of Education</a:t>
            </a:r>
            <a:endParaRPr lang="en-US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32" name="Picture 5" descr="iStock_000007227652XSmall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50100" y="685800"/>
            <a:ext cx="142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4400" y="381000"/>
            <a:ext cx="2965450" cy="393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7" descr="iStock_blocksXSmall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76800" y="2743200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ubtitle 2"/>
          <p:cNvSpPr txBox="1">
            <a:spLocks/>
          </p:cNvSpPr>
          <p:nvPr/>
        </p:nvSpPr>
        <p:spPr bwMode="auto">
          <a:xfrm>
            <a:off x="1296144" y="5589240"/>
            <a:ext cx="666023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chemeClr val="accent1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With permission from: 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RSAnimate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(www.theRSA.org), and</a:t>
            </a:r>
            <a:r>
              <a:rPr kumimoji="0" lang="en-US" sz="20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2000" b="1" i="0" u="none" strike="noStrike" kern="1200" cap="none" spc="0" normalizeH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CognitiveMedia</a:t>
            </a:r>
            <a:r>
              <a:rPr kumimoji="0" lang="en-US" sz="20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(www.cognitivemedia.co.uk</a:t>
            </a:r>
            <a:r>
              <a:rPr lang="en-US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</a:t>
            </a:r>
            <a:endParaRPr kumimoji="0" lang="en-US" sz="20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chemeClr val="accent1"/>
              </a:buClr>
              <a:buSzPct val="75000"/>
              <a:buFont typeface="Wingdings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76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iStock_000009311779Smal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66192" y="2918222"/>
            <a:ext cx="6934200" cy="396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0" name="Title 1"/>
          <p:cNvSpPr>
            <a:spLocks noGrp="1"/>
          </p:cNvSpPr>
          <p:nvPr>
            <p:ph type="title"/>
          </p:nvPr>
        </p:nvSpPr>
        <p:spPr>
          <a:xfrm>
            <a:off x="2339752" y="1484784"/>
            <a:ext cx="4361557" cy="2190626"/>
          </a:xfrm>
        </p:spPr>
        <p:txBody>
          <a:bodyPr/>
          <a:lstStyle/>
          <a:p>
            <a:pPr eaLnBrk="1" hangingPunct="1"/>
            <a:r>
              <a:rPr lang="en-US" sz="12800" dirty="0" smtClean="0">
                <a:latin typeface="Showcard Gothic" pitchFamily="82" charset="0"/>
              </a:rPr>
              <a:t>Q &amp; 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76C524-39B5-4217-8075-A3DCBDE9B6B2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vantage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Advantage">
      <a:majorFont>
        <a:latin typeface="Rockwell"/>
        <a:ea typeface=""/>
        <a:cs typeface=""/>
        <a:font script="Jpan" typeface="ＭＳ ゴシック"/>
      </a:majorFont>
      <a:minorFont>
        <a:latin typeface="Rockwell"/>
        <a:ea typeface=""/>
        <a:cs typeface=""/>
        <a:font script="Jpan" typeface="ＭＳ ゴシック"/>
      </a:minorFont>
    </a:fontScheme>
    <a:fmtScheme name="Advantage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6000000" scaled="1"/>
        </a:gradFill>
        <a:gradFill rotWithShape="1">
          <a:gsLst>
            <a:gs pos="0">
              <a:schemeClr val="phClr"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63500" dist="25400" dir="5400000" rotWithShape="0">
              <a:srgbClr val="808080">
                <a:alpha val="7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twoPt" dir="tl">
              <a:rot lat="0" lon="0" rev="4500000"/>
            </a:lightRig>
          </a:scene3d>
          <a:sp3d>
            <a:bevelT w="635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1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Advantage.thmx</Template>
  <TotalTime>3073</TotalTime>
  <Words>1399</Words>
  <Application>Microsoft Office PowerPoint</Application>
  <PresentationFormat>On-screen Show (4:3)</PresentationFormat>
  <Paragraphs>237</Paragraphs>
  <Slides>30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Calibri</vt:lpstr>
      <vt:lpstr>Rockwell</vt:lpstr>
      <vt:lpstr>Showcard Gothic</vt:lpstr>
      <vt:lpstr>Wingdings</vt:lpstr>
      <vt:lpstr>Advantage</vt:lpstr>
      <vt:lpstr>Achieving Success in Changing Environments – Course Introduction, Note Taking and Exam Prep</vt:lpstr>
      <vt:lpstr>Today’s Agenda</vt:lpstr>
      <vt:lpstr>This is a Hybrid Course</vt:lpstr>
      <vt:lpstr>Administrative Stuff - Who am I</vt:lpstr>
      <vt:lpstr>Other Administrative Stuff</vt:lpstr>
      <vt:lpstr>PowerPoint Presentation</vt:lpstr>
      <vt:lpstr>PowerPoint Presentation</vt:lpstr>
      <vt:lpstr>PowerPoint Presentation</vt:lpstr>
      <vt:lpstr>First Lesson</vt:lpstr>
      <vt:lpstr>The Importance of Notetaking</vt:lpstr>
      <vt:lpstr>The Importance of Notetaking</vt:lpstr>
      <vt:lpstr>The Note Taking Process</vt:lpstr>
      <vt:lpstr>Annotation</vt:lpstr>
      <vt:lpstr>Tips for Recording Notes</vt:lpstr>
      <vt:lpstr>Tips for Recording Notes</vt:lpstr>
      <vt:lpstr>The Cornell System</vt:lpstr>
      <vt:lpstr>The Two-Column System</vt:lpstr>
      <vt:lpstr>The Three-Column System</vt:lpstr>
      <vt:lpstr>The Dreaded Exam/Test-Preparation</vt:lpstr>
      <vt:lpstr>Preparing for Exams</vt:lpstr>
      <vt:lpstr>Preparing for Exams (cont’d)</vt:lpstr>
      <vt:lpstr>Writing the Exam</vt:lpstr>
      <vt:lpstr>4 Steps to a 5 Day Study Plan</vt:lpstr>
      <vt:lpstr>4 Steps to a 5 Day Study Plan</vt:lpstr>
      <vt:lpstr>Computer Based Tests</vt:lpstr>
      <vt:lpstr>Testing Anxiety – Dealing with it</vt:lpstr>
      <vt:lpstr>Testing Anxiety – Dealing with it</vt:lpstr>
      <vt:lpstr>Testing Anxiety – Dealing with it</vt:lpstr>
      <vt:lpstr>PowerPoint Presentation</vt:lpstr>
      <vt:lpstr>Q &amp; 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Achieving Success</dc:title>
  <dc:creator>Phil Beals</dc:creator>
  <cp:lastModifiedBy>Angela Peterson</cp:lastModifiedBy>
  <cp:revision>451</cp:revision>
  <dcterms:created xsi:type="dcterms:W3CDTF">2010-08-28T18:23:29Z</dcterms:created>
  <dcterms:modified xsi:type="dcterms:W3CDTF">2016-09-07T15:16:24Z</dcterms:modified>
</cp:coreProperties>
</file>