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Default Extension="tiff" ContentType="image/tiff"/>
  <Default Extension="vml" ContentType="application/vnd.openxmlformats-officedocument.vmlDrawing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06" r:id="rId1"/>
  </p:sldMasterIdLst>
  <p:notesMasterIdLst>
    <p:notesMasterId r:id="rId23"/>
  </p:notesMasterIdLst>
  <p:handoutMasterIdLst>
    <p:handoutMasterId r:id="rId24"/>
  </p:handoutMasterIdLst>
  <p:sldIdLst>
    <p:sldId id="271" r:id="rId2"/>
    <p:sldId id="267" r:id="rId3"/>
    <p:sldId id="291" r:id="rId4"/>
    <p:sldId id="258" r:id="rId5"/>
    <p:sldId id="275" r:id="rId6"/>
    <p:sldId id="292" r:id="rId7"/>
    <p:sldId id="274" r:id="rId8"/>
    <p:sldId id="259" r:id="rId9"/>
    <p:sldId id="278" r:id="rId10"/>
    <p:sldId id="279" r:id="rId11"/>
    <p:sldId id="280" r:id="rId12"/>
    <p:sldId id="293" r:id="rId13"/>
    <p:sldId id="282" r:id="rId14"/>
    <p:sldId id="283" r:id="rId15"/>
    <p:sldId id="294" r:id="rId16"/>
    <p:sldId id="285" r:id="rId17"/>
    <p:sldId id="295" r:id="rId18"/>
    <p:sldId id="287" r:id="rId19"/>
    <p:sldId id="288" r:id="rId20"/>
    <p:sldId id="296" r:id="rId21"/>
    <p:sldId id="290" r:id="rId22"/>
  </p:sldIdLst>
  <p:sldSz cx="9144000" cy="6858000" type="screen4x3"/>
  <p:notesSz cx="7010400" cy="9236075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412" autoAdjust="0"/>
    <p:restoredTop sz="94697" autoAdjust="0"/>
  </p:normalViewPr>
  <p:slideViewPr>
    <p:cSldViewPr>
      <p:cViewPr varScale="1">
        <p:scale>
          <a:sx n="72" d="100"/>
          <a:sy n="72" d="100"/>
        </p:scale>
        <p:origin x="-25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D265CB-E32D-4FDF-AEE2-B6AAF89593B1}" type="datetimeFigureOut">
              <a:rPr lang="en-US" smtClean="0"/>
              <a:t>6/15/2011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772525"/>
            <a:ext cx="3038475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772525"/>
            <a:ext cx="3038475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F632AB-A4C0-4458-8DE8-AC9833049A3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1804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1804"/>
          </a:xfrm>
          <a:prstGeom prst="rect">
            <a:avLst/>
          </a:prstGeom>
        </p:spPr>
        <p:txBody>
          <a:bodyPr vert="horz" lIns="92830" tIns="46415" rIns="92830" bIns="46415" rtlCol="0"/>
          <a:lstStyle>
            <a:lvl1pPr algn="r">
              <a:defRPr sz="1200"/>
            </a:lvl1pPr>
          </a:lstStyle>
          <a:p>
            <a:fld id="{2447E72A-D913-4DC2-9E0A-E520CE8FCC86}" type="datetimeFigureOut">
              <a:rPr lang="en-US" smtClean="0"/>
              <a:pPr/>
              <a:t>6/15/2011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95388" y="692150"/>
            <a:ext cx="4619625" cy="3463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30" tIns="46415" rIns="92830" bIns="46415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387136"/>
            <a:ext cx="5608320" cy="4156234"/>
          </a:xfrm>
          <a:prstGeom prst="rect">
            <a:avLst/>
          </a:prstGeom>
        </p:spPr>
        <p:txBody>
          <a:bodyPr vert="horz" lIns="92830" tIns="46415" rIns="92830" bIns="46415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668"/>
            <a:ext cx="3037840" cy="461804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772668"/>
            <a:ext cx="3037840" cy="461804"/>
          </a:xfrm>
          <a:prstGeom prst="rect">
            <a:avLst/>
          </a:prstGeom>
        </p:spPr>
        <p:txBody>
          <a:bodyPr vert="horz" lIns="92830" tIns="46415" rIns="92830" bIns="46415" rtlCol="0" anchor="b"/>
          <a:lstStyle>
            <a:lvl1pPr algn="r">
              <a:defRPr sz="1200"/>
            </a:lvl1pPr>
          </a:lstStyle>
          <a:p>
            <a:fld id="{A5D78FC6-CE17-4259-A63C-DDFC12E048F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Introductory notes.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Introductory notes.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Relative </a:t>
            </a:r>
            <a:r>
              <a:rPr lang="en-US" baseline="0" dirty="0" smtClean="0"/>
              <a:t>vocabulary list.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Relative </a:t>
            </a:r>
            <a:r>
              <a:rPr lang="en-US" baseline="0" dirty="0" smtClean="0"/>
              <a:t>vocabulary list.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Introductory notes.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list of procedures and steps,</a:t>
            </a:r>
            <a:r>
              <a:rPr lang="en-US" baseline="0" dirty="0" smtClean="0"/>
              <a:t> or a lecture slide with media.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list of procedures and steps,</a:t>
            </a:r>
            <a:r>
              <a:rPr lang="en-US" baseline="0" dirty="0" smtClean="0"/>
              <a:t> or a lecture slide with media.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list of procedures and steps,</a:t>
            </a:r>
            <a:r>
              <a:rPr lang="en-US" baseline="0" dirty="0" smtClean="0"/>
              <a:t> or a lecture slide with media.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list of procedures and steps,</a:t>
            </a:r>
            <a:r>
              <a:rPr lang="en-US" baseline="0" dirty="0" smtClean="0"/>
              <a:t> or a lecture slide with media.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list of procedures and steps,</a:t>
            </a:r>
            <a:r>
              <a:rPr lang="en-US" baseline="0" dirty="0" smtClean="0"/>
              <a:t> or a lecture slide with media.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Introductory notes.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list of procedures and steps,</a:t>
            </a:r>
            <a:r>
              <a:rPr lang="en-US" baseline="0" dirty="0" smtClean="0"/>
              <a:t> or a lecture slide with media.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13</a:t>
            </a:fld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list of procedures and steps,</a:t>
            </a:r>
            <a:r>
              <a:rPr lang="en-US" baseline="0" dirty="0" smtClean="0"/>
              <a:t> or a lecture slide with media.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Introductory notes.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list of procedures and steps,</a:t>
            </a:r>
            <a:r>
              <a:rPr lang="en-US" baseline="0" dirty="0" smtClean="0"/>
              <a:t> or a lecture slide with media.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Introductory notes.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17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list of procedures and steps,</a:t>
            </a:r>
            <a:r>
              <a:rPr lang="en-US" baseline="0" dirty="0" smtClean="0"/>
              <a:t> or a lecture slide with media.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list of procedures and steps,</a:t>
            </a:r>
            <a:r>
              <a:rPr lang="en-US" baseline="0" dirty="0" smtClean="0"/>
              <a:t> or a lecture slide with media.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Introductory notes.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list of procedures and steps,</a:t>
            </a:r>
            <a:r>
              <a:rPr lang="en-US" baseline="0" dirty="0" smtClean="0"/>
              <a:t> or a lecture slide with media.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21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ctr"/>
            <a:fld id="{743653DA-8BF4-4869-96FE-9BCF43372D46}" type="datetime8">
              <a:rPr lang="en-US" smtClean="0"/>
              <a:pPr algn="ctr"/>
              <a:t>6/15/2011 4:55 PM</a:t>
            </a:fld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C53DF-4216-466D-99A7-94400E6C2A25}" type="slidenum">
              <a:rPr lang="en-US" smtClean="0"/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29108-AC8D-4212-9283-60D9E99BF07A}" type="datetime8">
              <a:rPr lang="en-US" smtClean="0"/>
              <a:pPr/>
              <a:t>6/15/2011 4:55 PM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ED3D3-6235-4F4C-B439-DF277FB555A7}" type="datetime8">
              <a:rPr lang="en-US" smtClean="0"/>
              <a:pPr/>
              <a:t>6/15/2011 4:55 PM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 sz="24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F1E3E-4B2F-4895-B65E-28B2E64F39F6}" type="datetime8">
              <a:rPr lang="en-US" smtClean="0"/>
              <a:pPr/>
              <a:t>6/15/2011 4:55 PM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85435-8225-4333-BFFA-0096413F0D76}" type="datetime8">
              <a:rPr lang="en-US" smtClean="0"/>
              <a:pPr/>
              <a:t>6/15/2011 4:55 PM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3C494-2A87-468C-A21B-CB14FB9ABB00}" type="datetime8">
              <a:rPr lang="en-US" smtClean="0"/>
              <a:pPr/>
              <a:t>6/15/2011 4:55 PM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0FA0-5B31-4864-A2BB-719EA5A679C6}" type="datetime8">
              <a:rPr lang="en-US" smtClean="0"/>
              <a:pPr/>
              <a:t>6/15/2011 4:55 PM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16DF-213E-421B-92D3-C068DBB023D6}" type="datetime8">
              <a:rPr lang="en-US" smtClean="0">
                <a:solidFill>
                  <a:schemeClr val="tx2"/>
                </a:solidFill>
              </a:rPr>
              <a:pPr/>
              <a:t>6/15/2011 4:55 PM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fr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20EC5-AC53-4169-941E-EDF10CD23748}" type="datetime8">
              <a:rPr lang="en-US" smtClean="0"/>
              <a:pPr/>
              <a:t>6/15/2011 4:55 PM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 sz="2800" dirty="0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16DF-213E-421B-92D3-C068DBB023D6}" type="datetime8">
              <a:rPr lang="en-US" smtClean="0">
                <a:solidFill>
                  <a:schemeClr val="tx2"/>
                </a:solidFill>
              </a:rPr>
              <a:pPr/>
              <a:t>6/15/2011 4:55 PM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16DF-213E-421B-92D3-C068DBB023D6}" type="datetime8">
              <a:rPr lang="en-US" smtClean="0">
                <a:solidFill>
                  <a:schemeClr val="tx2"/>
                </a:solidFill>
              </a:rPr>
              <a:pPr/>
              <a:t>6/15/2011 4:55 PM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16DF-213E-421B-92D3-C068DBB023D6}" type="datetime8">
              <a:rPr lang="en-US" smtClean="0">
                <a:solidFill>
                  <a:schemeClr val="tx2"/>
                </a:solidFill>
              </a:rPr>
              <a:pPr/>
              <a:t>6/15/2011 4:55 PM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algn="ctr"/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sm_bo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648" y="1755648"/>
            <a:ext cx="1615307" cy="1688453"/>
          </a:xfrm>
          <a:prstGeom prst="rect">
            <a:avLst/>
          </a:prstGeom>
          <a:ln w="50800" cap="sq" cmpd="dbl">
            <a:solidFill>
              <a:schemeClr val="accent2"/>
            </a:solidFill>
            <a:miter lim="800000"/>
          </a:ln>
        </p:spPr>
      </p:pic>
    </p:spTree>
  </p:cSld>
  <p:clrMapOvr>
    <a:masterClrMapping/>
  </p:clrMapOvr>
  <p:transition>
    <p:wipe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16DF-213E-421B-92D3-C068DBB023D6}" type="datetime8">
              <a:rPr lang="en-US" smtClean="0">
                <a:solidFill>
                  <a:schemeClr val="tx2"/>
                </a:solidFill>
              </a:rPr>
              <a:pPr/>
              <a:t>6/15/2011 4:55 PM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algn="ctr"/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sm_book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648" y="1755648"/>
            <a:ext cx="1615307" cy="1688453"/>
          </a:xfrm>
          <a:prstGeom prst="rect">
            <a:avLst/>
          </a:prstGeom>
          <a:ln w="50800" cap="sq" cmpd="dbl">
            <a:solidFill>
              <a:schemeClr val="accent2"/>
            </a:solidFill>
            <a:miter lim="800000"/>
          </a:ln>
        </p:spPr>
      </p:pic>
    </p:spTree>
  </p:cSld>
  <p:clrMapOvr>
    <a:masterClrMapping/>
  </p:clrMapOvr>
  <p:transition>
    <p:wipe dir="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CC0C8-36B8-442A-833D-B6AACE86BB77}" type="datetime8">
              <a:rPr lang="en-US" smtClean="0"/>
              <a:pPr/>
              <a:t>6/15/2011 4:55 PM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sm_book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12648" y="1755648"/>
            <a:ext cx="1615307" cy="1688453"/>
          </a:xfrm>
          <a:prstGeom prst="rect">
            <a:avLst/>
          </a:prstGeom>
          <a:ln w="50800" cap="sq" cmpd="dbl">
            <a:solidFill>
              <a:schemeClr val="accent2"/>
            </a:solidFill>
            <a:miter lim="800000"/>
          </a:ln>
        </p:spPr>
      </p:pic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3816DF-213E-421B-92D3-C068DBB023D6}" type="datetime8">
              <a:rPr lang="en-US" smtClean="0">
                <a:solidFill>
                  <a:schemeClr val="tx2"/>
                </a:solidFill>
              </a:rPr>
              <a:pPr/>
              <a:t>6/15/2011 4:55 PM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ctr"/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 bright="70000" contrast="-70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GNG 1105 Engineering Mechanics	Introduction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Prof.: Philippe </a:t>
            </a:r>
            <a:r>
              <a:rPr lang="en-US" smtClean="0"/>
              <a:t>Girault</a:t>
            </a:r>
            <a:endParaRPr lang="en-US" dirty="0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What is Mechanics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 Fundamental Concepts &amp; Principles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Systems of Units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Conversion from one system to another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Method of Problem Solution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Numerical Accuracy</a:t>
            </a:r>
          </a:p>
        </p:txBody>
      </p:sp>
      <p:sp>
        <p:nvSpPr>
          <p:cNvPr id="5" name="Rectang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</a:gra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dirty="0" smtClean="0"/>
              <a:t>Agenda</a:t>
            </a:r>
            <a:endParaRPr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What is Mechanics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 Fundamental Concepts &amp; Principles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Systems of Units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Conversion from one system to another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Method of Problem Solution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Numerical Accuracy</a:t>
            </a:r>
          </a:p>
        </p:txBody>
      </p:sp>
      <p:sp>
        <p:nvSpPr>
          <p:cNvPr id="5" name="Rectang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</a:gra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4" name="Flèche droite 3"/>
          <p:cNvSpPr/>
          <p:nvPr/>
        </p:nvSpPr>
        <p:spPr>
          <a:xfrm>
            <a:off x="2411760" y="1844824"/>
            <a:ext cx="360040" cy="36004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Science which modelise the conditions of motion of bodies under the action of forces</a:t>
            </a:r>
          </a:p>
          <a:p>
            <a:pPr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Physical Science</a:t>
            </a:r>
          </a:p>
          <a:p>
            <a:pPr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Applied Sciences not a pure abstraction</a:t>
            </a:r>
          </a:p>
          <a:p>
            <a:pPr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Foundation of most Engineering Sciences, therefore a prerequisite</a:t>
            </a:r>
          </a:p>
        </p:txBody>
      </p:sp>
      <p:sp>
        <p:nvSpPr>
          <p:cNvPr id="5" name="Rectang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</a:gra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dirty="0" smtClean="0"/>
              <a:t>Definitions</a:t>
            </a:r>
            <a:endParaRPr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</a:gra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dirty="0" smtClean="0"/>
              <a:t>Definitions</a:t>
            </a:r>
            <a:endParaRPr lang="en-US" dirty="0"/>
          </a:p>
        </p:txBody>
      </p:sp>
      <p:sp>
        <p:nvSpPr>
          <p:cNvPr id="19" name="ZoneTexte 18"/>
          <p:cNvSpPr txBox="1"/>
          <p:nvPr/>
        </p:nvSpPr>
        <p:spPr>
          <a:xfrm>
            <a:off x="357158" y="4714884"/>
            <a:ext cx="142876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dirty="0" smtClean="0"/>
              <a:t>Statics</a:t>
            </a:r>
            <a:endParaRPr lang="fr-CA" dirty="0"/>
          </a:p>
        </p:txBody>
      </p:sp>
      <p:sp>
        <p:nvSpPr>
          <p:cNvPr id="6" name="ZoneTexte 5"/>
          <p:cNvSpPr txBox="1"/>
          <p:nvPr/>
        </p:nvSpPr>
        <p:spPr>
          <a:xfrm>
            <a:off x="3750844" y="1857364"/>
            <a:ext cx="188623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dirty="0" smtClean="0"/>
              <a:t>Mechanics</a:t>
            </a:r>
            <a:endParaRPr lang="fr-CA" dirty="0"/>
          </a:p>
        </p:txBody>
      </p:sp>
      <p:sp>
        <p:nvSpPr>
          <p:cNvPr id="7" name="ZoneTexte 6"/>
          <p:cNvSpPr txBox="1"/>
          <p:nvPr/>
        </p:nvSpPr>
        <p:spPr>
          <a:xfrm>
            <a:off x="1077650" y="3221246"/>
            <a:ext cx="196168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dirty="0" smtClean="0"/>
              <a:t>Rigid Bodies</a:t>
            </a:r>
            <a:endParaRPr lang="fr-CA" dirty="0"/>
          </a:p>
        </p:txBody>
      </p:sp>
      <p:sp>
        <p:nvSpPr>
          <p:cNvPr id="8" name="ZoneTexte 7"/>
          <p:cNvSpPr txBox="1"/>
          <p:nvPr/>
        </p:nvSpPr>
        <p:spPr>
          <a:xfrm>
            <a:off x="3788569" y="3221246"/>
            <a:ext cx="181078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dirty="0" smtClean="0"/>
              <a:t>Deformable Bodies</a:t>
            </a:r>
            <a:endParaRPr lang="fr-CA" dirty="0"/>
          </a:p>
        </p:txBody>
      </p:sp>
      <p:sp>
        <p:nvSpPr>
          <p:cNvPr id="9" name="ZoneTexte 8"/>
          <p:cNvSpPr txBox="1"/>
          <p:nvPr/>
        </p:nvSpPr>
        <p:spPr>
          <a:xfrm>
            <a:off x="6274096" y="3221246"/>
            <a:ext cx="181078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dirty="0" smtClean="0"/>
              <a:t>Fluids</a:t>
            </a:r>
            <a:endParaRPr lang="fr-CA" dirty="0"/>
          </a:p>
        </p:txBody>
      </p:sp>
      <p:cxnSp>
        <p:nvCxnSpPr>
          <p:cNvPr id="11" name="Connecteur droit avec flèche 10"/>
          <p:cNvCxnSpPr>
            <a:stCxn id="6" idx="2"/>
            <a:endCxn id="8" idx="0"/>
          </p:cNvCxnSpPr>
          <p:nvPr/>
        </p:nvCxnSpPr>
        <p:spPr>
          <a:xfrm rot="5400000">
            <a:off x="4196685" y="2723971"/>
            <a:ext cx="99455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en angle 13"/>
          <p:cNvCxnSpPr>
            <a:stCxn id="6" idx="2"/>
            <a:endCxn id="9" idx="0"/>
          </p:cNvCxnSpPr>
          <p:nvPr/>
        </p:nvCxnSpPr>
        <p:spPr>
          <a:xfrm rot="16200000" flipH="1">
            <a:off x="5439448" y="1481207"/>
            <a:ext cx="994550" cy="2485527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en angle 16"/>
          <p:cNvCxnSpPr>
            <a:stCxn id="6" idx="2"/>
            <a:endCxn id="7" idx="0"/>
          </p:cNvCxnSpPr>
          <p:nvPr/>
        </p:nvCxnSpPr>
        <p:spPr>
          <a:xfrm rot="5400000">
            <a:off x="2878950" y="1406236"/>
            <a:ext cx="994550" cy="263547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ZoneTexte 19"/>
          <p:cNvSpPr txBox="1"/>
          <p:nvPr/>
        </p:nvSpPr>
        <p:spPr>
          <a:xfrm>
            <a:off x="2000231" y="4698786"/>
            <a:ext cx="1282637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dirty="0" smtClean="0"/>
              <a:t>Dynamics</a:t>
            </a:r>
            <a:endParaRPr lang="fr-CA" dirty="0"/>
          </a:p>
        </p:txBody>
      </p:sp>
      <p:cxnSp>
        <p:nvCxnSpPr>
          <p:cNvPr id="22" name="Connecteur en angle 21"/>
          <p:cNvCxnSpPr>
            <a:stCxn id="7" idx="2"/>
            <a:endCxn id="19" idx="0"/>
          </p:cNvCxnSpPr>
          <p:nvPr/>
        </p:nvCxnSpPr>
        <p:spPr>
          <a:xfrm rot="5400000">
            <a:off x="1002861" y="3659255"/>
            <a:ext cx="1124306" cy="986952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en angle 24"/>
          <p:cNvCxnSpPr>
            <a:stCxn id="7" idx="2"/>
            <a:endCxn id="20" idx="0"/>
          </p:cNvCxnSpPr>
          <p:nvPr/>
        </p:nvCxnSpPr>
        <p:spPr>
          <a:xfrm rot="16200000" flipH="1">
            <a:off x="1795916" y="3853152"/>
            <a:ext cx="1108208" cy="58306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ZoneTexte 33"/>
          <p:cNvSpPr txBox="1"/>
          <p:nvPr/>
        </p:nvSpPr>
        <p:spPr>
          <a:xfrm>
            <a:off x="3788569" y="4000504"/>
            <a:ext cx="1810782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dirty="0" smtClean="0"/>
              <a:t>Mechanics of Materials</a:t>
            </a:r>
            <a:endParaRPr lang="fr-CA" dirty="0"/>
          </a:p>
        </p:txBody>
      </p:sp>
      <p:cxnSp>
        <p:nvCxnSpPr>
          <p:cNvPr id="40" name="Connecteur droit avec flèche 39"/>
          <p:cNvCxnSpPr>
            <a:stCxn id="8" idx="2"/>
            <a:endCxn id="34" idx="0"/>
          </p:cNvCxnSpPr>
          <p:nvPr/>
        </p:nvCxnSpPr>
        <p:spPr>
          <a:xfrm rot="5400000">
            <a:off x="4488997" y="3795541"/>
            <a:ext cx="40992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ZoneTexte 41"/>
          <p:cNvSpPr txBox="1"/>
          <p:nvPr/>
        </p:nvSpPr>
        <p:spPr>
          <a:xfrm>
            <a:off x="3786182" y="4929198"/>
            <a:ext cx="1810782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dirty="0" smtClean="0"/>
              <a:t>Elasticity &amp; Plasticity</a:t>
            </a:r>
            <a:endParaRPr lang="fr-CA" dirty="0"/>
          </a:p>
        </p:txBody>
      </p:sp>
      <p:cxnSp>
        <p:nvCxnSpPr>
          <p:cNvPr id="44" name="Connecteur droit avec flèche 43"/>
          <p:cNvCxnSpPr>
            <a:stCxn id="34" idx="2"/>
            <a:endCxn id="42" idx="0"/>
          </p:cNvCxnSpPr>
          <p:nvPr/>
        </p:nvCxnSpPr>
        <p:spPr>
          <a:xfrm rot="5400000">
            <a:off x="4551586" y="4786823"/>
            <a:ext cx="282363" cy="23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ZoneTexte 45"/>
          <p:cNvSpPr txBox="1"/>
          <p:nvPr/>
        </p:nvSpPr>
        <p:spPr>
          <a:xfrm>
            <a:off x="3786182" y="5786454"/>
            <a:ext cx="1810782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dirty="0" smtClean="0"/>
              <a:t>Fatigue &amp; Fracture mechanics</a:t>
            </a:r>
            <a:endParaRPr lang="fr-CA" dirty="0"/>
          </a:p>
        </p:txBody>
      </p:sp>
      <p:cxnSp>
        <p:nvCxnSpPr>
          <p:cNvPr id="48" name="Connecteur droit avec flèche 47"/>
          <p:cNvCxnSpPr>
            <a:stCxn id="42" idx="2"/>
            <a:endCxn id="46" idx="0"/>
          </p:cNvCxnSpPr>
          <p:nvPr/>
        </p:nvCxnSpPr>
        <p:spPr>
          <a:xfrm rot="5400000">
            <a:off x="4586111" y="5680991"/>
            <a:ext cx="210925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ZoneTexte 49"/>
          <p:cNvSpPr txBox="1"/>
          <p:nvPr/>
        </p:nvSpPr>
        <p:spPr>
          <a:xfrm>
            <a:off x="6280304" y="4071942"/>
            <a:ext cx="1810782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dirty="0" smtClean="0"/>
              <a:t>Incompressible: Hydraulics &amp; Slow Aerodynamics</a:t>
            </a:r>
            <a:endParaRPr lang="fr-CA" dirty="0"/>
          </a:p>
        </p:txBody>
      </p:sp>
      <p:cxnSp>
        <p:nvCxnSpPr>
          <p:cNvPr id="52" name="Connecteur droit avec flèche 51"/>
          <p:cNvCxnSpPr>
            <a:stCxn id="9" idx="2"/>
            <a:endCxn id="50" idx="0"/>
          </p:cNvCxnSpPr>
          <p:nvPr/>
        </p:nvCxnSpPr>
        <p:spPr>
          <a:xfrm rot="16200000" flipH="1">
            <a:off x="6941909" y="3828156"/>
            <a:ext cx="481364" cy="62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ZoneTexte 53"/>
          <p:cNvSpPr txBox="1"/>
          <p:nvPr/>
        </p:nvSpPr>
        <p:spPr>
          <a:xfrm>
            <a:off x="6280304" y="5286388"/>
            <a:ext cx="1810782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CA" dirty="0" smtClean="0"/>
              <a:t>Compressible: High Speed Aerodynamics</a:t>
            </a:r>
            <a:endParaRPr lang="fr-CA" dirty="0"/>
          </a:p>
        </p:txBody>
      </p:sp>
      <p:cxnSp>
        <p:nvCxnSpPr>
          <p:cNvPr id="57" name="Connecteur droit avec flèche 56"/>
          <p:cNvCxnSpPr>
            <a:stCxn id="50" idx="2"/>
            <a:endCxn id="54" idx="0"/>
          </p:cNvCxnSpPr>
          <p:nvPr/>
        </p:nvCxnSpPr>
        <p:spPr>
          <a:xfrm rot="5400000">
            <a:off x="7040137" y="5140830"/>
            <a:ext cx="29111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4" name="Groupe 83"/>
          <p:cNvGrpSpPr/>
          <p:nvPr/>
        </p:nvGrpSpPr>
        <p:grpSpPr>
          <a:xfrm>
            <a:off x="642910" y="2929728"/>
            <a:ext cx="7787536" cy="3571900"/>
            <a:chOff x="642910" y="2929728"/>
            <a:chExt cx="7787536" cy="3571900"/>
          </a:xfrm>
        </p:grpSpPr>
        <p:cxnSp>
          <p:nvCxnSpPr>
            <p:cNvPr id="65" name="Connecteur en angle 64"/>
            <p:cNvCxnSpPr/>
            <p:nvPr/>
          </p:nvCxnSpPr>
          <p:spPr>
            <a:xfrm rot="5400000" flipH="1" flipV="1">
              <a:off x="1707302" y="2150294"/>
              <a:ext cx="1493638" cy="3622422"/>
            </a:xfrm>
            <a:prstGeom prst="bentConnector3">
              <a:avLst>
                <a:gd name="adj1" fmla="val 115305"/>
              </a:avLst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Connecteur en angle 72"/>
            <p:cNvCxnSpPr>
              <a:stCxn id="20" idx="2"/>
            </p:cNvCxnSpPr>
            <p:nvPr/>
          </p:nvCxnSpPr>
          <p:spPr>
            <a:xfrm rot="16200000" flipH="1">
              <a:off x="4819243" y="2890425"/>
              <a:ext cx="1432716" cy="5788102"/>
            </a:xfrm>
            <a:prstGeom prst="bentConnector2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Connecteur en angle 78"/>
            <p:cNvCxnSpPr/>
            <p:nvPr/>
          </p:nvCxnSpPr>
          <p:spPr>
            <a:xfrm rot="5400000" flipH="1" flipV="1">
              <a:off x="6643702" y="4714884"/>
              <a:ext cx="3571900" cy="1588"/>
            </a:xfrm>
            <a:prstGeom prst="bentConnector3">
              <a:avLst>
                <a:gd name="adj1" fmla="val 50000"/>
              </a:avLst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Connecteur en angle 81"/>
            <p:cNvCxnSpPr>
              <a:endCxn id="9" idx="0"/>
            </p:cNvCxnSpPr>
            <p:nvPr/>
          </p:nvCxnSpPr>
          <p:spPr>
            <a:xfrm rot="10800000" flipV="1">
              <a:off x="7179488" y="3000372"/>
              <a:ext cx="1250165" cy="220874"/>
            </a:xfrm>
            <a:prstGeom prst="bentConnector2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What is Mechanics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 Fundamental Concepts &amp; Principles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Systems of Units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Conversion from one system to another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Method of Problem Solution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Numerical Accuracy</a:t>
            </a:r>
          </a:p>
        </p:txBody>
      </p:sp>
      <p:sp>
        <p:nvSpPr>
          <p:cNvPr id="5" name="Rectang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</a:gra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4" name="Flèche droite 3"/>
          <p:cNvSpPr/>
          <p:nvPr/>
        </p:nvSpPr>
        <p:spPr>
          <a:xfrm>
            <a:off x="2483768" y="2348880"/>
            <a:ext cx="360040" cy="36004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257676" cy="504351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History</a:t>
            </a:r>
          </a:p>
          <a:p>
            <a:pPr lvl="1"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Statics: </a:t>
            </a:r>
          </a:p>
          <a:p>
            <a:pPr lvl="2"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Egyptians  :Imhotep Pyramid of Pharaoh Zoser (3</a:t>
            </a:r>
            <a:r>
              <a:rPr lang="en-CA" baseline="30000" dirty="0" smtClean="0">
                <a:solidFill>
                  <a:srgbClr val="FFC000"/>
                </a:solidFill>
              </a:rPr>
              <a:t>rd</a:t>
            </a:r>
            <a:r>
              <a:rPr lang="en-CA" dirty="0" smtClean="0">
                <a:solidFill>
                  <a:srgbClr val="FFC000"/>
                </a:solidFill>
              </a:rPr>
              <a:t> dynasty) ((2790 to 2694BC) at Sakkara  - Empirical knowledge ?</a:t>
            </a:r>
          </a:p>
          <a:p>
            <a:pPr lvl="2">
              <a:buFont typeface="Wingdings" pitchFamily="2" charset="2"/>
              <a:buChar char="Ø"/>
            </a:pPr>
            <a:endParaRPr lang="en-CA" dirty="0" smtClean="0">
              <a:solidFill>
                <a:srgbClr val="FFC000"/>
              </a:solidFill>
            </a:endParaRPr>
          </a:p>
          <a:p>
            <a:pPr lvl="2">
              <a:buNone/>
            </a:pPr>
            <a:endParaRPr lang="en-CA" dirty="0" smtClean="0">
              <a:solidFill>
                <a:srgbClr val="FFC000"/>
              </a:solidFill>
            </a:endParaRPr>
          </a:p>
          <a:p>
            <a:pPr lvl="2"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Greeks: Archimedes (287 to 212 BC) Beginning of theoretical statics with Momentum , Center of Gravity and Lever.</a:t>
            </a:r>
          </a:p>
          <a:p>
            <a:pPr lvl="2">
              <a:buFont typeface="Wingdings" pitchFamily="2" charset="2"/>
              <a:buChar char="Ø"/>
            </a:pPr>
            <a:endParaRPr lang="en-US" dirty="0"/>
          </a:p>
        </p:txBody>
      </p:sp>
      <p:sp>
        <p:nvSpPr>
          <p:cNvPr id="7" name="Rectang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</a:gra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dirty="0" smtClean="0"/>
              <a:t>Fundamental Concepts &amp; Principles</a:t>
            </a:r>
            <a:endParaRPr lang="en-US" dirty="0"/>
          </a:p>
        </p:txBody>
      </p:sp>
      <p:pic>
        <p:nvPicPr>
          <p:cNvPr id="4" name="Picture 3" descr="Pyramide de Djeser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1785926"/>
            <a:ext cx="4128367" cy="3178842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5257808" cy="504351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History (cont’d)</a:t>
            </a:r>
          </a:p>
          <a:p>
            <a:pPr lvl="2">
              <a:buNone/>
            </a:pPr>
            <a:endParaRPr lang="en-CA" dirty="0" smtClean="0">
              <a:solidFill>
                <a:srgbClr val="FFC000"/>
              </a:solidFill>
            </a:endParaRPr>
          </a:p>
          <a:p>
            <a:pPr lvl="1"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Dynamics:</a:t>
            </a:r>
          </a:p>
          <a:p>
            <a:pPr lvl="1">
              <a:buNone/>
            </a:pPr>
            <a:endParaRPr lang="en-CA" dirty="0" smtClean="0">
              <a:solidFill>
                <a:srgbClr val="FFC000"/>
              </a:solidFill>
            </a:endParaRPr>
          </a:p>
          <a:p>
            <a:pPr lvl="2"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Galileo (1564-1642) :</a:t>
            </a:r>
          </a:p>
          <a:p>
            <a:pPr lvl="3"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Study of uniformly accelerated Motion</a:t>
            </a:r>
          </a:p>
          <a:p>
            <a:pPr lvl="3"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Parabolic trajectory</a:t>
            </a:r>
          </a:p>
          <a:p>
            <a:pPr lvl="3">
              <a:buFont typeface="Wingdings" pitchFamily="2" charset="2"/>
              <a:buChar char="Ø"/>
            </a:pPr>
            <a:endParaRPr lang="en-CA" dirty="0" smtClean="0">
              <a:solidFill>
                <a:srgbClr val="FFC000"/>
              </a:solidFill>
            </a:endParaRPr>
          </a:p>
          <a:p>
            <a:pPr lvl="2"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Newton  (1643-1727):</a:t>
            </a:r>
          </a:p>
          <a:p>
            <a:pPr lvl="3"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Theory of Newtonians mechanics or Classic Mechanics. (Mass is invariant) </a:t>
            </a:r>
          </a:p>
          <a:p>
            <a:pPr lvl="3">
              <a:buFont typeface="Wingdings" pitchFamily="2" charset="2"/>
              <a:buChar char="Ø"/>
            </a:pPr>
            <a:endParaRPr lang="en-CA" dirty="0" smtClean="0"/>
          </a:p>
          <a:p>
            <a:pPr lvl="3">
              <a:buNone/>
            </a:pPr>
            <a:endParaRPr lang="en-CA" dirty="0" smtClean="0"/>
          </a:p>
          <a:p>
            <a:pPr lvl="1">
              <a:buFont typeface="Wingdings" pitchFamily="2" charset="2"/>
              <a:buChar char="Ø"/>
            </a:pPr>
            <a:endParaRPr lang="en-CA" dirty="0" smtClean="0"/>
          </a:p>
          <a:p>
            <a:pPr lvl="2">
              <a:buFont typeface="Wingdings" pitchFamily="2" charset="2"/>
              <a:buChar char="Ø"/>
            </a:pPr>
            <a:endParaRPr lang="en-US" dirty="0"/>
          </a:p>
        </p:txBody>
      </p:sp>
      <p:sp>
        <p:nvSpPr>
          <p:cNvPr id="7" name="Rectang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</a:gra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US" dirty="0" smtClean="0"/>
              <a:t>Fundamental Concepts &amp; Principles</a:t>
            </a:r>
            <a:r>
              <a:rPr lang="en-US" baseline="-25000" dirty="0" smtClean="0"/>
              <a:t>(Cont’d)</a:t>
            </a:r>
            <a:endParaRPr lang="en-US" baseline="-25000" dirty="0"/>
          </a:p>
        </p:txBody>
      </p:sp>
      <p:pic>
        <p:nvPicPr>
          <p:cNvPr id="4" name="Picture 3" descr="Galileo_arp_300pi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3702" y="1500174"/>
            <a:ext cx="1979097" cy="2428892"/>
          </a:xfrm>
          <a:prstGeom prst="rect">
            <a:avLst/>
          </a:prstGeom>
        </p:spPr>
      </p:pic>
      <p:pic>
        <p:nvPicPr>
          <p:cNvPr id="5" name="Picture 4" descr="GodfreyKneller-IsaacNewton-168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15140" y="4071942"/>
            <a:ext cx="1886894" cy="2591582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5257808" cy="504351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History (cont’d)</a:t>
            </a:r>
          </a:p>
          <a:p>
            <a:pPr lvl="2">
              <a:buNone/>
            </a:pPr>
            <a:endParaRPr lang="en-CA" dirty="0" smtClean="0">
              <a:solidFill>
                <a:srgbClr val="FFC000"/>
              </a:solidFill>
            </a:endParaRPr>
          </a:p>
          <a:p>
            <a:pPr lvl="1"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Relativity:</a:t>
            </a:r>
          </a:p>
          <a:p>
            <a:pPr lvl="1">
              <a:buNone/>
            </a:pPr>
            <a:endParaRPr lang="en-CA" dirty="0" smtClean="0">
              <a:solidFill>
                <a:srgbClr val="FFC000"/>
              </a:solidFill>
            </a:endParaRPr>
          </a:p>
          <a:p>
            <a:pPr lvl="2"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Einstein (1879-1955) :</a:t>
            </a:r>
          </a:p>
          <a:p>
            <a:pPr lvl="3"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Special Theory of Relativity (1905)</a:t>
            </a:r>
          </a:p>
          <a:p>
            <a:pPr lvl="3"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General Theory of Relativity (1916)</a:t>
            </a:r>
          </a:p>
          <a:p>
            <a:pPr lvl="3"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Mass  = function of Speed</a:t>
            </a:r>
          </a:p>
          <a:p>
            <a:pPr lvl="3">
              <a:buNone/>
            </a:pPr>
            <a:endParaRPr lang="en-CA" dirty="0" smtClean="0">
              <a:solidFill>
                <a:srgbClr val="FFC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Despite the limitation due to Relativity Theory Newtonian Mechanics remains the basis of Engineering Sciences</a:t>
            </a:r>
          </a:p>
          <a:p>
            <a:pPr lvl="2">
              <a:buFont typeface="Wingdings" pitchFamily="2" charset="2"/>
              <a:buChar char="Ø"/>
            </a:pPr>
            <a:endParaRPr lang="en-US" dirty="0">
              <a:solidFill>
                <a:srgbClr val="FFC000"/>
              </a:solidFill>
            </a:endParaRPr>
          </a:p>
        </p:txBody>
      </p:sp>
      <p:sp>
        <p:nvSpPr>
          <p:cNvPr id="7" name="Rectang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</a:gra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US" dirty="0" smtClean="0"/>
              <a:t>Fundamental Concepts &amp; Principles</a:t>
            </a:r>
            <a:r>
              <a:rPr lang="en-US" baseline="-25000" dirty="0" smtClean="0"/>
              <a:t>(Cont’d)</a:t>
            </a:r>
            <a:endParaRPr lang="en-US" baseline="-25000" dirty="0"/>
          </a:p>
        </p:txBody>
      </p:sp>
      <p:pic>
        <p:nvPicPr>
          <p:cNvPr id="6" name="Image 5" descr="Einstei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1700808"/>
            <a:ext cx="3569973" cy="267748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5257808" cy="504351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Basic Concepts: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Space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Time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Mass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Force</a:t>
            </a:r>
          </a:p>
          <a:p>
            <a:pPr marL="514350" indent="-514350">
              <a:buNone/>
            </a:pPr>
            <a:r>
              <a:rPr lang="en-CA" dirty="0" smtClean="0">
                <a:solidFill>
                  <a:srgbClr val="FFC000"/>
                </a:solidFill>
              </a:rPr>
              <a:t>Those concepts are of a</a:t>
            </a:r>
          </a:p>
          <a:p>
            <a:pPr marL="514350" indent="-514350">
              <a:buNone/>
            </a:pPr>
            <a:r>
              <a:rPr lang="en-CA" dirty="0" smtClean="0">
                <a:solidFill>
                  <a:srgbClr val="FFC000"/>
                </a:solidFill>
              </a:rPr>
              <a:t> Principles nature.</a:t>
            </a:r>
          </a:p>
          <a:p>
            <a:pPr marL="514350" indent="-514350">
              <a:buNone/>
            </a:pPr>
            <a:r>
              <a:rPr lang="en-CA" dirty="0" smtClean="0">
                <a:solidFill>
                  <a:srgbClr val="FFC000"/>
                </a:solidFill>
              </a:rPr>
              <a:t>In Newtonian Mechanics:  Space, Time, Mass </a:t>
            </a:r>
            <a:r>
              <a:rPr lang="en-CA" dirty="0" smtClean="0">
                <a:solidFill>
                  <a:srgbClr val="FFC000"/>
                </a:solidFill>
                <a:sym typeface="Symbol"/>
              </a:rPr>
              <a:t> Absolute Concept</a:t>
            </a:r>
          </a:p>
          <a:p>
            <a:pPr marL="514350" indent="-514350">
              <a:buNone/>
            </a:pPr>
            <a:r>
              <a:rPr lang="en-CA" dirty="0" smtClean="0">
                <a:solidFill>
                  <a:srgbClr val="FFC000"/>
                </a:solidFill>
                <a:sym typeface="Symbol"/>
              </a:rPr>
              <a:t>Force   Dependant Concept</a:t>
            </a:r>
            <a:endParaRPr lang="en-CA" dirty="0" smtClean="0">
              <a:solidFill>
                <a:srgbClr val="FFC000"/>
              </a:solidFill>
            </a:endParaRPr>
          </a:p>
          <a:p>
            <a:pPr lvl="2">
              <a:buNone/>
            </a:pPr>
            <a:endParaRPr lang="en-CA" dirty="0" smtClean="0"/>
          </a:p>
        </p:txBody>
      </p:sp>
      <p:sp>
        <p:nvSpPr>
          <p:cNvPr id="7" name="Rectang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</a:gra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US" dirty="0" smtClean="0"/>
              <a:t>Fundamental Concepts &amp; Principles</a:t>
            </a:r>
            <a:r>
              <a:rPr lang="en-US" baseline="-25000" dirty="0" smtClean="0"/>
              <a:t>(Cont’d)</a:t>
            </a:r>
            <a:endParaRPr lang="en-US" baseline="-25000" dirty="0"/>
          </a:p>
        </p:txBody>
      </p:sp>
      <p:pic>
        <p:nvPicPr>
          <p:cNvPr id="4" name="Image 3" descr="Fig0004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64412" y="1571612"/>
            <a:ext cx="4943835" cy="3000396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686700" cy="504351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Particles</a:t>
            </a:r>
          </a:p>
          <a:p>
            <a:pPr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Rigid Bodies</a:t>
            </a:r>
          </a:p>
          <a:p>
            <a:pPr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6 Fundamental principles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Parallelogram for addition of forces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Transmissibility (can be demonstrated)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1</a:t>
            </a:r>
            <a:r>
              <a:rPr lang="en-CA" baseline="30000" dirty="0" smtClean="0">
                <a:solidFill>
                  <a:srgbClr val="FFC000"/>
                </a:solidFill>
              </a:rPr>
              <a:t>st</a:t>
            </a:r>
            <a:r>
              <a:rPr lang="en-CA" dirty="0" smtClean="0">
                <a:solidFill>
                  <a:srgbClr val="FFC000"/>
                </a:solidFill>
              </a:rPr>
              <a:t> Newton’s Law: if </a:t>
            </a:r>
            <a:r>
              <a:rPr lang="en-CA" b="1" dirty="0" smtClean="0">
                <a:solidFill>
                  <a:srgbClr val="FFC000"/>
                </a:solidFill>
              </a:rPr>
              <a:t>F = 0 </a:t>
            </a:r>
            <a:r>
              <a:rPr lang="en-CA" dirty="0" smtClean="0">
                <a:solidFill>
                  <a:srgbClr val="FFC000"/>
                </a:solidFill>
              </a:rPr>
              <a:t>...(derived from 4)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2</a:t>
            </a:r>
            <a:r>
              <a:rPr lang="en-CA" baseline="30000" dirty="0" smtClean="0">
                <a:solidFill>
                  <a:srgbClr val="FFC000"/>
                </a:solidFill>
              </a:rPr>
              <a:t>nd</a:t>
            </a:r>
            <a:r>
              <a:rPr lang="en-CA" dirty="0" smtClean="0">
                <a:solidFill>
                  <a:srgbClr val="FFC000"/>
                </a:solidFill>
              </a:rPr>
              <a:t> Newton’s Law: </a:t>
            </a:r>
            <a:r>
              <a:rPr lang="en-CA" b="1" dirty="0" smtClean="0">
                <a:solidFill>
                  <a:srgbClr val="FFC000"/>
                </a:solidFill>
              </a:rPr>
              <a:t>F</a:t>
            </a:r>
            <a:r>
              <a:rPr lang="en-CA" dirty="0" smtClean="0">
                <a:solidFill>
                  <a:srgbClr val="FFC000"/>
                </a:solidFill>
              </a:rPr>
              <a:t> = m</a:t>
            </a:r>
            <a:r>
              <a:rPr lang="en-CA" b="1" dirty="0" smtClean="0">
                <a:solidFill>
                  <a:srgbClr val="FFC000"/>
                </a:solidFill>
              </a:rPr>
              <a:t>a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3</a:t>
            </a:r>
            <a:r>
              <a:rPr lang="en-CA" baseline="30000" dirty="0" smtClean="0">
                <a:solidFill>
                  <a:srgbClr val="FFC000"/>
                </a:solidFill>
              </a:rPr>
              <a:t>d</a:t>
            </a:r>
            <a:r>
              <a:rPr lang="en-CA" dirty="0" smtClean="0">
                <a:solidFill>
                  <a:srgbClr val="FFC000"/>
                </a:solidFill>
              </a:rPr>
              <a:t> Newton’s Law: Action </a:t>
            </a:r>
            <a:r>
              <a:rPr lang="en-CA" dirty="0" smtClean="0">
                <a:solidFill>
                  <a:srgbClr val="FFC000"/>
                </a:solidFill>
                <a:sym typeface="Symbol"/>
              </a:rPr>
              <a:t> Reaction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  <a:sym typeface="Symbol"/>
              </a:rPr>
              <a:t>Law of Gravitation:</a:t>
            </a:r>
            <a:endParaRPr lang="en-CA" dirty="0" smtClean="0">
              <a:solidFill>
                <a:srgbClr val="FFC000"/>
              </a:solidFill>
            </a:endParaRPr>
          </a:p>
          <a:p>
            <a:pPr>
              <a:buFont typeface="Wingdings" pitchFamily="2" charset="2"/>
              <a:buChar char="Ø"/>
            </a:pPr>
            <a:endParaRPr lang="en-CA" dirty="0" smtClean="0"/>
          </a:p>
          <a:p>
            <a:pPr lvl="2">
              <a:buNone/>
            </a:pPr>
            <a:endParaRPr lang="en-CA" dirty="0" smtClean="0"/>
          </a:p>
        </p:txBody>
      </p:sp>
      <p:sp>
        <p:nvSpPr>
          <p:cNvPr id="7" name="Rectang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</a:gra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US" dirty="0" smtClean="0"/>
              <a:t>Fundamental Concepts &amp; Principles</a:t>
            </a:r>
            <a:r>
              <a:rPr lang="en-US" baseline="-25000" dirty="0" smtClean="0"/>
              <a:t>(Cont’d)</a:t>
            </a:r>
            <a:endParaRPr lang="en-US" baseline="-25000" dirty="0"/>
          </a:p>
        </p:txBody>
      </p:sp>
      <p:graphicFrame>
        <p:nvGraphicFramePr>
          <p:cNvPr id="5" name="Objet 4"/>
          <p:cNvGraphicFramePr>
            <a:graphicFrameLocks noChangeAspect="1"/>
          </p:cNvGraphicFramePr>
          <p:nvPr/>
        </p:nvGraphicFramePr>
        <p:xfrm>
          <a:off x="3786182" y="5467350"/>
          <a:ext cx="4722812" cy="1390650"/>
        </p:xfrm>
        <a:graphic>
          <a:graphicData uri="http://schemas.openxmlformats.org/presentationml/2006/ole">
            <p:oleObj spid="_x0000_s1026" name="Équation" r:id="rId4" imgW="2158920" imgH="63468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What is Mechanics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 Fundamental Concepts &amp; Principles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Systems of Units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Conversion from one system to another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Method of Problem Solution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Numerical Accuracy</a:t>
            </a:r>
          </a:p>
        </p:txBody>
      </p:sp>
      <p:sp>
        <p:nvSpPr>
          <p:cNvPr id="5" name="Rectang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</a:gra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4" name="Flèche droite 3"/>
          <p:cNvSpPr/>
          <p:nvPr/>
        </p:nvSpPr>
        <p:spPr>
          <a:xfrm>
            <a:off x="2411760" y="2852936"/>
            <a:ext cx="360040" cy="36004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58204" cy="2114552"/>
          </a:xfrm>
        </p:spPr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Basic Units</a:t>
            </a:r>
            <a:endParaRPr lang="en-US" dirty="0" smtClean="0"/>
          </a:p>
          <a:p>
            <a:pPr lvl="1">
              <a:buFont typeface="Wingdings" pitchFamily="2" charset="2"/>
              <a:buChar char="Ø"/>
            </a:pPr>
            <a:r>
              <a:rPr lang="en-US" dirty="0" smtClean="0">
                <a:solidFill>
                  <a:srgbClr val="FFC000"/>
                </a:solidFill>
              </a:rPr>
              <a:t>Length, Mass, Time (SI) or Length, Force, Time (Engineering or technical)</a:t>
            </a:r>
            <a:endParaRPr lang="en-US" dirty="0" smtClean="0">
              <a:solidFill>
                <a:srgbClr val="FFC000"/>
              </a:solidFill>
              <a:sym typeface="Symbol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dirty="0" smtClean="0">
                <a:solidFill>
                  <a:srgbClr val="FF0000"/>
                </a:solidFill>
                <a:sym typeface="Symbol"/>
              </a:rPr>
              <a:t>Derived Units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>
                <a:solidFill>
                  <a:srgbClr val="FF0000"/>
                </a:solidFill>
                <a:sym typeface="Symbol"/>
              </a:rPr>
              <a:t>Unit Prefixed</a:t>
            </a:r>
          </a:p>
          <a:p>
            <a:pPr marL="514350" indent="-514350">
              <a:buNone/>
            </a:pPr>
            <a:endParaRPr lang="en-US" dirty="0" smtClean="0">
              <a:solidFill>
                <a:srgbClr val="FF0000"/>
              </a:solidFill>
              <a:sym typeface="Symbol"/>
            </a:endParaRPr>
          </a:p>
        </p:txBody>
      </p:sp>
      <p:sp>
        <p:nvSpPr>
          <p:cNvPr id="7" name="Rectang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</a:gra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dirty="0" smtClean="0"/>
              <a:t>Unit Systems (SI, British Std etc)</a:t>
            </a:r>
            <a:endParaRPr lang="en-US" baseline="-250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831" y="3929066"/>
            <a:ext cx="8680193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</a:gra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dirty="0" smtClean="0"/>
              <a:t>Unit Systems (SI, British Std etc)</a:t>
            </a:r>
            <a:endParaRPr lang="en-US" baseline="-250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71473" y="1643049"/>
          <a:ext cx="8072493" cy="48577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1626"/>
                <a:gridCol w="1261626"/>
                <a:gridCol w="1261626"/>
                <a:gridCol w="1537645"/>
                <a:gridCol w="985608"/>
                <a:gridCol w="1764362"/>
              </a:tblGrid>
              <a:tr h="776752"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SI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dirty="0" smtClean="0"/>
                        <a:t>Cgs</a:t>
                      </a:r>
                      <a:endParaRPr lang="fr-CA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Engineering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dirty="0" smtClean="0"/>
                        <a:t>Metric 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British Std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Engineering British</a:t>
                      </a:r>
                      <a:endParaRPr lang="fr-CA" dirty="0"/>
                    </a:p>
                  </a:txBody>
                  <a:tcPr anchor="ctr"/>
                </a:tc>
              </a:tr>
              <a:tr h="450023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fr-CA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M</a:t>
                      </a:r>
                      <a:endParaRPr lang="fr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Cm</a:t>
                      </a:r>
                      <a:endParaRPr lang="fr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M</a:t>
                      </a:r>
                      <a:endParaRPr lang="fr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Ft</a:t>
                      </a:r>
                      <a:endParaRPr lang="fr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Ft</a:t>
                      </a:r>
                      <a:endParaRPr lang="fr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50023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M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kg</a:t>
                      </a:r>
                      <a:endParaRPr lang="fr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g</a:t>
                      </a:r>
                      <a:endParaRPr lang="fr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masseau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Slugs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Lbm</a:t>
                      </a:r>
                      <a:endParaRPr lang="fr-CA" dirty="0"/>
                    </a:p>
                  </a:txBody>
                  <a:tcPr/>
                </a:tc>
              </a:tr>
              <a:tr h="450023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T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fr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fr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fr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fr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fr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50023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F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N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Dyne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kgf</a:t>
                      </a:r>
                      <a:endParaRPr lang="fr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Lb</a:t>
                      </a:r>
                      <a:endParaRPr lang="fr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Lb</a:t>
                      </a:r>
                      <a:endParaRPr lang="fr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80847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P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Pa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Bar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Kgf/mm</a:t>
                      </a:r>
                      <a:r>
                        <a:rPr lang="en-CA" sz="2000" dirty="0" smtClean="0"/>
                        <a:t>²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psf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Psi</a:t>
                      </a:r>
                      <a:endParaRPr lang="fr-CA" dirty="0"/>
                    </a:p>
                  </a:txBody>
                  <a:tcPr/>
                </a:tc>
              </a:tr>
              <a:tr h="450023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W or E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Joule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erg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Kgf m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dirty="0" smtClean="0"/>
                        <a:t>Lb ft</a:t>
                      </a:r>
                      <a:endParaRPr lang="fr-CA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Lb  ft</a:t>
                      </a:r>
                      <a:endParaRPr lang="fr-CA" dirty="0"/>
                    </a:p>
                  </a:txBody>
                  <a:tcPr/>
                </a:tc>
              </a:tr>
              <a:tr h="450023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Heat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Joule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erg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Calorie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Lb</a:t>
                      </a:r>
                      <a:r>
                        <a:rPr lang="en-CA" baseline="0" dirty="0" smtClean="0"/>
                        <a:t> ft</a:t>
                      </a:r>
                      <a:endParaRPr lang="fr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BTU</a:t>
                      </a:r>
                      <a:endParaRPr lang="fr-CA" dirty="0"/>
                    </a:p>
                  </a:txBody>
                  <a:tcPr/>
                </a:tc>
              </a:tr>
              <a:tr h="450023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Power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Watt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dirty="0" smtClean="0"/>
                        <a:t>CV</a:t>
                      </a:r>
                      <a:endParaRPr lang="fr-CA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Lb ft/s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dirty="0" smtClean="0"/>
                        <a:t>HP</a:t>
                      </a:r>
                      <a:endParaRPr lang="fr-CA" dirty="0" smtClean="0"/>
                    </a:p>
                  </a:txBody>
                  <a:tcPr anchor="ctr"/>
                </a:tc>
              </a:tr>
              <a:tr h="450023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Volume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m³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cm³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Litre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ft³</a:t>
                      </a:r>
                      <a:endParaRPr lang="fr-CA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Gallon</a:t>
                      </a:r>
                      <a:endParaRPr lang="fr-CA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What is Mechanics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 Fundamental Concepts &amp; Principles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Systems of Units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Conversion from one system to another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Method of Problem Solution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Numerical Accuracy</a:t>
            </a:r>
          </a:p>
        </p:txBody>
      </p:sp>
      <p:sp>
        <p:nvSpPr>
          <p:cNvPr id="5" name="Rectang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</a:gra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4" name="Flèche droite 3"/>
          <p:cNvSpPr/>
          <p:nvPr/>
        </p:nvSpPr>
        <p:spPr>
          <a:xfrm>
            <a:off x="2411760" y="3356992"/>
            <a:ext cx="360040" cy="36004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58204" cy="390050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Length</a:t>
            </a:r>
          </a:p>
          <a:p>
            <a:pPr marL="914400" lvl="1" indent="-514350">
              <a:buNone/>
            </a:pPr>
            <a:r>
              <a:rPr lang="en-US" dirty="0" smtClean="0"/>
              <a:t>1 ft =0.3048 m </a:t>
            </a:r>
            <a:r>
              <a:rPr lang="en-US" dirty="0" smtClean="0">
                <a:sym typeface="Symbol"/>
              </a:rPr>
              <a:t> 1mi =1609m  1NM = 1.852 m</a:t>
            </a:r>
          </a:p>
          <a:p>
            <a:pPr marL="914400" lvl="1" indent="-514350">
              <a:buNone/>
            </a:pPr>
            <a:r>
              <a:rPr lang="en-US" dirty="0" smtClean="0">
                <a:sym typeface="Symbol"/>
              </a:rPr>
              <a:t>1 in = 1/12 ft = 0.0254m = 25.4 mm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>
                <a:solidFill>
                  <a:srgbClr val="FF0000"/>
                </a:solidFill>
                <a:sym typeface="Symbol"/>
              </a:rPr>
              <a:t>Force</a:t>
            </a:r>
          </a:p>
          <a:p>
            <a:pPr marL="914400" lvl="1" indent="-514350">
              <a:buNone/>
            </a:pPr>
            <a:r>
              <a:rPr lang="en-US" dirty="0" smtClean="0">
                <a:sym typeface="Symbol"/>
              </a:rPr>
              <a:t>W = Mg  1lb = 0.4536 kg x 9.807m/s</a:t>
            </a:r>
            <a:r>
              <a:rPr lang="en-US" baseline="30000" dirty="0" smtClean="0">
                <a:sym typeface="Symbol"/>
              </a:rPr>
              <a:t>2 </a:t>
            </a:r>
            <a:r>
              <a:rPr lang="en-US" dirty="0" smtClean="0">
                <a:sym typeface="Symbol"/>
              </a:rPr>
              <a:t>=4.448 N</a:t>
            </a:r>
            <a:endParaRPr lang="en-US" baseline="30000" dirty="0" smtClean="0">
              <a:sym typeface="Symbol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dirty="0" smtClean="0">
                <a:solidFill>
                  <a:srgbClr val="FF0000"/>
                </a:solidFill>
                <a:sym typeface="Symbol"/>
              </a:rPr>
              <a:t>Mass</a:t>
            </a:r>
          </a:p>
          <a:p>
            <a:pPr marL="914400" lvl="1" indent="-514350">
              <a:buNone/>
            </a:pPr>
            <a:endParaRPr lang="en-US" dirty="0" smtClean="0">
              <a:sym typeface="Symbol"/>
            </a:endParaRPr>
          </a:p>
          <a:p>
            <a:pPr marL="514350" indent="-514350">
              <a:buNone/>
            </a:pPr>
            <a:endParaRPr lang="en-US" dirty="0" smtClean="0">
              <a:solidFill>
                <a:srgbClr val="FF0000"/>
              </a:solidFill>
              <a:sym typeface="Symbol"/>
            </a:endParaRPr>
          </a:p>
        </p:txBody>
      </p:sp>
      <p:sp>
        <p:nvSpPr>
          <p:cNvPr id="7" name="Rectang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</a:gra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dirty="0" smtClean="0"/>
              <a:t>Conversion of Units systems</a:t>
            </a:r>
            <a:endParaRPr lang="en-US" baseline="-25000" dirty="0"/>
          </a:p>
        </p:txBody>
      </p:sp>
      <p:graphicFrame>
        <p:nvGraphicFramePr>
          <p:cNvPr id="5" name="Objet 4"/>
          <p:cNvGraphicFramePr>
            <a:graphicFrameLocks noChangeAspect="1"/>
          </p:cNvGraphicFramePr>
          <p:nvPr/>
        </p:nvGraphicFramePr>
        <p:xfrm>
          <a:off x="1071537" y="4643446"/>
          <a:ext cx="6666779" cy="785818"/>
        </p:xfrm>
        <a:graphic>
          <a:graphicData uri="http://schemas.openxmlformats.org/presentationml/2006/ole">
            <p:oleObj spid="_x0000_s38914" name="Équation" r:id="rId4" imgW="3340080" imgH="39348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What is Mechanics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 Fundamental Concepts &amp; Principles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Systems of Units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Conversion from one system to another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Method of Problem Solution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Numerical Accuracy</a:t>
            </a:r>
          </a:p>
        </p:txBody>
      </p:sp>
      <p:sp>
        <p:nvSpPr>
          <p:cNvPr id="5" name="Rectang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</a:gra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4" name="Flèche droite 3"/>
          <p:cNvSpPr/>
          <p:nvPr/>
        </p:nvSpPr>
        <p:spPr>
          <a:xfrm>
            <a:off x="2483768" y="3861048"/>
            <a:ext cx="360040" cy="36004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58204" cy="4829196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Statement of a problem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 smtClean="0">
                <a:solidFill>
                  <a:srgbClr val="FFC000"/>
                </a:solidFill>
              </a:rPr>
              <a:t>Clear &amp; precise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 smtClean="0">
                <a:solidFill>
                  <a:srgbClr val="FFC000"/>
                </a:solidFill>
                <a:sym typeface="Symbol"/>
              </a:rPr>
              <a:t>Contain the given data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 smtClean="0">
                <a:solidFill>
                  <a:srgbClr val="FFC000"/>
                </a:solidFill>
                <a:sym typeface="Symbol"/>
              </a:rPr>
              <a:t>Indicate what information is required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>
                <a:solidFill>
                  <a:srgbClr val="FF0000"/>
                </a:solidFill>
                <a:sym typeface="Symbol"/>
              </a:rPr>
              <a:t>Separate sketch(es)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b="1" i="1" dirty="0" smtClean="0">
                <a:solidFill>
                  <a:srgbClr val="FFC000"/>
                </a:solidFill>
                <a:sym typeface="Symbol"/>
              </a:rPr>
              <a:t>Free body diagram per bodies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 smtClean="0">
                <a:solidFill>
                  <a:srgbClr val="FFC000"/>
                </a:solidFill>
                <a:sym typeface="Symbol"/>
              </a:rPr>
              <a:t>Including  all quantities involved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 smtClean="0">
                <a:solidFill>
                  <a:srgbClr val="FFC000"/>
                </a:solidFill>
                <a:sym typeface="Symbol"/>
              </a:rPr>
              <a:t>Indicating clearly all the forces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>
                <a:solidFill>
                  <a:srgbClr val="FF0000"/>
                </a:solidFill>
                <a:sym typeface="Symbol"/>
              </a:rPr>
              <a:t>Usage of fundamental principles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 smtClean="0">
                <a:solidFill>
                  <a:srgbClr val="FFC000"/>
                </a:solidFill>
                <a:sym typeface="Symbol"/>
              </a:rPr>
              <a:t>To write equations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 smtClean="0">
                <a:solidFill>
                  <a:srgbClr val="FFC000"/>
                </a:solidFill>
                <a:sym typeface="Symbol"/>
              </a:rPr>
              <a:t>Each equations clearly related to the free body diagram</a:t>
            </a:r>
          </a:p>
          <a:p>
            <a:pPr marL="914400" lvl="1" indent="-514350">
              <a:buNone/>
            </a:pPr>
            <a:endParaRPr lang="en-US" dirty="0" smtClean="0">
              <a:sym typeface="Symbol"/>
            </a:endParaRPr>
          </a:p>
          <a:p>
            <a:pPr marL="514350" indent="-514350">
              <a:buNone/>
            </a:pPr>
            <a:endParaRPr lang="en-US" dirty="0" smtClean="0">
              <a:solidFill>
                <a:srgbClr val="FF0000"/>
              </a:solidFill>
              <a:sym typeface="Symbol"/>
            </a:endParaRPr>
          </a:p>
        </p:txBody>
      </p:sp>
      <p:sp>
        <p:nvSpPr>
          <p:cNvPr id="7" name="Rectang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</a:gra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dirty="0" smtClean="0"/>
              <a:t>Method Of Problem Solution</a:t>
            </a:r>
            <a:endParaRPr lang="en-US" baseline="-250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58204" cy="482919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en-US" dirty="0" smtClean="0">
                <a:solidFill>
                  <a:srgbClr val="FF0000"/>
                </a:solidFill>
              </a:rPr>
              <a:t>Solutions of the equation</a:t>
            </a:r>
          </a:p>
          <a:p>
            <a:pPr marL="914400" lvl="1" indent="-514350">
              <a:buFont typeface="+mj-lt"/>
              <a:buAutoNum type="arabicPeriod" startAt="4"/>
            </a:pPr>
            <a:r>
              <a:rPr lang="en-US" dirty="0" smtClean="0">
                <a:solidFill>
                  <a:srgbClr val="FFC000"/>
                </a:solidFill>
              </a:rPr>
              <a:t>Strict application of rules of Algebra</a:t>
            </a:r>
          </a:p>
          <a:p>
            <a:pPr marL="914400" lvl="1" indent="-514350">
              <a:buFont typeface="+mj-lt"/>
              <a:buAutoNum type="arabicPeriod" startAt="4"/>
            </a:pPr>
            <a:r>
              <a:rPr lang="en-US" dirty="0" smtClean="0">
                <a:solidFill>
                  <a:srgbClr val="FFC000"/>
                </a:solidFill>
                <a:sym typeface="Symbol"/>
              </a:rPr>
              <a:t>Record every step</a:t>
            </a:r>
          </a:p>
          <a:p>
            <a:pPr marL="514350" indent="-514350">
              <a:buFont typeface="+mj-lt"/>
              <a:buAutoNum type="arabicPeriod" startAt="4"/>
            </a:pPr>
            <a:r>
              <a:rPr lang="en-US" dirty="0" smtClean="0">
                <a:solidFill>
                  <a:srgbClr val="FF0000"/>
                </a:solidFill>
                <a:sym typeface="Symbol"/>
              </a:rPr>
              <a:t>Careful check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b="1" i="1" dirty="0" smtClean="0">
                <a:solidFill>
                  <a:srgbClr val="FFC000"/>
                </a:solidFill>
                <a:sym typeface="Symbol"/>
              </a:rPr>
              <a:t>Reasoning mistake detected by checking units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 smtClean="0">
                <a:solidFill>
                  <a:srgbClr val="FFC000"/>
                </a:solidFill>
                <a:sym typeface="Symbol"/>
              </a:rPr>
              <a:t>Computation checked by usage of an equation not yet used</a:t>
            </a:r>
          </a:p>
          <a:p>
            <a:pPr marL="914400" lvl="1" indent="-514350">
              <a:buNone/>
            </a:pPr>
            <a:endParaRPr lang="en-US" dirty="0" smtClean="0">
              <a:sym typeface="Symbol"/>
            </a:endParaRPr>
          </a:p>
          <a:p>
            <a:pPr marL="514350" indent="-514350">
              <a:buNone/>
            </a:pPr>
            <a:endParaRPr lang="en-US" dirty="0" smtClean="0">
              <a:solidFill>
                <a:srgbClr val="FF0000"/>
              </a:solidFill>
              <a:sym typeface="Symbol"/>
            </a:endParaRPr>
          </a:p>
        </p:txBody>
      </p:sp>
      <p:sp>
        <p:nvSpPr>
          <p:cNvPr id="7" name="Rectang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</a:gra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US" dirty="0" smtClean="0"/>
              <a:t>Method Of Problem Solution (Cont’d)</a:t>
            </a:r>
            <a:endParaRPr lang="en-US" baseline="-250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What is Mechanics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 Fundamental Concepts &amp; Principles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Systems of Units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Conversion from one system to another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Method of Problem Solution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dirty="0" smtClean="0">
                <a:solidFill>
                  <a:srgbClr val="FFC000"/>
                </a:solidFill>
              </a:rPr>
              <a:t>Numerical Accuracy</a:t>
            </a:r>
          </a:p>
        </p:txBody>
      </p:sp>
      <p:sp>
        <p:nvSpPr>
          <p:cNvPr id="5" name="Rectang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</a:gra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4" name="Flèche droite 3"/>
          <p:cNvSpPr/>
          <p:nvPr/>
        </p:nvSpPr>
        <p:spPr>
          <a:xfrm>
            <a:off x="2483768" y="4365104"/>
            <a:ext cx="360040" cy="36004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686700" cy="504351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It is useless to compute with extreme accuracy</a:t>
            </a:r>
          </a:p>
          <a:p>
            <a:pPr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  <a:latin typeface="Arial"/>
                <a:cs typeface="Arial"/>
              </a:rPr>
              <a:t>§ </a:t>
            </a:r>
            <a:r>
              <a:rPr lang="en-CA" dirty="0" smtClean="0">
                <a:solidFill>
                  <a:srgbClr val="FFC000"/>
                </a:solidFill>
              </a:rPr>
              <a:t>1.2 optimistic i.e.</a:t>
            </a:r>
          </a:p>
          <a:p>
            <a:pPr lvl="1">
              <a:buNone/>
            </a:pPr>
            <a:r>
              <a:rPr lang="en-CA" dirty="0" smtClean="0">
                <a:solidFill>
                  <a:srgbClr val="FFC000"/>
                </a:solidFill>
              </a:rPr>
              <a:t>Very often the accuracy of the forces is not better than 2 %.</a:t>
            </a:r>
          </a:p>
          <a:p>
            <a:pPr>
              <a:buFont typeface="Wingdings" pitchFamily="2" charset="2"/>
              <a:buChar char="Ø"/>
            </a:pPr>
            <a:r>
              <a:rPr lang="en-CA" dirty="0" smtClean="0">
                <a:solidFill>
                  <a:srgbClr val="FFC000"/>
                </a:solidFill>
              </a:rPr>
              <a:t>Calculation accuracy should be of the order of magnitude the accuracy of the data or the accuracy of the computation method whichever is less.</a:t>
            </a:r>
          </a:p>
        </p:txBody>
      </p:sp>
      <p:sp>
        <p:nvSpPr>
          <p:cNvPr id="7" name="Rectang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</a:gra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dirty="0" smtClean="0"/>
              <a:t>Numerical Accuracy</a:t>
            </a:r>
            <a:endParaRPr lang="en-US" baseline="-250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ur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Garamond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972</Words>
  <Application>Microsoft Office PowerPoint</Application>
  <PresentationFormat>On-screen Show (4:3)</PresentationFormat>
  <Paragraphs>255</Paragraphs>
  <Slides>21</Slides>
  <Notes>21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3" baseType="lpstr">
      <vt:lpstr>Cours</vt:lpstr>
      <vt:lpstr>Équation</vt:lpstr>
      <vt:lpstr>GNG 1105 Engineering Mechanics Introduction</vt:lpstr>
      <vt:lpstr>Agenda</vt:lpstr>
      <vt:lpstr>Agenda</vt:lpstr>
      <vt:lpstr>Definitions</vt:lpstr>
      <vt:lpstr>Definitions</vt:lpstr>
      <vt:lpstr>Agenda</vt:lpstr>
      <vt:lpstr>Fundamental Concepts &amp; Principles</vt:lpstr>
      <vt:lpstr>Fundamental Concepts &amp; Principles(Cont’d)</vt:lpstr>
      <vt:lpstr>Fundamental Concepts &amp; Principles(Cont’d)</vt:lpstr>
      <vt:lpstr>Fundamental Concepts &amp; Principles(Cont’d)</vt:lpstr>
      <vt:lpstr>Fundamental Concepts &amp; Principles(Cont’d)</vt:lpstr>
      <vt:lpstr>Agenda</vt:lpstr>
      <vt:lpstr>Unit Systems (SI, British Std etc)</vt:lpstr>
      <vt:lpstr>Unit Systems (SI, British Std etc)</vt:lpstr>
      <vt:lpstr>Agenda</vt:lpstr>
      <vt:lpstr>Conversion of Units systems</vt:lpstr>
      <vt:lpstr>Agenda</vt:lpstr>
      <vt:lpstr>Method Of Problem Solution</vt:lpstr>
      <vt:lpstr>Method Of Problem Solution (Cont’d)</vt:lpstr>
      <vt:lpstr>Agenda</vt:lpstr>
      <vt:lpstr>Numerical Accuracy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2009-03-24T19:01:08Z</dcterms:created>
  <dcterms:modified xsi:type="dcterms:W3CDTF">2011-06-15T21:19:24Z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TC103524801033</vt:lpwstr>
  </property>
</Properties>
</file>