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81" r:id="rId2"/>
    <p:sldId id="287" r:id="rId3"/>
    <p:sldId id="290" r:id="rId4"/>
    <p:sldId id="291" r:id="rId5"/>
    <p:sldId id="292" r:id="rId6"/>
    <p:sldId id="294" r:id="rId7"/>
    <p:sldId id="295" r:id="rId8"/>
    <p:sldId id="334" r:id="rId9"/>
    <p:sldId id="336" r:id="rId10"/>
    <p:sldId id="332" r:id="rId11"/>
    <p:sldId id="333" r:id="rId12"/>
    <p:sldId id="337" r:id="rId13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9512" autoAdjust="0"/>
  </p:normalViewPr>
  <p:slideViewPr>
    <p:cSldViewPr>
      <p:cViewPr varScale="1">
        <p:scale>
          <a:sx n="85" d="100"/>
          <a:sy n="85" d="100"/>
        </p:scale>
        <p:origin x="-89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24"/>
    </p:cViewPr>
  </p:notesTextViewPr>
  <p:sorterViewPr>
    <p:cViewPr>
      <p:scale>
        <a:sx n="100" d="100"/>
        <a:sy n="100" d="100"/>
      </p:scale>
      <p:origin x="0" y="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CA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CA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CA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E7271F5-1074-4355-ABFC-98F15D313E09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88198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226B56-24ED-4C1F-A4A3-ADDF1077E433}" type="slidenum">
              <a:rPr lang="en-CA"/>
              <a:pPr/>
              <a:t>2</a:t>
            </a:fld>
            <a:endParaRPr lang="en-CA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68F02C-BD39-49CC-B567-ED72E249AA5D}" type="slidenum">
              <a:rPr lang="en-CA"/>
              <a:pPr/>
              <a:t>3</a:t>
            </a:fld>
            <a:endParaRPr lang="en-CA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7271F5-1074-4355-ABFC-98F15D313E09}" type="slidenum">
              <a:rPr lang="en-CA" smtClean="0"/>
              <a:pPr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7217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A78A19-0142-4A10-BA0C-4A9A080CE7AC}" type="slidenum">
              <a:rPr lang="en-CA"/>
              <a:pPr/>
              <a:t>6</a:t>
            </a:fld>
            <a:endParaRPr lang="en-CA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91FDEE-B4CA-4FC8-873F-5198504285AE}" type="slidenum">
              <a:rPr lang="en-CA"/>
              <a:pPr/>
              <a:t>7</a:t>
            </a:fld>
            <a:endParaRPr lang="en-CA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5161F-1BB2-4A69-944E-BA965560B5B1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9077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E51522-1CCD-4E3D-8A9B-2CD2FEB67075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107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50CFF1-6E0E-4E82-A7AC-E4CDBF7B8615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3167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478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4478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90ECE6-62D1-441B-A29C-25A72F680BEC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965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3F83B6-B1ED-41B5-9887-2F3A92258ABC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5044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C43DC-D2FA-411B-91BC-30C714814F0B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3649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A7D45-A64F-4F56-90E4-1F768C274802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5529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5BD9B-713C-4102-A630-02DA264A5376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9620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36CB5-8B50-4F0B-B0F8-A560C25CFA87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5204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3C6DEB-04C0-483A-B3F1-48DD2C8CC188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9151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274638"/>
            <a:ext cx="2076450" cy="56991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274638"/>
            <a:ext cx="6076950" cy="5699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81502-CF02-43B4-BD7B-280C913A208F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39834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81000" y="14478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572000" y="1447800"/>
            <a:ext cx="4038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28600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2484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200" y="54102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A9C1391-DC05-4D53-9A37-5AB7E5D26D02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99015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381000" y="1447800"/>
            <a:ext cx="4038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0" y="14478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28600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2484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200" y="54102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67E954C-6836-404A-8DBC-3A7A47D5A4ED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925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81000" y="14478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484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172200" y="54102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DC0B95B-E7A2-4C25-B126-CE1411958C9C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9047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4478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3817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248400" y="638175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CA"/>
              <a:t>Dr. L. Kilmurray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72200" y="54102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B768C0-315E-4F7C-A955-015FE94D3AAF}" type="slidenum">
              <a:rPr lang="en-CA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381000"/>
            <a:ext cx="7543800" cy="1524000"/>
          </a:xfrm>
          <a:solidFill>
            <a:srgbClr val="000000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Sociology </a:t>
            </a:r>
            <a:r>
              <a:rPr lang="en-US" sz="3200" dirty="0"/>
              <a:t>1105</a:t>
            </a:r>
            <a:br>
              <a:rPr lang="en-US" sz="3200" dirty="0"/>
            </a:br>
            <a:r>
              <a:rPr lang="en-CA" sz="2400" b="1" dirty="0" smtClean="0"/>
              <a:t>SOCIAL </a:t>
            </a:r>
            <a:r>
              <a:rPr lang="en-CA" sz="2400" b="1" dirty="0"/>
              <a:t>CONFLICTS, ACTIVISM, CHANGE</a:t>
            </a:r>
            <a:r>
              <a:rPr lang="en-CA" sz="4000" dirty="0"/>
              <a:t> </a:t>
            </a:r>
            <a:endParaRPr lang="en-US" sz="4000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2667000"/>
            <a:ext cx="6102350" cy="1752600"/>
          </a:xfrm>
        </p:spPr>
        <p:txBody>
          <a:bodyPr/>
          <a:lstStyle/>
          <a:p>
            <a:r>
              <a:rPr lang="en-US"/>
              <a:t>Introduction</a:t>
            </a:r>
          </a:p>
        </p:txBody>
      </p:sp>
      <p:pic>
        <p:nvPicPr>
          <p:cNvPr id="30727" name="Picture 7" descr="seattl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743200"/>
            <a:ext cx="5048250" cy="336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333375"/>
            <a:ext cx="4321175" cy="528638"/>
          </a:xfrm>
        </p:spPr>
        <p:txBody>
          <a:bodyPr/>
          <a:lstStyle/>
          <a:p>
            <a:r>
              <a:rPr lang="en-US" sz="2800"/>
              <a:t>What is Sociology?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33600"/>
            <a:ext cx="8208963" cy="4114800"/>
          </a:xfrm>
        </p:spPr>
        <p:txBody>
          <a:bodyPr/>
          <a:lstStyle/>
          <a:p>
            <a:pPr lvl="1"/>
            <a:r>
              <a:rPr lang="en-US" dirty="0" smtClean="0">
                <a:cs typeface="Times New Roman" pitchFamily="18" charset="0"/>
              </a:rPr>
              <a:t>The relationships between humans and the social organizations they inhabit</a:t>
            </a:r>
            <a:endParaRPr lang="en-US" dirty="0" smtClean="0"/>
          </a:p>
          <a:p>
            <a:pPr lvl="1"/>
            <a:r>
              <a:rPr lang="en-US" dirty="0" smtClean="0">
                <a:cs typeface="Times New Roman" pitchFamily="18" charset="0"/>
              </a:rPr>
              <a:t>The </a:t>
            </a:r>
            <a:r>
              <a:rPr lang="en-US" dirty="0">
                <a:cs typeface="Times New Roman" pitchFamily="18" charset="0"/>
              </a:rPr>
              <a:t>interactions between humans and their social environment</a:t>
            </a:r>
            <a:endParaRPr lang="en-US" dirty="0"/>
          </a:p>
          <a:p>
            <a:pPr lvl="1"/>
            <a:r>
              <a:rPr lang="en-US" dirty="0">
                <a:cs typeface="Times New Roman" pitchFamily="18" charset="0"/>
              </a:rPr>
              <a:t>The study of human societies using empirical investigation and critical analysis</a:t>
            </a:r>
            <a:endParaRPr lang="en-US" dirty="0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4953000" y="457200"/>
            <a:ext cx="3960812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chemeClr val="bg1"/>
                </a:solidFill>
                <a:latin typeface="Times New Roman" pitchFamily="18" charset="0"/>
              </a:rPr>
              <a:t>The </a:t>
            </a:r>
            <a:r>
              <a:rPr lang="en-CA" sz="2000" b="1" dirty="0">
                <a:solidFill>
                  <a:schemeClr val="bg1"/>
                </a:solidFill>
                <a:latin typeface="Times New Roman" pitchFamily="18" charset="0"/>
              </a:rPr>
              <a:t>word Sociology</a:t>
            </a:r>
            <a:r>
              <a:rPr lang="en-CA" sz="2000" dirty="0">
                <a:solidFill>
                  <a:schemeClr val="bg1"/>
                </a:solidFill>
                <a:latin typeface="Times New Roman" pitchFamily="18" charset="0"/>
              </a:rPr>
              <a:t> is derived from the Latin word </a:t>
            </a:r>
            <a:r>
              <a:rPr lang="en-CA" sz="2000" i="1" dirty="0" err="1">
                <a:solidFill>
                  <a:schemeClr val="bg1"/>
                </a:solidFill>
                <a:latin typeface="Times New Roman" pitchFamily="18" charset="0"/>
              </a:rPr>
              <a:t>socius</a:t>
            </a:r>
            <a:r>
              <a:rPr lang="en-CA" sz="2000" dirty="0">
                <a:solidFill>
                  <a:schemeClr val="bg1"/>
                </a:solidFill>
                <a:latin typeface="Times New Roman" pitchFamily="18" charset="0"/>
              </a:rPr>
              <a:t>, meaning companion: and the Greek word </a:t>
            </a:r>
            <a:r>
              <a:rPr lang="en-CA" sz="2000" i="1" dirty="0">
                <a:solidFill>
                  <a:schemeClr val="bg1"/>
                </a:solidFill>
                <a:latin typeface="Times New Roman" pitchFamily="18" charset="0"/>
              </a:rPr>
              <a:t>logos</a:t>
            </a:r>
            <a:r>
              <a:rPr lang="en-CA" sz="2000" dirty="0">
                <a:solidFill>
                  <a:schemeClr val="bg1"/>
                </a:solidFill>
                <a:latin typeface="Times New Roman" pitchFamily="18" charset="0"/>
              </a:rPr>
              <a:t>, meaning thought or reason.</a:t>
            </a:r>
          </a:p>
          <a:p>
            <a:pPr>
              <a:spcBef>
                <a:spcPct val="50000"/>
              </a:spcBef>
            </a:pPr>
            <a:r>
              <a:rPr lang="en-CA" sz="2000" dirty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 Structure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4037013" cy="4525963"/>
          </a:xfrm>
        </p:spPr>
        <p:txBody>
          <a:bodyPr/>
          <a:lstStyle/>
          <a:p>
            <a:r>
              <a:rPr lang="en-CA" sz="2800" dirty="0"/>
              <a:t>Tuesday, 11:30 </a:t>
            </a:r>
            <a:r>
              <a:rPr lang="en-US" sz="2800" dirty="0"/>
              <a:t>a.m. – 12:50 p.m</a:t>
            </a:r>
            <a:r>
              <a:rPr lang="en-US" sz="2800" dirty="0" smtClean="0"/>
              <a:t>.</a:t>
            </a:r>
          </a:p>
          <a:p>
            <a:r>
              <a:rPr lang="en-CA" sz="2800" dirty="0" smtClean="0"/>
              <a:t>Friday </a:t>
            </a:r>
            <a:r>
              <a:rPr lang="en-CA" sz="2800" dirty="0"/>
              <a:t>1</a:t>
            </a:r>
            <a:r>
              <a:rPr lang="en-US" sz="2800" dirty="0"/>
              <a:t> p.m. – 2:20 p.m.</a:t>
            </a:r>
            <a:r>
              <a:rPr lang="en-US" sz="2800" b="1" dirty="0"/>
              <a:t> </a:t>
            </a:r>
            <a:endParaRPr lang="en-CA" sz="2800" dirty="0"/>
          </a:p>
          <a:p>
            <a:pPr>
              <a:buClr>
                <a:schemeClr val="tx2"/>
              </a:buClr>
            </a:pPr>
            <a:endParaRPr lang="en-US" sz="2800" dirty="0"/>
          </a:p>
        </p:txBody>
      </p:sp>
      <p:pic>
        <p:nvPicPr>
          <p:cNvPr id="43016" name="Picture 8" descr="1212086953-large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81575" y="1871663"/>
            <a:ext cx="3219450" cy="36766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7848600" cy="771525"/>
          </a:xfrm>
        </p:spPr>
        <p:txBody>
          <a:bodyPr/>
          <a:lstStyle/>
          <a:p>
            <a:r>
              <a:rPr lang="en-US"/>
              <a:t>Soc 1105 Textbook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508500" y="1941513"/>
            <a:ext cx="4384675" cy="4114800"/>
          </a:xfrm>
        </p:spPr>
        <p:txBody>
          <a:bodyPr/>
          <a:lstStyle/>
          <a:p>
            <a:r>
              <a:rPr lang="en-CA" sz="2800"/>
              <a:t>Suzanne Staggenborg 2008. Social Movements. Toronto: Oxford University Press</a:t>
            </a:r>
            <a:r>
              <a:rPr lang="en-US" sz="2800"/>
              <a:t>. Available at the </a:t>
            </a:r>
            <a:r>
              <a:rPr lang="en-US" sz="2800" u="sng"/>
              <a:t>University Bookstore</a:t>
            </a:r>
            <a:endParaRPr lang="en-CA" sz="2800" u="sng"/>
          </a:p>
        </p:txBody>
      </p:sp>
      <p:pic>
        <p:nvPicPr>
          <p:cNvPr id="45064" name="Picture 8" descr="9780195423099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1447800"/>
            <a:ext cx="2578100" cy="3867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2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buClr>
                <a:schemeClr val="tx2"/>
              </a:buClr>
            </a:pPr>
            <a:r>
              <a:rPr lang="en-US"/>
              <a:t>Evaluation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1835150" y="2708275"/>
            <a:ext cx="51133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>
              <a:latin typeface="Times New Roman" pitchFamily="18" charset="0"/>
            </a:endParaRPr>
          </a:p>
        </p:txBody>
      </p:sp>
      <p:graphicFrame>
        <p:nvGraphicFramePr>
          <p:cNvPr id="46190" name="Group 110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147693723"/>
              </p:ext>
            </p:extLst>
          </p:nvPr>
        </p:nvGraphicFramePr>
        <p:xfrm>
          <a:off x="381000" y="1371601"/>
          <a:ext cx="8229600" cy="2514600"/>
        </p:xfrm>
        <a:graphic>
          <a:graphicData uri="http://schemas.openxmlformats.org/drawingml/2006/table">
            <a:tbl>
              <a:tblPr/>
              <a:tblGrid>
                <a:gridCol w="3119438"/>
                <a:gridCol w="3067050"/>
                <a:gridCol w="2043112"/>
              </a:tblGrid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Assignment</a:t>
                      </a:r>
                      <a:endParaRPr lang="en-CA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Date</a:t>
                      </a:r>
                      <a:endParaRPr lang="en-CA" sz="1200" b="1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Weight (%)</a:t>
                      </a:r>
                      <a:endParaRPr lang="en-CA" sz="1200" b="1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Mid Term</a:t>
                      </a:r>
                      <a:endParaRPr lang="en-CA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Oct 19</a:t>
                      </a:r>
                      <a:r>
                        <a:rPr lang="en-US" sz="1100" b="1" baseline="3000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th</a:t>
                      </a:r>
                      <a:r>
                        <a:rPr lang="en-US" sz="1100" b="1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  </a:t>
                      </a:r>
                      <a:endParaRPr lang="en-CA" sz="1200" b="1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25%</a:t>
                      </a:r>
                      <a:endParaRPr lang="en-CA" sz="1200" b="1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Essay</a:t>
                      </a:r>
                      <a:endParaRPr lang="en-CA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Nov </a:t>
                      </a:r>
                      <a:r>
                        <a:rPr lang="en-US" sz="1100" b="1" dirty="0" smtClean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23</a:t>
                      </a:r>
                      <a:r>
                        <a:rPr lang="en-US" sz="1100" b="1" baseline="30000" dirty="0" smtClean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rd</a:t>
                      </a:r>
                      <a:r>
                        <a:rPr lang="en-US" sz="1100" b="1" baseline="0" dirty="0" smtClean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b="1" dirty="0" smtClean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  </a:t>
                      </a:r>
                      <a:endParaRPr lang="en-CA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35%</a:t>
                      </a:r>
                      <a:endParaRPr lang="en-CA" sz="1200" b="1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Final Examination</a:t>
                      </a:r>
                      <a:endParaRPr lang="en-CA" sz="1200" b="1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TBA</a:t>
                      </a:r>
                      <a:endParaRPr lang="en-CA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40%</a:t>
                      </a:r>
                      <a:endParaRPr lang="en-CA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95288"/>
            <a:ext cx="8637588" cy="771525"/>
          </a:xfrm>
        </p:spPr>
        <p:txBody>
          <a:bodyPr/>
          <a:lstStyle/>
          <a:p>
            <a:r>
              <a:rPr lang="en-US"/>
              <a:t>Essays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28775"/>
            <a:ext cx="8208963" cy="4114800"/>
          </a:xfrm>
        </p:spPr>
        <p:txBody>
          <a:bodyPr/>
          <a:lstStyle/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 sz="2800"/>
              <a:t>See course data file on essays</a:t>
            </a: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 sz="2800"/>
              <a:t>Clear and coherent structure</a:t>
            </a: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 sz="2800"/>
              <a:t>Do an outline before you start to write</a:t>
            </a: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 sz="2800"/>
              <a:t>Make sure spelling and grammar are correct</a:t>
            </a: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 sz="2800"/>
              <a:t>Correct citations required</a:t>
            </a: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 sz="2800"/>
              <a:t>Original contribution</a:t>
            </a:r>
            <a:r>
              <a:rPr lang="en-US" sz="2800" b="1"/>
              <a:t> </a:t>
            </a: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 sz="2800" b="1"/>
              <a:t>Bibliographic Requirements</a:t>
            </a:r>
            <a:endParaRPr lang="en-US" sz="2800"/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endParaRPr lang="en-US" sz="280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Plagiarism, Cheating, Excuses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/>
              <a:t>Correct citation</a:t>
            </a: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/>
              <a:t>Zero Tolerance</a:t>
            </a: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/>
              <a:t>Methods of Detection</a:t>
            </a: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en-US"/>
              <a:t>Consequences</a:t>
            </a:r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209800"/>
            <a:ext cx="16002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CA" dirty="0" smtClean="0"/>
              <a:t>Teaching Assistants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447800"/>
            <a:ext cx="4267200" cy="4525963"/>
          </a:xfrm>
        </p:spPr>
        <p:txBody>
          <a:bodyPr/>
          <a:lstStyle/>
          <a:p>
            <a:r>
              <a:rPr lang="en-CA" dirty="0" smtClean="0"/>
              <a:t>Name: </a:t>
            </a:r>
            <a:r>
              <a:rPr lang="en-CA" b="1" dirty="0" smtClean="0"/>
              <a:t>Trevor</a:t>
            </a:r>
            <a:r>
              <a:rPr lang="en-CA" b="1" dirty="0"/>
              <a:t> </a:t>
            </a:r>
            <a:r>
              <a:rPr lang="en-CA" b="1" dirty="0" smtClean="0"/>
              <a:t>Rous</a:t>
            </a:r>
          </a:p>
          <a:p>
            <a:r>
              <a:rPr lang="en-CA" dirty="0" smtClean="0"/>
              <a:t>Office: FSS 2028</a:t>
            </a:r>
          </a:p>
          <a:p>
            <a:r>
              <a:rPr lang="en-CA" dirty="0" smtClean="0"/>
              <a:t>Hours: </a:t>
            </a:r>
            <a:r>
              <a:rPr lang="en-CA" dirty="0"/>
              <a:t>Fridays, 10:30 am </a:t>
            </a:r>
            <a:r>
              <a:rPr lang="en-CA" dirty="0" smtClean="0"/>
              <a:t>-12:30 </a:t>
            </a:r>
            <a:r>
              <a:rPr lang="en-CA" dirty="0"/>
              <a:t>pm </a:t>
            </a:r>
            <a:endParaRPr lang="en-CA" dirty="0" smtClean="0"/>
          </a:p>
          <a:p>
            <a:r>
              <a:rPr lang="en-CA" dirty="0"/>
              <a:t>Email: trous024@uottawa.ca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447800"/>
            <a:ext cx="4343400" cy="4525963"/>
          </a:xfrm>
        </p:spPr>
        <p:txBody>
          <a:bodyPr/>
          <a:lstStyle/>
          <a:p>
            <a:r>
              <a:rPr lang="en-CA" dirty="0"/>
              <a:t>Name: </a:t>
            </a:r>
            <a:r>
              <a:rPr lang="en-CA" b="1" dirty="0" err="1" smtClean="0"/>
              <a:t>Esma</a:t>
            </a:r>
            <a:r>
              <a:rPr lang="en-CA" b="1" dirty="0"/>
              <a:t> </a:t>
            </a:r>
            <a:r>
              <a:rPr lang="en-CA" b="1" dirty="0" err="1" smtClean="0"/>
              <a:t>Mneina</a:t>
            </a:r>
            <a:endParaRPr lang="en-CA" b="1" dirty="0" smtClean="0"/>
          </a:p>
          <a:p>
            <a:r>
              <a:rPr lang="en-CA" dirty="0"/>
              <a:t>Office: </a:t>
            </a:r>
            <a:r>
              <a:rPr lang="en-CA" dirty="0" smtClean="0"/>
              <a:t>TBA</a:t>
            </a:r>
            <a:endParaRPr lang="en-CA" dirty="0"/>
          </a:p>
          <a:p>
            <a:r>
              <a:rPr lang="en-CA" dirty="0" smtClean="0"/>
              <a:t>Hours: Mon 10:30 – 11:30</a:t>
            </a:r>
            <a:endParaRPr lang="en-CA" dirty="0"/>
          </a:p>
          <a:p>
            <a:r>
              <a:rPr lang="en-CA" dirty="0"/>
              <a:t>Email</a:t>
            </a:r>
            <a:r>
              <a:rPr lang="en-CA" dirty="0" smtClean="0"/>
              <a:t>: TBA</a:t>
            </a:r>
          </a:p>
          <a:p>
            <a:endParaRPr lang="en-CA" dirty="0"/>
          </a:p>
          <a:p>
            <a:r>
              <a:rPr lang="en-CA" dirty="0" smtClean="0"/>
              <a:t>Name: </a:t>
            </a:r>
            <a:r>
              <a:rPr lang="en-CA" b="1" dirty="0" err="1" smtClean="0"/>
              <a:t>Nima</a:t>
            </a:r>
            <a:r>
              <a:rPr lang="en-CA" b="1" dirty="0" smtClean="0"/>
              <a:t> </a:t>
            </a:r>
            <a:r>
              <a:rPr lang="en-CA" b="1" dirty="0" err="1"/>
              <a:t>Jangouk</a:t>
            </a:r>
            <a:endParaRPr lang="en-CA" b="1" dirty="0"/>
          </a:p>
          <a:p>
            <a:r>
              <a:rPr lang="en-CA" dirty="0"/>
              <a:t>Office: </a:t>
            </a:r>
            <a:r>
              <a:rPr lang="en-CA" dirty="0" smtClean="0"/>
              <a:t>TBA</a:t>
            </a:r>
            <a:endParaRPr lang="en-CA" dirty="0"/>
          </a:p>
          <a:p>
            <a:r>
              <a:rPr lang="en-CA" dirty="0" smtClean="0"/>
              <a:t>Hours: TBA</a:t>
            </a:r>
            <a:endParaRPr lang="en-CA" dirty="0"/>
          </a:p>
          <a:p>
            <a:r>
              <a:rPr lang="en-CA" dirty="0" smtClean="0"/>
              <a:t>Email TBA</a:t>
            </a: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Lect 1 Sept 7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Dr. L. Kilmurray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438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258888" y="1339850"/>
            <a:ext cx="6858000" cy="498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</a:rPr>
              <a:t>Office Location: </a:t>
            </a:r>
            <a:r>
              <a:rPr lang="en-CA" sz="3200" b="1" dirty="0">
                <a:solidFill>
                  <a:schemeClr val="bg1"/>
                </a:solidFill>
                <a:latin typeface="Times New Roman" pitchFamily="18" charset="0"/>
              </a:rPr>
              <a:t>FSS, Room 8053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000" b="1" dirty="0">
              <a:solidFill>
                <a:schemeClr val="bg1"/>
              </a:solidFill>
              <a:latin typeface="Times New Roman" pitchFamily="18" charset="0"/>
            </a:endParaRPr>
          </a:p>
          <a:p>
            <a:r>
              <a:rPr lang="en-CA" sz="3200" b="1" dirty="0">
                <a:solidFill>
                  <a:schemeClr val="bg1"/>
                </a:solidFill>
                <a:latin typeface="Times New Roman" pitchFamily="18" charset="0"/>
              </a:rPr>
              <a:t>Office Hours: Tuesday 9:30-11:00 a.m.</a:t>
            </a:r>
          </a:p>
          <a:p>
            <a:r>
              <a:rPr lang="en-CA" sz="3200" dirty="0"/>
              <a:t> </a:t>
            </a:r>
          </a:p>
          <a:p>
            <a:pPr eaLnBrk="0" hangingPunct="0">
              <a:spcBef>
                <a:spcPct val="50000"/>
              </a:spcBef>
            </a:pPr>
            <a:endParaRPr lang="en-US" sz="20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</a:rPr>
              <a:t>Office phone #: 562-5800, ext. 4731</a:t>
            </a:r>
          </a:p>
          <a:p>
            <a:pPr eaLnBrk="0" hangingPunct="0">
              <a:spcBef>
                <a:spcPct val="50000"/>
              </a:spcBef>
            </a:pPr>
            <a:endParaRPr lang="en-US" sz="20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</a:rPr>
              <a:t>Email: lkilmurr@uottawa.ca</a:t>
            </a:r>
            <a:endParaRPr lang="en-US" sz="2800" dirty="0">
              <a:solidFill>
                <a:schemeClr val="bg1"/>
              </a:solidFill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4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1295400" y="381000"/>
            <a:ext cx="5638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 u="sng">
                <a:solidFill>
                  <a:srgbClr val="FFFFFF"/>
                </a:solidFill>
                <a:latin typeface="Times New Roman" pitchFamily="18" charset="0"/>
              </a:rPr>
              <a:t>CONTACT INFORMATION</a:t>
            </a:r>
            <a:endParaRPr lang="en-US" sz="2400" u="sng">
              <a:solidFill>
                <a:srgbClr val="FFFF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33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What is a Social Movement?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 sz="2800" dirty="0"/>
              <a:t>“There is no agreement among social theorists as to what constitutes a social movement. The term has been blurred and stretched, so that everything from a local vigil to a major revolution has been called a movement, prompting one researcher (Alberto </a:t>
            </a:r>
            <a:r>
              <a:rPr lang="en-CA" sz="2800" dirty="0" err="1"/>
              <a:t>Melucci</a:t>
            </a:r>
            <a:r>
              <a:rPr lang="en-CA" sz="2800" dirty="0"/>
              <a:t>) to comment that everything that moves is a movement”</a:t>
            </a:r>
          </a:p>
          <a:p>
            <a:pPr>
              <a:lnSpc>
                <a:spcPct val="90000"/>
              </a:lnSpc>
            </a:pPr>
            <a:r>
              <a:rPr lang="en-CA" sz="2800" dirty="0"/>
              <a:t>Louis </a:t>
            </a:r>
            <a:r>
              <a:rPr lang="en-CA" sz="2800" dirty="0" err="1"/>
              <a:t>Maheu</a:t>
            </a:r>
            <a:r>
              <a:rPr lang="en-CA" sz="2800" dirty="0"/>
              <a:t> </a:t>
            </a:r>
            <a:r>
              <a:rPr lang="en-CA" sz="2800" dirty="0" smtClean="0"/>
              <a:t>(1995:57</a:t>
            </a:r>
            <a:r>
              <a:rPr lang="en-CA" sz="2800" dirty="0"/>
              <a:t>)</a:t>
            </a:r>
          </a:p>
          <a:p>
            <a:pPr>
              <a:lnSpc>
                <a:spcPct val="90000"/>
              </a:lnSpc>
            </a:pPr>
            <a:endParaRPr lang="en-CA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 Sept 7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 Kilmurray</a:t>
            </a:r>
          </a:p>
        </p:txBody>
      </p:sp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Social Movement: one Definition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/>
              <a:t>A recurrent pattern of polymorphous and value-charged protest activities.</a:t>
            </a:r>
          </a:p>
          <a:p>
            <a:r>
              <a:rPr lang="en-CA"/>
              <a:t>A distinction is thus made between social movements and occasional protests, organised political groups, and regimes.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Upcoming Presentation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524000"/>
            <a:ext cx="4343400" cy="4525963"/>
          </a:xfrm>
        </p:spPr>
        <p:txBody>
          <a:bodyPr/>
          <a:lstStyle/>
          <a:p>
            <a:r>
              <a:rPr lang="en-CA" b="1" dirty="0"/>
              <a:t>Dr. Jonathan Fine: The Arab Spring: between Hopes and Challenges</a:t>
            </a:r>
            <a:br>
              <a:rPr lang="en-CA" b="1" dirty="0"/>
            </a:br>
            <a:r>
              <a:rPr lang="en-CA" b="1" dirty="0"/>
              <a:t>Wednesday, 12 September</a:t>
            </a:r>
            <a:br>
              <a:rPr lang="en-CA" b="1" dirty="0"/>
            </a:br>
            <a:r>
              <a:rPr lang="en-CA" b="1" dirty="0"/>
              <a:t>2:30 p.m. to 4:30 p.m.</a:t>
            </a:r>
            <a:br>
              <a:rPr lang="en-CA" b="1" dirty="0"/>
            </a:br>
            <a:r>
              <a:rPr lang="en-CA" b="1" dirty="0"/>
              <a:t>Faculty of Social Science building, FSS4006</a:t>
            </a:r>
            <a:br>
              <a:rPr lang="en-CA" b="1" dirty="0"/>
            </a:br>
            <a:r>
              <a:rPr lang="en-CA" b="1" dirty="0"/>
              <a:t/>
            </a:r>
            <a:br>
              <a:rPr lang="en-CA" b="1" dirty="0"/>
            </a:b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Lect 1 Sept 7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Dr. L. Kilmurray</a:t>
            </a:r>
            <a:endParaRPr lang="en-CA"/>
          </a:p>
        </p:txBody>
      </p:sp>
      <p:pic>
        <p:nvPicPr>
          <p:cNvPr id="1026" name="Picture 2" descr="http://thehiddentranscript.com/wp-content/uploads/2012/05/arabspring-640x48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963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880687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</TotalTime>
  <Words>434</Words>
  <Application>Microsoft Office PowerPoint</Application>
  <PresentationFormat>On-screen Show (4:3)</PresentationFormat>
  <Paragraphs>99</Paragraphs>
  <Slides>12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 Sociology 1105 SOCIAL CONFLICTS, ACTIVISM, CHANGE </vt:lpstr>
      <vt:lpstr>What is Sociology?</vt:lpstr>
      <vt:lpstr>Class Structure</vt:lpstr>
      <vt:lpstr>Soc 1105 Textbook</vt:lpstr>
      <vt:lpstr>Evaluation</vt:lpstr>
      <vt:lpstr>Essays</vt:lpstr>
      <vt:lpstr>Plagiarism, Cheating, Excuses</vt:lpstr>
      <vt:lpstr>Teaching Assistants</vt:lpstr>
      <vt:lpstr>PowerPoint Presentation</vt:lpstr>
      <vt:lpstr>What is a Social Movement?</vt:lpstr>
      <vt:lpstr>Social Movement: one Definition</vt:lpstr>
      <vt:lpstr>Upcoming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Liam Kilmurray</dc:creator>
  <cp:lastModifiedBy>Liam Kilmurray</cp:lastModifiedBy>
  <cp:revision>80</cp:revision>
  <cp:lastPrinted>1601-01-01T00:00:00Z</cp:lastPrinted>
  <dcterms:created xsi:type="dcterms:W3CDTF">1601-01-01T00:00:00Z</dcterms:created>
  <dcterms:modified xsi:type="dcterms:W3CDTF">2012-09-10T12:30:45Z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