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2"/>
  </p:notesMasterIdLst>
  <p:sldIdLst>
    <p:sldId id="256" r:id="rId2"/>
    <p:sldId id="257" r:id="rId3"/>
    <p:sldId id="264" r:id="rId4"/>
    <p:sldId id="305" r:id="rId5"/>
    <p:sldId id="306" r:id="rId6"/>
    <p:sldId id="265" r:id="rId7"/>
    <p:sldId id="270" r:id="rId8"/>
    <p:sldId id="343" r:id="rId9"/>
    <p:sldId id="271" r:id="rId10"/>
    <p:sldId id="307" r:id="rId11"/>
    <p:sldId id="309" r:id="rId12"/>
    <p:sldId id="345" r:id="rId13"/>
    <p:sldId id="275" r:id="rId14"/>
    <p:sldId id="277" r:id="rId15"/>
    <p:sldId id="303" r:id="rId16"/>
    <p:sldId id="287" r:id="rId17"/>
    <p:sldId id="346" r:id="rId18"/>
    <p:sldId id="347" r:id="rId19"/>
    <p:sldId id="348" r:id="rId20"/>
    <p:sldId id="310" r:id="rId21"/>
    <p:sldId id="311" r:id="rId22"/>
    <p:sldId id="312" r:id="rId23"/>
    <p:sldId id="314" r:id="rId24"/>
    <p:sldId id="315" r:id="rId25"/>
    <p:sldId id="316" r:id="rId26"/>
    <p:sldId id="317" r:id="rId27"/>
    <p:sldId id="320" r:id="rId28"/>
    <p:sldId id="321" r:id="rId29"/>
    <p:sldId id="322" r:id="rId30"/>
    <p:sldId id="323" r:id="rId31"/>
    <p:sldId id="324" r:id="rId32"/>
    <p:sldId id="325" r:id="rId33"/>
    <p:sldId id="326" r:id="rId34"/>
    <p:sldId id="327" r:id="rId35"/>
    <p:sldId id="328" r:id="rId36"/>
    <p:sldId id="349" r:id="rId37"/>
    <p:sldId id="350" r:id="rId38"/>
    <p:sldId id="352" r:id="rId39"/>
    <p:sldId id="330" r:id="rId40"/>
    <p:sldId id="351" r:id="rId41"/>
    <p:sldId id="329" r:id="rId42"/>
    <p:sldId id="331" r:id="rId43"/>
    <p:sldId id="332" r:id="rId44"/>
    <p:sldId id="333" r:id="rId45"/>
    <p:sldId id="334" r:id="rId46"/>
    <p:sldId id="353" r:id="rId47"/>
    <p:sldId id="335" r:id="rId48"/>
    <p:sldId id="336" r:id="rId49"/>
    <p:sldId id="337" r:id="rId50"/>
    <p:sldId id="354" r:id="rId51"/>
    <p:sldId id="338" r:id="rId52"/>
    <p:sldId id="340" r:id="rId53"/>
    <p:sldId id="355" r:id="rId54"/>
    <p:sldId id="357" r:id="rId55"/>
    <p:sldId id="363" r:id="rId56"/>
    <p:sldId id="359" r:id="rId57"/>
    <p:sldId id="360" r:id="rId58"/>
    <p:sldId id="365" r:id="rId59"/>
    <p:sldId id="366" r:id="rId60"/>
    <p:sldId id="361" r:id="rId6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5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printerSettings" Target="printerSettings/printerSettings1.bin"/><Relationship Id="rId64" Type="http://schemas.openxmlformats.org/officeDocument/2006/relationships/presProps" Target="presProps.xml"/><Relationship Id="rId65" Type="http://schemas.openxmlformats.org/officeDocument/2006/relationships/viewProps" Target="viewProps.xml"/><Relationship Id="rId66" Type="http://schemas.openxmlformats.org/officeDocument/2006/relationships/theme" Target="theme/theme1.xml"/><Relationship Id="rId67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ABDAA6-C1BA-4527-82DE-030F98008504}" type="doc">
      <dgm:prSet loTypeId="urn:microsoft.com/office/officeart/2005/8/layout/matrix1" loCatId="matrix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CA"/>
        </a:p>
      </dgm:t>
    </dgm:pt>
    <dgm:pt modelId="{CC459356-1157-4AA4-BE7C-BD0728ECA5FD}">
      <dgm:prSet phldrT="[Text]"/>
      <dgm:spPr/>
      <dgm:t>
        <a:bodyPr/>
        <a:lstStyle/>
        <a:p>
          <a:r>
            <a:rPr lang="en-CA" dirty="0" smtClean="0"/>
            <a:t>SWOT</a:t>
          </a:r>
          <a:endParaRPr lang="en-CA" dirty="0"/>
        </a:p>
      </dgm:t>
    </dgm:pt>
    <dgm:pt modelId="{98F6AD0D-910C-4079-9012-620DB141627E}" type="parTrans" cxnId="{9C311D38-F28A-46E3-8E89-75EC4E673BC1}">
      <dgm:prSet/>
      <dgm:spPr/>
      <dgm:t>
        <a:bodyPr/>
        <a:lstStyle/>
        <a:p>
          <a:endParaRPr lang="en-CA"/>
        </a:p>
      </dgm:t>
    </dgm:pt>
    <dgm:pt modelId="{ED2DB5B9-730A-43C9-8A15-4F96F5533840}" type="sibTrans" cxnId="{9C311D38-F28A-46E3-8E89-75EC4E673BC1}">
      <dgm:prSet/>
      <dgm:spPr/>
      <dgm:t>
        <a:bodyPr/>
        <a:lstStyle/>
        <a:p>
          <a:endParaRPr lang="en-CA"/>
        </a:p>
      </dgm:t>
    </dgm:pt>
    <dgm:pt modelId="{CBC33356-130B-4628-9C6E-AE3CCE99F5B7}">
      <dgm:prSet phldrT="[Text]"/>
      <dgm:spPr/>
      <dgm:t>
        <a:bodyPr/>
        <a:lstStyle/>
        <a:p>
          <a:r>
            <a:rPr lang="en-CA" dirty="0" smtClean="0">
              <a:solidFill>
                <a:srgbClr val="000000"/>
              </a:solidFill>
              <a:latin typeface="Arial"/>
              <a:cs typeface="Arial"/>
            </a:rPr>
            <a:t>Strengths</a:t>
          </a:r>
          <a:endParaRPr lang="en-CA" dirty="0">
            <a:solidFill>
              <a:srgbClr val="000000"/>
            </a:solidFill>
            <a:latin typeface="Arial"/>
            <a:cs typeface="Arial"/>
          </a:endParaRPr>
        </a:p>
      </dgm:t>
    </dgm:pt>
    <dgm:pt modelId="{6223AF95-EBE1-493D-859B-136E73AD510B}" type="parTrans" cxnId="{395ACA93-71CB-4FF8-BECF-63BEF54072B7}">
      <dgm:prSet/>
      <dgm:spPr/>
      <dgm:t>
        <a:bodyPr/>
        <a:lstStyle/>
        <a:p>
          <a:endParaRPr lang="en-CA"/>
        </a:p>
      </dgm:t>
    </dgm:pt>
    <dgm:pt modelId="{8C97513A-3489-4ACC-88EF-15F7C244A169}" type="sibTrans" cxnId="{395ACA93-71CB-4FF8-BECF-63BEF54072B7}">
      <dgm:prSet/>
      <dgm:spPr/>
      <dgm:t>
        <a:bodyPr/>
        <a:lstStyle/>
        <a:p>
          <a:endParaRPr lang="en-CA"/>
        </a:p>
      </dgm:t>
    </dgm:pt>
    <dgm:pt modelId="{D49C1352-8002-4E2E-9379-BE35659ADB7E}">
      <dgm:prSet phldrT="[Text]"/>
      <dgm:spPr/>
      <dgm:t>
        <a:bodyPr/>
        <a:lstStyle/>
        <a:p>
          <a:r>
            <a:rPr lang="en-CA" dirty="0" smtClean="0">
              <a:solidFill>
                <a:srgbClr val="000000"/>
              </a:solidFill>
              <a:latin typeface="Arial"/>
              <a:cs typeface="Arial"/>
            </a:rPr>
            <a:t>Weaknesses</a:t>
          </a:r>
          <a:endParaRPr lang="en-CA" dirty="0">
            <a:solidFill>
              <a:srgbClr val="000000"/>
            </a:solidFill>
            <a:latin typeface="Arial"/>
            <a:cs typeface="Arial"/>
          </a:endParaRPr>
        </a:p>
      </dgm:t>
    </dgm:pt>
    <dgm:pt modelId="{E86E599A-688A-43B1-A631-E87826C35D72}" type="parTrans" cxnId="{E42AB293-1A76-4D60-8D79-C38B223DBAB1}">
      <dgm:prSet/>
      <dgm:spPr/>
      <dgm:t>
        <a:bodyPr/>
        <a:lstStyle/>
        <a:p>
          <a:endParaRPr lang="en-CA"/>
        </a:p>
      </dgm:t>
    </dgm:pt>
    <dgm:pt modelId="{58D65881-BEB1-49D3-8B10-B1AEB9326F6C}" type="sibTrans" cxnId="{E42AB293-1A76-4D60-8D79-C38B223DBAB1}">
      <dgm:prSet/>
      <dgm:spPr/>
      <dgm:t>
        <a:bodyPr/>
        <a:lstStyle/>
        <a:p>
          <a:endParaRPr lang="en-CA"/>
        </a:p>
      </dgm:t>
    </dgm:pt>
    <dgm:pt modelId="{D52BCE6C-E70F-4948-A242-E5CD300D9D6E}">
      <dgm:prSet phldrT="[Text]"/>
      <dgm:spPr/>
      <dgm:t>
        <a:bodyPr/>
        <a:lstStyle/>
        <a:p>
          <a:r>
            <a:rPr lang="en-CA" dirty="0" smtClean="0">
              <a:solidFill>
                <a:srgbClr val="000000"/>
              </a:solidFill>
              <a:latin typeface="Arial"/>
              <a:cs typeface="Arial"/>
            </a:rPr>
            <a:t>Opportunities</a:t>
          </a:r>
          <a:endParaRPr lang="en-CA" dirty="0">
            <a:solidFill>
              <a:srgbClr val="000000"/>
            </a:solidFill>
            <a:latin typeface="Arial"/>
            <a:cs typeface="Arial"/>
          </a:endParaRPr>
        </a:p>
      </dgm:t>
    </dgm:pt>
    <dgm:pt modelId="{BD52629B-5806-435B-A2F1-0DE63E164127}" type="parTrans" cxnId="{0C4DC020-C6FF-4C5E-A753-BB3856189028}">
      <dgm:prSet/>
      <dgm:spPr/>
      <dgm:t>
        <a:bodyPr/>
        <a:lstStyle/>
        <a:p>
          <a:endParaRPr lang="en-CA"/>
        </a:p>
      </dgm:t>
    </dgm:pt>
    <dgm:pt modelId="{04F2BEED-3D17-40C5-A910-22C883352CCF}" type="sibTrans" cxnId="{0C4DC020-C6FF-4C5E-A753-BB3856189028}">
      <dgm:prSet/>
      <dgm:spPr/>
      <dgm:t>
        <a:bodyPr/>
        <a:lstStyle/>
        <a:p>
          <a:endParaRPr lang="en-CA"/>
        </a:p>
      </dgm:t>
    </dgm:pt>
    <dgm:pt modelId="{93AC5EFF-AF9D-465D-B240-E1BCAAEE3DFE}">
      <dgm:prSet phldrT="[Text]"/>
      <dgm:spPr/>
      <dgm:t>
        <a:bodyPr/>
        <a:lstStyle/>
        <a:p>
          <a:r>
            <a:rPr lang="en-CA" dirty="0" smtClean="0">
              <a:solidFill>
                <a:srgbClr val="000000"/>
              </a:solidFill>
              <a:latin typeface="Arial"/>
              <a:cs typeface="Arial"/>
            </a:rPr>
            <a:t>Threats</a:t>
          </a:r>
          <a:endParaRPr lang="en-CA" dirty="0">
            <a:solidFill>
              <a:srgbClr val="000000"/>
            </a:solidFill>
            <a:latin typeface="Arial"/>
            <a:cs typeface="Arial"/>
          </a:endParaRPr>
        </a:p>
      </dgm:t>
    </dgm:pt>
    <dgm:pt modelId="{438DC746-0610-498B-8637-8D5CB91BA48D}" type="parTrans" cxnId="{05417837-44F0-4983-AD42-FA6CE0A9AA22}">
      <dgm:prSet/>
      <dgm:spPr/>
      <dgm:t>
        <a:bodyPr/>
        <a:lstStyle/>
        <a:p>
          <a:endParaRPr lang="en-CA"/>
        </a:p>
      </dgm:t>
    </dgm:pt>
    <dgm:pt modelId="{04FB24B4-232A-4C79-9E70-1F618BC58EC5}" type="sibTrans" cxnId="{05417837-44F0-4983-AD42-FA6CE0A9AA22}">
      <dgm:prSet/>
      <dgm:spPr/>
      <dgm:t>
        <a:bodyPr/>
        <a:lstStyle/>
        <a:p>
          <a:endParaRPr lang="en-CA"/>
        </a:p>
      </dgm:t>
    </dgm:pt>
    <dgm:pt modelId="{4133620E-A9BB-44DE-B1DA-009C6C8116E1}" type="pres">
      <dgm:prSet presAssocID="{4CABDAA6-C1BA-4527-82DE-030F98008504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F1DC0E11-2D73-4AB0-92C1-543D5051BEDA}" type="pres">
      <dgm:prSet presAssocID="{4CABDAA6-C1BA-4527-82DE-030F98008504}" presName="matrix" presStyleCnt="0"/>
      <dgm:spPr/>
    </dgm:pt>
    <dgm:pt modelId="{72139428-D3FD-493C-B8CA-E276C5861F36}" type="pres">
      <dgm:prSet presAssocID="{4CABDAA6-C1BA-4527-82DE-030F98008504}" presName="tile1" presStyleLbl="node1" presStyleIdx="0" presStyleCnt="4"/>
      <dgm:spPr/>
      <dgm:t>
        <a:bodyPr/>
        <a:lstStyle/>
        <a:p>
          <a:endParaRPr lang="en-CA"/>
        </a:p>
      </dgm:t>
    </dgm:pt>
    <dgm:pt modelId="{F863F67F-90F3-463D-8074-21E9D163B94F}" type="pres">
      <dgm:prSet presAssocID="{4CABDAA6-C1BA-4527-82DE-030F9800850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454BBBB-A9C5-4A9B-B6B3-C6E507FB18FB}" type="pres">
      <dgm:prSet presAssocID="{4CABDAA6-C1BA-4527-82DE-030F98008504}" presName="tile2" presStyleLbl="node1" presStyleIdx="1" presStyleCnt="4" custLinFactNeighborX="575" custLinFactNeighborY="-4402"/>
      <dgm:spPr/>
      <dgm:t>
        <a:bodyPr/>
        <a:lstStyle/>
        <a:p>
          <a:endParaRPr lang="en-CA"/>
        </a:p>
      </dgm:t>
    </dgm:pt>
    <dgm:pt modelId="{31C5AFFF-48DA-49B4-9DDB-B948EC918E72}" type="pres">
      <dgm:prSet presAssocID="{4CABDAA6-C1BA-4527-82DE-030F9800850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B4A99B8-9E98-4279-B67D-8AB28B9FB535}" type="pres">
      <dgm:prSet presAssocID="{4CABDAA6-C1BA-4527-82DE-030F98008504}" presName="tile3" presStyleLbl="node1" presStyleIdx="2" presStyleCnt="4"/>
      <dgm:spPr/>
      <dgm:t>
        <a:bodyPr/>
        <a:lstStyle/>
        <a:p>
          <a:endParaRPr lang="en-CA"/>
        </a:p>
      </dgm:t>
    </dgm:pt>
    <dgm:pt modelId="{73B6760B-F2BB-49E5-B00C-14F7C2EB932F}" type="pres">
      <dgm:prSet presAssocID="{4CABDAA6-C1BA-4527-82DE-030F9800850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9AE63FAD-4DF6-44E0-B124-726B75390491}" type="pres">
      <dgm:prSet presAssocID="{4CABDAA6-C1BA-4527-82DE-030F98008504}" presName="tile4" presStyleLbl="node1" presStyleIdx="3" presStyleCnt="4" custLinFactNeighborX="3927" custLinFactNeighborY="1236"/>
      <dgm:spPr/>
      <dgm:t>
        <a:bodyPr/>
        <a:lstStyle/>
        <a:p>
          <a:endParaRPr lang="en-CA"/>
        </a:p>
      </dgm:t>
    </dgm:pt>
    <dgm:pt modelId="{38981ED0-64C4-471D-8C04-DBCCD5DF8329}" type="pres">
      <dgm:prSet presAssocID="{4CABDAA6-C1BA-4527-82DE-030F9800850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586DA55-3289-46B0-9EC4-D37B9DD1C70B}" type="pres">
      <dgm:prSet presAssocID="{4CABDAA6-C1BA-4527-82DE-030F98008504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CA"/>
        </a:p>
      </dgm:t>
    </dgm:pt>
  </dgm:ptLst>
  <dgm:cxnLst>
    <dgm:cxn modelId="{FDA2700B-BA12-494C-A72B-4F9DEA9ECF23}" type="presOf" srcId="{CBC33356-130B-4628-9C6E-AE3CCE99F5B7}" destId="{72139428-D3FD-493C-B8CA-E276C5861F36}" srcOrd="0" destOrd="0" presId="urn:microsoft.com/office/officeart/2005/8/layout/matrix1"/>
    <dgm:cxn modelId="{04AA2274-E6E1-5447-9050-7A829B8AAF85}" type="presOf" srcId="{D52BCE6C-E70F-4948-A242-E5CD300D9D6E}" destId="{5B4A99B8-9E98-4279-B67D-8AB28B9FB535}" srcOrd="0" destOrd="0" presId="urn:microsoft.com/office/officeart/2005/8/layout/matrix1"/>
    <dgm:cxn modelId="{8D5C4E72-A762-A04E-8BDD-601E91B0DF64}" type="presOf" srcId="{93AC5EFF-AF9D-465D-B240-E1BCAAEE3DFE}" destId="{9AE63FAD-4DF6-44E0-B124-726B75390491}" srcOrd="0" destOrd="0" presId="urn:microsoft.com/office/officeart/2005/8/layout/matrix1"/>
    <dgm:cxn modelId="{B05B867F-609A-794C-8180-5D578DCC30D4}" type="presOf" srcId="{D49C1352-8002-4E2E-9379-BE35659ADB7E}" destId="{31C5AFFF-48DA-49B4-9DDB-B948EC918E72}" srcOrd="1" destOrd="0" presId="urn:microsoft.com/office/officeart/2005/8/layout/matrix1"/>
    <dgm:cxn modelId="{21477512-D83F-F742-B220-BAFB603CF52E}" type="presOf" srcId="{4CABDAA6-C1BA-4527-82DE-030F98008504}" destId="{4133620E-A9BB-44DE-B1DA-009C6C8116E1}" srcOrd="0" destOrd="0" presId="urn:microsoft.com/office/officeart/2005/8/layout/matrix1"/>
    <dgm:cxn modelId="{1E9FDF1B-1E2C-5245-AC52-A28DC34D22BB}" type="presOf" srcId="{CC459356-1157-4AA4-BE7C-BD0728ECA5FD}" destId="{8586DA55-3289-46B0-9EC4-D37B9DD1C70B}" srcOrd="0" destOrd="0" presId="urn:microsoft.com/office/officeart/2005/8/layout/matrix1"/>
    <dgm:cxn modelId="{9C311D38-F28A-46E3-8E89-75EC4E673BC1}" srcId="{4CABDAA6-C1BA-4527-82DE-030F98008504}" destId="{CC459356-1157-4AA4-BE7C-BD0728ECA5FD}" srcOrd="0" destOrd="0" parTransId="{98F6AD0D-910C-4079-9012-620DB141627E}" sibTransId="{ED2DB5B9-730A-43C9-8A15-4F96F5533840}"/>
    <dgm:cxn modelId="{8304AEC9-C280-9649-9E91-58E4FA2AA439}" type="presOf" srcId="{CBC33356-130B-4628-9C6E-AE3CCE99F5B7}" destId="{F863F67F-90F3-463D-8074-21E9D163B94F}" srcOrd="1" destOrd="0" presId="urn:microsoft.com/office/officeart/2005/8/layout/matrix1"/>
    <dgm:cxn modelId="{E42AB293-1A76-4D60-8D79-C38B223DBAB1}" srcId="{CC459356-1157-4AA4-BE7C-BD0728ECA5FD}" destId="{D49C1352-8002-4E2E-9379-BE35659ADB7E}" srcOrd="1" destOrd="0" parTransId="{E86E599A-688A-43B1-A631-E87826C35D72}" sibTransId="{58D65881-BEB1-49D3-8B10-B1AEB9326F6C}"/>
    <dgm:cxn modelId="{68B63978-3A1A-A04E-A469-4AB7535A0042}" type="presOf" srcId="{D49C1352-8002-4E2E-9379-BE35659ADB7E}" destId="{B454BBBB-A9C5-4A9B-B6B3-C6E507FB18FB}" srcOrd="0" destOrd="0" presId="urn:microsoft.com/office/officeart/2005/8/layout/matrix1"/>
    <dgm:cxn modelId="{0C4DC020-C6FF-4C5E-A753-BB3856189028}" srcId="{CC459356-1157-4AA4-BE7C-BD0728ECA5FD}" destId="{D52BCE6C-E70F-4948-A242-E5CD300D9D6E}" srcOrd="2" destOrd="0" parTransId="{BD52629B-5806-435B-A2F1-0DE63E164127}" sibTransId="{04F2BEED-3D17-40C5-A910-22C883352CCF}"/>
    <dgm:cxn modelId="{395ACA93-71CB-4FF8-BECF-63BEF54072B7}" srcId="{CC459356-1157-4AA4-BE7C-BD0728ECA5FD}" destId="{CBC33356-130B-4628-9C6E-AE3CCE99F5B7}" srcOrd="0" destOrd="0" parTransId="{6223AF95-EBE1-493D-859B-136E73AD510B}" sibTransId="{8C97513A-3489-4ACC-88EF-15F7C244A169}"/>
    <dgm:cxn modelId="{05417837-44F0-4983-AD42-FA6CE0A9AA22}" srcId="{CC459356-1157-4AA4-BE7C-BD0728ECA5FD}" destId="{93AC5EFF-AF9D-465D-B240-E1BCAAEE3DFE}" srcOrd="3" destOrd="0" parTransId="{438DC746-0610-498B-8637-8D5CB91BA48D}" sibTransId="{04FB24B4-232A-4C79-9E70-1F618BC58EC5}"/>
    <dgm:cxn modelId="{B62357C7-7C75-584B-8A96-A435B585475A}" type="presOf" srcId="{D52BCE6C-E70F-4948-A242-E5CD300D9D6E}" destId="{73B6760B-F2BB-49E5-B00C-14F7C2EB932F}" srcOrd="1" destOrd="0" presId="urn:microsoft.com/office/officeart/2005/8/layout/matrix1"/>
    <dgm:cxn modelId="{3792286B-C629-E34B-AB2D-FFBF70372104}" type="presOf" srcId="{93AC5EFF-AF9D-465D-B240-E1BCAAEE3DFE}" destId="{38981ED0-64C4-471D-8C04-DBCCD5DF8329}" srcOrd="1" destOrd="0" presId="urn:microsoft.com/office/officeart/2005/8/layout/matrix1"/>
    <dgm:cxn modelId="{F9FB1DEB-1239-8146-A5F4-E24104A98FDD}" type="presParOf" srcId="{4133620E-A9BB-44DE-B1DA-009C6C8116E1}" destId="{F1DC0E11-2D73-4AB0-92C1-543D5051BEDA}" srcOrd="0" destOrd="0" presId="urn:microsoft.com/office/officeart/2005/8/layout/matrix1"/>
    <dgm:cxn modelId="{ADD7654B-C5E6-3F44-88B8-19CAE7AA6D07}" type="presParOf" srcId="{F1DC0E11-2D73-4AB0-92C1-543D5051BEDA}" destId="{72139428-D3FD-493C-B8CA-E276C5861F36}" srcOrd="0" destOrd="0" presId="urn:microsoft.com/office/officeart/2005/8/layout/matrix1"/>
    <dgm:cxn modelId="{6FDC3305-A1EC-6740-8B98-5F464BA37BAF}" type="presParOf" srcId="{F1DC0E11-2D73-4AB0-92C1-543D5051BEDA}" destId="{F863F67F-90F3-463D-8074-21E9D163B94F}" srcOrd="1" destOrd="0" presId="urn:microsoft.com/office/officeart/2005/8/layout/matrix1"/>
    <dgm:cxn modelId="{4E95FE2D-C4C3-2645-979A-F5DB4BF0E2B4}" type="presParOf" srcId="{F1DC0E11-2D73-4AB0-92C1-543D5051BEDA}" destId="{B454BBBB-A9C5-4A9B-B6B3-C6E507FB18FB}" srcOrd="2" destOrd="0" presId="urn:microsoft.com/office/officeart/2005/8/layout/matrix1"/>
    <dgm:cxn modelId="{E83FB868-D54B-4545-A262-93400A9C43F0}" type="presParOf" srcId="{F1DC0E11-2D73-4AB0-92C1-543D5051BEDA}" destId="{31C5AFFF-48DA-49B4-9DDB-B948EC918E72}" srcOrd="3" destOrd="0" presId="urn:microsoft.com/office/officeart/2005/8/layout/matrix1"/>
    <dgm:cxn modelId="{425E8A3E-397D-8442-BFEA-96CB14C99E43}" type="presParOf" srcId="{F1DC0E11-2D73-4AB0-92C1-543D5051BEDA}" destId="{5B4A99B8-9E98-4279-B67D-8AB28B9FB535}" srcOrd="4" destOrd="0" presId="urn:microsoft.com/office/officeart/2005/8/layout/matrix1"/>
    <dgm:cxn modelId="{46655C8B-9E36-4449-865D-09B5E1FDE895}" type="presParOf" srcId="{F1DC0E11-2D73-4AB0-92C1-543D5051BEDA}" destId="{73B6760B-F2BB-49E5-B00C-14F7C2EB932F}" srcOrd="5" destOrd="0" presId="urn:microsoft.com/office/officeart/2005/8/layout/matrix1"/>
    <dgm:cxn modelId="{E296AF1B-FC1F-4340-8C33-EABDE1E4E30C}" type="presParOf" srcId="{F1DC0E11-2D73-4AB0-92C1-543D5051BEDA}" destId="{9AE63FAD-4DF6-44E0-B124-726B75390491}" srcOrd="6" destOrd="0" presId="urn:microsoft.com/office/officeart/2005/8/layout/matrix1"/>
    <dgm:cxn modelId="{F8AD65BD-EDF1-614E-BEC0-10CBAE1A157A}" type="presParOf" srcId="{F1DC0E11-2D73-4AB0-92C1-543D5051BEDA}" destId="{38981ED0-64C4-471D-8C04-DBCCD5DF8329}" srcOrd="7" destOrd="0" presId="urn:microsoft.com/office/officeart/2005/8/layout/matrix1"/>
    <dgm:cxn modelId="{E412C7F9-AC8C-E24B-B8F4-AACA3C566BFD}" type="presParOf" srcId="{4133620E-A9BB-44DE-B1DA-009C6C8116E1}" destId="{8586DA55-3289-46B0-9EC4-D37B9DD1C70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139428-D3FD-493C-B8CA-E276C5861F36}">
      <dsp:nvSpPr>
        <dsp:cNvPr id="0" name=""/>
        <dsp:cNvSpPr/>
      </dsp:nvSpPr>
      <dsp:spPr>
        <a:xfrm rot="16200000">
          <a:off x="255972" y="-255972"/>
          <a:ext cx="1635956" cy="2147900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300" kern="1200" dirty="0" smtClean="0">
              <a:solidFill>
                <a:srgbClr val="000000"/>
              </a:solidFill>
              <a:latin typeface="Arial"/>
              <a:cs typeface="Arial"/>
            </a:rPr>
            <a:t>Strengths</a:t>
          </a:r>
          <a:endParaRPr lang="en-CA" sz="2300" kern="1200" dirty="0">
            <a:solidFill>
              <a:srgbClr val="000000"/>
            </a:solidFill>
            <a:latin typeface="Arial"/>
            <a:cs typeface="Arial"/>
          </a:endParaRPr>
        </a:p>
      </dsp:txBody>
      <dsp:txXfrm rot="5400000">
        <a:off x="0" y="0"/>
        <a:ext cx="2147900" cy="1226967"/>
      </dsp:txXfrm>
    </dsp:sp>
    <dsp:sp modelId="{B454BBBB-A9C5-4A9B-B6B3-C6E507FB18FB}">
      <dsp:nvSpPr>
        <dsp:cNvPr id="0" name=""/>
        <dsp:cNvSpPr/>
      </dsp:nvSpPr>
      <dsp:spPr>
        <a:xfrm>
          <a:off x="2147900" y="0"/>
          <a:ext cx="2147900" cy="1635956"/>
        </a:xfrm>
        <a:prstGeom prst="round1Rect">
          <a:avLst/>
        </a:prstGeom>
        <a:gradFill rotWithShape="0">
          <a:gsLst>
            <a:gs pos="0">
              <a:schemeClr val="accent2">
                <a:hueOff val="1560507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7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300" kern="1200" dirty="0" smtClean="0">
              <a:solidFill>
                <a:srgbClr val="000000"/>
              </a:solidFill>
              <a:latin typeface="Arial"/>
              <a:cs typeface="Arial"/>
            </a:rPr>
            <a:t>Weaknesses</a:t>
          </a:r>
          <a:endParaRPr lang="en-CA" sz="2300" kern="1200" dirty="0">
            <a:solidFill>
              <a:srgbClr val="000000"/>
            </a:solidFill>
            <a:latin typeface="Arial"/>
            <a:cs typeface="Arial"/>
          </a:endParaRPr>
        </a:p>
      </dsp:txBody>
      <dsp:txXfrm>
        <a:off x="2147900" y="0"/>
        <a:ext cx="2147900" cy="1226967"/>
      </dsp:txXfrm>
    </dsp:sp>
    <dsp:sp modelId="{5B4A99B8-9E98-4279-B67D-8AB28B9FB535}">
      <dsp:nvSpPr>
        <dsp:cNvPr id="0" name=""/>
        <dsp:cNvSpPr/>
      </dsp:nvSpPr>
      <dsp:spPr>
        <a:xfrm rot="10800000">
          <a:off x="0" y="1635956"/>
          <a:ext cx="2147900" cy="1635956"/>
        </a:xfrm>
        <a:prstGeom prst="round1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300" kern="1200" dirty="0" smtClean="0">
              <a:solidFill>
                <a:srgbClr val="000000"/>
              </a:solidFill>
              <a:latin typeface="Arial"/>
              <a:cs typeface="Arial"/>
            </a:rPr>
            <a:t>Opportunities</a:t>
          </a:r>
          <a:endParaRPr lang="en-CA" sz="2300" kern="1200" dirty="0">
            <a:solidFill>
              <a:srgbClr val="000000"/>
            </a:solidFill>
            <a:latin typeface="Arial"/>
            <a:cs typeface="Arial"/>
          </a:endParaRPr>
        </a:p>
      </dsp:txBody>
      <dsp:txXfrm rot="10800000">
        <a:off x="0" y="2044945"/>
        <a:ext cx="2147900" cy="1226967"/>
      </dsp:txXfrm>
    </dsp:sp>
    <dsp:sp modelId="{9AE63FAD-4DF6-44E0-B124-726B75390491}">
      <dsp:nvSpPr>
        <dsp:cNvPr id="0" name=""/>
        <dsp:cNvSpPr/>
      </dsp:nvSpPr>
      <dsp:spPr>
        <a:xfrm rot="5400000">
          <a:off x="2403872" y="1379984"/>
          <a:ext cx="1635956" cy="2147900"/>
        </a:xfrm>
        <a:prstGeom prst="round1Rect">
          <a:avLst/>
        </a:prstGeom>
        <a:gradFill rotWithShape="0">
          <a:gsLst>
            <a:gs pos="0">
              <a:schemeClr val="accent2">
                <a:hueOff val="4681520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20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300" kern="1200" dirty="0" smtClean="0">
              <a:solidFill>
                <a:srgbClr val="000000"/>
              </a:solidFill>
              <a:latin typeface="Arial"/>
              <a:cs typeface="Arial"/>
            </a:rPr>
            <a:t>Threats</a:t>
          </a:r>
          <a:endParaRPr lang="en-CA" sz="2300" kern="1200" dirty="0">
            <a:solidFill>
              <a:srgbClr val="000000"/>
            </a:solidFill>
            <a:latin typeface="Arial"/>
            <a:cs typeface="Arial"/>
          </a:endParaRPr>
        </a:p>
      </dsp:txBody>
      <dsp:txXfrm rot="-5400000">
        <a:off x="2147900" y="2044944"/>
        <a:ext cx="2147900" cy="1226967"/>
      </dsp:txXfrm>
    </dsp:sp>
    <dsp:sp modelId="{8586DA55-3289-46B0-9EC4-D37B9DD1C70B}">
      <dsp:nvSpPr>
        <dsp:cNvPr id="0" name=""/>
        <dsp:cNvSpPr/>
      </dsp:nvSpPr>
      <dsp:spPr>
        <a:xfrm>
          <a:off x="1503529" y="1226967"/>
          <a:ext cx="1288740" cy="817978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300" kern="1200" dirty="0" smtClean="0"/>
            <a:t>SWOT</a:t>
          </a:r>
          <a:endParaRPr lang="en-CA" sz="2300" kern="1200" dirty="0"/>
        </a:p>
      </dsp:txBody>
      <dsp:txXfrm>
        <a:off x="1543459" y="1266897"/>
        <a:ext cx="1208880" cy="7381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1151D-FA06-9B4E-90F6-BE5FDFE7C9C3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951021-DC4C-2240-A4AC-081CB38A5E6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90789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7412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269" y="4343137"/>
            <a:ext cx="5485463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7388"/>
            <a:ext cx="4568825" cy="3427412"/>
          </a:xfrm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xfrm>
            <a:off x="686269" y="4343137"/>
            <a:ext cx="5485463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443" tIns="43722" rIns="87443" bIns="43722"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1444" name="Slide Number Placeholder 3"/>
          <p:cNvSpPr txBox="1">
            <a:spLocks noGrp="1"/>
          </p:cNvSpPr>
          <p:nvPr/>
        </p:nvSpPr>
        <p:spPr bwMode="auto">
          <a:xfrm>
            <a:off x="3883390" y="8684164"/>
            <a:ext cx="2973440" cy="4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43" tIns="43722" rIns="87443" bIns="43722" anchor="b"/>
          <a:lstStyle>
            <a:lvl1pPr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73F53959-8CAC-494F-A702-0EC7B9E556A0}" type="slidenum">
              <a:rPr lang="en-CA" sz="1200"/>
              <a:pPr algn="r" eaLnBrk="1" hangingPunct="1"/>
              <a:t>5</a:t>
            </a:fld>
            <a:endParaRPr lang="en-CA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6175" y="687388"/>
            <a:ext cx="4568825" cy="3427412"/>
          </a:xfrm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xfrm>
            <a:off x="686268" y="4343137"/>
            <a:ext cx="5486635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316" tIns="43658" rIns="87316" bIns="43658"/>
          <a:lstStyle/>
          <a:p>
            <a:pPr eaLnBrk="1" hangingPunct="1"/>
            <a:endParaRPr lang="fr-FR">
              <a:latin typeface="Calibri" charset="0"/>
            </a:endParaRPr>
          </a:p>
        </p:txBody>
      </p:sp>
      <p:sp>
        <p:nvSpPr>
          <p:cNvPr id="23556" name="Slide Number Placeholder 3"/>
          <p:cNvSpPr txBox="1">
            <a:spLocks noGrp="1"/>
          </p:cNvSpPr>
          <p:nvPr/>
        </p:nvSpPr>
        <p:spPr bwMode="auto">
          <a:xfrm>
            <a:off x="3883390" y="8686272"/>
            <a:ext cx="2973440" cy="45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16" tIns="43658" rIns="87316" bIns="43658" anchor="b"/>
          <a:lstStyle>
            <a:lvl1pPr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F7528C74-7797-794F-9A05-90DD9B992954}" type="slidenum">
              <a:rPr lang="en-CA" sz="1100"/>
              <a:pPr algn="r" eaLnBrk="1" hangingPunct="1"/>
              <a:t>9</a:t>
            </a:fld>
            <a:endParaRPr lang="en-CA" sz="11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7388"/>
            <a:ext cx="4568825" cy="3427412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xfrm>
            <a:off x="686269" y="4343137"/>
            <a:ext cx="5485463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443" tIns="43722" rIns="87443" bIns="43722"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3492" name="Slide Number Placeholder 3"/>
          <p:cNvSpPr txBox="1">
            <a:spLocks noGrp="1"/>
          </p:cNvSpPr>
          <p:nvPr/>
        </p:nvSpPr>
        <p:spPr bwMode="auto">
          <a:xfrm>
            <a:off x="3883390" y="8684164"/>
            <a:ext cx="2973440" cy="4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43" tIns="43722" rIns="87443" bIns="43722" anchor="b"/>
          <a:lstStyle>
            <a:lvl1pPr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F8DD3EEA-9C4F-4F42-938B-0B5061582FD0}" type="slidenum">
              <a:rPr lang="en-CA" sz="1200"/>
              <a:pPr algn="r" eaLnBrk="1" hangingPunct="1"/>
              <a:t>10</a:t>
            </a:fld>
            <a:endParaRPr lang="en-CA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7388"/>
            <a:ext cx="4568825" cy="3427412"/>
          </a:xfrm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xfrm>
            <a:off x="686269" y="4343137"/>
            <a:ext cx="5485463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443" tIns="43722" rIns="87443" bIns="43722"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7588" name="Slide Number Placeholder 3"/>
          <p:cNvSpPr txBox="1">
            <a:spLocks noGrp="1"/>
          </p:cNvSpPr>
          <p:nvPr/>
        </p:nvSpPr>
        <p:spPr bwMode="auto">
          <a:xfrm>
            <a:off x="3883390" y="8684164"/>
            <a:ext cx="2973440" cy="4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43" tIns="43722" rIns="87443" bIns="43722" anchor="b"/>
          <a:lstStyle>
            <a:lvl1pPr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6A0A4DF2-EE04-6340-9FFF-AE0700079316}" type="slidenum">
              <a:rPr lang="en-CA" sz="1200"/>
              <a:pPr algn="r" eaLnBrk="1" hangingPunct="1"/>
              <a:t>11</a:t>
            </a:fld>
            <a:endParaRPr lang="en-CA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6175" y="687388"/>
            <a:ext cx="4568825" cy="3427412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xfrm>
            <a:off x="686268" y="4343137"/>
            <a:ext cx="5486635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316" tIns="43658" rIns="87316" bIns="43658"/>
          <a:lstStyle/>
          <a:p>
            <a:pPr eaLnBrk="1" hangingPunct="1"/>
            <a:endParaRPr lang="fr-FR">
              <a:latin typeface="Calibri" charset="0"/>
            </a:endParaRPr>
          </a:p>
        </p:txBody>
      </p:sp>
      <p:sp>
        <p:nvSpPr>
          <p:cNvPr id="32772" name="Slide Number Placeholder 3"/>
          <p:cNvSpPr txBox="1">
            <a:spLocks noGrp="1"/>
          </p:cNvSpPr>
          <p:nvPr/>
        </p:nvSpPr>
        <p:spPr bwMode="auto">
          <a:xfrm>
            <a:off x="3883390" y="8686272"/>
            <a:ext cx="2973440" cy="45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16" tIns="43658" rIns="87316" bIns="43658" anchor="b"/>
          <a:lstStyle>
            <a:lvl1pPr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73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EE276A94-AEED-C94D-A622-730777487F67}" type="slidenum">
              <a:rPr lang="en-CA" sz="1100"/>
              <a:pPr algn="r" eaLnBrk="1" hangingPunct="1"/>
              <a:t>14</a:t>
            </a:fld>
            <a:endParaRPr lang="en-CA" sz="11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4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4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7388"/>
            <a:ext cx="4568825" cy="3427412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xfrm>
            <a:off x="686269" y="4343137"/>
            <a:ext cx="5485463" cy="4113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87443" tIns="43722" rIns="87443" bIns="43722"/>
          <a:lstStyle/>
          <a:p>
            <a:pPr eaLnBrk="1" hangingPunct="1"/>
            <a:endParaRPr lang="fr-FR">
              <a:latin typeface="Calibri" charset="0"/>
            </a:endParaRPr>
          </a:p>
        </p:txBody>
      </p:sp>
      <p:sp>
        <p:nvSpPr>
          <p:cNvPr id="50180" name="Slide Number Placeholder 3"/>
          <p:cNvSpPr txBox="1">
            <a:spLocks noGrp="1"/>
          </p:cNvSpPr>
          <p:nvPr/>
        </p:nvSpPr>
        <p:spPr bwMode="auto">
          <a:xfrm>
            <a:off x="3883390" y="8684164"/>
            <a:ext cx="2973440" cy="4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43" tIns="43722" rIns="87443" bIns="43722" anchor="b"/>
          <a:lstStyle>
            <a:lvl1pPr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defTabSz="89217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8921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 eaLnBrk="1" hangingPunct="1"/>
            <a:fld id="{F3FCF5BA-0961-A745-962D-C4E14B65B587}" type="slidenum">
              <a:rPr lang="en-CA" sz="1200"/>
              <a:pPr algn="r" eaLnBrk="1" hangingPunct="1"/>
              <a:t>20</a:t>
            </a:fld>
            <a:endParaRPr lang="en-CA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Calibri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DC9523FE-C92E-0742-B79B-5F90FCDAF887}" type="slidenum">
              <a:rPr lang="en-CA">
                <a:latin typeface="Times New Roman" charset="0"/>
                <a:cs typeface="Arial" charset="0"/>
              </a:rPr>
              <a:pPr eaLnBrk="1" hangingPunct="1"/>
              <a:t>27</a:t>
            </a:fld>
            <a:endParaRPr lang="en-CA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C3A02493-021A-3541-861C-20D9AC2A8A96}" type="slidenum">
              <a:rPr lang="en-CA">
                <a:latin typeface="Times New Roman" charset="0"/>
                <a:cs typeface="Arial" charset="0"/>
              </a:rPr>
              <a:pPr eaLnBrk="1" hangingPunct="1"/>
              <a:t>29</a:t>
            </a:fld>
            <a:endParaRPr lang="en-CA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1" hangingPunct="1"/>
            <a:fld id="{EEB253BF-88F4-4491-BD80-7BF700E82ECA}" type="slidenum">
              <a:rPr lang="en-CA" sz="1100"/>
              <a:pPr eaLnBrk="1" hangingPunct="1"/>
              <a:t>31</a:t>
            </a:fld>
            <a:endParaRPr lang="en-CA" sz="11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1" hangingPunct="1"/>
            <a:fld id="{50901DD9-E0C4-4437-98B2-2AF3F70C3612}" type="slidenum">
              <a:rPr lang="en-CA" sz="1100"/>
              <a:pPr eaLnBrk="1" hangingPunct="1"/>
              <a:t>35</a:t>
            </a:fld>
            <a:endParaRPr lang="en-CA" sz="11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1" hangingPunct="1"/>
            <a:fld id="{EF490133-5449-4139-8984-C1B1D900A1A3}" type="slidenum">
              <a:rPr lang="en-CA" sz="1100"/>
              <a:pPr eaLnBrk="1" hangingPunct="1"/>
              <a:t>41</a:t>
            </a:fld>
            <a:endParaRPr lang="en-CA" sz="11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487191" indent="-22610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39407" indent="-22610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391624" indent="-22610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43840" indent="-22610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fld id="{73D01D10-6B26-F343-B7C2-D9707092B542}" type="slidenum">
              <a:rPr lang="en-CA" sz="1200"/>
              <a:pPr/>
              <a:t>42</a:t>
            </a:fld>
            <a:endParaRPr lang="en-CA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fld id="{91AF45EB-7ED1-3D42-8436-40B69568C6AF}" type="slidenum">
              <a:rPr lang="en-US" sz="1200"/>
              <a:pPr eaLnBrk="1" hangingPunct="1"/>
              <a:t>51</a:t>
            </a:fld>
            <a:endParaRPr lang="en-US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fld id="{BF42CFFF-888C-804B-B933-AD7F1241CFE9}" type="slidenum">
              <a:rPr lang="en-US" sz="1200"/>
              <a:pPr eaLnBrk="1" hangingPunct="1"/>
              <a:t>52</a:t>
            </a:fld>
            <a:endParaRPr lang="en-US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50180" name="Slide Number Placeholder 3"/>
          <p:cNvSpPr txBox="1">
            <a:spLocks noGrp="1"/>
          </p:cNvSpPr>
          <p:nvPr/>
        </p:nvSpPr>
        <p:spPr bwMode="auto">
          <a:xfrm>
            <a:off x="3885731" y="8684164"/>
            <a:ext cx="2971098" cy="4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100" tIns="44550" rIns="89100" bIns="44550" anchor="b"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/>
            <a:fld id="{FE7138A1-1FC3-F44B-822E-271F28386077}" type="slidenum">
              <a:rPr lang="en-US" sz="1200"/>
              <a:pPr algn="r"/>
              <a:t>60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6370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3072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126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51328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92096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18014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82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615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6073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7143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8042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D042D-B15C-8141-A506-F68DF6546121}" type="datetimeFigureOut">
              <a:rPr lang="en-US" smtClean="0"/>
              <a:t>16-03-23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BCE0F-09E4-604B-8B36-BE4E5EDA96F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21061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THEORIES</a:t>
            </a:r>
            <a:endParaRPr lang="fr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155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 dirty="0">
                <a:latin typeface="Arial Black" charset="0"/>
              </a:rPr>
              <a:t>Fundamental business theories</a:t>
            </a:r>
          </a:p>
        </p:txBody>
      </p:sp>
      <p:sp>
        <p:nvSpPr>
          <p:cNvPr id="25603" name="Rectangle 3"/>
          <p:cNvSpPr txBox="1">
            <a:spLocks noChangeArrowheads="1"/>
          </p:cNvSpPr>
          <p:nvPr/>
        </p:nvSpPr>
        <p:spPr bwMode="auto">
          <a:xfrm>
            <a:off x="539750" y="1412875"/>
            <a:ext cx="835342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Chandler</a:t>
            </a:r>
            <a:r>
              <a:rPr lang="en-US" sz="2000" dirty="0">
                <a:cs typeface="Arial" charset="0"/>
              </a:rPr>
              <a:t> on business success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Greiner </a:t>
            </a:r>
            <a:r>
              <a:rPr lang="en-US" sz="2000" dirty="0">
                <a:cs typeface="Arial" charset="0"/>
              </a:rPr>
              <a:t>on evolution/growth of organizations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 err="1">
                <a:cs typeface="Arial" charset="0"/>
              </a:rPr>
              <a:t>Tannenbaum</a:t>
            </a:r>
            <a:r>
              <a:rPr lang="en-US" sz="2000" b="1" dirty="0">
                <a:cs typeface="Arial" charset="0"/>
              </a:rPr>
              <a:t> &amp; Schmidt </a:t>
            </a:r>
            <a:r>
              <a:rPr lang="en-US" sz="2000" dirty="0">
                <a:cs typeface="Arial" charset="0"/>
              </a:rPr>
              <a:t>on leadership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Collins &amp; </a:t>
            </a:r>
            <a:r>
              <a:rPr lang="en-US" sz="2000" b="1" dirty="0" err="1">
                <a:cs typeface="Arial" charset="0"/>
              </a:rPr>
              <a:t>Porras</a:t>
            </a:r>
            <a:r>
              <a:rPr lang="en-US" sz="2000" b="1" dirty="0"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on company vision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 err="1">
                <a:cs typeface="Arial" charset="0"/>
              </a:rPr>
              <a:t>Mintzberg</a:t>
            </a:r>
            <a:r>
              <a:rPr lang="en-US" sz="2000" b="1" dirty="0"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on the manager’s job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French and Raven </a:t>
            </a:r>
            <a:r>
              <a:rPr lang="en-US" sz="2000" dirty="0">
                <a:cs typeface="Arial" charset="0"/>
              </a:rPr>
              <a:t>on social power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Barney </a:t>
            </a:r>
            <a:r>
              <a:rPr lang="en-US" sz="2000" dirty="0">
                <a:cs typeface="Arial" charset="0"/>
              </a:rPr>
              <a:t>on internal resources and capabilities 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Kaplan &amp; Norton </a:t>
            </a:r>
            <a:r>
              <a:rPr lang="en-US" sz="2000" dirty="0">
                <a:cs typeface="Arial" charset="0"/>
              </a:rPr>
              <a:t>on performance measurement and evaluation 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Handy </a:t>
            </a:r>
            <a:r>
              <a:rPr lang="en-US" sz="2000" dirty="0">
                <a:cs typeface="Arial" charset="0"/>
              </a:rPr>
              <a:t>on managing change 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r>
              <a:rPr lang="en-US" sz="2000" b="1" dirty="0">
                <a:cs typeface="Arial" charset="0"/>
              </a:rPr>
              <a:t>Herzberg </a:t>
            </a:r>
            <a:r>
              <a:rPr lang="en-US" sz="2000" dirty="0">
                <a:cs typeface="Arial" charset="0"/>
              </a:rPr>
              <a:t>on motivation</a:t>
            </a:r>
          </a:p>
          <a:p>
            <a:pPr eaLnBrk="1" hangingPunct="1">
              <a:spcBef>
                <a:spcPct val="20000"/>
              </a:spcBef>
              <a:buClr>
                <a:srgbClr val="3333FF"/>
              </a:buClr>
            </a:pPr>
            <a:endParaRPr lang="en-US" sz="2600" dirty="0">
              <a:latin typeface="Comic Sans MS" charset="0"/>
              <a:ea typeface="Arial" charset="0"/>
              <a:cs typeface="Arial" charset="0"/>
            </a:endParaRPr>
          </a:p>
          <a:p>
            <a:pPr marL="514350" indent="-514350" eaLnBrk="1" hangingPunct="1">
              <a:spcBef>
                <a:spcPct val="20000"/>
              </a:spcBef>
              <a:buClr>
                <a:srgbClr val="3333FF"/>
              </a:buClr>
              <a:buFont typeface="+mj-lt"/>
              <a:buAutoNum type="arabicPeriod"/>
            </a:pPr>
            <a:endParaRPr lang="en-CA" sz="2600" b="1" dirty="0">
              <a:latin typeface="Comic Sans MS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352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4178300" cy="354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285750" y="5072063"/>
            <a:ext cx="80168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CA">
                <a:latin typeface="Arial Rounded MT Bold" charset="0"/>
              </a:rPr>
              <a:t>Alfred Chandler (1918-2007) </a:t>
            </a:r>
          </a:p>
          <a:p>
            <a:pPr algn="ctr" eaLnBrk="1" hangingPunct="1"/>
            <a:r>
              <a:rPr lang="en-CA" sz="2000">
                <a:latin typeface="Arial Rounded MT Bold" charset="0"/>
              </a:rPr>
              <a:t>Credited with creating the field of business history</a:t>
            </a:r>
          </a:p>
          <a:p>
            <a:pPr algn="ctr" eaLnBrk="1" hangingPunct="1"/>
            <a:r>
              <a:rPr lang="en-CA" sz="1800">
                <a:latin typeface="Arial Rounded MT Bold" charset="0"/>
              </a:rPr>
              <a:t>According to one of his students, </a:t>
            </a:r>
          </a:p>
          <a:p>
            <a:pPr algn="ctr" eaLnBrk="1" hangingPunct="1"/>
            <a:r>
              <a:rPr lang="en-CA" sz="1800">
                <a:latin typeface="Arial Rounded MT Bold" charset="0"/>
              </a:rPr>
              <a:t>Dr Chandler could "explain the sea to the fish who swim in it."</a:t>
            </a:r>
          </a:p>
        </p:txBody>
      </p:sp>
      <p:sp>
        <p:nvSpPr>
          <p:cNvPr id="19460" name="TextBox 2"/>
          <p:cNvSpPr txBox="1">
            <a:spLocks noChangeArrowheads="1"/>
          </p:cNvSpPr>
          <p:nvPr/>
        </p:nvSpPr>
        <p:spPr bwMode="auto">
          <a:xfrm>
            <a:off x="4859338" y="1428750"/>
            <a:ext cx="39274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CA">
                <a:solidFill>
                  <a:srgbClr val="00664D"/>
                </a:solidFill>
                <a:cs typeface="Arial" charset="0"/>
              </a:rPr>
              <a:t>A. Chandler</a:t>
            </a:r>
          </a:p>
          <a:p>
            <a:pPr eaLnBrk="1" hangingPunct="1"/>
            <a:r>
              <a:rPr lang="en-CA">
                <a:solidFill>
                  <a:srgbClr val="00664D"/>
                </a:solidFill>
                <a:cs typeface="Arial" charset="0"/>
              </a:rPr>
              <a:t>“The enduring logic of industrial success” (1990)</a:t>
            </a:r>
          </a:p>
          <a:p>
            <a:pPr eaLnBrk="1" hangingPunct="1"/>
            <a:r>
              <a:rPr lang="en-CA">
                <a:solidFill>
                  <a:srgbClr val="00664D"/>
                </a:solidFill>
                <a:cs typeface="Arial" charset="0"/>
              </a:rPr>
              <a:t> </a:t>
            </a:r>
          </a:p>
          <a:p>
            <a:pPr eaLnBrk="1" hangingPunct="1"/>
            <a:r>
              <a:rPr lang="en-CA">
                <a:solidFill>
                  <a:srgbClr val="00664D"/>
                </a:solidFill>
                <a:cs typeface="Arial" charset="0"/>
              </a:rPr>
              <a:t>A theory of organizational </a:t>
            </a:r>
            <a:r>
              <a:rPr lang="en-CA">
                <a:solidFill>
                  <a:srgbClr val="C00000"/>
                </a:solidFill>
                <a:cs typeface="Arial" charset="0"/>
              </a:rPr>
              <a:t>success</a:t>
            </a:r>
          </a:p>
        </p:txBody>
      </p:sp>
    </p:spTree>
    <p:extLst>
      <p:ext uri="{BB962C8B-B14F-4D97-AF65-F5344CB8AC3E}">
        <p14:creationId xmlns:p14="http://schemas.microsoft.com/office/powerpoint/2010/main" val="324606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333375"/>
            <a:ext cx="7543800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>
                <a:solidFill>
                  <a:srgbClr val="800000"/>
                </a:solidFill>
                <a:latin typeface="Arial Black" charset="0"/>
              </a:rPr>
              <a:t>Review: Chandler’s concepts</a:t>
            </a:r>
            <a:endParaRPr lang="en-CA">
              <a:solidFill>
                <a:srgbClr val="800000"/>
              </a:solidFill>
              <a:latin typeface="Arial Black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68313" y="1412875"/>
            <a:ext cx="8424862" cy="50688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Pct val="105000"/>
              <a:buChar char="•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Humanst521 BT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9pPr>
          </a:lstStyle>
          <a:p>
            <a:pPr eaLnBrk="1" hangingPunct="1">
              <a:defRPr/>
            </a:pPr>
            <a:r>
              <a:rPr lang="en-CA" sz="2400" kern="0" dirty="0" smtClean="0"/>
              <a:t>Economies of scale &amp; economies of scope </a:t>
            </a:r>
          </a:p>
          <a:p>
            <a:pPr eaLnBrk="1" hangingPunct="1">
              <a:defRPr/>
            </a:pPr>
            <a:r>
              <a:rPr lang="en-CA" sz="2400" kern="0" dirty="0" smtClean="0"/>
              <a:t>Functional divisions, management hierarchy &amp; geographical expansion </a:t>
            </a:r>
          </a:p>
          <a:p>
            <a:pPr eaLnBrk="1" hangingPunct="1">
              <a:defRPr/>
            </a:pPr>
            <a:r>
              <a:rPr lang="en-CA" sz="2400" kern="0" dirty="0" smtClean="0"/>
              <a:t>First movers &amp; challengers</a:t>
            </a:r>
          </a:p>
          <a:p>
            <a:pPr eaLnBrk="1" hangingPunct="1">
              <a:defRPr/>
            </a:pPr>
            <a:r>
              <a:rPr lang="en-US" sz="2400" kern="0" dirty="0" smtClean="0"/>
              <a:t>Research &amp; development (innovation)</a:t>
            </a:r>
            <a:endParaRPr lang="en-CA" sz="2400" kern="0" dirty="0" smtClean="0"/>
          </a:p>
          <a:p>
            <a:pPr eaLnBrk="1" hangingPunct="1">
              <a:defRPr/>
            </a:pPr>
            <a:r>
              <a:rPr lang="en-CA" sz="2400" kern="0" dirty="0" smtClean="0"/>
              <a:t>Related &amp; unrelated diversification</a:t>
            </a:r>
          </a:p>
          <a:p>
            <a:pPr eaLnBrk="1" hangingPunct="1">
              <a:defRPr/>
            </a:pPr>
            <a:r>
              <a:rPr lang="en-US" sz="2400" kern="0" dirty="0" smtClean="0"/>
              <a:t>Separation of top and middle managers (in the case of unrelated diversification)</a:t>
            </a:r>
            <a:endParaRPr lang="en-CA" sz="2400" kern="0" dirty="0" smtClean="0"/>
          </a:p>
          <a:p>
            <a:pPr eaLnBrk="1" hangingPunct="1">
              <a:defRPr/>
            </a:pPr>
            <a:r>
              <a:rPr lang="en-CA" sz="2400" kern="0" dirty="0" smtClean="0"/>
              <a:t>Entrepreneurial enterprise (staying small)</a:t>
            </a:r>
          </a:p>
          <a:p>
            <a:pPr eaLnBrk="1" hangingPunct="1">
              <a:defRPr/>
            </a:pPr>
            <a:r>
              <a:rPr lang="en-CA" sz="2400" kern="0" dirty="0" smtClean="0"/>
              <a:t>Stock market pressure (</a:t>
            </a:r>
            <a:r>
              <a:rPr lang="en-CA" sz="2400" u="sng" kern="0" dirty="0" smtClean="0"/>
              <a:t>due to ownership pattern</a:t>
            </a:r>
            <a:r>
              <a:rPr lang="en-CA" sz="2400" kern="0" dirty="0" smtClean="0"/>
              <a:t>)</a:t>
            </a:r>
          </a:p>
          <a:p>
            <a:pPr eaLnBrk="1" hangingPunct="1">
              <a:defRPr/>
            </a:pPr>
            <a:r>
              <a:rPr lang="en-CA" sz="2400" kern="0" dirty="0" smtClean="0"/>
              <a:t>Short-term thinking (</a:t>
            </a:r>
            <a:r>
              <a:rPr lang="en-CA" sz="2400" u="sng" kern="0" dirty="0" smtClean="0"/>
              <a:t>due to market pressure</a:t>
            </a:r>
            <a:r>
              <a:rPr lang="en-CA" sz="2400" kern="0" dirty="0" smtClean="0"/>
              <a:t>)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CA" sz="2400" kern="0" dirty="0" smtClean="0"/>
          </a:p>
        </p:txBody>
      </p:sp>
    </p:spTree>
    <p:extLst>
      <p:ext uri="{BB962C8B-B14F-4D97-AF65-F5344CB8AC3E}">
        <p14:creationId xmlns:p14="http://schemas.microsoft.com/office/powerpoint/2010/main" val="1837088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333375"/>
            <a:ext cx="7543800" cy="9144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Review: Chandler’s claims</a:t>
            </a:r>
            <a:endParaRPr lang="en-CA" sz="3200">
              <a:latin typeface="Arial Black" charset="0"/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28688" y="1600200"/>
            <a:ext cx="8215312" cy="4724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latin typeface="+mn-lt"/>
              </a:rPr>
              <a:t>Successful firms capitalize on economies of scale &amp; scope, create management structures and invest in research &amp; development</a:t>
            </a:r>
          </a:p>
          <a:p>
            <a:pPr lvl="1" eaLnBrk="1" hangingPunct="1">
              <a:defRPr/>
            </a:pPr>
            <a:r>
              <a:rPr lang="en-US" sz="2400" dirty="0">
                <a:latin typeface="+mn-lt"/>
              </a:rPr>
              <a:t>Once a firm loses the opportunity to be a first mover, it is difficult to regain competitive advantage</a:t>
            </a:r>
          </a:p>
          <a:p>
            <a:pPr lvl="1" eaLnBrk="1" hangingPunct="1">
              <a:defRPr/>
            </a:pPr>
            <a:r>
              <a:rPr lang="en-US" sz="2400" dirty="0" smtClean="0">
                <a:latin typeface="+mn-lt"/>
              </a:rPr>
              <a:t>Growth (diversification) </a:t>
            </a:r>
            <a:r>
              <a:rPr lang="en-US" sz="2400" dirty="0">
                <a:latin typeface="+mn-lt"/>
              </a:rPr>
              <a:t>through unrelated diversification is a poor corporate strategy</a:t>
            </a:r>
          </a:p>
          <a:p>
            <a:pPr lvl="1" eaLnBrk="1" hangingPunct="1">
              <a:defRPr/>
            </a:pPr>
            <a:r>
              <a:rPr lang="en-US" sz="2400" dirty="0">
                <a:latin typeface="+mn-lt"/>
              </a:rPr>
              <a:t>Business ownership patterns have diminished the likelihood of long-term success</a:t>
            </a:r>
            <a:endParaRPr lang="en-CA" sz="24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2784" y="1199508"/>
            <a:ext cx="7751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>
                <a:solidFill>
                  <a:srgbClr val="FF0000"/>
                </a:solidFill>
              </a:rPr>
              <a:t>IF YOU WANT TO COMPETE ON AN INTERNATIONAL LEVEL, YOU AVE TO BE BIG</a:t>
            </a:r>
            <a:endParaRPr lang="fr-C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341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Two key concepts</a:t>
            </a:r>
            <a:endParaRPr lang="en-CA" sz="3200">
              <a:latin typeface="Arial Black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CA" sz="2400" b="1" dirty="0">
                <a:latin typeface="+mn-lt"/>
              </a:rPr>
              <a:t>Economies of scale</a:t>
            </a:r>
            <a:r>
              <a:rPr lang="en-CA" sz="2400" dirty="0">
                <a:latin typeface="+mn-lt"/>
              </a:rPr>
              <a:t>: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CA" sz="2400" dirty="0">
                <a:latin typeface="+mn-lt"/>
              </a:rPr>
              <a:t>	Large plants can produce products at a much lower </a:t>
            </a:r>
            <a:r>
              <a:rPr lang="en-CA" sz="2400" dirty="0" smtClean="0">
                <a:latin typeface="+mn-lt"/>
              </a:rPr>
              <a:t>cost</a:t>
            </a:r>
            <a:endParaRPr lang="en-CA" sz="2400" dirty="0" smtClean="0">
              <a:latin typeface="+mn-lt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CA" sz="2400" dirty="0">
              <a:latin typeface="+mn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sz="2400" b="1" dirty="0">
                <a:latin typeface="+mn-lt"/>
              </a:rPr>
              <a:t>Economies of scope</a:t>
            </a:r>
            <a:r>
              <a:rPr lang="en-CA" sz="2400" dirty="0">
                <a:latin typeface="+mn-lt"/>
              </a:rPr>
              <a:t>: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CA" sz="2400" dirty="0">
                <a:latin typeface="+mn-lt"/>
              </a:rPr>
              <a:t>	Large plants can use many of the same </a:t>
            </a:r>
            <a:r>
              <a:rPr lang="en-CA" sz="2400" dirty="0" smtClean="0">
                <a:latin typeface="+mn-lt"/>
              </a:rPr>
              <a:t>production </a:t>
            </a:r>
            <a:r>
              <a:rPr lang="en-CA" sz="2400" dirty="0">
                <a:latin typeface="+mn-lt"/>
              </a:rPr>
              <a:t>processes to make a variety of different products</a:t>
            </a:r>
          </a:p>
        </p:txBody>
      </p:sp>
      <p:sp>
        <p:nvSpPr>
          <p:cNvPr id="2" name="Rectangle 1"/>
          <p:cNvSpPr/>
          <p:nvPr/>
        </p:nvSpPr>
        <p:spPr>
          <a:xfrm>
            <a:off x="1272439" y="4157163"/>
            <a:ext cx="66189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CA" sz="2400" b="1" dirty="0"/>
              <a:t>To have benefits from them:</a:t>
            </a:r>
          </a:p>
          <a:p>
            <a:pPr marL="342900" indent="-342900" algn="just">
              <a:buFont typeface="Arial"/>
              <a:buChar char="•"/>
              <a:defRPr/>
            </a:pPr>
            <a:r>
              <a:rPr lang="en-CA" sz="2400" dirty="0"/>
              <a:t>Flow of materials kept constant</a:t>
            </a:r>
          </a:p>
          <a:p>
            <a:pPr marL="342900" indent="-342900" algn="just">
              <a:buFont typeface="Arial"/>
              <a:buChar char="•"/>
              <a:defRPr/>
            </a:pPr>
            <a:r>
              <a:rPr lang="en-CA" sz="2400" dirty="0"/>
              <a:t>National (and international) marketing and distribution functions must be created</a:t>
            </a:r>
          </a:p>
          <a:p>
            <a:pPr marL="342900" indent="-342900" algn="just">
              <a:buFont typeface="Arial"/>
              <a:buChar char="•"/>
              <a:defRPr/>
            </a:pPr>
            <a:r>
              <a:rPr lang="en-CA" sz="2400" dirty="0"/>
              <a:t>Teams of lower and middle managers need to be recruited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36189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 flipH="1">
            <a:off x="0" y="117475"/>
            <a:ext cx="9109075" cy="5903913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endParaRPr lang="en-US" sz="1800">
              <a:solidFill>
                <a:srgbClr val="FF00FF"/>
              </a:solidFill>
              <a:latin typeface="Arial" charset="0"/>
            </a:endParaRPr>
          </a:p>
        </p:txBody>
      </p:sp>
      <p:sp>
        <p:nvSpPr>
          <p:cNvPr id="38915" name="Line 3"/>
          <p:cNvSpPr>
            <a:spLocks noChangeShapeType="1"/>
          </p:cNvSpPr>
          <p:nvPr/>
        </p:nvSpPr>
        <p:spPr bwMode="auto">
          <a:xfrm flipV="1">
            <a:off x="1547813" y="4221163"/>
            <a:ext cx="6048375" cy="1587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195513" y="3933825"/>
            <a:ext cx="2160587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en-US" altLang="zh-CN" sz="1800" b="1" i="1">
                <a:solidFill>
                  <a:srgbClr val="CC3300"/>
                </a:solidFill>
                <a:latin typeface="Arial" charset="0"/>
                <a:ea typeface="SimSun" charset="0"/>
                <a:cs typeface="SimSun" charset="0"/>
              </a:rPr>
              <a:t>Economies of scale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356100" y="3933825"/>
            <a:ext cx="2160588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zh-CN" altLang="en-US" sz="1800" b="1" i="1">
                <a:solidFill>
                  <a:srgbClr val="CC3300"/>
                </a:solidFill>
                <a:latin typeface="Arial" charset="0"/>
                <a:ea typeface="SimSun" charset="0"/>
                <a:cs typeface="SimSun" charset="0"/>
              </a:rPr>
              <a:t>E</a:t>
            </a:r>
            <a:r>
              <a:rPr lang="en-US" sz="1800" b="1" i="1">
                <a:solidFill>
                  <a:srgbClr val="CC3300"/>
                </a:solidFill>
                <a:latin typeface="Arial" charset="0"/>
                <a:ea typeface="SimSun" charset="0"/>
                <a:cs typeface="SimSun" charset="0"/>
              </a:rPr>
              <a:t>conomies of scope</a:t>
            </a:r>
          </a:p>
        </p:txBody>
      </p:sp>
      <p:cxnSp>
        <p:nvCxnSpPr>
          <p:cNvPr id="38918" name="AutoShape 6"/>
          <p:cNvCxnSpPr>
            <a:cxnSpLocks noChangeShapeType="1"/>
            <a:stCxn id="38914" idx="3"/>
            <a:endCxn id="38914" idx="3"/>
          </p:cNvCxnSpPr>
          <p:nvPr/>
        </p:nvCxnSpPr>
        <p:spPr bwMode="auto">
          <a:xfrm>
            <a:off x="2276475" y="3068638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268538" y="3286125"/>
            <a:ext cx="26622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en-US" altLang="zh-CN" sz="1800" b="1" i="1">
                <a:solidFill>
                  <a:srgbClr val="003300"/>
                </a:solidFill>
                <a:latin typeface="Arial" charset="0"/>
                <a:ea typeface="SimSun" charset="0"/>
                <a:cs typeface="SimSun" charset="0"/>
              </a:rPr>
              <a:t>geographical expansion</a:t>
            </a: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5076825" y="3284538"/>
            <a:ext cx="11525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zh-CN" altLang="en-US" sz="1800" b="1" i="1">
                <a:solidFill>
                  <a:srgbClr val="003300"/>
                </a:solidFill>
                <a:latin typeface="Arial" charset="0"/>
                <a:ea typeface="SimSun" charset="0"/>
                <a:cs typeface="SimSun" charset="0"/>
              </a:rPr>
              <a:t>R&amp;D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276600" y="2060575"/>
            <a:ext cx="2519363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en-US" altLang="zh-CN" sz="1600" b="1" i="1">
                <a:solidFill>
                  <a:srgbClr val="6600CC"/>
                </a:solidFill>
                <a:latin typeface="Arial" charset="0"/>
                <a:ea typeface="SimSun" charset="0"/>
                <a:cs typeface="SimSun" charset="0"/>
              </a:rPr>
              <a:t>management hierarch</a:t>
            </a:r>
            <a:r>
              <a:rPr lang="en-US" altLang="zh-CN" sz="1800" b="1" i="1">
                <a:solidFill>
                  <a:srgbClr val="6600CC"/>
                </a:solidFill>
                <a:latin typeface="Arial" charset="0"/>
                <a:ea typeface="SimSun" charset="0"/>
                <a:cs typeface="SimSun" charset="0"/>
              </a:rPr>
              <a:t>y</a:t>
            </a:r>
          </a:p>
        </p:txBody>
      </p:sp>
      <p:sp>
        <p:nvSpPr>
          <p:cNvPr id="38922" name="箭头 33"/>
          <p:cNvSpPr>
            <a:spLocks noChangeShapeType="1"/>
          </p:cNvSpPr>
          <p:nvPr/>
        </p:nvSpPr>
        <p:spPr bwMode="auto">
          <a:xfrm>
            <a:off x="3708400" y="37179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2987675" y="2708275"/>
            <a:ext cx="2881313" cy="4333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en-US" sz="1800" b="1" i="1">
                <a:solidFill>
                  <a:srgbClr val="0000FF"/>
                </a:solidFill>
                <a:latin typeface="Arial" charset="0"/>
              </a:rPr>
              <a:t>Related</a:t>
            </a:r>
            <a:r>
              <a:rPr lang="zh-CN" altLang="en-US" sz="1800" b="1" i="1">
                <a:solidFill>
                  <a:srgbClr val="0000FF"/>
                </a:solidFill>
                <a:latin typeface="Arial" charset="0"/>
                <a:ea typeface="SimSun" charset="0"/>
                <a:cs typeface="SimSun" charset="0"/>
              </a:rPr>
              <a:t> diversification</a:t>
            </a:r>
          </a:p>
        </p:txBody>
      </p:sp>
      <p:sp>
        <p:nvSpPr>
          <p:cNvPr id="38924" name="箭头 37"/>
          <p:cNvSpPr>
            <a:spLocks noChangeShapeType="1"/>
          </p:cNvSpPr>
          <p:nvPr/>
        </p:nvSpPr>
        <p:spPr bwMode="auto">
          <a:xfrm>
            <a:off x="4572000" y="2565400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4828" name="AutoShape 13"/>
          <p:cNvSpPr>
            <a:spLocks noChangeArrowheads="1"/>
          </p:cNvSpPr>
          <p:nvPr/>
        </p:nvSpPr>
        <p:spPr bwMode="auto">
          <a:xfrm>
            <a:off x="3779838" y="981075"/>
            <a:ext cx="1655762" cy="792163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  <a:defRPr/>
            </a:pPr>
            <a:r>
              <a:rPr lang="zh-CN" altLang="en-US" sz="1600" b="1" u="sng" dirty="0">
                <a:solidFill>
                  <a:srgbClr val="FF00FF"/>
                </a:solidFill>
                <a:latin typeface="+mn-lt"/>
                <a:ea typeface="宋体" charset="0"/>
                <a:cs typeface="宋体" charset="0"/>
              </a:rPr>
              <a:t>First movers</a:t>
            </a:r>
          </a:p>
        </p:txBody>
      </p:sp>
      <p:sp>
        <p:nvSpPr>
          <p:cNvPr id="38926" name="AutoShape 14"/>
          <p:cNvSpPr>
            <a:spLocks noChangeArrowheads="1"/>
          </p:cNvSpPr>
          <p:nvPr/>
        </p:nvSpPr>
        <p:spPr bwMode="auto">
          <a:xfrm>
            <a:off x="3492500" y="4581525"/>
            <a:ext cx="2089150" cy="1223963"/>
          </a:xfrm>
          <a:prstGeom prst="diamond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 typeface="Arial" charset="0"/>
              <a:buNone/>
            </a:pPr>
            <a:r>
              <a:rPr lang="zh-CN" altLang="en-US" b="1" u="sng">
                <a:solidFill>
                  <a:srgbClr val="FF00FF"/>
                </a:solidFill>
                <a:latin typeface="Arial" charset="0"/>
                <a:ea typeface="SimSun" charset="0"/>
                <a:cs typeface="SimSun" charset="0"/>
              </a:rPr>
              <a:t>Competitors</a:t>
            </a:r>
          </a:p>
        </p:txBody>
      </p:sp>
      <p:sp>
        <p:nvSpPr>
          <p:cNvPr id="38927" name="TextBox 1"/>
          <p:cNvSpPr txBox="1">
            <a:spLocks noChangeArrowheads="1"/>
          </p:cNvSpPr>
          <p:nvPr/>
        </p:nvSpPr>
        <p:spPr bwMode="auto">
          <a:xfrm>
            <a:off x="468313" y="1700213"/>
            <a:ext cx="237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CA" sz="1200" u="sng"/>
              <a:t>Concept Map</a:t>
            </a:r>
          </a:p>
          <a:p>
            <a:pPr eaLnBrk="1" hangingPunct="1"/>
            <a:r>
              <a:rPr lang="en-CA" sz="1200"/>
              <a:t>Chandler, “The enduring logic of </a:t>
            </a:r>
          </a:p>
          <a:p>
            <a:pPr eaLnBrk="1" hangingPunct="1"/>
            <a:r>
              <a:rPr lang="en-CA" sz="1200"/>
              <a:t>                industrial success”</a:t>
            </a:r>
          </a:p>
        </p:txBody>
      </p:sp>
      <p:sp>
        <p:nvSpPr>
          <p:cNvPr id="27664" name="TextBox 3"/>
          <p:cNvSpPr txBox="1">
            <a:spLocks noChangeArrowheads="1"/>
          </p:cNvSpPr>
          <p:nvPr/>
        </p:nvSpPr>
        <p:spPr bwMode="auto">
          <a:xfrm>
            <a:off x="7380288" y="981075"/>
            <a:ext cx="1314450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CA" sz="1200" dirty="0" smtClean="0">
                <a:latin typeface="+mn-lt"/>
                <a:cs typeface="+mn-cs"/>
              </a:rPr>
              <a:t>By: </a:t>
            </a:r>
            <a:r>
              <a:rPr lang="en-CA" sz="1200" dirty="0" err="1" smtClean="0">
                <a:latin typeface="+mn-lt"/>
                <a:cs typeface="+mn-cs"/>
              </a:rPr>
              <a:t>Ruoqu</a:t>
            </a:r>
            <a:r>
              <a:rPr lang="en-CA" sz="1200" dirty="0" smtClean="0">
                <a:latin typeface="+mn-lt"/>
                <a:cs typeface="+mn-cs"/>
              </a:rPr>
              <a:t> Chen</a:t>
            </a:r>
          </a:p>
        </p:txBody>
      </p:sp>
    </p:spTree>
    <p:extLst>
      <p:ext uri="{BB962C8B-B14F-4D97-AF65-F5344CB8AC3E}">
        <p14:creationId xmlns:p14="http://schemas.microsoft.com/office/powerpoint/2010/main" val="655311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Exercice - Samsung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First movers: no it would be Apple. Samsung provided the knowledge but they don’t take the risk. They go in once the market is tested.</a:t>
            </a:r>
          </a:p>
          <a:p>
            <a:r>
              <a:rPr lang="en-CA" dirty="0" smtClean="0"/>
              <a:t>Related Diversification: unrelated, because it’s too wide. </a:t>
            </a:r>
            <a:r>
              <a:rPr lang="en-CA" dirty="0" err="1" smtClean="0"/>
              <a:t>Exa</a:t>
            </a:r>
            <a:r>
              <a:rPr lang="en-CA" dirty="0" smtClean="0"/>
              <a:t> cellphones not similar to TV</a:t>
            </a:r>
          </a:p>
          <a:p>
            <a:r>
              <a:rPr lang="en-CA" dirty="0" smtClean="0"/>
              <a:t>Economies of scale: yes, Samsung grows bigger and its prices go down too.</a:t>
            </a:r>
          </a:p>
          <a:p>
            <a:r>
              <a:rPr lang="en-CA" dirty="0" smtClean="0"/>
              <a:t>R&amp;D: yes, a lot.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61508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214438"/>
            <a:ext cx="3000375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3500438" y="1428750"/>
            <a:ext cx="52863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CA" sz="4000">
                <a:solidFill>
                  <a:srgbClr val="00664D"/>
                </a:solidFill>
                <a:cs typeface="Arial" charset="0"/>
              </a:rPr>
              <a:t>Larry Greiner</a:t>
            </a:r>
          </a:p>
          <a:p>
            <a:pPr eaLnBrk="1" hangingPunct="1"/>
            <a:r>
              <a:rPr lang="en-CA" sz="3200">
                <a:solidFill>
                  <a:srgbClr val="00664D"/>
                </a:solidFill>
                <a:cs typeface="Arial" charset="0"/>
              </a:rPr>
              <a:t>“Evolution &amp; Revolution as organizations grow” (1994)</a:t>
            </a:r>
          </a:p>
          <a:p>
            <a:pPr eaLnBrk="1" hangingPunct="1"/>
            <a:r>
              <a:rPr lang="en-CA" sz="3200">
                <a:solidFill>
                  <a:srgbClr val="00664D"/>
                </a:solidFill>
                <a:cs typeface="Arial" charset="0"/>
              </a:rPr>
              <a:t> </a:t>
            </a:r>
          </a:p>
          <a:p>
            <a:pPr eaLnBrk="1" hangingPunct="1"/>
            <a:r>
              <a:rPr lang="en-CA" sz="2800">
                <a:solidFill>
                  <a:srgbClr val="00664D"/>
                </a:solidFill>
                <a:cs typeface="Arial" charset="0"/>
              </a:rPr>
              <a:t>A theory of organizational </a:t>
            </a:r>
            <a:r>
              <a:rPr lang="en-CA" sz="2800">
                <a:solidFill>
                  <a:srgbClr val="C00000"/>
                </a:solidFill>
                <a:cs typeface="Arial" charset="0"/>
              </a:rPr>
              <a:t>life cycles,</a:t>
            </a:r>
            <a:r>
              <a:rPr lang="en-CA" sz="2800">
                <a:solidFill>
                  <a:srgbClr val="00664D"/>
                </a:solidFill>
                <a:cs typeface="Arial" charset="0"/>
              </a:rPr>
              <a:t> with a focus on </a:t>
            </a:r>
            <a:r>
              <a:rPr lang="en-CA" sz="2800">
                <a:solidFill>
                  <a:srgbClr val="C00000"/>
                </a:solidFill>
                <a:cs typeface="Arial" charset="0"/>
              </a:rPr>
              <a:t>growth</a:t>
            </a:r>
          </a:p>
        </p:txBody>
      </p:sp>
      <p:sp>
        <p:nvSpPr>
          <p:cNvPr id="22532" name="TextBox 1"/>
          <p:cNvSpPr txBox="1">
            <a:spLocks noChangeArrowheads="1"/>
          </p:cNvSpPr>
          <p:nvPr/>
        </p:nvSpPr>
        <p:spPr bwMode="auto">
          <a:xfrm>
            <a:off x="322263" y="5445125"/>
            <a:ext cx="3213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CA">
                <a:cs typeface="Arial" charset="0"/>
              </a:rPr>
              <a:t>University of Southern </a:t>
            </a:r>
          </a:p>
          <a:p>
            <a:pPr algn="ctr" eaLnBrk="1" hangingPunct="1"/>
            <a:r>
              <a:rPr lang="en-CA">
                <a:cs typeface="Arial" charset="0"/>
              </a:rPr>
              <a:t>California</a:t>
            </a:r>
          </a:p>
        </p:txBody>
      </p:sp>
    </p:spTree>
    <p:extLst>
      <p:ext uri="{BB962C8B-B14F-4D97-AF65-F5344CB8AC3E}">
        <p14:creationId xmlns:p14="http://schemas.microsoft.com/office/powerpoint/2010/main" val="3520850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333375"/>
            <a:ext cx="7467600" cy="9144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Review: Greiner – key concepts</a:t>
            </a:r>
            <a:endParaRPr lang="en-CA" sz="3200">
              <a:latin typeface="Arial Black" charset="0"/>
            </a:endParaRPr>
          </a:p>
        </p:txBody>
      </p:sp>
      <p:sp>
        <p:nvSpPr>
          <p:cNvPr id="64515" name="Rectangle 3"/>
          <p:cNvSpPr txBox="1">
            <a:spLocks noChangeArrowheads="1"/>
          </p:cNvSpPr>
          <p:nvPr/>
        </p:nvSpPr>
        <p:spPr bwMode="auto">
          <a:xfrm>
            <a:off x="468313" y="1524000"/>
            <a:ext cx="8318500" cy="435292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Humanst521 BT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Age of the organization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Size of the organization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Stages of evolution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Stages of revolution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Growth rate of industry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Management style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  <a:defRPr/>
            </a:pPr>
            <a:r>
              <a:rPr lang="en-US" sz="2400" dirty="0" smtClean="0">
                <a:latin typeface="+mn-lt"/>
              </a:rPr>
              <a:t>Organizational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19229771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7088" y="333375"/>
            <a:ext cx="7467600" cy="9144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Arial Black" charset="0"/>
              </a:rPr>
              <a:t>Greiner </a:t>
            </a:r>
            <a:r>
              <a:rPr lang="en-US" sz="3200" dirty="0">
                <a:latin typeface="Arial Black" charset="0"/>
              </a:rPr>
              <a:t>claims</a:t>
            </a:r>
            <a:endParaRPr lang="en-CA" sz="3200" dirty="0">
              <a:latin typeface="Arial Black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39750" y="1133959"/>
            <a:ext cx="8286750" cy="37449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SzPct val="105000"/>
              <a:buChar char="•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Humanst521 BT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umanst521 BT" pitchFamily="34" charset="0"/>
              </a:defRPr>
            </a:lvl9pPr>
          </a:lstStyle>
          <a:p>
            <a:pPr>
              <a:defRPr/>
            </a:pPr>
            <a:r>
              <a:rPr lang="en-US" altLang="en-US" sz="2400" kern="0" dirty="0" smtClean="0"/>
              <a:t>Organizational growth is characterized as a series of developmental </a:t>
            </a:r>
            <a:r>
              <a:rPr lang="en-US" altLang="en-US" sz="2400" kern="0" dirty="0" smtClean="0"/>
              <a:t>phases</a:t>
            </a:r>
            <a:endParaRPr lang="en-US" altLang="en-US" sz="2400" kern="0" dirty="0" smtClean="0"/>
          </a:p>
          <a:p>
            <a:pPr>
              <a:defRPr/>
            </a:pPr>
            <a:r>
              <a:rPr lang="en-US" altLang="en-US" sz="2400" kern="0" dirty="0" smtClean="0"/>
              <a:t>Management practices that work well in one phase bring on a crisis in the </a:t>
            </a:r>
            <a:r>
              <a:rPr lang="en-US" altLang="en-US" sz="2400" kern="0" dirty="0" smtClean="0"/>
              <a:t>next</a:t>
            </a:r>
            <a:endParaRPr lang="en-US" altLang="en-US" sz="2400" kern="0" dirty="0" smtClean="0"/>
          </a:p>
          <a:p>
            <a:pPr>
              <a:defRPr/>
            </a:pPr>
            <a:r>
              <a:rPr lang="en-US" altLang="en-US" sz="2400" kern="0" dirty="0" smtClean="0"/>
              <a:t>Organizations grow through a series of evolution and revolution phases that are function of the age and the size of the organization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81105" y="4093022"/>
            <a:ext cx="7829694" cy="21372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sz="2000" b="1" dirty="0" smtClean="0">
                <a:solidFill>
                  <a:srgbClr val="FF0000"/>
                </a:solidFill>
                <a:cs typeface="Arial" charset="0"/>
              </a:rPr>
              <a:t>Sub Claims: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cs typeface="Arial" charset="0"/>
              </a:rPr>
              <a:t>Organizations should not try to skip phases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cs typeface="Arial" charset="0"/>
              </a:rPr>
              <a:t>Top managers whose style is no longer appropriate should remove themselves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cs typeface="Arial" charset="0"/>
              </a:rPr>
              <a:t>Growth is not inevitable</a:t>
            </a:r>
            <a:br>
              <a:rPr lang="en-US" sz="2000" dirty="0" smtClean="0">
                <a:cs typeface="Arial" charset="0"/>
              </a:rPr>
            </a:br>
            <a:endParaRPr lang="en-US" sz="20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450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Concept </a:t>
            </a:r>
            <a:r>
              <a:rPr lang="fr-CA" dirty="0" err="1" smtClean="0"/>
              <a:t>map</a:t>
            </a:r>
            <a:endParaRPr lang="fr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Phase 1 : </a:t>
            </a:r>
            <a:r>
              <a:rPr lang="fr-CA" dirty="0" err="1" smtClean="0"/>
              <a:t>Creativity</a:t>
            </a:r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849294" cy="1854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1800" dirty="0" smtClean="0"/>
              <a:t>Entrepreneur </a:t>
            </a:r>
            <a:r>
              <a:rPr lang="fr-CA" sz="1800" dirty="0" err="1" smtClean="0"/>
              <a:t>comes</a:t>
            </a:r>
            <a:r>
              <a:rPr lang="fr-CA" sz="1800" dirty="0" smtClean="0"/>
              <a:t> </a:t>
            </a:r>
            <a:r>
              <a:rPr lang="fr-CA" sz="1800" dirty="0" err="1" smtClean="0"/>
              <a:t>with</a:t>
            </a:r>
            <a:r>
              <a:rPr lang="fr-CA" sz="1800" dirty="0" smtClean="0"/>
              <a:t> a concept</a:t>
            </a:r>
          </a:p>
          <a:p>
            <a:pPr marL="0" indent="0">
              <a:buNone/>
            </a:pPr>
            <a:r>
              <a:rPr lang="fr-CA" sz="1800" dirty="0" smtClean="0"/>
              <a:t>Crises of Leadership</a:t>
            </a:r>
          </a:p>
          <a:p>
            <a:pPr marL="0" indent="0">
              <a:buNone/>
            </a:pPr>
            <a:r>
              <a:rPr lang="fr-CA" sz="1800" dirty="0" smtClean="0"/>
              <a:t>Solution: </a:t>
            </a:r>
            <a:r>
              <a:rPr lang="fr-CA" sz="1800" dirty="0" err="1" smtClean="0"/>
              <a:t>hire</a:t>
            </a:r>
            <a:r>
              <a:rPr lang="fr-CA" sz="1800" dirty="0" smtClean="0"/>
              <a:t> a leader</a:t>
            </a:r>
            <a:endParaRPr lang="fr-CA" sz="1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smtClean="0"/>
              <a:t>Phase 2: Direction</a:t>
            </a:r>
            <a:endParaRPr lang="fr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1547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1800" dirty="0" smtClean="0"/>
              <a:t>Set structure in the </a:t>
            </a:r>
            <a:r>
              <a:rPr lang="fr-CA" sz="1800" dirty="0" err="1" smtClean="0"/>
              <a:t>company</a:t>
            </a:r>
            <a:endParaRPr lang="fr-CA" sz="1800" dirty="0" smtClean="0"/>
          </a:p>
          <a:p>
            <a:pPr marL="0" indent="0">
              <a:buNone/>
            </a:pPr>
            <a:r>
              <a:rPr lang="fr-CA" sz="1800" dirty="0" smtClean="0"/>
              <a:t>Crises of </a:t>
            </a:r>
            <a:r>
              <a:rPr lang="fr-CA" sz="1800" dirty="0" err="1" smtClean="0"/>
              <a:t>autonomy</a:t>
            </a:r>
            <a:endParaRPr lang="fr-CA" sz="1800" dirty="0" smtClean="0"/>
          </a:p>
          <a:p>
            <a:pPr marL="0" indent="0">
              <a:buNone/>
            </a:pPr>
            <a:r>
              <a:rPr lang="fr-CA" sz="1800" dirty="0" smtClean="0"/>
              <a:t>Solution: </a:t>
            </a:r>
            <a:r>
              <a:rPr lang="fr-CA" sz="1800" dirty="0" err="1" smtClean="0"/>
              <a:t>hire</a:t>
            </a:r>
            <a:r>
              <a:rPr lang="fr-CA" sz="1800" dirty="0" smtClean="0"/>
              <a:t> managers</a:t>
            </a:r>
            <a:endParaRPr lang="fr-CA" sz="1800" dirty="0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3114851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Phase 3 : </a:t>
            </a:r>
            <a:r>
              <a:rPr lang="fr-CA" dirty="0" err="1" smtClean="0"/>
              <a:t>Delegation</a:t>
            </a:r>
            <a:endParaRPr lang="fr-C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497388" y="3133358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Phase 4 : Coordination</a:t>
            </a:r>
            <a:endParaRPr lang="fr-CA" dirty="0"/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457200" y="3722810"/>
            <a:ext cx="3849294" cy="18545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fr-CA" sz="1800" dirty="0" err="1" smtClean="0"/>
              <a:t>Different</a:t>
            </a:r>
            <a:r>
              <a:rPr lang="fr-CA" sz="1800" dirty="0" smtClean="0"/>
              <a:t> </a:t>
            </a:r>
            <a:r>
              <a:rPr lang="fr-CA" sz="1800" dirty="0" err="1" smtClean="0"/>
              <a:t>level</a:t>
            </a:r>
            <a:r>
              <a:rPr lang="fr-CA" sz="1800" dirty="0" smtClean="0"/>
              <a:t> of manager and ?</a:t>
            </a:r>
          </a:p>
          <a:p>
            <a:pPr marL="0" indent="0">
              <a:buFont typeface="Arial"/>
              <a:buNone/>
            </a:pPr>
            <a:r>
              <a:rPr lang="fr-CA" sz="1800" dirty="0" smtClean="0"/>
              <a:t>Crises of control</a:t>
            </a:r>
          </a:p>
          <a:p>
            <a:pPr marL="0" indent="0">
              <a:buFont typeface="Arial"/>
              <a:buNone/>
            </a:pPr>
            <a:r>
              <a:rPr lang="fr-CA" sz="1800" dirty="0" smtClean="0"/>
              <a:t>Solution: </a:t>
            </a:r>
            <a:r>
              <a:rPr lang="fr-CA" sz="1800" dirty="0" err="1" smtClean="0"/>
              <a:t>establish</a:t>
            </a:r>
            <a:r>
              <a:rPr lang="fr-CA" sz="1800" dirty="0" smtClean="0"/>
              <a:t> </a:t>
            </a:r>
            <a:r>
              <a:rPr lang="fr-CA" sz="1800" dirty="0" err="1" smtClean="0"/>
              <a:t>head</a:t>
            </a:r>
            <a:r>
              <a:rPr lang="fr-CA" sz="1800" dirty="0" smtClean="0"/>
              <a:t> office </a:t>
            </a:r>
            <a:r>
              <a:rPr lang="fr-CA" sz="1800" dirty="0" err="1" smtClean="0"/>
              <a:t>function</a:t>
            </a:r>
            <a:r>
              <a:rPr lang="fr-CA" sz="1800" dirty="0" smtClean="0"/>
              <a:t>&amp; </a:t>
            </a:r>
            <a:r>
              <a:rPr lang="fr-CA" sz="1800" dirty="0" err="1" smtClean="0"/>
              <a:t>separe</a:t>
            </a:r>
            <a:r>
              <a:rPr lang="fr-CA" sz="1800" dirty="0" smtClean="0"/>
              <a:t> </a:t>
            </a:r>
            <a:r>
              <a:rPr lang="fr-CA" sz="1800" dirty="0" err="1" smtClean="0"/>
              <a:t>work</a:t>
            </a:r>
            <a:endParaRPr lang="fr-CA" sz="1800" dirty="0"/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4458894" y="3722810"/>
            <a:ext cx="3849294" cy="18545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fr-CA" sz="1800" dirty="0" err="1" smtClean="0"/>
              <a:t>Work</a:t>
            </a:r>
            <a:r>
              <a:rPr lang="fr-CA" sz="1800" dirty="0" smtClean="0"/>
              <a:t> </a:t>
            </a:r>
            <a:r>
              <a:rPr lang="fr-CA" sz="1800" dirty="0" err="1" smtClean="0"/>
              <a:t>becomes</a:t>
            </a:r>
            <a:r>
              <a:rPr lang="fr-CA" sz="1800" dirty="0" smtClean="0"/>
              <a:t> </a:t>
            </a:r>
            <a:r>
              <a:rPr lang="fr-CA" sz="1800" dirty="0" err="1" smtClean="0"/>
              <a:t>too</a:t>
            </a:r>
            <a:r>
              <a:rPr lang="fr-CA" sz="1800" dirty="0" smtClean="0"/>
              <a:t> </a:t>
            </a:r>
            <a:r>
              <a:rPr lang="fr-CA" sz="1800" dirty="0" err="1" smtClean="0"/>
              <a:t>much</a:t>
            </a:r>
            <a:r>
              <a:rPr lang="fr-CA" sz="1800" dirty="0" smtClean="0"/>
              <a:t> due to </a:t>
            </a:r>
            <a:r>
              <a:rPr lang="fr-CA" sz="1800" dirty="0" err="1" smtClean="0"/>
              <a:t>amount</a:t>
            </a:r>
            <a:r>
              <a:rPr lang="fr-CA" sz="1800" dirty="0" smtClean="0"/>
              <a:t> of </a:t>
            </a:r>
            <a:r>
              <a:rPr lang="fr-CA" sz="1800" dirty="0" err="1" smtClean="0"/>
              <a:t>bureaucracy</a:t>
            </a:r>
            <a:endParaRPr lang="fr-CA" sz="1800" dirty="0" smtClean="0"/>
          </a:p>
          <a:p>
            <a:pPr marL="0" indent="0">
              <a:buFont typeface="Arial"/>
              <a:buNone/>
            </a:pPr>
            <a:r>
              <a:rPr lang="fr-CA" sz="1800" dirty="0" err="1" smtClean="0"/>
              <a:t>Red</a:t>
            </a:r>
            <a:r>
              <a:rPr lang="fr-CA" sz="1800" dirty="0" smtClean="0"/>
              <a:t> tape crises</a:t>
            </a:r>
          </a:p>
          <a:p>
            <a:pPr marL="0" indent="0">
              <a:buFont typeface="Arial"/>
              <a:buNone/>
            </a:pPr>
            <a:r>
              <a:rPr lang="fr-CA" sz="1800" dirty="0" smtClean="0"/>
              <a:t>Solution: new culture and structure</a:t>
            </a:r>
            <a:endParaRPr lang="fr-CA" sz="18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457200" y="4960765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Phase 5 : Collaboration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78212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>
                <a:latin typeface="Arial Black" charset="0"/>
              </a:rPr>
              <a:t>The five phases of growth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762000" y="1600200"/>
            <a:ext cx="3771900" cy="4708525"/>
          </a:xfrm>
        </p:spPr>
        <p:txBody>
          <a:bodyPr>
            <a:normAutofit lnSpcReduction="10000"/>
          </a:bodyPr>
          <a:lstStyle/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/>
              <a:defRPr/>
            </a:pPr>
            <a:r>
              <a:rPr lang="en-CA" dirty="0">
                <a:cs typeface="Arial"/>
              </a:rPr>
              <a:t>Creativity</a:t>
            </a: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en-CA" dirty="0">
              <a:cs typeface="Arial"/>
            </a:endParaRP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 startAt="2"/>
              <a:defRPr/>
            </a:pPr>
            <a:r>
              <a:rPr lang="en-CA" dirty="0">
                <a:cs typeface="Arial"/>
              </a:rPr>
              <a:t>Direction</a:t>
            </a: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en-CA" dirty="0">
              <a:cs typeface="Arial"/>
            </a:endParaRP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 startAt="3"/>
              <a:defRPr/>
            </a:pPr>
            <a:r>
              <a:rPr lang="en-CA" dirty="0">
                <a:cs typeface="Arial"/>
              </a:rPr>
              <a:t>Delegation</a:t>
            </a: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 startAt="3"/>
              <a:defRPr/>
            </a:pPr>
            <a:endParaRPr lang="en-CA" dirty="0">
              <a:cs typeface="Arial"/>
            </a:endParaRP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 startAt="3"/>
              <a:defRPr/>
            </a:pPr>
            <a:r>
              <a:rPr lang="en-CA" dirty="0">
                <a:cs typeface="Arial"/>
              </a:rPr>
              <a:t>Coordination</a:t>
            </a: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en-CA" dirty="0">
              <a:cs typeface="Arial"/>
            </a:endParaRPr>
          </a:p>
          <a:p>
            <a:pPr marL="533400" indent="-533400" eaLnBrk="1" hangingPunct="1">
              <a:lnSpc>
                <a:spcPct val="90000"/>
              </a:lnSpc>
              <a:buFont typeface="Wingdings" charset="0"/>
              <a:buAutoNum type="arabicPeriod" startAt="5"/>
              <a:defRPr/>
            </a:pPr>
            <a:r>
              <a:rPr lang="en-CA" dirty="0">
                <a:cs typeface="Arial"/>
              </a:rPr>
              <a:t>Collaboration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en-CA" dirty="0">
              <a:latin typeface="Comic Sans MS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dirty="0">
                <a:cs typeface="Arial"/>
              </a:rPr>
              <a:t>Crisis of leadership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dirty="0"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dirty="0">
                <a:cs typeface="Arial"/>
              </a:rPr>
              <a:t>Crisis of autonomy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dirty="0"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dirty="0">
                <a:cs typeface="Arial"/>
              </a:rPr>
              <a:t>Crisis of control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dirty="0"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dirty="0">
                <a:cs typeface="Arial"/>
              </a:rPr>
              <a:t>Red-tape crisis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dirty="0"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CA" dirty="0">
                <a:cs typeface="Arial"/>
              </a:rPr>
              <a:t>?</a:t>
            </a: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3203575" y="1916113"/>
            <a:ext cx="1512888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H="1">
            <a:off x="3203575" y="2349500"/>
            <a:ext cx="14398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>
            <a:off x="3348038" y="2852738"/>
            <a:ext cx="13684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 flipH="1">
            <a:off x="3276600" y="3284538"/>
            <a:ext cx="136683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3419475" y="3716338"/>
            <a:ext cx="1295400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 flipH="1">
            <a:off x="3563938" y="4221163"/>
            <a:ext cx="10795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>
            <a:off x="3708400" y="4724400"/>
            <a:ext cx="10080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 flipH="1">
            <a:off x="3635375" y="5229225"/>
            <a:ext cx="10080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3779838" y="5661025"/>
            <a:ext cx="9366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985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260350"/>
            <a:ext cx="7010400" cy="9144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Greiner’s concept map</a:t>
            </a:r>
            <a:endParaRPr lang="en-CA" sz="3200">
              <a:latin typeface="Arial Black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7800" y="1600200"/>
            <a:ext cx="76962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For each evolution phase, student should know: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Arial" charset="0"/>
                <a:ea typeface="ＭＳ Ｐゴシック" charset="0"/>
                <a:cs typeface="Arial" charset="0"/>
              </a:rPr>
              <a:t>The exact name of the evolution phase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Arial" charset="0"/>
                <a:ea typeface="ＭＳ Ｐゴシック" charset="0"/>
                <a:cs typeface="Arial" charset="0"/>
              </a:rPr>
              <a:t>The characteristics of the evolution phase (what is happening)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Arial" charset="0"/>
                <a:ea typeface="ＭＳ Ｐゴシック" charset="0"/>
                <a:cs typeface="Arial" charset="0"/>
              </a:rPr>
              <a:t>The issues that lead to a crisis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Arial" charset="0"/>
                <a:ea typeface="ＭＳ Ｐゴシック" charset="0"/>
                <a:cs typeface="Arial" charset="0"/>
              </a:rPr>
              <a:t>The exact name of the crisis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>
                <a:latin typeface="Arial" charset="0"/>
                <a:ea typeface="ＭＳ Ｐゴシック" charset="0"/>
                <a:cs typeface="Arial" charset="0"/>
              </a:rPr>
              <a:t>The required solution for the crisis</a:t>
            </a:r>
          </a:p>
        </p:txBody>
      </p:sp>
    </p:spTree>
    <p:extLst>
      <p:ext uri="{BB962C8B-B14F-4D97-AF65-F5344CB8AC3E}">
        <p14:creationId xmlns:p14="http://schemas.microsoft.com/office/powerpoint/2010/main" val="266769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947823"/>
            <a:ext cx="86441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latin typeface="+mj-lt"/>
                <a:cs typeface="Abadi MT Condensed Extra Bold"/>
              </a:rPr>
              <a:t>TANNENBAUM &amp; SCHMIDT</a:t>
            </a:r>
            <a:endParaRPr lang="fr-CA" sz="9600" dirty="0">
              <a:latin typeface="+mj-lt"/>
              <a:cs typeface="Abadi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1314948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2400">
                <a:latin typeface="Arial Black" charset="0"/>
              </a:rPr>
              <a:t>Tannenbaum &amp; Schmidt: How to choose a leadership pattern -- concept map</a:t>
            </a:r>
          </a:p>
        </p:txBody>
      </p:sp>
      <p:pic>
        <p:nvPicPr>
          <p:cNvPr id="2355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2143" y="1844675"/>
            <a:ext cx="9186143" cy="4360008"/>
          </a:xfrm>
        </p:spPr>
      </p:pic>
    </p:spTree>
    <p:extLst>
      <p:ext uri="{BB962C8B-B14F-4D97-AF65-F5344CB8AC3E}">
        <p14:creationId xmlns:p14="http://schemas.microsoft.com/office/powerpoint/2010/main" val="4288543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How to lead?</a:t>
            </a:r>
            <a:endParaRPr lang="fr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Force in Manager</a:t>
            </a:r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1465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sz="2200" dirty="0"/>
              <a:t>Value </a:t>
            </a:r>
            <a:r>
              <a:rPr lang="en-CA" sz="2200" dirty="0" smtClean="0"/>
              <a:t>system </a:t>
            </a:r>
            <a:r>
              <a:rPr lang="en-CA" sz="1800" dirty="0" smtClean="0"/>
              <a:t>(same as company)</a:t>
            </a:r>
            <a:endParaRPr lang="en-CA" sz="1800" dirty="0"/>
          </a:p>
          <a:p>
            <a:pPr>
              <a:defRPr/>
            </a:pPr>
            <a:r>
              <a:rPr lang="en-CA" sz="2200" dirty="0"/>
              <a:t>Confidence in </a:t>
            </a:r>
            <a:r>
              <a:rPr lang="en-CA" sz="2200" dirty="0" smtClean="0"/>
              <a:t>subordinates</a:t>
            </a:r>
            <a:r>
              <a:rPr lang="en-CA" sz="1800" dirty="0" smtClean="0"/>
              <a:t>(so they can handle more stuff) </a:t>
            </a:r>
            <a:endParaRPr lang="en-CA" sz="1800" dirty="0"/>
          </a:p>
          <a:p>
            <a:pPr>
              <a:defRPr/>
            </a:pPr>
            <a:r>
              <a:rPr lang="en-CA" sz="2200" dirty="0"/>
              <a:t>Own Leadership inclinations</a:t>
            </a:r>
          </a:p>
          <a:p>
            <a:pPr>
              <a:defRPr/>
            </a:pPr>
            <a:r>
              <a:rPr lang="en-CA" sz="2200" dirty="0"/>
              <a:t>Feelings of </a:t>
            </a:r>
            <a:r>
              <a:rPr lang="en-CA" sz="2200" dirty="0" smtClean="0"/>
              <a:t>security</a:t>
            </a:r>
            <a:endParaRPr lang="en-CA" sz="2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smtClean="0"/>
              <a:t>Force in </a:t>
            </a:r>
            <a:r>
              <a:rPr lang="fr-CA" dirty="0" err="1" smtClean="0"/>
              <a:t>Subordinate</a:t>
            </a:r>
            <a:endParaRPr lang="fr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94971" cy="280946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High need for independence</a:t>
            </a:r>
          </a:p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Readiness to assume responsibility</a:t>
            </a:r>
          </a:p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High tolerance for ambiguity</a:t>
            </a:r>
          </a:p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Identify with the organization’s problems and goals</a:t>
            </a:r>
          </a:p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Have knowledge and experience</a:t>
            </a:r>
          </a:p>
          <a:p>
            <a:pPr>
              <a:lnSpc>
                <a:spcPct val="90000"/>
              </a:lnSpc>
            </a:pPr>
            <a:r>
              <a:rPr lang="en-CA" dirty="0" smtClean="0">
                <a:latin typeface="Arial" charset="0"/>
              </a:rPr>
              <a:t>Learned to be part of decision making</a:t>
            </a:r>
          </a:p>
          <a:p>
            <a:endParaRPr lang="fr-CA" dirty="0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4344577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Force in Situation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3674" y="484695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CA" dirty="0"/>
          </a:p>
        </p:txBody>
      </p:sp>
      <p:sp>
        <p:nvSpPr>
          <p:cNvPr id="11" name="TextBox 10"/>
          <p:cNvSpPr txBox="1"/>
          <p:nvPr/>
        </p:nvSpPr>
        <p:spPr>
          <a:xfrm>
            <a:off x="106277" y="4984339"/>
            <a:ext cx="2852063" cy="83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Type of organization</a:t>
            </a:r>
          </a:p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Group effectiveness</a:t>
            </a:r>
            <a:endParaRPr lang="en-CA" sz="2200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6277" y="5730275"/>
            <a:ext cx="3095719" cy="117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Nature of the problem</a:t>
            </a:r>
          </a:p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Time pressures</a:t>
            </a:r>
          </a:p>
          <a:p>
            <a:endParaRPr lang="fr-CA" sz="2200" dirty="0"/>
          </a:p>
        </p:txBody>
      </p:sp>
      <p:sp>
        <p:nvSpPr>
          <p:cNvPr id="13" name="TextBox 12"/>
          <p:cNvSpPr txBox="1"/>
          <p:nvPr/>
        </p:nvSpPr>
        <p:spPr>
          <a:xfrm>
            <a:off x="3319912" y="5142422"/>
            <a:ext cx="3377848" cy="117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Long-run strategy</a:t>
            </a:r>
          </a:p>
          <a:p>
            <a:pPr marL="342900" lvl="0" indent="-342900">
              <a:spcBef>
                <a:spcPct val="20000"/>
              </a:spcBef>
              <a:buFont typeface="Arial"/>
              <a:buChar char="•"/>
              <a:defRPr/>
            </a:pPr>
            <a:r>
              <a:rPr lang="en-CA" sz="2200" dirty="0">
                <a:solidFill>
                  <a:prstClr val="black"/>
                </a:solidFill>
              </a:rPr>
              <a:t>Objectives to be attained</a:t>
            </a:r>
          </a:p>
          <a:p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3982108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>
                <a:latin typeface="Arial Black" charset="0"/>
              </a:rPr>
              <a:t>Tannenbaum &amp; Schmidt: New Concept Map</a:t>
            </a:r>
          </a:p>
        </p:txBody>
      </p:sp>
      <p:pic>
        <p:nvPicPr>
          <p:cNvPr id="3789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750" y="1500188"/>
            <a:ext cx="6397625" cy="4724400"/>
          </a:xfrm>
        </p:spPr>
      </p:pic>
    </p:spTree>
    <p:extLst>
      <p:ext uri="{BB962C8B-B14F-4D97-AF65-F5344CB8AC3E}">
        <p14:creationId xmlns:p14="http://schemas.microsoft.com/office/powerpoint/2010/main" val="2242323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Old vs New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More </a:t>
            </a:r>
            <a:r>
              <a:rPr lang="fr-CA" dirty="0" err="1" smtClean="0"/>
              <a:t>enjoyable</a:t>
            </a:r>
            <a:r>
              <a:rPr lang="fr-CA" dirty="0" smtClean="0"/>
              <a:t>, </a:t>
            </a:r>
            <a:r>
              <a:rPr lang="fr-CA" dirty="0" err="1" smtClean="0"/>
              <a:t>fair</a:t>
            </a:r>
            <a:r>
              <a:rPr lang="fr-CA" dirty="0" smtClean="0"/>
              <a:t> and fun</a:t>
            </a:r>
          </a:p>
          <a:p>
            <a:r>
              <a:rPr lang="fr-CA" dirty="0" err="1" smtClean="0"/>
              <a:t>Creativity</a:t>
            </a:r>
            <a:endParaRPr lang="fr-CA" dirty="0" smtClean="0"/>
          </a:p>
          <a:p>
            <a:r>
              <a:rPr lang="fr-CA" dirty="0" smtClean="0"/>
              <a:t>Manager </a:t>
            </a:r>
            <a:r>
              <a:rPr lang="fr-CA" dirty="0" err="1" smtClean="0"/>
              <a:t>is</a:t>
            </a:r>
            <a:r>
              <a:rPr lang="fr-CA" dirty="0" smtClean="0"/>
              <a:t> a guide in the team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430131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3765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3786188"/>
            <a:ext cx="27146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088" y="4581525"/>
            <a:ext cx="47148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CA" b="1" dirty="0">
                <a:latin typeface="Arial"/>
                <a:ea typeface="+mn-ea"/>
                <a:cs typeface="Arial"/>
              </a:rPr>
              <a:t>Jerry </a:t>
            </a:r>
            <a:r>
              <a:rPr lang="en-CA" b="1" dirty="0" err="1">
                <a:latin typeface="Arial"/>
                <a:ea typeface="+mn-ea"/>
                <a:cs typeface="Arial"/>
              </a:rPr>
              <a:t>Porras</a:t>
            </a:r>
            <a:r>
              <a:rPr lang="en-CA" dirty="0">
                <a:latin typeface="Arial"/>
                <a:ea typeface="+mn-ea"/>
                <a:cs typeface="Arial"/>
              </a:rPr>
              <a:t>: Professor of Organizational Behaviour at Stanford University in the US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6250" y="2500313"/>
            <a:ext cx="4714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CA" b="1" dirty="0">
                <a:latin typeface="Arial"/>
                <a:ea typeface="+mn-ea"/>
                <a:cs typeface="Arial"/>
              </a:rPr>
              <a:t>Jim Collins</a:t>
            </a:r>
            <a:r>
              <a:rPr lang="en-CA" dirty="0">
                <a:latin typeface="Arial"/>
                <a:ea typeface="+mn-ea"/>
                <a:cs typeface="Arial"/>
              </a:rPr>
              <a:t>: Teacher and Business consultant</a:t>
            </a:r>
          </a:p>
        </p:txBody>
      </p:sp>
    </p:spTree>
    <p:extLst>
      <p:ext uri="{BB962C8B-B14F-4D97-AF65-F5344CB8AC3E}">
        <p14:creationId xmlns:p14="http://schemas.microsoft.com/office/powerpoint/2010/main" val="2322589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Arial Black" charset="0"/>
              </a:rPr>
              <a:t>Main claim</a:t>
            </a:r>
            <a:endParaRPr lang="en-CA" sz="3200" dirty="0">
              <a:latin typeface="Arial Black" charset="0"/>
            </a:endParaRPr>
          </a:p>
        </p:txBody>
      </p:sp>
      <p:sp>
        <p:nvSpPr>
          <p:cNvPr id="51203" name="Rectangle 3"/>
          <p:cNvSpPr txBox="1">
            <a:spLocks noChangeArrowheads="1"/>
          </p:cNvSpPr>
          <p:nvPr/>
        </p:nvSpPr>
        <p:spPr bwMode="auto">
          <a:xfrm>
            <a:off x="395288" y="1844675"/>
            <a:ext cx="8548687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3200" b="1">
                <a:latin typeface="Comic Sans MS" charset="0"/>
              </a:rPr>
              <a:t>	</a:t>
            </a:r>
            <a:r>
              <a:rPr lang="fr-CA" sz="3200" b="1">
                <a:cs typeface="Arial" charset="0"/>
              </a:rPr>
              <a:t>« </a:t>
            </a:r>
            <a:r>
              <a:rPr lang="fr-CA" sz="3200" b="1" i="1">
                <a:solidFill>
                  <a:srgbClr val="FF6600"/>
                </a:solidFill>
                <a:cs typeface="Arial" charset="0"/>
              </a:rPr>
              <a:t>VISION</a:t>
            </a:r>
            <a:r>
              <a:rPr lang="fr-CA" sz="3200" b="1">
                <a:solidFill>
                  <a:srgbClr val="FF6600"/>
                </a:solidFill>
                <a:cs typeface="Arial" charset="0"/>
              </a:rPr>
              <a:t> </a:t>
            </a:r>
            <a:r>
              <a:rPr lang="fr-CA" sz="3200" b="1">
                <a:cs typeface="Arial" charset="0"/>
              </a:rPr>
              <a:t>provides guidance about 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3200" b="1">
                <a:cs typeface="Arial" charset="0"/>
              </a:rPr>
              <a:t>		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3200" b="1">
                <a:cs typeface="Arial" charset="0"/>
              </a:rPr>
              <a:t>	what </a:t>
            </a:r>
            <a:r>
              <a:rPr lang="fr-CA" sz="3200" b="1">
                <a:solidFill>
                  <a:srgbClr val="0000FF"/>
                </a:solidFill>
                <a:cs typeface="Arial" charset="0"/>
              </a:rPr>
              <a:t>CORE</a:t>
            </a:r>
            <a:r>
              <a:rPr lang="fr-CA" sz="3200" b="1">
                <a:cs typeface="Arial" charset="0"/>
              </a:rPr>
              <a:t> to </a:t>
            </a:r>
            <a:r>
              <a:rPr lang="fr-CA" sz="3200" b="1" u="sng">
                <a:cs typeface="Arial" charset="0"/>
              </a:rPr>
              <a:t>preserve</a:t>
            </a:r>
            <a:r>
              <a:rPr lang="fr-CA" sz="3200" b="1">
                <a:cs typeface="Arial" charset="0"/>
              </a:rPr>
              <a:t>, and what 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3200" b="1">
                <a:cs typeface="Arial" charset="0"/>
              </a:rPr>
              <a:t>		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3200" b="1">
                <a:cs typeface="Arial" charset="0"/>
              </a:rPr>
              <a:t>	</a:t>
            </a:r>
            <a:r>
              <a:rPr lang="fr-CA" sz="3200" b="1">
                <a:solidFill>
                  <a:srgbClr val="0000FF"/>
                </a:solidFill>
                <a:cs typeface="Arial" charset="0"/>
              </a:rPr>
              <a:t>FUTURE</a:t>
            </a:r>
            <a:r>
              <a:rPr lang="fr-CA" sz="3200" b="1">
                <a:cs typeface="Arial" charset="0"/>
              </a:rPr>
              <a:t> to </a:t>
            </a:r>
            <a:r>
              <a:rPr lang="fr-CA" sz="3200" b="1" u="sng">
                <a:cs typeface="Arial" charset="0"/>
              </a:rPr>
              <a:t>stimulate progress toward.</a:t>
            </a:r>
            <a:r>
              <a:rPr lang="fr-CA" sz="3200" b="1">
                <a:cs typeface="Arial" charset="0"/>
              </a:rPr>
              <a:t> »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endParaRPr lang="fr-CA" sz="3200" b="1">
              <a:cs typeface="Arial" charset="0"/>
            </a:endParaRPr>
          </a:p>
          <a:p>
            <a:pPr marL="342900" indent="-342900" algn="r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r>
              <a:rPr lang="fr-CA" sz="1000" b="1">
                <a:cs typeface="Arial" charset="0"/>
              </a:rPr>
              <a:t>Building your company’s vision; HBR – Sept./Oct. 1996; p.66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None/>
            </a:pPr>
            <a:endParaRPr lang="en-US" sz="3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615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7638"/>
            <a:ext cx="8548688" cy="47244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Arial" charset="0"/>
                <a:cs typeface="Arial" charset="0"/>
              </a:rPr>
              <a:t>Core ideology</a:t>
            </a:r>
            <a:r>
              <a:rPr lang="en-US" dirty="0">
                <a:latin typeface="Arial" charset="0"/>
                <a:cs typeface="Arial" charset="0"/>
              </a:rPr>
              <a:t>: </a:t>
            </a:r>
          </a:p>
          <a:p>
            <a:pPr lvl="1" eaLnBrk="1" hangingPunct="1"/>
            <a:r>
              <a:rPr lang="en-US" sz="2000" dirty="0">
                <a:latin typeface="Arial" charset="0"/>
                <a:ea typeface="ＭＳ Ｐゴシック" charset="0"/>
                <a:cs typeface="Arial" charset="0"/>
              </a:rPr>
              <a:t>Enduring character of an organization – a consistent identity that transcends </a:t>
            </a:r>
            <a:r>
              <a:rPr lang="en-US" sz="2000" dirty="0" smtClean="0">
                <a:latin typeface="Arial" charset="0"/>
                <a:ea typeface="ＭＳ Ｐゴシック" charset="0"/>
                <a:cs typeface="Arial" charset="0"/>
              </a:rPr>
              <a:t>product</a:t>
            </a:r>
          </a:p>
          <a:p>
            <a:pPr lvl="1" eaLnBrk="1" hangingPunct="1"/>
            <a:r>
              <a:rPr lang="en-US" sz="2000" dirty="0" smtClean="0">
                <a:latin typeface="Arial" charset="0"/>
                <a:ea typeface="ＭＳ Ｐゴシック" charset="0"/>
                <a:cs typeface="Arial" charset="0"/>
              </a:rPr>
              <a:t>Glue </a:t>
            </a:r>
            <a:r>
              <a:rPr lang="en-US" sz="2000" dirty="0">
                <a:latin typeface="Arial" charset="0"/>
                <a:ea typeface="ＭＳ Ｐゴシック" charset="0"/>
                <a:cs typeface="Arial" charset="0"/>
              </a:rPr>
              <a:t>that holds the organization together</a:t>
            </a:r>
            <a:r>
              <a:rPr lang="en-US" sz="2000" dirty="0" smtClean="0">
                <a:latin typeface="Arial" charset="0"/>
                <a:ea typeface="ＭＳ Ｐゴシック" charset="0"/>
                <a:cs typeface="Arial" charset="0"/>
              </a:rPr>
              <a:t>.</a:t>
            </a:r>
            <a:r>
              <a:rPr lang="en-US" b="1" dirty="0" smtClean="0">
                <a:latin typeface="Arial" charset="0"/>
                <a:cs typeface="Arial" charset="0"/>
              </a:rPr>
              <a:t> </a:t>
            </a:r>
          </a:p>
          <a:p>
            <a:r>
              <a:rPr lang="en-US" b="1" dirty="0" smtClean="0">
                <a:latin typeface="Arial" charset="0"/>
                <a:cs typeface="Arial" charset="0"/>
              </a:rPr>
              <a:t>Core values:</a:t>
            </a:r>
            <a:r>
              <a:rPr lang="en-US" dirty="0" smtClean="0">
                <a:latin typeface="Arial" charset="0"/>
                <a:cs typeface="Arial" charset="0"/>
              </a:rPr>
              <a:t> </a:t>
            </a:r>
          </a:p>
          <a:p>
            <a:pPr lvl="1"/>
            <a:r>
              <a:rPr lang="en-US" sz="2000" dirty="0" smtClean="0">
                <a:latin typeface="Arial" charset="0"/>
                <a:cs typeface="Arial" charset="0"/>
              </a:rPr>
              <a:t>small set of timeless guiding principles</a:t>
            </a:r>
          </a:p>
          <a:p>
            <a:pPr lvl="1"/>
            <a:r>
              <a:rPr lang="en-US" sz="2000" dirty="0" smtClean="0">
                <a:latin typeface="Arial" charset="0"/>
                <a:ea typeface="ＭＳ Ｐゴシック" charset="0"/>
                <a:cs typeface="Arial" charset="0"/>
              </a:rPr>
              <a:t>The </a:t>
            </a:r>
            <a:r>
              <a:rPr lang="en-CA" sz="2000" dirty="0" smtClean="0">
                <a:latin typeface="Arial" charset="0"/>
                <a:ea typeface="ＭＳ Ｐゴシック" charset="0"/>
                <a:cs typeface="Arial" charset="0"/>
              </a:rPr>
              <a:t>“Code of Ethics” or “How we do business”</a:t>
            </a:r>
            <a:endParaRPr lang="en-US" sz="2000" dirty="0" smtClean="0">
              <a:latin typeface="Arial" charset="0"/>
              <a:ea typeface="ＭＳ Ｐゴシック" charset="0"/>
              <a:cs typeface="Arial" charset="0"/>
            </a:endParaRPr>
          </a:p>
          <a:p>
            <a:r>
              <a:rPr lang="en-US" b="1" dirty="0" smtClean="0">
                <a:latin typeface="Arial" charset="0"/>
                <a:cs typeface="Arial" charset="0"/>
              </a:rPr>
              <a:t>Core purpose</a:t>
            </a:r>
            <a:r>
              <a:rPr lang="en-US" dirty="0" smtClean="0">
                <a:latin typeface="Arial" charset="0"/>
                <a:cs typeface="Arial" charset="0"/>
              </a:rPr>
              <a:t>: </a:t>
            </a:r>
          </a:p>
          <a:p>
            <a:pPr lvl="1"/>
            <a:r>
              <a:rPr lang="en-US" sz="2000" dirty="0" smtClean="0">
                <a:latin typeface="Arial" charset="0"/>
                <a:cs typeface="Arial" charset="0"/>
              </a:rPr>
              <a:t>The organization’s reason for being</a:t>
            </a:r>
          </a:p>
          <a:p>
            <a:pPr lvl="1"/>
            <a:r>
              <a:rPr lang="en-US" sz="2000" dirty="0" smtClean="0">
                <a:latin typeface="Arial" charset="0"/>
                <a:ea typeface="ＭＳ Ｐゴシック" charset="0"/>
                <a:cs typeface="Arial" charset="0"/>
              </a:rPr>
              <a:t>Why do we exist?</a:t>
            </a:r>
          </a:p>
          <a:p>
            <a:pPr lvl="1" eaLnBrk="1" hangingPunct="1"/>
            <a:endParaRPr lang="en-US" sz="2000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3331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60350"/>
            <a:ext cx="7543800" cy="9144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“Discovering”</a:t>
            </a:r>
            <a:r>
              <a:rPr lang="en-US" altLang="ja-JP" sz="3200" b="1" dirty="0" smtClean="0">
                <a:latin typeface="Arial" charset="0"/>
                <a:cs typeface="Arial" charset="0"/>
              </a:rPr>
              <a:t> core ideology</a:t>
            </a:r>
            <a:endParaRPr lang="en-US" altLang="ja-JP" sz="3200" b="1" dirty="0">
              <a:latin typeface="Arial" charset="0"/>
              <a:cs typeface="Arial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74350" y="1312954"/>
            <a:ext cx="8548687" cy="4724400"/>
          </a:xfrm>
        </p:spPr>
        <p:txBody>
          <a:bodyPr>
            <a:normAutofit/>
          </a:bodyPr>
          <a:lstStyle/>
          <a:p>
            <a:pPr eaLnBrk="1" hangingPunct="1">
              <a:buFont typeface="Wingdings" charset="0"/>
              <a:buNone/>
            </a:pPr>
            <a:endParaRPr lang="en-US" sz="2400" b="1" dirty="0">
              <a:latin typeface="Arial" charset="0"/>
              <a:cs typeface="Arial" charset="0"/>
            </a:endParaRP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You do not create or set core ideology</a:t>
            </a: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Description of what </a:t>
            </a:r>
            <a:r>
              <a:rPr lang="en-US" sz="2400" i="1" dirty="0">
                <a:latin typeface="Arial" charset="0"/>
                <a:ea typeface="ＭＳ Ｐゴシック" charset="0"/>
                <a:cs typeface="Arial" charset="0"/>
              </a:rPr>
              <a:t>actually exists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, not </a:t>
            </a:r>
            <a:r>
              <a:rPr lang="en-US" sz="2400" dirty="0" smtClean="0">
                <a:latin typeface="Arial" charset="0"/>
                <a:ea typeface="ＭＳ Ｐゴシック" charset="0"/>
                <a:cs typeface="Arial" charset="0"/>
              </a:rPr>
              <a:t>what 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we </a:t>
            </a:r>
            <a:r>
              <a:rPr lang="en-US" sz="2400" i="1" dirty="0">
                <a:latin typeface="Arial" charset="0"/>
                <a:ea typeface="ＭＳ Ｐゴシック" charset="0"/>
                <a:cs typeface="Arial" charset="0"/>
              </a:rPr>
              <a:t>wish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 existed</a:t>
            </a: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Needs to be meaningful and inspirational only to people inside the organization</a:t>
            </a: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Find people who are predisposed to share the organization’s core values and </a:t>
            </a:r>
            <a:r>
              <a:rPr lang="en-US" sz="2400" dirty="0" smtClean="0">
                <a:latin typeface="Arial" charset="0"/>
                <a:ea typeface="ＭＳ Ｐゴシック" charset="0"/>
                <a:cs typeface="Arial" charset="0"/>
              </a:rPr>
              <a:t>purpose</a:t>
            </a:r>
            <a:endParaRPr lang="en-US" sz="2400" dirty="0"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14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214438" y="1571625"/>
            <a:ext cx="2357437" cy="3571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atin typeface="Calibri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57750" y="1571625"/>
            <a:ext cx="3429000" cy="3571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924175"/>
            <a:ext cx="1785938" cy="3143250"/>
          </a:xfrm>
          <a:prstGeom prst="rect">
            <a:avLst/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dk1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71775" y="2924175"/>
            <a:ext cx="1785938" cy="2300288"/>
          </a:xfrm>
          <a:prstGeom prst="rect">
            <a:avLst/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dk1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235825" y="2997200"/>
            <a:ext cx="1785938" cy="3143250"/>
          </a:xfrm>
          <a:prstGeom prst="rect">
            <a:avLst/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dk1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92476" y="285728"/>
            <a:ext cx="2169122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Black"/>
                <a:ea typeface="+mn-ea"/>
                <a:cs typeface="Avenir Black"/>
              </a:rPr>
              <a:t>VISION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reflection blurRad="12700" stA="28000" endPos="45000" dist="1000" dir="5400000" sy="-100000" algn="bl" rotWithShape="0"/>
              </a:effectLst>
              <a:latin typeface="Avenir Black"/>
              <a:ea typeface="+mn-ea"/>
              <a:cs typeface="Avenir Black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1614" y="1071546"/>
            <a:ext cx="3223959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cs typeface="Arial"/>
              </a:rPr>
              <a:t>Core ideology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40183" y="1071546"/>
            <a:ext cx="395527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Envisioned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/>
                <a:ea typeface="+mn-ea"/>
                <a:cs typeface="Arial"/>
              </a:rPr>
              <a:t> 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future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6400" y="2500306"/>
            <a:ext cx="1514657" cy="338554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Core Value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73069" y="2500306"/>
            <a:ext cx="183786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Core Purpose</a:t>
            </a:r>
          </a:p>
        </p:txBody>
      </p:sp>
      <p:sp>
        <p:nvSpPr>
          <p:cNvPr id="59404" name="TextBox 17"/>
          <p:cNvSpPr txBox="1">
            <a:spLocks noChangeArrowheads="1"/>
          </p:cNvSpPr>
          <p:nvPr/>
        </p:nvSpPr>
        <p:spPr bwMode="auto">
          <a:xfrm>
            <a:off x="857250" y="1928813"/>
            <a:ext cx="327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cs typeface="Arial" charset="0"/>
              </a:rPr>
              <a:t>Enduring character of the organization;</a:t>
            </a:r>
          </a:p>
          <a:p>
            <a:pPr eaLnBrk="1" hangingPunct="1"/>
            <a:r>
              <a:rPr lang="en-US" sz="1400">
                <a:cs typeface="Arial" charset="0"/>
              </a:rPr>
              <a:t>Glue that holds the org.</a:t>
            </a:r>
            <a:r>
              <a:rPr lang="en-US" sz="1400">
                <a:latin typeface="Calibri" charset="0"/>
                <a:cs typeface="Arial" charset="0"/>
              </a:rPr>
              <a:t> together</a:t>
            </a:r>
          </a:p>
        </p:txBody>
      </p:sp>
      <p:sp>
        <p:nvSpPr>
          <p:cNvPr id="59405" name="TextBox 18"/>
          <p:cNvSpPr txBox="1">
            <a:spLocks noChangeArrowheads="1"/>
          </p:cNvSpPr>
          <p:nvPr/>
        </p:nvSpPr>
        <p:spPr bwMode="auto">
          <a:xfrm>
            <a:off x="5214938" y="1571625"/>
            <a:ext cx="3082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 b="1">
                <a:solidFill>
                  <a:srgbClr val="FF0000"/>
                </a:solidFill>
                <a:cs typeface="Arial" charset="0"/>
              </a:rPr>
              <a:t>What we aspire to become</a:t>
            </a:r>
          </a:p>
        </p:txBody>
      </p:sp>
      <p:sp>
        <p:nvSpPr>
          <p:cNvPr id="59406" name="TextBox 19"/>
          <p:cNvSpPr txBox="1">
            <a:spLocks noChangeArrowheads="1"/>
          </p:cNvSpPr>
          <p:nvPr/>
        </p:nvSpPr>
        <p:spPr bwMode="auto">
          <a:xfrm>
            <a:off x="323850" y="3068638"/>
            <a:ext cx="178593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sz="1800">
                <a:latin typeface="Calibri" charset="0"/>
              </a:rPr>
              <a:t> </a:t>
            </a:r>
            <a:r>
              <a:rPr lang="en-US" sz="1600">
                <a:cs typeface="Arial" charset="0"/>
              </a:rPr>
              <a:t>3 – 5 values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Small set of timeless guiding principles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Require no external justification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Have intrinsic value to those inside the organization</a:t>
            </a:r>
          </a:p>
        </p:txBody>
      </p:sp>
      <p:sp>
        <p:nvSpPr>
          <p:cNvPr id="59407" name="TextBox 20"/>
          <p:cNvSpPr txBox="1">
            <a:spLocks noChangeArrowheads="1"/>
          </p:cNvSpPr>
          <p:nvPr/>
        </p:nvSpPr>
        <p:spPr bwMode="auto">
          <a:xfrm>
            <a:off x="2843213" y="2997200"/>
            <a:ext cx="1785937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sz="1800">
                <a:latin typeface="Calibri" charset="0"/>
              </a:rPr>
              <a:t> </a:t>
            </a:r>
            <a:r>
              <a:rPr lang="en-US" sz="1600">
                <a:cs typeface="Arial" charset="0"/>
              </a:rPr>
              <a:t>100 yr test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Organization’s most fundamental reason for existence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Can never be fulfilled</a:t>
            </a:r>
          </a:p>
          <a:p>
            <a:pPr eaLnBrk="1" hangingPunct="1">
              <a:buFontTx/>
              <a:buChar char="-"/>
            </a:pPr>
            <a:endParaRPr lang="en-US" sz="1800">
              <a:latin typeface="Calibri" charset="0"/>
              <a:cs typeface="Arial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81851" y="2500306"/>
            <a:ext cx="20732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Audacious goal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752198" y="2500306"/>
            <a:ext cx="231645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Arial"/>
                <a:ea typeface="+mn-ea"/>
                <a:cs typeface="Arial"/>
              </a:rPr>
              <a:t>Goal achievemen</a:t>
            </a:r>
            <a:r>
              <a:rPr lang="en-US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/>
                <a:ea typeface="+mn-ea"/>
                <a:cs typeface="Arial"/>
              </a:rPr>
              <a:t>t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643438" y="2924175"/>
            <a:ext cx="1785937" cy="2092325"/>
          </a:xfrm>
          <a:prstGeom prst="rect">
            <a:avLst/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eaLnBrk="1" hangingPunct="1">
              <a:buFontTx/>
              <a:buChar char="-"/>
              <a:defRPr/>
            </a:pPr>
            <a:r>
              <a:rPr lang="en-US" sz="1800" dirty="0">
                <a:solidFill>
                  <a:schemeClr val="dk1"/>
                </a:solidFill>
                <a:latin typeface="Calibri" pitchFamily="34" charset="0"/>
                <a:ea typeface="+mn-ea"/>
                <a:cs typeface="+mn-cs"/>
              </a:rPr>
              <a:t> </a:t>
            </a:r>
            <a:r>
              <a:rPr lang="en-US" sz="1600" dirty="0">
                <a:solidFill>
                  <a:schemeClr val="dk1"/>
                </a:solidFill>
                <a:latin typeface="Arial"/>
                <a:ea typeface="+mn-ea"/>
                <a:cs typeface="Arial"/>
              </a:rPr>
              <a:t>10-30 years</a:t>
            </a:r>
          </a:p>
          <a:p>
            <a:pPr eaLnBrk="1" hangingPunct="1">
              <a:buFontTx/>
              <a:buChar char="-"/>
              <a:defRPr/>
            </a:pPr>
            <a:r>
              <a:rPr lang="en-US" sz="1600" dirty="0">
                <a:solidFill>
                  <a:schemeClr val="dk1"/>
                </a:solidFill>
                <a:latin typeface="Arial"/>
                <a:ea typeface="+mn-ea"/>
                <a:cs typeface="Arial"/>
              </a:rPr>
              <a:t> BHAG:</a:t>
            </a:r>
          </a:p>
          <a:p>
            <a:pPr eaLnBrk="1" hangingPunct="1">
              <a:buFontTx/>
              <a:buChar char="-"/>
              <a:defRPr/>
            </a:pPr>
            <a:r>
              <a:rPr lang="en-US" sz="1600" dirty="0">
                <a:solidFill>
                  <a:schemeClr val="dk1"/>
                </a:solidFill>
                <a:latin typeface="Arial"/>
                <a:ea typeface="+mn-ea"/>
                <a:cs typeface="Arial"/>
              </a:rPr>
              <a:t>   Unifying focal point</a:t>
            </a:r>
          </a:p>
          <a:p>
            <a:pPr eaLnBrk="1" hangingPunct="1">
              <a:buFontTx/>
              <a:buChar char="-"/>
              <a:defRPr/>
            </a:pPr>
            <a:r>
              <a:rPr lang="en-US" sz="1600" dirty="0">
                <a:solidFill>
                  <a:schemeClr val="dk1"/>
                </a:solidFill>
                <a:latin typeface="Arial"/>
                <a:ea typeface="+mn-ea"/>
                <a:cs typeface="Arial"/>
              </a:rPr>
              <a:t>   Catalyst for team spirit</a:t>
            </a:r>
          </a:p>
          <a:p>
            <a:pPr eaLnBrk="1" hangingPunct="1">
              <a:buFontTx/>
              <a:buChar char="-"/>
              <a:defRPr/>
            </a:pPr>
            <a:r>
              <a:rPr lang="en-US" sz="1600" dirty="0">
                <a:solidFill>
                  <a:schemeClr val="dk1"/>
                </a:solidFill>
                <a:latin typeface="Arial"/>
                <a:ea typeface="+mn-ea"/>
                <a:cs typeface="Arial"/>
              </a:rPr>
              <a:t>   Clear finish line</a:t>
            </a:r>
          </a:p>
        </p:txBody>
      </p:sp>
      <p:sp>
        <p:nvSpPr>
          <p:cNvPr id="59411" name="TextBox 24"/>
          <p:cNvSpPr txBox="1">
            <a:spLocks noChangeArrowheads="1"/>
          </p:cNvSpPr>
          <p:nvPr/>
        </p:nvSpPr>
        <p:spPr bwMode="auto">
          <a:xfrm>
            <a:off x="7164388" y="2924175"/>
            <a:ext cx="1785937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sz="1800">
                <a:latin typeface="Calibri" charset="0"/>
              </a:rPr>
              <a:t> </a:t>
            </a:r>
            <a:r>
              <a:rPr lang="en-US" sz="1600">
                <a:cs typeface="Arial" charset="0"/>
              </a:rPr>
              <a:t>Vivid description 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What it will be like to achieve BHAG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Picture people can carry around</a:t>
            </a:r>
          </a:p>
          <a:p>
            <a:pPr eaLnBrk="1" hangingPunct="1">
              <a:buFontTx/>
              <a:buChar char="-"/>
            </a:pPr>
            <a:r>
              <a:rPr lang="en-US" sz="1600">
                <a:cs typeface="Arial" charset="0"/>
              </a:rPr>
              <a:t> Passion, emotion, conviction: essential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4286250" y="928688"/>
            <a:ext cx="1000125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413" name="TextBox 28"/>
          <p:cNvSpPr txBox="1">
            <a:spLocks noChangeArrowheads="1"/>
          </p:cNvSpPr>
          <p:nvPr/>
        </p:nvSpPr>
        <p:spPr bwMode="auto">
          <a:xfrm>
            <a:off x="1428750" y="1571625"/>
            <a:ext cx="2171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 b="1">
                <a:solidFill>
                  <a:srgbClr val="FF0000"/>
                </a:solidFill>
                <a:cs typeface="Arial" charset="0"/>
              </a:rPr>
              <a:t>What we stand for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764064" y="6072206"/>
            <a:ext cx="591520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ea typeface="+mn-ea"/>
                <a:cs typeface="Arial"/>
              </a:rPr>
              <a:t>Preserve the core &amp; stimulate progress 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10800000" flipV="1">
            <a:off x="3214688" y="928688"/>
            <a:ext cx="1071562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416" name="TextBox 17"/>
          <p:cNvSpPr txBox="1">
            <a:spLocks noChangeArrowheads="1"/>
          </p:cNvSpPr>
          <p:nvPr/>
        </p:nvSpPr>
        <p:spPr bwMode="auto">
          <a:xfrm>
            <a:off x="5003800" y="1916113"/>
            <a:ext cx="337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cs typeface="Arial" charset="0"/>
              </a:rPr>
              <a:t>Audacious and vivid goals that stimulate </a:t>
            </a:r>
          </a:p>
          <a:p>
            <a:pPr eaLnBrk="1" hangingPunct="1"/>
            <a:r>
              <a:rPr lang="en-US" sz="1400">
                <a:cs typeface="Arial" charset="0"/>
              </a:rPr>
              <a:t>progress</a:t>
            </a:r>
          </a:p>
        </p:txBody>
      </p:sp>
      <p:sp>
        <p:nvSpPr>
          <p:cNvPr id="14" name="Left-Right-Up Arrow 13"/>
          <p:cNvSpPr>
            <a:spLocks noChangeAspect="1"/>
          </p:cNvSpPr>
          <p:nvPr/>
        </p:nvSpPr>
        <p:spPr bwMode="auto">
          <a:xfrm>
            <a:off x="2051050" y="2636838"/>
            <a:ext cx="647700" cy="425450"/>
          </a:xfrm>
          <a:prstGeom prst="leftRight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" pitchFamily="-32" charset="0"/>
            </a:endParaRPr>
          </a:p>
        </p:txBody>
      </p:sp>
      <p:sp>
        <p:nvSpPr>
          <p:cNvPr id="33" name="Left-Right-Up Arrow 32"/>
          <p:cNvSpPr>
            <a:spLocks noChangeAspect="1"/>
          </p:cNvSpPr>
          <p:nvPr/>
        </p:nvSpPr>
        <p:spPr bwMode="auto">
          <a:xfrm>
            <a:off x="6443663" y="2708275"/>
            <a:ext cx="647700" cy="425450"/>
          </a:xfrm>
          <a:prstGeom prst="leftRight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" pitchFamily="-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79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29"/>
          <a:stretch>
            <a:fillRect/>
          </a:stretch>
        </p:blipFill>
        <p:spPr>
          <a:xfrm>
            <a:off x="382588" y="428625"/>
            <a:ext cx="8761412" cy="4786313"/>
          </a:xfrm>
        </p:spPr>
      </p:pic>
      <p:sp>
        <p:nvSpPr>
          <p:cNvPr id="3" name="Rounded Rectangle 2"/>
          <p:cNvSpPr/>
          <p:nvPr/>
        </p:nvSpPr>
        <p:spPr>
          <a:xfrm>
            <a:off x="285750" y="2643188"/>
            <a:ext cx="4857750" cy="2286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en-CA" sz="4000">
                <a:solidFill>
                  <a:srgbClr val="FFFF00"/>
                </a:solidFill>
                <a:latin typeface="Comic Sans MS" charset="0"/>
                <a:ea typeface="ＭＳ Ｐゴシック" charset="0"/>
                <a:cs typeface="Arial" charset="0"/>
              </a:rPr>
              <a:t>Henry Mintzberg</a:t>
            </a:r>
          </a:p>
          <a:p>
            <a:pPr algn="ctr" eaLnBrk="1" hangingPunct="1"/>
            <a:r>
              <a:rPr lang="en-CA" sz="3200">
                <a:solidFill>
                  <a:srgbClr val="FFFF00"/>
                </a:solidFill>
                <a:latin typeface="Comic Sans MS" charset="0"/>
                <a:ea typeface="ＭＳ Ｐゴシック" charset="0"/>
                <a:cs typeface="Arial" charset="0"/>
              </a:rPr>
              <a:t>1939-</a:t>
            </a:r>
          </a:p>
          <a:p>
            <a:pPr algn="ctr" eaLnBrk="1" hangingPunct="1"/>
            <a:r>
              <a:rPr lang="ja-JP" altLang="en-CA" sz="2800">
                <a:solidFill>
                  <a:srgbClr val="FFFFFF"/>
                </a:solidFill>
                <a:latin typeface="Comic Sans MS" charset="0"/>
                <a:ea typeface="ＭＳ Ｐゴシック" charset="0"/>
                <a:cs typeface="Arial" charset="0"/>
              </a:rPr>
              <a:t>“</a:t>
            </a:r>
            <a:r>
              <a:rPr lang="en-CA" altLang="ja-JP" sz="2800">
                <a:solidFill>
                  <a:srgbClr val="FFFFFF"/>
                </a:solidFill>
                <a:latin typeface="Comic Sans MS" charset="0"/>
                <a:ea typeface="ＭＳ Ｐゴシック" charset="0"/>
                <a:cs typeface="Arial" charset="0"/>
              </a:rPr>
              <a:t>Business Guru</a:t>
            </a:r>
            <a:r>
              <a:rPr lang="ja-JP" altLang="en-CA" sz="2800">
                <a:solidFill>
                  <a:srgbClr val="FFFFFF"/>
                </a:solidFill>
                <a:latin typeface="Comic Sans MS" charset="0"/>
                <a:ea typeface="ＭＳ Ｐゴシック" charset="0"/>
                <a:cs typeface="Arial" charset="0"/>
              </a:rPr>
              <a:t>”</a:t>
            </a:r>
            <a:r>
              <a:rPr lang="en-CA" altLang="ja-JP" sz="2800">
                <a:solidFill>
                  <a:srgbClr val="FFFFFF"/>
                </a:solidFill>
                <a:latin typeface="Comic Sans MS" charset="0"/>
                <a:ea typeface="ＭＳ Ｐゴシック" charset="0"/>
                <a:cs typeface="Arial" charset="0"/>
              </a:rPr>
              <a:t> </a:t>
            </a:r>
          </a:p>
          <a:p>
            <a:pPr algn="ctr" eaLnBrk="1" hangingPunct="1"/>
            <a:r>
              <a:rPr lang="en-CA">
                <a:solidFill>
                  <a:srgbClr val="FFFFFF"/>
                </a:solidFill>
                <a:latin typeface="Comic Sans MS" charset="0"/>
                <a:ea typeface="ＭＳ Ｐゴシック" charset="0"/>
                <a:cs typeface="Arial" charset="0"/>
              </a:rPr>
              <a:t>of Canadian origin</a:t>
            </a:r>
          </a:p>
          <a:p>
            <a:pPr algn="ctr" eaLnBrk="1" hangingPunct="1"/>
            <a:r>
              <a:rPr lang="en-CA" sz="2800">
                <a:solidFill>
                  <a:srgbClr val="FFFF00"/>
                </a:solidFill>
                <a:latin typeface="Comic Sans MS" charset="0"/>
                <a:ea typeface="ＭＳ Ｐゴシック" charset="0"/>
                <a:cs typeface="Arial" charset="0"/>
              </a:rPr>
              <a:t>The practices of managers</a:t>
            </a:r>
          </a:p>
        </p:txBody>
      </p:sp>
    </p:spTree>
    <p:extLst>
      <p:ext uri="{BB962C8B-B14F-4D97-AF65-F5344CB8AC3E}">
        <p14:creationId xmlns:p14="http://schemas.microsoft.com/office/powerpoint/2010/main" val="182950291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33375"/>
            <a:ext cx="7315200" cy="914400"/>
          </a:xfrm>
        </p:spPr>
        <p:txBody>
          <a:bodyPr/>
          <a:lstStyle/>
          <a:p>
            <a:pPr eaLnBrk="1" hangingPunct="1"/>
            <a:r>
              <a:rPr lang="en-US" sz="3200" dirty="0" err="1">
                <a:latin typeface="Arial Black" charset="0"/>
              </a:rPr>
              <a:t>Mintzberg’s</a:t>
            </a:r>
            <a:r>
              <a:rPr lang="en-US" sz="3200" dirty="0">
                <a:latin typeface="Arial Black" charset="0"/>
              </a:rPr>
              <a:t> manager’s roles</a:t>
            </a:r>
            <a:endParaRPr lang="en-CA" sz="3200" dirty="0">
              <a:latin typeface="Arial Black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341438"/>
            <a:ext cx="7878040" cy="5159394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>
                <a:cs typeface="Arial"/>
              </a:rPr>
              <a:t>Interpersonal roles </a:t>
            </a:r>
            <a:r>
              <a:rPr lang="en-US" sz="2000" dirty="0" smtClean="0">
                <a:cs typeface="Arial"/>
              </a:rPr>
              <a:t>(establish communication)</a:t>
            </a:r>
          </a:p>
          <a:p>
            <a:pPr lvl="1">
              <a:defRPr/>
            </a:pPr>
            <a:r>
              <a:rPr lang="en-US" dirty="0" smtClean="0">
                <a:cs typeface="Arial"/>
              </a:rPr>
              <a:t>Figurehead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(someone inside the firm who represents the firm)</a:t>
            </a:r>
            <a:endParaRPr lang="en-US" sz="1800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Leader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(role model, how to act, to proceed)</a:t>
            </a:r>
            <a:endParaRPr lang="en-US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Liaison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(social network, try to build a relation with other firm)</a:t>
            </a:r>
            <a:endParaRPr lang="en-US" dirty="0" smtClean="0">
              <a:cs typeface="Arial"/>
            </a:endParaRPr>
          </a:p>
          <a:p>
            <a:pPr>
              <a:defRPr/>
            </a:pPr>
            <a:r>
              <a:rPr lang="en-US" dirty="0" smtClean="0">
                <a:cs typeface="Arial"/>
              </a:rPr>
              <a:t>Informational roles</a:t>
            </a:r>
          </a:p>
          <a:p>
            <a:pPr lvl="1">
              <a:defRPr/>
            </a:pPr>
            <a:r>
              <a:rPr lang="en-US" dirty="0" smtClean="0">
                <a:cs typeface="Arial"/>
              </a:rPr>
              <a:t>Monitor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(what could be beneficial, what is relevant for who)</a:t>
            </a:r>
            <a:endParaRPr lang="en-US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Disseminator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(who needs to do what)</a:t>
            </a:r>
            <a:endParaRPr lang="en-US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Spokesperson</a:t>
            </a:r>
          </a:p>
          <a:p>
            <a:pPr>
              <a:defRPr/>
            </a:pPr>
            <a:r>
              <a:rPr lang="en-US" dirty="0" smtClean="0">
                <a:cs typeface="Arial"/>
              </a:rPr>
              <a:t>Decisional roles</a:t>
            </a:r>
          </a:p>
          <a:p>
            <a:pPr lvl="1">
              <a:defRPr/>
            </a:pPr>
            <a:r>
              <a:rPr lang="en-US" dirty="0" smtClean="0">
                <a:cs typeface="Arial"/>
              </a:rPr>
              <a:t>Entrepreneur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(project manager)</a:t>
            </a:r>
            <a:endParaRPr lang="en-US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Disturbance</a:t>
            </a:r>
            <a:r>
              <a:rPr lang="en-US" dirty="0">
                <a:cs typeface="Arial"/>
              </a:rPr>
              <a:t>-</a:t>
            </a:r>
            <a:r>
              <a:rPr lang="en-US" dirty="0" smtClean="0">
                <a:cs typeface="Arial"/>
              </a:rPr>
              <a:t>handler </a:t>
            </a:r>
            <a:r>
              <a:rPr lang="en-US" sz="1800" dirty="0" smtClean="0">
                <a:solidFill>
                  <a:prstClr val="black"/>
                </a:solidFill>
                <a:cs typeface="Arial"/>
              </a:rPr>
              <a:t>(assure harmony in the company)</a:t>
            </a:r>
            <a:endParaRPr lang="en-US" dirty="0" smtClean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Resource</a:t>
            </a:r>
            <a:r>
              <a:rPr lang="en-US" dirty="0">
                <a:cs typeface="Arial"/>
              </a:rPr>
              <a:t>-</a:t>
            </a:r>
            <a:r>
              <a:rPr lang="en-US" dirty="0" smtClean="0">
                <a:cs typeface="Arial"/>
              </a:rPr>
              <a:t>allocator </a:t>
            </a:r>
            <a:r>
              <a:rPr lang="en-US" sz="2000" dirty="0" smtClean="0">
                <a:solidFill>
                  <a:prstClr val="black"/>
                </a:solidFill>
                <a:cs typeface="Arial"/>
              </a:rPr>
              <a:t>(more % to who)</a:t>
            </a:r>
            <a:endParaRPr lang="en-US" dirty="0">
              <a:cs typeface="Arial"/>
            </a:endParaRPr>
          </a:p>
          <a:p>
            <a:pPr lvl="1">
              <a:defRPr/>
            </a:pPr>
            <a:r>
              <a:rPr lang="en-US" dirty="0" smtClean="0">
                <a:cs typeface="Arial"/>
              </a:rPr>
              <a:t>Negotiator</a:t>
            </a:r>
            <a:endParaRPr lang="en-CA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270940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Types of Power: French &amp; Raven</a:t>
            </a:r>
            <a:br>
              <a:rPr lang="en-US" sz="3200">
                <a:latin typeface="Arial Black" charset="0"/>
              </a:rPr>
            </a:br>
            <a:r>
              <a:rPr lang="en-US" sz="2400">
                <a:solidFill>
                  <a:srgbClr val="0070C0"/>
                </a:solidFill>
                <a:latin typeface="Arial Black" charset="0"/>
              </a:rPr>
              <a:t>  </a:t>
            </a:r>
            <a:r>
              <a:rPr lang="en-US" sz="2400">
                <a:solidFill>
                  <a:srgbClr val="800000"/>
                </a:solidFill>
                <a:latin typeface="Arial Black" charset="0"/>
              </a:rPr>
              <a:t>“who holds it over whom”</a:t>
            </a:r>
            <a:endParaRPr lang="en-US" sz="2800">
              <a:solidFill>
                <a:srgbClr val="800000"/>
              </a:solidFill>
              <a:latin typeface="Arial Black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84213" y="1412875"/>
            <a:ext cx="7696200" cy="4724400"/>
          </a:xfrm>
        </p:spPr>
        <p:txBody>
          <a:bodyPr/>
          <a:lstStyle/>
          <a:p>
            <a:pPr eaLnBrk="1" hangingPunct="1"/>
            <a:r>
              <a:rPr lang="en-CA" sz="2400" b="1" i="1" dirty="0">
                <a:latin typeface="Arial" charset="0"/>
                <a:cs typeface="Arial" charset="0"/>
              </a:rPr>
              <a:t>Reward Power</a:t>
            </a:r>
            <a:r>
              <a:rPr lang="en-CA" sz="2400" b="1" dirty="0">
                <a:latin typeface="Arial" charset="0"/>
                <a:cs typeface="Arial" charset="0"/>
              </a:rPr>
              <a:t>, </a:t>
            </a:r>
            <a:r>
              <a:rPr lang="en-CA" sz="2000" dirty="0" smtClean="0">
                <a:latin typeface="Arial" charset="0"/>
                <a:cs typeface="Arial" charset="0"/>
              </a:rPr>
              <a:t>you let someone have power on you (or vice-versa) and get(give) a reward</a:t>
            </a:r>
            <a:endParaRPr lang="en-CA" sz="2000" dirty="0">
              <a:latin typeface="Arial" charset="0"/>
              <a:cs typeface="Arial" charset="0"/>
            </a:endParaRPr>
          </a:p>
          <a:p>
            <a:pPr eaLnBrk="1" hangingPunct="1"/>
            <a:r>
              <a:rPr lang="en-CA" sz="2400" b="1" i="1" dirty="0">
                <a:latin typeface="Arial" charset="0"/>
                <a:cs typeface="Arial" charset="0"/>
              </a:rPr>
              <a:t>Coercive Power</a:t>
            </a:r>
            <a:r>
              <a:rPr lang="en-CA" sz="2400" b="1" dirty="0">
                <a:latin typeface="Arial" charset="0"/>
                <a:cs typeface="Arial" charset="0"/>
              </a:rPr>
              <a:t>, </a:t>
            </a:r>
            <a:r>
              <a:rPr lang="en-CA" sz="2000" dirty="0" smtClean="0">
                <a:latin typeface="Arial" charset="0"/>
                <a:cs typeface="Arial" charset="0"/>
              </a:rPr>
              <a:t>you can be punish if you don’t obey (hell life)</a:t>
            </a:r>
            <a:endParaRPr lang="en-CA" sz="2000" dirty="0">
              <a:latin typeface="Arial" charset="0"/>
              <a:cs typeface="Arial" charset="0"/>
            </a:endParaRPr>
          </a:p>
          <a:p>
            <a:pPr eaLnBrk="1" hangingPunct="1"/>
            <a:r>
              <a:rPr lang="en-CA" sz="2400" b="1" i="1" dirty="0">
                <a:latin typeface="Arial" charset="0"/>
                <a:cs typeface="Arial" charset="0"/>
              </a:rPr>
              <a:t>Legitimate Power</a:t>
            </a:r>
            <a:r>
              <a:rPr lang="en-CA" sz="2400" b="1" dirty="0">
                <a:latin typeface="Arial" charset="0"/>
                <a:cs typeface="Arial" charset="0"/>
              </a:rPr>
              <a:t>, </a:t>
            </a:r>
            <a:r>
              <a:rPr lang="en-CA" sz="2000" dirty="0" smtClean="0">
                <a:latin typeface="Arial" charset="0"/>
                <a:cs typeface="Arial" charset="0"/>
              </a:rPr>
              <a:t>when someone has </a:t>
            </a:r>
            <a:r>
              <a:rPr lang="en-CA" sz="2000" dirty="0">
                <a:latin typeface="Arial" charset="0"/>
                <a:cs typeface="Arial" charset="0"/>
              </a:rPr>
              <a:t>a legitimate right to prescribe behaviour for </a:t>
            </a:r>
            <a:r>
              <a:rPr lang="en-CA" sz="2000" dirty="0" smtClean="0">
                <a:latin typeface="Arial" charset="0"/>
                <a:cs typeface="Arial" charset="0"/>
              </a:rPr>
              <a:t>you (parents, religion)</a:t>
            </a:r>
            <a:endParaRPr lang="en-CA" sz="2000" dirty="0">
              <a:latin typeface="Arial" charset="0"/>
              <a:cs typeface="Arial" charset="0"/>
            </a:endParaRPr>
          </a:p>
          <a:p>
            <a:pPr eaLnBrk="1" hangingPunct="1"/>
            <a:r>
              <a:rPr lang="en-CA" sz="2400" b="1" i="1" dirty="0">
                <a:latin typeface="Arial" charset="0"/>
                <a:cs typeface="Arial" charset="0"/>
              </a:rPr>
              <a:t>Referent Power,</a:t>
            </a:r>
            <a:r>
              <a:rPr lang="en-CA" sz="2400" dirty="0">
                <a:latin typeface="Arial" charset="0"/>
                <a:cs typeface="Arial" charset="0"/>
              </a:rPr>
              <a:t> </a:t>
            </a:r>
            <a:r>
              <a:rPr lang="en-CA" sz="2000" dirty="0">
                <a:solidFill>
                  <a:srgbClr val="000000"/>
                </a:solidFill>
                <a:latin typeface="Arial" charset="0"/>
                <a:cs typeface="Arial" charset="0"/>
              </a:rPr>
              <a:t>based on one’s identification with the </a:t>
            </a:r>
            <a:r>
              <a:rPr lang="en-CA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other ( which group you fit more in)</a:t>
            </a:r>
            <a:endParaRPr lang="en-CA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en-CA" sz="2400" b="1" i="1" dirty="0">
                <a:latin typeface="Arial" charset="0"/>
                <a:cs typeface="Arial" charset="0"/>
              </a:rPr>
              <a:t>Expert Power</a:t>
            </a:r>
            <a:r>
              <a:rPr lang="en-CA" sz="2400" b="1" dirty="0">
                <a:latin typeface="Arial" charset="0"/>
                <a:cs typeface="Arial" charset="0"/>
              </a:rPr>
              <a:t>, </a:t>
            </a:r>
            <a:r>
              <a:rPr lang="en-CA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when someone has </a:t>
            </a:r>
            <a:r>
              <a:rPr lang="en-CA" sz="2000" dirty="0">
                <a:solidFill>
                  <a:srgbClr val="000000"/>
                </a:solidFill>
                <a:latin typeface="Arial" charset="0"/>
                <a:cs typeface="Arial" charset="0"/>
              </a:rPr>
              <a:t>some special knowledge or </a:t>
            </a:r>
            <a:r>
              <a:rPr lang="en-CA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expertise higher than you</a:t>
            </a:r>
            <a:endParaRPr lang="en-CA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en-CA" sz="2400" dirty="0">
              <a:latin typeface="Arial" charset="0"/>
              <a:cs typeface="Arial" charset="0"/>
            </a:endParaRPr>
          </a:p>
          <a:p>
            <a:pPr eaLnBrk="1" hangingPunct="1"/>
            <a:endParaRPr lang="en-CA" sz="2600" dirty="0">
              <a:latin typeface="Comic Sans MS" charset="0"/>
            </a:endParaRPr>
          </a:p>
          <a:p>
            <a:pPr eaLnBrk="1" hangingPunct="1"/>
            <a:endParaRPr lang="en-CA" sz="2600" dirty="0">
              <a:latin typeface="Comic Sans MS" charset="0"/>
            </a:endParaRPr>
          </a:p>
          <a:p>
            <a:pPr eaLnBrk="1" hangingPunct="1"/>
            <a:endParaRPr lang="en-CA" dirty="0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94818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051"/>
          <p:cNvSpPr txBox="1">
            <a:spLocks noChangeArrowheads="1"/>
          </p:cNvSpPr>
          <p:nvPr/>
        </p:nvSpPr>
        <p:spPr bwMode="auto">
          <a:xfrm>
            <a:off x="357188" y="1357313"/>
            <a:ext cx="8458200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200"/>
              <a:t>1. Share my experience &amp; special skills</a:t>
            </a:r>
          </a:p>
          <a:p>
            <a:pPr eaLnBrk="1" hangingPunct="1"/>
            <a:r>
              <a:rPr lang="en-US" sz="2200">
                <a:solidFill>
                  <a:schemeClr val="accent1"/>
                </a:solidFill>
              </a:rPr>
              <a:t>2. Tell them that they have commitments to meet</a:t>
            </a:r>
          </a:p>
          <a:p>
            <a:pPr eaLnBrk="1" hangingPunct="1"/>
            <a:r>
              <a:rPr lang="en-US" sz="2200">
                <a:solidFill>
                  <a:srgbClr val="FF6600"/>
                </a:solidFill>
              </a:rPr>
              <a:t>3. Give them tough, undesirable jobs to do</a:t>
            </a:r>
          </a:p>
          <a:p>
            <a:pPr eaLnBrk="1" hangingPunct="1"/>
            <a:r>
              <a:rPr lang="en-US" sz="2200">
                <a:solidFill>
                  <a:srgbClr val="CC00CC"/>
                </a:solidFill>
              </a:rPr>
              <a:t>4. Make them feel like I approve of them</a:t>
            </a:r>
          </a:p>
          <a:p>
            <a:pPr eaLnBrk="1" hangingPunct="1"/>
            <a:r>
              <a:rPr lang="en-US" sz="2200">
                <a:solidFill>
                  <a:srgbClr val="CC00CC"/>
                </a:solidFill>
              </a:rPr>
              <a:t>5. Make them feel important</a:t>
            </a:r>
          </a:p>
          <a:p>
            <a:pPr eaLnBrk="1" hangingPunct="1"/>
            <a:r>
              <a:rPr lang="en-US" sz="2200">
                <a:solidFill>
                  <a:schemeClr val="accent2"/>
                </a:solidFill>
              </a:rPr>
              <a:t>6. Give them a good peer evaluation</a:t>
            </a:r>
          </a:p>
          <a:p>
            <a:pPr eaLnBrk="1" hangingPunct="1"/>
            <a:r>
              <a:rPr lang="en-US" sz="2200"/>
              <a:t>7. Provide good technical suggestions</a:t>
            </a:r>
          </a:p>
          <a:p>
            <a:pPr eaLnBrk="1" hangingPunct="1"/>
            <a:r>
              <a:rPr lang="en-US" sz="2200">
                <a:solidFill>
                  <a:schemeClr val="accent1"/>
                </a:solidFill>
              </a:rPr>
              <a:t>8. Make them recognize they have tasks to accomplish</a:t>
            </a:r>
          </a:p>
          <a:p>
            <a:pPr eaLnBrk="1" hangingPunct="1"/>
            <a:r>
              <a:rPr lang="en-US" sz="2200">
                <a:solidFill>
                  <a:schemeClr val="accent2"/>
                </a:solidFill>
              </a:rPr>
              <a:t>9. Provide them with special benefits</a:t>
            </a:r>
          </a:p>
          <a:p>
            <a:pPr eaLnBrk="1" hangingPunct="1"/>
            <a:r>
              <a:rPr lang="en-US" sz="2200">
                <a:solidFill>
                  <a:srgbClr val="FF6600"/>
                </a:solidFill>
              </a:rPr>
              <a:t>10. Make things unpleasant for them</a:t>
            </a:r>
          </a:p>
          <a:p>
            <a:pPr eaLnBrk="1" hangingPunct="1"/>
            <a:r>
              <a:rPr lang="en-US" sz="2200">
                <a:solidFill>
                  <a:schemeClr val="accent2"/>
                </a:solidFill>
              </a:rPr>
              <a:t>11. Influence their getting a pay increase</a:t>
            </a:r>
          </a:p>
          <a:p>
            <a:pPr eaLnBrk="1" hangingPunct="1"/>
            <a:r>
              <a:rPr lang="en-US" sz="2200">
                <a:solidFill>
                  <a:schemeClr val="accent1"/>
                </a:solidFill>
              </a:rPr>
              <a:t>12. Make them feel they have commitments to meet</a:t>
            </a:r>
          </a:p>
          <a:p>
            <a:pPr eaLnBrk="1" hangingPunct="1"/>
            <a:r>
              <a:rPr lang="en-US" sz="2200">
                <a:solidFill>
                  <a:srgbClr val="FF6600"/>
                </a:solidFill>
              </a:rPr>
              <a:t>13. Make the work difficult for them</a:t>
            </a:r>
          </a:p>
          <a:p>
            <a:pPr eaLnBrk="1" hangingPunct="1"/>
            <a:r>
              <a:rPr lang="en-US" sz="2200"/>
              <a:t>14. Provide them with good task-related advice</a:t>
            </a:r>
          </a:p>
          <a:p>
            <a:pPr eaLnBrk="1" hangingPunct="1"/>
            <a:r>
              <a:rPr lang="en-US" sz="2200">
                <a:solidFill>
                  <a:srgbClr val="CC00CC"/>
                </a:solidFill>
              </a:rPr>
              <a:t>15. Make them feel personally accepted</a:t>
            </a:r>
            <a:endParaRPr lang="en-CA" sz="2200">
              <a:solidFill>
                <a:srgbClr val="CC00CC"/>
              </a:solidFill>
            </a:endParaRPr>
          </a:p>
        </p:txBody>
      </p:sp>
      <p:sp>
        <p:nvSpPr>
          <p:cNvPr id="33795" name="Text Box 2050"/>
          <p:cNvSpPr txBox="1">
            <a:spLocks noChangeArrowheads="1"/>
          </p:cNvSpPr>
          <p:nvPr/>
        </p:nvSpPr>
        <p:spPr bwMode="auto">
          <a:xfrm>
            <a:off x="487363" y="260350"/>
            <a:ext cx="864393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>
                <a:solidFill>
                  <a:srgbClr val="800000"/>
                </a:solidFill>
                <a:latin typeface="Arial Black" charset="0"/>
              </a:rPr>
              <a:t>Types of Power: French &amp; Raven</a:t>
            </a:r>
            <a:endParaRPr lang="en-US" sz="3200" i="1">
              <a:solidFill>
                <a:srgbClr val="800000"/>
              </a:solidFill>
              <a:latin typeface="Arial Black" charset="0"/>
            </a:endParaRPr>
          </a:p>
          <a:p>
            <a:pPr eaLnBrk="1" hangingPunct="1"/>
            <a:r>
              <a:rPr lang="en-US" b="1">
                <a:solidFill>
                  <a:schemeClr val="accent2"/>
                </a:solidFill>
              </a:rPr>
              <a:t>REWARD  </a:t>
            </a:r>
            <a:r>
              <a:rPr lang="en-US" b="1">
                <a:solidFill>
                  <a:srgbClr val="FF6600"/>
                </a:solidFill>
              </a:rPr>
              <a:t>COERCIVE </a:t>
            </a:r>
            <a:r>
              <a:rPr lang="en-US" b="1">
                <a:solidFill>
                  <a:srgbClr val="CC00CC"/>
                </a:solidFill>
              </a:rPr>
              <a:t>REFERENT</a:t>
            </a:r>
            <a:r>
              <a:rPr lang="en-US" b="1">
                <a:solidFill>
                  <a:srgbClr val="FF6600"/>
                </a:solidFill>
              </a:rPr>
              <a:t>  </a:t>
            </a:r>
            <a:r>
              <a:rPr lang="en-US" b="1"/>
              <a:t>EXPERT </a:t>
            </a:r>
            <a:r>
              <a:rPr lang="en-US" b="1">
                <a:solidFill>
                  <a:schemeClr val="accent2"/>
                </a:solidFill>
              </a:rPr>
              <a:t> </a:t>
            </a:r>
            <a:r>
              <a:rPr lang="en-US" b="1">
                <a:solidFill>
                  <a:schemeClr val="accent1"/>
                </a:solidFill>
              </a:rPr>
              <a:t>LEGITIMATE </a:t>
            </a:r>
            <a:endParaRPr lang="en-CA" b="1"/>
          </a:p>
        </p:txBody>
      </p:sp>
    </p:spTree>
    <p:extLst>
      <p:ext uri="{BB962C8B-B14F-4D97-AF65-F5344CB8AC3E}">
        <p14:creationId xmlns:p14="http://schemas.microsoft.com/office/powerpoint/2010/main" val="197585769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887413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Forms of managerial influence</a:t>
            </a:r>
            <a:endParaRPr lang="en-CA" sz="3200">
              <a:latin typeface="Arial Black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27088" y="1341438"/>
            <a:ext cx="3962400" cy="4724400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buFont typeface="Wingdings" charset="0"/>
              <a:buNone/>
            </a:pPr>
            <a:r>
              <a:rPr lang="en-US" sz="2400" b="1">
                <a:latin typeface="Comic Sans MS" charset="0"/>
              </a:rPr>
              <a:t>         </a:t>
            </a:r>
            <a:r>
              <a:rPr lang="en-US" sz="2400" b="1">
                <a:latin typeface="Arial" charset="0"/>
                <a:cs typeface="Arial" charset="0"/>
              </a:rPr>
              <a:t> </a:t>
            </a:r>
            <a:r>
              <a:rPr lang="en-US" sz="2400" b="1" u="sng">
                <a:latin typeface="Arial" charset="0"/>
                <a:cs typeface="Arial" charset="0"/>
              </a:rPr>
              <a:t>Role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Figurehead 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Leader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Liaison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Monitor 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Disseminator 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Spokesperson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Entrepreneur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Disturbance-handler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Resource-allocator </a:t>
            </a:r>
          </a:p>
          <a:p>
            <a:pPr marL="609600" indent="-609600" eaLnBrk="1" hangingPunct="1">
              <a:buFont typeface="Wingdings" charset="0"/>
              <a:buAutoNum type="arabicPeriod"/>
            </a:pPr>
            <a:r>
              <a:rPr lang="en-US" sz="2400">
                <a:latin typeface="Arial" charset="0"/>
                <a:cs typeface="Arial" charset="0"/>
              </a:rPr>
              <a:t>Negotiator</a:t>
            </a:r>
          </a:p>
        </p:txBody>
      </p:sp>
      <p:sp>
        <p:nvSpPr>
          <p:cNvPr id="16077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859338" y="1341438"/>
            <a:ext cx="3429000" cy="5072062"/>
          </a:xfrm>
        </p:spPr>
        <p:txBody>
          <a:bodyPr>
            <a:normAutofit lnSpcReduction="10000"/>
          </a:bodyPr>
          <a:lstStyle/>
          <a:p>
            <a:pPr marL="457200" indent="-457200" eaLnBrk="1" hangingPunct="1">
              <a:buFont typeface="Wingdings" panose="05000000000000000000" pitchFamily="2" charset="2"/>
              <a:buNone/>
              <a:defRPr/>
            </a:pPr>
            <a:r>
              <a:rPr lang="en-CA" sz="2400" b="1" dirty="0" smtClean="0">
                <a:ea typeface="+mn-ea"/>
              </a:rPr>
              <a:t>   </a:t>
            </a:r>
            <a:r>
              <a:rPr lang="en-CA" sz="2400" b="1" u="sng" dirty="0" smtClean="0">
                <a:ea typeface="+mn-ea"/>
              </a:rPr>
              <a:t>Social Power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CA" sz="2400" dirty="0" smtClean="0">
                <a:ea typeface="+mn-ea"/>
              </a:rPr>
              <a:t>Reward power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CA" sz="2400" dirty="0" smtClean="0">
                <a:ea typeface="+mn-ea"/>
              </a:rPr>
              <a:t>Coercive power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CA" sz="2400" dirty="0" smtClean="0">
                <a:ea typeface="+mn-ea"/>
              </a:rPr>
              <a:t>Expert power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CA" sz="2400" dirty="0" smtClean="0">
                <a:ea typeface="+mn-ea"/>
              </a:rPr>
              <a:t>Legitimate power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CA" sz="2400" dirty="0" smtClean="0">
                <a:ea typeface="+mn-ea"/>
              </a:rPr>
              <a:t>Referent power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2400" dirty="0" smtClean="0">
                <a:ea typeface="+mn-ea"/>
              </a:rPr>
              <a:t>	</a:t>
            </a:r>
            <a:endParaRPr lang="en-CA" sz="2400" dirty="0" smtClean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19024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3281363" cy="914400"/>
          </a:xfrm>
        </p:spPr>
        <p:txBody>
          <a:bodyPr/>
          <a:lstStyle/>
          <a:p>
            <a:pPr eaLnBrk="1" hangingPunct="1"/>
            <a:r>
              <a:rPr lang="en-CA" sz="3200" smtClean="0">
                <a:latin typeface="Arial Black" pitchFamily="34" charset="0"/>
              </a:rPr>
              <a:t>Jay Barney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4818063" cy="384492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CA" smtClean="0">
                <a:latin typeface="Arial" pitchFamily="34" charset="0"/>
                <a:cs typeface="Arial" pitchFamily="34" charset="0"/>
              </a:rPr>
              <a:t>Jay Barney is one of the most influential contributors within the field of strategy today. He is also a professor at Fisher College of Business at Ohio State University.</a:t>
            </a:r>
          </a:p>
          <a:p>
            <a:pPr eaLnBrk="1" hangingPunct="1"/>
            <a:endParaRPr lang="en-CA" sz="2800" smtClean="0">
              <a:latin typeface="Comic Sans MS" pitchFamily="66" charset="0"/>
            </a:endParaRPr>
          </a:p>
        </p:txBody>
      </p:sp>
      <p:pic>
        <p:nvPicPr>
          <p:cNvPr id="17411" name="Picture 2" descr="http://paraplyen.nhh.no/sfiles/89/90/1/picture/width250/jay_b_barney_col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0"/>
            <a:ext cx="255587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720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latin typeface="Arial Black" pitchFamily="34" charset="0"/>
              </a:rPr>
              <a:t>The SWOT framework</a:t>
            </a:r>
            <a:endParaRPr lang="en-CA" sz="3200" smtClean="0">
              <a:latin typeface="Arial Black" pitchFamily="34" charset="0"/>
            </a:endParaRP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305800" cy="1368425"/>
          </a:xfrm>
        </p:spPr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  <a:buFont typeface="Arial" pitchFamily="34" charset="0"/>
              <a:buChar char="•"/>
            </a:pPr>
            <a:r>
              <a:rPr lang="en-CA" sz="2000" smtClean="0">
                <a:latin typeface="Arial" pitchFamily="34" charset="0"/>
                <a:cs typeface="Arial" pitchFamily="34" charset="0"/>
              </a:rPr>
              <a:t>SWOT Analysis is the traditional tool for strategic analysis. </a:t>
            </a:r>
            <a:r>
              <a:rPr lang="en-CA" sz="2000" b="1" i="1" u="sng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 is not Barney</a:t>
            </a:r>
            <a:r>
              <a:rPr lang="ja-JP" altLang="en-CA" sz="2000" b="1" i="1" u="sng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en-CA" altLang="ja-JP" sz="2000" b="1" i="1" u="sng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 theory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en-CA" sz="2000" b="1" i="1" u="sng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</a:pPr>
            <a:r>
              <a:rPr lang="en-CA" sz="2000" smtClean="0">
                <a:latin typeface="Arial" pitchFamily="34" charset="0"/>
                <a:cs typeface="Arial" pitchFamily="34" charset="0"/>
              </a:rPr>
              <a:t>SWOT framework has two components: Internal and External Environment analysis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4026931" y="3239713"/>
          <a:ext cx="4295800" cy="3271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323850" y="3213100"/>
            <a:ext cx="25193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CA" b="1" dirty="0">
                <a:latin typeface="Arial"/>
                <a:ea typeface="+mn-ea"/>
                <a:cs typeface="Arial"/>
              </a:rPr>
              <a:t>Internal Environment</a:t>
            </a:r>
          </a:p>
          <a:p>
            <a:pPr>
              <a:defRPr/>
            </a:pPr>
            <a:r>
              <a:rPr lang="en-CA" sz="1600" dirty="0">
                <a:latin typeface="Arial"/>
                <a:ea typeface="+mn-ea"/>
                <a:cs typeface="Arial"/>
              </a:rPr>
              <a:t>Internal resources and capabilities of the firm</a:t>
            </a:r>
          </a:p>
        </p:txBody>
      </p:sp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250825" y="4652963"/>
            <a:ext cx="24495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CA" b="1" dirty="0">
                <a:latin typeface="Arial"/>
                <a:ea typeface="+mn-ea"/>
                <a:cs typeface="Arial"/>
              </a:rPr>
              <a:t>External Environment</a:t>
            </a:r>
          </a:p>
          <a:p>
            <a:pPr>
              <a:defRPr/>
            </a:pPr>
            <a:r>
              <a:rPr lang="en-CA" sz="1600" dirty="0">
                <a:latin typeface="Arial"/>
                <a:ea typeface="+mn-ea"/>
                <a:cs typeface="Arial"/>
              </a:rPr>
              <a:t>Business &amp; societal trends, industry conditions and competitive environment</a:t>
            </a:r>
          </a:p>
        </p:txBody>
      </p:sp>
      <p:sp>
        <p:nvSpPr>
          <p:cNvPr id="7" name="Right Arrow 6"/>
          <p:cNvSpPr>
            <a:spLocks noChangeArrowheads="1"/>
          </p:cNvSpPr>
          <p:nvPr/>
        </p:nvSpPr>
        <p:spPr bwMode="auto">
          <a:xfrm>
            <a:off x="3059113" y="3860800"/>
            <a:ext cx="792162" cy="504825"/>
          </a:xfrm>
          <a:prstGeom prst="rightArrow">
            <a:avLst>
              <a:gd name="adj1" fmla="val 50000"/>
              <a:gd name="adj2" fmla="val 50003"/>
            </a:avLst>
          </a:prstGeom>
          <a:gradFill rotWithShape="1">
            <a:gsLst>
              <a:gs pos="0">
                <a:srgbClr val="00AD7B"/>
              </a:gs>
              <a:gs pos="80000">
                <a:srgbClr val="00E3A3"/>
              </a:gs>
              <a:gs pos="100000">
                <a:srgbClr val="00E9A6"/>
              </a:gs>
            </a:gsLst>
            <a:lin ang="16200000"/>
          </a:gradFill>
          <a:ln w="9525">
            <a:solidFill>
              <a:srgbClr val="00CC98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CA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8" name="Right Arrow 7"/>
          <p:cNvSpPr>
            <a:spLocks noChangeArrowheads="1"/>
          </p:cNvSpPr>
          <p:nvPr/>
        </p:nvSpPr>
        <p:spPr bwMode="auto">
          <a:xfrm>
            <a:off x="3059113" y="5300663"/>
            <a:ext cx="792162" cy="504825"/>
          </a:xfrm>
          <a:prstGeom prst="rightArrow">
            <a:avLst>
              <a:gd name="adj1" fmla="val 50000"/>
              <a:gd name="adj2" fmla="val 50003"/>
            </a:avLst>
          </a:prstGeom>
          <a:gradFill rotWithShape="1">
            <a:gsLst>
              <a:gs pos="0">
                <a:srgbClr val="00AD7B"/>
              </a:gs>
              <a:gs pos="80000">
                <a:srgbClr val="00E3A3"/>
              </a:gs>
              <a:gs pos="100000">
                <a:srgbClr val="00E9A6"/>
              </a:gs>
            </a:gsLst>
            <a:lin ang="16200000"/>
          </a:gradFill>
          <a:ln w="9525">
            <a:solidFill>
              <a:srgbClr val="00CC98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CA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6519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uild="p" bldLvl="3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333375"/>
            <a:ext cx="7315200" cy="914400"/>
          </a:xfrm>
        </p:spPr>
        <p:txBody>
          <a:bodyPr/>
          <a:lstStyle/>
          <a:p>
            <a:pPr eaLnBrk="1" hangingPunct="1"/>
            <a:r>
              <a:rPr lang="en-US" sz="3200" smtClean="0">
                <a:latin typeface="Arial Black" pitchFamily="34" charset="0"/>
              </a:rPr>
              <a:t>Barney</a:t>
            </a:r>
            <a:r>
              <a:rPr lang="en-US" altLang="en-US" sz="3200" smtClean="0">
                <a:latin typeface="Arial Black" pitchFamily="34" charset="0"/>
              </a:rPr>
              <a:t>’</a:t>
            </a:r>
            <a:r>
              <a:rPr lang="en-US" sz="3200" smtClean="0">
                <a:latin typeface="Arial Black" pitchFamily="34" charset="0"/>
              </a:rPr>
              <a:t>s major claims</a:t>
            </a:r>
            <a:endParaRPr lang="en-CA" sz="3200" smtClean="0">
              <a:latin typeface="Arial Black" pitchFamily="34" charset="0"/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557338"/>
            <a:ext cx="8286750" cy="3744912"/>
          </a:xfrm>
        </p:spPr>
        <p:txBody>
          <a:bodyPr>
            <a:normAutofit/>
          </a:bodyPr>
          <a:lstStyle/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Firm sustained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competitive advantages if its resources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and capabilities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are valuable, rare, inimitable and organized in a way that allows it to exploit potential opportunities.</a:t>
            </a:r>
          </a:p>
          <a:p>
            <a:pPr eaLnBrk="1" hangingPunct="1"/>
            <a:endParaRPr lang="en-CA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Firm successful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if it has resources with the right attributes and characteristics.</a:t>
            </a:r>
          </a:p>
          <a:p>
            <a:pPr eaLnBrk="1" hangingPunct="1"/>
            <a:endParaRPr lang="en-US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407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bldLvl="2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620713"/>
            <a:ext cx="7315200" cy="914400"/>
          </a:xfrm>
        </p:spPr>
        <p:txBody>
          <a:bodyPr/>
          <a:lstStyle/>
          <a:p>
            <a:pPr eaLnBrk="1" hangingPunct="1"/>
            <a:r>
              <a:rPr lang="en-US" sz="3200" smtClean="0">
                <a:latin typeface="Arial Black" pitchFamily="34" charset="0"/>
              </a:rPr>
              <a:t>Barney</a:t>
            </a:r>
            <a:r>
              <a:rPr lang="en-US" altLang="en-US" sz="3200" smtClean="0">
                <a:latin typeface="Arial Black" pitchFamily="34" charset="0"/>
              </a:rPr>
              <a:t>’</a:t>
            </a:r>
            <a:r>
              <a:rPr lang="en-US" sz="3200" smtClean="0">
                <a:latin typeface="Arial Black" pitchFamily="34" charset="0"/>
              </a:rPr>
              <a:t>s major claims</a:t>
            </a:r>
            <a:endParaRPr lang="en-CA" sz="3200" smtClean="0">
              <a:latin typeface="Arial Black" pitchFamily="34" charset="0"/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989138"/>
            <a:ext cx="8286750" cy="3744912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No analysis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of firms</a:t>
            </a:r>
            <a:r>
              <a:rPr lang="en-CA" altLang="en-US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competitive environments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can explain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their success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/>
            <a:endParaRPr lang="en-CA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Strategists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need to analyze the competitive implications of firms</a:t>
            </a:r>
            <a:r>
              <a:rPr lang="en-CA" altLang="en-US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internal strengths and weaknesses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686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bldLvl="2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557337"/>
            <a:ext cx="8286750" cy="4731839"/>
          </a:xfrm>
        </p:spPr>
        <p:txBody>
          <a:bodyPr>
            <a:normAutofit fontScale="85000" lnSpcReduction="10000"/>
          </a:bodyPr>
          <a:lstStyle/>
          <a:p>
            <a:pPr marL="0" indent="0" algn="just" eaLnBrk="1" hangingPunct="1">
              <a:buNone/>
            </a:pPr>
            <a:r>
              <a:rPr lang="en-CA" dirty="0" smtClean="0">
                <a:latin typeface="Arial" pitchFamily="34" charset="0"/>
                <a:cs typeface="Arial" pitchFamily="34" charset="0"/>
              </a:rPr>
              <a:t>4 type of assets are used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by the firm to develop, manufacture and deliver products and services to its customers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eaLnBrk="1" hangingPunct="1">
              <a:buNone/>
            </a:pPr>
            <a:endParaRPr lang="en-CA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CA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Financial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debt, equity, retained earnings, etc…</a:t>
            </a:r>
          </a:p>
          <a:p>
            <a:pPr eaLnBrk="1" hangingPunct="1"/>
            <a:r>
              <a:rPr lang="en-CA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Physical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machines, manufacturing facilities, buildings.</a:t>
            </a:r>
          </a:p>
          <a:p>
            <a:pPr eaLnBrk="1" hangingPunct="1"/>
            <a:r>
              <a:rPr lang="en-CA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Human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experience, knowledge, judgment, wisdom, etc…</a:t>
            </a:r>
          </a:p>
          <a:p>
            <a:pPr eaLnBrk="1" hangingPunct="1"/>
            <a:r>
              <a:rPr lang="en-CA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Organizational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history, relationships, trust, culture, formal reporting structure, patents, etc….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Comic Sans MS" pitchFamily="66" charset="0"/>
            </a:endParaRPr>
          </a:p>
        </p:txBody>
      </p:sp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539750" y="188913"/>
            <a:ext cx="84248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200" dirty="0">
                <a:solidFill>
                  <a:srgbClr val="800000"/>
                </a:solidFill>
                <a:latin typeface="Arial Black" pitchFamily="34" charset="0"/>
              </a:rPr>
              <a:t>The Firm</a:t>
            </a:r>
            <a:r>
              <a:rPr lang="en-US" altLang="en-US" sz="3200" dirty="0">
                <a:solidFill>
                  <a:srgbClr val="800000"/>
                </a:solidFill>
                <a:latin typeface="Arial Black" pitchFamily="34" charset="0"/>
              </a:rPr>
              <a:t>’</a:t>
            </a:r>
            <a:r>
              <a:rPr lang="en-US" sz="3200" dirty="0">
                <a:solidFill>
                  <a:srgbClr val="800000"/>
                </a:solidFill>
                <a:latin typeface="Arial Black" pitchFamily="34" charset="0"/>
              </a:rPr>
              <a:t>s Resources and Capabilities</a:t>
            </a:r>
            <a:endParaRPr lang="en-CA" sz="3200" dirty="0">
              <a:solidFill>
                <a:srgbClr val="8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230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bldLvl="2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latin typeface="Arial Black" pitchFamily="34" charset="0"/>
              </a:rPr>
              <a:t>Four important questions about resources and capabilities</a:t>
            </a:r>
            <a:endParaRPr lang="en-CA" sz="3200" smtClean="0">
              <a:latin typeface="Arial Black" pitchFamily="34" charset="0"/>
            </a:endParaRP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628775"/>
            <a:ext cx="7488237" cy="5113338"/>
          </a:xfrm>
        </p:spPr>
        <p:txBody>
          <a:bodyPr/>
          <a:lstStyle/>
          <a:p>
            <a:pPr eaLnBrk="1" hangingPunct="1"/>
            <a:r>
              <a:rPr lang="en-US" sz="2200" b="1" dirty="0" smtClean="0">
                <a:latin typeface="Arial" pitchFamily="34" charset="0"/>
                <a:cs typeface="Arial" pitchFamily="34" charset="0"/>
              </a:rPr>
              <a:t>The Question of Value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  Does a firm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 resources  and capabilities enable it to exploit an opportunity, and/or neutralize a threat?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sz="2200" b="1" dirty="0" smtClean="0">
                <a:latin typeface="Arial" pitchFamily="34" charset="0"/>
                <a:cs typeface="Arial" pitchFamily="34" charset="0"/>
              </a:rPr>
              <a:t>The Question of Rareness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  How many competing firms already possess these valuables resources and capabilities? 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sz="2200" b="1" dirty="0" smtClean="0">
                <a:latin typeface="Arial" pitchFamily="34" charset="0"/>
                <a:cs typeface="Arial" pitchFamily="34" charset="0"/>
              </a:rPr>
              <a:t>The Question of Imitability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  Do firms without a resource or capability face a cost disadvantage in obtaining it compared to firms that already possess it?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sz="2200" b="1" dirty="0" smtClean="0">
                <a:latin typeface="Arial" pitchFamily="34" charset="0"/>
                <a:cs typeface="Arial" pitchFamily="34" charset="0"/>
              </a:rPr>
              <a:t>The Question of Organization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  Is a firm organized to exploit the full competitive potential of its resources and capabilities?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199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uild="p" bldLvl="3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/>
              <a:t>Question of value</a:t>
            </a:r>
            <a:endParaRPr lang="fr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Add value to the business</a:t>
            </a:r>
          </a:p>
          <a:p>
            <a:r>
              <a:rPr lang="en-CA" dirty="0" smtClean="0"/>
              <a:t>Internal : add weight to the products and the </a:t>
            </a:r>
            <a:r>
              <a:rPr lang="en-CA" dirty="0" err="1" smtClean="0"/>
              <a:t>cmpany</a:t>
            </a:r>
            <a:endParaRPr lang="en-CA" dirty="0" smtClean="0"/>
          </a:p>
          <a:p>
            <a:r>
              <a:rPr lang="en-CA" dirty="0" smtClean="0"/>
              <a:t>Precise value to the product (customers will pay more for the product)</a:t>
            </a:r>
          </a:p>
          <a:p>
            <a:r>
              <a:rPr lang="en-CA" dirty="0" smtClean="0"/>
              <a:t>Bring something that they want : monitored , follow what is changing in the market, ask if it’s valuable.</a:t>
            </a:r>
          </a:p>
          <a:p>
            <a:r>
              <a:rPr lang="en-CA" dirty="0" smtClean="0"/>
              <a:t>May add value in the past but because of changes in customer tastes, industry structure, technology  =&gt; less value in the future</a:t>
            </a:r>
          </a:p>
          <a:p>
            <a:r>
              <a:rPr lang="en-CA" dirty="0" smtClean="0"/>
              <a:t>Evaluate whether or not their firms’ resources and capabilities continue to add value, despite the changes in the competitive  environment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468276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/>
              <a:t>Question of </a:t>
            </a:r>
            <a:r>
              <a:rPr lang="fr-CA" b="1" dirty="0" err="1" smtClean="0"/>
              <a:t>Rareness</a:t>
            </a:r>
            <a:r>
              <a:rPr lang="fr-CA" b="1" dirty="0" smtClean="0"/>
              <a:t> </a:t>
            </a:r>
            <a:endParaRPr lang="fr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Value but not rare: competitive parity</a:t>
            </a:r>
          </a:p>
          <a:p>
            <a:r>
              <a:rPr lang="en-US" dirty="0" smtClean="0"/>
              <a:t>Value and rare: competitive advantage (at least temporarily)</a:t>
            </a:r>
          </a:p>
          <a:p>
            <a:r>
              <a:rPr lang="en-US" dirty="0" smtClean="0"/>
              <a:t>Nobody has it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30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/>
              <a:t>Question of </a:t>
            </a:r>
            <a:r>
              <a:rPr lang="fr-CA" b="1" dirty="0" err="1" smtClean="0"/>
              <a:t>Imitability</a:t>
            </a:r>
            <a:endParaRPr lang="fr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Can not copy  =&gt; </a:t>
            </a:r>
            <a:r>
              <a:rPr lang="fr-CA" dirty="0" err="1" smtClean="0"/>
              <a:t>product</a:t>
            </a:r>
            <a:r>
              <a:rPr lang="fr-CA" dirty="0" smtClean="0"/>
              <a:t>, </a:t>
            </a:r>
            <a:r>
              <a:rPr lang="fr-CA" dirty="0" err="1" smtClean="0"/>
              <a:t>history</a:t>
            </a:r>
            <a:r>
              <a:rPr lang="fr-CA" dirty="0" smtClean="0"/>
              <a:t>, </a:t>
            </a:r>
            <a:r>
              <a:rPr lang="fr-CA" dirty="0" err="1" smtClean="0"/>
              <a:t>relationship</a:t>
            </a:r>
            <a:r>
              <a:rPr lang="fr-CA" dirty="0" smtClean="0"/>
              <a:t> </a:t>
            </a:r>
            <a:r>
              <a:rPr lang="fr-CA" dirty="0" err="1" smtClean="0"/>
              <a:t>with</a:t>
            </a:r>
            <a:r>
              <a:rPr lang="fr-CA" dirty="0" smtClean="0"/>
              <a:t> </a:t>
            </a:r>
            <a:r>
              <a:rPr lang="fr-CA" dirty="0" err="1" smtClean="0"/>
              <a:t>customers</a:t>
            </a:r>
            <a:endParaRPr lang="fr-CA" dirty="0" smtClean="0"/>
          </a:p>
          <a:p>
            <a:r>
              <a:rPr lang="fr-CA" dirty="0" err="1" smtClean="0"/>
              <a:t>Somebody</a:t>
            </a:r>
            <a:r>
              <a:rPr lang="fr-CA" dirty="0" smtClean="0"/>
              <a:t> copies </a:t>
            </a:r>
            <a:r>
              <a:rPr lang="fr-CA" dirty="0" err="1" smtClean="0"/>
              <a:t>you</a:t>
            </a:r>
            <a:r>
              <a:rPr lang="fr-CA" dirty="0" smtClean="0"/>
              <a:t>, </a:t>
            </a:r>
            <a:r>
              <a:rPr lang="fr-CA" dirty="0" err="1" smtClean="0"/>
              <a:t>easy</a:t>
            </a:r>
            <a:r>
              <a:rPr lang="fr-CA" dirty="0" smtClean="0"/>
              <a:t> to copy </a:t>
            </a:r>
            <a:r>
              <a:rPr lang="fr-CA" dirty="0" err="1" smtClean="0"/>
              <a:t>you</a:t>
            </a:r>
            <a:endParaRPr lang="fr-CA" dirty="0" smtClean="0"/>
          </a:p>
          <a:p>
            <a:r>
              <a:rPr lang="fr-CA" dirty="0" smtClean="0"/>
              <a:t>2 </a:t>
            </a:r>
            <a:r>
              <a:rPr lang="fr-CA" dirty="0" err="1" smtClean="0"/>
              <a:t>ways</a:t>
            </a:r>
            <a:r>
              <a:rPr lang="fr-CA" dirty="0" smtClean="0"/>
              <a:t> </a:t>
            </a:r>
            <a:r>
              <a:rPr lang="fr-CA" dirty="0" err="1" smtClean="0"/>
              <a:t>that</a:t>
            </a:r>
            <a:r>
              <a:rPr lang="fr-CA" dirty="0" smtClean="0"/>
              <a:t> </a:t>
            </a:r>
            <a:r>
              <a:rPr lang="fr-CA" dirty="0" err="1" smtClean="0"/>
              <a:t>can</a:t>
            </a:r>
            <a:r>
              <a:rPr lang="fr-CA" dirty="0" smtClean="0"/>
              <a:t> </a:t>
            </a:r>
            <a:r>
              <a:rPr lang="fr-CA" dirty="0" err="1" smtClean="0"/>
              <a:t>occur</a:t>
            </a:r>
            <a:r>
              <a:rPr lang="fr-CA" dirty="0" smtClean="0"/>
              <a:t>: duplication (</a:t>
            </a:r>
            <a:r>
              <a:rPr lang="fr-CA" dirty="0" err="1" smtClean="0"/>
              <a:t>when</a:t>
            </a:r>
            <a:r>
              <a:rPr lang="fr-CA" dirty="0" smtClean="0"/>
              <a:t> the </a:t>
            </a:r>
            <a:r>
              <a:rPr lang="fr-CA" dirty="0" err="1" smtClean="0"/>
              <a:t>imitating</a:t>
            </a:r>
            <a:r>
              <a:rPr lang="fr-CA" dirty="0" smtClean="0"/>
              <a:t> </a:t>
            </a:r>
            <a:r>
              <a:rPr lang="fr-CA" dirty="0" err="1" smtClean="0"/>
              <a:t>firm</a:t>
            </a:r>
            <a:r>
              <a:rPr lang="fr-CA" dirty="0" smtClean="0"/>
              <a:t> uses the </a:t>
            </a:r>
            <a:r>
              <a:rPr lang="fr-CA" dirty="0" err="1" smtClean="0"/>
              <a:t>same</a:t>
            </a:r>
            <a:r>
              <a:rPr lang="fr-CA" dirty="0" smtClean="0"/>
              <a:t> </a:t>
            </a:r>
            <a:r>
              <a:rPr lang="fr-CA" dirty="0" err="1" smtClean="0"/>
              <a:t>resource</a:t>
            </a:r>
            <a:r>
              <a:rPr lang="fr-CA" dirty="0" smtClean="0"/>
              <a:t>), substitution(looks </a:t>
            </a:r>
            <a:r>
              <a:rPr lang="fr-CA" dirty="0" err="1" smtClean="0"/>
              <a:t>similar</a:t>
            </a:r>
            <a:r>
              <a:rPr lang="fr-CA" dirty="0" smtClean="0"/>
              <a:t> but </a:t>
            </a:r>
            <a:r>
              <a:rPr lang="fr-CA" dirty="0" err="1" smtClean="0"/>
              <a:t>isn’t</a:t>
            </a:r>
            <a:r>
              <a:rPr lang="fr-CA" dirty="0" smtClean="0"/>
              <a:t> </a:t>
            </a:r>
            <a:r>
              <a:rPr lang="fr-CA" dirty="0" err="1" smtClean="0"/>
              <a:t>produce</a:t>
            </a:r>
            <a:r>
              <a:rPr lang="fr-CA" dirty="0" smtClean="0"/>
              <a:t> the </a:t>
            </a:r>
            <a:r>
              <a:rPr lang="fr-CA" dirty="0" err="1" smtClean="0"/>
              <a:t>same</a:t>
            </a:r>
            <a:r>
              <a:rPr lang="fr-CA" dirty="0" smtClean="0"/>
              <a:t> </a:t>
            </a:r>
            <a:r>
              <a:rPr lang="fr-CA" dirty="0" err="1" smtClean="0"/>
              <a:t>way</a:t>
            </a:r>
            <a:r>
              <a:rPr lang="fr-CA" dirty="0" smtClean="0"/>
              <a:t>)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925918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971550" y="333375"/>
            <a:ext cx="7315200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CA" sz="3200" dirty="0" smtClean="0">
                <a:latin typeface="Arial Black" pitchFamily="34" charset="0"/>
              </a:rPr>
              <a:t>Reasons why these internal attributes may be costly to imitate</a:t>
            </a:r>
            <a:endParaRPr lang="en-CA" sz="3200" dirty="0" smtClean="0">
              <a:latin typeface="Arial Black" pitchFamily="34" charset="0"/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52578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The importance of </a:t>
            </a:r>
            <a:r>
              <a:rPr lang="en-CA" b="1" dirty="0" smtClean="0">
                <a:latin typeface="Arial" pitchFamily="34" charset="0"/>
                <a:cs typeface="Arial" pitchFamily="34" charset="0"/>
              </a:rPr>
              <a:t>history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Valuable and rare resources acquired or developed through unique historical circumstances can be a source of sustained competitive 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advantage</a:t>
            </a:r>
          </a:p>
          <a:p>
            <a:pPr eaLnBrk="1" hangingPunct="1"/>
            <a:r>
              <a:rPr lang="en-CA" sz="2200" dirty="0" smtClean="0">
                <a:latin typeface="Arial" pitchFamily="34" charset="0"/>
                <a:cs typeface="Arial" pitchFamily="34" charset="0"/>
              </a:rPr>
              <a:t>Ex Coca Cola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The importance of </a:t>
            </a:r>
            <a:r>
              <a:rPr lang="en-CA" b="1" dirty="0" smtClean="0">
                <a:latin typeface="Arial" pitchFamily="34" charset="0"/>
                <a:cs typeface="Arial" pitchFamily="34" charset="0"/>
              </a:rPr>
              <a:t>numerous small decisions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A firm</a:t>
            </a:r>
            <a:r>
              <a:rPr lang="en-CA" alt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s competitive advantage seems to depend on numerous </a:t>
            </a:r>
            <a:r>
              <a:rPr lang="en-CA" altLang="en-US" sz="2200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small decisions</a:t>
            </a:r>
            <a:r>
              <a:rPr lang="en-CA" altLang="en-US" sz="2200" dirty="0" smtClean="0">
                <a:latin typeface="Arial" pitchFamily="34" charset="0"/>
                <a:cs typeface="Arial" pitchFamily="34" charset="0"/>
              </a:rPr>
              <a:t>”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 (rather than big ones) through which a firm</a:t>
            </a:r>
            <a:r>
              <a:rPr lang="en-CA" alt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s resources and capabilities are developed and exploited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/>
            <a:r>
              <a:rPr lang="en-CA" sz="2200" dirty="0" smtClean="0">
                <a:latin typeface="Arial" pitchFamily="34" charset="0"/>
                <a:cs typeface="Arial" pitchFamily="34" charset="0"/>
              </a:rPr>
              <a:t>Competitor: difficult to see small decisions to imitate. So big decisions are easier to imitate.</a:t>
            </a:r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CA" dirty="0" smtClean="0">
                <a:latin typeface="Arial" pitchFamily="34" charset="0"/>
                <a:cs typeface="Arial" pitchFamily="34" charset="0"/>
              </a:rPr>
              <a:t>The importance of </a:t>
            </a:r>
            <a:r>
              <a:rPr lang="en-CA" b="1" dirty="0" smtClean="0">
                <a:latin typeface="Arial" pitchFamily="34" charset="0"/>
                <a:cs typeface="Arial" pitchFamily="34" charset="0"/>
              </a:rPr>
              <a:t>socially complex resources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CA" sz="2200" dirty="0" smtClean="0">
                <a:latin typeface="Arial" pitchFamily="34" charset="0"/>
                <a:cs typeface="Arial" pitchFamily="34" charset="0"/>
              </a:rPr>
              <a:t>Reputation, trust, friendship teamwork and culture, while not patentable, are difficult to imitate.</a:t>
            </a:r>
          </a:p>
          <a:p>
            <a:pPr eaLnBrk="1" hangingPunct="1"/>
            <a:endParaRPr lang="en-CA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n-CA" sz="2000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179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/>
              <a:t>Question of </a:t>
            </a:r>
            <a:r>
              <a:rPr lang="fr-CA" b="1" dirty="0" err="1" smtClean="0"/>
              <a:t>Organization</a:t>
            </a:r>
            <a:endParaRPr lang="fr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Employees understand what company has  + being inside = difficult to imitate</a:t>
            </a:r>
          </a:p>
          <a:p>
            <a:r>
              <a:rPr lang="en-CA" dirty="0" smtClean="0"/>
              <a:t>Formal reporting structure, management control systems and its compensation policies</a:t>
            </a:r>
          </a:p>
          <a:p>
            <a:r>
              <a:rPr lang="en-CA" dirty="0" smtClean="0"/>
              <a:t>Use of resources efficiently</a:t>
            </a:r>
          </a:p>
          <a:p>
            <a:r>
              <a:rPr lang="en-CA" dirty="0" smtClean="0"/>
              <a:t>Company should be organized and planed everything correctly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20897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mConfetti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252413" y="23813"/>
            <a:ext cx="8877300" cy="1143000"/>
          </a:xfrm>
        </p:spPr>
        <p:txBody>
          <a:bodyPr/>
          <a:lstStyle/>
          <a:p>
            <a:pPr eaLnBrk="1" hangingPunct="1"/>
            <a:r>
              <a:rPr lang="en-US" sz="2800" smtClean="0">
                <a:latin typeface="Arial Black" pitchFamily="34" charset="0"/>
              </a:rPr>
              <a:t>Applying the VRIO Framework</a:t>
            </a:r>
            <a:br>
              <a:rPr lang="en-US" sz="2800" smtClean="0">
                <a:latin typeface="Arial Black" pitchFamily="34" charset="0"/>
              </a:rPr>
            </a:br>
            <a:r>
              <a:rPr lang="en-US" sz="2800" smtClean="0">
                <a:latin typeface="Arial Black" pitchFamily="34" charset="0"/>
              </a:rPr>
              <a:t>Value, Rarity, Inimitable, Organized Properly</a:t>
            </a:r>
            <a:endParaRPr lang="en-CA" sz="2800" smtClean="0">
              <a:latin typeface="Arial Black" pitchFamily="34" charset="0"/>
            </a:endParaRPr>
          </a:p>
        </p:txBody>
      </p:sp>
      <p:sp>
        <p:nvSpPr>
          <p:cNvPr id="31746" name="Content Placeholder 4"/>
          <p:cNvSpPr>
            <a:spLocks noGrp="1"/>
          </p:cNvSpPr>
          <p:nvPr>
            <p:ph idx="1"/>
          </p:nvPr>
        </p:nvSpPr>
        <p:spPr>
          <a:xfrm>
            <a:off x="611188" y="1412875"/>
            <a:ext cx="7696200" cy="47244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en-CA" smtClean="0">
                <a:latin typeface="Comic Sans MS" pitchFamily="66" charset="0"/>
              </a:rPr>
              <a:t> 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107950" y="1412875"/>
          <a:ext cx="8856664" cy="5184776"/>
        </p:xfrm>
        <a:graphic>
          <a:graphicData uri="http://schemas.openxmlformats.org/drawingml/2006/table">
            <a:tbl>
              <a:tblPr/>
              <a:tblGrid>
                <a:gridCol w="1450777"/>
                <a:gridCol w="967536"/>
                <a:gridCol w="1488514"/>
                <a:gridCol w="1493577"/>
                <a:gridCol w="1845958"/>
                <a:gridCol w="1610302"/>
              </a:tblGrid>
              <a:tr h="643064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Summary of VRIO, Competitive Implications, and Economic Implications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9645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Valuable?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Rare?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Costly to Imitate?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Organized Properly?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Competitive Implications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Times New Roman"/>
                          <a:cs typeface="Arial"/>
                        </a:rPr>
                        <a:t>Economic </a:t>
                      </a:r>
                      <a:r>
                        <a:rPr lang="en-US" sz="2000" b="1" dirty="0" smtClean="0">
                          <a:latin typeface="Arial"/>
                          <a:ea typeface="Times New Roman"/>
                          <a:cs typeface="Arial"/>
                        </a:rPr>
                        <a:t>Implication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  <a:tr h="509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Disadvantage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Below 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9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Parity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  <a:tr h="1705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/>
                          <a:ea typeface="Times New Roman"/>
                          <a:cs typeface="Arial"/>
                        </a:rPr>
                        <a:t>No</a:t>
                      </a:r>
                      <a:endParaRPr lang="en-US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Temporary Advantage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Above 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(at least for some amount of time)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530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Yes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Sustained Advantage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Arial"/>
                        </a:rPr>
                        <a:t>Above </a:t>
                      </a:r>
                      <a:endParaRPr lang="en-CA" sz="2000" dirty="0"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237" marR="68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74213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8"/>
          <p:cNvSpPr txBox="1">
            <a:spLocks noChangeArrowheads="1"/>
          </p:cNvSpPr>
          <p:nvPr/>
        </p:nvSpPr>
        <p:spPr bwMode="auto">
          <a:xfrm>
            <a:off x="323850" y="285750"/>
            <a:ext cx="84534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3000">
                <a:solidFill>
                  <a:srgbClr val="800000"/>
                </a:solidFill>
                <a:latin typeface="Arial Black" charset="0"/>
              </a:rPr>
              <a:t>Kaplan &amp; Norton’s balanced scorecard</a:t>
            </a:r>
            <a:endParaRPr lang="en-CA" sz="3000">
              <a:solidFill>
                <a:srgbClr val="800000"/>
              </a:solidFill>
              <a:latin typeface="Arial Black" charset="0"/>
            </a:endParaRPr>
          </a:p>
        </p:txBody>
      </p:sp>
      <p:pic>
        <p:nvPicPr>
          <p:cNvPr id="26627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57338"/>
            <a:ext cx="244792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57338"/>
            <a:ext cx="25463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4643438" y="4508500"/>
            <a:ext cx="2520950" cy="720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b="1" dirty="0">
                <a:solidFill>
                  <a:schemeClr val="accent2"/>
                </a:solidFill>
                <a:latin typeface="Arial"/>
                <a:cs typeface="Arial"/>
              </a:rPr>
              <a:t>David Norton, Consultant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187450" y="4292600"/>
            <a:ext cx="3025775" cy="13684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b="1" dirty="0">
                <a:solidFill>
                  <a:schemeClr val="accent2"/>
                </a:solidFill>
                <a:latin typeface="Arial"/>
                <a:cs typeface="Arial"/>
              </a:rPr>
              <a:t>Robert Kaplan, Harvard Business School professor</a:t>
            </a:r>
          </a:p>
        </p:txBody>
      </p:sp>
    </p:spTree>
    <p:extLst>
      <p:ext uri="{BB962C8B-B14F-4D97-AF65-F5344CB8AC3E}">
        <p14:creationId xmlns:p14="http://schemas.microsoft.com/office/powerpoint/2010/main" val="1303570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050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304800"/>
            <a:ext cx="8748712" cy="914400"/>
          </a:xfrm>
        </p:spPr>
        <p:txBody>
          <a:bodyPr/>
          <a:lstStyle/>
          <a:p>
            <a:pPr eaLnBrk="1" hangingPunct="1"/>
            <a:r>
              <a:rPr lang="en-US" sz="3000">
                <a:latin typeface="Arial Black" charset="0"/>
                <a:ea typeface="MS PGothic" charset="0"/>
              </a:rPr>
              <a:t>Kaplan &amp; Norton’s balanced scorecard</a:t>
            </a:r>
            <a:endParaRPr lang="en-CA" sz="3000">
              <a:latin typeface="Arial Black" charset="0"/>
              <a:ea typeface="MS PGothic" charset="0"/>
            </a:endParaRPr>
          </a:p>
        </p:txBody>
      </p:sp>
      <p:sp>
        <p:nvSpPr>
          <p:cNvPr id="5123" name="Rectangle 2051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844675"/>
            <a:ext cx="7582609" cy="2131415"/>
          </a:xfrm>
          <a:solidFill>
            <a:srgbClr val="FFFFFF"/>
          </a:solidFill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ea typeface="MS PGothic" charset="0"/>
                <a:cs typeface="Arial" charset="0"/>
              </a:rPr>
              <a:t>The Balanced Scorecard is a</a:t>
            </a:r>
          </a:p>
          <a:p>
            <a:pPr eaLnBrk="1" hangingPunct="1"/>
            <a:endParaRPr lang="en-US" dirty="0">
              <a:latin typeface="Arial" charset="0"/>
              <a:ea typeface="MS PGothic" charset="0"/>
              <a:cs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US" sz="2800" b="1" i="1" u="sng" dirty="0">
                <a:solidFill>
                  <a:srgbClr val="800000"/>
                </a:solidFill>
                <a:latin typeface="Arial" charset="0"/>
                <a:ea typeface="MS PGothic" charset="0"/>
                <a:cs typeface="Arial" charset="0"/>
              </a:rPr>
              <a:t>Performance measurement system/tool</a:t>
            </a:r>
          </a:p>
        </p:txBody>
      </p:sp>
    </p:spTree>
    <p:extLst>
      <p:ext uri="{BB962C8B-B14F-4D97-AF65-F5344CB8AC3E}">
        <p14:creationId xmlns:p14="http://schemas.microsoft.com/office/powerpoint/2010/main" val="2424026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051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844675"/>
            <a:ext cx="8153400" cy="4176713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ea typeface="MS PGothic" charset="0"/>
                <a:cs typeface="Arial" charset="0"/>
              </a:rPr>
              <a:t>What you measure is what you get!</a:t>
            </a:r>
          </a:p>
          <a:p>
            <a:pPr eaLnBrk="1" hangingPunct="1"/>
            <a:endParaRPr lang="en-US" dirty="0">
              <a:latin typeface="Arial" charset="0"/>
              <a:ea typeface="MS PGothic" charset="0"/>
              <a:cs typeface="Arial" charset="0"/>
            </a:endParaRPr>
          </a:p>
          <a:p>
            <a:pPr eaLnBrk="1" hangingPunct="1"/>
            <a:r>
              <a:rPr lang="en-US" dirty="0">
                <a:latin typeface="Arial" charset="0"/>
                <a:ea typeface="MS PGothic" charset="0"/>
                <a:cs typeface="Arial" charset="0"/>
              </a:rPr>
              <a:t>The traditional financial performance measures worked well for the industrial era</a:t>
            </a:r>
          </a:p>
          <a:p>
            <a:pPr eaLnBrk="1" hangingPunct="1">
              <a:buFont typeface="Wingdings" charset="0"/>
              <a:buNone/>
            </a:pPr>
            <a:endParaRPr lang="en-US" dirty="0">
              <a:latin typeface="Arial" charset="0"/>
              <a:ea typeface="MS PGothic" charset="0"/>
              <a:cs typeface="Arial" charset="0"/>
            </a:endParaRPr>
          </a:p>
          <a:p>
            <a:pPr eaLnBrk="1" hangingPunct="1"/>
            <a:r>
              <a:rPr lang="en-US" dirty="0">
                <a:latin typeface="Arial" charset="0"/>
                <a:ea typeface="MS PGothic" charset="0"/>
                <a:cs typeface="Arial" charset="0"/>
              </a:rPr>
              <a:t>The “bottom line” is not enough</a:t>
            </a:r>
          </a:p>
        </p:txBody>
      </p:sp>
      <p:sp>
        <p:nvSpPr>
          <p:cNvPr id="28675" name="Rectangle 2050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304800"/>
            <a:ext cx="8820150" cy="914400"/>
          </a:xfrm>
        </p:spPr>
        <p:txBody>
          <a:bodyPr/>
          <a:lstStyle/>
          <a:p>
            <a:pPr eaLnBrk="1" hangingPunct="1"/>
            <a:r>
              <a:rPr lang="en-US" sz="3000">
                <a:latin typeface="Arial Black" charset="0"/>
                <a:ea typeface="MS PGothic" charset="0"/>
              </a:rPr>
              <a:t>Kaplan &amp; Norton’s balanced scorecard</a:t>
            </a:r>
            <a:endParaRPr lang="en-CA" sz="3000">
              <a:latin typeface="Arial Black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543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051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600200"/>
            <a:ext cx="8153400" cy="4724400"/>
          </a:xfrm>
          <a:solidFill>
            <a:srgbClr val="FFFFFF"/>
          </a:solidFill>
        </p:spPr>
        <p:txBody>
          <a:bodyPr/>
          <a:lstStyle/>
          <a:p>
            <a:pPr eaLnBrk="1" hangingPunct="1"/>
            <a:r>
              <a:rPr lang="en-US" sz="2800" dirty="0">
                <a:latin typeface="Arial" charset="0"/>
                <a:ea typeface="MS PGothic" charset="0"/>
                <a:cs typeface="Arial" charset="0"/>
              </a:rPr>
              <a:t>Four perspectives for a balanced scorecard</a:t>
            </a:r>
          </a:p>
          <a:p>
            <a:pPr lvl="1" eaLnBrk="1" hangingPunct="1"/>
            <a:r>
              <a:rPr lang="en-US" sz="2400" dirty="0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Customer perspective</a:t>
            </a:r>
          </a:p>
          <a:p>
            <a:pPr lvl="2" eaLnBrk="1" hangingPunct="1"/>
            <a:r>
              <a:rPr lang="en-US" dirty="0">
                <a:latin typeface="Arial" charset="0"/>
                <a:ea typeface="ＭＳ Ｐゴシック" charset="0"/>
                <a:cs typeface="Arial" charset="0"/>
              </a:rPr>
              <a:t>What matters most to customers?</a:t>
            </a:r>
          </a:p>
          <a:p>
            <a:pPr lvl="1" eaLnBrk="1" hangingPunct="1"/>
            <a:r>
              <a:rPr lang="en-US" sz="2400" dirty="0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Internal business perspective</a:t>
            </a:r>
          </a:p>
          <a:p>
            <a:pPr lvl="2" eaLnBrk="1" hangingPunct="1"/>
            <a:r>
              <a:rPr lang="en-US" dirty="0">
                <a:latin typeface="Arial" charset="0"/>
                <a:ea typeface="ＭＳ Ｐゴシック" charset="0"/>
                <a:cs typeface="Arial" charset="0"/>
              </a:rPr>
              <a:t>How can we meet customer expectations?</a:t>
            </a:r>
          </a:p>
          <a:p>
            <a:pPr lvl="1" eaLnBrk="1" hangingPunct="1"/>
            <a:r>
              <a:rPr lang="en-US" sz="2400" dirty="0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Innovation &amp; learning perspective</a:t>
            </a:r>
          </a:p>
          <a:p>
            <a:pPr lvl="2" eaLnBrk="1" hangingPunct="1"/>
            <a:r>
              <a:rPr lang="en-US" dirty="0">
                <a:latin typeface="Arial" charset="0"/>
                <a:ea typeface="ＭＳ Ｐゴシック" charset="0"/>
                <a:cs typeface="Arial" charset="0"/>
              </a:rPr>
              <a:t>How can we make continual improvements?</a:t>
            </a:r>
          </a:p>
          <a:p>
            <a:pPr lvl="1" eaLnBrk="1" hangingPunct="1"/>
            <a:r>
              <a:rPr lang="en-US" sz="2400" dirty="0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Financial perspective</a:t>
            </a:r>
          </a:p>
          <a:p>
            <a:pPr lvl="2" eaLnBrk="1" hangingPunct="1"/>
            <a:r>
              <a:rPr lang="en-US" dirty="0">
                <a:latin typeface="Arial" charset="0"/>
                <a:ea typeface="ＭＳ Ｐゴシック" charset="0"/>
                <a:cs typeface="Arial" charset="0"/>
              </a:rPr>
              <a:t>How can we ensure profitability for shareholders?</a:t>
            </a:r>
            <a:endParaRPr lang="en-CA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9699" name="Rectangle 2050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188913"/>
            <a:ext cx="8640762" cy="914400"/>
          </a:xfrm>
        </p:spPr>
        <p:txBody>
          <a:bodyPr/>
          <a:lstStyle/>
          <a:p>
            <a:pPr eaLnBrk="1" hangingPunct="1"/>
            <a:r>
              <a:rPr lang="en-US" sz="3000" dirty="0">
                <a:latin typeface="Arial Black" charset="0"/>
                <a:ea typeface="MS PGothic" charset="0"/>
              </a:rPr>
              <a:t>Kaplan &amp; Norton’s balanced scorecard</a:t>
            </a:r>
            <a:endParaRPr lang="en-CA" sz="3000" dirty="0">
              <a:latin typeface="Arial Black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602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50"/>
          <p:cNvSpPr txBox="1">
            <a:spLocks noChangeArrowheads="1"/>
          </p:cNvSpPr>
          <p:nvPr/>
        </p:nvSpPr>
        <p:spPr>
          <a:xfrm>
            <a:off x="179388" y="188913"/>
            <a:ext cx="8640762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latin typeface="Arial Black" charset="0"/>
                <a:ea typeface="MS PGothic" charset="0"/>
              </a:rPr>
              <a:t>ECI’s Balanced Business Scorecard</a:t>
            </a:r>
            <a:endParaRPr lang="en-CA" sz="3000" dirty="0">
              <a:latin typeface="Arial Black" charset="0"/>
              <a:ea typeface="MS PGothic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439290"/>
              </p:ext>
            </p:extLst>
          </p:nvPr>
        </p:nvGraphicFramePr>
        <p:xfrm>
          <a:off x="314377" y="1169909"/>
          <a:ext cx="3707622" cy="2144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046"/>
                <a:gridCol w="2742576"/>
              </a:tblGrid>
              <a:tr h="299096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Financial Perspective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GOALS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MEASURES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Survive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Cash flow</a:t>
                      </a:r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Succeed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Sales</a:t>
                      </a:r>
                      <a:r>
                        <a:rPr lang="en-CA" baseline="0" dirty="0" smtClean="0"/>
                        <a:t> &amp; operating income</a:t>
                      </a:r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Prosper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Increase market share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87541"/>
              </p:ext>
            </p:extLst>
          </p:nvPr>
        </p:nvGraphicFramePr>
        <p:xfrm>
          <a:off x="4866784" y="1169909"/>
          <a:ext cx="3707622" cy="2667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0237"/>
                <a:gridCol w="1407385"/>
              </a:tblGrid>
              <a:tr h="299096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Customer Perspective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GOALS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MEASURES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New products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Responsive supply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Preferred supplier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Customer Partnership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513566"/>
              </p:ext>
            </p:extLst>
          </p:nvPr>
        </p:nvGraphicFramePr>
        <p:xfrm>
          <a:off x="314377" y="3847367"/>
          <a:ext cx="3707622" cy="2900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2156"/>
                <a:gridCol w="1315466"/>
              </a:tblGrid>
              <a:tr h="299096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Internal business Perspective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GOALS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MEASURES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Technology capability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Manufacturing excellence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Design</a:t>
                      </a:r>
                      <a:r>
                        <a:rPr lang="en-CA" baseline="0" dirty="0" smtClean="0"/>
                        <a:t> productivity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New product introduction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007571"/>
              </p:ext>
            </p:extLst>
          </p:nvPr>
        </p:nvGraphicFramePr>
        <p:xfrm>
          <a:off x="4866784" y="4080689"/>
          <a:ext cx="3707622" cy="2667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0237"/>
                <a:gridCol w="1407385"/>
              </a:tblGrid>
              <a:tr h="299096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Innovation &amp; Learning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Perspective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GOALS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MEASURES</a:t>
                      </a:r>
                      <a:endParaRPr lang="en-CA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99096">
                <a:tc>
                  <a:txBody>
                    <a:bodyPr/>
                    <a:lstStyle/>
                    <a:p>
                      <a:r>
                        <a:rPr lang="en-CA" dirty="0" smtClean="0"/>
                        <a:t>Techno leadership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Manuf. learning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Product focus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523419">
                <a:tc>
                  <a:txBody>
                    <a:bodyPr/>
                    <a:lstStyle/>
                    <a:p>
                      <a:r>
                        <a:rPr lang="en-CA" dirty="0" smtClean="0"/>
                        <a:t>Time to market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74908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bg1"/>
          </a:fgClr>
          <a:bgClr>
            <a:schemeClr val="accent5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19"/>
          <p:cNvGrpSpPr>
            <a:grpSpLocks/>
          </p:cNvGrpSpPr>
          <p:nvPr/>
        </p:nvGrpSpPr>
        <p:grpSpPr bwMode="auto">
          <a:xfrm>
            <a:off x="2743200" y="2286000"/>
            <a:ext cx="3733800" cy="2895600"/>
            <a:chOff x="1728" y="1440"/>
            <a:chExt cx="2352" cy="1824"/>
          </a:xfrm>
        </p:grpSpPr>
        <p:sp>
          <p:nvSpPr>
            <p:cNvPr id="30736" name="Oval 3"/>
            <p:cNvSpPr>
              <a:spLocks noChangeArrowheads="1"/>
            </p:cNvSpPr>
            <p:nvPr/>
          </p:nvSpPr>
          <p:spPr bwMode="auto">
            <a:xfrm>
              <a:off x="1728" y="1440"/>
              <a:ext cx="2352" cy="1824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7" name="Oval 4"/>
            <p:cNvSpPr>
              <a:spLocks noChangeArrowheads="1"/>
            </p:cNvSpPr>
            <p:nvPr/>
          </p:nvSpPr>
          <p:spPr bwMode="auto">
            <a:xfrm>
              <a:off x="2064" y="1776"/>
              <a:ext cx="1632" cy="1200"/>
            </a:xfrm>
            <a:prstGeom prst="ellipse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8" name="Text Box 5"/>
            <p:cNvSpPr txBox="1">
              <a:spLocks noChangeArrowheads="1"/>
            </p:cNvSpPr>
            <p:nvPr/>
          </p:nvSpPr>
          <p:spPr bwMode="auto">
            <a:xfrm>
              <a:off x="2256" y="2112"/>
              <a:ext cx="1248" cy="538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000">
                  <a:latin typeface="Arial Black" charset="0"/>
                </a:rPr>
                <a:t>VISION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US" sz="2000">
                  <a:latin typeface="Arial Black" charset="0"/>
                </a:rPr>
                <a:t>STRATEGY</a:t>
              </a:r>
              <a:endParaRPr lang="en-CA" sz="2000">
                <a:latin typeface="Arial Black" charset="0"/>
              </a:endParaRPr>
            </a:p>
          </p:txBody>
        </p:sp>
      </p:grpSp>
      <p:grpSp>
        <p:nvGrpSpPr>
          <p:cNvPr id="30723" name="Group 6"/>
          <p:cNvGrpSpPr>
            <a:grpSpLocks/>
          </p:cNvGrpSpPr>
          <p:nvPr/>
        </p:nvGrpSpPr>
        <p:grpSpPr bwMode="auto">
          <a:xfrm>
            <a:off x="3276600" y="4724400"/>
            <a:ext cx="2743200" cy="1981200"/>
            <a:chOff x="2016" y="2928"/>
            <a:chExt cx="1728" cy="1248"/>
          </a:xfrm>
        </p:grpSpPr>
        <p:sp>
          <p:nvSpPr>
            <p:cNvPr id="30734" name="AutoShape 7"/>
            <p:cNvSpPr>
              <a:spLocks noChangeArrowheads="1"/>
            </p:cNvSpPr>
            <p:nvPr/>
          </p:nvSpPr>
          <p:spPr bwMode="auto">
            <a:xfrm>
              <a:off x="2016" y="2928"/>
              <a:ext cx="1728" cy="1248"/>
            </a:xfrm>
            <a:prstGeom prst="upArrowCallout">
              <a:avLst>
                <a:gd name="adj1" fmla="val 34615"/>
                <a:gd name="adj2" fmla="val 34615"/>
                <a:gd name="adj3" fmla="val 16667"/>
                <a:gd name="adj4" fmla="val 6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5" name="Text Box 8"/>
            <p:cNvSpPr txBox="1">
              <a:spLocks noChangeArrowheads="1"/>
            </p:cNvSpPr>
            <p:nvPr/>
          </p:nvSpPr>
          <p:spPr bwMode="auto">
            <a:xfrm>
              <a:off x="2064" y="3360"/>
              <a:ext cx="1584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>
                  <a:latin typeface="Arial" charset="0"/>
                  <a:cs typeface="Arial" charset="0"/>
                </a:rPr>
                <a:t>Measures of operational effectiveness</a:t>
              </a:r>
              <a:endParaRPr lang="en-CA">
                <a:latin typeface="Arial" charset="0"/>
                <a:cs typeface="Arial" charset="0"/>
              </a:endParaRPr>
            </a:p>
          </p:txBody>
        </p:sp>
      </p:grpSp>
      <p:grpSp>
        <p:nvGrpSpPr>
          <p:cNvPr id="30724" name="Group 9"/>
          <p:cNvGrpSpPr>
            <a:grpSpLocks/>
          </p:cNvGrpSpPr>
          <p:nvPr/>
        </p:nvGrpSpPr>
        <p:grpSpPr bwMode="auto">
          <a:xfrm>
            <a:off x="304800" y="2895600"/>
            <a:ext cx="2971800" cy="1676400"/>
            <a:chOff x="192" y="1776"/>
            <a:chExt cx="1872" cy="1056"/>
          </a:xfrm>
        </p:grpSpPr>
        <p:sp>
          <p:nvSpPr>
            <p:cNvPr id="30732" name="AutoShape 10"/>
            <p:cNvSpPr>
              <a:spLocks noChangeArrowheads="1"/>
            </p:cNvSpPr>
            <p:nvPr/>
          </p:nvSpPr>
          <p:spPr bwMode="auto">
            <a:xfrm>
              <a:off x="192" y="1776"/>
              <a:ext cx="1872" cy="1056"/>
            </a:xfrm>
            <a:prstGeom prst="rightArrowCallout">
              <a:avLst>
                <a:gd name="adj1" fmla="val 25000"/>
                <a:gd name="adj2" fmla="val 25000"/>
                <a:gd name="adj3" fmla="val 29545"/>
                <a:gd name="adj4" fmla="val 6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3" name="Text Box 11"/>
            <p:cNvSpPr txBox="1">
              <a:spLocks noChangeArrowheads="1"/>
            </p:cNvSpPr>
            <p:nvPr/>
          </p:nvSpPr>
          <p:spPr bwMode="auto">
            <a:xfrm>
              <a:off x="295" y="1931"/>
              <a:ext cx="1104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>
                  <a:latin typeface="Arial" charset="0"/>
                  <a:cs typeface="Arial" charset="0"/>
                </a:rPr>
                <a:t>Measures of innovation</a:t>
              </a:r>
              <a:endParaRPr lang="en-CA">
                <a:latin typeface="Arial" charset="0"/>
                <a:cs typeface="Arial" charset="0"/>
              </a:endParaRPr>
            </a:p>
          </p:txBody>
        </p:sp>
      </p:grpSp>
      <p:grpSp>
        <p:nvGrpSpPr>
          <p:cNvPr id="30725" name="Group 12"/>
          <p:cNvGrpSpPr>
            <a:grpSpLocks/>
          </p:cNvGrpSpPr>
          <p:nvPr/>
        </p:nvGrpSpPr>
        <p:grpSpPr bwMode="auto">
          <a:xfrm>
            <a:off x="3429000" y="990600"/>
            <a:ext cx="2438400" cy="1828800"/>
            <a:chOff x="1920" y="384"/>
            <a:chExt cx="1680" cy="1152"/>
          </a:xfrm>
        </p:grpSpPr>
        <p:sp>
          <p:nvSpPr>
            <p:cNvPr id="30730" name="AutoShape 13"/>
            <p:cNvSpPr>
              <a:spLocks noChangeArrowheads="1"/>
            </p:cNvSpPr>
            <p:nvPr/>
          </p:nvSpPr>
          <p:spPr bwMode="auto">
            <a:xfrm>
              <a:off x="1920" y="384"/>
              <a:ext cx="1680" cy="1152"/>
            </a:xfrm>
            <a:prstGeom prst="downArrowCallout">
              <a:avLst>
                <a:gd name="adj1" fmla="val 36458"/>
                <a:gd name="adj2" fmla="val 36458"/>
                <a:gd name="adj3" fmla="val 16667"/>
                <a:gd name="adj4" fmla="val 6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1" name="Text Box 14"/>
            <p:cNvSpPr txBox="1">
              <a:spLocks noChangeArrowheads="1"/>
            </p:cNvSpPr>
            <p:nvPr/>
          </p:nvSpPr>
          <p:spPr bwMode="auto">
            <a:xfrm>
              <a:off x="2016" y="384"/>
              <a:ext cx="1488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>
                  <a:latin typeface="Arial" charset="0"/>
                  <a:cs typeface="Arial" charset="0"/>
                </a:rPr>
                <a:t>Financial “bottom line” measures</a:t>
              </a:r>
              <a:endParaRPr lang="en-CA">
                <a:latin typeface="Arial" charset="0"/>
                <a:cs typeface="Arial" charset="0"/>
              </a:endParaRPr>
            </a:p>
          </p:txBody>
        </p:sp>
      </p:grpSp>
      <p:grpSp>
        <p:nvGrpSpPr>
          <p:cNvPr id="30726" name="Group 15"/>
          <p:cNvGrpSpPr>
            <a:grpSpLocks/>
          </p:cNvGrpSpPr>
          <p:nvPr/>
        </p:nvGrpSpPr>
        <p:grpSpPr bwMode="auto">
          <a:xfrm>
            <a:off x="5867400" y="2895600"/>
            <a:ext cx="3048000" cy="1676400"/>
            <a:chOff x="3696" y="1728"/>
            <a:chExt cx="1920" cy="1056"/>
          </a:xfrm>
        </p:grpSpPr>
        <p:sp>
          <p:nvSpPr>
            <p:cNvPr id="30728" name="AutoShape 16"/>
            <p:cNvSpPr>
              <a:spLocks noChangeArrowheads="1"/>
            </p:cNvSpPr>
            <p:nvPr/>
          </p:nvSpPr>
          <p:spPr bwMode="auto">
            <a:xfrm>
              <a:off x="3696" y="1728"/>
              <a:ext cx="1920" cy="1056"/>
            </a:xfrm>
            <a:prstGeom prst="leftArrowCallout">
              <a:avLst>
                <a:gd name="adj1" fmla="val 25000"/>
                <a:gd name="adj2" fmla="val 25000"/>
                <a:gd name="adj3" fmla="val 30303"/>
                <a:gd name="adj4" fmla="val 6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Text Box 17"/>
            <p:cNvSpPr txBox="1">
              <a:spLocks noChangeArrowheads="1"/>
            </p:cNvSpPr>
            <p:nvPr/>
          </p:nvSpPr>
          <p:spPr bwMode="auto">
            <a:xfrm>
              <a:off x="4416" y="1872"/>
              <a:ext cx="1152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>
                  <a:latin typeface="Arial" charset="0"/>
                  <a:cs typeface="Arial" charset="0"/>
                </a:rPr>
                <a:t>Customer-related measures</a:t>
              </a:r>
              <a:endParaRPr lang="en-CA">
                <a:latin typeface="Arial" charset="0"/>
                <a:cs typeface="Arial" charset="0"/>
              </a:endParaRPr>
            </a:p>
          </p:txBody>
        </p:sp>
      </p:grpSp>
      <p:sp>
        <p:nvSpPr>
          <p:cNvPr id="30727" name="Rectangle 2050"/>
          <p:cNvSpPr txBox="1">
            <a:spLocks noChangeArrowheads="1"/>
          </p:cNvSpPr>
          <p:nvPr/>
        </p:nvSpPr>
        <p:spPr bwMode="auto">
          <a:xfrm>
            <a:off x="395288" y="304800"/>
            <a:ext cx="8748712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3000">
                <a:solidFill>
                  <a:srgbClr val="782336"/>
                </a:solidFill>
                <a:latin typeface="Arial Black" charset="0"/>
              </a:rPr>
              <a:t>Kaplan &amp; Norton’s balanced scorecard</a:t>
            </a:r>
            <a:endParaRPr lang="en-CA" sz="3000">
              <a:solidFill>
                <a:srgbClr val="782336"/>
              </a:solidFill>
              <a:latin typeface="Arial Blac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902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>
                <a:latin typeface="Arial Black" charset="0"/>
                <a:ea typeface="MS PGothic" charset="0"/>
              </a:rPr>
              <a:t>Charles Handy: Sigmoid Curve</a:t>
            </a: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00213"/>
            <a:ext cx="6481762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49304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04800"/>
            <a:ext cx="8893175" cy="7620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  <a:ea typeface="MS PGothic" charset="0"/>
              </a:rPr>
              <a:t>Sigmoid curve: Key to effective growth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629400" y="3124200"/>
            <a:ext cx="11430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 b="1">
                <a:latin typeface="Arial" charset="0"/>
              </a:rPr>
              <a:t>Depleted resources; too late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590800" y="4114800"/>
            <a:ext cx="1524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 b="1">
                <a:latin typeface="Arial" charset="0"/>
              </a:rPr>
              <a:t>Begin building a new curve</a:t>
            </a:r>
          </a:p>
        </p:txBody>
      </p:sp>
      <p:sp>
        <p:nvSpPr>
          <p:cNvPr id="15365" name="Freeform 5"/>
          <p:cNvSpPr>
            <a:spLocks/>
          </p:cNvSpPr>
          <p:nvPr/>
        </p:nvSpPr>
        <p:spPr bwMode="auto">
          <a:xfrm rot="9410663">
            <a:off x="2552700" y="1981200"/>
            <a:ext cx="6591300" cy="1905000"/>
          </a:xfrm>
          <a:custGeom>
            <a:avLst/>
            <a:gdLst>
              <a:gd name="T0" fmla="*/ 0 w 3432"/>
              <a:gd name="T1" fmla="*/ 2147483647 h 832"/>
              <a:gd name="T2" fmla="*/ 2147483647 w 3432"/>
              <a:gd name="T3" fmla="*/ 2147483647 h 832"/>
              <a:gd name="T4" fmla="*/ 2147483647 w 3432"/>
              <a:gd name="T5" fmla="*/ 2147483647 h 832"/>
              <a:gd name="T6" fmla="*/ 2147483647 w 3432"/>
              <a:gd name="T7" fmla="*/ 2147483647 h 832"/>
              <a:gd name="T8" fmla="*/ 0 60000 65536"/>
              <a:gd name="T9" fmla="*/ 0 60000 65536"/>
              <a:gd name="T10" fmla="*/ 0 60000 65536"/>
              <a:gd name="T11" fmla="*/ 0 60000 65536"/>
              <a:gd name="T12" fmla="*/ 0 w 3432"/>
              <a:gd name="T13" fmla="*/ 0 h 832"/>
              <a:gd name="T14" fmla="*/ 3432 w 3432"/>
              <a:gd name="T15" fmla="*/ 832 h 8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32" h="832">
                <a:moveTo>
                  <a:pt x="0" y="246"/>
                </a:moveTo>
                <a:cubicBezTo>
                  <a:pt x="163" y="539"/>
                  <a:pt x="326" y="832"/>
                  <a:pt x="696" y="792"/>
                </a:cubicBezTo>
                <a:cubicBezTo>
                  <a:pt x="1066" y="752"/>
                  <a:pt x="1764" y="0"/>
                  <a:pt x="2220" y="6"/>
                </a:cubicBezTo>
                <a:cubicBezTo>
                  <a:pt x="2676" y="12"/>
                  <a:pt x="3230" y="691"/>
                  <a:pt x="3432" y="82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7894" name="Freeform 6"/>
          <p:cNvSpPr>
            <a:spLocks/>
          </p:cNvSpPr>
          <p:nvPr/>
        </p:nvSpPr>
        <p:spPr bwMode="auto">
          <a:xfrm rot="9410663">
            <a:off x="304800" y="3886200"/>
            <a:ext cx="6591300" cy="1905000"/>
          </a:xfrm>
          <a:custGeom>
            <a:avLst/>
            <a:gdLst>
              <a:gd name="T0" fmla="*/ 0 w 3432"/>
              <a:gd name="T1" fmla="*/ 2147483647 h 832"/>
              <a:gd name="T2" fmla="*/ 2147483647 w 3432"/>
              <a:gd name="T3" fmla="*/ 2147483647 h 832"/>
              <a:gd name="T4" fmla="*/ 2147483647 w 3432"/>
              <a:gd name="T5" fmla="*/ 2147483647 h 832"/>
              <a:gd name="T6" fmla="*/ 2147483647 w 3432"/>
              <a:gd name="T7" fmla="*/ 2147483647 h 832"/>
              <a:gd name="T8" fmla="*/ 0 60000 65536"/>
              <a:gd name="T9" fmla="*/ 0 60000 65536"/>
              <a:gd name="T10" fmla="*/ 0 60000 65536"/>
              <a:gd name="T11" fmla="*/ 0 60000 65536"/>
              <a:gd name="T12" fmla="*/ 0 w 3432"/>
              <a:gd name="T13" fmla="*/ 0 h 832"/>
              <a:gd name="T14" fmla="*/ 3432 w 3432"/>
              <a:gd name="T15" fmla="*/ 832 h 8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32" h="832">
                <a:moveTo>
                  <a:pt x="0" y="246"/>
                </a:moveTo>
                <a:cubicBezTo>
                  <a:pt x="163" y="539"/>
                  <a:pt x="326" y="832"/>
                  <a:pt x="696" y="792"/>
                </a:cubicBezTo>
                <a:cubicBezTo>
                  <a:pt x="1066" y="752"/>
                  <a:pt x="1764" y="0"/>
                  <a:pt x="2220" y="6"/>
                </a:cubicBezTo>
                <a:cubicBezTo>
                  <a:pt x="2676" y="12"/>
                  <a:pt x="3230" y="691"/>
                  <a:pt x="3432" y="82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3886200" y="4038600"/>
            <a:ext cx="609600" cy="396875"/>
            <a:chOff x="2448" y="2544"/>
            <a:chExt cx="384" cy="250"/>
          </a:xfrm>
        </p:grpSpPr>
        <p:sp>
          <p:nvSpPr>
            <p:cNvPr id="37904" name="Text Box 8"/>
            <p:cNvSpPr txBox="1">
              <a:spLocks noChangeArrowheads="1"/>
            </p:cNvSpPr>
            <p:nvPr/>
          </p:nvSpPr>
          <p:spPr bwMode="auto">
            <a:xfrm>
              <a:off x="2448" y="2544"/>
              <a:ext cx="2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eaLnBrk="1" hangingPunct="1"/>
              <a:r>
                <a:rPr lang="en-US" sz="2000" b="1">
                  <a:solidFill>
                    <a:srgbClr val="008000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37905" name="AutoShape 9"/>
            <p:cNvSpPr>
              <a:spLocks noChangeArrowheads="1"/>
            </p:cNvSpPr>
            <p:nvPr/>
          </p:nvSpPr>
          <p:spPr bwMode="auto">
            <a:xfrm>
              <a:off x="2736" y="2592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6248400" y="3581400"/>
            <a:ext cx="349250" cy="442913"/>
            <a:chOff x="3936" y="2256"/>
            <a:chExt cx="220" cy="279"/>
          </a:xfrm>
        </p:grpSpPr>
        <p:sp>
          <p:nvSpPr>
            <p:cNvPr id="37902" name="Text Box 11"/>
            <p:cNvSpPr txBox="1">
              <a:spLocks noChangeArrowheads="1"/>
            </p:cNvSpPr>
            <p:nvPr/>
          </p:nvSpPr>
          <p:spPr bwMode="auto">
            <a:xfrm>
              <a:off x="3936" y="2304"/>
              <a:ext cx="2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FF66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37903" name="AutoShape 12"/>
            <p:cNvSpPr>
              <a:spLocks noChangeArrowheads="1"/>
            </p:cNvSpPr>
            <p:nvPr/>
          </p:nvSpPr>
          <p:spPr bwMode="auto">
            <a:xfrm>
              <a:off x="4032" y="2256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369" name="Freeform 13"/>
          <p:cNvSpPr>
            <a:spLocks/>
          </p:cNvSpPr>
          <p:nvPr/>
        </p:nvSpPr>
        <p:spPr bwMode="auto">
          <a:xfrm>
            <a:off x="4486275" y="3176588"/>
            <a:ext cx="1579563" cy="1092200"/>
          </a:xfrm>
          <a:custGeom>
            <a:avLst/>
            <a:gdLst>
              <a:gd name="T0" fmla="*/ 2147483647 w 995"/>
              <a:gd name="T1" fmla="*/ 0 h 688"/>
              <a:gd name="T2" fmla="*/ 2147483647 w 995"/>
              <a:gd name="T3" fmla="*/ 2147483647 h 688"/>
              <a:gd name="T4" fmla="*/ 2147483647 w 995"/>
              <a:gd name="T5" fmla="*/ 2147483647 h 688"/>
              <a:gd name="T6" fmla="*/ 2147483647 w 995"/>
              <a:gd name="T7" fmla="*/ 2147483647 h 688"/>
              <a:gd name="T8" fmla="*/ 2147483647 w 995"/>
              <a:gd name="T9" fmla="*/ 2147483647 h 688"/>
              <a:gd name="T10" fmla="*/ 2147483647 w 995"/>
              <a:gd name="T11" fmla="*/ 2147483647 h 688"/>
              <a:gd name="T12" fmla="*/ 2147483647 w 995"/>
              <a:gd name="T13" fmla="*/ 2147483647 h 688"/>
              <a:gd name="T14" fmla="*/ 2147483647 w 995"/>
              <a:gd name="T15" fmla="*/ 2147483647 h 688"/>
              <a:gd name="T16" fmla="*/ 2147483647 w 995"/>
              <a:gd name="T17" fmla="*/ 2147483647 h 688"/>
              <a:gd name="T18" fmla="*/ 2147483647 w 995"/>
              <a:gd name="T19" fmla="*/ 2147483647 h 688"/>
              <a:gd name="T20" fmla="*/ 2147483647 w 995"/>
              <a:gd name="T21" fmla="*/ 2147483647 h 688"/>
              <a:gd name="T22" fmla="*/ 2147483647 w 995"/>
              <a:gd name="T23" fmla="*/ 2147483647 h 688"/>
              <a:gd name="T24" fmla="*/ 2147483647 w 995"/>
              <a:gd name="T25" fmla="*/ 2147483647 h 688"/>
              <a:gd name="T26" fmla="*/ 2147483647 w 995"/>
              <a:gd name="T27" fmla="*/ 2147483647 h 688"/>
              <a:gd name="T28" fmla="*/ 2147483647 w 995"/>
              <a:gd name="T29" fmla="*/ 2147483647 h 688"/>
              <a:gd name="T30" fmla="*/ 2147483647 w 995"/>
              <a:gd name="T31" fmla="*/ 2147483647 h 688"/>
              <a:gd name="T32" fmla="*/ 2147483647 w 995"/>
              <a:gd name="T33" fmla="*/ 2147483647 h 688"/>
              <a:gd name="T34" fmla="*/ 2147483647 w 995"/>
              <a:gd name="T35" fmla="*/ 2147483647 h 688"/>
              <a:gd name="T36" fmla="*/ 2147483647 w 995"/>
              <a:gd name="T37" fmla="*/ 2147483647 h 688"/>
              <a:gd name="T38" fmla="*/ 2147483647 w 995"/>
              <a:gd name="T39" fmla="*/ 2147483647 h 688"/>
              <a:gd name="T40" fmla="*/ 0 w 995"/>
              <a:gd name="T41" fmla="*/ 2147483647 h 688"/>
              <a:gd name="T42" fmla="*/ 2147483647 w 995"/>
              <a:gd name="T43" fmla="*/ 2147483647 h 688"/>
              <a:gd name="T44" fmla="*/ 2147483647 w 995"/>
              <a:gd name="T45" fmla="*/ 2147483647 h 688"/>
              <a:gd name="T46" fmla="*/ 2147483647 w 995"/>
              <a:gd name="T47" fmla="*/ 2147483647 h 688"/>
              <a:gd name="T48" fmla="*/ 2147483647 w 995"/>
              <a:gd name="T49" fmla="*/ 2147483647 h 688"/>
              <a:gd name="T50" fmla="*/ 2147483647 w 995"/>
              <a:gd name="T51" fmla="*/ 2147483647 h 688"/>
              <a:gd name="T52" fmla="*/ 2147483647 w 995"/>
              <a:gd name="T53" fmla="*/ 2147483647 h 688"/>
              <a:gd name="T54" fmla="*/ 2147483647 w 995"/>
              <a:gd name="T55" fmla="*/ 2147483647 h 688"/>
              <a:gd name="T56" fmla="*/ 2147483647 w 995"/>
              <a:gd name="T57" fmla="*/ 2147483647 h 688"/>
              <a:gd name="T58" fmla="*/ 2147483647 w 995"/>
              <a:gd name="T59" fmla="*/ 2147483647 h 688"/>
              <a:gd name="T60" fmla="*/ 2147483647 w 995"/>
              <a:gd name="T61" fmla="*/ 2147483647 h 688"/>
              <a:gd name="T62" fmla="*/ 2147483647 w 995"/>
              <a:gd name="T63" fmla="*/ 2147483647 h 688"/>
              <a:gd name="T64" fmla="*/ 2147483647 w 995"/>
              <a:gd name="T65" fmla="*/ 2147483647 h 688"/>
              <a:gd name="T66" fmla="*/ 2147483647 w 995"/>
              <a:gd name="T67" fmla="*/ 2147483647 h 688"/>
              <a:gd name="T68" fmla="*/ 2147483647 w 995"/>
              <a:gd name="T69" fmla="*/ 2147483647 h 688"/>
              <a:gd name="T70" fmla="*/ 2147483647 w 995"/>
              <a:gd name="T71" fmla="*/ 2147483647 h 688"/>
              <a:gd name="T72" fmla="*/ 2147483647 w 995"/>
              <a:gd name="T73" fmla="*/ 2147483647 h 688"/>
              <a:gd name="T74" fmla="*/ 2147483647 w 995"/>
              <a:gd name="T75" fmla="*/ 2147483647 h 688"/>
              <a:gd name="T76" fmla="*/ 2147483647 w 995"/>
              <a:gd name="T77" fmla="*/ 2147483647 h 688"/>
              <a:gd name="T78" fmla="*/ 2147483647 w 995"/>
              <a:gd name="T79" fmla="*/ 2147483647 h 688"/>
              <a:gd name="T80" fmla="*/ 2147483647 w 995"/>
              <a:gd name="T81" fmla="*/ 2147483647 h 688"/>
              <a:gd name="T82" fmla="*/ 2147483647 w 995"/>
              <a:gd name="T83" fmla="*/ 2147483647 h 688"/>
              <a:gd name="T84" fmla="*/ 2147483647 w 995"/>
              <a:gd name="T85" fmla="*/ 0 h 688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995"/>
              <a:gd name="T130" fmla="*/ 0 h 688"/>
              <a:gd name="T131" fmla="*/ 995 w 995"/>
              <a:gd name="T132" fmla="*/ 688 h 688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995" h="688">
                <a:moveTo>
                  <a:pt x="717" y="0"/>
                </a:moveTo>
                <a:cubicBezTo>
                  <a:pt x="672" y="9"/>
                  <a:pt x="627" y="7"/>
                  <a:pt x="582" y="15"/>
                </a:cubicBezTo>
                <a:cubicBezTo>
                  <a:pt x="562" y="18"/>
                  <a:pt x="545" y="24"/>
                  <a:pt x="525" y="27"/>
                </a:cubicBezTo>
                <a:cubicBezTo>
                  <a:pt x="507" y="33"/>
                  <a:pt x="487" y="36"/>
                  <a:pt x="468" y="39"/>
                </a:cubicBezTo>
                <a:cubicBezTo>
                  <a:pt x="435" y="50"/>
                  <a:pt x="404" y="64"/>
                  <a:pt x="369" y="69"/>
                </a:cubicBezTo>
                <a:cubicBezTo>
                  <a:pt x="359" y="75"/>
                  <a:pt x="348" y="90"/>
                  <a:pt x="339" y="93"/>
                </a:cubicBezTo>
                <a:cubicBezTo>
                  <a:pt x="334" y="100"/>
                  <a:pt x="308" y="123"/>
                  <a:pt x="300" y="129"/>
                </a:cubicBezTo>
                <a:cubicBezTo>
                  <a:pt x="291" y="143"/>
                  <a:pt x="288" y="154"/>
                  <a:pt x="273" y="159"/>
                </a:cubicBezTo>
                <a:cubicBezTo>
                  <a:pt x="263" y="174"/>
                  <a:pt x="258" y="182"/>
                  <a:pt x="243" y="192"/>
                </a:cubicBezTo>
                <a:cubicBezTo>
                  <a:pt x="241" y="195"/>
                  <a:pt x="240" y="198"/>
                  <a:pt x="237" y="201"/>
                </a:cubicBezTo>
                <a:cubicBezTo>
                  <a:pt x="234" y="204"/>
                  <a:pt x="230" y="204"/>
                  <a:pt x="228" y="207"/>
                </a:cubicBezTo>
                <a:cubicBezTo>
                  <a:pt x="217" y="221"/>
                  <a:pt x="211" y="238"/>
                  <a:pt x="195" y="249"/>
                </a:cubicBezTo>
                <a:cubicBezTo>
                  <a:pt x="193" y="252"/>
                  <a:pt x="192" y="255"/>
                  <a:pt x="189" y="258"/>
                </a:cubicBezTo>
                <a:cubicBezTo>
                  <a:pt x="186" y="261"/>
                  <a:pt x="182" y="261"/>
                  <a:pt x="180" y="264"/>
                </a:cubicBezTo>
                <a:cubicBezTo>
                  <a:pt x="160" y="287"/>
                  <a:pt x="152" y="316"/>
                  <a:pt x="126" y="333"/>
                </a:cubicBezTo>
                <a:cubicBezTo>
                  <a:pt x="108" y="360"/>
                  <a:pt x="93" y="387"/>
                  <a:pt x="75" y="414"/>
                </a:cubicBezTo>
                <a:cubicBezTo>
                  <a:pt x="71" y="440"/>
                  <a:pt x="62" y="456"/>
                  <a:pt x="54" y="480"/>
                </a:cubicBezTo>
                <a:cubicBezTo>
                  <a:pt x="47" y="500"/>
                  <a:pt x="45" y="519"/>
                  <a:pt x="27" y="531"/>
                </a:cubicBezTo>
                <a:cubicBezTo>
                  <a:pt x="23" y="537"/>
                  <a:pt x="19" y="543"/>
                  <a:pt x="15" y="549"/>
                </a:cubicBezTo>
                <a:cubicBezTo>
                  <a:pt x="13" y="552"/>
                  <a:pt x="9" y="558"/>
                  <a:pt x="9" y="558"/>
                </a:cubicBezTo>
                <a:cubicBezTo>
                  <a:pt x="7" y="569"/>
                  <a:pt x="0" y="591"/>
                  <a:pt x="0" y="591"/>
                </a:cubicBezTo>
                <a:cubicBezTo>
                  <a:pt x="12" y="628"/>
                  <a:pt x="62" y="626"/>
                  <a:pt x="93" y="630"/>
                </a:cubicBezTo>
                <a:cubicBezTo>
                  <a:pt x="134" y="644"/>
                  <a:pt x="169" y="648"/>
                  <a:pt x="213" y="651"/>
                </a:cubicBezTo>
                <a:cubicBezTo>
                  <a:pt x="324" y="688"/>
                  <a:pt x="393" y="649"/>
                  <a:pt x="486" y="636"/>
                </a:cubicBezTo>
                <a:cubicBezTo>
                  <a:pt x="515" y="626"/>
                  <a:pt x="544" y="616"/>
                  <a:pt x="573" y="606"/>
                </a:cubicBezTo>
                <a:cubicBezTo>
                  <a:pt x="594" y="599"/>
                  <a:pt x="617" y="571"/>
                  <a:pt x="636" y="558"/>
                </a:cubicBezTo>
                <a:cubicBezTo>
                  <a:pt x="644" y="546"/>
                  <a:pt x="656" y="543"/>
                  <a:pt x="669" y="534"/>
                </a:cubicBezTo>
                <a:cubicBezTo>
                  <a:pt x="672" y="532"/>
                  <a:pt x="678" y="528"/>
                  <a:pt x="678" y="528"/>
                </a:cubicBezTo>
                <a:cubicBezTo>
                  <a:pt x="688" y="513"/>
                  <a:pt x="693" y="495"/>
                  <a:pt x="711" y="489"/>
                </a:cubicBezTo>
                <a:cubicBezTo>
                  <a:pt x="725" y="468"/>
                  <a:pt x="717" y="475"/>
                  <a:pt x="732" y="465"/>
                </a:cubicBezTo>
                <a:cubicBezTo>
                  <a:pt x="739" y="455"/>
                  <a:pt x="743" y="446"/>
                  <a:pt x="753" y="438"/>
                </a:cubicBezTo>
                <a:cubicBezTo>
                  <a:pt x="759" y="434"/>
                  <a:pt x="771" y="426"/>
                  <a:pt x="771" y="426"/>
                </a:cubicBezTo>
                <a:cubicBezTo>
                  <a:pt x="777" y="417"/>
                  <a:pt x="795" y="405"/>
                  <a:pt x="795" y="405"/>
                </a:cubicBezTo>
                <a:cubicBezTo>
                  <a:pt x="816" y="374"/>
                  <a:pt x="840" y="346"/>
                  <a:pt x="861" y="315"/>
                </a:cubicBezTo>
                <a:cubicBezTo>
                  <a:pt x="874" y="295"/>
                  <a:pt x="886" y="269"/>
                  <a:pt x="903" y="252"/>
                </a:cubicBezTo>
                <a:cubicBezTo>
                  <a:pt x="907" y="239"/>
                  <a:pt x="918" y="227"/>
                  <a:pt x="930" y="219"/>
                </a:cubicBezTo>
                <a:cubicBezTo>
                  <a:pt x="941" y="186"/>
                  <a:pt x="923" y="235"/>
                  <a:pt x="942" y="204"/>
                </a:cubicBezTo>
                <a:cubicBezTo>
                  <a:pt x="958" y="179"/>
                  <a:pt x="958" y="143"/>
                  <a:pt x="984" y="126"/>
                </a:cubicBezTo>
                <a:cubicBezTo>
                  <a:pt x="987" y="122"/>
                  <a:pt x="995" y="114"/>
                  <a:pt x="987" y="108"/>
                </a:cubicBezTo>
                <a:cubicBezTo>
                  <a:pt x="979" y="103"/>
                  <a:pt x="949" y="92"/>
                  <a:pt x="939" y="90"/>
                </a:cubicBezTo>
                <a:cubicBezTo>
                  <a:pt x="905" y="68"/>
                  <a:pt x="832" y="37"/>
                  <a:pt x="792" y="33"/>
                </a:cubicBezTo>
                <a:cubicBezTo>
                  <a:pt x="772" y="26"/>
                  <a:pt x="752" y="17"/>
                  <a:pt x="732" y="12"/>
                </a:cubicBezTo>
                <a:cubicBezTo>
                  <a:pt x="721" y="4"/>
                  <a:pt x="726" y="9"/>
                  <a:pt x="717" y="0"/>
                </a:cubicBezTo>
                <a:close/>
              </a:path>
            </a:pathLst>
          </a:cu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5181600" y="3733800"/>
            <a:ext cx="3657600" cy="1997075"/>
            <a:chOff x="3264" y="2352"/>
            <a:chExt cx="2304" cy="1258"/>
          </a:xfrm>
        </p:grpSpPr>
        <p:sp>
          <p:nvSpPr>
            <p:cNvPr id="37900" name="Text Box 15"/>
            <p:cNvSpPr txBox="1">
              <a:spLocks noChangeArrowheads="1"/>
            </p:cNvSpPr>
            <p:nvPr/>
          </p:nvSpPr>
          <p:spPr bwMode="auto">
            <a:xfrm>
              <a:off x="3744" y="2976"/>
              <a:ext cx="182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MS PGothic" charset="0"/>
                  <a:cs typeface="MS PGothic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 i="1">
                  <a:solidFill>
                    <a:srgbClr val="008000"/>
                  </a:solidFill>
                  <a:latin typeface="Arial" charset="0"/>
                  <a:cs typeface="Arial" charset="0"/>
                </a:rPr>
                <a:t>Why are we changing?! We were doing fine!! Moan, moan!</a:t>
              </a:r>
              <a:endParaRPr lang="en-CA" sz="2000" i="1">
                <a:solidFill>
                  <a:srgbClr val="008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7901" name="AutoShape 16"/>
            <p:cNvSpPr>
              <a:spLocks noChangeArrowheads="1"/>
            </p:cNvSpPr>
            <p:nvPr/>
          </p:nvSpPr>
          <p:spPr bwMode="auto">
            <a:xfrm rot="10428469">
              <a:off x="3264" y="2352"/>
              <a:ext cx="768" cy="76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0 w 21600"/>
                <a:gd name="T19" fmla="*/ 3150 h 21600"/>
                <a:gd name="T20" fmla="*/ 18450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76" y="5399"/>
                    <a:pt x="10153" y="5429"/>
                    <a:pt x="9835" y="5486"/>
                  </a:cubicBezTo>
                  <a:lnTo>
                    <a:pt x="8870" y="173"/>
                  </a:lnTo>
                  <a:cubicBezTo>
                    <a:pt x="9507" y="58"/>
                    <a:pt x="10152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CA"/>
            </a:p>
          </p:txBody>
        </p:sp>
      </p:grpSp>
      <p:sp>
        <p:nvSpPr>
          <p:cNvPr id="15371" name="Text Box 17"/>
          <p:cNvSpPr txBox="1">
            <a:spLocks noChangeArrowheads="1"/>
          </p:cNvSpPr>
          <p:nvPr/>
        </p:nvSpPr>
        <p:spPr bwMode="auto">
          <a:xfrm>
            <a:off x="900113" y="6019800"/>
            <a:ext cx="1981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1400" b="1" dirty="0">
                <a:latin typeface="Arial" charset="0"/>
              </a:rPr>
              <a:t>Dip in curve = Period of initial learning</a:t>
            </a:r>
            <a:endParaRPr lang="en-CA" sz="14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64989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 animBg="1"/>
      <p:bldP spid="15369" grpId="0" animBg="1"/>
      <p:bldP spid="1537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3260"/>
            <a:ext cx="8229600" cy="6784740"/>
          </a:xfrm>
          <a:solidFill>
            <a:schemeClr val="bg1"/>
          </a:solidFill>
        </p:spPr>
        <p:txBody>
          <a:bodyPr/>
          <a:lstStyle/>
          <a:p>
            <a:r>
              <a:rPr lang="fr-CA" dirty="0" smtClean="0"/>
              <a:t>1. come up </a:t>
            </a:r>
            <a:r>
              <a:rPr lang="fr-CA" dirty="0" err="1" smtClean="0"/>
              <a:t>with</a:t>
            </a:r>
            <a:r>
              <a:rPr lang="fr-CA" dirty="0" smtClean="0"/>
              <a:t> a </a:t>
            </a:r>
            <a:r>
              <a:rPr lang="fr-CA" dirty="0" err="1" smtClean="0"/>
              <a:t>product</a:t>
            </a:r>
            <a:endParaRPr lang="fr-CA" dirty="0" smtClean="0"/>
          </a:p>
          <a:p>
            <a:r>
              <a:rPr lang="fr-CA" dirty="0" smtClean="0"/>
              <a:t>2. Product </a:t>
            </a:r>
            <a:r>
              <a:rPr lang="fr-CA" dirty="0" err="1" smtClean="0"/>
              <a:t>takes</a:t>
            </a:r>
            <a:r>
              <a:rPr lang="fr-CA" dirty="0" smtClean="0"/>
              <a:t> off</a:t>
            </a:r>
          </a:p>
          <a:p>
            <a:r>
              <a:rPr lang="fr-CA" dirty="0" smtClean="0"/>
              <a:t>2 - A – B. </a:t>
            </a:r>
            <a:r>
              <a:rPr lang="fr-CA" dirty="0" err="1" smtClean="0"/>
              <a:t>every</a:t>
            </a:r>
            <a:r>
              <a:rPr lang="fr-CA" dirty="0" smtClean="0"/>
              <a:t> one </a:t>
            </a:r>
            <a:r>
              <a:rPr lang="fr-CA" dirty="0" err="1" smtClean="0"/>
              <a:t>wants</a:t>
            </a:r>
            <a:r>
              <a:rPr lang="fr-CA" dirty="0" smtClean="0"/>
              <a:t> the </a:t>
            </a:r>
            <a:r>
              <a:rPr lang="fr-CA" dirty="0" err="1" smtClean="0"/>
              <a:t>product</a:t>
            </a:r>
            <a:endParaRPr lang="fr-CA" dirty="0" smtClean="0"/>
          </a:p>
          <a:p>
            <a:r>
              <a:rPr lang="fr-CA" dirty="0" smtClean="0"/>
              <a:t>3. (</a:t>
            </a:r>
            <a:r>
              <a:rPr lang="fr-CA" dirty="0" err="1" smtClean="0"/>
              <a:t>After</a:t>
            </a:r>
            <a:r>
              <a:rPr lang="fr-CA" dirty="0" smtClean="0"/>
              <a:t> B) if </a:t>
            </a:r>
            <a:r>
              <a:rPr lang="fr-CA" dirty="0" err="1" smtClean="0"/>
              <a:t>you</a:t>
            </a:r>
            <a:r>
              <a:rPr lang="fr-CA" dirty="0" smtClean="0"/>
              <a:t> </a:t>
            </a:r>
            <a:r>
              <a:rPr lang="fr-CA" dirty="0" err="1" smtClean="0"/>
              <a:t>don’t</a:t>
            </a:r>
            <a:r>
              <a:rPr lang="fr-CA" dirty="0" smtClean="0"/>
              <a:t> </a:t>
            </a:r>
            <a:r>
              <a:rPr lang="fr-CA" dirty="0" err="1" smtClean="0"/>
              <a:t>evolve</a:t>
            </a:r>
            <a:r>
              <a:rPr lang="fr-CA" dirty="0" smtClean="0"/>
              <a:t> the </a:t>
            </a:r>
            <a:r>
              <a:rPr lang="fr-CA" dirty="0" err="1" smtClean="0"/>
              <a:t>product</a:t>
            </a:r>
            <a:r>
              <a:rPr lang="fr-CA" dirty="0" smtClean="0"/>
              <a:t>, </a:t>
            </a:r>
            <a:r>
              <a:rPr lang="fr-CA" dirty="0" err="1" smtClean="0"/>
              <a:t>it</a:t>
            </a:r>
            <a:r>
              <a:rPr lang="fr-CA" dirty="0" smtClean="0"/>
              <a:t> </a:t>
            </a:r>
            <a:r>
              <a:rPr lang="fr-CA" dirty="0" err="1" smtClean="0"/>
              <a:t>goes</a:t>
            </a:r>
            <a:r>
              <a:rPr lang="fr-CA" dirty="0" smtClean="0"/>
              <a:t> down. Cash </a:t>
            </a:r>
            <a:r>
              <a:rPr lang="fr-CA" dirty="0" err="1" smtClean="0"/>
              <a:t>goes</a:t>
            </a:r>
            <a:r>
              <a:rPr lang="fr-CA" dirty="0" smtClean="0"/>
              <a:t> down, moral </a:t>
            </a:r>
            <a:r>
              <a:rPr lang="fr-CA" dirty="0" err="1" smtClean="0"/>
              <a:t>employees</a:t>
            </a:r>
            <a:r>
              <a:rPr lang="fr-CA" dirty="0" smtClean="0"/>
              <a:t> </a:t>
            </a:r>
            <a:r>
              <a:rPr lang="fr-CA" dirty="0" err="1" smtClean="0"/>
              <a:t>goes</a:t>
            </a:r>
            <a:r>
              <a:rPr lang="fr-CA" dirty="0" smtClean="0"/>
              <a:t> down, </a:t>
            </a:r>
            <a:r>
              <a:rPr lang="fr-CA" dirty="0" err="1" smtClean="0"/>
              <a:t>lowest</a:t>
            </a:r>
            <a:r>
              <a:rPr lang="fr-CA" dirty="0" smtClean="0"/>
              <a:t> point in the </a:t>
            </a:r>
            <a:r>
              <a:rPr lang="fr-CA" dirty="0" err="1" smtClean="0"/>
              <a:t>company</a:t>
            </a:r>
            <a:r>
              <a:rPr lang="fr-CA" dirty="0" smtClean="0"/>
              <a:t>.</a:t>
            </a:r>
          </a:p>
          <a:p>
            <a:r>
              <a:rPr lang="fr-CA" dirty="0" smtClean="0"/>
              <a:t>SOLUTION:  </a:t>
            </a:r>
            <a:r>
              <a:rPr lang="fr-CA" dirty="0" err="1" smtClean="0"/>
              <a:t>Before</a:t>
            </a:r>
            <a:r>
              <a:rPr lang="fr-CA" dirty="0" smtClean="0"/>
              <a:t> </a:t>
            </a:r>
            <a:r>
              <a:rPr lang="fr-CA" dirty="0" err="1" smtClean="0"/>
              <a:t>it</a:t>
            </a:r>
            <a:r>
              <a:rPr lang="fr-CA" dirty="0" smtClean="0"/>
              <a:t> </a:t>
            </a:r>
            <a:r>
              <a:rPr lang="fr-CA" dirty="0" err="1" smtClean="0"/>
              <a:t>takes</a:t>
            </a:r>
            <a:r>
              <a:rPr lang="fr-CA" dirty="0" smtClean="0"/>
              <a:t> off, </a:t>
            </a:r>
            <a:r>
              <a:rPr lang="fr-CA" dirty="0" err="1" smtClean="0"/>
              <a:t>you</a:t>
            </a:r>
            <a:r>
              <a:rPr lang="fr-CA" dirty="0" smtClean="0"/>
              <a:t> </a:t>
            </a:r>
            <a:r>
              <a:rPr lang="fr-CA" dirty="0" err="1" smtClean="0"/>
              <a:t>should</a:t>
            </a:r>
            <a:r>
              <a:rPr lang="fr-CA" dirty="0" smtClean="0"/>
              <a:t> have a plan (ex new </a:t>
            </a:r>
            <a:r>
              <a:rPr lang="fr-CA" dirty="0" err="1" smtClean="0"/>
              <a:t>product</a:t>
            </a:r>
            <a:r>
              <a:rPr lang="fr-CA" dirty="0" smtClean="0"/>
              <a:t>). </a:t>
            </a:r>
            <a:r>
              <a:rPr lang="fr-CA" dirty="0" err="1" smtClean="0"/>
              <a:t>Before</a:t>
            </a:r>
            <a:r>
              <a:rPr lang="fr-CA" dirty="0" smtClean="0"/>
              <a:t> point A, </a:t>
            </a:r>
            <a:r>
              <a:rPr lang="fr-CA" dirty="0" err="1" smtClean="0"/>
              <a:t>organize</a:t>
            </a:r>
            <a:r>
              <a:rPr lang="fr-CA" dirty="0" smtClean="0"/>
              <a:t> &amp; </a:t>
            </a:r>
            <a:r>
              <a:rPr lang="fr-CA" dirty="0" err="1" smtClean="0"/>
              <a:t>motivate</a:t>
            </a:r>
            <a:r>
              <a:rPr lang="fr-CA" dirty="0" smtClean="0"/>
              <a:t> teams to </a:t>
            </a:r>
            <a:r>
              <a:rPr lang="fr-CA" dirty="0" err="1" smtClean="0"/>
              <a:t>work</a:t>
            </a:r>
            <a:r>
              <a:rPr lang="fr-CA" dirty="0" smtClean="0"/>
              <a:t> on </a:t>
            </a:r>
            <a:r>
              <a:rPr lang="fr-CA" dirty="0" err="1" smtClean="0"/>
              <a:t>different</a:t>
            </a:r>
            <a:r>
              <a:rPr lang="fr-CA" dirty="0" smtClean="0"/>
              <a:t> </a:t>
            </a:r>
            <a:r>
              <a:rPr lang="fr-CA" dirty="0" err="1" smtClean="0"/>
              <a:t>things</a:t>
            </a:r>
            <a:r>
              <a:rPr lang="fr-CA" dirty="0" smtClean="0"/>
              <a:t>. </a:t>
            </a:r>
            <a:r>
              <a:rPr lang="fr-CA" dirty="0" err="1" smtClean="0"/>
              <a:t>Between</a:t>
            </a:r>
            <a:r>
              <a:rPr lang="fr-CA" dirty="0" smtClean="0"/>
              <a:t> A-B </a:t>
            </a:r>
            <a:r>
              <a:rPr lang="fr-CA" dirty="0" err="1" smtClean="0"/>
              <a:t>it’s</a:t>
            </a:r>
            <a:r>
              <a:rPr lang="fr-CA" dirty="0" smtClean="0"/>
              <a:t> a </a:t>
            </a:r>
            <a:r>
              <a:rPr lang="fr-CA" dirty="0" err="1" smtClean="0"/>
              <a:t>period</a:t>
            </a:r>
            <a:r>
              <a:rPr lang="fr-CA" dirty="0" smtClean="0"/>
              <a:t> of change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6412929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95288" y="260350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>
              <a:solidFill>
                <a:schemeClr val="tx2"/>
              </a:solidFill>
              <a:latin typeface="Arial Black" charset="0"/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684213" y="1196975"/>
            <a:ext cx="7696200" cy="4724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</a:pPr>
            <a:r>
              <a:rPr lang="en-US" b="1" dirty="0">
                <a:latin typeface="Arial" charset="0"/>
                <a:cs typeface="Arial" charset="0"/>
              </a:rPr>
              <a:t>The Paradox of Time: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>
                <a:latin typeface="Arial" charset="0"/>
                <a:cs typeface="Arial" charset="0"/>
              </a:rPr>
              <a:t>By the time </a:t>
            </a:r>
            <a:r>
              <a:rPr lang="fr-CA" dirty="0" err="1">
                <a:latin typeface="Arial" charset="0"/>
                <a:cs typeface="Arial" charset="0"/>
              </a:rPr>
              <a:t>you</a:t>
            </a:r>
            <a:r>
              <a:rPr lang="fr-CA" dirty="0">
                <a:latin typeface="Arial" charset="0"/>
                <a:cs typeface="Arial" charset="0"/>
              </a:rPr>
              <a:t> know </a:t>
            </a:r>
            <a:r>
              <a:rPr lang="fr-CA" dirty="0" err="1">
                <a:latin typeface="Arial" charset="0"/>
                <a:cs typeface="Arial" charset="0"/>
              </a:rPr>
              <a:t>where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you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ought</a:t>
            </a:r>
            <a:r>
              <a:rPr lang="fr-CA" dirty="0">
                <a:latin typeface="Arial" charset="0"/>
                <a:cs typeface="Arial" charset="0"/>
              </a:rPr>
              <a:t> to go, </a:t>
            </a:r>
            <a:r>
              <a:rPr lang="fr-CA" dirty="0" err="1">
                <a:latin typeface="Arial" charset="0"/>
                <a:cs typeface="Arial" charset="0"/>
              </a:rPr>
              <a:t>it’s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too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late</a:t>
            </a:r>
            <a:r>
              <a:rPr lang="fr-CA" dirty="0">
                <a:latin typeface="Arial" charset="0"/>
                <a:cs typeface="Arial" charset="0"/>
              </a:rPr>
              <a:t> to go </a:t>
            </a:r>
            <a:r>
              <a:rPr lang="fr-CA" dirty="0" err="1">
                <a:latin typeface="Arial" charset="0"/>
                <a:cs typeface="Arial" charset="0"/>
              </a:rPr>
              <a:t>there</a:t>
            </a:r>
            <a:endParaRPr lang="fr-CA" dirty="0">
              <a:latin typeface="Arial" charset="0"/>
              <a:cs typeface="Arial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>
                <a:latin typeface="Arial" charset="0"/>
                <a:cs typeface="Arial" charset="0"/>
              </a:rPr>
              <a:t>If </a:t>
            </a:r>
            <a:r>
              <a:rPr lang="fr-CA" dirty="0" err="1">
                <a:latin typeface="Arial" charset="0"/>
                <a:cs typeface="Arial" charset="0"/>
              </a:rPr>
              <a:t>you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keep</a:t>
            </a:r>
            <a:r>
              <a:rPr lang="fr-CA" dirty="0">
                <a:latin typeface="Arial" charset="0"/>
                <a:cs typeface="Arial" charset="0"/>
              </a:rPr>
              <a:t> on </a:t>
            </a:r>
            <a:r>
              <a:rPr lang="fr-CA" dirty="0" err="1">
                <a:latin typeface="Arial" charset="0"/>
                <a:cs typeface="Arial" charset="0"/>
              </a:rPr>
              <a:t>going</a:t>
            </a:r>
            <a:r>
              <a:rPr lang="fr-CA" dirty="0">
                <a:latin typeface="Arial" charset="0"/>
                <a:cs typeface="Arial" charset="0"/>
              </a:rPr>
              <a:t> the </a:t>
            </a:r>
            <a:r>
              <a:rPr lang="fr-CA" dirty="0" err="1">
                <a:latin typeface="Arial" charset="0"/>
                <a:cs typeface="Arial" charset="0"/>
              </a:rPr>
              <a:t>way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you</a:t>
            </a:r>
            <a:r>
              <a:rPr lang="fr-CA" dirty="0">
                <a:latin typeface="Arial" charset="0"/>
                <a:cs typeface="Arial" charset="0"/>
              </a:rPr>
              <a:t> are, </a:t>
            </a:r>
            <a:r>
              <a:rPr lang="fr-CA" dirty="0" err="1">
                <a:latin typeface="Arial" charset="0"/>
                <a:cs typeface="Arial" charset="0"/>
              </a:rPr>
              <a:t>you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will</a:t>
            </a:r>
            <a:r>
              <a:rPr lang="fr-CA" dirty="0">
                <a:latin typeface="Arial" charset="0"/>
                <a:cs typeface="Arial" charset="0"/>
              </a:rPr>
              <a:t> miss the road to the future</a:t>
            </a:r>
          </a:p>
          <a:p>
            <a:pPr marL="342900" indent="-34290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err="1">
                <a:latin typeface="Arial" charset="0"/>
                <a:cs typeface="Arial" charset="0"/>
              </a:rPr>
              <a:t>Because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it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is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easy</a:t>
            </a:r>
            <a:r>
              <a:rPr lang="fr-CA" dirty="0">
                <a:latin typeface="Arial" charset="0"/>
                <a:cs typeface="Arial" charset="0"/>
              </a:rPr>
              <a:t> to </a:t>
            </a:r>
            <a:r>
              <a:rPr lang="fr-CA" dirty="0" err="1">
                <a:latin typeface="Arial" charset="0"/>
                <a:cs typeface="Arial" charset="0"/>
              </a:rPr>
              <a:t>explain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things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when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looking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backward</a:t>
            </a:r>
            <a:r>
              <a:rPr lang="fr-CA" dirty="0">
                <a:latin typeface="Arial" charset="0"/>
                <a:cs typeface="Arial" charset="0"/>
              </a:rPr>
              <a:t>, </a:t>
            </a:r>
            <a:r>
              <a:rPr lang="fr-CA" dirty="0" err="1">
                <a:latin typeface="Arial" charset="0"/>
                <a:cs typeface="Arial" charset="0"/>
              </a:rPr>
              <a:t>we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think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that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we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can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predict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them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going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forward</a:t>
            </a:r>
            <a:r>
              <a:rPr lang="fr-CA" dirty="0" smtClean="0">
                <a:latin typeface="Arial" charset="0"/>
                <a:cs typeface="Arial" charset="0"/>
              </a:rPr>
              <a:t>.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</a:pPr>
            <a:r>
              <a:rPr lang="en-US" b="1" dirty="0" smtClean="0">
                <a:latin typeface="Arial" charset="0"/>
                <a:cs typeface="Arial" charset="0"/>
              </a:rPr>
              <a:t>The S-shaped curve: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Empires, Corporations, Product life cycle, Love and </a:t>
            </a:r>
            <a:r>
              <a:rPr lang="fr-CA" dirty="0" err="1" smtClean="0">
                <a:latin typeface="Arial" charset="0"/>
                <a:cs typeface="Arial" charset="0"/>
              </a:rPr>
              <a:t>relationships</a:t>
            </a:r>
            <a:r>
              <a:rPr lang="fr-CA" dirty="0" smtClean="0">
                <a:latin typeface="Arial" charset="0"/>
                <a:cs typeface="Arial" charset="0"/>
              </a:rPr>
              <a:t>, </a:t>
            </a:r>
            <a:r>
              <a:rPr lang="fr-CA" dirty="0" err="1" smtClean="0">
                <a:latin typeface="Arial" charset="0"/>
                <a:cs typeface="Arial" charset="0"/>
              </a:rPr>
              <a:t>Personal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career</a:t>
            </a:r>
            <a:r>
              <a:rPr lang="fr-CA" dirty="0" smtClean="0">
                <a:latin typeface="Arial" charset="0"/>
                <a:cs typeface="Arial" charset="0"/>
              </a:rPr>
              <a:t>, etc..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The 2 </a:t>
            </a:r>
            <a:r>
              <a:rPr lang="fr-CA" dirty="0" err="1" smtClean="0">
                <a:latin typeface="Arial" charset="0"/>
                <a:cs typeface="Arial" charset="0"/>
              </a:rPr>
              <a:t>curves</a:t>
            </a:r>
            <a:r>
              <a:rPr lang="fr-CA" dirty="0" smtClean="0">
                <a:latin typeface="Arial" charset="0"/>
                <a:cs typeface="Arial" charset="0"/>
              </a:rPr>
              <a:t>: </a:t>
            </a:r>
            <a:r>
              <a:rPr lang="fr-CA" dirty="0" err="1" smtClean="0">
                <a:latin typeface="Arial" charset="0"/>
                <a:cs typeface="Arial" charset="0"/>
              </a:rPr>
              <a:t>When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should</a:t>
            </a:r>
            <a:r>
              <a:rPr lang="fr-CA" dirty="0" smtClean="0">
                <a:latin typeface="Arial" charset="0"/>
                <a:cs typeface="Arial" charset="0"/>
              </a:rPr>
              <a:t> the 2</a:t>
            </a:r>
            <a:r>
              <a:rPr lang="fr-CA" baseline="30000" dirty="0" smtClean="0">
                <a:latin typeface="Arial" charset="0"/>
                <a:cs typeface="Arial" charset="0"/>
              </a:rPr>
              <a:t>nd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curve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begin</a:t>
            </a:r>
            <a:r>
              <a:rPr lang="fr-CA" dirty="0" smtClean="0">
                <a:latin typeface="Arial" charset="0"/>
                <a:cs typeface="Arial" charset="0"/>
              </a:rPr>
              <a:t>?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err="1" smtClean="0">
                <a:latin typeface="Arial" charset="0"/>
                <a:cs typeface="Arial" charset="0"/>
              </a:rPr>
              <a:t>Who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should</a:t>
            </a:r>
            <a:r>
              <a:rPr lang="fr-CA" dirty="0" smtClean="0">
                <a:latin typeface="Arial" charset="0"/>
                <a:cs typeface="Arial" charset="0"/>
              </a:rPr>
              <a:t> lead the 2</a:t>
            </a:r>
            <a:r>
              <a:rPr lang="fr-CA" baseline="30000" dirty="0" smtClean="0">
                <a:latin typeface="Arial" charset="0"/>
                <a:cs typeface="Arial" charset="0"/>
              </a:rPr>
              <a:t>nd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curve</a:t>
            </a:r>
            <a:r>
              <a:rPr lang="fr-CA" dirty="0" smtClean="0">
                <a:latin typeface="Arial" charset="0"/>
                <a:cs typeface="Arial" charset="0"/>
              </a:rPr>
              <a:t>?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err="1" smtClean="0">
                <a:latin typeface="Arial" charset="0"/>
                <a:cs typeface="Arial" charset="0"/>
              </a:rPr>
              <a:t>Turmoil</a:t>
            </a:r>
            <a:r>
              <a:rPr lang="fr-CA" dirty="0" smtClean="0">
                <a:latin typeface="Arial" charset="0"/>
                <a:cs typeface="Arial" charset="0"/>
              </a:rPr>
              <a:t>: Time of </a:t>
            </a:r>
            <a:r>
              <a:rPr lang="fr-CA" dirty="0" err="1" smtClean="0">
                <a:latin typeface="Arial" charset="0"/>
                <a:cs typeface="Arial" charset="0"/>
              </a:rPr>
              <a:t>great</a:t>
            </a:r>
            <a:r>
              <a:rPr lang="fr-CA" dirty="0" smtClean="0">
                <a:latin typeface="Arial" charset="0"/>
                <a:cs typeface="Arial" charset="0"/>
              </a:rPr>
              <a:t> confusion</a:t>
            </a:r>
            <a:endParaRPr lang="en-US" dirty="0" smtClean="0">
              <a:latin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9940" name="Slide Number Placeholder 4"/>
          <p:cNvSpPr txBox="1">
            <a:spLocks noGrp="1"/>
          </p:cNvSpPr>
          <p:nvPr/>
        </p:nvSpPr>
        <p:spPr bwMode="auto">
          <a:xfrm>
            <a:off x="5562600" y="6477000"/>
            <a:ext cx="2895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algn="r" eaLnBrk="1" hangingPunct="1"/>
            <a:endParaRPr lang="en-US" sz="1400">
              <a:latin typeface="Humanst521 BT" charset="0"/>
            </a:endParaRPr>
          </a:p>
        </p:txBody>
      </p:sp>
      <p:sp>
        <p:nvSpPr>
          <p:cNvPr id="39941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260350"/>
            <a:ext cx="8891588" cy="7620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  <a:ea typeface="MS PGothic" charset="0"/>
              </a:rPr>
              <a:t>Sigmoid curve: Key to effective growth</a:t>
            </a:r>
          </a:p>
        </p:txBody>
      </p:sp>
    </p:spTree>
    <p:extLst>
      <p:ext uri="{BB962C8B-B14F-4D97-AF65-F5344CB8AC3E}">
        <p14:creationId xmlns:p14="http://schemas.microsoft.com/office/powerpoint/2010/main" val="2958351218"/>
      </p:ext>
    </p:extLst>
  </p:cSld>
  <p:clrMapOvr>
    <a:masterClrMapping/>
  </p:clrMapOvr>
  <p:transition xmlns:p14="http://schemas.microsoft.com/office/powerpoint/2010/main">
    <p:wipe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066800" y="304800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>
              <a:solidFill>
                <a:schemeClr val="tx2"/>
              </a:solidFill>
              <a:latin typeface="Arial Black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762000" y="1600200"/>
            <a:ext cx="7696200" cy="5105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</a:pPr>
            <a:r>
              <a:rPr lang="en-US" b="1" dirty="0">
                <a:latin typeface="Arial" charset="0"/>
                <a:cs typeface="Arial" charset="0"/>
              </a:rPr>
              <a:t>The discipline of the 2</a:t>
            </a:r>
            <a:r>
              <a:rPr lang="en-US" b="1" baseline="30000" dirty="0">
                <a:latin typeface="Arial" charset="0"/>
                <a:cs typeface="Arial" charset="0"/>
              </a:rPr>
              <a:t>nd</a:t>
            </a:r>
            <a:r>
              <a:rPr lang="en-US" b="1" dirty="0">
                <a:latin typeface="Arial" charset="0"/>
                <a:cs typeface="Arial" charset="0"/>
              </a:rPr>
              <a:t> curve: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en-US" dirty="0" smtClean="0">
                <a:latin typeface="Arial" charset="0"/>
                <a:cs typeface="Arial" charset="0"/>
              </a:rPr>
              <a:t>H</a:t>
            </a:r>
            <a:r>
              <a:rPr lang="fr-CA" dirty="0" err="1" smtClean="0">
                <a:latin typeface="Arial" charset="0"/>
                <a:cs typeface="Arial" charset="0"/>
              </a:rPr>
              <a:t>ow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company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knows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where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they</a:t>
            </a:r>
            <a:r>
              <a:rPr lang="fr-CA" dirty="0" smtClean="0">
                <a:latin typeface="Arial" charset="0"/>
                <a:cs typeface="Arial" charset="0"/>
              </a:rPr>
              <a:t> are? </a:t>
            </a:r>
            <a:r>
              <a:rPr lang="fr-CA" dirty="0" err="1" smtClean="0">
                <a:latin typeface="Arial" charset="0"/>
                <a:cs typeface="Arial" charset="0"/>
              </a:rPr>
              <a:t>Many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ways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depends</a:t>
            </a:r>
            <a:r>
              <a:rPr lang="fr-CA" dirty="0" smtClean="0">
                <a:latin typeface="Arial" charset="0"/>
                <a:cs typeface="Arial" charset="0"/>
              </a:rPr>
              <a:t> on the type of </a:t>
            </a:r>
            <a:r>
              <a:rPr lang="fr-CA" dirty="0" err="1" smtClean="0">
                <a:latin typeface="Arial" charset="0"/>
                <a:cs typeface="Arial" charset="0"/>
              </a:rPr>
              <a:t>company</a:t>
            </a:r>
            <a:r>
              <a:rPr lang="fr-CA" dirty="0" smtClean="0">
                <a:latin typeface="Arial" charset="0"/>
                <a:cs typeface="Arial" charset="0"/>
              </a:rPr>
              <a:t>.</a:t>
            </a:r>
            <a:endParaRPr lang="fr-CA" dirty="0">
              <a:latin typeface="Arial" charset="0"/>
              <a:cs typeface="Arial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err="1">
                <a:latin typeface="Arial" charset="0"/>
                <a:cs typeface="Arial" charset="0"/>
              </a:rPr>
              <a:t>Keeping</a:t>
            </a:r>
            <a:r>
              <a:rPr lang="fr-CA" dirty="0">
                <a:latin typeface="Arial" charset="0"/>
                <a:cs typeface="Arial" charset="0"/>
              </a:rPr>
              <a:t> the 2 </a:t>
            </a:r>
            <a:r>
              <a:rPr lang="fr-CA" dirty="0" err="1">
                <a:latin typeface="Arial" charset="0"/>
                <a:cs typeface="Arial" charset="0"/>
              </a:rPr>
              <a:t>curves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going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should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be</a:t>
            </a:r>
            <a:r>
              <a:rPr lang="fr-CA" dirty="0">
                <a:latin typeface="Arial" charset="0"/>
                <a:cs typeface="Arial" charset="0"/>
              </a:rPr>
              <a:t> a habit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fr-CA" dirty="0" err="1">
                <a:latin typeface="Arial" charset="0"/>
                <a:cs typeface="Arial" charset="0"/>
              </a:rPr>
              <a:t>Benefits</a:t>
            </a:r>
            <a:r>
              <a:rPr lang="fr-CA" dirty="0">
                <a:latin typeface="Arial" charset="0"/>
                <a:cs typeface="Arial" charset="0"/>
              </a:rPr>
              <a:t> of the discipline of </a:t>
            </a:r>
            <a:r>
              <a:rPr lang="fr-CA" dirty="0" err="1">
                <a:latin typeface="Arial" charset="0"/>
                <a:cs typeface="Arial" charset="0"/>
              </a:rPr>
              <a:t>devising</a:t>
            </a:r>
            <a:r>
              <a:rPr lang="fr-CA" dirty="0">
                <a:latin typeface="Arial" charset="0"/>
                <a:cs typeface="Arial" charset="0"/>
              </a:rPr>
              <a:t> the 2</a:t>
            </a:r>
            <a:r>
              <a:rPr lang="fr-CA" baseline="30000" dirty="0">
                <a:latin typeface="Arial" charset="0"/>
                <a:cs typeface="Arial" charset="0"/>
              </a:rPr>
              <a:t>nd</a:t>
            </a:r>
            <a:r>
              <a:rPr lang="fr-CA" dirty="0">
                <a:latin typeface="Arial" charset="0"/>
                <a:cs typeface="Arial" charset="0"/>
              </a:rPr>
              <a:t> </a:t>
            </a:r>
            <a:r>
              <a:rPr lang="fr-CA" dirty="0" err="1">
                <a:latin typeface="Arial" charset="0"/>
                <a:cs typeface="Arial" charset="0"/>
              </a:rPr>
              <a:t>curve</a:t>
            </a:r>
            <a:r>
              <a:rPr lang="fr-CA" dirty="0">
                <a:latin typeface="Arial" charset="0"/>
                <a:cs typeface="Arial" charset="0"/>
              </a:rPr>
              <a:t>.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fr-CA" dirty="0">
                <a:latin typeface="Arial" charset="0"/>
                <a:cs typeface="Arial" charset="0"/>
              </a:rPr>
              <a:t>The </a:t>
            </a:r>
            <a:r>
              <a:rPr lang="fr-CA" dirty="0" err="1">
                <a:latin typeface="Arial" charset="0"/>
                <a:cs typeface="Arial" charset="0"/>
              </a:rPr>
              <a:t>traditional</a:t>
            </a:r>
            <a:r>
              <a:rPr lang="fr-CA" dirty="0">
                <a:latin typeface="Arial" charset="0"/>
                <a:cs typeface="Arial" charset="0"/>
              </a:rPr>
              <a:t> four-stage of </a:t>
            </a:r>
            <a:r>
              <a:rPr lang="fr-CA" dirty="0" err="1">
                <a:latin typeface="Arial" charset="0"/>
                <a:cs typeface="Arial" charset="0"/>
              </a:rPr>
              <a:t>discovery</a:t>
            </a:r>
            <a:r>
              <a:rPr lang="fr-CA" dirty="0">
                <a:latin typeface="Arial" charset="0"/>
                <a:cs typeface="Arial" charset="0"/>
              </a:rPr>
              <a:t>: Questions; </a:t>
            </a:r>
            <a:r>
              <a:rPr lang="fr-CA" dirty="0" err="1">
                <a:latin typeface="Arial" charset="0"/>
                <a:cs typeface="Arial" charset="0"/>
              </a:rPr>
              <a:t>Ideas</a:t>
            </a:r>
            <a:r>
              <a:rPr lang="fr-CA" dirty="0">
                <a:latin typeface="Arial" charset="0"/>
                <a:cs typeface="Arial" charset="0"/>
              </a:rPr>
              <a:t>; Test; </a:t>
            </a:r>
            <a:r>
              <a:rPr lang="fr-CA" dirty="0" err="1">
                <a:latin typeface="Arial" charset="0"/>
                <a:cs typeface="Arial" charset="0"/>
              </a:rPr>
              <a:t>Review</a:t>
            </a:r>
            <a:endParaRPr lang="fr-CA" dirty="0">
              <a:latin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</a:pPr>
            <a:r>
              <a:rPr lang="en-US" b="1" dirty="0" smtClean="0">
                <a:latin typeface="Arial" charset="0"/>
                <a:cs typeface="Arial" charset="0"/>
              </a:rPr>
              <a:t>Curvilinear logic: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The </a:t>
            </a:r>
            <a:r>
              <a:rPr lang="fr-CA" dirty="0" err="1" smtClean="0">
                <a:latin typeface="Arial" charset="0"/>
                <a:cs typeface="Arial" charset="0"/>
              </a:rPr>
              <a:t>paradox</a:t>
            </a:r>
            <a:r>
              <a:rPr lang="fr-CA" dirty="0" smtClean="0">
                <a:latin typeface="Arial" charset="0"/>
                <a:cs typeface="Arial" charset="0"/>
              </a:rPr>
              <a:t> of </a:t>
            </a:r>
            <a:r>
              <a:rPr lang="fr-CA" dirty="0" err="1" smtClean="0">
                <a:latin typeface="Arial" charset="0"/>
                <a:cs typeface="Arial" charset="0"/>
              </a:rPr>
              <a:t>success</a:t>
            </a:r>
            <a:r>
              <a:rPr lang="fr-CA" dirty="0" smtClean="0">
                <a:latin typeface="Arial" charset="0"/>
                <a:cs typeface="Arial" charset="0"/>
              </a:rPr>
              <a:t>: « </a:t>
            </a:r>
            <a:r>
              <a:rPr lang="fr-CA" i="1" dirty="0" err="1" smtClean="0">
                <a:latin typeface="Arial" charset="0"/>
                <a:cs typeface="Arial" charset="0"/>
              </a:rPr>
              <a:t>What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got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you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where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you</a:t>
            </a:r>
            <a:r>
              <a:rPr lang="fr-CA" i="1" dirty="0" smtClean="0">
                <a:latin typeface="Arial" charset="0"/>
                <a:cs typeface="Arial" charset="0"/>
              </a:rPr>
              <a:t> are </a:t>
            </a:r>
            <a:r>
              <a:rPr lang="fr-CA" i="1" dirty="0" err="1" smtClean="0">
                <a:latin typeface="Arial" charset="0"/>
                <a:cs typeface="Arial" charset="0"/>
              </a:rPr>
              <a:t>won’t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keep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you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where</a:t>
            </a:r>
            <a:r>
              <a:rPr lang="fr-CA" i="1" dirty="0" smtClean="0">
                <a:latin typeface="Arial" charset="0"/>
                <a:cs typeface="Arial" charset="0"/>
              </a:rPr>
              <a:t> </a:t>
            </a:r>
            <a:r>
              <a:rPr lang="fr-CA" i="1" dirty="0" err="1" smtClean="0">
                <a:latin typeface="Arial" charset="0"/>
                <a:cs typeface="Arial" charset="0"/>
              </a:rPr>
              <a:t>you</a:t>
            </a:r>
            <a:r>
              <a:rPr lang="fr-CA" i="1" dirty="0" smtClean="0">
                <a:latin typeface="Arial" charset="0"/>
                <a:cs typeface="Arial" charset="0"/>
              </a:rPr>
              <a:t> are»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It </a:t>
            </a:r>
            <a:r>
              <a:rPr lang="fr-CA" dirty="0" err="1" smtClean="0">
                <a:latin typeface="Arial" charset="0"/>
                <a:cs typeface="Arial" charset="0"/>
              </a:rPr>
              <a:t>means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starting</a:t>
            </a:r>
            <a:r>
              <a:rPr lang="fr-CA" dirty="0" smtClean="0">
                <a:latin typeface="Arial" charset="0"/>
                <a:cs typeface="Arial" charset="0"/>
              </a:rPr>
              <a:t> life </a:t>
            </a:r>
            <a:r>
              <a:rPr lang="fr-CA" dirty="0" err="1" smtClean="0">
                <a:latin typeface="Arial" charset="0"/>
                <a:cs typeface="Arial" charset="0"/>
              </a:rPr>
              <a:t>again</a:t>
            </a:r>
            <a:r>
              <a:rPr lang="fr-CA" dirty="0" smtClean="0">
                <a:latin typeface="Arial" charset="0"/>
                <a:cs typeface="Arial" charset="0"/>
              </a:rPr>
              <a:t>, and </a:t>
            </a:r>
            <a:r>
              <a:rPr lang="fr-CA" dirty="0" err="1" smtClean="0">
                <a:latin typeface="Arial" charset="0"/>
                <a:cs typeface="Arial" charset="0"/>
              </a:rPr>
              <a:t>it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is</a:t>
            </a:r>
            <a:r>
              <a:rPr lang="fr-CA" dirty="0" smtClean="0">
                <a:latin typeface="Arial" charset="0"/>
                <a:cs typeface="Arial" charset="0"/>
              </a:rPr>
              <a:t> harder as </a:t>
            </a:r>
            <a:r>
              <a:rPr lang="fr-CA" dirty="0" err="1" smtClean="0">
                <a:latin typeface="Arial" charset="0"/>
                <a:cs typeface="Arial" charset="0"/>
              </a:rPr>
              <a:t>you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become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older</a:t>
            </a:r>
            <a:endParaRPr lang="fr-CA" dirty="0" smtClean="0">
              <a:latin typeface="Arial" charset="0"/>
              <a:cs typeface="Arial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The more stagnant </a:t>
            </a:r>
            <a:r>
              <a:rPr lang="fr-CA" dirty="0" err="1" smtClean="0">
                <a:latin typeface="Arial" charset="0"/>
                <a:cs typeface="Arial" charset="0"/>
              </a:rPr>
              <a:t>you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become</a:t>
            </a:r>
            <a:r>
              <a:rPr lang="fr-CA" dirty="0" smtClean="0">
                <a:latin typeface="Arial" charset="0"/>
                <a:cs typeface="Arial" charset="0"/>
              </a:rPr>
              <a:t>, the </a:t>
            </a:r>
            <a:r>
              <a:rPr lang="fr-CA" dirty="0" err="1" smtClean="0">
                <a:latin typeface="Arial" charset="0"/>
                <a:cs typeface="Arial" charset="0"/>
              </a:rPr>
              <a:t>less</a:t>
            </a:r>
            <a:r>
              <a:rPr lang="fr-CA" dirty="0" smtClean="0">
                <a:latin typeface="Arial" charset="0"/>
                <a:cs typeface="Arial" charset="0"/>
              </a:rPr>
              <a:t> good </a:t>
            </a:r>
            <a:r>
              <a:rPr lang="fr-CA" dirty="0" err="1" smtClean="0">
                <a:latin typeface="Arial" charset="0"/>
                <a:cs typeface="Arial" charset="0"/>
              </a:rPr>
              <a:t>there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is</a:t>
            </a:r>
            <a:r>
              <a:rPr lang="fr-CA" dirty="0" smtClean="0">
                <a:latin typeface="Arial" charset="0"/>
                <a:cs typeface="Arial" charset="0"/>
              </a:rPr>
              <a:t>.</a:t>
            </a: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110000"/>
              <a:buFont typeface="Wingdings" charset="0"/>
              <a:buChar char="§"/>
            </a:pPr>
            <a:r>
              <a:rPr lang="en-US" b="1" dirty="0" smtClean="0">
                <a:latin typeface="Arial" charset="0"/>
                <a:cs typeface="Arial" charset="0"/>
              </a:rPr>
              <a:t>Fertilizing the 2</a:t>
            </a:r>
            <a:r>
              <a:rPr lang="en-US" b="1" baseline="30000" dirty="0" smtClean="0">
                <a:latin typeface="Arial" charset="0"/>
                <a:cs typeface="Arial" charset="0"/>
              </a:rPr>
              <a:t>nd</a:t>
            </a:r>
            <a:r>
              <a:rPr lang="en-US" b="1" dirty="0" smtClean="0">
                <a:latin typeface="Arial" charset="0"/>
                <a:cs typeface="Arial" charset="0"/>
              </a:rPr>
              <a:t> curve: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Seniors: Permission + Encouragement</a:t>
            </a: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r>
              <a:rPr lang="fr-CA" dirty="0" smtClean="0">
                <a:latin typeface="Arial" charset="0"/>
                <a:cs typeface="Arial" charset="0"/>
              </a:rPr>
              <a:t>New </a:t>
            </a:r>
            <a:r>
              <a:rPr lang="fr-CA" dirty="0" err="1" smtClean="0">
                <a:latin typeface="Arial" charset="0"/>
                <a:cs typeface="Arial" charset="0"/>
              </a:rPr>
              <a:t>ideas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can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co-exist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with</a:t>
            </a:r>
            <a:r>
              <a:rPr lang="fr-CA" dirty="0" smtClean="0">
                <a:latin typeface="Arial" charset="0"/>
                <a:cs typeface="Arial" charset="0"/>
              </a:rPr>
              <a:t> </a:t>
            </a:r>
            <a:r>
              <a:rPr lang="fr-CA" dirty="0" err="1" smtClean="0">
                <a:latin typeface="Arial" charset="0"/>
                <a:cs typeface="Arial" charset="0"/>
              </a:rPr>
              <a:t>old</a:t>
            </a:r>
            <a:endParaRPr lang="fr-CA" dirty="0" smtClean="0">
              <a:latin typeface="Arial" charset="0"/>
              <a:cs typeface="Arial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endParaRPr lang="en-US" dirty="0" smtClean="0">
              <a:latin typeface="Arial" charset="0"/>
              <a:cs typeface="Arial" charset="0"/>
            </a:endParaRPr>
          </a:p>
          <a:p>
            <a:pPr lvl="1">
              <a:spcBef>
                <a:spcPct val="20000"/>
              </a:spcBef>
              <a:buClr>
                <a:srgbClr val="FF6600"/>
              </a:buClr>
              <a:buSzPct val="105000"/>
            </a:pPr>
            <a:endParaRPr lang="fr-CA" dirty="0">
              <a:latin typeface="Arial" charset="0"/>
              <a:cs typeface="Arial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FF6600"/>
              </a:buClr>
              <a:buSzPct val="105000"/>
              <a:buFontTx/>
              <a:buChar char="•"/>
            </a:pPr>
            <a:endParaRPr lang="en-US" sz="2800" dirty="0">
              <a:latin typeface="Comic Sans MS" charset="0"/>
            </a:endParaRPr>
          </a:p>
        </p:txBody>
      </p:sp>
      <p:sp>
        <p:nvSpPr>
          <p:cNvPr id="41988" name="Slide Number Placeholder 4"/>
          <p:cNvSpPr txBox="1">
            <a:spLocks noGrp="1"/>
          </p:cNvSpPr>
          <p:nvPr/>
        </p:nvSpPr>
        <p:spPr bwMode="auto">
          <a:xfrm>
            <a:off x="5562600" y="6477000"/>
            <a:ext cx="2895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MS PGothic" charset="0"/>
                <a:cs typeface="MS PGothic" charset="0"/>
              </a:defRPr>
            </a:lvl9pPr>
          </a:lstStyle>
          <a:p>
            <a:pPr algn="r" eaLnBrk="1" hangingPunct="1"/>
            <a:endParaRPr lang="en-US" sz="1400">
              <a:latin typeface="Humanst521 BT" charset="0"/>
            </a:endParaRPr>
          </a:p>
        </p:txBody>
      </p:sp>
      <p:sp>
        <p:nvSpPr>
          <p:cNvPr id="4198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33375"/>
            <a:ext cx="8893175" cy="7620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  <a:ea typeface="MS PGothic" charset="0"/>
              </a:rPr>
              <a:t>Sigmoid curve: Key to effective growth</a:t>
            </a:r>
          </a:p>
        </p:txBody>
      </p:sp>
    </p:spTree>
    <p:extLst>
      <p:ext uri="{BB962C8B-B14F-4D97-AF65-F5344CB8AC3E}">
        <p14:creationId xmlns:p14="http://schemas.microsoft.com/office/powerpoint/2010/main" val="37659479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zberg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erzberg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884488"/>
            <a:ext cx="455612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Herzberg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3075"/>
            <a:ext cx="443547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29188" y="1000125"/>
            <a:ext cx="3929062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CA" sz="3200" b="1" i="1" dirty="0">
                <a:solidFill>
                  <a:srgbClr val="800000"/>
                </a:solidFill>
                <a:latin typeface="Arial"/>
                <a:ea typeface="+mn-ea"/>
                <a:cs typeface="Arial"/>
              </a:rPr>
              <a:t>Hygiene factors and </a:t>
            </a:r>
            <a:r>
              <a:rPr lang="en-CA" sz="3200" b="1" i="1" dirty="0" smtClean="0">
                <a:solidFill>
                  <a:srgbClr val="800000"/>
                </a:solidFill>
                <a:latin typeface="Arial"/>
                <a:ea typeface="+mn-ea"/>
                <a:cs typeface="Arial"/>
              </a:rPr>
              <a:t>motivators</a:t>
            </a:r>
          </a:p>
          <a:p>
            <a:pPr eaLnBrk="1" hangingPunct="1">
              <a:defRPr/>
            </a:pPr>
            <a:endParaRPr lang="en-CA" sz="3200" b="1" i="1" dirty="0">
              <a:solidFill>
                <a:srgbClr val="800000"/>
              </a:solidFill>
              <a:latin typeface="Arial"/>
              <a:cs typeface="Arial"/>
            </a:endParaRPr>
          </a:p>
          <a:p>
            <a:pPr eaLnBrk="1" hangingPunct="1">
              <a:defRPr/>
            </a:pPr>
            <a:r>
              <a:rPr lang="en-CA" sz="3200" b="1" i="1" dirty="0" smtClean="0">
                <a:solidFill>
                  <a:srgbClr val="800000"/>
                </a:solidFill>
                <a:latin typeface="Arial"/>
                <a:ea typeface="+mn-ea"/>
                <a:cs typeface="Arial"/>
              </a:rPr>
              <a:t>HERZBERG</a:t>
            </a:r>
            <a:endParaRPr lang="en-CA" sz="3200" b="1" i="1" dirty="0">
              <a:solidFill>
                <a:srgbClr val="800000"/>
              </a:solidFill>
              <a:latin typeface="Arial"/>
              <a:ea typeface="+mn-ea"/>
              <a:cs typeface="Arial"/>
            </a:endParaRPr>
          </a:p>
        </p:txBody>
      </p:sp>
      <p:sp>
        <p:nvSpPr>
          <p:cNvPr id="43014" name="TextBox 5"/>
          <p:cNvSpPr txBox="1">
            <a:spLocks noChangeArrowheads="1"/>
          </p:cNvSpPr>
          <p:nvPr/>
        </p:nvSpPr>
        <p:spPr bwMode="auto">
          <a:xfrm>
            <a:off x="214313" y="3143250"/>
            <a:ext cx="19399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CA" sz="1200">
                <a:latin typeface="Times New Roman" charset="0"/>
              </a:rPr>
              <a:t>© Harvard Business Review</a:t>
            </a:r>
          </a:p>
        </p:txBody>
      </p:sp>
    </p:spTree>
    <p:extLst>
      <p:ext uri="{BB962C8B-B14F-4D97-AF65-F5344CB8AC3E}">
        <p14:creationId xmlns:p14="http://schemas.microsoft.com/office/powerpoint/2010/main" val="42430928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304800"/>
            <a:ext cx="8748712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 Black" charset="0"/>
              </a:rPr>
              <a:t>Herzberg’s concepts: </a:t>
            </a:r>
            <a:br>
              <a:rPr lang="en-US" sz="3200">
                <a:latin typeface="Arial Black" charset="0"/>
              </a:rPr>
            </a:br>
            <a:r>
              <a:rPr lang="en-US" sz="3200" i="1">
                <a:latin typeface="Arial Black" charset="0"/>
              </a:rPr>
              <a:t>How do you motivate employees?</a:t>
            </a:r>
            <a:r>
              <a:rPr lang="en-US" sz="3200">
                <a:latin typeface="Arial Black" charset="0"/>
              </a:rPr>
              <a:t> </a:t>
            </a:r>
            <a:endParaRPr lang="en-CA" sz="3200">
              <a:latin typeface="Arial Black" charset="0"/>
            </a:endParaRPr>
          </a:p>
        </p:txBody>
      </p:sp>
      <p:sp>
        <p:nvSpPr>
          <p:cNvPr id="45059" name="Rectangle 102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116013" y="1557338"/>
            <a:ext cx="4889500" cy="4724400"/>
          </a:xfrm>
        </p:spPr>
        <p:txBody>
          <a:bodyPr>
            <a:normAutofit fontScale="92500" lnSpcReduction="20000"/>
          </a:bodyPr>
          <a:lstStyle/>
          <a:p>
            <a:pPr marL="457200" indent="-457200" eaLnBrk="1" hangingPunct="1">
              <a:buFont typeface="Wingdings" charset="0"/>
              <a:buAutoNum type="arabicPeriod"/>
            </a:pPr>
            <a:r>
              <a:rPr lang="en-CA" dirty="0">
                <a:latin typeface="Arial" charset="0"/>
                <a:cs typeface="Arial" charset="0"/>
              </a:rPr>
              <a:t>Hygiene factors</a:t>
            </a:r>
            <a:endParaRPr lang="en-US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CA" dirty="0">
                <a:latin typeface="Arial" charset="0"/>
                <a:cs typeface="Arial" charset="0"/>
              </a:rPr>
              <a:t>Motivators</a:t>
            </a:r>
            <a:endParaRPr lang="en-US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US" dirty="0">
                <a:latin typeface="Arial" charset="0"/>
                <a:cs typeface="Arial" charset="0"/>
              </a:rPr>
              <a:t>Dissatisfaction</a:t>
            </a: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US" dirty="0">
                <a:latin typeface="Arial" charset="0"/>
                <a:cs typeface="Arial" charset="0"/>
              </a:rPr>
              <a:t>Satisfaction</a:t>
            </a: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US" dirty="0">
                <a:latin typeface="Arial" charset="0"/>
                <a:cs typeface="Arial" charset="0"/>
              </a:rPr>
              <a:t>Job enrichment/</a:t>
            </a:r>
            <a:r>
              <a:rPr lang="en-CA" dirty="0">
                <a:latin typeface="Arial" charset="0"/>
                <a:cs typeface="Arial" charset="0"/>
              </a:rPr>
              <a:t>Vertical job loading</a:t>
            </a:r>
            <a:endParaRPr lang="en-US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US" dirty="0">
                <a:latin typeface="Arial" charset="0"/>
                <a:cs typeface="Arial" charset="0"/>
              </a:rPr>
              <a:t>Job enlargement/</a:t>
            </a:r>
            <a:r>
              <a:rPr lang="en-CA" dirty="0">
                <a:latin typeface="Arial" charset="0"/>
                <a:cs typeface="Arial" charset="0"/>
              </a:rPr>
              <a:t>Horizontal job loading</a:t>
            </a:r>
            <a:r>
              <a:rPr lang="en-US" dirty="0">
                <a:latin typeface="Arial" charset="0"/>
                <a:cs typeface="Arial" charset="0"/>
              </a:rPr>
              <a:t> </a:t>
            </a: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CA" dirty="0">
                <a:latin typeface="Arial" charset="0"/>
                <a:cs typeface="Arial" charset="0"/>
              </a:rPr>
              <a:t>Negative </a:t>
            </a:r>
            <a:r>
              <a:rPr lang="en-US" dirty="0">
                <a:latin typeface="Arial" charset="0"/>
                <a:cs typeface="Arial" charset="0"/>
              </a:rPr>
              <a:t>KITA</a:t>
            </a:r>
          </a:p>
          <a:p>
            <a:pPr marL="457200" indent="-457200" eaLnBrk="1" hangingPunct="1">
              <a:buFont typeface="Wingdings" charset="0"/>
              <a:buAutoNum type="arabicPeriod"/>
            </a:pPr>
            <a:r>
              <a:rPr lang="en-US" dirty="0">
                <a:latin typeface="Arial" charset="0"/>
                <a:cs typeface="Arial" charset="0"/>
              </a:rPr>
              <a:t>Positive </a:t>
            </a:r>
            <a:r>
              <a:rPr lang="en-CA" dirty="0">
                <a:latin typeface="Arial" charset="0"/>
                <a:cs typeface="Arial" charset="0"/>
              </a:rPr>
              <a:t>KITA</a:t>
            </a:r>
            <a:endParaRPr lang="en-US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Wingdings" charset="0"/>
              <a:buAutoNum type="arabicPeriod"/>
            </a:pPr>
            <a:endParaRPr lang="en-US" dirty="0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825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Factors</a:t>
            </a:r>
            <a:r>
              <a:rPr lang="fr-CA" dirty="0" smtClean="0"/>
              <a:t> of Motivation</a:t>
            </a:r>
            <a:endParaRPr lang="fr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fr-CA" dirty="0" err="1" smtClean="0"/>
              <a:t>Hygiene</a:t>
            </a:r>
            <a:r>
              <a:rPr lang="fr-CA" dirty="0" smtClean="0"/>
              <a:t> </a:t>
            </a:r>
            <a:r>
              <a:rPr lang="fr-CA" dirty="0" err="1" smtClean="0"/>
              <a:t>factors</a:t>
            </a:r>
            <a:r>
              <a:rPr lang="fr-CA" dirty="0" smtClean="0"/>
              <a:t> =  </a:t>
            </a:r>
            <a:r>
              <a:rPr lang="fr-CA" dirty="0" err="1" smtClean="0"/>
              <a:t>dissatisfaction</a:t>
            </a:r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Company Policy</a:t>
            </a:r>
          </a:p>
          <a:p>
            <a:r>
              <a:rPr lang="en-US" dirty="0" smtClean="0"/>
              <a:t>Supervision</a:t>
            </a:r>
          </a:p>
          <a:p>
            <a:r>
              <a:rPr lang="en-US" dirty="0" smtClean="0"/>
              <a:t>Relationship with Boss</a:t>
            </a:r>
          </a:p>
          <a:p>
            <a:r>
              <a:rPr lang="en-US" dirty="0" smtClean="0"/>
              <a:t>Work Conditions</a:t>
            </a:r>
          </a:p>
          <a:p>
            <a:r>
              <a:rPr lang="en-US" dirty="0" smtClean="0"/>
              <a:t>Salary</a:t>
            </a:r>
          </a:p>
          <a:p>
            <a:r>
              <a:rPr lang="en-US" dirty="0" smtClean="0"/>
              <a:t>Relationship with Peers</a:t>
            </a:r>
          </a:p>
          <a:p>
            <a:endParaRPr lang="fr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err="1" smtClean="0"/>
              <a:t>Motivators</a:t>
            </a:r>
            <a:r>
              <a:rPr lang="fr-CA" dirty="0" smtClean="0"/>
              <a:t> = satisfaction</a:t>
            </a:r>
            <a:endParaRPr lang="fr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Achievement</a:t>
            </a:r>
          </a:p>
          <a:p>
            <a:r>
              <a:rPr lang="en-US" dirty="0" smtClean="0"/>
              <a:t>Recognition</a:t>
            </a:r>
          </a:p>
          <a:p>
            <a:r>
              <a:rPr lang="en-US" dirty="0" smtClean="0"/>
              <a:t>The work itself</a:t>
            </a:r>
          </a:p>
          <a:p>
            <a:r>
              <a:rPr lang="en-US" dirty="0" smtClean="0"/>
              <a:t>Responsibility</a:t>
            </a:r>
          </a:p>
          <a:p>
            <a:r>
              <a:rPr lang="en-US" dirty="0" smtClean="0"/>
              <a:t>Advancement</a:t>
            </a:r>
          </a:p>
          <a:p>
            <a:r>
              <a:rPr lang="en-US" dirty="0" smtClean="0"/>
              <a:t>Growth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04753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260350"/>
            <a:ext cx="7993062" cy="914400"/>
          </a:xfrm>
        </p:spPr>
        <p:txBody>
          <a:bodyPr/>
          <a:lstStyle/>
          <a:p>
            <a:pPr eaLnBrk="1" hangingPunct="1"/>
            <a:r>
              <a:rPr lang="en-US" sz="3200" dirty="0">
                <a:latin typeface="Arial Black" charset="0"/>
              </a:rPr>
              <a:t>Principles of vertical job loading </a:t>
            </a:r>
            <a:endParaRPr lang="en-CA" sz="3200" dirty="0">
              <a:latin typeface="Arial Black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196975"/>
            <a:ext cx="8153400" cy="47244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Remove some controls while retaining accountability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Increase accountability of individuals for own work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Give person a complete natural unit of work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Grant additional authority; job freedom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Make periodic reports directly available to workers themselves rather than supervisors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Introduce new, more difficult tasks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Arial" charset="0"/>
                <a:cs typeface="Arial" charset="0"/>
              </a:rPr>
              <a:t>Assign workers to specialized tasks, enabling them to become experts</a:t>
            </a:r>
            <a:endParaRPr lang="en-CA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298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60350"/>
            <a:ext cx="7162800" cy="838200"/>
          </a:xfrm>
        </p:spPr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Some steps for job enrichment</a:t>
            </a:r>
            <a:endParaRPr lang="en-CA" sz="3200">
              <a:latin typeface="Arial Black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412875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Select jobs, approaching them with the conviction that they can be changed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Brainstorm possible changes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Screen to remove hygiene suggestions &amp; horizontal loading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Avoid direct participation by the employees whose jobs are to be enriched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Be prepared for an initial drop in performance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Expect first-line supervisors to experience some anxiety</a:t>
            </a:r>
            <a:endParaRPr lang="en-CA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106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Horizontal job </a:t>
            </a:r>
            <a:r>
              <a:rPr lang="fr-CA" dirty="0" err="1" smtClean="0"/>
              <a:t>loading</a:t>
            </a:r>
            <a:r>
              <a:rPr lang="fr-CA" dirty="0" smtClean="0"/>
              <a:t> 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reduces the personal contribution rather than giving opportunities for growth</a:t>
            </a:r>
          </a:p>
          <a:p>
            <a:r>
              <a:rPr lang="en-US" smtClean="0"/>
              <a:t>Its impact </a:t>
            </a:r>
            <a:r>
              <a:rPr lang="en-US" dirty="0" smtClean="0"/>
              <a:t>on the work environment is not always the most positive due to the fact that it is largely just an increase in work for the employee and not really a step up in responsibility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687135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KITA (A Kick In The </a:t>
            </a:r>
            <a:r>
              <a:rPr lang="fr-CA" dirty="0" err="1" smtClean="0"/>
              <a:t>Ass</a:t>
            </a:r>
            <a:r>
              <a:rPr lang="fr-CA" dirty="0" smtClean="0"/>
              <a:t>)</a:t>
            </a:r>
            <a:endParaRPr lang="fr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POSITIVE</a:t>
            </a:r>
            <a:endParaRPr lang="fr-CA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A reward, an incentive, more status, a promotion…</a:t>
            </a:r>
          </a:p>
          <a:p>
            <a:r>
              <a:rPr lang="en-US" dirty="0" smtClean="0"/>
              <a:t>H</a:t>
            </a:r>
            <a:r>
              <a:rPr lang="fr-CA" dirty="0" err="1" smtClean="0"/>
              <a:t>erzberg</a:t>
            </a:r>
            <a:r>
              <a:rPr lang="fr-CA" dirty="0" smtClean="0"/>
              <a:t> </a:t>
            </a:r>
            <a:r>
              <a:rPr lang="fr-CA" dirty="0" err="1" smtClean="0"/>
              <a:t>don’t</a:t>
            </a:r>
            <a:r>
              <a:rPr lang="fr-CA" dirty="0" smtClean="0"/>
              <a:t> </a:t>
            </a:r>
            <a:r>
              <a:rPr lang="fr-CA" dirty="0" err="1" smtClean="0"/>
              <a:t>think</a:t>
            </a:r>
            <a:r>
              <a:rPr lang="fr-CA" dirty="0" smtClean="0"/>
              <a:t> </a:t>
            </a:r>
            <a:r>
              <a:rPr lang="fr-CA" dirty="0" err="1" smtClean="0"/>
              <a:t>they</a:t>
            </a:r>
            <a:r>
              <a:rPr lang="fr-CA" dirty="0" smtClean="0"/>
              <a:t> </a:t>
            </a:r>
            <a:r>
              <a:rPr lang="fr-CA" dirty="0" err="1" smtClean="0"/>
              <a:t>motivate</a:t>
            </a:r>
            <a:r>
              <a:rPr lang="fr-CA" dirty="0" smtClean="0"/>
              <a:t>. </a:t>
            </a:r>
            <a:r>
              <a:rPr lang="fr-CA" dirty="0" err="1" smtClean="0"/>
              <a:t>Other</a:t>
            </a:r>
            <a:r>
              <a:rPr lang="fr-CA" dirty="0" smtClean="0"/>
              <a:t> </a:t>
            </a:r>
            <a:r>
              <a:rPr lang="fr-CA" dirty="0" err="1" smtClean="0"/>
              <a:t>companies</a:t>
            </a:r>
            <a:r>
              <a:rPr lang="fr-CA" dirty="0" smtClean="0"/>
              <a:t> </a:t>
            </a:r>
            <a:r>
              <a:rPr lang="fr-CA" dirty="0" err="1" smtClean="0"/>
              <a:t>think</a:t>
            </a:r>
            <a:r>
              <a:rPr lang="fr-CA" dirty="0" smtClean="0"/>
              <a:t> </a:t>
            </a:r>
            <a:r>
              <a:rPr lang="fr-CA" dirty="0" err="1" smtClean="0"/>
              <a:t>it</a:t>
            </a:r>
            <a:r>
              <a:rPr lang="fr-CA" dirty="0" smtClean="0"/>
              <a:t> </a:t>
            </a:r>
            <a:r>
              <a:rPr lang="fr-CA" dirty="0" err="1" smtClean="0"/>
              <a:t>does</a:t>
            </a:r>
            <a:r>
              <a:rPr lang="fr-CA" dirty="0" smtClean="0"/>
              <a:t>.</a:t>
            </a:r>
          </a:p>
          <a:p>
            <a:r>
              <a:rPr lang="fr-CA" dirty="0" smtClean="0"/>
              <a:t>For Herzberg, </a:t>
            </a:r>
            <a:r>
              <a:rPr lang="fr-CA" dirty="0" err="1" smtClean="0"/>
              <a:t>it</a:t>
            </a:r>
            <a:r>
              <a:rPr lang="fr-CA" dirty="0" smtClean="0"/>
              <a:t> </a:t>
            </a:r>
            <a:r>
              <a:rPr lang="fr-CA" dirty="0" err="1" smtClean="0"/>
              <a:t>is</a:t>
            </a:r>
            <a:r>
              <a:rPr lang="fr-CA" dirty="0" smtClean="0"/>
              <a:t> </a:t>
            </a:r>
            <a:r>
              <a:rPr lang="fr-CA" dirty="0" err="1" smtClean="0"/>
              <a:t>seduction</a:t>
            </a:r>
            <a:endParaRPr lang="fr-C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smtClean="0"/>
              <a:t>NEGATIVE</a:t>
            </a:r>
            <a:endParaRPr lang="fr-CA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CA" dirty="0" err="1" smtClean="0"/>
              <a:t>Physical:they're</a:t>
            </a:r>
            <a:r>
              <a:rPr lang="fr-CA" dirty="0" smtClean="0"/>
              <a:t> not </a:t>
            </a:r>
            <a:r>
              <a:rPr lang="fr-CA" dirty="0" err="1" smtClean="0"/>
              <a:t>what</a:t>
            </a:r>
            <a:r>
              <a:rPr lang="fr-CA" dirty="0" smtClean="0"/>
              <a:t> </a:t>
            </a:r>
            <a:r>
              <a:rPr lang="fr-CA" dirty="0" err="1" smtClean="0"/>
              <a:t>today's</a:t>
            </a:r>
            <a:r>
              <a:rPr lang="fr-CA" dirty="0" smtClean="0"/>
              <a:t> </a:t>
            </a:r>
            <a:r>
              <a:rPr lang="fr-CA" dirty="0" err="1" smtClean="0"/>
              <a:t>workers</a:t>
            </a:r>
            <a:r>
              <a:rPr lang="fr-CA" dirty="0" smtClean="0"/>
              <a:t> are </a:t>
            </a:r>
            <a:r>
              <a:rPr lang="fr-CA" dirty="0" err="1" smtClean="0"/>
              <a:t>looking</a:t>
            </a:r>
            <a:r>
              <a:rPr lang="fr-CA" dirty="0" smtClean="0"/>
              <a:t> for in a job and </a:t>
            </a:r>
            <a:r>
              <a:rPr lang="fr-CA" dirty="0" err="1" smtClean="0"/>
              <a:t>they</a:t>
            </a:r>
            <a:r>
              <a:rPr lang="fr-CA" dirty="0" smtClean="0"/>
              <a:t> have a </a:t>
            </a:r>
            <a:r>
              <a:rPr lang="fr-CA" dirty="0" err="1" smtClean="0"/>
              <a:t>choice</a:t>
            </a:r>
            <a:r>
              <a:rPr lang="fr-CA" dirty="0" smtClean="0"/>
              <a:t>.</a:t>
            </a:r>
          </a:p>
          <a:p>
            <a:r>
              <a:rPr lang="fr-CA" dirty="0" err="1" smtClean="0"/>
              <a:t>Psycological</a:t>
            </a:r>
            <a:r>
              <a:rPr lang="fr-CA" dirty="0" smtClean="0"/>
              <a:t>: all </a:t>
            </a:r>
            <a:r>
              <a:rPr lang="fr-CA" dirty="0" err="1" smtClean="0"/>
              <a:t>kinds</a:t>
            </a:r>
            <a:r>
              <a:rPr lang="fr-CA" dirty="0" smtClean="0"/>
              <a:t> of </a:t>
            </a:r>
            <a:r>
              <a:rPr lang="fr-CA" dirty="0" err="1" smtClean="0"/>
              <a:t>emotional</a:t>
            </a:r>
            <a:r>
              <a:rPr lang="fr-CA" dirty="0" smtClean="0"/>
              <a:t> </a:t>
            </a:r>
            <a:r>
              <a:rPr lang="fr-CA" dirty="0" err="1" smtClean="0"/>
              <a:t>games</a:t>
            </a:r>
            <a:r>
              <a:rPr lang="fr-CA" dirty="0" smtClean="0"/>
              <a:t> and manipulations to </a:t>
            </a:r>
            <a:r>
              <a:rPr lang="fr-CA" dirty="0" err="1" smtClean="0"/>
              <a:t>make</a:t>
            </a:r>
            <a:r>
              <a:rPr lang="fr-CA" dirty="0" smtClean="0"/>
              <a:t> </a:t>
            </a:r>
            <a:r>
              <a:rPr lang="fr-CA" dirty="0" err="1" smtClean="0"/>
              <a:t>someone</a:t>
            </a:r>
            <a:r>
              <a:rPr lang="fr-CA" dirty="0" smtClean="0"/>
              <a:t> </a:t>
            </a:r>
            <a:r>
              <a:rPr lang="fr-CA" dirty="0" err="1" smtClean="0"/>
              <a:t>perform</a:t>
            </a:r>
            <a:r>
              <a:rPr lang="fr-CA" dirty="0" smtClean="0"/>
              <a:t> more. Ego </a:t>
            </a:r>
            <a:r>
              <a:rPr lang="fr-CA" dirty="0" err="1" smtClean="0"/>
              <a:t>boost</a:t>
            </a:r>
            <a:r>
              <a:rPr lang="fr-CA" dirty="0" smtClean="0"/>
              <a:t>.</a:t>
            </a:r>
            <a:endParaRPr lang="fr-CA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488668"/>
            <a:ext cx="83766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http://</a:t>
            </a:r>
            <a:r>
              <a:rPr lang="en-CA" sz="1400" dirty="0" err="1" smtClean="0"/>
              <a:t>www.yourcoach.be</a:t>
            </a:r>
            <a:r>
              <a:rPr lang="en-CA" sz="1400" dirty="0" smtClean="0"/>
              <a:t>/en/employee-motivation-theories/</a:t>
            </a:r>
            <a:r>
              <a:rPr lang="en-CA" sz="1400" dirty="0" err="1" smtClean="0"/>
              <a:t>herzberg</a:t>
            </a:r>
            <a:r>
              <a:rPr lang="en-CA" sz="1400" dirty="0" smtClean="0"/>
              <a:t>-motivators-hygiene-factors-</a:t>
            </a:r>
            <a:r>
              <a:rPr lang="en-CA" sz="1400" dirty="0" err="1" smtClean="0"/>
              <a:t>theory.php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33400444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468313" y="1557338"/>
            <a:ext cx="8208962" cy="46085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49155" name="Rectangle 5"/>
          <p:cNvSpPr>
            <a:spLocks noChangeArrowheads="1"/>
          </p:cNvSpPr>
          <p:nvPr/>
        </p:nvSpPr>
        <p:spPr bwMode="auto">
          <a:xfrm>
            <a:off x="6732588" y="2997200"/>
            <a:ext cx="1655762" cy="273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Employees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satisfied 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and 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motivated</a:t>
            </a:r>
            <a:endParaRPr lang="en-US" sz="1800">
              <a:latin typeface="Arial" charset="0"/>
              <a:cs typeface="Arial" charset="0"/>
            </a:endParaRPr>
          </a:p>
        </p:txBody>
      </p:sp>
      <p:sp>
        <p:nvSpPr>
          <p:cNvPr id="49156" name="Rectangle 6"/>
          <p:cNvSpPr>
            <a:spLocks noChangeArrowheads="1"/>
          </p:cNvSpPr>
          <p:nvPr/>
        </p:nvSpPr>
        <p:spPr bwMode="auto">
          <a:xfrm>
            <a:off x="3779838" y="2997200"/>
            <a:ext cx="1655762" cy="273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Employees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not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dissatisfied 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but 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unmotivated</a:t>
            </a:r>
          </a:p>
          <a:p>
            <a:pPr algn="ctr" eaLnBrk="1" hangingPunct="1"/>
            <a:endParaRPr lang="en-US" sz="1800">
              <a:latin typeface="Arial" charset="0"/>
              <a:cs typeface="Arial" charset="0"/>
            </a:endParaRPr>
          </a:p>
        </p:txBody>
      </p:sp>
      <p:sp>
        <p:nvSpPr>
          <p:cNvPr id="49157" name="Rectangle 7"/>
          <p:cNvSpPr>
            <a:spLocks noChangeArrowheads="1"/>
          </p:cNvSpPr>
          <p:nvPr/>
        </p:nvSpPr>
        <p:spPr bwMode="auto">
          <a:xfrm>
            <a:off x="900113" y="2997200"/>
            <a:ext cx="1655762" cy="273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  Employees 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dissatisfied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and</a:t>
            </a:r>
          </a:p>
          <a:p>
            <a:pPr algn="ctr" eaLnBrk="1" hangingPunct="1"/>
            <a:r>
              <a:rPr lang="fr-CA" sz="1800">
                <a:latin typeface="Arial" charset="0"/>
                <a:cs typeface="Arial" charset="0"/>
              </a:rPr>
              <a:t>unmotivated</a:t>
            </a:r>
            <a:endParaRPr lang="en-US" sz="1800">
              <a:latin typeface="Arial" charset="0"/>
              <a:cs typeface="Arial" charset="0"/>
            </a:endParaRPr>
          </a:p>
        </p:txBody>
      </p:sp>
      <p:sp>
        <p:nvSpPr>
          <p:cNvPr id="49158" name="Text Box 8"/>
          <p:cNvSpPr txBox="1">
            <a:spLocks noChangeArrowheads="1"/>
          </p:cNvSpPr>
          <p:nvPr/>
        </p:nvSpPr>
        <p:spPr bwMode="auto">
          <a:xfrm rot="-5400000">
            <a:off x="2158207" y="4187031"/>
            <a:ext cx="2025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CA" sz="1800" b="1">
                <a:cs typeface="Arial" charset="0"/>
              </a:rPr>
              <a:t>Hygiene Factors </a:t>
            </a:r>
            <a:endParaRPr lang="en-US" sz="1800" b="1">
              <a:cs typeface="Arial" charset="0"/>
            </a:endParaRPr>
          </a:p>
        </p:txBody>
      </p:sp>
      <p:sp>
        <p:nvSpPr>
          <p:cNvPr id="49159" name="Text Box 9"/>
          <p:cNvSpPr txBox="1">
            <a:spLocks noChangeArrowheads="1"/>
          </p:cNvSpPr>
          <p:nvPr/>
        </p:nvSpPr>
        <p:spPr bwMode="auto">
          <a:xfrm rot="-5400000">
            <a:off x="4912519" y="4169569"/>
            <a:ext cx="227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CA" sz="1800" b="1">
                <a:cs typeface="Arial" charset="0"/>
              </a:rPr>
              <a:t>Motivation Factors </a:t>
            </a:r>
            <a:endParaRPr lang="en-US" sz="1800" b="1">
              <a:cs typeface="Arial" charset="0"/>
            </a:endParaRPr>
          </a:p>
        </p:txBody>
      </p:sp>
      <p:sp>
        <p:nvSpPr>
          <p:cNvPr id="49160" name="AutoShape 11"/>
          <p:cNvSpPr>
            <a:spLocks noChangeArrowheads="1"/>
          </p:cNvSpPr>
          <p:nvPr/>
        </p:nvSpPr>
        <p:spPr bwMode="auto">
          <a:xfrm>
            <a:off x="5643563" y="4214813"/>
            <a:ext cx="935037" cy="71437"/>
          </a:xfrm>
          <a:prstGeom prst="notchedRightArrow">
            <a:avLst>
              <a:gd name="adj1" fmla="val 50000"/>
              <a:gd name="adj2" fmla="val 32722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49161" name="Text Box 12"/>
          <p:cNvSpPr txBox="1">
            <a:spLocks noChangeArrowheads="1"/>
          </p:cNvSpPr>
          <p:nvPr/>
        </p:nvSpPr>
        <p:spPr bwMode="auto">
          <a:xfrm>
            <a:off x="2916238" y="2125663"/>
            <a:ext cx="3232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CA" sz="1800" b="1">
                <a:cs typeface="Arial" charset="0"/>
              </a:rPr>
              <a:t>Two factor theory- Herzberg</a:t>
            </a:r>
            <a:endParaRPr lang="en-US" sz="1800" b="1">
              <a:cs typeface="Arial" charset="0"/>
            </a:endParaRPr>
          </a:p>
        </p:txBody>
      </p:sp>
      <p:sp>
        <p:nvSpPr>
          <p:cNvPr id="49162" name="Text Box 13"/>
          <p:cNvSpPr txBox="1">
            <a:spLocks noChangeArrowheads="1"/>
          </p:cNvSpPr>
          <p:nvPr/>
        </p:nvSpPr>
        <p:spPr bwMode="auto">
          <a:xfrm>
            <a:off x="539750" y="6381750"/>
            <a:ext cx="21050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defRPr sz="2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eaLnBrk="0" hangingPunct="0">
              <a:buFont typeface="Wingdings" charset="0"/>
              <a:buChar char="§"/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fr-CA" sz="800">
                <a:cs typeface="Arial" charset="0"/>
              </a:rPr>
              <a:t>Source: www.valuebasedmanagement.net</a:t>
            </a:r>
            <a:endParaRPr lang="en-US" sz="800">
              <a:cs typeface="Arial" charset="0"/>
            </a:endParaRPr>
          </a:p>
        </p:txBody>
      </p:sp>
      <p:sp>
        <p:nvSpPr>
          <p:cNvPr id="49163" name="Rectangle 2"/>
          <p:cNvSpPr>
            <a:spLocks noChangeArrowheads="1"/>
          </p:cNvSpPr>
          <p:nvPr/>
        </p:nvSpPr>
        <p:spPr bwMode="auto">
          <a:xfrm>
            <a:off x="827088" y="304800"/>
            <a:ext cx="770731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en-US" sz="3200">
                <a:solidFill>
                  <a:srgbClr val="800000"/>
                </a:solidFill>
                <a:latin typeface="Arial Black" charset="0"/>
              </a:rPr>
              <a:t>Two factor theory - Herzberg</a:t>
            </a:r>
            <a:endParaRPr lang="en-CA" sz="3200">
              <a:solidFill>
                <a:srgbClr val="800000"/>
              </a:solidFill>
              <a:latin typeface="Arial Black" charset="0"/>
            </a:endParaRPr>
          </a:p>
        </p:txBody>
      </p:sp>
      <p:sp>
        <p:nvSpPr>
          <p:cNvPr id="49164" name="AutoShape 11"/>
          <p:cNvSpPr>
            <a:spLocks noChangeArrowheads="1"/>
          </p:cNvSpPr>
          <p:nvPr/>
        </p:nvSpPr>
        <p:spPr bwMode="auto">
          <a:xfrm>
            <a:off x="2714625" y="4357688"/>
            <a:ext cx="935038" cy="71437"/>
          </a:xfrm>
          <a:prstGeom prst="notchedRightArrow">
            <a:avLst>
              <a:gd name="adj1" fmla="val 50000"/>
              <a:gd name="adj2" fmla="val 3272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644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3170</Words>
  <Application>Microsoft Macintosh PowerPoint</Application>
  <PresentationFormat>On-screen Show (4:3)</PresentationFormat>
  <Paragraphs>555</Paragraphs>
  <Slides>60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1" baseType="lpstr">
      <vt:lpstr>Office Theme</vt:lpstr>
      <vt:lpstr>THEORIES</vt:lpstr>
      <vt:lpstr>Fundamental business theories</vt:lpstr>
      <vt:lpstr>PowerPoint Presentation</vt:lpstr>
      <vt:lpstr>Review: Chandler’s concepts</vt:lpstr>
      <vt:lpstr>Review: Chandler’s claims</vt:lpstr>
      <vt:lpstr>Two key concepts</vt:lpstr>
      <vt:lpstr>PowerPoint Presentation</vt:lpstr>
      <vt:lpstr>Exercice - Samsung</vt:lpstr>
      <vt:lpstr>PowerPoint Presentation</vt:lpstr>
      <vt:lpstr>Review: Greiner – key concepts</vt:lpstr>
      <vt:lpstr>Greiner claims</vt:lpstr>
      <vt:lpstr>Concept map</vt:lpstr>
      <vt:lpstr>The five phases of growth</vt:lpstr>
      <vt:lpstr>Greiner’s concept map</vt:lpstr>
      <vt:lpstr>PowerPoint Presentation</vt:lpstr>
      <vt:lpstr>Tannenbaum &amp; Schmidt: How to choose a leadership pattern -- concept map</vt:lpstr>
      <vt:lpstr>How to lead?</vt:lpstr>
      <vt:lpstr>Tannenbaum &amp; Schmidt: New Concept Map</vt:lpstr>
      <vt:lpstr>Old vs New</vt:lpstr>
      <vt:lpstr>PowerPoint Presentation</vt:lpstr>
      <vt:lpstr>Main claim</vt:lpstr>
      <vt:lpstr>PowerPoint Presentation</vt:lpstr>
      <vt:lpstr>“Discovering” core ideology</vt:lpstr>
      <vt:lpstr>PowerPoint Presentation</vt:lpstr>
      <vt:lpstr>PowerPoint Presentation</vt:lpstr>
      <vt:lpstr>Mintzberg’s manager’s roles</vt:lpstr>
      <vt:lpstr>Types of Power: French &amp; Raven   “who holds it over whom”</vt:lpstr>
      <vt:lpstr>PowerPoint Presentation</vt:lpstr>
      <vt:lpstr>Forms of managerial influence</vt:lpstr>
      <vt:lpstr>Jay Barney</vt:lpstr>
      <vt:lpstr>The SWOT framework</vt:lpstr>
      <vt:lpstr>Barney’s major claims</vt:lpstr>
      <vt:lpstr>Barney’s major claims</vt:lpstr>
      <vt:lpstr>PowerPoint Presentation</vt:lpstr>
      <vt:lpstr>Four important questions about resources and capabilities</vt:lpstr>
      <vt:lpstr>Question of value</vt:lpstr>
      <vt:lpstr>Question of Rareness </vt:lpstr>
      <vt:lpstr>Question of Imitability</vt:lpstr>
      <vt:lpstr>Reasons why these internal attributes may be costly to imitate</vt:lpstr>
      <vt:lpstr>Question of Organization</vt:lpstr>
      <vt:lpstr>Applying the VRIO Framework Value, Rarity, Inimitable, Organized Properly</vt:lpstr>
      <vt:lpstr>PowerPoint Presentation</vt:lpstr>
      <vt:lpstr>Kaplan &amp; Norton’s balanced scorecard</vt:lpstr>
      <vt:lpstr>Kaplan &amp; Norton’s balanced scorecard</vt:lpstr>
      <vt:lpstr>Kaplan &amp; Norton’s balanced scorecard</vt:lpstr>
      <vt:lpstr>PowerPoint Presentation</vt:lpstr>
      <vt:lpstr>PowerPoint Presentation</vt:lpstr>
      <vt:lpstr>Charles Handy: Sigmoid Curve</vt:lpstr>
      <vt:lpstr>Sigmoid curve: Key to effective growth</vt:lpstr>
      <vt:lpstr>PowerPoint Presentation</vt:lpstr>
      <vt:lpstr>Sigmoid curve: Key to effective growth</vt:lpstr>
      <vt:lpstr>Sigmoid curve: Key to effective growth</vt:lpstr>
      <vt:lpstr>PowerPoint Presentation</vt:lpstr>
      <vt:lpstr>Herzberg’s concepts:  How do you motivate employees? </vt:lpstr>
      <vt:lpstr>Factors of Motivation</vt:lpstr>
      <vt:lpstr>Principles of vertical job loading </vt:lpstr>
      <vt:lpstr>Some steps for job enrichment</vt:lpstr>
      <vt:lpstr>Horizontal job loading </vt:lpstr>
      <vt:lpstr>KITA (A Kick In The Ass)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Noémi Lemonnier</dc:creator>
  <cp:lastModifiedBy>Noémi Lemonnier</cp:lastModifiedBy>
  <cp:revision>147</cp:revision>
  <dcterms:created xsi:type="dcterms:W3CDTF">2016-03-23T18:37:36Z</dcterms:created>
  <dcterms:modified xsi:type="dcterms:W3CDTF">2016-03-23T23:51:05Z</dcterms:modified>
</cp:coreProperties>
</file>