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7" r:id="rId2"/>
    <p:sldId id="258" r:id="rId3"/>
    <p:sldId id="259" r:id="rId4"/>
    <p:sldId id="263" r:id="rId5"/>
    <p:sldId id="264" r:id="rId6"/>
    <p:sldId id="265" r:id="rId7"/>
    <p:sldId id="267" r:id="rId8"/>
    <p:sldId id="268" r:id="rId9"/>
    <p:sldId id="269" r:id="rId10"/>
    <p:sldId id="270" r:id="rId11"/>
    <p:sldId id="271" r:id="rId12"/>
    <p:sldId id="272" r:id="rId13"/>
  </p:sldIdLst>
  <p:sldSz cx="9144000" cy="6858000" type="screen4x3"/>
  <p:notesSz cx="9236075" cy="701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6" d="100"/>
          <a:sy n="46" d="100"/>
        </p:scale>
        <p:origin x="-2076" y="-8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02299" cy="350520"/>
          </a:xfrm>
          <a:prstGeom prst="rect">
            <a:avLst/>
          </a:prstGeom>
        </p:spPr>
        <p:txBody>
          <a:bodyPr vert="horz" lIns="92830" tIns="46415" rIns="92830" bIns="46415" rtlCol="0"/>
          <a:lstStyle>
            <a:lvl1pPr algn="l">
              <a:defRPr sz="1200"/>
            </a:lvl1pPr>
          </a:lstStyle>
          <a:p>
            <a:endParaRPr lang="en-US"/>
          </a:p>
        </p:txBody>
      </p:sp>
      <p:sp>
        <p:nvSpPr>
          <p:cNvPr id="3" name="Date Placeholder 2"/>
          <p:cNvSpPr>
            <a:spLocks noGrp="1"/>
          </p:cNvSpPr>
          <p:nvPr>
            <p:ph type="dt" sz="quarter" idx="1"/>
          </p:nvPr>
        </p:nvSpPr>
        <p:spPr>
          <a:xfrm>
            <a:off x="5231639" y="0"/>
            <a:ext cx="4002299" cy="350520"/>
          </a:xfrm>
          <a:prstGeom prst="rect">
            <a:avLst/>
          </a:prstGeom>
        </p:spPr>
        <p:txBody>
          <a:bodyPr vert="horz" lIns="92830" tIns="46415" rIns="92830" bIns="46415" rtlCol="0"/>
          <a:lstStyle>
            <a:lvl1pPr algn="r">
              <a:defRPr sz="1200"/>
            </a:lvl1pPr>
          </a:lstStyle>
          <a:p>
            <a:fld id="{E8640B80-D602-4B82-9FF5-39E65191D968}" type="datetimeFigureOut">
              <a:rPr lang="en-US" smtClean="0"/>
              <a:t>2/2/2013</a:t>
            </a:fld>
            <a:endParaRPr lang="en-US"/>
          </a:p>
        </p:txBody>
      </p:sp>
      <p:sp>
        <p:nvSpPr>
          <p:cNvPr id="4" name="Footer Placeholder 3"/>
          <p:cNvSpPr>
            <a:spLocks noGrp="1"/>
          </p:cNvSpPr>
          <p:nvPr>
            <p:ph type="ftr" sz="quarter" idx="2"/>
          </p:nvPr>
        </p:nvSpPr>
        <p:spPr>
          <a:xfrm>
            <a:off x="0" y="6658664"/>
            <a:ext cx="4002299" cy="350520"/>
          </a:xfrm>
          <a:prstGeom prst="rect">
            <a:avLst/>
          </a:prstGeom>
        </p:spPr>
        <p:txBody>
          <a:bodyPr vert="horz" lIns="92830" tIns="46415" rIns="92830" bIns="46415" rtlCol="0" anchor="b"/>
          <a:lstStyle>
            <a:lvl1pPr algn="l">
              <a:defRPr sz="1200"/>
            </a:lvl1pPr>
          </a:lstStyle>
          <a:p>
            <a:endParaRPr lang="en-US"/>
          </a:p>
        </p:txBody>
      </p:sp>
      <p:sp>
        <p:nvSpPr>
          <p:cNvPr id="5" name="Slide Number Placeholder 4"/>
          <p:cNvSpPr>
            <a:spLocks noGrp="1"/>
          </p:cNvSpPr>
          <p:nvPr>
            <p:ph type="sldNum" sz="quarter" idx="3"/>
          </p:nvPr>
        </p:nvSpPr>
        <p:spPr>
          <a:xfrm>
            <a:off x="5231639" y="6658664"/>
            <a:ext cx="4002299" cy="350520"/>
          </a:xfrm>
          <a:prstGeom prst="rect">
            <a:avLst/>
          </a:prstGeom>
        </p:spPr>
        <p:txBody>
          <a:bodyPr vert="horz" lIns="92830" tIns="46415" rIns="92830" bIns="46415" rtlCol="0" anchor="b"/>
          <a:lstStyle>
            <a:lvl1pPr algn="r">
              <a:defRPr sz="1200"/>
            </a:lvl1pPr>
          </a:lstStyle>
          <a:p>
            <a:fld id="{B8063CC7-5655-498F-97C5-77F212113A2F}" type="slidenum">
              <a:rPr lang="en-US" smtClean="0"/>
              <a:t>‹#›</a:t>
            </a:fld>
            <a:endParaRPr lang="en-US"/>
          </a:p>
        </p:txBody>
      </p:sp>
    </p:spTree>
    <p:extLst>
      <p:ext uri="{BB962C8B-B14F-4D97-AF65-F5344CB8AC3E}">
        <p14:creationId xmlns:p14="http://schemas.microsoft.com/office/powerpoint/2010/main" val="20300045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02299" cy="350520"/>
          </a:xfrm>
          <a:prstGeom prst="rect">
            <a:avLst/>
          </a:prstGeom>
        </p:spPr>
        <p:txBody>
          <a:bodyPr vert="horz" lIns="92830" tIns="46415" rIns="92830" bIns="46415" rtlCol="0"/>
          <a:lstStyle>
            <a:lvl1pPr algn="l">
              <a:defRPr sz="1200"/>
            </a:lvl1pPr>
          </a:lstStyle>
          <a:p>
            <a:endParaRPr lang="en-CA"/>
          </a:p>
        </p:txBody>
      </p:sp>
      <p:sp>
        <p:nvSpPr>
          <p:cNvPr id="3" name="Date Placeholder 2"/>
          <p:cNvSpPr>
            <a:spLocks noGrp="1"/>
          </p:cNvSpPr>
          <p:nvPr>
            <p:ph type="dt" idx="1"/>
          </p:nvPr>
        </p:nvSpPr>
        <p:spPr>
          <a:xfrm>
            <a:off x="5231639" y="0"/>
            <a:ext cx="4002299" cy="350520"/>
          </a:xfrm>
          <a:prstGeom prst="rect">
            <a:avLst/>
          </a:prstGeom>
        </p:spPr>
        <p:txBody>
          <a:bodyPr vert="horz" lIns="92830" tIns="46415" rIns="92830" bIns="46415" rtlCol="0"/>
          <a:lstStyle>
            <a:lvl1pPr algn="r">
              <a:defRPr sz="1200"/>
            </a:lvl1pPr>
          </a:lstStyle>
          <a:p>
            <a:fld id="{0B26740D-432C-4E75-BC79-21590B182FB9}" type="datetimeFigureOut">
              <a:rPr lang="en-CA" smtClean="0"/>
              <a:t>02/02/2013</a:t>
            </a:fld>
            <a:endParaRPr lang="en-CA"/>
          </a:p>
        </p:txBody>
      </p:sp>
      <p:sp>
        <p:nvSpPr>
          <p:cNvPr id="4" name="Slide Image Placeholder 3"/>
          <p:cNvSpPr>
            <a:spLocks noGrp="1" noRot="1" noChangeAspect="1"/>
          </p:cNvSpPr>
          <p:nvPr>
            <p:ph type="sldImg" idx="2"/>
          </p:nvPr>
        </p:nvSpPr>
        <p:spPr>
          <a:xfrm>
            <a:off x="2865438" y="525463"/>
            <a:ext cx="3505200" cy="2628900"/>
          </a:xfrm>
          <a:prstGeom prst="rect">
            <a:avLst/>
          </a:prstGeom>
          <a:noFill/>
          <a:ln w="12700">
            <a:solidFill>
              <a:prstClr val="black"/>
            </a:solidFill>
          </a:ln>
        </p:spPr>
        <p:txBody>
          <a:bodyPr vert="horz" lIns="92830" tIns="46415" rIns="92830" bIns="46415" rtlCol="0" anchor="ctr"/>
          <a:lstStyle/>
          <a:p>
            <a:endParaRPr lang="en-CA"/>
          </a:p>
        </p:txBody>
      </p:sp>
      <p:sp>
        <p:nvSpPr>
          <p:cNvPr id="5" name="Notes Placeholder 4"/>
          <p:cNvSpPr>
            <a:spLocks noGrp="1"/>
          </p:cNvSpPr>
          <p:nvPr>
            <p:ph type="body" sz="quarter" idx="3"/>
          </p:nvPr>
        </p:nvSpPr>
        <p:spPr>
          <a:xfrm>
            <a:off x="923608" y="3329940"/>
            <a:ext cx="7388860" cy="3154680"/>
          </a:xfrm>
          <a:prstGeom prst="rect">
            <a:avLst/>
          </a:prstGeom>
        </p:spPr>
        <p:txBody>
          <a:bodyPr vert="horz" lIns="92830" tIns="46415" rIns="92830" bIns="4641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6658664"/>
            <a:ext cx="4002299" cy="350520"/>
          </a:xfrm>
          <a:prstGeom prst="rect">
            <a:avLst/>
          </a:prstGeom>
        </p:spPr>
        <p:txBody>
          <a:bodyPr vert="horz" lIns="92830" tIns="46415" rIns="92830" bIns="46415" rtlCol="0" anchor="b"/>
          <a:lstStyle>
            <a:lvl1pPr algn="l">
              <a:defRPr sz="1200"/>
            </a:lvl1pPr>
          </a:lstStyle>
          <a:p>
            <a:endParaRPr lang="en-CA"/>
          </a:p>
        </p:txBody>
      </p:sp>
      <p:sp>
        <p:nvSpPr>
          <p:cNvPr id="7" name="Slide Number Placeholder 6"/>
          <p:cNvSpPr>
            <a:spLocks noGrp="1"/>
          </p:cNvSpPr>
          <p:nvPr>
            <p:ph type="sldNum" sz="quarter" idx="5"/>
          </p:nvPr>
        </p:nvSpPr>
        <p:spPr>
          <a:xfrm>
            <a:off x="5231639" y="6658664"/>
            <a:ext cx="4002299" cy="350520"/>
          </a:xfrm>
          <a:prstGeom prst="rect">
            <a:avLst/>
          </a:prstGeom>
        </p:spPr>
        <p:txBody>
          <a:bodyPr vert="horz" lIns="92830" tIns="46415" rIns="92830" bIns="46415" rtlCol="0" anchor="b"/>
          <a:lstStyle>
            <a:lvl1pPr algn="r">
              <a:defRPr sz="1200"/>
            </a:lvl1pPr>
          </a:lstStyle>
          <a:p>
            <a:fld id="{77FE0524-7034-418E-80D7-FF61FD44E788}" type="slidenum">
              <a:rPr lang="en-CA" smtClean="0"/>
              <a:t>‹#›</a:t>
            </a:fld>
            <a:endParaRPr lang="en-CA"/>
          </a:p>
        </p:txBody>
      </p:sp>
    </p:spTree>
    <p:extLst>
      <p:ext uri="{BB962C8B-B14F-4D97-AF65-F5344CB8AC3E}">
        <p14:creationId xmlns:p14="http://schemas.microsoft.com/office/powerpoint/2010/main" val="3636105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4ED2B32-8757-4B62-AABF-EA9B2DE2C813}" type="slidenum">
              <a:rPr lang="en-CA" smtClean="0"/>
              <a:pPr/>
              <a:t>5</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4ED2B32-8757-4B62-AABF-EA9B2DE2C813}" type="slidenum">
              <a:rPr lang="en-CA" smtClean="0"/>
              <a:pPr/>
              <a:t>6</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D38F8B-5EAF-44B2-B2A4-D6C6FC1A991C}" type="slidenum">
              <a:rPr lang="en-US"/>
              <a:pPr/>
              <a:t>7</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r>
              <a:rPr lang="en-US" sz="900" b="1" dirty="0"/>
              <a:t>Diagnostic criteria</a:t>
            </a:r>
          </a:p>
          <a:p>
            <a:r>
              <a:rPr lang="en-US" sz="900" dirty="0"/>
              <a:t>A pervasive pattern of grandiosity (in fantasy or </a:t>
            </a:r>
            <a:r>
              <a:rPr lang="en-US" sz="900" dirty="0" err="1"/>
              <a:t>behaviour</a:t>
            </a:r>
            <a:r>
              <a:rPr lang="en-US" sz="900" dirty="0"/>
              <a:t>), need for admiration, and</a:t>
            </a:r>
          </a:p>
          <a:p>
            <a:r>
              <a:rPr lang="en-US" sz="900" dirty="0"/>
              <a:t>lack of empathy, beginning by early adulthood and present in a variety of contexts, as</a:t>
            </a:r>
          </a:p>
          <a:p>
            <a:r>
              <a:rPr lang="en-US" sz="900" dirty="0"/>
              <a:t>indicated by five (or more) of the following:</a:t>
            </a:r>
          </a:p>
          <a:p>
            <a:r>
              <a:rPr lang="en-US" sz="900" dirty="0"/>
              <a:t>1.) has a grandiose sense of self-importance (</a:t>
            </a:r>
            <a:r>
              <a:rPr lang="en-US" sz="900" dirty="0" err="1"/>
              <a:t>eg</a:t>
            </a:r>
            <a:r>
              <a:rPr lang="en-US" sz="900" dirty="0"/>
              <a:t>., exaggerates achievements and</a:t>
            </a:r>
          </a:p>
          <a:p>
            <a:r>
              <a:rPr lang="en-US" sz="900" dirty="0"/>
              <a:t>talents, expects to be recognized as superior without commensurate achievements)</a:t>
            </a:r>
          </a:p>
          <a:p>
            <a:r>
              <a:rPr lang="en-US" sz="900" dirty="0"/>
              <a:t>2.) is preoccupied with fantasies of unlimited success, power, brilliance, beauty, or</a:t>
            </a:r>
          </a:p>
          <a:p>
            <a:r>
              <a:rPr lang="en-US" sz="900" dirty="0"/>
              <a:t>ideal love</a:t>
            </a:r>
          </a:p>
          <a:p>
            <a:r>
              <a:rPr lang="en-US" sz="900" dirty="0"/>
              <a:t>3.) believes that he or she is “special” and unique and can only be understood by, or</a:t>
            </a:r>
          </a:p>
          <a:p>
            <a:r>
              <a:rPr lang="en-US" sz="900" dirty="0"/>
              <a:t>should associate with, other special or high-status people (or institutions)</a:t>
            </a:r>
          </a:p>
          <a:p>
            <a:r>
              <a:rPr lang="en-US" sz="900" dirty="0"/>
              <a:t>4.) requires excessive admiration</a:t>
            </a:r>
          </a:p>
          <a:p>
            <a:r>
              <a:rPr lang="en-US" sz="900" dirty="0"/>
              <a:t>5.) has a sense of entitlement (</a:t>
            </a:r>
            <a:r>
              <a:rPr lang="en-US" sz="900" dirty="0" err="1"/>
              <a:t>eg</a:t>
            </a:r>
            <a:r>
              <a:rPr lang="en-US" sz="900" dirty="0"/>
              <a:t>., unreasonable expectations of especially </a:t>
            </a:r>
            <a:r>
              <a:rPr lang="en-US" sz="900" dirty="0" err="1"/>
              <a:t>favourable</a:t>
            </a:r>
            <a:endParaRPr lang="en-US" sz="900" dirty="0"/>
          </a:p>
          <a:p>
            <a:r>
              <a:rPr lang="en-US" sz="900" dirty="0"/>
              <a:t>treatment or automatic compliance with his or her expectations)</a:t>
            </a:r>
          </a:p>
          <a:p>
            <a:r>
              <a:rPr lang="en-US" sz="900" dirty="0"/>
              <a:t>6.) is interpersonally exploitative (</a:t>
            </a:r>
            <a:r>
              <a:rPr lang="en-US" sz="900" dirty="0" err="1"/>
              <a:t>eg</a:t>
            </a:r>
            <a:r>
              <a:rPr lang="en-US" sz="900" dirty="0"/>
              <a:t>., takes advantage of others to achieve his or her</a:t>
            </a:r>
          </a:p>
          <a:p>
            <a:r>
              <a:rPr lang="en-US" sz="900" dirty="0"/>
              <a:t>own ends)</a:t>
            </a:r>
          </a:p>
          <a:p>
            <a:r>
              <a:rPr lang="en-US" sz="900" dirty="0"/>
              <a:t>7.) lacks empathy: is unwilling to recognize or identify with the feeling and needs of</a:t>
            </a:r>
          </a:p>
          <a:p>
            <a:r>
              <a:rPr lang="en-US" sz="900" dirty="0"/>
              <a:t>others</a:t>
            </a:r>
          </a:p>
          <a:p>
            <a:r>
              <a:rPr lang="en-US" sz="900" dirty="0"/>
              <a:t>8.) is often envious of others or believes that others are envious of him or her</a:t>
            </a:r>
          </a:p>
          <a:p>
            <a:r>
              <a:rPr lang="en-US" sz="900" dirty="0"/>
              <a:t>9.) shows arrogant, haughty </a:t>
            </a:r>
            <a:r>
              <a:rPr lang="en-US" sz="900" dirty="0" err="1"/>
              <a:t>behaviours</a:t>
            </a:r>
            <a:r>
              <a:rPr lang="en-US" sz="900" dirty="0"/>
              <a:t> or attitudes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03AF56-C5B3-4B39-9FDD-155903E1F371}" type="slidenum">
              <a:rPr lang="en-US"/>
              <a:pPr/>
              <a:t>8</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xfrm>
            <a:off x="1231477" y="3330191"/>
            <a:ext cx="6773122" cy="3154624"/>
          </a:xfrm>
        </p:spPr>
        <p:txBody>
          <a:bodyPr/>
          <a:lstStyle/>
          <a:p>
            <a:r>
              <a:rPr lang="en-US"/>
              <a:t>Dali's inspiration for this painting came from a conversation overheard between two fishermen discussing a local man who would stare at himself in a mirror for hours. One of the men described the man as having a "bulb in his head"; a colloquium meaning that he was mentally ill. Dali combined this image with the ancient Greek myth of Narcissus, who fell in love with his own reflection and was transformed into the flower that bears his name after his death. The hand on the right that holds an egg, out of which a narcissus flower grows, echoes the configuration of Narcissus and his reflection in the lake. The same configuration occurs again at the top of the mountains that are directly above the figure of Narcissus, who stands on a dais admiring his body. The familiar sight of ants and a scavenging dog both appear around the hand, symbolizing the death and decay that has taken place. The Metamorphosis of Narcissus was painted using oil on canvas, while Dali and Gala were traveling in Italy. The influence of the great Italian masters on Dali can be seen in the Classical mythic theme to his use of color and form.</a:t>
            </a:r>
          </a:p>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2B39EDD4-8C5C-431F-A66F-ACB809CA2B9C}" type="slidenum">
              <a:rPr lang="en-US" smtClean="0"/>
              <a:pPr>
                <a:defRPr/>
              </a:pPr>
              <a:t>10</a:t>
            </a:fld>
            <a:endParaRPr lang="en-US"/>
          </a:p>
        </p:txBody>
      </p:sp>
    </p:spTree>
    <p:extLst>
      <p:ext uri="{BB962C8B-B14F-4D97-AF65-F5344CB8AC3E}">
        <p14:creationId xmlns:p14="http://schemas.microsoft.com/office/powerpoint/2010/main" val="2791971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2418133-B5AE-4837-9B4B-955179CA6CD1}" type="datetimeFigureOut">
              <a:rPr lang="en-CA" smtClean="0"/>
              <a:t>02/02/2013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3304155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2418133-B5AE-4837-9B4B-955179CA6CD1}" type="datetimeFigureOut">
              <a:rPr lang="en-CA" smtClean="0"/>
              <a:t>02/02/2013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4217396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418133-B5AE-4837-9B4B-955179CA6CD1}" type="datetimeFigureOut">
              <a:rPr lang="en-CA" smtClean="0"/>
              <a:t>02/02/2013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1867260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2418133-B5AE-4837-9B4B-955179CA6CD1}" type="datetimeFigureOut">
              <a:rPr lang="en-CA" smtClean="0"/>
              <a:t>02/02/2013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41341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2418133-B5AE-4837-9B4B-955179CA6CD1}" type="datetimeFigureOut">
              <a:rPr lang="en-CA" smtClean="0"/>
              <a:t>02/02/2013</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2754755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2418133-B5AE-4837-9B4B-955179CA6CD1}" type="datetimeFigureOut">
              <a:rPr lang="en-CA" smtClean="0"/>
              <a:t>02/02/2013</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1772651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418133-B5AE-4837-9B4B-955179CA6CD1}" type="datetimeFigureOut">
              <a:rPr lang="en-CA" smtClean="0"/>
              <a:t>02/02/2013</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3497535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418133-B5AE-4837-9B4B-955179CA6CD1}" type="datetimeFigureOut">
              <a:rPr lang="en-CA" smtClean="0"/>
              <a:t>02/02/2013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254717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418133-B5AE-4837-9B4B-955179CA6CD1}" type="datetimeFigureOut">
              <a:rPr lang="en-CA" smtClean="0"/>
              <a:t>02/02/2013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3585915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2418133-B5AE-4837-9B4B-955179CA6CD1}" type="datetimeFigureOut">
              <a:rPr lang="en-CA" smtClean="0"/>
              <a:t>02/02/2013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2653506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2418133-B5AE-4837-9B4B-955179CA6CD1}" type="datetimeFigureOut">
              <a:rPr lang="en-CA" smtClean="0"/>
              <a:t>02/02/2013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CAE1D6-04AD-44A9-AC11-AC592823034E}" type="slidenum">
              <a:rPr lang="en-CA" smtClean="0"/>
              <a:t>‹#›</a:t>
            </a:fld>
            <a:endParaRPr lang="en-CA"/>
          </a:p>
        </p:txBody>
      </p:sp>
    </p:spTree>
    <p:extLst>
      <p:ext uri="{BB962C8B-B14F-4D97-AF65-F5344CB8AC3E}">
        <p14:creationId xmlns:p14="http://schemas.microsoft.com/office/powerpoint/2010/main" val="1421567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418133-B5AE-4837-9B4B-955179CA6CD1}" type="datetimeFigureOut">
              <a:rPr lang="en-CA" smtClean="0"/>
              <a:t>02/02/2013</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CAE1D6-04AD-44A9-AC11-AC592823034E}" type="slidenum">
              <a:rPr lang="en-CA" smtClean="0"/>
              <a:t>‹#›</a:t>
            </a:fld>
            <a:endParaRPr lang="en-CA"/>
          </a:p>
        </p:txBody>
      </p:sp>
    </p:spTree>
    <p:extLst>
      <p:ext uri="{BB962C8B-B14F-4D97-AF65-F5344CB8AC3E}">
        <p14:creationId xmlns:p14="http://schemas.microsoft.com/office/powerpoint/2010/main" val="2508945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theoi.com/Text/OvidMetamorphoses3.html"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www.authenticsociety.com/about/MetamorphosisOfNarcissus_Dali"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livingmyths.com/What.htm"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228600"/>
            <a:ext cx="8229600" cy="1143000"/>
          </a:xfrm>
        </p:spPr>
        <p:txBody>
          <a:bodyPr>
            <a:normAutofit fontScale="90000"/>
          </a:bodyPr>
          <a:lstStyle/>
          <a:p>
            <a:r>
              <a:rPr lang="en-US" sz="4000" dirty="0"/>
              <a:t>The myth of </a:t>
            </a:r>
            <a:r>
              <a:rPr lang="en-US" sz="4000" dirty="0" smtClean="0"/>
              <a:t>Narkissos and Echo, according to Ovid's </a:t>
            </a:r>
            <a:r>
              <a:rPr lang="en-US" sz="4000" i="1" dirty="0" smtClean="0"/>
              <a:t>Metamorphoses</a:t>
            </a:r>
            <a:endParaRPr lang="en-US" sz="4000" i="1" dirty="0"/>
          </a:p>
        </p:txBody>
      </p:sp>
      <p:sp>
        <p:nvSpPr>
          <p:cNvPr id="61443" name="Rectangle 3"/>
          <p:cNvSpPr>
            <a:spLocks noGrp="1" noChangeArrowheads="1"/>
          </p:cNvSpPr>
          <p:nvPr>
            <p:ph type="body" idx="1"/>
          </p:nvPr>
        </p:nvSpPr>
        <p:spPr>
          <a:xfrm>
            <a:off x="683568" y="1674027"/>
            <a:ext cx="8229600" cy="5211762"/>
          </a:xfrm>
        </p:spPr>
        <p:txBody>
          <a:bodyPr>
            <a:normAutofit/>
          </a:bodyPr>
          <a:lstStyle/>
          <a:p>
            <a:r>
              <a:rPr lang="en-CA" sz="2800" dirty="0" smtClean="0"/>
              <a:t>Narkissos born in Boeotia</a:t>
            </a:r>
            <a:r>
              <a:rPr lang="en-CA" sz="2800" dirty="0"/>
              <a:t>, the son of the </a:t>
            </a:r>
            <a:r>
              <a:rPr lang="en-CA" sz="2800" dirty="0" smtClean="0"/>
              <a:t>nymph Liriope </a:t>
            </a:r>
            <a:r>
              <a:rPr lang="en-CA" sz="2800" dirty="0"/>
              <a:t>and the river god </a:t>
            </a:r>
            <a:r>
              <a:rPr lang="en-CA" sz="2800" dirty="0" err="1"/>
              <a:t>Cephissus</a:t>
            </a:r>
            <a:r>
              <a:rPr lang="en-CA" sz="2800" dirty="0" smtClean="0"/>
              <a:t>.</a:t>
            </a:r>
          </a:p>
          <a:p>
            <a:r>
              <a:rPr lang="en-CA" sz="2800" dirty="0" smtClean="0"/>
              <a:t>Possessed </a:t>
            </a:r>
            <a:r>
              <a:rPr lang="en-CA" sz="2800" dirty="0"/>
              <a:t>an unsurpassed </a:t>
            </a:r>
            <a:r>
              <a:rPr lang="en-CA" sz="2800" dirty="0" smtClean="0"/>
              <a:t>beauty</a:t>
            </a:r>
            <a:endParaRPr lang="en-US" sz="2800" dirty="0" smtClean="0"/>
          </a:p>
          <a:p>
            <a:r>
              <a:rPr lang="en-US" sz="2800" dirty="0" smtClean="0"/>
              <a:t>Liriope asked the blind prophet Tiresias about his future</a:t>
            </a:r>
            <a:endParaRPr lang="en-US" sz="2800" dirty="0"/>
          </a:p>
          <a:p>
            <a:r>
              <a:rPr lang="en-US" i="1" dirty="0">
                <a:latin typeface="Andalus" pitchFamily="2" charset="-78"/>
                <a:cs typeface="Andalus" pitchFamily="2" charset="-78"/>
              </a:rPr>
              <a:t>“If he fails to recognize  himself, a long life he may have”</a:t>
            </a:r>
          </a:p>
          <a:p>
            <a:r>
              <a:rPr lang="en-US" sz="2800" dirty="0" smtClean="0"/>
              <a:t>  </a:t>
            </a:r>
            <a:r>
              <a:rPr lang="en-CA" sz="2800" dirty="0" err="1" smtClean="0"/>
              <a:t>Narkissos</a:t>
            </a:r>
            <a:r>
              <a:rPr lang="en-CA" sz="2800" dirty="0" smtClean="0"/>
              <a:t> was loved by many, </a:t>
            </a:r>
            <a:r>
              <a:rPr lang="en-CA" sz="2800" dirty="0"/>
              <a:t>but such was his pride that he spurned then </a:t>
            </a:r>
            <a:r>
              <a:rPr lang="en-CA" sz="2800" dirty="0" smtClean="0"/>
              <a:t>all</a:t>
            </a:r>
            <a:endParaRPr lang="en-US" sz="2800" dirty="0" smtClean="0"/>
          </a:p>
        </p:txBody>
      </p:sp>
    </p:spTree>
    <p:extLst>
      <p:ext uri="{BB962C8B-B14F-4D97-AF65-F5344CB8AC3E}">
        <p14:creationId xmlns:p14="http://schemas.microsoft.com/office/powerpoint/2010/main" val="1309130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4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4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IMG_8270"/>
          <p:cNvPicPr>
            <a:picLocks noChangeAspect="1" noChangeArrowheads="1"/>
          </p:cNvPicPr>
          <p:nvPr/>
        </p:nvPicPr>
        <p:blipFill>
          <a:blip r:embed="rId2" cstate="print">
            <a:lum contrast="22000"/>
          </a:blip>
          <a:srcRect l="33929"/>
          <a:stretch>
            <a:fillRect/>
          </a:stretch>
        </p:blipFill>
        <p:spPr bwMode="auto">
          <a:xfrm>
            <a:off x="6432617" y="3717032"/>
            <a:ext cx="2703608" cy="3068960"/>
          </a:xfrm>
          <a:prstGeom prst="rect">
            <a:avLst/>
          </a:prstGeom>
          <a:noFill/>
        </p:spPr>
      </p:pic>
      <p:sp>
        <p:nvSpPr>
          <p:cNvPr id="67587" name="Rectangle 3"/>
          <p:cNvSpPr>
            <a:spLocks noGrp="1" noChangeArrowheads="1"/>
          </p:cNvSpPr>
          <p:nvPr>
            <p:ph type="body" idx="1"/>
          </p:nvPr>
        </p:nvSpPr>
        <p:spPr>
          <a:xfrm>
            <a:off x="468313" y="1341438"/>
            <a:ext cx="8229600" cy="4525962"/>
          </a:xfrm>
        </p:spPr>
        <p:txBody>
          <a:bodyPr/>
          <a:lstStyle/>
          <a:p>
            <a:r>
              <a:rPr lang="en-US" dirty="0" smtClean="0"/>
              <a:t>Echo</a:t>
            </a:r>
            <a:r>
              <a:rPr lang="en-US" dirty="0"/>
              <a:t>, a nymph punished by </a:t>
            </a:r>
            <a:r>
              <a:rPr lang="en-US" dirty="0" smtClean="0"/>
              <a:t>Hera </a:t>
            </a:r>
            <a:r>
              <a:rPr lang="en-CA" dirty="0" smtClean="0"/>
              <a:t>to </a:t>
            </a:r>
            <a:r>
              <a:rPr lang="en-CA" dirty="0"/>
              <a:t>repeat the last words of a </a:t>
            </a:r>
            <a:r>
              <a:rPr lang="en-CA" dirty="0" smtClean="0"/>
              <a:t>person, depriving her of the ability to communicate</a:t>
            </a:r>
            <a:endParaRPr lang="en-US" dirty="0"/>
          </a:p>
          <a:p>
            <a:r>
              <a:rPr lang="en-US" dirty="0" smtClean="0"/>
              <a:t>Echo meets </a:t>
            </a:r>
            <a:r>
              <a:rPr lang="en-US" dirty="0" err="1" smtClean="0"/>
              <a:t>Narkissos</a:t>
            </a:r>
            <a:r>
              <a:rPr lang="en-US" dirty="0" smtClean="0"/>
              <a:t>, falls in love with him but </a:t>
            </a:r>
            <a:r>
              <a:rPr lang="en-US" dirty="0"/>
              <a:t>s</a:t>
            </a:r>
            <a:r>
              <a:rPr lang="en-US" dirty="0" smtClean="0"/>
              <a:t>he is </a:t>
            </a:r>
            <a:r>
              <a:rPr lang="en-US" dirty="0"/>
              <a:t>rejected </a:t>
            </a:r>
            <a:r>
              <a:rPr lang="en-US" dirty="0" smtClean="0"/>
              <a:t>and she wastes away out of passion</a:t>
            </a:r>
          </a:p>
          <a:p>
            <a:r>
              <a:rPr lang="en-US" dirty="0" smtClean="0"/>
              <a:t>… only her voice remains  </a:t>
            </a:r>
            <a:endParaRPr lang="en-US" dirty="0"/>
          </a:p>
        </p:txBody>
      </p:sp>
      <p:sp>
        <p:nvSpPr>
          <p:cNvPr id="5" name="Rectangle 2"/>
          <p:cNvSpPr>
            <a:spLocks noGrp="1" noChangeArrowheads="1"/>
          </p:cNvSpPr>
          <p:nvPr>
            <p:ph type="title"/>
          </p:nvPr>
        </p:nvSpPr>
        <p:spPr/>
        <p:txBody>
          <a:bodyPr/>
          <a:lstStyle/>
          <a:p>
            <a:r>
              <a:rPr lang="en-US" sz="4000" dirty="0"/>
              <a:t>The myth of </a:t>
            </a:r>
            <a:r>
              <a:rPr lang="en-US" sz="4000" dirty="0" smtClean="0"/>
              <a:t>Narkissos and Echo</a:t>
            </a:r>
            <a:endParaRPr lang="en-US" sz="4000" dirty="0"/>
          </a:p>
        </p:txBody>
      </p:sp>
    </p:spTree>
    <p:extLst>
      <p:ext uri="{BB962C8B-B14F-4D97-AF65-F5344CB8AC3E}">
        <p14:creationId xmlns:p14="http://schemas.microsoft.com/office/powerpoint/2010/main" val="152525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8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758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68313" y="0"/>
            <a:ext cx="8229600" cy="1143000"/>
          </a:xfrm>
        </p:spPr>
        <p:txBody>
          <a:bodyPr/>
          <a:lstStyle/>
          <a:p>
            <a:r>
              <a:rPr lang="en-US" sz="4000" dirty="0"/>
              <a:t>The myth of Echo and Narcissus </a:t>
            </a:r>
          </a:p>
        </p:txBody>
      </p:sp>
      <p:sp>
        <p:nvSpPr>
          <p:cNvPr id="71683" name="Rectangle 3"/>
          <p:cNvSpPr>
            <a:spLocks noGrp="1" noChangeArrowheads="1"/>
          </p:cNvSpPr>
          <p:nvPr>
            <p:ph type="body" idx="1"/>
          </p:nvPr>
        </p:nvSpPr>
        <p:spPr>
          <a:xfrm>
            <a:off x="533400" y="1371600"/>
            <a:ext cx="8424863" cy="4525962"/>
          </a:xfrm>
        </p:spPr>
        <p:txBody>
          <a:bodyPr/>
          <a:lstStyle/>
          <a:p>
            <a:r>
              <a:rPr lang="en-US" dirty="0"/>
              <a:t>Narcissus is cursed by a male </a:t>
            </a:r>
            <a:r>
              <a:rPr lang="en-US" dirty="0" smtClean="0"/>
              <a:t>rejected lover </a:t>
            </a:r>
            <a:r>
              <a:rPr lang="en-US" dirty="0"/>
              <a:t>who prayed to Goddess Nemesis  </a:t>
            </a:r>
            <a:r>
              <a:rPr lang="en-US" dirty="0" smtClean="0"/>
              <a:t>for  </a:t>
            </a:r>
            <a:r>
              <a:rPr lang="en-US" dirty="0"/>
              <a:t>punishment</a:t>
            </a:r>
            <a:r>
              <a:rPr lang="en-US" dirty="0" smtClean="0"/>
              <a:t>:</a:t>
            </a:r>
          </a:p>
          <a:p>
            <a:r>
              <a:rPr lang="en-US" sz="4000" i="1" dirty="0" smtClean="0">
                <a:latin typeface="Andalus" pitchFamily="2" charset="-78"/>
                <a:cs typeface="Andalus" pitchFamily="2" charset="-78"/>
              </a:rPr>
              <a:t>If  he should love,                                                                deny him what he loves</a:t>
            </a:r>
            <a:endParaRPr lang="en-US" sz="4000" i="1" dirty="0">
              <a:latin typeface="Andalus" pitchFamily="2" charset="-78"/>
              <a:cs typeface="Andalus" pitchFamily="2" charset="-78"/>
            </a:endParaRPr>
          </a:p>
          <a:p>
            <a:endParaRPr lang="en-US" dirty="0"/>
          </a:p>
        </p:txBody>
      </p:sp>
      <p:pic>
        <p:nvPicPr>
          <p:cNvPr id="71686" name="Picture 6" descr="goddess_Themis"/>
          <p:cNvPicPr>
            <a:picLocks noChangeAspect="1" noChangeArrowheads="1"/>
          </p:cNvPicPr>
          <p:nvPr/>
        </p:nvPicPr>
        <p:blipFill>
          <a:blip r:embed="rId2" cstate="print"/>
          <a:srcRect l="20747" r="20442" b="7919"/>
          <a:stretch>
            <a:fillRect/>
          </a:stretch>
        </p:blipFill>
        <p:spPr bwMode="auto">
          <a:xfrm>
            <a:off x="7028190" y="2438400"/>
            <a:ext cx="2115810" cy="4419600"/>
          </a:xfrm>
          <a:prstGeom prst="rect">
            <a:avLst/>
          </a:prstGeom>
          <a:noFill/>
        </p:spPr>
      </p:pic>
      <p:sp>
        <p:nvSpPr>
          <p:cNvPr id="6" name="Rectangle 2"/>
          <p:cNvSpPr txBox="1">
            <a:spLocks noChangeArrowheads="1"/>
          </p:cNvSpPr>
          <p:nvPr/>
        </p:nvSpPr>
        <p:spPr>
          <a:xfrm>
            <a:off x="457200" y="274638"/>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000" b="0" i="0" u="none" strike="noStrike" kern="1200" cap="none" spc="0" normalizeH="0" baseline="0" noProof="0" dirty="0" smtClean="0">
              <a:ln>
                <a:noFill/>
              </a:ln>
              <a:solidFill>
                <a:srgbClr val="FFC000"/>
              </a:solidFill>
              <a:effectLst/>
              <a:uLnTx/>
              <a:uFillTx/>
              <a:latin typeface="+mj-lt"/>
              <a:ea typeface="+mj-ea"/>
              <a:cs typeface="+mj-cs"/>
            </a:endParaRPr>
          </a:p>
        </p:txBody>
      </p:sp>
      <p:cxnSp>
        <p:nvCxnSpPr>
          <p:cNvPr id="8" name="Straight Arrow Connector 7"/>
          <p:cNvCxnSpPr/>
          <p:nvPr/>
        </p:nvCxnSpPr>
        <p:spPr>
          <a:xfrm>
            <a:off x="3962400" y="2209800"/>
            <a:ext cx="3352800" cy="457200"/>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780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body" idx="1"/>
          </p:nvPr>
        </p:nvSpPr>
        <p:spPr>
          <a:xfrm>
            <a:off x="533400" y="1143000"/>
            <a:ext cx="8424862" cy="4525962"/>
          </a:xfrm>
        </p:spPr>
        <p:txBody>
          <a:bodyPr/>
          <a:lstStyle/>
          <a:p>
            <a:pPr>
              <a:buFontTx/>
              <a:buNone/>
            </a:pPr>
            <a:endParaRPr lang="en-US" sz="2800" dirty="0"/>
          </a:p>
          <a:p>
            <a:r>
              <a:rPr lang="en-US" dirty="0"/>
              <a:t>Narcissus falls in love with his reflection </a:t>
            </a:r>
            <a:r>
              <a:rPr lang="en-US" dirty="0" smtClean="0"/>
              <a:t>in a pool of water and wastes </a:t>
            </a:r>
            <a:r>
              <a:rPr lang="en-US" dirty="0"/>
              <a:t>away…</a:t>
            </a:r>
          </a:p>
        </p:txBody>
      </p:sp>
      <p:sp>
        <p:nvSpPr>
          <p:cNvPr id="74758" name="Text Box 6"/>
          <p:cNvSpPr txBox="1">
            <a:spLocks noChangeArrowheads="1"/>
          </p:cNvSpPr>
          <p:nvPr/>
        </p:nvSpPr>
        <p:spPr bwMode="auto">
          <a:xfrm>
            <a:off x="323850" y="3789363"/>
            <a:ext cx="4537075" cy="579437"/>
          </a:xfrm>
          <a:prstGeom prst="rect">
            <a:avLst/>
          </a:prstGeom>
          <a:noFill/>
          <a:ln w="9525">
            <a:noFill/>
            <a:miter lim="800000"/>
            <a:headEnd/>
            <a:tailEnd/>
          </a:ln>
          <a:effectLst/>
        </p:spPr>
        <p:txBody>
          <a:bodyPr>
            <a:spAutoFit/>
          </a:bodyPr>
          <a:lstStyle/>
          <a:p>
            <a:pPr>
              <a:spcBef>
                <a:spcPct val="50000"/>
              </a:spcBef>
            </a:pPr>
            <a:r>
              <a:rPr lang="en-US" sz="3200" dirty="0"/>
              <a:t>…only a flower remains</a:t>
            </a:r>
          </a:p>
        </p:txBody>
      </p:sp>
      <p:sp>
        <p:nvSpPr>
          <p:cNvPr id="9" name="Rectangle 2"/>
          <p:cNvSpPr txBox="1">
            <a:spLocks noGrp="1" noChangeArrowheads="1"/>
          </p:cNvSpPr>
          <p:nvPr>
            <p:ph type="title"/>
          </p:nvPr>
        </p:nvSpPr>
        <p:spPr>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smtClean="0">
                <a:ln>
                  <a:noFill/>
                </a:ln>
                <a:effectLst/>
                <a:uLnTx/>
                <a:uFillTx/>
                <a:latin typeface="+mj-lt"/>
                <a:ea typeface="+mj-ea"/>
                <a:cs typeface="+mj-cs"/>
              </a:rPr>
              <a:t>The myth of Narkissos and Echo</a:t>
            </a:r>
          </a:p>
        </p:txBody>
      </p:sp>
      <p:pic>
        <p:nvPicPr>
          <p:cNvPr id="43010" name="Picture 2" descr="http://1.bp.blogspot.com/_14snNKZegQg/SY9h59ZsBmI/AAAAAAAAATk/S0gs6rG1NkQ/s400/Narcissus+Flower+Record.JPG"/>
          <p:cNvPicPr>
            <a:picLocks noChangeAspect="1" noChangeArrowheads="1"/>
          </p:cNvPicPr>
          <p:nvPr/>
        </p:nvPicPr>
        <p:blipFill>
          <a:blip r:embed="rId2" cstate="print"/>
          <a:srcRect/>
          <a:stretch>
            <a:fillRect/>
          </a:stretch>
        </p:blipFill>
        <p:spPr bwMode="auto">
          <a:xfrm>
            <a:off x="4926241" y="3705224"/>
            <a:ext cx="4217759" cy="3152776"/>
          </a:xfrm>
          <a:prstGeom prst="rect">
            <a:avLst/>
          </a:prstGeom>
          <a:noFill/>
        </p:spPr>
      </p:pic>
    </p:spTree>
    <p:extLst>
      <p:ext uri="{BB962C8B-B14F-4D97-AF65-F5344CB8AC3E}">
        <p14:creationId xmlns:p14="http://schemas.microsoft.com/office/powerpoint/2010/main" val="2920912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47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3010"/>
                                        </p:tgtEl>
                                        <p:attrNameLst>
                                          <p:attrName>style.visibility</p:attrName>
                                        </p:attrNameLst>
                                      </p:cBhvr>
                                      <p:to>
                                        <p:strVal val="visible"/>
                                      </p:to>
                                    </p:set>
                                    <p:animEffect transition="in" filter="fade">
                                      <p:cBhvr>
                                        <p:cTn id="11" dur="20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sz="4000" dirty="0"/>
              <a:t>The myth of </a:t>
            </a:r>
            <a:r>
              <a:rPr lang="en-US" sz="4000" dirty="0" smtClean="0"/>
              <a:t>Narkissos and Echo</a:t>
            </a:r>
            <a:endParaRPr lang="en-US" sz="4000" dirty="0"/>
          </a:p>
        </p:txBody>
      </p:sp>
      <p:sp>
        <p:nvSpPr>
          <p:cNvPr id="61443" name="Rectangle 3"/>
          <p:cNvSpPr>
            <a:spLocks noGrp="1" noChangeArrowheads="1"/>
          </p:cNvSpPr>
          <p:nvPr>
            <p:ph type="body" idx="1"/>
          </p:nvPr>
        </p:nvSpPr>
        <p:spPr>
          <a:xfrm>
            <a:off x="467544" y="1268760"/>
            <a:ext cx="8229600" cy="4525962"/>
          </a:xfrm>
        </p:spPr>
        <p:txBody>
          <a:bodyPr>
            <a:normAutofit fontScale="92500" lnSpcReduction="10000"/>
          </a:bodyPr>
          <a:lstStyle/>
          <a:p>
            <a:r>
              <a:rPr lang="en-US" dirty="0" smtClean="0"/>
              <a:t>Spelling: Narkissos, Narcissus</a:t>
            </a:r>
          </a:p>
          <a:p>
            <a:r>
              <a:rPr lang="en-US" dirty="0" smtClean="0"/>
              <a:t>Source: From Ovid’s </a:t>
            </a:r>
            <a:r>
              <a:rPr lang="en-US" i="1" dirty="0" smtClean="0"/>
              <a:t>Metamorphoses</a:t>
            </a:r>
          </a:p>
          <a:p>
            <a:r>
              <a:rPr lang="en-US" sz="1900" i="1" dirty="0">
                <a:hlinkClick r:id="rId3"/>
              </a:rPr>
              <a:t>http://</a:t>
            </a:r>
            <a:r>
              <a:rPr lang="en-US" sz="1900" i="1" dirty="0" smtClean="0">
                <a:hlinkClick r:id="rId3"/>
              </a:rPr>
              <a:t>www.theoi.com/Text/OvidMetamorphoses3.html#5</a:t>
            </a:r>
            <a:endParaRPr lang="en-US" sz="1900" i="1" dirty="0" smtClean="0"/>
          </a:p>
          <a:p>
            <a:endParaRPr lang="en-US" i="1" dirty="0"/>
          </a:p>
          <a:p>
            <a:r>
              <a:rPr lang="en-US" dirty="0" smtClean="0"/>
              <a:t>Specific information unlike Fairy Tales:</a:t>
            </a:r>
          </a:p>
          <a:p>
            <a:r>
              <a:rPr lang="en-US" dirty="0" smtClean="0"/>
              <a:t>At Boeotia, the area of </a:t>
            </a:r>
            <a:r>
              <a:rPr lang="en-US" dirty="0" err="1" smtClean="0"/>
              <a:t>Thespiae</a:t>
            </a:r>
            <a:endParaRPr lang="en-US" dirty="0" smtClean="0"/>
          </a:p>
          <a:p>
            <a:r>
              <a:rPr lang="en-US" dirty="0" smtClean="0"/>
              <a:t>Liriope + river Kephissos</a:t>
            </a:r>
          </a:p>
          <a:p>
            <a:pPr>
              <a:buNone/>
            </a:pPr>
            <a:r>
              <a:rPr lang="en-US" dirty="0"/>
              <a:t> </a:t>
            </a:r>
            <a:r>
              <a:rPr lang="en-US" dirty="0" smtClean="0"/>
              <a:t> </a:t>
            </a:r>
          </a:p>
          <a:p>
            <a:pPr>
              <a:buNone/>
            </a:pPr>
            <a:r>
              <a:rPr lang="en-US" dirty="0" smtClean="0"/>
              <a:t>          Narkissos</a:t>
            </a:r>
            <a:endParaRPr lang="en-US" dirty="0"/>
          </a:p>
          <a:p>
            <a:endParaRPr lang="en-US" dirty="0"/>
          </a:p>
        </p:txBody>
      </p:sp>
      <p:pic>
        <p:nvPicPr>
          <p:cNvPr id="33794" name="Picture 2" descr="http://www.sigmabooks.gr/images/maps_greece_small/cephissus_river.jpg"/>
          <p:cNvPicPr>
            <a:picLocks noChangeAspect="1" noChangeArrowheads="1"/>
          </p:cNvPicPr>
          <p:nvPr/>
        </p:nvPicPr>
        <p:blipFill>
          <a:blip r:embed="rId4" cstate="print"/>
          <a:srcRect/>
          <a:stretch>
            <a:fillRect/>
          </a:stretch>
        </p:blipFill>
        <p:spPr bwMode="auto">
          <a:xfrm>
            <a:off x="5930318" y="3861047"/>
            <a:ext cx="3213681" cy="2910655"/>
          </a:xfrm>
          <a:prstGeom prst="rect">
            <a:avLst/>
          </a:prstGeom>
          <a:noFill/>
        </p:spPr>
      </p:pic>
      <p:sp>
        <p:nvSpPr>
          <p:cNvPr id="8" name="Oval 7"/>
          <p:cNvSpPr/>
          <p:nvPr/>
        </p:nvSpPr>
        <p:spPr>
          <a:xfrm>
            <a:off x="7063544" y="4935374"/>
            <a:ext cx="381000" cy="381000"/>
          </a:xfrm>
          <a:prstGeom prst="ellipse">
            <a:avLst/>
          </a:prstGeom>
          <a:noFill/>
          <a:ln w="28575">
            <a:solidFill>
              <a:srgbClr val="00B05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CA"/>
          </a:p>
        </p:txBody>
      </p:sp>
      <p:cxnSp>
        <p:nvCxnSpPr>
          <p:cNvPr id="10" name="Straight Connector 9"/>
          <p:cNvCxnSpPr/>
          <p:nvPr/>
        </p:nvCxnSpPr>
        <p:spPr>
          <a:xfrm rot="5400000">
            <a:off x="1905000" y="4800600"/>
            <a:ext cx="609600" cy="0"/>
          </a:xfrm>
          <a:prstGeom prst="line">
            <a:avLst/>
          </a:prstGeom>
        </p:spPr>
        <p:style>
          <a:lnRef idx="2">
            <a:schemeClr val="dk1"/>
          </a:lnRef>
          <a:fillRef idx="0">
            <a:schemeClr val="dk1"/>
          </a:fillRef>
          <a:effectRef idx="1">
            <a:schemeClr val="dk1"/>
          </a:effectRef>
          <a:fontRef idx="minor">
            <a:schemeClr val="tx1"/>
          </a:fontRef>
        </p:style>
      </p:cxnSp>
      <p:sp>
        <p:nvSpPr>
          <p:cNvPr id="13" name="TextBox 12"/>
          <p:cNvSpPr txBox="1"/>
          <p:nvPr/>
        </p:nvSpPr>
        <p:spPr>
          <a:xfrm>
            <a:off x="3059832" y="4538990"/>
            <a:ext cx="2448272" cy="523220"/>
          </a:xfrm>
          <a:prstGeom prst="rect">
            <a:avLst/>
          </a:prstGeom>
          <a:noFill/>
        </p:spPr>
        <p:txBody>
          <a:bodyPr wrap="square" rtlCol="0">
            <a:spAutoFit/>
          </a:bodyPr>
          <a:lstStyle/>
          <a:p>
            <a:r>
              <a:rPr lang="en-CA" sz="2800" dirty="0" smtClean="0"/>
              <a:t>(Cephissus)</a:t>
            </a:r>
            <a:endParaRPr lang="en-CA" sz="2800" dirty="0"/>
          </a:p>
        </p:txBody>
      </p:sp>
    </p:spTree>
    <p:extLst>
      <p:ext uri="{BB962C8B-B14F-4D97-AF65-F5344CB8AC3E}">
        <p14:creationId xmlns:p14="http://schemas.microsoft.com/office/powerpoint/2010/main" val="3630423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sz="4000" dirty="0"/>
              <a:t>The myth of </a:t>
            </a:r>
            <a:r>
              <a:rPr lang="en-US" sz="4000" dirty="0" smtClean="0"/>
              <a:t>Narkissos and Echo</a:t>
            </a:r>
            <a:endParaRPr lang="en-US" sz="4000" dirty="0"/>
          </a:p>
        </p:txBody>
      </p:sp>
      <p:sp>
        <p:nvSpPr>
          <p:cNvPr id="9" name="Content Placeholder 8"/>
          <p:cNvSpPr>
            <a:spLocks noGrp="1"/>
          </p:cNvSpPr>
          <p:nvPr>
            <p:ph idx="1"/>
          </p:nvPr>
        </p:nvSpPr>
        <p:spPr>
          <a:xfrm>
            <a:off x="381000" y="1600200"/>
            <a:ext cx="8229600" cy="4525963"/>
          </a:xfrm>
        </p:spPr>
        <p:txBody>
          <a:bodyPr>
            <a:normAutofit lnSpcReduction="10000"/>
          </a:bodyPr>
          <a:lstStyle/>
          <a:p>
            <a:pPr algn="ctr">
              <a:buNone/>
            </a:pPr>
            <a:r>
              <a:rPr lang="en-CA" dirty="0" smtClean="0"/>
              <a:t>Motifs (common patterns)</a:t>
            </a:r>
          </a:p>
          <a:p>
            <a:r>
              <a:rPr lang="en-CA" dirty="0" smtClean="0"/>
              <a:t>The prophecy/ the curse</a:t>
            </a:r>
          </a:p>
          <a:p>
            <a:r>
              <a:rPr lang="en-CA" dirty="0" smtClean="0"/>
              <a:t>The punishment - Hera’s (related to philandering Zeus)</a:t>
            </a:r>
          </a:p>
          <a:p>
            <a:pPr>
              <a:buNone/>
            </a:pPr>
            <a:r>
              <a:rPr lang="en-CA" dirty="0" smtClean="0"/>
              <a:t>                               - Nemesis (related to </a:t>
            </a:r>
            <a:r>
              <a:rPr lang="en-CA" i="1" dirty="0" smtClean="0"/>
              <a:t>hubris</a:t>
            </a:r>
            <a:r>
              <a:rPr lang="en-CA" dirty="0" smtClean="0"/>
              <a:t>)</a:t>
            </a:r>
          </a:p>
          <a:p>
            <a:r>
              <a:rPr lang="en-CA" dirty="0" smtClean="0"/>
              <a:t>The transformations (</a:t>
            </a:r>
            <a:r>
              <a:rPr lang="en-CA" i="1" dirty="0" smtClean="0"/>
              <a:t>metamorphoses): </a:t>
            </a:r>
            <a:r>
              <a:rPr lang="en-CA" dirty="0" smtClean="0"/>
              <a:t>In this myth, serve</a:t>
            </a:r>
            <a:r>
              <a:rPr lang="en-CA" i="1" dirty="0" smtClean="0"/>
              <a:t> as aetiologies </a:t>
            </a:r>
            <a:r>
              <a:rPr lang="en-CA" dirty="0" smtClean="0"/>
              <a:t>(explanations) mostly of nature ( in this case the daffodil and he phenomenon of echo)</a:t>
            </a:r>
          </a:p>
        </p:txBody>
      </p:sp>
    </p:spTree>
    <p:extLst>
      <p:ext uri="{BB962C8B-B14F-4D97-AF65-F5344CB8AC3E}">
        <p14:creationId xmlns:p14="http://schemas.microsoft.com/office/powerpoint/2010/main" val="15554447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normAutofit fontScale="90000"/>
          </a:bodyPr>
          <a:lstStyle/>
          <a:p>
            <a:r>
              <a:rPr lang="en-US" dirty="0"/>
              <a:t>Narcissus and </a:t>
            </a:r>
            <a:r>
              <a:rPr lang="en-US" dirty="0" smtClean="0"/>
              <a:t>narcissism in psychoanalysis</a:t>
            </a:r>
            <a:endParaRPr lang="en-US" dirty="0"/>
          </a:p>
        </p:txBody>
      </p:sp>
      <p:sp>
        <p:nvSpPr>
          <p:cNvPr id="77827" name="Rectangle 3"/>
          <p:cNvSpPr>
            <a:spLocks noGrp="1" noChangeArrowheads="1"/>
          </p:cNvSpPr>
          <p:nvPr>
            <p:ph type="body" idx="1"/>
          </p:nvPr>
        </p:nvSpPr>
        <p:spPr>
          <a:xfrm>
            <a:off x="430212" y="1524000"/>
            <a:ext cx="8713788" cy="4525962"/>
          </a:xfrm>
        </p:spPr>
        <p:txBody>
          <a:bodyPr/>
          <a:lstStyle/>
          <a:p>
            <a:r>
              <a:rPr lang="en-US" dirty="0"/>
              <a:t>Excessive selfishness, arrogance (</a:t>
            </a:r>
            <a:r>
              <a:rPr lang="en-US" dirty="0" smtClean="0"/>
              <a:t>hubris</a:t>
            </a:r>
            <a:r>
              <a:rPr lang="en-US" dirty="0"/>
              <a:t>)</a:t>
            </a:r>
          </a:p>
          <a:p>
            <a:r>
              <a:rPr lang="en-US" dirty="0"/>
              <a:t>S. Freud on narcissism (self love)</a:t>
            </a:r>
          </a:p>
          <a:p>
            <a:r>
              <a:rPr lang="en-US" dirty="0"/>
              <a:t>Narcissistic personality disorder:</a:t>
            </a:r>
          </a:p>
          <a:p>
            <a:pPr lvl="1"/>
            <a:r>
              <a:rPr lang="en-US" dirty="0"/>
              <a:t>            </a:t>
            </a:r>
            <a:r>
              <a:rPr lang="en-US" dirty="0" smtClean="0"/>
              <a:t>Inflated </a:t>
            </a:r>
            <a:r>
              <a:rPr lang="en-US" dirty="0"/>
              <a:t>sense of self-importance, </a:t>
            </a:r>
          </a:p>
          <a:p>
            <a:pPr lvl="1"/>
            <a:r>
              <a:rPr lang="en-US" dirty="0"/>
              <a:t>            </a:t>
            </a:r>
            <a:r>
              <a:rPr lang="en-US" dirty="0" smtClean="0"/>
              <a:t> A need </a:t>
            </a:r>
            <a:r>
              <a:rPr lang="en-US" dirty="0"/>
              <a:t>for excessive admiration, </a:t>
            </a:r>
          </a:p>
          <a:p>
            <a:pPr lvl="1"/>
            <a:r>
              <a:rPr lang="en-US" dirty="0"/>
              <a:t>            </a:t>
            </a:r>
            <a:r>
              <a:rPr lang="en-US" dirty="0" smtClean="0"/>
              <a:t> Self </a:t>
            </a:r>
            <a:r>
              <a:rPr lang="en-US" dirty="0"/>
              <a:t>absorption and a sense of                           		entitlement</a:t>
            </a:r>
          </a:p>
          <a:p>
            <a:pPr lvl="1"/>
            <a:r>
              <a:rPr lang="en-US" dirty="0"/>
              <a:t>            </a:t>
            </a:r>
            <a:r>
              <a:rPr lang="en-US" dirty="0" smtClean="0"/>
              <a:t>  Lack </a:t>
            </a:r>
            <a:r>
              <a:rPr lang="en-US" dirty="0"/>
              <a:t>of empathy for others </a:t>
            </a:r>
          </a:p>
        </p:txBody>
      </p:sp>
    </p:spTree>
    <p:extLst>
      <p:ext uri="{BB962C8B-B14F-4D97-AF65-F5344CB8AC3E}">
        <p14:creationId xmlns:p14="http://schemas.microsoft.com/office/powerpoint/2010/main" val="17455238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2"/>
          <p:cNvSpPr txBox="1">
            <a:spLocks noChangeArrowheads="1"/>
          </p:cNvSpPr>
          <p:nvPr/>
        </p:nvSpPr>
        <p:spPr bwMode="auto">
          <a:xfrm>
            <a:off x="6172200" y="228600"/>
            <a:ext cx="2971800" cy="457200"/>
          </a:xfrm>
          <a:prstGeom prst="rect">
            <a:avLst/>
          </a:prstGeom>
          <a:noFill/>
          <a:ln w="9525">
            <a:noFill/>
            <a:miter lim="800000"/>
            <a:headEnd/>
            <a:tailEnd/>
          </a:ln>
          <a:effectLst/>
        </p:spPr>
        <p:txBody>
          <a:bodyPr>
            <a:spAutoFit/>
          </a:bodyPr>
          <a:lstStyle/>
          <a:p>
            <a:pPr eaLnBrk="0" hangingPunct="0">
              <a:spcBef>
                <a:spcPct val="50000"/>
              </a:spcBef>
            </a:pPr>
            <a:endParaRPr lang="en-US" sz="2400">
              <a:latin typeface="Verdana" pitchFamily="34" charset="0"/>
            </a:endParaRPr>
          </a:p>
        </p:txBody>
      </p:sp>
      <p:sp>
        <p:nvSpPr>
          <p:cNvPr id="65540" name="Rectangle 4"/>
          <p:cNvSpPr>
            <a:spLocks noGrp="1" noChangeArrowheads="1"/>
          </p:cNvSpPr>
          <p:nvPr>
            <p:ph type="title"/>
          </p:nvPr>
        </p:nvSpPr>
        <p:spPr>
          <a:xfrm>
            <a:off x="609600" y="0"/>
            <a:ext cx="7777162" cy="1081087"/>
          </a:xfrm>
        </p:spPr>
        <p:txBody>
          <a:bodyPr>
            <a:noAutofit/>
          </a:bodyPr>
          <a:lstStyle/>
          <a:p>
            <a:r>
              <a:rPr lang="en-US" sz="3600" dirty="0">
                <a:effectLst>
                  <a:outerShdw blurRad="38100" dist="38100" dir="2700000" algn="tl">
                    <a:srgbClr val="000000">
                      <a:alpha val="43137"/>
                    </a:srgbClr>
                  </a:outerShdw>
                </a:effectLst>
              </a:rPr>
              <a:t>The Metamorphosis of Narcissus                                by Salvador </a:t>
            </a:r>
            <a:r>
              <a:rPr lang="en-US" sz="3600" dirty="0" smtClean="0">
                <a:effectLst>
                  <a:outerShdw blurRad="38100" dist="38100" dir="2700000" algn="tl">
                    <a:srgbClr val="000000">
                      <a:alpha val="43137"/>
                    </a:srgbClr>
                  </a:outerShdw>
                </a:effectLst>
              </a:rPr>
              <a:t>Dali (</a:t>
            </a:r>
            <a:r>
              <a:rPr lang="en-US" sz="3600" dirty="0">
                <a:effectLst>
                  <a:outerShdw blurRad="38100" dist="38100" dir="2700000" algn="tl">
                    <a:srgbClr val="000000">
                      <a:alpha val="43137"/>
                    </a:srgbClr>
                  </a:outerShdw>
                </a:effectLst>
              </a:rPr>
              <a:t>1937)</a:t>
            </a:r>
          </a:p>
        </p:txBody>
      </p:sp>
      <p:pic>
        <p:nvPicPr>
          <p:cNvPr id="65542" name="Picture 6" descr="Narcissus+Dali+Metamorphosis_of_Narcissus,_1936-1937,_Salvador_Dali"/>
          <p:cNvPicPr>
            <a:picLocks noChangeAspect="1" noChangeArrowheads="1"/>
          </p:cNvPicPr>
          <p:nvPr/>
        </p:nvPicPr>
        <p:blipFill>
          <a:blip r:embed="rId3" cstate="print"/>
          <a:srcRect/>
          <a:stretch>
            <a:fillRect/>
          </a:stretch>
        </p:blipFill>
        <p:spPr bwMode="auto">
          <a:xfrm>
            <a:off x="395288" y="1196975"/>
            <a:ext cx="8172450" cy="5448300"/>
          </a:xfrm>
          <a:prstGeom prst="rect">
            <a:avLst/>
          </a:prstGeom>
          <a:noFill/>
        </p:spPr>
      </p:pic>
      <p:sp>
        <p:nvSpPr>
          <p:cNvPr id="2" name="Rectangle 1"/>
          <p:cNvSpPr/>
          <p:nvPr/>
        </p:nvSpPr>
        <p:spPr>
          <a:xfrm>
            <a:off x="4481513" y="5998944"/>
            <a:ext cx="4572000" cy="800219"/>
          </a:xfrm>
          <a:prstGeom prst="rect">
            <a:avLst/>
          </a:prstGeom>
          <a:solidFill>
            <a:schemeClr val="tx2">
              <a:lumMod val="20000"/>
              <a:lumOff val="80000"/>
            </a:schemeClr>
          </a:solidFill>
        </p:spPr>
        <p:txBody>
          <a:bodyPr>
            <a:spAutoFit/>
          </a:bodyPr>
          <a:lstStyle/>
          <a:p>
            <a:r>
              <a:rPr lang="en-CA" sz="1400" dirty="0" smtClean="0">
                <a:hlinkClick r:id="rId4"/>
              </a:rPr>
              <a:t>http://www.authenticsociety.com/about/MetamorphosisOfNarcissus_Dali</a:t>
            </a:r>
            <a:endParaRPr lang="en-CA" sz="1400" dirty="0" smtClean="0"/>
          </a:p>
          <a:p>
            <a:endParaRPr lang="en-CA" dirty="0"/>
          </a:p>
        </p:txBody>
      </p:sp>
    </p:spTree>
    <p:extLst>
      <p:ext uri="{BB962C8B-B14F-4D97-AF65-F5344CB8AC3E}">
        <p14:creationId xmlns:p14="http://schemas.microsoft.com/office/powerpoint/2010/main" val="154926086"/>
      </p:ext>
    </p:extLst>
  </p:cSld>
  <p:clrMapOvr>
    <a:masterClrMapping/>
  </p:clrMapOvr>
  <p:transition spd="med">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solidFill>
                  <a:schemeClr val="tx1"/>
                </a:solidFill>
              </a:rPr>
              <a:t>Structuralism</a:t>
            </a:r>
          </a:p>
        </p:txBody>
      </p:sp>
      <p:sp>
        <p:nvSpPr>
          <p:cNvPr id="36867" name="Rectangle 3"/>
          <p:cNvSpPr>
            <a:spLocks noGrp="1" noChangeArrowheads="1"/>
          </p:cNvSpPr>
          <p:nvPr>
            <p:ph type="body" idx="1"/>
          </p:nvPr>
        </p:nvSpPr>
        <p:spPr>
          <a:xfrm>
            <a:off x="457200" y="1295400"/>
            <a:ext cx="8229600" cy="4525963"/>
          </a:xfrm>
        </p:spPr>
        <p:txBody>
          <a:bodyPr/>
          <a:lstStyle/>
          <a:p>
            <a:r>
              <a:rPr lang="en-US" dirty="0" smtClean="0"/>
              <a:t>Myths </a:t>
            </a:r>
            <a:r>
              <a:rPr lang="en-US" dirty="0"/>
              <a:t>reflect the binary structure of human mind : It perceives the world in forms of opposites. </a:t>
            </a:r>
          </a:p>
          <a:p>
            <a:r>
              <a:rPr lang="en-US" dirty="0"/>
              <a:t>In myths, opposites are brought </a:t>
            </a:r>
            <a:r>
              <a:rPr lang="en-US" dirty="0" smtClean="0"/>
              <a:t>together</a:t>
            </a:r>
          </a:p>
          <a:p>
            <a:endParaRPr lang="en-US" dirty="0"/>
          </a:p>
          <a:p>
            <a:endParaRPr lang="en-US" dirty="0"/>
          </a:p>
          <a:p>
            <a:endParaRPr lang="en-US" dirty="0"/>
          </a:p>
        </p:txBody>
      </p:sp>
      <p:pic>
        <p:nvPicPr>
          <p:cNvPr id="4" name="Picture 5" descr="Echo and Narcissus, by John William Waterhouse (1849-1917), English Pre-Raphaelite painter"/>
          <p:cNvPicPr>
            <a:picLocks noChangeAspect="1" noChangeArrowheads="1"/>
          </p:cNvPicPr>
          <p:nvPr/>
        </p:nvPicPr>
        <p:blipFill>
          <a:blip r:embed="rId2" cstate="print"/>
          <a:srcRect/>
          <a:stretch>
            <a:fillRect/>
          </a:stretch>
        </p:blipFill>
        <p:spPr bwMode="auto">
          <a:xfrm>
            <a:off x="1676400" y="3505200"/>
            <a:ext cx="5105400" cy="2974605"/>
          </a:xfrm>
          <a:prstGeom prst="rect">
            <a:avLst/>
          </a:prstGeom>
          <a:noFill/>
        </p:spPr>
      </p:pic>
    </p:spTree>
    <p:extLst>
      <p:ext uri="{BB962C8B-B14F-4D97-AF65-F5344CB8AC3E}">
        <p14:creationId xmlns:p14="http://schemas.microsoft.com/office/powerpoint/2010/main" val="1757626518"/>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0" y="0"/>
            <a:ext cx="8229600" cy="1139825"/>
          </a:xfrm>
        </p:spPr>
        <p:txBody>
          <a:bodyPr/>
          <a:lstStyle/>
          <a:p>
            <a:r>
              <a:rPr lang="en-US">
                <a:solidFill>
                  <a:schemeClr val="tx1"/>
                </a:solidFill>
              </a:rPr>
              <a:t>Structuralism</a:t>
            </a:r>
          </a:p>
        </p:txBody>
      </p:sp>
      <p:sp>
        <p:nvSpPr>
          <p:cNvPr id="59395" name="Rectangle 3"/>
          <p:cNvSpPr>
            <a:spLocks noGrp="1" noChangeArrowheads="1"/>
          </p:cNvSpPr>
          <p:nvPr>
            <p:ph type="body" idx="1"/>
          </p:nvPr>
        </p:nvSpPr>
        <p:spPr>
          <a:xfrm>
            <a:off x="609600" y="1066800"/>
            <a:ext cx="8229600" cy="4525962"/>
          </a:xfrm>
        </p:spPr>
        <p:txBody>
          <a:bodyPr/>
          <a:lstStyle/>
          <a:p>
            <a:pPr>
              <a:lnSpc>
                <a:spcPct val="90000"/>
              </a:lnSpc>
            </a:pPr>
            <a:r>
              <a:rPr lang="en-US" dirty="0" smtClean="0"/>
              <a:t>Echo </a:t>
            </a:r>
            <a:r>
              <a:rPr lang="en-US" dirty="0"/>
              <a:t>: desire for effective communication </a:t>
            </a:r>
          </a:p>
          <a:p>
            <a:pPr>
              <a:lnSpc>
                <a:spcPct val="90000"/>
              </a:lnSpc>
              <a:buFont typeface="Wingdings" pitchFamily="2" charset="2"/>
              <a:buNone/>
            </a:pPr>
            <a:r>
              <a:rPr lang="en-US" dirty="0"/>
              <a:t>               desire but not effective communication </a:t>
            </a:r>
          </a:p>
          <a:p>
            <a:pPr>
              <a:lnSpc>
                <a:spcPct val="90000"/>
              </a:lnSpc>
            </a:pPr>
            <a:r>
              <a:rPr lang="en-US" dirty="0"/>
              <a:t>Narcissus:  desire for no communication</a:t>
            </a:r>
          </a:p>
          <a:p>
            <a:pPr>
              <a:lnSpc>
                <a:spcPct val="90000"/>
              </a:lnSpc>
              <a:buFont typeface="Wingdings" pitchFamily="2" charset="2"/>
              <a:buNone/>
            </a:pPr>
            <a:r>
              <a:rPr lang="en-US" dirty="0"/>
              <a:t>                desire but not effective communication </a:t>
            </a:r>
          </a:p>
          <a:p>
            <a:pPr>
              <a:lnSpc>
                <a:spcPct val="90000"/>
              </a:lnSpc>
              <a:buFont typeface="Wingdings" pitchFamily="2" charset="2"/>
              <a:buNone/>
            </a:pPr>
            <a:r>
              <a:rPr lang="en-US" dirty="0"/>
              <a:t>_______________________________________</a:t>
            </a:r>
          </a:p>
          <a:p>
            <a:pPr>
              <a:lnSpc>
                <a:spcPct val="90000"/>
              </a:lnSpc>
              <a:buFont typeface="Wingdings" pitchFamily="2" charset="2"/>
              <a:buNone/>
            </a:pPr>
            <a:r>
              <a:rPr lang="en-US" sz="2800" dirty="0"/>
              <a:t>Reflection of sound  (echo)</a:t>
            </a:r>
          </a:p>
          <a:p>
            <a:pPr>
              <a:lnSpc>
                <a:spcPct val="90000"/>
              </a:lnSpc>
              <a:buFont typeface="Wingdings" pitchFamily="2" charset="2"/>
              <a:buNone/>
            </a:pPr>
            <a:r>
              <a:rPr lang="en-US" sz="2800" dirty="0"/>
              <a:t>Reflection of image  (mirror)</a:t>
            </a:r>
          </a:p>
          <a:p>
            <a:pPr>
              <a:lnSpc>
                <a:spcPct val="90000"/>
              </a:lnSpc>
              <a:buFont typeface="Wingdings" pitchFamily="2" charset="2"/>
              <a:buNone/>
            </a:pPr>
            <a:endParaRPr lang="en-US" sz="2800" dirty="0"/>
          </a:p>
        </p:txBody>
      </p:sp>
      <p:sp>
        <p:nvSpPr>
          <p:cNvPr id="59397" name="Rectangle 5"/>
          <p:cNvSpPr>
            <a:spLocks noChangeArrowheads="1"/>
          </p:cNvSpPr>
          <p:nvPr/>
        </p:nvSpPr>
        <p:spPr bwMode="auto">
          <a:xfrm>
            <a:off x="2514600" y="3810000"/>
            <a:ext cx="1079500" cy="863600"/>
          </a:xfrm>
          <a:prstGeom prst="rect">
            <a:avLst/>
          </a:prstGeom>
          <a:noFill/>
          <a:ln w="28575">
            <a:solidFill>
              <a:srgbClr val="000000"/>
            </a:solidFill>
            <a:miter lim="800000"/>
            <a:headEnd/>
            <a:tailEnd/>
          </a:ln>
          <a:effectLst/>
        </p:spPr>
        <p:txBody>
          <a:bodyPr wrap="none" anchor="ctr"/>
          <a:lstStyle/>
          <a:p>
            <a:pPr fontAlgn="auto">
              <a:spcBef>
                <a:spcPts val="0"/>
              </a:spcBef>
              <a:spcAft>
                <a:spcPts val="0"/>
              </a:spcAft>
            </a:pPr>
            <a:endParaRPr lang="en-CA">
              <a:solidFill>
                <a:prstClr val="black"/>
              </a:solidFill>
              <a:latin typeface="Calibri"/>
            </a:endParaRPr>
          </a:p>
        </p:txBody>
      </p:sp>
      <p:sp>
        <p:nvSpPr>
          <p:cNvPr id="59398" name="Line 6"/>
          <p:cNvSpPr>
            <a:spLocks noChangeShapeType="1"/>
          </p:cNvSpPr>
          <p:nvPr/>
        </p:nvSpPr>
        <p:spPr bwMode="auto">
          <a:xfrm>
            <a:off x="3048000" y="4724400"/>
            <a:ext cx="11113" cy="479425"/>
          </a:xfrm>
          <a:prstGeom prst="line">
            <a:avLst/>
          </a:prstGeom>
          <a:noFill/>
          <a:ln w="9525">
            <a:solidFill>
              <a:schemeClr val="tx1"/>
            </a:solidFill>
            <a:round/>
            <a:headEnd/>
            <a:tailEnd type="triangle" w="med" len="med"/>
          </a:ln>
          <a:effectLst/>
        </p:spPr>
        <p:txBody>
          <a:bodyPr/>
          <a:lstStyle/>
          <a:p>
            <a:pPr fontAlgn="auto">
              <a:spcBef>
                <a:spcPts val="0"/>
              </a:spcBef>
              <a:spcAft>
                <a:spcPts val="0"/>
              </a:spcAft>
            </a:pPr>
            <a:endParaRPr lang="en-CA">
              <a:solidFill>
                <a:prstClr val="black"/>
              </a:solidFill>
              <a:latin typeface="Calibri"/>
            </a:endParaRPr>
          </a:p>
        </p:txBody>
      </p:sp>
      <p:sp>
        <p:nvSpPr>
          <p:cNvPr id="59399" name="Text Box 7"/>
          <p:cNvSpPr txBox="1">
            <a:spLocks noChangeArrowheads="1"/>
          </p:cNvSpPr>
          <p:nvPr/>
        </p:nvSpPr>
        <p:spPr bwMode="auto">
          <a:xfrm>
            <a:off x="1905000" y="5190378"/>
            <a:ext cx="2783775" cy="584775"/>
          </a:xfrm>
          <a:prstGeom prst="rect">
            <a:avLst/>
          </a:prstGeom>
          <a:noFill/>
          <a:ln w="9525">
            <a:noFill/>
            <a:miter lim="800000"/>
            <a:headEnd/>
            <a:tailEnd/>
          </a:ln>
          <a:effectLst/>
        </p:spPr>
        <p:txBody>
          <a:bodyPr wrap="none">
            <a:spAutoFit/>
          </a:bodyPr>
          <a:lstStyle/>
          <a:p>
            <a:pPr fontAlgn="auto">
              <a:spcBef>
                <a:spcPts val="0"/>
              </a:spcBef>
              <a:spcAft>
                <a:spcPts val="0"/>
              </a:spcAft>
            </a:pPr>
            <a:r>
              <a:rPr lang="en-US" sz="3200" dirty="0">
                <a:solidFill>
                  <a:prstClr val="black"/>
                </a:solidFill>
                <a:latin typeface="Calibri"/>
              </a:rPr>
              <a:t>communication</a:t>
            </a:r>
          </a:p>
        </p:txBody>
      </p:sp>
      <p:sp>
        <p:nvSpPr>
          <p:cNvPr id="59400" name="Line 8"/>
          <p:cNvSpPr>
            <a:spLocks noChangeShapeType="1"/>
          </p:cNvSpPr>
          <p:nvPr/>
        </p:nvSpPr>
        <p:spPr bwMode="auto">
          <a:xfrm>
            <a:off x="4876800" y="4191000"/>
            <a:ext cx="685800" cy="0"/>
          </a:xfrm>
          <a:prstGeom prst="line">
            <a:avLst/>
          </a:prstGeom>
          <a:noFill/>
          <a:ln w="9525">
            <a:solidFill>
              <a:srgbClr val="FF0000"/>
            </a:solidFill>
            <a:round/>
            <a:headEnd/>
            <a:tailEnd type="triangle" w="med" len="med"/>
          </a:ln>
          <a:effectLst/>
        </p:spPr>
        <p:txBody>
          <a:bodyPr/>
          <a:lstStyle/>
          <a:p>
            <a:pPr fontAlgn="auto">
              <a:spcBef>
                <a:spcPts val="0"/>
              </a:spcBef>
              <a:spcAft>
                <a:spcPts val="0"/>
              </a:spcAft>
            </a:pPr>
            <a:endParaRPr lang="en-CA">
              <a:solidFill>
                <a:prstClr val="black"/>
              </a:solidFill>
              <a:latin typeface="Calibri"/>
            </a:endParaRPr>
          </a:p>
        </p:txBody>
      </p:sp>
      <p:sp>
        <p:nvSpPr>
          <p:cNvPr id="59401" name="Rectangle 9"/>
          <p:cNvSpPr>
            <a:spLocks noChangeArrowheads="1"/>
          </p:cNvSpPr>
          <p:nvPr/>
        </p:nvSpPr>
        <p:spPr bwMode="auto">
          <a:xfrm>
            <a:off x="3657600" y="3810000"/>
            <a:ext cx="1222375" cy="863600"/>
          </a:xfrm>
          <a:prstGeom prst="rect">
            <a:avLst/>
          </a:prstGeom>
          <a:noFill/>
          <a:ln w="28575">
            <a:solidFill>
              <a:srgbClr val="FF0000"/>
            </a:solidFill>
            <a:miter lim="800000"/>
            <a:headEnd/>
            <a:tailEnd/>
          </a:ln>
          <a:effectLst/>
        </p:spPr>
        <p:txBody>
          <a:bodyPr wrap="none" anchor="ctr"/>
          <a:lstStyle/>
          <a:p>
            <a:pPr fontAlgn="auto">
              <a:spcBef>
                <a:spcPts val="0"/>
              </a:spcBef>
              <a:spcAft>
                <a:spcPts val="0"/>
              </a:spcAft>
            </a:pPr>
            <a:endParaRPr lang="en-CA">
              <a:solidFill>
                <a:prstClr val="black"/>
              </a:solidFill>
              <a:latin typeface="Calibri"/>
            </a:endParaRPr>
          </a:p>
        </p:txBody>
      </p:sp>
      <p:sp>
        <p:nvSpPr>
          <p:cNvPr id="59402" name="Text Box 10"/>
          <p:cNvSpPr txBox="1">
            <a:spLocks noChangeArrowheads="1"/>
          </p:cNvSpPr>
          <p:nvPr/>
        </p:nvSpPr>
        <p:spPr bwMode="auto">
          <a:xfrm>
            <a:off x="5562600" y="3810000"/>
            <a:ext cx="3357650" cy="584775"/>
          </a:xfrm>
          <a:prstGeom prst="rect">
            <a:avLst/>
          </a:prstGeom>
          <a:noFill/>
          <a:ln w="9525">
            <a:noFill/>
            <a:miter lim="800000"/>
            <a:headEnd/>
            <a:tailEnd/>
          </a:ln>
          <a:effectLst/>
        </p:spPr>
        <p:txBody>
          <a:bodyPr wrap="none">
            <a:spAutoFit/>
          </a:bodyPr>
          <a:lstStyle/>
          <a:p>
            <a:pPr fontAlgn="auto">
              <a:spcBef>
                <a:spcPts val="0"/>
              </a:spcBef>
              <a:spcAft>
                <a:spcPts val="0"/>
              </a:spcAft>
            </a:pPr>
            <a:r>
              <a:rPr lang="en-US" sz="3200" dirty="0">
                <a:solidFill>
                  <a:prstClr val="black"/>
                </a:solidFill>
                <a:latin typeface="Calibri"/>
              </a:rPr>
              <a:t>No communication</a:t>
            </a:r>
          </a:p>
        </p:txBody>
      </p:sp>
      <p:sp>
        <p:nvSpPr>
          <p:cNvPr id="2" name="TextBox 1"/>
          <p:cNvSpPr txBox="1"/>
          <p:nvPr/>
        </p:nvSpPr>
        <p:spPr>
          <a:xfrm>
            <a:off x="5219700" y="4964112"/>
            <a:ext cx="3240732" cy="830997"/>
          </a:xfrm>
          <a:prstGeom prst="rect">
            <a:avLst/>
          </a:prstGeom>
          <a:noFill/>
          <a:ln>
            <a:solidFill>
              <a:schemeClr val="accent2"/>
            </a:solidFill>
          </a:ln>
        </p:spPr>
        <p:txBody>
          <a:bodyPr wrap="square" rtlCol="0">
            <a:spAutoFit/>
          </a:bodyPr>
          <a:lstStyle/>
          <a:p>
            <a:r>
              <a:rPr lang="en-CA" sz="2400" dirty="0" smtClean="0"/>
              <a:t>Disastrous effects of refusing reciprocity</a:t>
            </a:r>
            <a:endParaRPr lang="en-CA" sz="2400" dirty="0"/>
          </a:p>
        </p:txBody>
      </p:sp>
    </p:spTree>
    <p:extLst>
      <p:ext uri="{BB962C8B-B14F-4D97-AF65-F5344CB8AC3E}">
        <p14:creationId xmlns:p14="http://schemas.microsoft.com/office/powerpoint/2010/main" val="2556318178"/>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For an easy to read and brief summary of the modern interpretations of myths in general, see</a:t>
            </a:r>
          </a:p>
          <a:p>
            <a:pPr marL="0" indent="0">
              <a:buNone/>
            </a:pPr>
            <a:r>
              <a:rPr lang="en-CA" dirty="0" smtClean="0">
                <a:hlinkClick r:id="rId2"/>
              </a:rPr>
              <a:t>http://www.livingmyths.com/What.htm</a:t>
            </a:r>
            <a:endParaRPr lang="en-CA" dirty="0" smtClean="0"/>
          </a:p>
          <a:p>
            <a:endParaRPr lang="en-CA" dirty="0" smtClean="0"/>
          </a:p>
          <a:p>
            <a:endParaRPr lang="en-CA" dirty="0"/>
          </a:p>
        </p:txBody>
      </p:sp>
    </p:spTree>
    <p:extLst>
      <p:ext uri="{BB962C8B-B14F-4D97-AF65-F5344CB8AC3E}">
        <p14:creationId xmlns:p14="http://schemas.microsoft.com/office/powerpoint/2010/main" val="741660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Michael Jackson	</a:t>
            </a:r>
            <a:endParaRPr lang="en-US" dirty="0"/>
          </a:p>
        </p:txBody>
      </p:sp>
      <p:sp>
        <p:nvSpPr>
          <p:cNvPr id="3" name="Content Placeholder 2"/>
          <p:cNvSpPr>
            <a:spLocks noGrp="1"/>
          </p:cNvSpPr>
          <p:nvPr>
            <p:ph idx="1"/>
          </p:nvPr>
        </p:nvSpPr>
        <p:spPr/>
        <p:txBody>
          <a:bodyPr/>
          <a:lstStyle/>
          <a:p>
            <a:r>
              <a:rPr lang="en-US" dirty="0" err="1" smtClean="0"/>
              <a:t>Narcisstic</a:t>
            </a:r>
            <a:r>
              <a:rPr lang="en-US" dirty="0" smtClean="0"/>
              <a:t> </a:t>
            </a:r>
            <a:r>
              <a:rPr lang="en-US" dirty="0" err="1" smtClean="0"/>
              <a:t>obession</a:t>
            </a:r>
            <a:r>
              <a:rPr lang="en-US" dirty="0" smtClean="0"/>
              <a:t> killed the man in the mirror</a:t>
            </a:r>
            <a:endParaRPr lang="en-US" dirty="0"/>
          </a:p>
        </p:txBody>
      </p:sp>
    </p:spTree>
    <p:extLst>
      <p:ext uri="{BB962C8B-B14F-4D97-AF65-F5344CB8AC3E}">
        <p14:creationId xmlns:p14="http://schemas.microsoft.com/office/powerpoint/2010/main" val="14730768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893</Words>
  <Application>Microsoft Office PowerPoint</Application>
  <PresentationFormat>On-screen Show (4:3)</PresentationFormat>
  <Paragraphs>88</Paragraphs>
  <Slides>12</Slides>
  <Notes>5</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The myth of Narkissos and Echo, according to Ovid's Metamorphoses</vt:lpstr>
      <vt:lpstr>The myth of Narkissos and Echo</vt:lpstr>
      <vt:lpstr>The myth of Echo and Narcissus </vt:lpstr>
      <vt:lpstr>The myth of Narkissos and Echo</vt:lpstr>
      <vt:lpstr>The myth of Narkissos and Echo</vt:lpstr>
      <vt:lpstr>The myth of Narkissos and Echo</vt:lpstr>
      <vt:lpstr>Narcissus and narcissism in psychoanalysis</vt:lpstr>
      <vt:lpstr>The Metamorphosis of Narcissus                                by Salvador Dali (1937)</vt:lpstr>
      <vt:lpstr>Structuralism</vt:lpstr>
      <vt:lpstr>Structuralism</vt:lpstr>
      <vt:lpstr>PowerPoint Presentation</vt:lpstr>
      <vt:lpstr>Michael Jackson </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myth of Narkissos and Echo</dc:title>
  <dc:creator>Efharis</dc:creator>
  <cp:lastModifiedBy>jjluong</cp:lastModifiedBy>
  <cp:revision>7</cp:revision>
  <cp:lastPrinted>2013-02-03T03:29:32Z</cp:lastPrinted>
  <dcterms:created xsi:type="dcterms:W3CDTF">2012-01-12T23:53:03Z</dcterms:created>
  <dcterms:modified xsi:type="dcterms:W3CDTF">2013-02-03T03:29:37Z</dcterms:modified>
</cp:coreProperties>
</file>