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3" r:id="rId8"/>
    <p:sldId id="264" r:id="rId9"/>
    <p:sldId id="265" r:id="rId10"/>
    <p:sldId id="269" r:id="rId11"/>
    <p:sldId id="270" r:id="rId12"/>
    <p:sldId id="266" r:id="rId13"/>
    <p:sldId id="268" r:id="rId14"/>
    <p:sldId id="267" r:id="rId15"/>
    <p:sldId id="271" r:id="rId16"/>
    <p:sldId id="27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477" autoAdjust="0"/>
  </p:normalViewPr>
  <p:slideViewPr>
    <p:cSldViewPr>
      <p:cViewPr varScale="1">
        <p:scale>
          <a:sx n="53" d="100"/>
          <a:sy n="53" d="100"/>
        </p:scale>
        <p:origin x="-1866" y="-84"/>
      </p:cViewPr>
      <p:guideLst>
        <p:guide orient="horz" pos="2160"/>
        <p:guide pos="2880"/>
      </p:guideLst>
    </p:cSldViewPr>
  </p:slideViewPr>
  <p:notesTextViewPr>
    <p:cViewPr>
      <p:scale>
        <a:sx n="75" d="100"/>
        <a:sy n="75"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D46A96-58DA-4C00-95B7-CFEC9E1B7CDA}" type="datetimeFigureOut">
              <a:rPr lang="en-CA" smtClean="0"/>
              <a:t>01/10/2012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3B4309-9DC3-4B3B-9157-76F0387494ED}" type="slidenum">
              <a:rPr lang="en-CA" smtClean="0"/>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2</a:t>
            </a:fld>
            <a:endParaRPr lang="en-CA"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-1789-1794</a:t>
            </a:r>
          </a:p>
          <a:p>
            <a:r>
              <a:rPr lang="en-CA" dirty="0" smtClean="0"/>
              <a:t>-make a life for</a:t>
            </a:r>
            <a:r>
              <a:rPr lang="en-CA" baseline="0" dirty="0" smtClean="0"/>
              <a:t> themselves in the city</a:t>
            </a:r>
          </a:p>
          <a:p>
            <a:r>
              <a:rPr lang="en-CA" baseline="0" dirty="0" smtClean="0"/>
              <a:t>-they have no economic rights (difficult to purchase properties + cant find jobs)</a:t>
            </a:r>
          </a:p>
          <a:p>
            <a:endParaRPr lang="en-CA" baseline="0" dirty="0" smtClean="0"/>
          </a:p>
          <a:p>
            <a:r>
              <a:rPr lang="en-CA" baseline="0" dirty="0" smtClean="0"/>
              <a:t>-what they do</a:t>
            </a:r>
          </a:p>
          <a:p>
            <a:r>
              <a:rPr lang="en-CA" baseline="0" dirty="0" smtClean="0"/>
              <a:t>-use their political voice to try to get rights</a:t>
            </a:r>
          </a:p>
          <a:p>
            <a:endParaRPr lang="en-CA" baseline="0" dirty="0" smtClean="0"/>
          </a:p>
          <a:p>
            <a:r>
              <a:rPr lang="en-CA" baseline="0" dirty="0" smtClean="0"/>
              <a:t>-they have no way to make themselves heard</a:t>
            </a:r>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3</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-ends</a:t>
            </a:r>
            <a:r>
              <a:rPr lang="en-CA" baseline="0" dirty="0" smtClean="0"/>
              <a:t> with the declaration</a:t>
            </a:r>
          </a:p>
          <a:p>
            <a:r>
              <a:rPr lang="en-CA" baseline="0" dirty="0" smtClean="0"/>
              <a:t>-first attempt to </a:t>
            </a:r>
            <a:r>
              <a:rPr lang="en-CA" baseline="0" dirty="0" err="1" smtClean="0"/>
              <a:t>astatiate</a:t>
            </a:r>
            <a:r>
              <a:rPr lang="en-CA" baseline="0" dirty="0" smtClean="0"/>
              <a:t> the rights and freedom that we have the rights to have </a:t>
            </a:r>
          </a:p>
          <a:p>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-ancient : kind</a:t>
            </a:r>
            <a:r>
              <a:rPr lang="en-CA" baseline="0" dirty="0" smtClean="0"/>
              <a:t> of lib that focuses on political participation</a:t>
            </a:r>
          </a:p>
          <a:p>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Subjecting</a:t>
            </a:r>
            <a:r>
              <a:rPr lang="en-CA" baseline="0" dirty="0" smtClean="0"/>
              <a:t> yourself to the political will</a:t>
            </a:r>
          </a:p>
          <a:p>
            <a:r>
              <a:rPr lang="en-CA" baseline="0" dirty="0" smtClean="0"/>
              <a:t>Going along with decisions that you </a:t>
            </a:r>
            <a:r>
              <a:rPr lang="en-CA" baseline="0" dirty="0" err="1" smtClean="0"/>
              <a:t>dont</a:t>
            </a:r>
            <a:r>
              <a:rPr lang="en-CA" baseline="0" dirty="0" smtClean="0"/>
              <a:t> think is the right one</a:t>
            </a:r>
          </a:p>
          <a:p>
            <a:r>
              <a:rPr lang="en-CA" baseline="0" dirty="0" smtClean="0"/>
              <a:t>Un-usual to think of yourself as free</a:t>
            </a:r>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6</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-Set of  liberties that we need</a:t>
            </a:r>
            <a:r>
              <a:rPr lang="en-CA" baseline="0" dirty="0" smtClean="0"/>
              <a:t> in order to live the life that we choose for </a:t>
            </a:r>
            <a:r>
              <a:rPr lang="en-CA" baseline="0" dirty="0" err="1" smtClean="0"/>
              <a:t>outselves</a:t>
            </a:r>
            <a:r>
              <a:rPr lang="en-CA" baseline="0" dirty="0" smtClean="0"/>
              <a:t> </a:t>
            </a:r>
          </a:p>
          <a:p>
            <a:endParaRPr lang="en-CA" baseline="0" dirty="0" smtClean="0"/>
          </a:p>
          <a:p>
            <a:r>
              <a:rPr lang="en-CA" baseline="0" dirty="0" smtClean="0"/>
              <a:t>-two kinds of reasons : moral reasons</a:t>
            </a:r>
          </a:p>
          <a:p>
            <a:r>
              <a:rPr lang="en-CA" baseline="0" dirty="0" smtClean="0"/>
              <a:t>-what are the descriptive factors </a:t>
            </a:r>
          </a:p>
          <a:p>
            <a:endParaRPr lang="en-CA" baseline="0" dirty="0" smtClean="0"/>
          </a:p>
          <a:p>
            <a:r>
              <a:rPr lang="en-CA" baseline="0" dirty="0" smtClean="0"/>
              <a:t>-we are no longer surrounded by the barbarian hordes </a:t>
            </a:r>
          </a:p>
          <a:p>
            <a:endParaRPr lang="en-CA" baseline="0" dirty="0" smtClean="0"/>
          </a:p>
          <a:p>
            <a:r>
              <a:rPr lang="en-CA" baseline="0" dirty="0" smtClean="0"/>
              <a:t>-</a:t>
            </a:r>
            <a:r>
              <a:rPr lang="en-CA" baseline="0" dirty="0" err="1" smtClean="0"/>
              <a:t>greeks</a:t>
            </a:r>
            <a:r>
              <a:rPr lang="en-CA" baseline="0" dirty="0" smtClean="0"/>
              <a:t> were constantly on </a:t>
            </a:r>
            <a:r>
              <a:rPr lang="en-CA" baseline="0" dirty="0" err="1" smtClean="0"/>
              <a:t>gards</a:t>
            </a:r>
            <a:r>
              <a:rPr lang="en-CA" baseline="0" dirty="0" smtClean="0"/>
              <a:t> </a:t>
            </a:r>
          </a:p>
          <a:p>
            <a:endParaRPr lang="en-CA" baseline="0" dirty="0" smtClean="0"/>
          </a:p>
          <a:p>
            <a:r>
              <a:rPr lang="en-CA" baseline="0" dirty="0" smtClean="0"/>
              <a:t>-less frequently sounded by enemies</a:t>
            </a:r>
          </a:p>
          <a:p>
            <a:endParaRPr lang="en-CA" baseline="0" dirty="0" smtClean="0"/>
          </a:p>
          <a:p>
            <a:r>
              <a:rPr lang="en-CA" baseline="0" dirty="0" smtClean="0"/>
              <a:t>-this environment that leads to a shift in our attention</a:t>
            </a:r>
          </a:p>
          <a:p>
            <a:endParaRPr lang="en-CA" baseline="0" dirty="0" smtClean="0"/>
          </a:p>
          <a:p>
            <a:r>
              <a:rPr lang="en-CA" baseline="0" dirty="0" smtClean="0"/>
              <a:t>-</a:t>
            </a:r>
            <a:r>
              <a:rPr lang="en-CA" baseline="0" dirty="0" err="1" smtClean="0"/>
              <a:t>ppl</a:t>
            </a:r>
            <a:r>
              <a:rPr lang="en-CA" baseline="0" dirty="0" smtClean="0"/>
              <a:t> turn to commerce for a more peaceful way to get things</a:t>
            </a:r>
          </a:p>
          <a:p>
            <a:endParaRPr lang="en-CA" baseline="0" dirty="0" smtClean="0"/>
          </a:p>
          <a:p>
            <a:r>
              <a:rPr lang="en-CA" baseline="0" dirty="0" smtClean="0"/>
              <a:t>-we need a new kind of liberty that protects us </a:t>
            </a:r>
          </a:p>
          <a:p>
            <a:r>
              <a:rPr lang="en-CA" baseline="0" dirty="0" smtClean="0"/>
              <a:t>-we need a new kind of </a:t>
            </a:r>
            <a:r>
              <a:rPr lang="en-CA" baseline="0" dirty="0" err="1" smtClean="0"/>
              <a:t>libberty</a:t>
            </a:r>
            <a:r>
              <a:rPr lang="en-CA" baseline="0" dirty="0" smtClean="0"/>
              <a:t> that is more suitable to these kinds of people</a:t>
            </a:r>
          </a:p>
          <a:p>
            <a:endParaRPr lang="en-CA" baseline="0" dirty="0" smtClean="0"/>
          </a:p>
          <a:p>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7</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 Modern society</a:t>
            </a:r>
            <a:r>
              <a:rPr lang="en-CA" baseline="0" dirty="0" smtClean="0"/>
              <a:t>  -&gt; multiple infinite sources</a:t>
            </a:r>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8</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CA" dirty="0" smtClean="0"/>
              <a:t>So far : divided for us 2 kinds of liberties and he is more on the modern</a:t>
            </a:r>
            <a:r>
              <a:rPr lang="en-CA" baseline="0" dirty="0" smtClean="0"/>
              <a:t> liberty side</a:t>
            </a:r>
          </a:p>
          <a:p>
            <a:endParaRPr lang="en-CA" baseline="0" dirty="0" smtClean="0"/>
          </a:p>
          <a:p>
            <a:r>
              <a:rPr lang="en-CA" baseline="0" dirty="0" smtClean="0"/>
              <a:t>-right to be treated in a non arbitrary factor </a:t>
            </a:r>
          </a:p>
          <a:p>
            <a:r>
              <a:rPr lang="en-CA" baseline="0" dirty="0" smtClean="0"/>
              <a:t>-whatever are the laws they should treat all people the same</a:t>
            </a:r>
          </a:p>
          <a:p>
            <a:endParaRPr lang="en-CA" baseline="0" dirty="0" smtClean="0"/>
          </a:p>
          <a:p>
            <a:r>
              <a:rPr lang="en-CA" baseline="0" dirty="0" smtClean="0"/>
              <a:t>-allow you to make choices </a:t>
            </a:r>
          </a:p>
          <a:p>
            <a:endParaRPr lang="en-CA" baseline="0" dirty="0" smtClean="0"/>
          </a:p>
          <a:p>
            <a:r>
              <a:rPr lang="en-CA" baseline="0" dirty="0" smtClean="0"/>
              <a:t>-set of rights are intended to allow you to do what ever you want</a:t>
            </a:r>
          </a:p>
          <a:p>
            <a:endParaRPr lang="en-CA" baseline="0" dirty="0" smtClean="0"/>
          </a:p>
          <a:p>
            <a:pPr>
              <a:buFontTx/>
              <a:buChar char="-"/>
            </a:pPr>
            <a:r>
              <a:rPr lang="en-CA" baseline="0" dirty="0" smtClean="0"/>
              <a:t>If you give </a:t>
            </a:r>
            <a:r>
              <a:rPr lang="en-CA" baseline="0" dirty="0" err="1" smtClean="0"/>
              <a:t>ppl</a:t>
            </a:r>
            <a:r>
              <a:rPr lang="en-CA" baseline="0" dirty="0" smtClean="0"/>
              <a:t> the freedom to do what ever you want, political factors will trample all over your rights </a:t>
            </a:r>
          </a:p>
          <a:p>
            <a:pPr>
              <a:buFontTx/>
              <a:buChar char="-"/>
            </a:pPr>
            <a:endParaRPr lang="en-CA" baseline="0" dirty="0" smtClean="0"/>
          </a:p>
          <a:p>
            <a:pPr>
              <a:buFontTx/>
              <a:buChar char="-"/>
            </a:pPr>
            <a:r>
              <a:rPr lang="en-CA" baseline="0" dirty="0" smtClean="0"/>
              <a:t>Shift : increasing size of political community</a:t>
            </a:r>
          </a:p>
          <a:p>
            <a:pPr>
              <a:buFontTx/>
              <a:buChar char="-"/>
            </a:pPr>
            <a:endParaRPr lang="en-CA" baseline="0" dirty="0" smtClean="0"/>
          </a:p>
          <a:p>
            <a:pPr>
              <a:buFontTx/>
              <a:buNone/>
            </a:pPr>
            <a:r>
              <a:rPr lang="en-CA" baseline="0" dirty="0" smtClean="0"/>
              <a:t>-representative government – not called democracy </a:t>
            </a:r>
            <a:r>
              <a:rPr lang="en-CA" baseline="0" dirty="0" err="1" smtClean="0"/>
              <a:t>gov</a:t>
            </a:r>
            <a:r>
              <a:rPr lang="en-CA" baseline="0" dirty="0" smtClean="0"/>
              <a:t>.</a:t>
            </a:r>
          </a:p>
          <a:p>
            <a:pPr>
              <a:buFontTx/>
              <a:buNone/>
            </a:pPr>
            <a:endParaRPr lang="en-CA" baseline="0" dirty="0" smtClean="0"/>
          </a:p>
          <a:p>
            <a:pPr>
              <a:buFontTx/>
              <a:buNone/>
            </a:pPr>
            <a:r>
              <a:rPr lang="en-CA" baseline="0" dirty="0" smtClean="0"/>
              <a:t>-system where people select one person who represents the will of many </a:t>
            </a:r>
            <a:r>
              <a:rPr lang="en-CA" baseline="0" dirty="0" err="1" smtClean="0"/>
              <a:t>ppl</a:t>
            </a:r>
            <a:r>
              <a:rPr lang="en-CA" baseline="0" dirty="0" smtClean="0"/>
              <a:t>...about developing procedures </a:t>
            </a:r>
          </a:p>
          <a:p>
            <a:endParaRPr lang="en-CA" dirty="0" smtClean="0"/>
          </a:p>
          <a:p>
            <a:r>
              <a:rPr lang="en-CA" dirty="0" smtClean="0"/>
              <a:t>**everybody</a:t>
            </a:r>
            <a:r>
              <a:rPr lang="en-CA" baseline="0" dirty="0" smtClean="0"/>
              <a:t> should have a voice and the way to make that happen is to get together a select one person </a:t>
            </a:r>
          </a:p>
          <a:p>
            <a:endParaRPr lang="en-CA" baseline="0" dirty="0" smtClean="0"/>
          </a:p>
          <a:p>
            <a:r>
              <a:rPr lang="en-CA" baseline="0" dirty="0" smtClean="0"/>
              <a:t>-you will cannot be represented (RUSSO) </a:t>
            </a:r>
          </a:p>
          <a:p>
            <a:r>
              <a:rPr lang="en-CA" baseline="0" dirty="0" smtClean="0"/>
              <a:t>-Constant is appose to this </a:t>
            </a:r>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9</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Mill : do we really need rep. Gov.</a:t>
            </a:r>
          </a:p>
          <a:p>
            <a:r>
              <a:rPr lang="en-CA" dirty="0" smtClean="0"/>
              <a:t>Despot</a:t>
            </a:r>
            <a:r>
              <a:rPr lang="en-CA" baseline="0" dirty="0" smtClean="0"/>
              <a:t> : s</a:t>
            </a:r>
            <a:r>
              <a:rPr lang="en-CA" dirty="0" smtClean="0"/>
              <a:t>omeone</a:t>
            </a:r>
            <a:r>
              <a:rPr lang="en-CA" baseline="0" dirty="0" smtClean="0"/>
              <a:t> who is well meaning towards us </a:t>
            </a:r>
          </a:p>
          <a:p>
            <a:r>
              <a:rPr lang="en-CA" baseline="0" dirty="0" smtClean="0"/>
              <a:t>It is possible to imagine someone who governs in our best interest </a:t>
            </a:r>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10</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Only person in the world</a:t>
            </a:r>
            <a:r>
              <a:rPr lang="en-CA" baseline="0" dirty="0" smtClean="0"/>
              <a:t> who cares about your rights and protecting them is you</a:t>
            </a:r>
          </a:p>
          <a:p>
            <a:endParaRPr lang="en-CA" baseline="0" dirty="0" smtClean="0"/>
          </a:p>
          <a:p>
            <a:r>
              <a:rPr lang="en-CA" baseline="0" dirty="0" smtClean="0"/>
              <a:t>If you want someone to protect your rights, your unwise to trust someone else</a:t>
            </a:r>
          </a:p>
          <a:p>
            <a:endParaRPr lang="en-CA" baseline="0" dirty="0" smtClean="0"/>
          </a:p>
          <a:p>
            <a:r>
              <a:rPr lang="en-CA" baseline="0" dirty="0" smtClean="0"/>
              <a:t>The public good is more likely to be achieved if we are all directing our interest </a:t>
            </a:r>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11</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What we do in a </a:t>
            </a:r>
            <a:r>
              <a:rPr lang="en-CA" dirty="0" err="1" smtClean="0"/>
              <a:t>pol</a:t>
            </a:r>
            <a:r>
              <a:rPr lang="en-CA" dirty="0" smtClean="0"/>
              <a:t> system : </a:t>
            </a:r>
            <a:r>
              <a:rPr lang="en-CA" dirty="0" err="1" smtClean="0"/>
              <a:t>selct</a:t>
            </a:r>
            <a:r>
              <a:rPr lang="en-CA" dirty="0" smtClean="0"/>
              <a:t> rep on our behalf</a:t>
            </a:r>
          </a:p>
          <a:p>
            <a:endParaRPr lang="en-CA" dirty="0" smtClean="0"/>
          </a:p>
          <a:p>
            <a:pPr>
              <a:buFontTx/>
              <a:buChar char="-"/>
            </a:pPr>
            <a:r>
              <a:rPr lang="en-CA" dirty="0" smtClean="0"/>
              <a:t>They would like us to ignore their activities</a:t>
            </a:r>
          </a:p>
          <a:p>
            <a:pPr>
              <a:buFontTx/>
              <a:buNone/>
            </a:pPr>
            <a:r>
              <a:rPr lang="en-CA" dirty="0" smtClean="0"/>
              <a:t>-obey</a:t>
            </a:r>
            <a:r>
              <a:rPr lang="en-CA" baseline="0" dirty="0" smtClean="0"/>
              <a:t> their laws, pay out taxes and leave them alone</a:t>
            </a:r>
          </a:p>
          <a:p>
            <a:pPr>
              <a:buFontTx/>
              <a:buNone/>
            </a:pPr>
            <a:endParaRPr lang="en-CA" baseline="0" dirty="0" smtClean="0"/>
          </a:p>
          <a:p>
            <a:pPr>
              <a:buFontTx/>
              <a:buChar char="-"/>
            </a:pPr>
            <a:r>
              <a:rPr lang="en-CA" baseline="0" dirty="0" smtClean="0"/>
              <a:t>System can not </a:t>
            </a:r>
            <a:r>
              <a:rPr lang="en-CA" baseline="0" dirty="0" err="1" smtClean="0"/>
              <a:t>handdle</a:t>
            </a:r>
            <a:r>
              <a:rPr lang="en-CA" baseline="0" dirty="0" smtClean="0"/>
              <a:t> all of our participation</a:t>
            </a:r>
          </a:p>
          <a:p>
            <a:pPr>
              <a:buFontTx/>
              <a:buChar char="-"/>
            </a:pPr>
            <a:endParaRPr lang="en-CA" baseline="0" dirty="0" smtClean="0"/>
          </a:p>
          <a:p>
            <a:pPr>
              <a:buFontTx/>
              <a:buChar char="-"/>
            </a:pPr>
            <a:r>
              <a:rPr lang="en-CA" baseline="0" dirty="0" smtClean="0"/>
              <a:t>- all they need from us is to obey the laws and pay our taxes</a:t>
            </a:r>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12</a:t>
            </a:fld>
            <a:endParaRPr lang="en-CA"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Protect our own rights</a:t>
            </a:r>
          </a:p>
          <a:p>
            <a:endParaRPr lang="en-CA" dirty="0" smtClean="0"/>
          </a:p>
          <a:p>
            <a:r>
              <a:rPr lang="en-CA" dirty="0" smtClean="0"/>
              <a:t>Fundamentally</a:t>
            </a:r>
            <a:r>
              <a:rPr lang="en-CA" baseline="0" dirty="0" smtClean="0"/>
              <a:t>, we need to protect ourselves and our rights. It is an injustice if we are not given the right to participate in politics</a:t>
            </a:r>
          </a:p>
          <a:p>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13</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-problem which is that we institute democratic systems</a:t>
            </a:r>
          </a:p>
          <a:p>
            <a:endParaRPr lang="en-CA" dirty="0" smtClean="0"/>
          </a:p>
          <a:p>
            <a:r>
              <a:rPr lang="en-CA" dirty="0" smtClean="0"/>
              <a:t>-offers</a:t>
            </a:r>
            <a:r>
              <a:rPr lang="en-CA" baseline="0" dirty="0" smtClean="0"/>
              <a:t> us an argument for universal suffering</a:t>
            </a:r>
          </a:p>
          <a:p>
            <a:r>
              <a:rPr lang="en-CA" baseline="0" dirty="0" smtClean="0"/>
              <a:t>-denying you that right is a personal injustice</a:t>
            </a:r>
          </a:p>
          <a:p>
            <a:r>
              <a:rPr lang="en-CA" baseline="0" dirty="0" smtClean="0"/>
              <a:t>-only you can b counted on to protect your rights</a:t>
            </a:r>
          </a:p>
          <a:p>
            <a:endParaRPr lang="en-CA" baseline="0" dirty="0" smtClean="0"/>
          </a:p>
          <a:p>
            <a:r>
              <a:rPr lang="en-CA" baseline="0" dirty="0" smtClean="0"/>
              <a:t>-people will step up to the plate if you force them</a:t>
            </a:r>
          </a:p>
          <a:p>
            <a:endParaRPr lang="en-CA" baseline="0" dirty="0" smtClean="0"/>
          </a:p>
          <a:p>
            <a:r>
              <a:rPr lang="en-CA" baseline="0" dirty="0" smtClean="0"/>
              <a:t>-they have no idea how politics works</a:t>
            </a:r>
          </a:p>
          <a:p>
            <a:r>
              <a:rPr lang="en-CA" baseline="0" dirty="0" smtClean="0"/>
              <a:t>-very likely to be poor </a:t>
            </a:r>
          </a:p>
          <a:p>
            <a:r>
              <a:rPr lang="en-CA" baseline="0" dirty="0" smtClean="0"/>
              <a:t>-policies is going to be bad for politics </a:t>
            </a:r>
          </a:p>
          <a:p>
            <a:r>
              <a:rPr lang="en-CA" baseline="0" dirty="0" smtClean="0"/>
              <a:t>-implement poor people laws </a:t>
            </a:r>
          </a:p>
          <a:p>
            <a:endParaRPr lang="en-CA" baseline="0" dirty="0" smtClean="0"/>
          </a:p>
          <a:p>
            <a:r>
              <a:rPr lang="en-CA" baseline="0" dirty="0" smtClean="0"/>
              <a:t>-we need to make sure that </a:t>
            </a:r>
            <a:r>
              <a:rPr lang="en-CA" baseline="0" dirty="0" err="1" smtClean="0"/>
              <a:t>ppl</a:t>
            </a:r>
            <a:r>
              <a:rPr lang="en-CA" baseline="0" dirty="0" smtClean="0"/>
              <a:t> get smart fast</a:t>
            </a:r>
          </a:p>
          <a:p>
            <a:r>
              <a:rPr lang="en-CA" baseline="0" dirty="0" smtClean="0"/>
              <a:t>-education publicly provided and required </a:t>
            </a:r>
          </a:p>
          <a:p>
            <a:endParaRPr lang="en-CA" baseline="0" dirty="0" smtClean="0"/>
          </a:p>
          <a:p>
            <a:r>
              <a:rPr lang="en-CA" baseline="0" dirty="0" smtClean="0"/>
              <a:t>-long term consequences to short term access </a:t>
            </a:r>
          </a:p>
          <a:p>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14</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Tx/>
              <a:buChar char="-"/>
            </a:pPr>
            <a:r>
              <a:rPr lang="en-CA" baseline="0" dirty="0" smtClean="0"/>
              <a:t>So that we can limit the influence of the poor on politics</a:t>
            </a:r>
          </a:p>
          <a:p>
            <a:pPr>
              <a:buFontTx/>
              <a:buChar char="-"/>
            </a:pPr>
            <a:endParaRPr lang="en-CA" baseline="0" dirty="0" smtClean="0"/>
          </a:p>
          <a:p>
            <a:pPr>
              <a:buFontTx/>
              <a:buNone/>
            </a:pPr>
            <a:r>
              <a:rPr lang="en-CA" baseline="0" dirty="0" smtClean="0"/>
              <a:t>-we cant them to come into politics to think about the long range of policies</a:t>
            </a:r>
          </a:p>
          <a:p>
            <a:pPr>
              <a:buFontTx/>
              <a:buNone/>
            </a:pPr>
            <a:endParaRPr lang="en-CA" baseline="0" dirty="0" smtClean="0"/>
          </a:p>
          <a:p>
            <a:pPr>
              <a:buFontTx/>
              <a:buNone/>
            </a:pPr>
            <a:r>
              <a:rPr lang="en-CA" baseline="0" dirty="0" smtClean="0"/>
              <a:t>-we should built protection into the political systems</a:t>
            </a:r>
          </a:p>
          <a:p>
            <a:pPr>
              <a:buFontTx/>
              <a:buNone/>
            </a:pPr>
            <a:endParaRPr lang="en-CA" baseline="0" dirty="0" smtClean="0"/>
          </a:p>
          <a:p>
            <a:pPr>
              <a:buFontTx/>
              <a:buNone/>
            </a:pPr>
            <a:r>
              <a:rPr lang="en-CA" baseline="0" dirty="0" smtClean="0"/>
              <a:t>-proportional representation </a:t>
            </a:r>
          </a:p>
          <a:p>
            <a:pPr>
              <a:buFontTx/>
              <a:buNone/>
            </a:pPr>
            <a:endParaRPr lang="en-CA" baseline="0" dirty="0" smtClean="0"/>
          </a:p>
          <a:p>
            <a:pPr>
              <a:buFontTx/>
              <a:buChar char="-"/>
            </a:pPr>
            <a:r>
              <a:rPr lang="en-CA" baseline="0" dirty="0" smtClean="0"/>
              <a:t>System in which allows </a:t>
            </a:r>
            <a:r>
              <a:rPr lang="en-CA" baseline="0" dirty="0" err="1" smtClean="0"/>
              <a:t>ppl</a:t>
            </a:r>
            <a:r>
              <a:rPr lang="en-CA" baseline="0" dirty="0" smtClean="0"/>
              <a:t> educated or anyone to pool their votes </a:t>
            </a:r>
          </a:p>
          <a:p>
            <a:pPr>
              <a:buFontTx/>
              <a:buChar char="-"/>
            </a:pPr>
            <a:r>
              <a:rPr lang="en-CA" baseline="0" dirty="0" smtClean="0"/>
              <a:t>It allows </a:t>
            </a:r>
            <a:r>
              <a:rPr lang="en-CA" baseline="0" dirty="0" err="1" smtClean="0"/>
              <a:t>ppl</a:t>
            </a:r>
            <a:r>
              <a:rPr lang="en-CA" baseline="0" dirty="0" smtClean="0"/>
              <a:t> to pool their votes in a particular way </a:t>
            </a:r>
            <a:endParaRPr lang="en-CA" dirty="0"/>
          </a:p>
        </p:txBody>
      </p:sp>
      <p:sp>
        <p:nvSpPr>
          <p:cNvPr id="4" name="Slide Number Placeholder 3"/>
          <p:cNvSpPr>
            <a:spLocks noGrp="1"/>
          </p:cNvSpPr>
          <p:nvPr>
            <p:ph type="sldNum" sz="quarter" idx="10"/>
          </p:nvPr>
        </p:nvSpPr>
        <p:spPr/>
        <p:txBody>
          <a:bodyPr/>
          <a:lstStyle/>
          <a:p>
            <a:fld id="{193B4309-9DC3-4B3B-9157-76F0387494ED}" type="slidenum">
              <a:rPr lang="en-CA" smtClean="0"/>
              <a:t>15</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To require </a:t>
            </a:r>
            <a:r>
              <a:rPr lang="en-CA" dirty="0" err="1" smtClean="0"/>
              <a:t>ppl</a:t>
            </a:r>
            <a:r>
              <a:rPr lang="en-CA" dirty="0" smtClean="0"/>
              <a:t> to pay taxes</a:t>
            </a:r>
            <a:r>
              <a:rPr lang="en-CA" baseline="0" dirty="0" smtClean="0"/>
              <a:t> in order to vote </a:t>
            </a:r>
          </a:p>
          <a:p>
            <a:r>
              <a:rPr lang="en-CA" baseline="0" dirty="0" smtClean="0"/>
              <a:t>They </a:t>
            </a:r>
            <a:r>
              <a:rPr lang="en-CA" baseline="0" dirty="0" err="1" smtClean="0"/>
              <a:t>dont</a:t>
            </a:r>
            <a:r>
              <a:rPr lang="en-CA" baseline="0" dirty="0" smtClean="0"/>
              <a:t> have a right to make a decision about how public money should be spent </a:t>
            </a:r>
          </a:p>
          <a:p>
            <a:endParaRPr lang="en-CA" baseline="0" dirty="0" smtClean="0"/>
          </a:p>
          <a:p>
            <a:r>
              <a:rPr lang="en-CA" baseline="0" dirty="0" smtClean="0"/>
              <a:t>Create a system in which </a:t>
            </a:r>
            <a:r>
              <a:rPr lang="en-CA" baseline="0" dirty="0" err="1" smtClean="0"/>
              <a:t>ppl</a:t>
            </a:r>
            <a:r>
              <a:rPr lang="en-CA" baseline="0" dirty="0" smtClean="0"/>
              <a:t> who are highly educated will themselves b more affective in pooling their votes even if they are a minority </a:t>
            </a:r>
          </a:p>
          <a:p>
            <a:endParaRPr lang="en-CA" baseline="0" dirty="0" smtClean="0"/>
          </a:p>
          <a:p>
            <a:r>
              <a:rPr lang="en-CA" baseline="0" dirty="0" smtClean="0"/>
              <a:t>-everybody is entitled to participate in politics</a:t>
            </a:r>
          </a:p>
          <a:p>
            <a:endParaRPr lang="en-CA" baseline="0" dirty="0" smtClean="0"/>
          </a:p>
          <a:p>
            <a:r>
              <a:rPr lang="en-CA" baseline="0" dirty="0" smtClean="0"/>
              <a:t>-decreasing the value of their vote(the poor </a:t>
            </a:r>
            <a:r>
              <a:rPr lang="en-CA" baseline="0" dirty="0" err="1" smtClean="0"/>
              <a:t>ppl</a:t>
            </a:r>
            <a:r>
              <a:rPr lang="en-CA" baseline="0" smtClean="0"/>
              <a:t>) </a:t>
            </a:r>
            <a:endParaRPr lang="en-CA"/>
          </a:p>
        </p:txBody>
      </p:sp>
      <p:sp>
        <p:nvSpPr>
          <p:cNvPr id="4" name="Slide Number Placeholder 3"/>
          <p:cNvSpPr>
            <a:spLocks noGrp="1"/>
          </p:cNvSpPr>
          <p:nvPr>
            <p:ph type="sldNum" sz="quarter" idx="10"/>
          </p:nvPr>
        </p:nvSpPr>
        <p:spPr/>
        <p:txBody>
          <a:bodyPr/>
          <a:lstStyle/>
          <a:p>
            <a:fld id="{193B4309-9DC3-4B3B-9157-76F0387494ED}" type="slidenum">
              <a:rPr lang="en-CA" smtClean="0"/>
              <a:t>16</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DD9B995-2EC3-4FAC-B0C9-9B733E478C9C}" type="datetimeFigureOut">
              <a:rPr lang="en-CA" smtClean="0"/>
              <a:pPr/>
              <a:t>01/10/2012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9CFC591-D91F-4827-AB86-C5F87CF10955}"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D9B995-2EC3-4FAC-B0C9-9B733E478C9C}" type="datetimeFigureOut">
              <a:rPr lang="en-CA" smtClean="0"/>
              <a:pPr/>
              <a:t>01/10/2012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FC591-D91F-4827-AB86-C5F87CF10955}"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Constant (1767-1830) and Mill on Representative Democracy</a:t>
            </a:r>
            <a:endParaRPr lang="en-CA" dirty="0"/>
          </a:p>
        </p:txBody>
      </p:sp>
      <p:sp>
        <p:nvSpPr>
          <p:cNvPr id="3" name="Subtitle 2"/>
          <p:cNvSpPr>
            <a:spLocks noGrp="1"/>
          </p:cNvSpPr>
          <p:nvPr>
            <p:ph type="subTitle" idx="1"/>
          </p:nvPr>
        </p:nvSpPr>
        <p:spPr/>
        <p:txBody>
          <a:bodyPr/>
          <a:lstStyle/>
          <a:p>
            <a:endParaRPr lang="en-CA"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Two issues</a:t>
            </a:r>
            <a:endParaRPr lang="en-CA" dirty="0"/>
          </a:p>
        </p:txBody>
      </p:sp>
      <p:sp>
        <p:nvSpPr>
          <p:cNvPr id="3" name="Content Placeholder 2"/>
          <p:cNvSpPr>
            <a:spLocks noGrp="1"/>
          </p:cNvSpPr>
          <p:nvPr>
            <p:ph idx="1"/>
          </p:nvPr>
        </p:nvSpPr>
        <p:spPr/>
        <p:txBody>
          <a:bodyPr/>
          <a:lstStyle/>
          <a:p>
            <a:r>
              <a:rPr lang="en-CA" dirty="0" smtClean="0"/>
              <a:t>What kind of government is possible in large political communities?</a:t>
            </a:r>
          </a:p>
          <a:p>
            <a:endParaRPr lang="en-CA" dirty="0"/>
          </a:p>
          <a:p>
            <a:r>
              <a:rPr lang="en-CA" dirty="0" smtClean="0"/>
              <a:t>What kind of freedom should be protected in modern democracies?</a:t>
            </a:r>
            <a:endParaRPr lang="en-C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Background to the FR</a:t>
            </a:r>
            <a:endParaRPr lang="en-CA" dirty="0"/>
          </a:p>
        </p:txBody>
      </p:sp>
      <p:sp>
        <p:nvSpPr>
          <p:cNvPr id="3" name="Content Placeholder 2"/>
          <p:cNvSpPr>
            <a:spLocks noGrp="1"/>
          </p:cNvSpPr>
          <p:nvPr>
            <p:ph idx="1"/>
          </p:nvPr>
        </p:nvSpPr>
        <p:spPr/>
        <p:txBody>
          <a:bodyPr>
            <a:normAutofit/>
          </a:bodyPr>
          <a:lstStyle/>
          <a:p>
            <a:r>
              <a:rPr lang="en-US" dirty="0" smtClean="0"/>
              <a:t>Economic crisis: prompts move to cities from country.</a:t>
            </a:r>
          </a:p>
          <a:p>
            <a:endParaRPr lang="en-US" dirty="0" smtClean="0"/>
          </a:p>
          <a:p>
            <a:r>
              <a:rPr lang="en-US" dirty="0" smtClean="0"/>
              <a:t>Absence of economic rights.</a:t>
            </a:r>
          </a:p>
          <a:p>
            <a:endParaRPr lang="en-US" dirty="0" smtClean="0"/>
          </a:p>
          <a:p>
            <a:r>
              <a:rPr lang="en-US" dirty="0" smtClean="0"/>
              <a:t>No political rights with which to demand/protect economic rights.</a:t>
            </a:r>
          </a:p>
          <a:p>
            <a:endParaRPr lang="en-US" dirty="0" smtClean="0"/>
          </a:p>
          <a:p>
            <a:pPr>
              <a:buNone/>
            </a:pPr>
            <a:endParaRPr lang="en-CA"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More background</a:t>
            </a:r>
            <a:endParaRPr lang="en-CA" dirty="0"/>
          </a:p>
        </p:txBody>
      </p:sp>
      <p:sp>
        <p:nvSpPr>
          <p:cNvPr id="3" name="Content Placeholder 2"/>
          <p:cNvSpPr>
            <a:spLocks noGrp="1"/>
          </p:cNvSpPr>
          <p:nvPr>
            <p:ph idx="1"/>
          </p:nvPr>
        </p:nvSpPr>
        <p:spPr/>
        <p:txBody>
          <a:bodyPr/>
          <a:lstStyle/>
          <a:p>
            <a:endParaRPr lang="en-US" b="1" dirty="0" smtClean="0"/>
          </a:p>
          <a:p>
            <a:r>
              <a:rPr lang="en-US" b="1" dirty="0" smtClean="0"/>
              <a:t>Declaration of the Rights of Man, which concludes the French Revolution (1789-1794): </a:t>
            </a:r>
            <a:r>
              <a:rPr lang="en-US" dirty="0" smtClean="0"/>
              <a:t>enshrines modern commitment to liberty, equality, fraternity</a:t>
            </a:r>
          </a:p>
          <a:p>
            <a:endParaRPr lang="en-C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Two liberties</a:t>
            </a:r>
            <a:endParaRPr lang="en-CA" dirty="0"/>
          </a:p>
        </p:txBody>
      </p:sp>
      <p:sp>
        <p:nvSpPr>
          <p:cNvPr id="3" name="Content Placeholder 2"/>
          <p:cNvSpPr>
            <a:spLocks noGrp="1"/>
          </p:cNvSpPr>
          <p:nvPr>
            <p:ph idx="1"/>
          </p:nvPr>
        </p:nvSpPr>
        <p:spPr/>
        <p:txBody>
          <a:bodyPr/>
          <a:lstStyle/>
          <a:p>
            <a:r>
              <a:rPr lang="en-CA" dirty="0" smtClean="0"/>
              <a:t>Ancient liberty</a:t>
            </a:r>
          </a:p>
          <a:p>
            <a:endParaRPr lang="en-CA" dirty="0"/>
          </a:p>
          <a:p>
            <a:r>
              <a:rPr lang="en-CA" dirty="0" smtClean="0"/>
              <a:t>Modern liberty</a:t>
            </a:r>
            <a:endParaRPr lang="en-C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Ancient “liberty”?</a:t>
            </a:r>
            <a:endParaRPr lang="en-CA" dirty="0"/>
          </a:p>
        </p:txBody>
      </p:sp>
      <p:sp>
        <p:nvSpPr>
          <p:cNvPr id="3" name="Content Placeholder 2"/>
          <p:cNvSpPr>
            <a:spLocks noGrp="1"/>
          </p:cNvSpPr>
          <p:nvPr>
            <p:ph idx="1"/>
          </p:nvPr>
        </p:nvSpPr>
        <p:spPr/>
        <p:txBody>
          <a:bodyPr/>
          <a:lstStyle/>
          <a:p>
            <a:pPr marL="342900" lvl="1" indent="-342900">
              <a:buFont typeface="Arial" pitchFamily="34" charset="0"/>
              <a:buChar char="•"/>
            </a:pPr>
            <a:endParaRPr lang="en-US" dirty="0" smtClean="0"/>
          </a:p>
          <a:p>
            <a:pPr marL="342900" lvl="1" indent="-342900">
              <a:buFont typeface="Arial" pitchFamily="34" charset="0"/>
              <a:buChar char="•"/>
            </a:pPr>
            <a:r>
              <a:rPr lang="en-US" dirty="0" smtClean="0"/>
              <a:t>“</a:t>
            </a:r>
            <a:r>
              <a:rPr lang="en-US" dirty="0"/>
              <a:t>if this was what the ancients called liberty, they admitted as compatible with this collective freedom the complete subjection of the individual to the authority of the community</a:t>
            </a:r>
            <a:r>
              <a:rPr lang="en-US" dirty="0" smtClean="0"/>
              <a:t>.” (Constant)</a:t>
            </a:r>
            <a:endParaRPr lang="en-US" dirty="0"/>
          </a:p>
          <a:p>
            <a:endParaRPr lang="en-C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New “modern” liberty</a:t>
            </a:r>
            <a:endParaRPr lang="en-CA" dirty="0"/>
          </a:p>
        </p:txBody>
      </p:sp>
      <p:sp>
        <p:nvSpPr>
          <p:cNvPr id="3" name="Content Placeholder 2"/>
          <p:cNvSpPr>
            <a:spLocks noGrp="1"/>
          </p:cNvSpPr>
          <p:nvPr>
            <p:ph idx="1"/>
          </p:nvPr>
        </p:nvSpPr>
        <p:spPr/>
        <p:txBody>
          <a:bodyPr/>
          <a:lstStyle/>
          <a:p>
            <a:r>
              <a:rPr lang="en-CA" dirty="0" smtClean="0"/>
              <a:t>Why?  Size of communities.</a:t>
            </a:r>
          </a:p>
          <a:p>
            <a:endParaRPr lang="en-CA" dirty="0"/>
          </a:p>
          <a:p>
            <a:r>
              <a:rPr lang="en-CA" dirty="0" smtClean="0"/>
              <a:t>No fear of the “hordes”.</a:t>
            </a:r>
          </a:p>
          <a:p>
            <a:endParaRPr lang="en-CA" dirty="0"/>
          </a:p>
          <a:p>
            <a:pPr marL="342900" lvl="1" indent="-342900">
              <a:buFont typeface="Arial" pitchFamily="34" charset="0"/>
              <a:buChar char="•"/>
            </a:pPr>
            <a:r>
              <a:rPr lang="en-CA" dirty="0" smtClean="0"/>
              <a:t>Commerce rather than war (</a:t>
            </a:r>
            <a:r>
              <a:rPr lang="en-US" dirty="0" smtClean="0"/>
              <a:t>“A man who was always stronger would never conceive the idea of commerce.” Constant).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Where is happiness?</a:t>
            </a:r>
            <a:endParaRPr lang="en-CA" dirty="0"/>
          </a:p>
        </p:txBody>
      </p:sp>
      <p:sp>
        <p:nvSpPr>
          <p:cNvPr id="3" name="Content Placeholder 2"/>
          <p:cNvSpPr>
            <a:spLocks noGrp="1"/>
          </p:cNvSpPr>
          <p:nvPr>
            <p:ph idx="1"/>
          </p:nvPr>
        </p:nvSpPr>
        <p:spPr/>
        <p:txBody>
          <a:bodyPr/>
          <a:lstStyle/>
          <a:p>
            <a:r>
              <a:rPr lang="en-CA" dirty="0" smtClean="0"/>
              <a:t>Ancient societies: politics</a:t>
            </a:r>
          </a:p>
          <a:p>
            <a:endParaRPr lang="en-CA" dirty="0"/>
          </a:p>
          <a:p>
            <a:r>
              <a:rPr lang="en-CA" dirty="0" smtClean="0"/>
              <a:t>Modern societies: infinite sources</a:t>
            </a:r>
            <a:endParaRPr lang="en-C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BUT, we still need to govern ourselves:</a:t>
            </a:r>
            <a:endParaRPr lang="en-CA" dirty="0"/>
          </a:p>
        </p:txBody>
      </p:sp>
      <p:sp>
        <p:nvSpPr>
          <p:cNvPr id="3" name="Content Placeholder 2"/>
          <p:cNvSpPr>
            <a:spLocks noGrp="1"/>
          </p:cNvSpPr>
          <p:nvPr>
            <p:ph idx="1"/>
          </p:nvPr>
        </p:nvSpPr>
        <p:spPr/>
        <p:txBody>
          <a:bodyPr/>
          <a:lstStyle/>
          <a:p>
            <a:endParaRPr lang="en-CA" dirty="0" smtClean="0"/>
          </a:p>
          <a:p>
            <a:r>
              <a:rPr lang="en-US" dirty="0" smtClean="0"/>
              <a:t>“The representative system is a proxy given to a certain number of men by the mass of the people who wish their interests to be defended and who nevertheless do not have the time to defend themselves.”</a:t>
            </a:r>
            <a:r>
              <a:rPr lang="en-CA" dirty="0" smtClean="0"/>
              <a:t> (Constant)</a:t>
            </a:r>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Could we rely on a despot?</a:t>
            </a:r>
            <a:endParaRPr lang="en-CA" dirty="0"/>
          </a:p>
        </p:txBody>
      </p:sp>
      <p:sp>
        <p:nvSpPr>
          <p:cNvPr id="3" name="Content Placeholder 2"/>
          <p:cNvSpPr>
            <a:spLocks noGrp="1"/>
          </p:cNvSpPr>
          <p:nvPr>
            <p:ph idx="1"/>
          </p:nvPr>
        </p:nvSpPr>
        <p:spPr/>
        <p:txBody>
          <a:bodyPr/>
          <a:lstStyle/>
          <a:p>
            <a:r>
              <a:rPr lang="en-US" dirty="0" smtClean="0"/>
              <a:t>“A man of superhuman mental activity” (Mill)?</a:t>
            </a:r>
          </a:p>
          <a:p>
            <a:pPr>
              <a:buNone/>
            </a:pPr>
            <a:endParaRPr lang="en-US" dirty="0"/>
          </a:p>
          <a:p>
            <a:r>
              <a:rPr lang="en-US" dirty="0" smtClean="0"/>
              <a:t>Ultimately, however, “a good despotism is an altogether false ideal, which practically becomes the most senseless and dangerous of chimeras.”</a:t>
            </a:r>
            <a:r>
              <a:rPr lang="en-CA" dirty="0" smtClean="0"/>
              <a:t>  (Mill)</a:t>
            </a:r>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is popular government better?</a:t>
            </a:r>
            <a:endParaRPr lang="en-CA" dirty="0"/>
          </a:p>
        </p:txBody>
      </p:sp>
      <p:sp>
        <p:nvSpPr>
          <p:cNvPr id="3" name="Content Placeholder 2"/>
          <p:cNvSpPr>
            <a:spLocks noGrp="1"/>
          </p:cNvSpPr>
          <p:nvPr>
            <p:ph idx="1"/>
          </p:nvPr>
        </p:nvSpPr>
        <p:spPr/>
        <p:txBody>
          <a:bodyPr/>
          <a:lstStyle/>
          <a:p>
            <a:pPr marL="971550" lvl="1" indent="-514350">
              <a:buNone/>
            </a:pPr>
            <a:r>
              <a:rPr lang="en-US" sz="3200" dirty="0" smtClean="0"/>
              <a:t>Individuals must protect their own rights.</a:t>
            </a:r>
          </a:p>
          <a:p>
            <a:pPr marL="971550" lvl="1" indent="-514350">
              <a:buNone/>
            </a:pPr>
            <a:endParaRPr lang="en-US" sz="3200" dirty="0" smtClean="0"/>
          </a:p>
          <a:p>
            <a:pPr marL="971550" lvl="1" indent="-514350">
              <a:buNone/>
            </a:pPr>
            <a:r>
              <a:rPr lang="en-US" sz="3200" dirty="0" smtClean="0"/>
              <a:t>Public good is more likely to be achieved if many people direct their efforts towards it.</a:t>
            </a:r>
          </a:p>
          <a:p>
            <a:endParaRPr lang="en-C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BUT, representative government requires attention:</a:t>
            </a:r>
            <a:endParaRPr lang="en-CA" dirty="0"/>
          </a:p>
        </p:txBody>
      </p:sp>
      <p:sp>
        <p:nvSpPr>
          <p:cNvPr id="3" name="Content Placeholder 2"/>
          <p:cNvSpPr>
            <a:spLocks noGrp="1"/>
          </p:cNvSpPr>
          <p:nvPr>
            <p:ph idx="1"/>
          </p:nvPr>
        </p:nvSpPr>
        <p:spPr/>
        <p:txBody>
          <a:bodyPr/>
          <a:lstStyle/>
          <a:p>
            <a:endParaRPr lang="en-US" dirty="0" smtClean="0"/>
          </a:p>
          <a:p>
            <a:r>
              <a:rPr lang="en-US" dirty="0" smtClean="0"/>
              <a:t>“The holders of authority are only too anxious to encourage us to do so.  They are so ready to spare us all sort of troubles, except those of obeying and paying!” (Constant)</a:t>
            </a:r>
          </a:p>
          <a:p>
            <a:endParaRPr lang="en-C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Self-protection</a:t>
            </a:r>
            <a:endParaRPr lang="en-CA" dirty="0"/>
          </a:p>
        </p:txBody>
      </p:sp>
      <p:sp>
        <p:nvSpPr>
          <p:cNvPr id="3" name="Content Placeholder 2"/>
          <p:cNvSpPr>
            <a:spLocks noGrp="1"/>
          </p:cNvSpPr>
          <p:nvPr>
            <p:ph idx="1"/>
          </p:nvPr>
        </p:nvSpPr>
        <p:spPr/>
        <p:txBody>
          <a:bodyPr/>
          <a:lstStyle/>
          <a:p>
            <a:r>
              <a:rPr lang="en-US" dirty="0" smtClean="0"/>
              <a:t>It is a “personal injustice to withhold from any one, unless for the prevention of greater evils, the ordinary privilege of having his voice reckoned in the disposal of affairs in which he has the same interest as other people.” (Mill)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Are we smart enough though?</a:t>
            </a:r>
            <a:endParaRPr lang="en-CA" dirty="0"/>
          </a:p>
        </p:txBody>
      </p:sp>
      <p:sp>
        <p:nvSpPr>
          <p:cNvPr id="3" name="Content Placeholder 2"/>
          <p:cNvSpPr>
            <a:spLocks noGrp="1"/>
          </p:cNvSpPr>
          <p:nvPr>
            <p:ph idx="1"/>
          </p:nvPr>
        </p:nvSpPr>
        <p:spPr/>
        <p:txBody>
          <a:bodyPr>
            <a:normAutofit fontScale="92500" lnSpcReduction="20000"/>
          </a:bodyPr>
          <a:lstStyle/>
          <a:p>
            <a:r>
              <a:rPr lang="en-US" dirty="0" smtClean="0"/>
              <a:t>Education – “universal teaching must precede universal suffrage” (Mill)</a:t>
            </a:r>
          </a:p>
          <a:p>
            <a:endParaRPr lang="en-US" dirty="0" smtClean="0"/>
          </a:p>
          <a:p>
            <a:r>
              <a:rPr lang="en-US" dirty="0" smtClean="0"/>
              <a:t>Politics as the “school of public spirit” (Mill) and as ennobling (Constant)</a:t>
            </a:r>
          </a:p>
          <a:p>
            <a:endParaRPr lang="en-US" dirty="0" smtClean="0"/>
          </a:p>
          <a:p>
            <a:r>
              <a:rPr lang="en-US" dirty="0" smtClean="0"/>
              <a:t>“It is by political discussion that the manual </a:t>
            </a:r>
            <a:r>
              <a:rPr lang="en-US" dirty="0" err="1" smtClean="0"/>
              <a:t>labourer</a:t>
            </a:r>
            <a:r>
              <a:rPr lang="en-US" dirty="0" smtClean="0"/>
              <a:t>…is taught that remote causes…have a most sensible effect even on his personal interests.” (Mill)</a:t>
            </a:r>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Build protection into the system</a:t>
            </a:r>
            <a:endParaRPr lang="en-CA" dirty="0"/>
          </a:p>
        </p:txBody>
      </p:sp>
      <p:sp>
        <p:nvSpPr>
          <p:cNvPr id="3" name="Content Placeholder 2"/>
          <p:cNvSpPr>
            <a:spLocks noGrp="1"/>
          </p:cNvSpPr>
          <p:nvPr>
            <p:ph idx="1"/>
          </p:nvPr>
        </p:nvSpPr>
        <p:spPr/>
        <p:txBody>
          <a:bodyPr/>
          <a:lstStyle/>
          <a:p>
            <a:r>
              <a:rPr lang="en-US" dirty="0" smtClean="0"/>
              <a:t>Proportional representation – a) allows the educated to pool votes, b) and to use their superior reasoning power in parliament.</a:t>
            </a:r>
          </a:p>
          <a:p>
            <a:pPr>
              <a:buNone/>
            </a:pPr>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Build protection into the system</a:t>
            </a:r>
            <a:endParaRPr lang="en-CA" dirty="0"/>
          </a:p>
        </p:txBody>
      </p:sp>
      <p:sp>
        <p:nvSpPr>
          <p:cNvPr id="3" name="Content Placeholder 2"/>
          <p:cNvSpPr>
            <a:spLocks noGrp="1"/>
          </p:cNvSpPr>
          <p:nvPr>
            <p:ph idx="1"/>
          </p:nvPr>
        </p:nvSpPr>
        <p:spPr/>
        <p:txBody>
          <a:bodyPr/>
          <a:lstStyle/>
          <a:p>
            <a:r>
              <a:rPr lang="en-US" dirty="0" smtClean="0"/>
              <a:t>Suffrage is permitted to those who pay taxes, and denied to those who live on welfare.</a:t>
            </a:r>
          </a:p>
          <a:p>
            <a:endParaRPr lang="en-US" dirty="0" smtClean="0"/>
          </a:p>
          <a:p>
            <a:r>
              <a:rPr lang="en-US" dirty="0" smtClean="0"/>
              <a:t>Weighted/plural voting:</a:t>
            </a:r>
          </a:p>
          <a:p>
            <a:endParaRPr lang="en-US" dirty="0" smtClean="0"/>
          </a:p>
          <a:p>
            <a:pPr lvl="1"/>
            <a:r>
              <a:rPr lang="en-US" sz="2700" dirty="0" smtClean="0"/>
              <a:t>“Though every one ought to have a voice – that everyone should have an equal voice is a totally different proposition.” (Mill)</a:t>
            </a:r>
          </a:p>
          <a:p>
            <a:endParaRPr lang="en-CA"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TotalTime>
  <Words>1336</Words>
  <Application>Microsoft Office PowerPoint</Application>
  <PresentationFormat>On-screen Show (4:3)</PresentationFormat>
  <Paragraphs>184</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Constant (1767-1830) and Mill on Representative Democracy</vt:lpstr>
      <vt:lpstr>Two issues</vt:lpstr>
      <vt:lpstr>Background to the FR</vt:lpstr>
      <vt:lpstr>More background</vt:lpstr>
      <vt:lpstr>Two liberties</vt:lpstr>
      <vt:lpstr>Ancient “liberty”?</vt:lpstr>
      <vt:lpstr>New “modern” liberty</vt:lpstr>
      <vt:lpstr>Where is happiness?</vt:lpstr>
      <vt:lpstr>BUT, we still need to govern ourselves:</vt:lpstr>
      <vt:lpstr>Could we rely on a despot?</vt:lpstr>
      <vt:lpstr>Why is popular government better?</vt:lpstr>
      <vt:lpstr>BUT, representative government requires attention:</vt:lpstr>
      <vt:lpstr>Self-protection</vt:lpstr>
      <vt:lpstr>Are we smart enough though?</vt:lpstr>
      <vt:lpstr>Build protection into the system</vt:lpstr>
      <vt:lpstr>Build protection into the system</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Constant and Mill on Representative Democracy</dc:title>
  <dc:creator>Patti Lenard</dc:creator>
  <cp:lastModifiedBy>HP</cp:lastModifiedBy>
  <cp:revision>46</cp:revision>
  <dcterms:created xsi:type="dcterms:W3CDTF">2012-09-30T18:10:11Z</dcterms:created>
  <dcterms:modified xsi:type="dcterms:W3CDTF">2012-10-01T18:12:52Z</dcterms:modified>
</cp:coreProperties>
</file>