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06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0978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2705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40121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407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533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344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0510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164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0421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7826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E772A-790A-4205-BA91-3FB09B16EF1B}" type="datetimeFigureOut">
              <a:rPr lang="en-CA" smtClean="0"/>
              <a:t>18/06/2013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58EF0-06C6-41E6-904F-1C11913873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2993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Social influence, socialization, and culture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5511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example of social influence &amp; power at work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7199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influence in organizations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many social setting, and especially in groups people are highly dependent on others</a:t>
            </a:r>
          </a:p>
          <a:p>
            <a:r>
              <a:rPr lang="en-US" dirty="0" smtClean="0"/>
              <a:t>This dependence sets the stage for social influence to occur</a:t>
            </a:r>
          </a:p>
          <a:p>
            <a:r>
              <a:rPr lang="en-US" dirty="0" smtClean="0"/>
              <a:t>2 kinds of dependence, information dependence and effect dependence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2992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dependence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Reliance on others for information about how to think, feel, and act</a:t>
            </a:r>
          </a:p>
          <a:p>
            <a:r>
              <a:rPr lang="en-US" dirty="0" smtClean="0"/>
              <a:t>Gives others the opportunity to influence our thoughts, feelings, and actions via the signals they send to us</a:t>
            </a:r>
          </a:p>
          <a:p>
            <a:r>
              <a:rPr lang="en-US" dirty="0" smtClean="0"/>
              <a:t>The effects of social information can be very strong, often exerting as much or more influence over others as objective reality</a:t>
            </a:r>
          </a:p>
          <a:p>
            <a:r>
              <a:rPr lang="en-US" dirty="0" smtClean="0"/>
              <a:t>Especially true in unknown situations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24638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 dependence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Reliance on others due to their capacity to provide rewards and punishment</a:t>
            </a:r>
          </a:p>
          <a:p>
            <a:r>
              <a:rPr lang="en-US" dirty="0" smtClean="0"/>
              <a:t>The group frequently has a vested interest in how individual members think and act – affect goal attainment</a:t>
            </a:r>
          </a:p>
          <a:p>
            <a:r>
              <a:rPr lang="en-US" dirty="0" smtClean="0"/>
              <a:t>Group members desire the approval of the group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04354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influence in action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of the most obvious consequences of information and effect dependence is the tendency for group members to </a:t>
            </a:r>
            <a:r>
              <a:rPr lang="en-US" u="sng" dirty="0" smtClean="0"/>
              <a:t>conform</a:t>
            </a:r>
            <a:r>
              <a:rPr lang="en-US" dirty="0" smtClean="0"/>
              <a:t> to </a:t>
            </a:r>
            <a:r>
              <a:rPr lang="en-US" dirty="0" smtClean="0">
                <a:solidFill>
                  <a:srgbClr val="00B0F0"/>
                </a:solidFill>
              </a:rPr>
              <a:t>the social norms </a:t>
            </a:r>
            <a:r>
              <a:rPr lang="en-US" dirty="0" smtClean="0"/>
              <a:t>that have been established by the group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3393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Motives for social conformity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motives for social conformity vary across situations and can be classified as follows: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rgbClr val="00B0F0"/>
                </a:solidFill>
              </a:rPr>
              <a:t>Compliance</a:t>
            </a:r>
            <a:r>
              <a:rPr lang="en-US" dirty="0" smtClean="0"/>
              <a:t> - promoted by the desire to acquire rewards</a:t>
            </a:r>
            <a:r>
              <a:rPr lang="en-US" dirty="0"/>
              <a:t>;</a:t>
            </a:r>
            <a:r>
              <a:rPr lang="en-US" dirty="0" smtClean="0"/>
              <a:t> simplest, more direct motive for conformity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rgbClr val="00B0F0"/>
                </a:solidFill>
              </a:rPr>
              <a:t>Identification</a:t>
            </a:r>
            <a:r>
              <a:rPr lang="en-US" dirty="0" smtClean="0"/>
              <a:t> – identify with those who promote the norm  (similar or attractive)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rgbClr val="00B0F0"/>
                </a:solidFill>
              </a:rPr>
              <a:t>Internalization</a:t>
            </a:r>
            <a:r>
              <a:rPr lang="en-US" dirty="0" smtClean="0"/>
              <a:t> – true acceptance of beliefs, values and attitudes that underline the norm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0218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subtle power of compliance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Compliance can lead to identification with group members, which in turn leads to internalization</a:t>
            </a:r>
          </a:p>
          <a:p>
            <a:r>
              <a:rPr lang="en-US" dirty="0" smtClean="0"/>
              <a:t>Simple compliance can set the stage for more complete involvement with organizational norms and roles- a process known as organizational socialization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13914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socialization process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8.1</a:t>
            </a:r>
          </a:p>
          <a:p>
            <a:endParaRPr lang="en-US" dirty="0"/>
          </a:p>
          <a:p>
            <a:r>
              <a:rPr lang="en-US" i="1" dirty="0" smtClean="0"/>
              <a:t>Socialization is the process by which people learn the attitudes, knowledge, and behaviors that are necessary to function in a group or organization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197247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Realistic job previews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provision of a </a:t>
            </a:r>
            <a:r>
              <a:rPr lang="en-US" dirty="0" smtClean="0">
                <a:solidFill>
                  <a:srgbClr val="0070C0"/>
                </a:solidFill>
              </a:rPr>
              <a:t>balanced realistic picture </a:t>
            </a:r>
            <a:r>
              <a:rPr lang="en-US" dirty="0" smtClean="0"/>
              <a:t>of the positive and negative aspects of the job to job applicants</a:t>
            </a:r>
          </a:p>
          <a:p>
            <a:r>
              <a:rPr lang="en-US" dirty="0" smtClean="0"/>
              <a:t>Clarify expectations at the </a:t>
            </a:r>
            <a:r>
              <a:rPr lang="en-US" dirty="0" smtClean="0">
                <a:solidFill>
                  <a:srgbClr val="0070C0"/>
                </a:solidFill>
              </a:rPr>
              <a:t>anticipatory </a:t>
            </a:r>
            <a:r>
              <a:rPr lang="en-US" dirty="0" smtClean="0"/>
              <a:t>socialization stage</a:t>
            </a:r>
          </a:p>
          <a:p>
            <a:r>
              <a:rPr lang="en-US" dirty="0" smtClean="0"/>
              <a:t>Compared to the </a:t>
            </a:r>
            <a:r>
              <a:rPr lang="en-US" dirty="0" smtClean="0">
                <a:solidFill>
                  <a:srgbClr val="0070C0"/>
                </a:solidFill>
              </a:rPr>
              <a:t>traditional preview process </a:t>
            </a:r>
            <a:r>
              <a:rPr lang="en-US" dirty="0" smtClean="0"/>
              <a:t>that often </a:t>
            </a:r>
            <a:r>
              <a:rPr lang="en-US" dirty="0" smtClean="0">
                <a:solidFill>
                  <a:srgbClr val="0070C0"/>
                </a:solidFill>
              </a:rPr>
              <a:t>sets expectations too high </a:t>
            </a:r>
            <a:r>
              <a:rPr lang="en-US" dirty="0" smtClean="0"/>
              <a:t>by ignoring the negative aspects of the job</a:t>
            </a:r>
          </a:p>
          <a:p>
            <a:r>
              <a:rPr lang="en-US" dirty="0" smtClean="0"/>
              <a:t>Results in </a:t>
            </a:r>
            <a:r>
              <a:rPr lang="en-US" dirty="0" smtClean="0">
                <a:solidFill>
                  <a:srgbClr val="0070C0"/>
                </a:solidFill>
              </a:rPr>
              <a:t>better fit </a:t>
            </a:r>
            <a:r>
              <a:rPr lang="en-US" dirty="0" smtClean="0"/>
              <a:t>through </a:t>
            </a:r>
            <a:r>
              <a:rPr lang="en-US" dirty="0" smtClean="0">
                <a:solidFill>
                  <a:srgbClr val="0070C0"/>
                </a:solidFill>
              </a:rPr>
              <a:t>self-selection</a:t>
            </a:r>
            <a:endParaRPr lang="en-CA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716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Psychological contract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Beliefs held by employees regarding the </a:t>
            </a:r>
            <a:r>
              <a:rPr lang="en-US" dirty="0" smtClean="0">
                <a:solidFill>
                  <a:srgbClr val="0070C0"/>
                </a:solidFill>
              </a:rPr>
              <a:t>reciprocal obligations and promises between them and their organization</a:t>
            </a:r>
          </a:p>
          <a:p>
            <a:r>
              <a:rPr lang="en-US" dirty="0" smtClean="0"/>
              <a:t>E.g., an employee might expect to receive bonuses and promotions in return for hard work and loyalty</a:t>
            </a:r>
          </a:p>
          <a:p>
            <a:r>
              <a:rPr lang="en-US" dirty="0" smtClean="0"/>
              <a:t>BUT, a breach of the psychological contract may occur!</a:t>
            </a:r>
          </a:p>
          <a:p>
            <a:r>
              <a:rPr lang="en-US" dirty="0" smtClean="0"/>
              <a:t>From unrealistic job previews, recruiter promises, unfulfilled obligations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69726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Employee orientation programs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Orientation programs are designed to introduce new employees to their job, the people they will b working with, and the organization</a:t>
            </a:r>
          </a:p>
          <a:p>
            <a:r>
              <a:rPr lang="en-US" u="sng" dirty="0" smtClean="0">
                <a:solidFill>
                  <a:srgbClr val="0070C0"/>
                </a:solidFill>
              </a:rPr>
              <a:t>Research shows:</a:t>
            </a:r>
          </a:p>
          <a:p>
            <a:pPr>
              <a:buFontTx/>
              <a:buChar char="-"/>
            </a:pPr>
            <a:r>
              <a:rPr lang="en-US" dirty="0" smtClean="0"/>
              <a:t>Immediate effect on learning; a lasting effect on the job attitudes and behaviors of new hires</a:t>
            </a:r>
          </a:p>
          <a:p>
            <a:pPr>
              <a:buFontTx/>
              <a:buChar char="-"/>
            </a:pPr>
            <a:r>
              <a:rPr lang="en-US" dirty="0" smtClean="0"/>
              <a:t>Attendees are more socialized-have a greater knowledge and understanding of the organization</a:t>
            </a:r>
          </a:p>
          <a:p>
            <a:pPr>
              <a:buFontTx/>
              <a:buChar char="-"/>
            </a:pPr>
            <a:r>
              <a:rPr lang="en-US" dirty="0" smtClean="0"/>
              <a:t>Higher organizational commitment</a:t>
            </a:r>
          </a:p>
          <a:p>
            <a:pPr>
              <a:buFontTx/>
              <a:buChar char="-"/>
            </a:pPr>
            <a:r>
              <a:rPr lang="en-US" dirty="0" smtClean="0"/>
              <a:t>Reduced turnover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89964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entoring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rgbClr val="0070C0"/>
                </a:solidFill>
              </a:rPr>
              <a:t>mentor is an experienced or more senior person </a:t>
            </a:r>
            <a:r>
              <a:rPr lang="en-US" dirty="0" smtClean="0"/>
              <a:t>in the organization who provides advice, counseling, role modeling and guidance to a more junior person or protégé</a:t>
            </a:r>
          </a:p>
          <a:p>
            <a:r>
              <a:rPr lang="en-US" dirty="0" smtClean="0"/>
              <a:t>Mentors perform two types of mentor functions: - career functions – psychosocial functions</a:t>
            </a:r>
          </a:p>
          <a:p>
            <a:r>
              <a:rPr lang="en-US" u="sng" dirty="0" smtClean="0">
                <a:solidFill>
                  <a:srgbClr val="0070C0"/>
                </a:solidFill>
              </a:rPr>
              <a:t>Research shows:</a:t>
            </a:r>
          </a:p>
          <a:p>
            <a:pPr marL="0" indent="0">
              <a:buNone/>
            </a:pPr>
            <a:r>
              <a:rPr lang="en-US" dirty="0" smtClean="0"/>
              <a:t>- Mentored individuals have higher objective (</a:t>
            </a:r>
            <a:r>
              <a:rPr lang="en-US" dirty="0" err="1" smtClean="0"/>
              <a:t>eg</a:t>
            </a:r>
            <a:r>
              <a:rPr lang="en-US" dirty="0" smtClean="0"/>
              <a:t>, compensation) and subjective career outcomes (</a:t>
            </a:r>
            <a:r>
              <a:rPr lang="en-US" dirty="0" err="1" smtClean="0"/>
              <a:t>eg</a:t>
            </a:r>
            <a:r>
              <a:rPr lang="en-US" dirty="0" smtClean="0"/>
              <a:t>, career satisfaction)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86256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organizational culture?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shared beliefs, values, and assumptions that exist in an organization</a:t>
            </a:r>
          </a:p>
          <a:p>
            <a:pPr>
              <a:buFontTx/>
              <a:buChar char="-"/>
            </a:pPr>
            <a:r>
              <a:rPr lang="en-US" dirty="0" smtClean="0"/>
              <a:t>Determines the norms that develop and the patterns of behavior that emerge from these norms</a:t>
            </a:r>
          </a:p>
          <a:p>
            <a:pPr marL="0" indent="0">
              <a:buNone/>
            </a:pPr>
            <a:r>
              <a:rPr lang="en-US" dirty="0" smtClean="0"/>
              <a:t>Culture—&gt; norms—&gt; behavior</a:t>
            </a:r>
          </a:p>
          <a:p>
            <a:r>
              <a:rPr lang="en-US" dirty="0" smtClean="0"/>
              <a:t>Culture provides uniqueness and social identity to organizations</a:t>
            </a:r>
          </a:p>
          <a:p>
            <a:r>
              <a:rPr lang="en-US" dirty="0" smtClean="0"/>
              <a:t>It represents a true “way of life" for organization members</a:t>
            </a:r>
          </a:p>
          <a:p>
            <a:r>
              <a:rPr lang="en-US" dirty="0" smtClean="0"/>
              <a:t>It tends to be fairly stable over time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7851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hardware and software division have rather different beliefs, values and assumptions, this illustrates the operations of:</a:t>
            </a:r>
          </a:p>
          <a:p>
            <a:pPr marL="0" indent="0">
              <a:buNone/>
            </a:pPr>
            <a:r>
              <a:rPr lang="en-US" dirty="0" smtClean="0"/>
              <a:t>D. </a:t>
            </a:r>
            <a:r>
              <a:rPr lang="en-US" dirty="0" err="1" smtClean="0"/>
              <a:t>Subcultrues</a:t>
            </a:r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332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Subcultures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An organization can have several cultures or what are known as </a:t>
            </a:r>
            <a:r>
              <a:rPr lang="en-US" dirty="0">
                <a:solidFill>
                  <a:srgbClr val="0070C0"/>
                </a:solidFill>
              </a:rPr>
              <a:t>s</a:t>
            </a:r>
            <a:r>
              <a:rPr lang="en-US" dirty="0" smtClean="0">
                <a:solidFill>
                  <a:srgbClr val="0070C0"/>
                </a:solidFill>
              </a:rPr>
              <a:t>ubcultures</a:t>
            </a:r>
          </a:p>
          <a:p>
            <a:r>
              <a:rPr lang="en-US" i="1" dirty="0" smtClean="0"/>
              <a:t>Subcultures</a:t>
            </a:r>
            <a:r>
              <a:rPr lang="en-US" dirty="0" smtClean="0"/>
              <a:t> are smaller cultures that develop within a larger organizational culture that are based on differences in </a:t>
            </a:r>
            <a:r>
              <a:rPr lang="en-US" dirty="0" smtClean="0">
                <a:solidFill>
                  <a:srgbClr val="0070C0"/>
                </a:solidFill>
              </a:rPr>
              <a:t>training, occupation, or departmental goals</a:t>
            </a:r>
          </a:p>
          <a:p>
            <a:r>
              <a:rPr lang="en-US" dirty="0" smtClean="0"/>
              <a:t>Effective organizations develop an overarching culture to manage differences between subcultures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3753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“strong culture” concept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strong culture is an organizational culture with </a:t>
            </a:r>
            <a:r>
              <a:rPr lang="en-US" dirty="0" smtClean="0">
                <a:solidFill>
                  <a:srgbClr val="0070C0"/>
                </a:solidFill>
              </a:rPr>
              <a:t>intense and pervasive </a:t>
            </a:r>
            <a:r>
              <a:rPr lang="en-US" dirty="0" smtClean="0"/>
              <a:t>beliefs, values and assumptions</a:t>
            </a:r>
          </a:p>
          <a:p>
            <a:r>
              <a:rPr lang="en-US" dirty="0" smtClean="0"/>
              <a:t>A strong culture provides great </a:t>
            </a:r>
            <a:r>
              <a:rPr lang="en-US" dirty="0" smtClean="0">
                <a:solidFill>
                  <a:srgbClr val="0070C0"/>
                </a:solidFill>
              </a:rPr>
              <a:t>consensus</a:t>
            </a:r>
            <a:r>
              <a:rPr lang="en-US" dirty="0" smtClean="0"/>
              <a:t> concerning “what the organization is about”</a:t>
            </a:r>
          </a:p>
          <a:p>
            <a:r>
              <a:rPr lang="en-US" dirty="0" smtClean="0"/>
              <a:t>Weak cultures are fragmented and have less impact on organizational members</a:t>
            </a:r>
          </a:p>
          <a:p>
            <a:r>
              <a:rPr lang="en-US" dirty="0" smtClean="0"/>
              <a:t>Strong cultures are associated with greater </a:t>
            </a:r>
            <a:r>
              <a:rPr lang="en-US" dirty="0" smtClean="0">
                <a:solidFill>
                  <a:srgbClr val="0070C0"/>
                </a:solidFill>
              </a:rPr>
              <a:t>success and effectiveness</a:t>
            </a:r>
            <a:endParaRPr lang="en-CA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527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Assets of strong cultures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Coordination</a:t>
            </a:r>
          </a:p>
          <a:p>
            <a:pPr>
              <a:buFontTx/>
              <a:buChar char="-"/>
            </a:pPr>
            <a:r>
              <a:rPr lang="en-US" dirty="0" smtClean="0"/>
              <a:t>The overarching values and assumptions of strong cultures can facilitate communication and coordination</a:t>
            </a:r>
          </a:p>
          <a:p>
            <a:r>
              <a:rPr lang="en-US" dirty="0" smtClean="0"/>
              <a:t>Conflict resolution</a:t>
            </a:r>
          </a:p>
          <a:p>
            <a:pPr marL="0" indent="0">
              <a:buNone/>
            </a:pPr>
            <a:r>
              <a:rPr lang="en-US" dirty="0" smtClean="0"/>
              <a:t>- Sharing core values is a powerful mechanism for resolving conflicts</a:t>
            </a:r>
          </a:p>
          <a:p>
            <a:r>
              <a:rPr lang="en-US" dirty="0" smtClean="0"/>
              <a:t>Financial success</a:t>
            </a:r>
          </a:p>
          <a:p>
            <a:pPr marL="0" indent="0">
              <a:buNone/>
            </a:pPr>
            <a:r>
              <a:rPr lang="en-US" dirty="0" smtClean="0"/>
              <a:t>- Strong cultures contribute to financial success and organizational effectives when the culture supports the mission, strategy, and goals of the organization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79223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Liabilities of strong cultures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Resistance to change</a:t>
            </a:r>
          </a:p>
          <a:p>
            <a:pPr>
              <a:buFontTx/>
              <a:buChar char="-"/>
            </a:pPr>
            <a:r>
              <a:rPr lang="en-US" dirty="0" smtClean="0"/>
              <a:t>Can prove very resistant to change and damage a firm’s ability to innovate</a:t>
            </a:r>
          </a:p>
          <a:p>
            <a:r>
              <a:rPr lang="en-US" dirty="0" smtClean="0"/>
              <a:t>Culture clash</a:t>
            </a:r>
          </a:p>
          <a:p>
            <a:pPr>
              <a:buFontTx/>
              <a:buChar char="-"/>
            </a:pPr>
            <a:r>
              <a:rPr lang="en-US" dirty="0" smtClean="0"/>
              <a:t>Strong cultures can mix badly when a merger or acquisition pushes tow of them together under the same corporate banner</a:t>
            </a:r>
          </a:p>
          <a:p>
            <a:r>
              <a:rPr lang="en-US" dirty="0" smtClean="0"/>
              <a:t>Pathology</a:t>
            </a:r>
          </a:p>
          <a:p>
            <a:pPr marL="0" indent="0">
              <a:buNone/>
            </a:pPr>
            <a:r>
              <a:rPr lang="en-US" dirty="0" smtClean="0"/>
              <a:t>- Some strong culture are, in some sense, pathological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52034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Contributors to the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are cultures built, maintained and changed?</a:t>
            </a:r>
          </a:p>
          <a:p>
            <a:r>
              <a:rPr lang="en-US" dirty="0" smtClean="0"/>
              <a:t>Two key factors that contribute to the foundation and continuation of organizational cultures:</a:t>
            </a:r>
          </a:p>
          <a:p>
            <a:pPr>
              <a:buFontTx/>
              <a:buChar char="-"/>
            </a:pPr>
            <a:r>
              <a:rPr lang="en-US" dirty="0" smtClean="0"/>
              <a:t>The founder’s role</a:t>
            </a:r>
          </a:p>
          <a:p>
            <a:pPr>
              <a:buFontTx/>
              <a:buChar char="-"/>
            </a:pPr>
            <a:r>
              <a:rPr lang="en-US" dirty="0" smtClean="0"/>
              <a:t>socialization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56420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Socialization steps in strong cultures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1, Selecting employees</a:t>
            </a:r>
          </a:p>
          <a:p>
            <a:r>
              <a:rPr lang="en-US" dirty="0" smtClean="0"/>
              <a:t>2, Debasement and Hazing</a:t>
            </a:r>
          </a:p>
          <a:p>
            <a:r>
              <a:rPr lang="en-US" dirty="0" smtClean="0"/>
              <a:t>3, Training in the trenches</a:t>
            </a:r>
          </a:p>
          <a:p>
            <a:r>
              <a:rPr lang="en-US" dirty="0" smtClean="0"/>
              <a:t>4, Reward and promotion</a:t>
            </a:r>
          </a:p>
          <a:p>
            <a:r>
              <a:rPr lang="en-US" dirty="0" smtClean="0"/>
              <a:t>5, Exposure to core culture</a:t>
            </a:r>
          </a:p>
          <a:p>
            <a:r>
              <a:rPr lang="en-US" dirty="0" smtClean="0"/>
              <a:t>6, Organizational  folklore</a:t>
            </a:r>
          </a:p>
          <a:p>
            <a:r>
              <a:rPr lang="en-US" dirty="0" smtClean="0"/>
              <a:t>7, Role models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7327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Diagnosing a culture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One way to grasp a culture is to examine the symbols, rituals, and stories that characterize the organization's way of life</a:t>
            </a:r>
          </a:p>
          <a:p>
            <a:r>
              <a:rPr lang="en-US" dirty="0" smtClean="0"/>
              <a:t>For insiders, </a:t>
            </a:r>
            <a:r>
              <a:rPr lang="en-US" dirty="0" smtClean="0">
                <a:solidFill>
                  <a:srgbClr val="0070C0"/>
                </a:solidFill>
              </a:rPr>
              <a:t>symbols, rituals, and stories </a:t>
            </a:r>
            <a:r>
              <a:rPr lang="en-US" dirty="0" smtClean="0"/>
              <a:t>are mechanisms that teach and reinforce the culture</a:t>
            </a:r>
          </a:p>
          <a:p>
            <a:r>
              <a:rPr lang="en-US" dirty="0" smtClean="0"/>
              <a:t>Also, </a:t>
            </a:r>
            <a:r>
              <a:rPr lang="en-US" dirty="0" smtClean="0">
                <a:solidFill>
                  <a:srgbClr val="0070C0"/>
                </a:solidFill>
              </a:rPr>
              <a:t>physical setting, dress, behaviors…</a:t>
            </a:r>
            <a:endParaRPr lang="en-CA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449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8722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995</Words>
  <Application>Microsoft Office PowerPoint</Application>
  <PresentationFormat>On-screen Show (4:3)</PresentationFormat>
  <Paragraphs>100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Social influence, socialization, and culture</vt:lpstr>
      <vt:lpstr>PowerPoint Presentation</vt:lpstr>
      <vt:lpstr>Social influence in organizations</vt:lpstr>
      <vt:lpstr>Information dependence</vt:lpstr>
      <vt:lpstr>Effect dependence</vt:lpstr>
      <vt:lpstr>Social influence in action</vt:lpstr>
      <vt:lpstr>Motives for social conformity</vt:lpstr>
      <vt:lpstr>The subtle power of compliance</vt:lpstr>
      <vt:lpstr>The socialization process</vt:lpstr>
      <vt:lpstr>Realistic job previews</vt:lpstr>
      <vt:lpstr>Psychological contract</vt:lpstr>
      <vt:lpstr>Employee orientation programs</vt:lpstr>
      <vt:lpstr>Mentoring</vt:lpstr>
      <vt:lpstr>What is organizational culture?</vt:lpstr>
      <vt:lpstr>PowerPoint Presentation</vt:lpstr>
      <vt:lpstr>Subcultures</vt:lpstr>
      <vt:lpstr>The “strong culture” concept</vt:lpstr>
      <vt:lpstr>Assets of strong cultures</vt:lpstr>
      <vt:lpstr>Liabilities of strong cultures</vt:lpstr>
      <vt:lpstr>Contributors to the culture</vt:lpstr>
      <vt:lpstr>Socialization steps in strong cultures</vt:lpstr>
      <vt:lpstr>Diagnosing a culture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Fangzhi</dc:creator>
  <cp:lastModifiedBy>Fangzhi</cp:lastModifiedBy>
  <cp:revision>25</cp:revision>
  <dcterms:created xsi:type="dcterms:W3CDTF">2013-06-18T22:55:03Z</dcterms:created>
  <dcterms:modified xsi:type="dcterms:W3CDTF">2013-06-19T00:20:10Z</dcterms:modified>
</cp:coreProperties>
</file>