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57" r:id="rId4"/>
    <p:sldId id="260" r:id="rId5"/>
    <p:sldId id="261" r:id="rId6"/>
    <p:sldId id="262" r:id="rId7"/>
    <p:sldId id="263" r:id="rId8"/>
    <p:sldId id="265" r:id="rId9"/>
    <p:sldId id="264" r:id="rId10"/>
    <p:sldId id="266" r:id="rId11"/>
    <p:sldId id="267" r:id="rId12"/>
    <p:sldId id="268" r:id="rId13"/>
    <p:sldId id="269" r:id="rId14"/>
    <p:sldId id="270" r:id="rId15"/>
    <p:sldId id="271" r:id="rId16"/>
    <p:sldId id="272" r:id="rId17"/>
    <p:sldId id="273" r:id="rId18"/>
    <p:sldId id="274"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2" d="100"/>
          <a:sy n="72" d="100"/>
        </p:scale>
        <p:origin x="-27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BF14560A-9EC9-8E4A-AD63-E882A246E695}" type="datetimeFigureOut">
              <a:rPr lang="en-US" smtClean="0"/>
              <a:t>2014-03-07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223DE-C546-0A45-A321-C06D21AB77CD}" type="slidenum">
              <a:rPr lang="en-US" smtClean="0"/>
              <a:t>‹#›</a:t>
            </a:fld>
            <a:endParaRPr lang="en-US"/>
          </a:p>
        </p:txBody>
      </p:sp>
    </p:spTree>
    <p:extLst>
      <p:ext uri="{BB962C8B-B14F-4D97-AF65-F5344CB8AC3E}">
        <p14:creationId xmlns:p14="http://schemas.microsoft.com/office/powerpoint/2010/main" val="3353347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BF14560A-9EC9-8E4A-AD63-E882A246E695}" type="datetimeFigureOut">
              <a:rPr lang="en-US" smtClean="0"/>
              <a:t>2014-03-07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223DE-C546-0A45-A321-C06D21AB77CD}" type="slidenum">
              <a:rPr lang="en-US" smtClean="0"/>
              <a:t>‹#›</a:t>
            </a:fld>
            <a:endParaRPr lang="en-US"/>
          </a:p>
        </p:txBody>
      </p:sp>
    </p:spTree>
    <p:extLst>
      <p:ext uri="{BB962C8B-B14F-4D97-AF65-F5344CB8AC3E}">
        <p14:creationId xmlns:p14="http://schemas.microsoft.com/office/powerpoint/2010/main" val="1216592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BF14560A-9EC9-8E4A-AD63-E882A246E695}" type="datetimeFigureOut">
              <a:rPr lang="en-US" smtClean="0"/>
              <a:t>2014-03-07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223DE-C546-0A45-A321-C06D21AB77CD}" type="slidenum">
              <a:rPr lang="en-US" smtClean="0"/>
              <a:t>‹#›</a:t>
            </a:fld>
            <a:endParaRPr lang="en-US"/>
          </a:p>
        </p:txBody>
      </p:sp>
    </p:spTree>
    <p:extLst>
      <p:ext uri="{BB962C8B-B14F-4D97-AF65-F5344CB8AC3E}">
        <p14:creationId xmlns:p14="http://schemas.microsoft.com/office/powerpoint/2010/main" val="1518504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BF14560A-9EC9-8E4A-AD63-E882A246E695}" type="datetimeFigureOut">
              <a:rPr lang="en-US" smtClean="0"/>
              <a:t>2014-03-07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6223DE-C546-0A45-A321-C06D21AB77CD}" type="slidenum">
              <a:rPr lang="en-US" smtClean="0"/>
              <a:t>‹#›</a:t>
            </a:fld>
            <a:endParaRPr lang="en-US"/>
          </a:p>
        </p:txBody>
      </p:sp>
    </p:spTree>
    <p:extLst>
      <p:ext uri="{BB962C8B-B14F-4D97-AF65-F5344CB8AC3E}">
        <p14:creationId xmlns:p14="http://schemas.microsoft.com/office/powerpoint/2010/main" val="240426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BF14560A-9EC9-8E4A-AD63-E882A246E695}" type="datetimeFigureOut">
              <a:rPr lang="en-US" smtClean="0"/>
              <a:t>2014-03-07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6223DE-C546-0A45-A321-C06D21AB77CD}" type="slidenum">
              <a:rPr lang="en-US" smtClean="0"/>
              <a:t>‹#›</a:t>
            </a:fld>
            <a:endParaRPr lang="en-US"/>
          </a:p>
        </p:txBody>
      </p:sp>
    </p:spTree>
    <p:extLst>
      <p:ext uri="{BB962C8B-B14F-4D97-AF65-F5344CB8AC3E}">
        <p14:creationId xmlns:p14="http://schemas.microsoft.com/office/powerpoint/2010/main" val="1005853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BF14560A-9EC9-8E4A-AD63-E882A246E695}" type="datetimeFigureOut">
              <a:rPr lang="en-US" smtClean="0"/>
              <a:t>2014-03-07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6223DE-C546-0A45-A321-C06D21AB77CD}" type="slidenum">
              <a:rPr lang="en-US" smtClean="0"/>
              <a:t>‹#›</a:t>
            </a:fld>
            <a:endParaRPr lang="en-US"/>
          </a:p>
        </p:txBody>
      </p:sp>
    </p:spTree>
    <p:extLst>
      <p:ext uri="{BB962C8B-B14F-4D97-AF65-F5344CB8AC3E}">
        <p14:creationId xmlns:p14="http://schemas.microsoft.com/office/powerpoint/2010/main" val="1429282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14560A-9EC9-8E4A-AD63-E882A246E695}" type="datetimeFigureOut">
              <a:rPr lang="en-US" smtClean="0"/>
              <a:t>2014-03-07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6223DE-C546-0A45-A321-C06D21AB77CD}" type="slidenum">
              <a:rPr lang="en-US" smtClean="0"/>
              <a:t>‹#›</a:t>
            </a:fld>
            <a:endParaRPr lang="en-US"/>
          </a:p>
        </p:txBody>
      </p:sp>
    </p:spTree>
    <p:extLst>
      <p:ext uri="{BB962C8B-B14F-4D97-AF65-F5344CB8AC3E}">
        <p14:creationId xmlns:p14="http://schemas.microsoft.com/office/powerpoint/2010/main" val="1918874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BF14560A-9EC9-8E4A-AD63-E882A246E695}" type="datetimeFigureOut">
              <a:rPr lang="en-US" smtClean="0"/>
              <a:t>2014-03-07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6223DE-C546-0A45-A321-C06D21AB77CD}" type="slidenum">
              <a:rPr lang="en-US" smtClean="0"/>
              <a:t>‹#›</a:t>
            </a:fld>
            <a:endParaRPr lang="en-US"/>
          </a:p>
        </p:txBody>
      </p:sp>
    </p:spTree>
    <p:extLst>
      <p:ext uri="{BB962C8B-B14F-4D97-AF65-F5344CB8AC3E}">
        <p14:creationId xmlns:p14="http://schemas.microsoft.com/office/powerpoint/2010/main" val="2715622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BF14560A-9EC9-8E4A-AD63-E882A246E695}" type="datetimeFigureOut">
              <a:rPr lang="en-US" smtClean="0"/>
              <a:t>2014-03-07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6223DE-C546-0A45-A321-C06D21AB77CD}" type="slidenum">
              <a:rPr lang="en-US" smtClean="0"/>
              <a:t>‹#›</a:t>
            </a:fld>
            <a:endParaRPr lang="en-US"/>
          </a:p>
        </p:txBody>
      </p:sp>
    </p:spTree>
    <p:extLst>
      <p:ext uri="{BB962C8B-B14F-4D97-AF65-F5344CB8AC3E}">
        <p14:creationId xmlns:p14="http://schemas.microsoft.com/office/powerpoint/2010/main" val="1402153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BF14560A-9EC9-8E4A-AD63-E882A246E695}" type="datetimeFigureOut">
              <a:rPr lang="en-US" smtClean="0"/>
              <a:t>2014-03-07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223DE-C546-0A45-A321-C06D21AB77CD}" type="slidenum">
              <a:rPr lang="en-US" smtClean="0"/>
              <a:t>‹#›</a:t>
            </a:fld>
            <a:endParaRPr lang="en-US"/>
          </a:p>
        </p:txBody>
      </p:sp>
    </p:spTree>
    <p:extLst>
      <p:ext uri="{BB962C8B-B14F-4D97-AF65-F5344CB8AC3E}">
        <p14:creationId xmlns:p14="http://schemas.microsoft.com/office/powerpoint/2010/main" val="106844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BF14560A-9EC9-8E4A-AD63-E882A246E695}" type="datetimeFigureOut">
              <a:rPr lang="en-US" smtClean="0"/>
              <a:t>2014-03-07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223DE-C546-0A45-A321-C06D21AB77CD}" type="slidenum">
              <a:rPr lang="en-US" smtClean="0"/>
              <a:t>‹#›</a:t>
            </a:fld>
            <a:endParaRPr lang="en-US"/>
          </a:p>
        </p:txBody>
      </p:sp>
    </p:spTree>
    <p:extLst>
      <p:ext uri="{BB962C8B-B14F-4D97-AF65-F5344CB8AC3E}">
        <p14:creationId xmlns:p14="http://schemas.microsoft.com/office/powerpoint/2010/main" val="183913314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14560A-9EC9-8E4A-AD63-E882A246E695}" type="datetimeFigureOut">
              <a:rPr lang="en-US" smtClean="0"/>
              <a:t>2014-03-07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6223DE-C546-0A45-A321-C06D21AB77CD}" type="slidenum">
              <a:rPr lang="en-US" smtClean="0"/>
              <a:t>‹#›</a:t>
            </a:fld>
            <a:endParaRPr lang="en-US"/>
          </a:p>
        </p:txBody>
      </p:sp>
    </p:spTree>
    <p:extLst>
      <p:ext uri="{BB962C8B-B14F-4D97-AF65-F5344CB8AC3E}">
        <p14:creationId xmlns:p14="http://schemas.microsoft.com/office/powerpoint/2010/main" val="1001646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Midterm Review</a:t>
            </a:r>
            <a:endParaRPr lang="en-US" dirty="0"/>
          </a:p>
        </p:txBody>
      </p:sp>
      <p:sp>
        <p:nvSpPr>
          <p:cNvPr id="3" name="Subtitle 2"/>
          <p:cNvSpPr>
            <a:spLocks noGrp="1"/>
          </p:cNvSpPr>
          <p:nvPr>
            <p:ph type="subTitle" idx="1"/>
          </p:nvPr>
        </p:nvSpPr>
        <p:spPr/>
        <p:txBody>
          <a:bodyPr/>
          <a:lstStyle/>
          <a:p>
            <a:r>
              <a:rPr lang="en-US" dirty="0" smtClean="0"/>
              <a:t>Questions From DGD Classes</a:t>
            </a:r>
            <a:endParaRPr lang="en-US" dirty="0"/>
          </a:p>
        </p:txBody>
      </p:sp>
    </p:spTree>
    <p:extLst>
      <p:ext uri="{BB962C8B-B14F-4D97-AF65-F5344CB8AC3E}">
        <p14:creationId xmlns:p14="http://schemas.microsoft.com/office/powerpoint/2010/main" val="10357331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Session 2 - 23 Jan</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en-US" sz="2400" dirty="0">
                <a:latin typeface="Times New Roman"/>
                <a:cs typeface="Times New Roman"/>
              </a:rPr>
              <a:t>Question </a:t>
            </a:r>
            <a:r>
              <a:rPr lang="en-US" sz="2400" dirty="0" smtClean="0">
                <a:latin typeface="Times New Roman"/>
                <a:cs typeface="Times New Roman"/>
              </a:rPr>
              <a:t>17 </a:t>
            </a:r>
            <a:r>
              <a:rPr lang="en-US" sz="2400" dirty="0">
                <a:latin typeface="Times New Roman"/>
                <a:cs typeface="Times New Roman"/>
              </a:rPr>
              <a:t>- Homework</a:t>
            </a:r>
          </a:p>
          <a:p>
            <a:pPr marL="0" indent="0">
              <a:buNone/>
            </a:pPr>
            <a:r>
              <a:rPr lang="en-US" sz="2400" dirty="0" smtClean="0">
                <a:latin typeface="Times New Roman"/>
                <a:cs typeface="Times New Roman"/>
              </a:rPr>
              <a:t>55. The probabilities that an adult man has high blood pressure and/or high cholesterol are shown in the table. </a:t>
            </a:r>
          </a:p>
          <a:p>
            <a:pPr marL="0" indent="0">
              <a:buNone/>
            </a:pPr>
            <a:endParaRPr lang="en-US" sz="2800" dirty="0" smtClean="0">
              <a:latin typeface="Times New Roman"/>
              <a:cs typeface="Times New Roman"/>
            </a:endParaRPr>
          </a:p>
          <a:p>
            <a:pPr marL="0" indent="0">
              <a:buNone/>
            </a:pPr>
            <a:endParaRPr lang="en-US" sz="2800" dirty="0">
              <a:latin typeface="Times New Roman"/>
              <a:cs typeface="Times New Roman"/>
            </a:endParaRPr>
          </a:p>
          <a:p>
            <a:pPr marL="0" indent="0">
              <a:buNone/>
            </a:pPr>
            <a:endParaRPr lang="en-US" sz="2800" dirty="0" smtClean="0">
              <a:latin typeface="Times New Roman"/>
              <a:cs typeface="Times New Roman"/>
            </a:endParaRPr>
          </a:p>
          <a:p>
            <a:pPr marL="0" indent="0">
              <a:buNone/>
            </a:pPr>
            <a:endParaRPr lang="en-US" sz="2800" dirty="0" smtClean="0">
              <a:latin typeface="Times New Roman"/>
              <a:cs typeface="Times New Roman"/>
            </a:endParaRPr>
          </a:p>
          <a:p>
            <a:pPr marL="0" indent="0">
              <a:buNone/>
            </a:pPr>
            <a:endParaRPr lang="en-US" sz="2800" dirty="0">
              <a:latin typeface="Times New Roman"/>
              <a:cs typeface="Times New Roman"/>
            </a:endParaRPr>
          </a:p>
          <a:p>
            <a:pPr marL="514350" indent="-514350">
              <a:buFont typeface="+mj-lt"/>
              <a:buAutoNum type="alphaLcPeriod"/>
            </a:pPr>
            <a:r>
              <a:rPr lang="en-US" sz="2400" dirty="0" smtClean="0">
                <a:latin typeface="Times New Roman"/>
                <a:cs typeface="Times New Roman"/>
              </a:rPr>
              <a:t>What is the probability that a man has both conditions?</a:t>
            </a:r>
          </a:p>
          <a:p>
            <a:pPr marL="514350" indent="-514350">
              <a:buFont typeface="+mj-lt"/>
              <a:buAutoNum type="alphaLcPeriod"/>
            </a:pPr>
            <a:r>
              <a:rPr lang="en-US" sz="2400" dirty="0" smtClean="0">
                <a:latin typeface="Times New Roman"/>
                <a:cs typeface="Times New Roman"/>
              </a:rPr>
              <a:t>What is the probability that he has high blood pressure?</a:t>
            </a:r>
          </a:p>
          <a:p>
            <a:pPr marL="514350" indent="-514350">
              <a:buFont typeface="+mj-lt"/>
              <a:buAutoNum type="alphaLcPeriod"/>
            </a:pPr>
            <a:r>
              <a:rPr lang="en-US" sz="2400" dirty="0" smtClean="0">
                <a:latin typeface="Times New Roman"/>
                <a:cs typeface="Times New Roman"/>
              </a:rPr>
              <a:t>What is the probability that a man with high blood pressure has high cholesterol?</a:t>
            </a:r>
          </a:p>
          <a:p>
            <a:pPr marL="514350" indent="-514350">
              <a:buFont typeface="+mj-lt"/>
              <a:buAutoNum type="alphaLcPeriod"/>
            </a:pPr>
            <a:r>
              <a:rPr lang="en-US" sz="2400" dirty="0" smtClean="0">
                <a:latin typeface="Times New Roman"/>
                <a:cs typeface="Times New Roman"/>
              </a:rPr>
              <a:t>What is the probability that a man has high blood pressure if it’s known that he has high cholesterol?</a:t>
            </a:r>
          </a:p>
        </p:txBody>
      </p:sp>
      <p:graphicFrame>
        <p:nvGraphicFramePr>
          <p:cNvPr id="4" name="Table 3"/>
          <p:cNvGraphicFramePr>
            <a:graphicFrameLocks noGrp="1"/>
          </p:cNvGraphicFramePr>
          <p:nvPr>
            <p:extLst>
              <p:ext uri="{D42A27DB-BD31-4B8C-83A1-F6EECF244321}">
                <p14:modId xmlns:p14="http://schemas.microsoft.com/office/powerpoint/2010/main" val="2140770536"/>
              </p:ext>
            </p:extLst>
          </p:nvPr>
        </p:nvGraphicFramePr>
        <p:xfrm>
          <a:off x="2154157" y="2576432"/>
          <a:ext cx="3549733" cy="1483360"/>
        </p:xfrm>
        <a:graphic>
          <a:graphicData uri="http://schemas.openxmlformats.org/drawingml/2006/table">
            <a:tbl>
              <a:tblPr firstRow="1" bandRow="1">
                <a:tableStyleId>{5940675A-B579-460E-94D1-54222C63F5DA}</a:tableStyleId>
              </a:tblPr>
              <a:tblGrid>
                <a:gridCol w="627324"/>
                <a:gridCol w="963936"/>
                <a:gridCol w="1071039"/>
                <a:gridCol w="887434"/>
              </a:tblGrid>
              <a:tr h="370840">
                <a:tc rowSpan="4">
                  <a:txBody>
                    <a:bodyPr/>
                    <a:lstStyle/>
                    <a:p>
                      <a:r>
                        <a:rPr lang="en-US" b="1" dirty="0" smtClean="0"/>
                        <a:t>Cholesterol</a:t>
                      </a:r>
                      <a:endParaRPr lang="en-US" b="1" dirty="0"/>
                    </a:p>
                  </a:txBody>
                  <a:tcPr vert="vert270"/>
                </a:tc>
                <a:tc gridSpan="3">
                  <a:txBody>
                    <a:bodyPr/>
                    <a:lstStyle/>
                    <a:p>
                      <a:pPr algn="ctr"/>
                      <a:r>
                        <a:rPr lang="en-US" b="1" dirty="0" smtClean="0"/>
                        <a:t>Blood Pressure</a:t>
                      </a:r>
                      <a:endParaRPr lang="en-US" b="1" dirty="0"/>
                    </a:p>
                  </a:txBody>
                  <a:tcPr/>
                </a:tc>
                <a:tc hMerge="1">
                  <a:txBody>
                    <a:bodyPr/>
                    <a:lstStyle/>
                    <a:p>
                      <a:endParaRPr lang="en-US"/>
                    </a:p>
                  </a:txBody>
                  <a:tcPr/>
                </a:tc>
                <a:tc hMerge="1">
                  <a:txBody>
                    <a:bodyPr/>
                    <a:lstStyle/>
                    <a:p>
                      <a:endParaRPr lang="en-US" dirty="0"/>
                    </a:p>
                  </a:txBody>
                  <a:tcPr/>
                </a:tc>
              </a:tr>
              <a:tr h="370840">
                <a:tc vMerge="1">
                  <a:txBody>
                    <a:bodyPr/>
                    <a:lstStyle/>
                    <a:p>
                      <a:endParaRPr lang="en-US" dirty="0"/>
                    </a:p>
                  </a:txBody>
                  <a:tcPr vert="vert270"/>
                </a:tc>
                <a:tc>
                  <a:txBody>
                    <a:bodyPr/>
                    <a:lstStyle/>
                    <a:p>
                      <a:endParaRPr lang="en-US" dirty="0"/>
                    </a:p>
                  </a:txBody>
                  <a:tcPr/>
                </a:tc>
                <a:tc>
                  <a:txBody>
                    <a:bodyPr/>
                    <a:lstStyle/>
                    <a:p>
                      <a:r>
                        <a:rPr lang="en-US" b="1" dirty="0" smtClean="0"/>
                        <a:t>High</a:t>
                      </a:r>
                      <a:endParaRPr lang="en-US" b="1" dirty="0"/>
                    </a:p>
                  </a:txBody>
                  <a:tcPr/>
                </a:tc>
                <a:tc>
                  <a:txBody>
                    <a:bodyPr/>
                    <a:lstStyle/>
                    <a:p>
                      <a:r>
                        <a:rPr lang="en-US" b="1" dirty="0" smtClean="0"/>
                        <a:t>OK</a:t>
                      </a:r>
                      <a:endParaRPr lang="en-US" b="1" dirty="0"/>
                    </a:p>
                  </a:txBody>
                  <a:tcPr/>
                </a:tc>
              </a:tr>
              <a:tr h="370840">
                <a:tc vMerge="1">
                  <a:txBody>
                    <a:bodyPr/>
                    <a:lstStyle/>
                    <a:p>
                      <a:endParaRPr lang="en-US" dirty="0"/>
                    </a:p>
                  </a:txBody>
                  <a:tcPr/>
                </a:tc>
                <a:tc>
                  <a:txBody>
                    <a:bodyPr/>
                    <a:lstStyle/>
                    <a:p>
                      <a:r>
                        <a:rPr lang="en-US" b="1" dirty="0" smtClean="0"/>
                        <a:t>High</a:t>
                      </a:r>
                      <a:endParaRPr lang="en-US" b="1" dirty="0"/>
                    </a:p>
                  </a:txBody>
                  <a:tcPr/>
                </a:tc>
                <a:tc>
                  <a:txBody>
                    <a:bodyPr/>
                    <a:lstStyle/>
                    <a:p>
                      <a:r>
                        <a:rPr lang="en-US" dirty="0" smtClean="0"/>
                        <a:t>0.11</a:t>
                      </a:r>
                      <a:endParaRPr lang="en-US" dirty="0"/>
                    </a:p>
                  </a:txBody>
                  <a:tcPr/>
                </a:tc>
                <a:tc>
                  <a:txBody>
                    <a:bodyPr/>
                    <a:lstStyle/>
                    <a:p>
                      <a:r>
                        <a:rPr lang="en-US" dirty="0" smtClean="0"/>
                        <a:t>0.21</a:t>
                      </a:r>
                      <a:endParaRPr lang="en-US" dirty="0"/>
                    </a:p>
                  </a:txBody>
                  <a:tcPr/>
                </a:tc>
              </a:tr>
              <a:tr h="370840">
                <a:tc vMerge="1">
                  <a:txBody>
                    <a:bodyPr/>
                    <a:lstStyle/>
                    <a:p>
                      <a:endParaRPr lang="en-US" dirty="0"/>
                    </a:p>
                  </a:txBody>
                  <a:tcPr/>
                </a:tc>
                <a:tc>
                  <a:txBody>
                    <a:bodyPr/>
                    <a:lstStyle/>
                    <a:p>
                      <a:r>
                        <a:rPr lang="en-US" b="1" dirty="0" smtClean="0"/>
                        <a:t>OK</a:t>
                      </a:r>
                      <a:endParaRPr lang="en-US" b="1" dirty="0"/>
                    </a:p>
                  </a:txBody>
                  <a:tcPr/>
                </a:tc>
                <a:tc>
                  <a:txBody>
                    <a:bodyPr/>
                    <a:lstStyle/>
                    <a:p>
                      <a:r>
                        <a:rPr lang="en-US" dirty="0" smtClean="0"/>
                        <a:t>0.16</a:t>
                      </a:r>
                      <a:endParaRPr lang="en-US" dirty="0"/>
                    </a:p>
                  </a:txBody>
                  <a:tcPr/>
                </a:tc>
                <a:tc>
                  <a:txBody>
                    <a:bodyPr/>
                    <a:lstStyle/>
                    <a:p>
                      <a:r>
                        <a:rPr lang="en-US" dirty="0" smtClean="0"/>
                        <a:t>0.52</a:t>
                      </a:r>
                      <a:endParaRPr lang="en-US" dirty="0"/>
                    </a:p>
                  </a:txBody>
                  <a:tcPr/>
                </a:tc>
              </a:tr>
            </a:tbl>
          </a:graphicData>
        </a:graphic>
      </p:graphicFrame>
    </p:spTree>
    <p:extLst>
      <p:ext uri="{BB962C8B-B14F-4D97-AF65-F5344CB8AC3E}">
        <p14:creationId xmlns:p14="http://schemas.microsoft.com/office/powerpoint/2010/main" val="274049915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latin typeface="Times New Roman"/>
                <a:cs typeface="Times New Roman"/>
              </a:rPr>
              <a:t>Session 3 - 30 Jan</a:t>
            </a:r>
            <a:endParaRPr lang="en-US" dirty="0"/>
          </a:p>
        </p:txBody>
      </p:sp>
      <p:sp>
        <p:nvSpPr>
          <p:cNvPr id="3" name="Content Placeholder 2"/>
          <p:cNvSpPr>
            <a:spLocks noGrp="1"/>
          </p:cNvSpPr>
          <p:nvPr>
            <p:ph idx="1"/>
          </p:nvPr>
        </p:nvSpPr>
        <p:spPr>
          <a:xfrm>
            <a:off x="457200" y="1600200"/>
            <a:ext cx="8229600" cy="5257800"/>
          </a:xfrm>
        </p:spPr>
        <p:txBody>
          <a:bodyPr>
            <a:normAutofit fontScale="70000" lnSpcReduction="20000"/>
          </a:bodyPr>
          <a:lstStyle/>
          <a:p>
            <a:pPr marL="0" indent="0">
              <a:lnSpc>
                <a:spcPct val="160000"/>
              </a:lnSpc>
              <a:buNone/>
            </a:pPr>
            <a:r>
              <a:rPr lang="en-US" dirty="0" smtClean="0">
                <a:latin typeface="Times New Roman"/>
                <a:cs typeface="Times New Roman"/>
              </a:rPr>
              <a:t>The </a:t>
            </a:r>
            <a:r>
              <a:rPr lang="en-US" dirty="0">
                <a:latin typeface="Times New Roman"/>
                <a:cs typeface="Times New Roman"/>
              </a:rPr>
              <a:t>prior probability for event A</a:t>
            </a:r>
            <a:r>
              <a:rPr lang="en-US" baseline="-25000" dirty="0">
                <a:latin typeface="Times New Roman"/>
                <a:cs typeface="Times New Roman"/>
              </a:rPr>
              <a:t>1</a:t>
            </a:r>
            <a:r>
              <a:rPr lang="en-US" dirty="0">
                <a:latin typeface="Times New Roman"/>
                <a:cs typeface="Times New Roman"/>
              </a:rPr>
              <a:t>, A</a:t>
            </a:r>
            <a:r>
              <a:rPr lang="en-US" baseline="-25000" dirty="0">
                <a:latin typeface="Times New Roman"/>
                <a:cs typeface="Times New Roman"/>
              </a:rPr>
              <a:t>2</a:t>
            </a:r>
            <a:r>
              <a:rPr lang="en-US" dirty="0">
                <a:latin typeface="Times New Roman"/>
                <a:cs typeface="Times New Roman"/>
              </a:rPr>
              <a:t> and A</a:t>
            </a:r>
            <a:r>
              <a:rPr lang="en-US" baseline="-25000" dirty="0">
                <a:latin typeface="Times New Roman"/>
                <a:cs typeface="Times New Roman"/>
              </a:rPr>
              <a:t>3</a:t>
            </a:r>
            <a:r>
              <a:rPr lang="en-US" dirty="0">
                <a:latin typeface="Times New Roman"/>
                <a:cs typeface="Times New Roman"/>
              </a:rPr>
              <a:t> are P(A</a:t>
            </a:r>
            <a:r>
              <a:rPr lang="en-US" baseline="-25000" dirty="0">
                <a:latin typeface="Times New Roman"/>
                <a:cs typeface="Times New Roman"/>
              </a:rPr>
              <a:t>1</a:t>
            </a:r>
            <a:r>
              <a:rPr lang="en-US" dirty="0">
                <a:latin typeface="Times New Roman"/>
                <a:cs typeface="Times New Roman"/>
              </a:rPr>
              <a:t>)= </a:t>
            </a:r>
            <a:r>
              <a:rPr lang="en-US" dirty="0" smtClean="0">
                <a:latin typeface="Times New Roman"/>
                <a:cs typeface="Times New Roman"/>
              </a:rPr>
              <a:t>0.20</a:t>
            </a:r>
            <a:r>
              <a:rPr lang="en-US" dirty="0">
                <a:latin typeface="Times New Roman"/>
                <a:cs typeface="Times New Roman"/>
              </a:rPr>
              <a:t>, P(A</a:t>
            </a:r>
            <a:r>
              <a:rPr lang="en-US" baseline="-25000" dirty="0">
                <a:latin typeface="Times New Roman"/>
                <a:cs typeface="Times New Roman"/>
              </a:rPr>
              <a:t>2</a:t>
            </a:r>
            <a:r>
              <a:rPr lang="en-US" dirty="0">
                <a:latin typeface="Times New Roman"/>
                <a:cs typeface="Times New Roman"/>
              </a:rPr>
              <a:t>)= </a:t>
            </a:r>
            <a:r>
              <a:rPr lang="en-US" dirty="0" smtClean="0">
                <a:latin typeface="Times New Roman"/>
                <a:cs typeface="Times New Roman"/>
              </a:rPr>
              <a:t>0.50 </a:t>
            </a:r>
            <a:r>
              <a:rPr lang="en-US" dirty="0">
                <a:latin typeface="Times New Roman"/>
                <a:cs typeface="Times New Roman"/>
              </a:rPr>
              <a:t>and P(A</a:t>
            </a:r>
            <a:r>
              <a:rPr lang="en-US" baseline="-25000" dirty="0">
                <a:latin typeface="Times New Roman"/>
                <a:cs typeface="Times New Roman"/>
              </a:rPr>
              <a:t>1</a:t>
            </a:r>
            <a:r>
              <a:rPr lang="en-US" dirty="0">
                <a:latin typeface="Times New Roman"/>
                <a:cs typeface="Times New Roman"/>
              </a:rPr>
              <a:t>)= .30. The </a:t>
            </a:r>
            <a:r>
              <a:rPr lang="en-US" dirty="0" err="1">
                <a:latin typeface="Times New Roman"/>
                <a:cs typeface="Times New Roman"/>
              </a:rPr>
              <a:t>conitional</a:t>
            </a:r>
            <a:r>
              <a:rPr lang="en-US" dirty="0">
                <a:latin typeface="Times New Roman"/>
                <a:cs typeface="Times New Roman"/>
              </a:rPr>
              <a:t> probability of even B given A</a:t>
            </a:r>
            <a:r>
              <a:rPr lang="en-US" baseline="-25000" dirty="0">
                <a:latin typeface="Times New Roman"/>
                <a:cs typeface="Times New Roman"/>
              </a:rPr>
              <a:t>1, </a:t>
            </a:r>
            <a:r>
              <a:rPr lang="en-US" dirty="0">
                <a:latin typeface="Times New Roman"/>
                <a:cs typeface="Times New Roman"/>
              </a:rPr>
              <a:t>A</a:t>
            </a:r>
            <a:r>
              <a:rPr lang="en-US" baseline="-25000" dirty="0">
                <a:latin typeface="Times New Roman"/>
                <a:cs typeface="Times New Roman"/>
              </a:rPr>
              <a:t>2 </a:t>
            </a:r>
            <a:r>
              <a:rPr lang="en-US" dirty="0">
                <a:latin typeface="Times New Roman"/>
                <a:cs typeface="Times New Roman"/>
              </a:rPr>
              <a:t>and A</a:t>
            </a:r>
            <a:r>
              <a:rPr lang="en-US" baseline="-25000" dirty="0">
                <a:latin typeface="Times New Roman"/>
                <a:cs typeface="Times New Roman"/>
              </a:rPr>
              <a:t>3</a:t>
            </a:r>
            <a:r>
              <a:rPr lang="en-US" dirty="0">
                <a:latin typeface="Times New Roman"/>
                <a:cs typeface="Times New Roman"/>
              </a:rPr>
              <a:t> are P(A</a:t>
            </a:r>
            <a:r>
              <a:rPr lang="en-US" baseline="-25000" dirty="0">
                <a:latin typeface="Times New Roman"/>
                <a:cs typeface="Times New Roman"/>
              </a:rPr>
              <a:t>1</a:t>
            </a:r>
            <a:r>
              <a:rPr lang="en-US" dirty="0">
                <a:latin typeface="Times New Roman"/>
                <a:cs typeface="Times New Roman"/>
              </a:rPr>
              <a:t>|B)= </a:t>
            </a:r>
            <a:r>
              <a:rPr lang="en-US" dirty="0" smtClean="0">
                <a:latin typeface="Times New Roman"/>
                <a:cs typeface="Times New Roman"/>
              </a:rPr>
              <a:t>0.50</a:t>
            </a:r>
            <a:r>
              <a:rPr lang="en-US" dirty="0">
                <a:latin typeface="Times New Roman"/>
                <a:cs typeface="Times New Roman"/>
              </a:rPr>
              <a:t>, P(A</a:t>
            </a:r>
            <a:r>
              <a:rPr lang="en-US" baseline="-25000" dirty="0">
                <a:latin typeface="Times New Roman"/>
                <a:cs typeface="Times New Roman"/>
              </a:rPr>
              <a:t>2</a:t>
            </a:r>
            <a:r>
              <a:rPr lang="en-US" dirty="0">
                <a:latin typeface="Times New Roman"/>
                <a:cs typeface="Times New Roman"/>
              </a:rPr>
              <a:t>|B)= </a:t>
            </a:r>
            <a:r>
              <a:rPr lang="en-US" dirty="0" smtClean="0">
                <a:latin typeface="Times New Roman"/>
                <a:cs typeface="Times New Roman"/>
              </a:rPr>
              <a:t>0.40 </a:t>
            </a:r>
            <a:r>
              <a:rPr lang="en-US" dirty="0">
                <a:latin typeface="Times New Roman"/>
                <a:cs typeface="Times New Roman"/>
              </a:rPr>
              <a:t>and P(A</a:t>
            </a:r>
            <a:r>
              <a:rPr lang="en-US" baseline="-25000" dirty="0">
                <a:latin typeface="Times New Roman"/>
                <a:cs typeface="Times New Roman"/>
              </a:rPr>
              <a:t>3</a:t>
            </a:r>
            <a:r>
              <a:rPr lang="en-US" dirty="0">
                <a:latin typeface="Times New Roman"/>
                <a:cs typeface="Times New Roman"/>
              </a:rPr>
              <a:t>|B)= </a:t>
            </a:r>
            <a:r>
              <a:rPr lang="en-US" dirty="0" smtClean="0">
                <a:latin typeface="Times New Roman"/>
                <a:cs typeface="Times New Roman"/>
              </a:rPr>
              <a:t>0.30.</a:t>
            </a:r>
          </a:p>
          <a:p>
            <a:pPr marL="0" indent="0">
              <a:lnSpc>
                <a:spcPct val="160000"/>
              </a:lnSpc>
              <a:buNone/>
            </a:pPr>
            <a:endParaRPr lang="en-US" dirty="0">
              <a:latin typeface="Times New Roman"/>
              <a:cs typeface="Times New Roman"/>
            </a:endParaRPr>
          </a:p>
          <a:p>
            <a:pPr marL="514350" lvl="0" indent="-514350">
              <a:lnSpc>
                <a:spcPct val="160000"/>
              </a:lnSpc>
              <a:buFont typeface="+mj-lt"/>
              <a:buAutoNum type="alphaLcParenR"/>
            </a:pPr>
            <a:r>
              <a:rPr lang="en-US" dirty="0">
                <a:latin typeface="Times New Roman"/>
                <a:cs typeface="Times New Roman"/>
              </a:rPr>
              <a:t>Compute </a:t>
            </a:r>
            <a:r>
              <a:rPr lang="en-US" dirty="0" smtClean="0">
                <a:latin typeface="Times New Roman"/>
                <a:cs typeface="Times New Roman"/>
              </a:rPr>
              <a:t>P(B</a:t>
            </a:r>
            <a:r>
              <a:rPr lang="en-US" dirty="0">
                <a:latin typeface="Times New Roman"/>
                <a:cs typeface="Times New Roman"/>
              </a:rPr>
              <a:t>∩</a:t>
            </a:r>
            <a:r>
              <a:rPr lang="en-US" dirty="0" smtClean="0">
                <a:latin typeface="Times New Roman"/>
                <a:cs typeface="Times New Roman"/>
              </a:rPr>
              <a:t>A</a:t>
            </a:r>
            <a:r>
              <a:rPr lang="en-US" baseline="-25000" dirty="0" smtClean="0">
                <a:latin typeface="Times New Roman"/>
                <a:cs typeface="Times New Roman"/>
              </a:rPr>
              <a:t>1</a:t>
            </a:r>
            <a:r>
              <a:rPr lang="en-US" dirty="0" smtClean="0">
                <a:latin typeface="Times New Roman"/>
                <a:cs typeface="Times New Roman"/>
              </a:rPr>
              <a:t>), P(B</a:t>
            </a:r>
            <a:r>
              <a:rPr lang="en-US" dirty="0">
                <a:latin typeface="Times New Roman"/>
                <a:cs typeface="Times New Roman"/>
              </a:rPr>
              <a:t>∩</a:t>
            </a:r>
            <a:r>
              <a:rPr lang="en-US" dirty="0" smtClean="0">
                <a:latin typeface="Times New Roman"/>
                <a:cs typeface="Times New Roman"/>
              </a:rPr>
              <a:t>A</a:t>
            </a:r>
            <a:r>
              <a:rPr lang="en-US" baseline="-25000" dirty="0" smtClean="0">
                <a:latin typeface="Times New Roman"/>
                <a:cs typeface="Times New Roman"/>
              </a:rPr>
              <a:t>2)</a:t>
            </a:r>
            <a:r>
              <a:rPr lang="en-US" dirty="0" smtClean="0">
                <a:latin typeface="Times New Roman"/>
                <a:cs typeface="Times New Roman"/>
              </a:rPr>
              <a:t> </a:t>
            </a:r>
            <a:r>
              <a:rPr lang="en-US" dirty="0">
                <a:latin typeface="Times New Roman"/>
                <a:cs typeface="Times New Roman"/>
              </a:rPr>
              <a:t>and </a:t>
            </a:r>
            <a:r>
              <a:rPr lang="en-US" dirty="0" smtClean="0">
                <a:latin typeface="Times New Roman"/>
                <a:cs typeface="Times New Roman"/>
              </a:rPr>
              <a:t>P(B∩A</a:t>
            </a:r>
            <a:r>
              <a:rPr lang="en-US" baseline="-25000" dirty="0" smtClean="0">
                <a:latin typeface="Times New Roman"/>
                <a:cs typeface="Times New Roman"/>
              </a:rPr>
              <a:t>3</a:t>
            </a:r>
            <a:r>
              <a:rPr lang="en-US" dirty="0" smtClean="0">
                <a:latin typeface="Times New Roman"/>
                <a:cs typeface="Times New Roman"/>
              </a:rPr>
              <a:t>).</a:t>
            </a:r>
          </a:p>
          <a:p>
            <a:pPr marL="514350" lvl="0" indent="-514350">
              <a:lnSpc>
                <a:spcPct val="160000"/>
              </a:lnSpc>
              <a:buFont typeface="+mj-lt"/>
              <a:buAutoNum type="alphaLcParenR"/>
            </a:pPr>
            <a:r>
              <a:rPr lang="en-US" dirty="0" smtClean="0">
                <a:latin typeface="Times New Roman"/>
                <a:cs typeface="Times New Roman"/>
              </a:rPr>
              <a:t>Apply </a:t>
            </a:r>
            <a:r>
              <a:rPr lang="en-US" dirty="0">
                <a:latin typeface="Times New Roman"/>
                <a:cs typeface="Times New Roman"/>
              </a:rPr>
              <a:t>Bayes’ theorem to compute posterior probability P(A</a:t>
            </a:r>
            <a:r>
              <a:rPr lang="en-US" baseline="-25000" dirty="0">
                <a:latin typeface="Times New Roman"/>
                <a:cs typeface="Times New Roman"/>
              </a:rPr>
              <a:t>2</a:t>
            </a:r>
            <a:r>
              <a:rPr lang="en-US" dirty="0">
                <a:latin typeface="Times New Roman"/>
                <a:cs typeface="Times New Roman"/>
              </a:rPr>
              <a:t>|B)</a:t>
            </a:r>
            <a:r>
              <a:rPr lang="en-US" dirty="0" smtClean="0">
                <a:latin typeface="Times New Roman"/>
                <a:cs typeface="Times New Roman"/>
              </a:rPr>
              <a:t>.</a:t>
            </a:r>
          </a:p>
          <a:p>
            <a:pPr marL="514350" lvl="0" indent="-514350">
              <a:lnSpc>
                <a:spcPct val="160000"/>
              </a:lnSpc>
              <a:buFont typeface="+mj-lt"/>
              <a:buAutoNum type="alphaLcParenR"/>
            </a:pPr>
            <a:r>
              <a:rPr lang="en-US" dirty="0" smtClean="0">
                <a:latin typeface="Times New Roman"/>
                <a:cs typeface="Times New Roman"/>
              </a:rPr>
              <a:t>Use </a:t>
            </a:r>
            <a:r>
              <a:rPr lang="en-US" dirty="0">
                <a:latin typeface="Times New Roman"/>
                <a:cs typeface="Times New Roman"/>
              </a:rPr>
              <a:t>the tabular approach to applying Bayes’ theorem to compute P(A</a:t>
            </a:r>
            <a:r>
              <a:rPr lang="en-US" baseline="-25000" dirty="0">
                <a:latin typeface="Times New Roman"/>
                <a:cs typeface="Times New Roman"/>
              </a:rPr>
              <a:t>1</a:t>
            </a:r>
            <a:r>
              <a:rPr lang="en-US" dirty="0">
                <a:latin typeface="Times New Roman"/>
                <a:cs typeface="Times New Roman"/>
              </a:rPr>
              <a:t>|B), P(A</a:t>
            </a:r>
            <a:r>
              <a:rPr lang="en-US" baseline="-25000" dirty="0">
                <a:latin typeface="Times New Roman"/>
                <a:cs typeface="Times New Roman"/>
              </a:rPr>
              <a:t>2</a:t>
            </a:r>
            <a:r>
              <a:rPr lang="en-US" dirty="0">
                <a:latin typeface="Times New Roman"/>
                <a:cs typeface="Times New Roman"/>
              </a:rPr>
              <a:t>|B) and P(A</a:t>
            </a:r>
            <a:r>
              <a:rPr lang="en-US" baseline="-25000" dirty="0">
                <a:latin typeface="Times New Roman"/>
                <a:cs typeface="Times New Roman"/>
              </a:rPr>
              <a:t>3</a:t>
            </a:r>
            <a:r>
              <a:rPr lang="en-US" dirty="0">
                <a:latin typeface="Times New Roman"/>
                <a:cs typeface="Times New Roman"/>
              </a:rPr>
              <a:t>|B).</a:t>
            </a:r>
          </a:p>
        </p:txBody>
      </p:sp>
    </p:spTree>
    <p:extLst>
      <p:ext uri="{BB962C8B-B14F-4D97-AF65-F5344CB8AC3E}">
        <p14:creationId xmlns:p14="http://schemas.microsoft.com/office/powerpoint/2010/main" val="3001364481"/>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Times New Roman"/>
                <a:cs typeface="Times New Roman"/>
              </a:rPr>
              <a:t>Session 3 - 30 Jan</a:t>
            </a:r>
            <a:r>
              <a:rPr lang="en-US" dirty="0" smtClean="0"/>
              <a:t/>
            </a:r>
            <a:br>
              <a:rPr lang="en-US" dirty="0" smtClean="0"/>
            </a:br>
            <a:r>
              <a:rPr lang="en-US" dirty="0" smtClean="0"/>
              <a:t>Previous </a:t>
            </a:r>
            <a:r>
              <a:rPr lang="en-US" dirty="0" smtClean="0"/>
              <a:t>Final Exam: 02ffx.pdf</a:t>
            </a:r>
            <a:endParaRPr lang="en-US" dirty="0"/>
          </a:p>
        </p:txBody>
      </p:sp>
      <p:pic>
        <p:nvPicPr>
          <p:cNvPr id="6" name="Picture 5" descr="Screen Shot 2014-01-29 at 11.39.02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49863"/>
            <a:ext cx="9144000" cy="2314647"/>
          </a:xfrm>
          <a:prstGeom prst="rect">
            <a:avLst/>
          </a:prstGeom>
        </p:spPr>
      </p:pic>
    </p:spTree>
    <p:extLst>
      <p:ext uri="{BB962C8B-B14F-4D97-AF65-F5344CB8AC3E}">
        <p14:creationId xmlns:p14="http://schemas.microsoft.com/office/powerpoint/2010/main" val="93165217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Session 4 - 06 Feb</a:t>
            </a:r>
            <a:endParaRPr lang="en-US" dirty="0"/>
          </a:p>
        </p:txBody>
      </p:sp>
      <p:pic>
        <p:nvPicPr>
          <p:cNvPr id="6" name="Content Placeholder 5" descr="Screen Shot 2014-02-05 at 9.19.48 PM.png"/>
          <p:cNvPicPr>
            <a:picLocks noGrp="1" noChangeAspect="1"/>
          </p:cNvPicPr>
          <p:nvPr>
            <p:ph idx="1"/>
          </p:nvPr>
        </p:nvPicPr>
        <p:blipFill>
          <a:blip r:embed="rId2">
            <a:extLst>
              <a:ext uri="{28A0092B-C50C-407E-A947-70E740481C1C}">
                <a14:useLocalDpi xmlns:a14="http://schemas.microsoft.com/office/drawing/2010/main" val="0"/>
              </a:ext>
            </a:extLst>
          </a:blip>
          <a:srcRect t="-13937" b="-13937"/>
          <a:stretch>
            <a:fillRect/>
          </a:stretch>
        </p:blipFill>
        <p:spPr/>
      </p:pic>
    </p:spTree>
    <p:extLst>
      <p:ext uri="{BB962C8B-B14F-4D97-AF65-F5344CB8AC3E}">
        <p14:creationId xmlns:p14="http://schemas.microsoft.com/office/powerpoint/2010/main" val="1040434521"/>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Session 4 - 06 Feb</a:t>
            </a:r>
            <a:endParaRPr lang="en-US" dirty="0"/>
          </a:p>
        </p:txBody>
      </p:sp>
      <p:pic>
        <p:nvPicPr>
          <p:cNvPr id="4" name="Content Placeholder 3" descr="Screen Shot 2014-02-05 at 9.19.36 PM.png"/>
          <p:cNvPicPr>
            <a:picLocks noGrp="1" noChangeAspect="1"/>
          </p:cNvPicPr>
          <p:nvPr>
            <p:ph idx="1"/>
          </p:nvPr>
        </p:nvPicPr>
        <p:blipFill>
          <a:blip r:embed="rId2">
            <a:extLst>
              <a:ext uri="{28A0092B-C50C-407E-A947-70E740481C1C}">
                <a14:useLocalDpi xmlns:a14="http://schemas.microsoft.com/office/drawing/2010/main" val="0"/>
              </a:ext>
            </a:extLst>
          </a:blip>
          <a:srcRect t="-18482" b="-18482"/>
          <a:stretch>
            <a:fillRect/>
          </a:stretch>
        </p:blipFill>
        <p:spPr/>
      </p:pic>
    </p:spTree>
    <p:extLst>
      <p:ext uri="{BB962C8B-B14F-4D97-AF65-F5344CB8AC3E}">
        <p14:creationId xmlns:p14="http://schemas.microsoft.com/office/powerpoint/2010/main" val="2299308656"/>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Session 4 - 06 Feb</a:t>
            </a:r>
            <a:endParaRPr lang="en-US" dirty="0"/>
          </a:p>
        </p:txBody>
      </p:sp>
      <p:sp>
        <p:nvSpPr>
          <p:cNvPr id="3" name="Content Placeholder 2"/>
          <p:cNvSpPr>
            <a:spLocks noGrp="1"/>
          </p:cNvSpPr>
          <p:nvPr>
            <p:ph idx="1"/>
          </p:nvPr>
        </p:nvSpPr>
        <p:spPr/>
        <p:txBody>
          <a:bodyPr/>
          <a:lstStyle/>
          <a:p>
            <a:endParaRPr lang="en-US" dirty="0"/>
          </a:p>
        </p:txBody>
      </p:sp>
      <p:pic>
        <p:nvPicPr>
          <p:cNvPr id="4" name="Picture 3" descr="Screen Shot 2013-09-24 at 9.31.49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536700"/>
            <a:ext cx="8229600" cy="4589463"/>
          </a:xfrm>
          <a:prstGeom prst="rect">
            <a:avLst/>
          </a:prstGeom>
        </p:spPr>
      </p:pic>
    </p:spTree>
    <p:extLst>
      <p:ext uri="{BB962C8B-B14F-4D97-AF65-F5344CB8AC3E}">
        <p14:creationId xmlns:p14="http://schemas.microsoft.com/office/powerpoint/2010/main" val="179556676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467544" y="1842249"/>
            <a:ext cx="7488832" cy="1512168"/>
          </a:xfrm>
          <a:prstGeom prst="rect">
            <a:avLst/>
          </a:prstGeom>
          <a:noFill/>
          <a:ln w="9525">
            <a:noFill/>
            <a:miter lim="800000"/>
            <a:headEnd/>
            <a:tailEnd/>
          </a:ln>
        </p:spPr>
      </p:pic>
      <p:pic>
        <p:nvPicPr>
          <p:cNvPr id="10243" name="Picture 3"/>
          <p:cNvPicPr>
            <a:picLocks noChangeAspect="1" noChangeArrowheads="1"/>
          </p:cNvPicPr>
          <p:nvPr/>
        </p:nvPicPr>
        <p:blipFill>
          <a:blip r:embed="rId3" cstate="print"/>
          <a:srcRect/>
          <a:stretch>
            <a:fillRect/>
          </a:stretch>
        </p:blipFill>
        <p:spPr bwMode="auto">
          <a:xfrm>
            <a:off x="467544" y="3066385"/>
            <a:ext cx="7704856" cy="2520280"/>
          </a:xfrm>
          <a:prstGeom prst="rect">
            <a:avLst/>
          </a:prstGeom>
          <a:noFill/>
          <a:ln w="9525">
            <a:noFill/>
            <a:miter lim="800000"/>
            <a:headEnd/>
            <a:tailEnd/>
          </a:ln>
        </p:spPr>
      </p:pic>
      <p:sp>
        <p:nvSpPr>
          <p:cNvPr id="2" name="Title 1"/>
          <p:cNvSpPr>
            <a:spLocks noGrp="1"/>
          </p:cNvSpPr>
          <p:nvPr>
            <p:ph type="title"/>
          </p:nvPr>
        </p:nvSpPr>
        <p:spPr/>
        <p:txBody>
          <a:bodyPr/>
          <a:lstStyle/>
          <a:p>
            <a:r>
              <a:rPr lang="en-US" dirty="0" smtClean="0"/>
              <a:t>Session 5 - 13 Feb</a:t>
            </a:r>
            <a:endParaRPr lang="en-US" dirty="0"/>
          </a:p>
        </p:txBody>
      </p:sp>
    </p:spTree>
    <p:extLst>
      <p:ext uri="{BB962C8B-B14F-4D97-AF65-F5344CB8AC3E}">
        <p14:creationId xmlns:p14="http://schemas.microsoft.com/office/powerpoint/2010/main" val="1514075259"/>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539552" y="1983680"/>
            <a:ext cx="7776864" cy="3605560"/>
          </a:xfrm>
          <a:prstGeom prst="rect">
            <a:avLst/>
          </a:prstGeom>
          <a:noFill/>
          <a:ln w="9525">
            <a:noFill/>
            <a:miter lim="800000"/>
            <a:headEnd/>
            <a:tailEnd/>
          </a:ln>
        </p:spPr>
      </p:pic>
      <p:sp>
        <p:nvSpPr>
          <p:cNvPr id="2" name="Title 1"/>
          <p:cNvSpPr>
            <a:spLocks noGrp="1"/>
          </p:cNvSpPr>
          <p:nvPr>
            <p:ph type="title"/>
          </p:nvPr>
        </p:nvSpPr>
        <p:spPr/>
        <p:txBody>
          <a:bodyPr/>
          <a:lstStyle/>
          <a:p>
            <a:r>
              <a:rPr lang="en-US" dirty="0" smtClean="0"/>
              <a:t>Session 5 - 13 Feb</a:t>
            </a:r>
            <a:endParaRPr lang="en-US" dirty="0"/>
          </a:p>
        </p:txBody>
      </p:sp>
    </p:spTree>
    <p:extLst>
      <p:ext uri="{BB962C8B-B14F-4D97-AF65-F5344CB8AC3E}">
        <p14:creationId xmlns:p14="http://schemas.microsoft.com/office/powerpoint/2010/main" val="4188950985"/>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93215"/>
            <a:ext cx="8229600" cy="1143000"/>
          </a:xfrm>
        </p:spPr>
        <p:txBody>
          <a:bodyPr>
            <a:normAutofit fontScale="90000"/>
          </a:bodyPr>
          <a:lstStyle/>
          <a:p>
            <a:r>
              <a:rPr lang="en-US" dirty="0" smtClean="0"/>
              <a:t>Session 5 - 13 Feb</a:t>
            </a:r>
            <a:br>
              <a:rPr lang="en-US" dirty="0" smtClean="0"/>
            </a:br>
            <a:r>
              <a:rPr lang="en-US" dirty="0" smtClean="0"/>
              <a:t>07ffx.doc </a:t>
            </a:r>
            <a:endParaRPr lang="en-US" dirty="0"/>
          </a:p>
        </p:txBody>
      </p:sp>
      <p:sp>
        <p:nvSpPr>
          <p:cNvPr id="4" name="Content Placeholder 3"/>
          <p:cNvSpPr>
            <a:spLocks noGrp="1"/>
          </p:cNvSpPr>
          <p:nvPr>
            <p:ph idx="1"/>
          </p:nvPr>
        </p:nvSpPr>
        <p:spPr>
          <a:xfrm>
            <a:off x="35495" y="1426085"/>
            <a:ext cx="9172399" cy="5472608"/>
          </a:xfrm>
        </p:spPr>
        <p:txBody>
          <a:bodyPr>
            <a:normAutofit/>
          </a:bodyPr>
          <a:lstStyle/>
          <a:p>
            <a:r>
              <a:rPr lang="en-US" sz="2400" dirty="0" smtClean="0"/>
              <a:t>Question 1. </a:t>
            </a:r>
            <a:r>
              <a:rPr lang="en-US" sz="2400" dirty="0"/>
              <a:t>A telecommunications equipment vendor produces two lines of products (</a:t>
            </a:r>
            <a:r>
              <a:rPr lang="en-US" sz="2400" dirty="0" err="1"/>
              <a:t>i</a:t>
            </a:r>
            <a:r>
              <a:rPr lang="en-US" sz="2400" dirty="0"/>
              <a:t>) private network equipment and (ii) public network equipment. It estimates the market size for these two product lines in one year’s time as shown in the table:</a:t>
            </a:r>
          </a:p>
          <a:p>
            <a:endParaRPr lang="en-US" dirty="0" smtClean="0"/>
          </a:p>
          <a:p>
            <a:endParaRPr lang="en-US" dirty="0" smtClean="0"/>
          </a:p>
          <a:p>
            <a:endParaRPr lang="en-US" dirty="0"/>
          </a:p>
          <a:p>
            <a:endParaRPr lang="en-US" dirty="0" smtClean="0"/>
          </a:p>
          <a:p>
            <a:pPr marL="0" indent="0">
              <a:buNone/>
            </a:pPr>
            <a:r>
              <a:rPr lang="en-US" dirty="0"/>
              <a:t> </a:t>
            </a:r>
            <a:r>
              <a:rPr lang="en-US" dirty="0" smtClean="0"/>
              <a:t>  </a:t>
            </a:r>
            <a:r>
              <a:rPr lang="en-US" sz="2400" dirty="0" smtClean="0"/>
              <a:t>a) </a:t>
            </a:r>
            <a:r>
              <a:rPr lang="en-US" sz="2400" dirty="0"/>
              <a:t>Assuming that the markets for the two lines of products are independent of each other, calculate the mean and standard deviation of the estimated total market size in one year’s time. </a:t>
            </a:r>
          </a:p>
        </p:txBody>
      </p:sp>
      <p:graphicFrame>
        <p:nvGraphicFramePr>
          <p:cNvPr id="5" name="Table 4"/>
          <p:cNvGraphicFramePr>
            <a:graphicFrameLocks noGrp="1"/>
          </p:cNvGraphicFramePr>
          <p:nvPr>
            <p:extLst>
              <p:ext uri="{D42A27DB-BD31-4B8C-83A1-F6EECF244321}">
                <p14:modId xmlns:p14="http://schemas.microsoft.com/office/powerpoint/2010/main" val="2305149221"/>
              </p:ext>
            </p:extLst>
          </p:nvPr>
        </p:nvGraphicFramePr>
        <p:xfrm>
          <a:off x="971600" y="3434391"/>
          <a:ext cx="6096000" cy="1483360"/>
        </p:xfrm>
        <a:graphic>
          <a:graphicData uri="http://schemas.openxmlformats.org/drawingml/2006/table">
            <a:tbl>
              <a:tblPr firstRow="1" bandRow="1">
                <a:tableStyleId>{5940675A-B579-460E-94D1-54222C63F5DA}</a:tableStyleId>
              </a:tblPr>
              <a:tblGrid>
                <a:gridCol w="2032000"/>
                <a:gridCol w="2032000"/>
                <a:gridCol w="2032000"/>
              </a:tblGrid>
              <a:tr h="370840">
                <a:tc>
                  <a:txBody>
                    <a:bodyPr/>
                    <a:lstStyle/>
                    <a:p>
                      <a:endParaRPr lang="en-US" b="1" dirty="0"/>
                    </a:p>
                  </a:txBody>
                  <a:tcPr/>
                </a:tc>
                <a:tc gridSpan="2">
                  <a:txBody>
                    <a:bodyPr/>
                    <a:lstStyle/>
                    <a:p>
                      <a:r>
                        <a:rPr lang="en-US" b="1" dirty="0" smtClean="0"/>
                        <a:t>Estimated Market</a:t>
                      </a:r>
                      <a:r>
                        <a:rPr lang="en-US" b="1" baseline="0" dirty="0" smtClean="0"/>
                        <a:t> size: $</a:t>
                      </a:r>
                      <a:r>
                        <a:rPr lang="en-US" b="1" baseline="0" dirty="0" err="1" smtClean="0"/>
                        <a:t>bn</a:t>
                      </a:r>
                      <a:endParaRPr lang="en-US" b="1" dirty="0"/>
                    </a:p>
                  </a:txBody>
                  <a:tcPr/>
                </a:tc>
                <a:tc hMerge="1">
                  <a:txBody>
                    <a:bodyPr/>
                    <a:lstStyle/>
                    <a:p>
                      <a:endParaRPr lang="en-US" dirty="0"/>
                    </a:p>
                  </a:txBody>
                  <a:tcPr/>
                </a:tc>
              </a:tr>
              <a:tr h="370840">
                <a:tc>
                  <a:txBody>
                    <a:bodyPr/>
                    <a:lstStyle/>
                    <a:p>
                      <a:endParaRPr lang="en-US" b="1" dirty="0"/>
                    </a:p>
                  </a:txBody>
                  <a:tcPr/>
                </a:tc>
                <a:tc>
                  <a:txBody>
                    <a:bodyPr/>
                    <a:lstStyle/>
                    <a:p>
                      <a:r>
                        <a:rPr lang="en-US" b="1" dirty="0" smtClean="0"/>
                        <a:t>Mean</a:t>
                      </a:r>
                      <a:endParaRPr lang="en-US" b="1" dirty="0"/>
                    </a:p>
                  </a:txBody>
                  <a:tcPr/>
                </a:tc>
                <a:tc>
                  <a:txBody>
                    <a:bodyPr/>
                    <a:lstStyle/>
                    <a:p>
                      <a:r>
                        <a:rPr lang="en-US" b="1" dirty="0" smtClean="0"/>
                        <a:t>SD</a:t>
                      </a:r>
                      <a:endParaRPr lang="en-US" b="1" dirty="0"/>
                    </a:p>
                  </a:txBody>
                  <a:tcPr/>
                </a:tc>
              </a:tr>
              <a:tr h="370840">
                <a:tc>
                  <a:txBody>
                    <a:bodyPr/>
                    <a:lstStyle/>
                    <a:p>
                      <a:r>
                        <a:rPr lang="en-US" b="1" dirty="0" smtClean="0"/>
                        <a:t>Private</a:t>
                      </a:r>
                      <a:endParaRPr lang="en-US" b="1" dirty="0"/>
                    </a:p>
                  </a:txBody>
                  <a:tcPr/>
                </a:tc>
                <a:tc>
                  <a:txBody>
                    <a:bodyPr/>
                    <a:lstStyle/>
                    <a:p>
                      <a:r>
                        <a:rPr lang="en-US" b="1" dirty="0" smtClean="0"/>
                        <a:t>7.6</a:t>
                      </a:r>
                      <a:endParaRPr lang="en-US" b="1" dirty="0"/>
                    </a:p>
                  </a:txBody>
                  <a:tcPr/>
                </a:tc>
                <a:tc>
                  <a:txBody>
                    <a:bodyPr/>
                    <a:lstStyle/>
                    <a:p>
                      <a:r>
                        <a:rPr lang="en-US" b="1" dirty="0" smtClean="0"/>
                        <a:t>1.2</a:t>
                      </a:r>
                      <a:endParaRPr lang="en-US" b="1" dirty="0"/>
                    </a:p>
                  </a:txBody>
                  <a:tcPr/>
                </a:tc>
              </a:tr>
              <a:tr h="370840">
                <a:tc>
                  <a:txBody>
                    <a:bodyPr/>
                    <a:lstStyle/>
                    <a:p>
                      <a:r>
                        <a:rPr lang="en-US" b="1" dirty="0" smtClean="0"/>
                        <a:t>Public</a:t>
                      </a:r>
                      <a:endParaRPr lang="en-US" b="1" dirty="0"/>
                    </a:p>
                  </a:txBody>
                  <a:tcPr/>
                </a:tc>
                <a:tc>
                  <a:txBody>
                    <a:bodyPr/>
                    <a:lstStyle/>
                    <a:p>
                      <a:r>
                        <a:rPr lang="en-US" b="1" dirty="0" smtClean="0"/>
                        <a:t>4.3</a:t>
                      </a:r>
                      <a:endParaRPr lang="en-US" b="1" dirty="0"/>
                    </a:p>
                  </a:txBody>
                  <a:tcPr/>
                </a:tc>
                <a:tc>
                  <a:txBody>
                    <a:bodyPr/>
                    <a:lstStyle/>
                    <a:p>
                      <a:r>
                        <a:rPr lang="en-US" b="1" dirty="0" smtClean="0"/>
                        <a:t>0.5</a:t>
                      </a:r>
                      <a:endParaRPr lang="en-US" b="1" dirty="0"/>
                    </a:p>
                  </a:txBody>
                  <a:tcPr/>
                </a:tc>
              </a:tr>
            </a:tbl>
          </a:graphicData>
        </a:graphic>
      </p:graphicFrame>
    </p:spTree>
    <p:extLst>
      <p:ext uri="{BB962C8B-B14F-4D97-AF65-F5344CB8AC3E}">
        <p14:creationId xmlns:p14="http://schemas.microsoft.com/office/powerpoint/2010/main" val="3446279325"/>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Session 5 - 13 Feb</a:t>
            </a:r>
            <a:br>
              <a:rPr lang="en-US" dirty="0" smtClean="0"/>
            </a:br>
            <a:r>
              <a:rPr lang="en-US" dirty="0" smtClean="0"/>
              <a:t>07ffx.doc </a:t>
            </a:r>
            <a:endParaRPr lang="en-US" dirty="0"/>
          </a:p>
        </p:txBody>
      </p:sp>
      <p:sp>
        <p:nvSpPr>
          <p:cNvPr id="3" name="Content Placeholder 2"/>
          <p:cNvSpPr>
            <a:spLocks noGrp="1"/>
          </p:cNvSpPr>
          <p:nvPr>
            <p:ph idx="1"/>
          </p:nvPr>
        </p:nvSpPr>
        <p:spPr>
          <a:xfrm>
            <a:off x="457200" y="1600200"/>
            <a:ext cx="8229600" cy="4925144"/>
          </a:xfrm>
        </p:spPr>
        <p:txBody>
          <a:bodyPr>
            <a:normAutofit/>
          </a:bodyPr>
          <a:lstStyle/>
          <a:p>
            <a:r>
              <a:rPr lang="en-US" sz="2400" dirty="0" smtClean="0"/>
              <a:t>Question 2. A </a:t>
            </a:r>
            <a:r>
              <a:rPr lang="en-US" sz="2400" dirty="0"/>
              <a:t>large survey of customers who called a customer service toll-free telephone number found that 46% of customers were satisfied with the service they received. Since the survey, the customer service agents have received additional training. After the training, interviews with 10 randomly selected customers found that 6 of them were satisfied with the service they received. </a:t>
            </a:r>
            <a:endParaRPr lang="en-US" sz="2400" dirty="0" smtClean="0"/>
          </a:p>
          <a:p>
            <a:endParaRPr lang="en-US" sz="2400" dirty="0" smtClean="0"/>
          </a:p>
          <a:p>
            <a:pPr marL="0" indent="0">
              <a:buNone/>
            </a:pPr>
            <a:r>
              <a:rPr lang="en-US" sz="2400" dirty="0"/>
              <a:t> </a:t>
            </a:r>
            <a:r>
              <a:rPr lang="en-US" sz="2400" dirty="0" smtClean="0"/>
              <a:t>  a) </a:t>
            </a:r>
            <a:r>
              <a:rPr lang="en-US" sz="2400" dirty="0"/>
              <a:t>What is the probability that 6 out of 10 randomly selected customers would have said they were satisfied with the service they received, </a:t>
            </a:r>
            <a:r>
              <a:rPr lang="en-US" sz="2400" i="1" dirty="0"/>
              <a:t>before</a:t>
            </a:r>
            <a:r>
              <a:rPr lang="en-US" sz="2400" dirty="0"/>
              <a:t> the training. </a:t>
            </a:r>
          </a:p>
        </p:txBody>
      </p:sp>
    </p:spTree>
    <p:extLst>
      <p:ext uri="{BB962C8B-B14F-4D97-AF65-F5344CB8AC3E}">
        <p14:creationId xmlns:p14="http://schemas.microsoft.com/office/powerpoint/2010/main" val="103928330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normAutofit fontScale="90000"/>
          </a:bodyPr>
          <a:lstStyle/>
          <a:p>
            <a:r>
              <a:rPr lang="en-US" dirty="0" smtClean="0"/>
              <a:t>Session 5 - 13 Feb</a:t>
            </a:r>
            <a:br>
              <a:rPr lang="en-US" dirty="0" smtClean="0"/>
            </a:br>
            <a:r>
              <a:rPr lang="en-US" dirty="0" smtClean="0"/>
              <a:t>08ffx.doc </a:t>
            </a:r>
            <a:endParaRPr lang="en-US" dirty="0"/>
          </a:p>
        </p:txBody>
      </p:sp>
      <p:sp>
        <p:nvSpPr>
          <p:cNvPr id="3" name="Content Placeholder 2"/>
          <p:cNvSpPr>
            <a:spLocks noGrp="1"/>
          </p:cNvSpPr>
          <p:nvPr>
            <p:ph idx="1"/>
          </p:nvPr>
        </p:nvSpPr>
        <p:spPr>
          <a:xfrm>
            <a:off x="179512" y="980728"/>
            <a:ext cx="8686800" cy="5877272"/>
          </a:xfrm>
        </p:spPr>
        <p:txBody>
          <a:bodyPr>
            <a:noAutofit/>
          </a:bodyPr>
          <a:lstStyle/>
          <a:p>
            <a:r>
              <a:rPr lang="en-CA" sz="2000" dirty="0" smtClean="0"/>
              <a:t>Question 1. An </a:t>
            </a:r>
            <a:r>
              <a:rPr lang="en-CA" sz="2000" dirty="0"/>
              <a:t>automobile dealership records the number of cars sold each day, and calculates the probability distribution as follows</a:t>
            </a:r>
            <a:r>
              <a:rPr lang="en-CA" sz="2000" dirty="0" smtClean="0"/>
              <a:t>:</a:t>
            </a:r>
          </a:p>
          <a:p>
            <a:endParaRPr lang="en-US" sz="2000" dirty="0"/>
          </a:p>
          <a:p>
            <a:pPr marL="0" indent="0">
              <a:buNone/>
            </a:pPr>
            <a:r>
              <a:rPr lang="en-CA" sz="2000" u="sng" dirty="0" smtClean="0"/>
              <a:t>Number </a:t>
            </a:r>
            <a:r>
              <a:rPr lang="en-CA" sz="2000" u="sng" dirty="0"/>
              <a:t>of cars sold </a:t>
            </a:r>
            <a:r>
              <a:rPr lang="en-CA" sz="2000" u="sng" dirty="0" smtClean="0"/>
              <a:t>daily_</a:t>
            </a:r>
            <a:r>
              <a:rPr lang="en-CA" sz="2000" u="sng" dirty="0"/>
              <a:t>	Probability</a:t>
            </a:r>
            <a:endParaRPr lang="en-US" sz="2000" dirty="0"/>
          </a:p>
          <a:p>
            <a:pPr marL="0" indent="0">
              <a:buNone/>
            </a:pPr>
            <a:r>
              <a:rPr lang="en-CA" sz="2000" dirty="0"/>
              <a:t>0                                           </a:t>
            </a:r>
            <a:r>
              <a:rPr lang="en-CA" sz="2000" dirty="0" smtClean="0"/>
              <a:t>		       </a:t>
            </a:r>
            <a:r>
              <a:rPr lang="en-CA" sz="2000" dirty="0"/>
              <a:t>0.1</a:t>
            </a:r>
            <a:endParaRPr lang="en-US" sz="2000" dirty="0"/>
          </a:p>
          <a:p>
            <a:pPr marL="0" indent="0">
              <a:buNone/>
            </a:pPr>
            <a:r>
              <a:rPr lang="en-CA" sz="2000" dirty="0" smtClean="0"/>
              <a:t>1	                                                       </a:t>
            </a:r>
            <a:r>
              <a:rPr lang="en-CA" sz="2000" dirty="0"/>
              <a:t>0.11</a:t>
            </a:r>
            <a:endParaRPr lang="en-US" sz="2000" dirty="0"/>
          </a:p>
          <a:p>
            <a:pPr marL="0" indent="0">
              <a:buNone/>
            </a:pPr>
            <a:r>
              <a:rPr lang="en-CA" sz="2000" dirty="0"/>
              <a:t>2                   </a:t>
            </a:r>
            <a:r>
              <a:rPr lang="en-CA" sz="2000" dirty="0" smtClean="0"/>
              <a:t>	                                       </a:t>
            </a:r>
            <a:r>
              <a:rPr lang="en-CA" sz="2000" dirty="0"/>
              <a:t>0.2</a:t>
            </a:r>
            <a:endParaRPr lang="en-US" sz="2000" dirty="0"/>
          </a:p>
          <a:p>
            <a:pPr marL="0" indent="0">
              <a:buNone/>
            </a:pPr>
            <a:r>
              <a:rPr lang="en-CA" sz="2000" dirty="0"/>
              <a:t>3                                      </a:t>
            </a:r>
            <a:r>
              <a:rPr lang="en-CA" sz="2000" dirty="0" smtClean="0"/>
              <a:t>   	                       </a:t>
            </a:r>
            <a:r>
              <a:rPr lang="en-CA" sz="2000" dirty="0"/>
              <a:t>0.23</a:t>
            </a:r>
            <a:endParaRPr lang="en-US" sz="2000" dirty="0"/>
          </a:p>
          <a:p>
            <a:pPr marL="0" indent="0">
              <a:buNone/>
            </a:pPr>
            <a:r>
              <a:rPr lang="en-CA" sz="2000" dirty="0"/>
              <a:t>4                                      </a:t>
            </a:r>
            <a:r>
              <a:rPr lang="en-CA" sz="2000" dirty="0" smtClean="0"/>
              <a:t>             	       0.3</a:t>
            </a:r>
            <a:endParaRPr lang="en-US" sz="2000" dirty="0"/>
          </a:p>
          <a:p>
            <a:pPr marL="0" indent="0">
              <a:buNone/>
            </a:pPr>
            <a:r>
              <a:rPr lang="en-CA" sz="2000" dirty="0" smtClean="0"/>
              <a:t>5                                                  	       0.06</a:t>
            </a:r>
          </a:p>
          <a:p>
            <a:pPr marL="0" indent="0">
              <a:buNone/>
            </a:pPr>
            <a:endParaRPr lang="en-US" sz="2000" dirty="0"/>
          </a:p>
          <a:p>
            <a:pPr>
              <a:buAutoNum type="alphaLcParenBoth"/>
            </a:pPr>
            <a:r>
              <a:rPr lang="en-CA" sz="2000" dirty="0" smtClean="0"/>
              <a:t>Find </a:t>
            </a:r>
            <a:r>
              <a:rPr lang="en-CA" sz="2000" dirty="0"/>
              <a:t>the mean, variance, and standard deviation of the number of cars sold in one day.</a:t>
            </a:r>
            <a:r>
              <a:rPr lang="en-US" sz="2000" dirty="0"/>
              <a:t> </a:t>
            </a:r>
            <a:endParaRPr lang="en-US" sz="2000" dirty="0" smtClean="0"/>
          </a:p>
          <a:p>
            <a:pPr>
              <a:buAutoNum type="alphaLcParenBoth"/>
            </a:pPr>
            <a:r>
              <a:rPr lang="en-CA" sz="2000" dirty="0"/>
              <a:t>) Find the mean, variance, and standard deviation of the number of cars sold in total during 2 days, assuming sales on the 2 days are independent of each other.</a:t>
            </a:r>
            <a:r>
              <a:rPr lang="en-US" sz="2000" dirty="0"/>
              <a:t> </a:t>
            </a:r>
          </a:p>
        </p:txBody>
      </p:sp>
    </p:spTree>
    <p:extLst>
      <p:ext uri="{BB962C8B-B14F-4D97-AF65-F5344CB8AC3E}">
        <p14:creationId xmlns:p14="http://schemas.microsoft.com/office/powerpoint/2010/main" val="2159461804"/>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Session 5 - 13 Feb</a:t>
            </a:r>
            <a:br>
              <a:rPr lang="en-US" dirty="0" smtClean="0"/>
            </a:br>
            <a:r>
              <a:rPr lang="en-US" dirty="0" smtClean="0"/>
              <a:t>08ffx.doc </a:t>
            </a:r>
            <a:endParaRPr lang="en-US" dirty="0"/>
          </a:p>
        </p:txBody>
      </p:sp>
      <p:sp>
        <p:nvSpPr>
          <p:cNvPr id="3" name="Content Placeholder 2"/>
          <p:cNvSpPr>
            <a:spLocks noGrp="1"/>
          </p:cNvSpPr>
          <p:nvPr>
            <p:ph idx="1"/>
          </p:nvPr>
        </p:nvSpPr>
        <p:spPr/>
        <p:txBody>
          <a:bodyPr>
            <a:normAutofit fontScale="92500"/>
          </a:bodyPr>
          <a:lstStyle/>
          <a:p>
            <a:r>
              <a:rPr lang="en-US" dirty="0" smtClean="0"/>
              <a:t>Question 2. Statistics </a:t>
            </a:r>
            <a:r>
              <a:rPr lang="en-US" dirty="0"/>
              <a:t>Canada provides data on the number of reportable transport accidents involving dangerous goods in their Table 4090002. In a recent year the average rate of occurrence of such accidents was 8.15 per week. </a:t>
            </a:r>
          </a:p>
          <a:p>
            <a:pPr marL="0" indent="0">
              <a:buNone/>
            </a:pPr>
            <a:r>
              <a:rPr lang="en-US" dirty="0"/>
              <a:t> </a:t>
            </a:r>
          </a:p>
          <a:p>
            <a:pPr marL="0" indent="0">
              <a:buNone/>
            </a:pPr>
            <a:r>
              <a:rPr lang="en-US" dirty="0" smtClean="0"/>
              <a:t> </a:t>
            </a:r>
            <a:r>
              <a:rPr lang="en-US" dirty="0"/>
              <a:t>(a) During that year, what was the probability of getting less than 3 such accidents in a given week.</a:t>
            </a:r>
          </a:p>
          <a:p>
            <a:endParaRPr lang="en-US" dirty="0"/>
          </a:p>
        </p:txBody>
      </p:sp>
    </p:spTree>
    <p:extLst>
      <p:ext uri="{BB962C8B-B14F-4D97-AF65-F5344CB8AC3E}">
        <p14:creationId xmlns:p14="http://schemas.microsoft.com/office/powerpoint/2010/main" val="204754027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Session 5 - 13 Feb</a:t>
            </a:r>
            <a:br>
              <a:rPr lang="en-US" dirty="0" smtClean="0"/>
            </a:br>
            <a:r>
              <a:rPr lang="en-US" dirty="0" smtClean="0"/>
              <a:t>08ffx.doc </a:t>
            </a:r>
            <a:endParaRPr lang="en-US" dirty="0"/>
          </a:p>
        </p:txBody>
      </p:sp>
      <p:sp>
        <p:nvSpPr>
          <p:cNvPr id="3" name="Content Placeholder 2"/>
          <p:cNvSpPr>
            <a:spLocks noGrp="1"/>
          </p:cNvSpPr>
          <p:nvPr>
            <p:ph idx="1"/>
          </p:nvPr>
        </p:nvSpPr>
        <p:spPr>
          <a:xfrm>
            <a:off x="86816" y="1408969"/>
            <a:ext cx="9057184" cy="5476415"/>
          </a:xfrm>
        </p:spPr>
        <p:txBody>
          <a:bodyPr>
            <a:normAutofit/>
          </a:bodyPr>
          <a:lstStyle/>
          <a:p>
            <a:r>
              <a:rPr lang="en-US" sz="1800" dirty="0" smtClean="0"/>
              <a:t>Question 3. </a:t>
            </a:r>
            <a:r>
              <a:rPr lang="en-US" sz="1800" dirty="0"/>
              <a:t>The regulations for young drivers getting a probationary motor vehicle drivers license will be severely tightened in the coming months.  Here are some relevant data giving accident statistics based on driving frequency.</a:t>
            </a:r>
          </a:p>
          <a:p>
            <a:r>
              <a:rPr lang="en-US" sz="1800" dirty="0"/>
              <a:t>15% of drivers have a probationary license and 85% have a regular license. In a given year, 10% of drivers with a probationary license are involved in an accident, whereas 2.5% of drivers with a regular license are involved in an accident. </a:t>
            </a:r>
          </a:p>
          <a:p>
            <a:r>
              <a:rPr lang="en-US" sz="1800" dirty="0"/>
              <a:t>The occurrence of accidents for any driver, from year to year, can be assumed to be independent events.  Use the following symbols to do the various calculations:</a:t>
            </a:r>
          </a:p>
          <a:p>
            <a:r>
              <a:rPr lang="en-US" sz="1800" dirty="0"/>
              <a:t>P: Probationary license driver:		R: Regular license driver</a:t>
            </a:r>
          </a:p>
          <a:p>
            <a:r>
              <a:rPr lang="en-US" sz="1800" dirty="0"/>
              <a:t>A: Accident occurs			A</a:t>
            </a:r>
            <a:r>
              <a:rPr lang="en-US" sz="1800" baseline="30000" dirty="0"/>
              <a:t>C</a:t>
            </a:r>
            <a:r>
              <a:rPr lang="en-US" sz="1800" dirty="0"/>
              <a:t>: No accident occurs </a:t>
            </a:r>
            <a:endParaRPr lang="en-US" sz="1800" dirty="0" smtClean="0"/>
          </a:p>
          <a:p>
            <a:endParaRPr lang="en-US" sz="1000" dirty="0" smtClean="0"/>
          </a:p>
          <a:p>
            <a:pPr lvl="0"/>
            <a:r>
              <a:rPr lang="en-US" sz="1800" dirty="0" smtClean="0"/>
              <a:t>a) For </a:t>
            </a:r>
            <a:r>
              <a:rPr lang="en-US" sz="1800" dirty="0"/>
              <a:t>a randomly selected driver, what is the probability that in a given year an accident will occur?  Also, what is the probability that an accident will not occur?</a:t>
            </a:r>
          </a:p>
          <a:p>
            <a:endParaRPr lang="en-US" sz="1000" dirty="0" smtClean="0"/>
          </a:p>
          <a:p>
            <a:r>
              <a:rPr lang="en-US" sz="1800" dirty="0" smtClean="0"/>
              <a:t>b) Calculate </a:t>
            </a:r>
            <a:r>
              <a:rPr lang="en-US" sz="1800" dirty="0"/>
              <a:t>the probability that if there is an accident, the driver is a probationary license holder </a:t>
            </a:r>
            <a:r>
              <a:rPr lang="en-US" sz="1800" dirty="0" smtClean="0"/>
              <a:t>.</a:t>
            </a:r>
          </a:p>
          <a:p>
            <a:endParaRPr lang="en-US" sz="1000" dirty="0" smtClean="0"/>
          </a:p>
          <a:p>
            <a:r>
              <a:rPr lang="en-US" sz="1800" dirty="0" smtClean="0"/>
              <a:t>c) </a:t>
            </a:r>
            <a:r>
              <a:rPr lang="en-US" sz="1800" dirty="0"/>
              <a:t>Calculate the probability that if there is an accident, the driver is a regular license </a:t>
            </a:r>
            <a:r>
              <a:rPr lang="en-US" sz="1800" dirty="0" smtClean="0"/>
              <a:t>holder.</a:t>
            </a:r>
            <a:endParaRPr lang="en-US" sz="1800" dirty="0"/>
          </a:p>
        </p:txBody>
      </p:sp>
    </p:spTree>
    <p:extLst>
      <p:ext uri="{BB962C8B-B14F-4D97-AF65-F5344CB8AC3E}">
        <p14:creationId xmlns:p14="http://schemas.microsoft.com/office/powerpoint/2010/main" val="299041302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323528" y="1265872"/>
            <a:ext cx="7848871" cy="3096344"/>
          </a:xfrm>
          <a:prstGeom prst="rect">
            <a:avLst/>
          </a:prstGeom>
          <a:noFill/>
          <a:ln w="9525">
            <a:noFill/>
            <a:miter lim="800000"/>
            <a:headEnd/>
            <a:tailEnd/>
          </a:ln>
        </p:spPr>
      </p:pic>
      <p:sp>
        <p:nvSpPr>
          <p:cNvPr id="4" name="Title 3"/>
          <p:cNvSpPr>
            <a:spLocks noGrp="1"/>
          </p:cNvSpPr>
          <p:nvPr>
            <p:ph type="title"/>
          </p:nvPr>
        </p:nvSpPr>
        <p:spPr/>
        <p:txBody>
          <a:bodyPr>
            <a:normAutofit/>
          </a:bodyPr>
          <a:lstStyle/>
          <a:p>
            <a:r>
              <a:rPr lang="en-US" dirty="0" smtClean="0"/>
              <a:t>Session 6 - 27 Feb</a:t>
            </a:r>
            <a:endParaRPr lang="en-US" dirty="0"/>
          </a:p>
        </p:txBody>
      </p:sp>
    </p:spTree>
    <p:extLst>
      <p:ext uri="{BB962C8B-B14F-4D97-AF65-F5344CB8AC3E}">
        <p14:creationId xmlns:p14="http://schemas.microsoft.com/office/powerpoint/2010/main" val="375483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827584" y="1671616"/>
            <a:ext cx="7560840" cy="1872207"/>
          </a:xfrm>
          <a:prstGeom prst="rect">
            <a:avLst/>
          </a:prstGeom>
          <a:noFill/>
          <a:ln w="9525">
            <a:noFill/>
            <a:miter lim="800000"/>
            <a:headEnd/>
            <a:tailEnd/>
          </a:ln>
        </p:spPr>
      </p:pic>
      <p:sp>
        <p:nvSpPr>
          <p:cNvPr id="4" name="Title 3"/>
          <p:cNvSpPr>
            <a:spLocks noGrp="1"/>
          </p:cNvSpPr>
          <p:nvPr>
            <p:ph type="title"/>
          </p:nvPr>
        </p:nvSpPr>
        <p:spPr/>
        <p:txBody>
          <a:bodyPr/>
          <a:lstStyle/>
          <a:p>
            <a:r>
              <a:rPr lang="en-US" dirty="0" smtClean="0"/>
              <a:t>Session 6 - 27 Feb</a:t>
            </a:r>
            <a:endParaRPr lang="en-US" dirty="0"/>
          </a:p>
        </p:txBody>
      </p:sp>
    </p:spTree>
    <p:extLst>
      <p:ext uri="{BB962C8B-B14F-4D97-AF65-F5344CB8AC3E}">
        <p14:creationId xmlns:p14="http://schemas.microsoft.com/office/powerpoint/2010/main" val="41495449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cstate="print"/>
          <a:srcRect/>
          <a:stretch>
            <a:fillRect/>
          </a:stretch>
        </p:blipFill>
        <p:spPr bwMode="auto">
          <a:xfrm>
            <a:off x="683568" y="1589500"/>
            <a:ext cx="7488832" cy="4551958"/>
          </a:xfrm>
          <a:prstGeom prst="rect">
            <a:avLst/>
          </a:prstGeom>
          <a:noFill/>
          <a:ln w="9525">
            <a:noFill/>
            <a:miter lim="800000"/>
            <a:headEnd/>
            <a:tailEnd/>
          </a:ln>
        </p:spPr>
      </p:pic>
      <p:sp>
        <p:nvSpPr>
          <p:cNvPr id="4" name="Title 3"/>
          <p:cNvSpPr>
            <a:spLocks noGrp="1"/>
          </p:cNvSpPr>
          <p:nvPr>
            <p:ph type="title"/>
          </p:nvPr>
        </p:nvSpPr>
        <p:spPr/>
        <p:txBody>
          <a:bodyPr/>
          <a:lstStyle/>
          <a:p>
            <a:r>
              <a:rPr lang="en-US" dirty="0" smtClean="0"/>
              <a:t>Session 6 - 27 Feb</a:t>
            </a:r>
            <a:endParaRPr lang="en-US" dirty="0"/>
          </a:p>
        </p:txBody>
      </p:sp>
    </p:spTree>
    <p:extLst>
      <p:ext uri="{BB962C8B-B14F-4D97-AF65-F5344CB8AC3E}">
        <p14:creationId xmlns:p14="http://schemas.microsoft.com/office/powerpoint/2010/main" val="9578494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971600" y="1520379"/>
            <a:ext cx="7056784" cy="5246712"/>
          </a:xfrm>
          <a:prstGeom prst="rect">
            <a:avLst/>
          </a:prstGeom>
          <a:noFill/>
          <a:ln w="9525">
            <a:noFill/>
            <a:miter lim="800000"/>
            <a:headEnd/>
            <a:tailEnd/>
          </a:ln>
        </p:spPr>
      </p:pic>
      <p:sp>
        <p:nvSpPr>
          <p:cNvPr id="5" name="Title 4"/>
          <p:cNvSpPr>
            <a:spLocks noGrp="1"/>
          </p:cNvSpPr>
          <p:nvPr>
            <p:ph type="title"/>
          </p:nvPr>
        </p:nvSpPr>
        <p:spPr/>
        <p:txBody>
          <a:bodyPr/>
          <a:lstStyle/>
          <a:p>
            <a:r>
              <a:rPr lang="en-US" dirty="0" smtClean="0"/>
              <a:t>Session 6 - 27 Feb</a:t>
            </a:r>
            <a:endParaRPr lang="en-US" dirty="0"/>
          </a:p>
        </p:txBody>
      </p:sp>
    </p:spTree>
    <p:extLst>
      <p:ext uri="{BB962C8B-B14F-4D97-AF65-F5344CB8AC3E}">
        <p14:creationId xmlns:p14="http://schemas.microsoft.com/office/powerpoint/2010/main" val="13275363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20</TotalTime>
  <Words>714</Words>
  <Application>Microsoft Macintosh PowerPoint</Application>
  <PresentationFormat>On-screen Show (4:3)</PresentationFormat>
  <Paragraphs>89</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Midterm Review</vt:lpstr>
      <vt:lpstr>Session 2 - 23 Jan</vt:lpstr>
      <vt:lpstr>Session 3 - 30 Jan</vt:lpstr>
      <vt:lpstr>Session 3 - 30 Jan Previous Final Exam: 02ffx.pdf</vt:lpstr>
      <vt:lpstr>Session 4 - 06 Feb</vt:lpstr>
      <vt:lpstr>Session 4 - 06 Feb</vt:lpstr>
      <vt:lpstr>Session 4 - 06 Feb</vt:lpstr>
      <vt:lpstr>Session 5 - 13 Feb</vt:lpstr>
      <vt:lpstr>Session 5 - 13 Feb</vt:lpstr>
      <vt:lpstr>Session 5 - 13 Feb 07ffx.doc </vt:lpstr>
      <vt:lpstr>Session 5 - 13 Feb 07ffx.doc </vt:lpstr>
      <vt:lpstr>Session 5 - 13 Feb 08ffx.doc </vt:lpstr>
      <vt:lpstr>Session 5 - 13 Feb 08ffx.doc </vt:lpstr>
      <vt:lpstr>Session 5 - 13 Feb 08ffx.doc </vt:lpstr>
      <vt:lpstr>Session 6 - 27 Feb</vt:lpstr>
      <vt:lpstr>Session 6 - 27 Feb</vt:lpstr>
      <vt:lpstr>Session 6 - 27 Feb</vt:lpstr>
      <vt:lpstr>Session 6 - 27 Feb</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Midterm Review</dc:title>
  <dc:creator>Abtin Shakiba</dc:creator>
  <cp:lastModifiedBy>Abtin Shakiba</cp:lastModifiedBy>
  <cp:revision>5</cp:revision>
  <dcterms:created xsi:type="dcterms:W3CDTF">2014-03-07T18:39:21Z</dcterms:created>
  <dcterms:modified xsi:type="dcterms:W3CDTF">2014-03-07T18:59:36Z</dcterms:modified>
</cp:coreProperties>
</file>