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9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77AA9E-2277-4190-B5B5-A094F21F88B9}" type="datetimeFigureOut">
              <a:rPr lang="fr-CA" smtClean="0"/>
              <a:pPr/>
              <a:t>2016-09-23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A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0225BA-F4C7-47B1-9F50-AC3DBCBAE91C}" type="slidenum">
              <a:rPr lang="fr-CA" smtClean="0"/>
              <a:pPr/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59B44A8-8BB7-4911-AA4F-F42CFB6E68D1}" type="slidenum">
              <a:rPr lang="zh-CN" altLang="en-US"/>
              <a:pPr/>
              <a:t>2</a:t>
            </a:fld>
            <a:endParaRPr lang="en-US" altLang="zh-CN"/>
          </a:p>
        </p:txBody>
      </p:sp>
      <p:sp>
        <p:nvSpPr>
          <p:cNvPr id="7598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9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B2F65-5B59-4F93-BD74-695EDB85AC0E}" type="datetimeFigureOut">
              <a:rPr lang="fr-CA" smtClean="0"/>
              <a:pPr/>
              <a:t>2016-09-23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18AC8-7BDB-4DC8-9BF5-EDA1E008AF5E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B2F65-5B59-4F93-BD74-695EDB85AC0E}" type="datetimeFigureOut">
              <a:rPr lang="fr-CA" smtClean="0"/>
              <a:pPr/>
              <a:t>2016-09-23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18AC8-7BDB-4DC8-9BF5-EDA1E008AF5E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B2F65-5B59-4F93-BD74-695EDB85AC0E}" type="datetimeFigureOut">
              <a:rPr lang="fr-CA" smtClean="0"/>
              <a:pPr/>
              <a:t>2016-09-23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18AC8-7BDB-4DC8-9BF5-EDA1E008AF5E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B2F65-5B59-4F93-BD74-695EDB85AC0E}" type="datetimeFigureOut">
              <a:rPr lang="fr-CA" smtClean="0"/>
              <a:pPr/>
              <a:t>2016-09-23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18AC8-7BDB-4DC8-9BF5-EDA1E008AF5E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B2F65-5B59-4F93-BD74-695EDB85AC0E}" type="datetimeFigureOut">
              <a:rPr lang="fr-CA" smtClean="0"/>
              <a:pPr/>
              <a:t>2016-09-23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18AC8-7BDB-4DC8-9BF5-EDA1E008AF5E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B2F65-5B59-4F93-BD74-695EDB85AC0E}" type="datetimeFigureOut">
              <a:rPr lang="fr-CA" smtClean="0"/>
              <a:pPr/>
              <a:t>2016-09-23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18AC8-7BDB-4DC8-9BF5-EDA1E008AF5E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B2F65-5B59-4F93-BD74-695EDB85AC0E}" type="datetimeFigureOut">
              <a:rPr lang="fr-CA" smtClean="0"/>
              <a:pPr/>
              <a:t>2016-09-23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18AC8-7BDB-4DC8-9BF5-EDA1E008AF5E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B2F65-5B59-4F93-BD74-695EDB85AC0E}" type="datetimeFigureOut">
              <a:rPr lang="fr-CA" smtClean="0"/>
              <a:pPr/>
              <a:t>2016-09-23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18AC8-7BDB-4DC8-9BF5-EDA1E008AF5E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B2F65-5B59-4F93-BD74-695EDB85AC0E}" type="datetimeFigureOut">
              <a:rPr lang="fr-CA" smtClean="0"/>
              <a:pPr/>
              <a:t>2016-09-23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18AC8-7BDB-4DC8-9BF5-EDA1E008AF5E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B2F65-5B59-4F93-BD74-695EDB85AC0E}" type="datetimeFigureOut">
              <a:rPr lang="fr-CA" smtClean="0"/>
              <a:pPr/>
              <a:t>2016-09-23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18AC8-7BDB-4DC8-9BF5-EDA1E008AF5E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B2F65-5B59-4F93-BD74-695EDB85AC0E}" type="datetimeFigureOut">
              <a:rPr lang="fr-CA" smtClean="0"/>
              <a:pPr/>
              <a:t>2016-09-23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18AC8-7BDB-4DC8-9BF5-EDA1E008AF5E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3B2F65-5B59-4F93-BD74-695EDB85AC0E}" type="datetimeFigureOut">
              <a:rPr lang="fr-CA" smtClean="0"/>
              <a:pPr/>
              <a:t>2016-09-23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118AC8-7BDB-4DC8-9BF5-EDA1E008AF5E}" type="slidenum">
              <a:rPr lang="fr-CA" smtClean="0"/>
              <a:pPr/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notesSlide" Target="../notesSlides/notesSlide1.xml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oleObject" Target="../embeddings/oleObject1.bin"/><Relationship Id="rId10" Type="http://schemas.openxmlformats.org/officeDocument/2006/relationships/oleObject" Target="../embeddings/oleObject6.bin"/><Relationship Id="rId4" Type="http://schemas.openxmlformats.org/officeDocument/2006/relationships/image" Target="../media/image7.png"/><Relationship Id="rId9" Type="http://schemas.openxmlformats.org/officeDocument/2006/relationships/oleObject" Target="../embeddings/oleObject5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CA" dirty="0" err="1" smtClean="0"/>
              <a:t>Exemple</a:t>
            </a:r>
            <a:r>
              <a:rPr lang="en-CA" dirty="0" smtClean="0"/>
              <a:t> de </a:t>
            </a:r>
            <a:r>
              <a:rPr lang="en-CA" dirty="0" err="1" smtClean="0"/>
              <a:t>calcul</a:t>
            </a:r>
            <a:r>
              <a:rPr lang="en-CA" dirty="0" smtClean="0"/>
              <a:t> de </a:t>
            </a:r>
            <a:r>
              <a:rPr lang="en-CA" dirty="0" err="1" smtClean="0"/>
              <a:t>perte</a:t>
            </a:r>
            <a:r>
              <a:rPr lang="en-CA" dirty="0" smtClean="0"/>
              <a:t> de </a:t>
            </a:r>
            <a:r>
              <a:rPr lang="en-CA" dirty="0" smtClean="0"/>
              <a:t>charge </a:t>
            </a:r>
            <a:r>
              <a:rPr lang="en-CA" dirty="0" err="1" smtClean="0"/>
              <a:t>graduelle</a:t>
            </a:r>
            <a:r>
              <a:rPr lang="en-CA" dirty="0" smtClean="0"/>
              <a:t> </a:t>
            </a:r>
            <a:r>
              <a:rPr lang="en-CA" dirty="0" smtClean="0"/>
              <a:t>de </a:t>
            </a:r>
            <a:r>
              <a:rPr lang="en-CA" dirty="0" err="1" smtClean="0"/>
              <a:t>l’</a:t>
            </a:r>
            <a:r>
              <a:rPr lang="en-CA" dirty="0" err="1" smtClean="0"/>
              <a:t>amont</a:t>
            </a:r>
            <a:r>
              <a:rPr lang="en-CA" dirty="0" smtClean="0"/>
              <a:t> </a:t>
            </a:r>
            <a:r>
              <a:rPr lang="en-CA" dirty="0" err="1" smtClean="0"/>
              <a:t>jusqu’en</a:t>
            </a:r>
            <a:r>
              <a:rPr lang="en-CA" dirty="0" smtClean="0"/>
              <a:t>  </a:t>
            </a:r>
            <a:r>
              <a:rPr lang="en-CA" dirty="0" err="1" smtClean="0"/>
              <a:t>aval</a:t>
            </a:r>
            <a:r>
              <a:rPr lang="en-CA" dirty="0" smtClean="0"/>
              <a:t> d’un </a:t>
            </a:r>
            <a:r>
              <a:rPr lang="en-CA" dirty="0" err="1" smtClean="0"/>
              <a:t>barage</a:t>
            </a:r>
            <a:endParaRPr lang="fr-CA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8789" name="Picture 5"/>
          <p:cNvPicPr>
            <a:picLocks noChangeAspect="1" noChangeArrowheads="1"/>
          </p:cNvPicPr>
          <p:nvPr/>
        </p:nvPicPr>
        <p:blipFill>
          <a:blip r:embed="rId4" cstate="print"/>
          <a:srcRect l="3990" t="21834" r="46463" b="17685"/>
          <a:stretch>
            <a:fillRect/>
          </a:stretch>
        </p:blipFill>
        <p:spPr bwMode="auto">
          <a:xfrm>
            <a:off x="755650" y="404815"/>
            <a:ext cx="7200900" cy="3209925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/>
        </p:spPr>
      </p:pic>
      <p:sp>
        <p:nvSpPr>
          <p:cNvPr id="758790" name="Line 6"/>
          <p:cNvSpPr>
            <a:spLocks noChangeShapeType="1"/>
          </p:cNvSpPr>
          <p:nvPr/>
        </p:nvSpPr>
        <p:spPr bwMode="auto">
          <a:xfrm>
            <a:off x="863601" y="728663"/>
            <a:ext cx="2052638" cy="0"/>
          </a:xfrm>
          <a:prstGeom prst="line">
            <a:avLst/>
          </a:prstGeom>
          <a:noFill/>
          <a:ln w="38100">
            <a:solidFill>
              <a:srgbClr val="3366FF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CA">
              <a:solidFill>
                <a:srgbClr val="8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58791" name="Freeform 7"/>
          <p:cNvSpPr>
            <a:spLocks/>
          </p:cNvSpPr>
          <p:nvPr/>
        </p:nvSpPr>
        <p:spPr bwMode="auto">
          <a:xfrm>
            <a:off x="6767513" y="1557338"/>
            <a:ext cx="217487" cy="1079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37" y="0"/>
              </a:cxn>
              <a:cxn ang="0">
                <a:pos x="69" y="68"/>
              </a:cxn>
              <a:cxn ang="0">
                <a:pos x="0" y="0"/>
              </a:cxn>
            </a:cxnLst>
            <a:rect l="0" t="0" r="r" b="b"/>
            <a:pathLst>
              <a:path w="137" h="68">
                <a:moveTo>
                  <a:pt x="0" y="0"/>
                </a:moveTo>
                <a:lnTo>
                  <a:pt x="137" y="0"/>
                </a:lnTo>
                <a:lnTo>
                  <a:pt x="69" y="68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38100" cap="flat" cmpd="sng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>
            <a:noAutofit/>
          </a:bodyPr>
          <a:lstStyle/>
          <a:p>
            <a:endParaRPr lang="en-CA">
              <a:solidFill>
                <a:srgbClr val="8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58792" name="Freeform 8"/>
          <p:cNvSpPr>
            <a:spLocks/>
          </p:cNvSpPr>
          <p:nvPr/>
        </p:nvSpPr>
        <p:spPr bwMode="auto">
          <a:xfrm>
            <a:off x="2051050" y="490024"/>
            <a:ext cx="217488" cy="36933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37" y="0"/>
              </a:cxn>
              <a:cxn ang="0">
                <a:pos x="69" y="68"/>
              </a:cxn>
              <a:cxn ang="0">
                <a:pos x="0" y="0"/>
              </a:cxn>
            </a:cxnLst>
            <a:rect l="0" t="0" r="r" b="b"/>
            <a:pathLst>
              <a:path w="137" h="68">
                <a:moveTo>
                  <a:pt x="0" y="0"/>
                </a:moveTo>
                <a:lnTo>
                  <a:pt x="137" y="0"/>
                </a:lnTo>
                <a:lnTo>
                  <a:pt x="69" y="68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38100" cap="flat" cmpd="sng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>
            <a:spAutoFit/>
          </a:bodyPr>
          <a:lstStyle/>
          <a:p>
            <a:endParaRPr lang="en-CA">
              <a:solidFill>
                <a:srgbClr val="8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2" name="Group 114"/>
          <p:cNvGrpSpPr>
            <a:grpSpLocks/>
          </p:cNvGrpSpPr>
          <p:nvPr/>
        </p:nvGrpSpPr>
        <p:grpSpPr bwMode="auto">
          <a:xfrm>
            <a:off x="7775572" y="3200405"/>
            <a:ext cx="1470024" cy="338138"/>
            <a:chOff x="4898" y="2016"/>
            <a:chExt cx="926" cy="213"/>
          </a:xfrm>
        </p:grpSpPr>
        <p:sp>
          <p:nvSpPr>
            <p:cNvPr id="758793" name="Line 9"/>
            <p:cNvSpPr>
              <a:spLocks noChangeShapeType="1"/>
            </p:cNvSpPr>
            <p:nvPr/>
          </p:nvSpPr>
          <p:spPr bwMode="auto">
            <a:xfrm>
              <a:off x="4898" y="2228"/>
              <a:ext cx="63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CA">
                <a:solidFill>
                  <a:srgbClr val="8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758794" name="Text Box 10"/>
            <p:cNvSpPr txBox="1">
              <a:spLocks noChangeArrowheads="1"/>
            </p:cNvSpPr>
            <p:nvPr/>
          </p:nvSpPr>
          <p:spPr bwMode="auto">
            <a:xfrm>
              <a:off x="4933" y="2016"/>
              <a:ext cx="891" cy="213"/>
            </a:xfrm>
            <a:prstGeom prst="rect">
              <a:avLst/>
            </a:prstGeom>
            <a:noFill/>
            <a:ln w="38100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buFontTx/>
                <a:buNone/>
              </a:pPr>
              <a:r>
                <a:rPr lang="en-US" altLang="ko-KR" sz="1600" dirty="0" err="1" smtClean="0">
                  <a:solidFill>
                    <a:srgbClr val="80000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Référence</a:t>
              </a:r>
              <a:r>
                <a:rPr lang="en-US" altLang="ko-KR" sz="1600" dirty="0" smtClean="0">
                  <a:solidFill>
                    <a:srgbClr val="80000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 </a:t>
              </a:r>
              <a:r>
                <a:rPr lang="en-US" altLang="ko-KR" sz="1600" dirty="0">
                  <a:solidFill>
                    <a:srgbClr val="80000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1</a:t>
              </a:r>
              <a:endParaRPr lang="en-CA" sz="1600" dirty="0">
                <a:solidFill>
                  <a:srgbClr val="8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758795" name="Line 11"/>
          <p:cNvSpPr>
            <a:spLocks noChangeShapeType="1"/>
          </p:cNvSpPr>
          <p:nvPr/>
        </p:nvSpPr>
        <p:spPr bwMode="auto">
          <a:xfrm>
            <a:off x="1079500" y="1665288"/>
            <a:ext cx="0" cy="183515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 type="triangle" w="med" len="med"/>
            <a:tailEnd type="triangle" w="med" len="med"/>
          </a:ln>
          <a:effectLst/>
        </p:spPr>
        <p:txBody>
          <a:bodyPr anchor="ctr">
            <a:spAutoFit/>
          </a:bodyPr>
          <a:lstStyle/>
          <a:p>
            <a:endParaRPr lang="en-CA">
              <a:solidFill>
                <a:srgbClr val="8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58796" name="Line 12"/>
          <p:cNvSpPr>
            <a:spLocks noChangeShapeType="1"/>
          </p:cNvSpPr>
          <p:nvPr/>
        </p:nvSpPr>
        <p:spPr bwMode="auto">
          <a:xfrm>
            <a:off x="1079500" y="728665"/>
            <a:ext cx="0" cy="93662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 type="triangle" w="med" len="med"/>
            <a:tailEnd type="triangle" w="med" len="med"/>
          </a:ln>
          <a:effectLst/>
        </p:spPr>
        <p:txBody>
          <a:bodyPr anchor="ctr">
            <a:spAutoFit/>
          </a:bodyPr>
          <a:lstStyle/>
          <a:p>
            <a:endParaRPr lang="en-CA">
              <a:solidFill>
                <a:srgbClr val="8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58799" name="Text Box 15"/>
          <p:cNvSpPr txBox="1">
            <a:spLocks noChangeArrowheads="1"/>
          </p:cNvSpPr>
          <p:nvPr/>
        </p:nvSpPr>
        <p:spPr bwMode="auto">
          <a:xfrm rot="10800000">
            <a:off x="1187451" y="2168527"/>
            <a:ext cx="488950" cy="669925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/>
        </p:spPr>
        <p:txBody>
          <a:bodyPr vert="eaVert" wrap="none">
            <a:noAutofit/>
          </a:bodyPr>
          <a:lstStyle/>
          <a:p>
            <a:pPr>
              <a:buFontTx/>
              <a:buNone/>
            </a:pPr>
            <a:r>
              <a:rPr lang="en-US" altLang="ko-KR" sz="2000">
                <a:solidFill>
                  <a:srgbClr val="8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10 m</a:t>
            </a:r>
            <a:endParaRPr lang="en-CA" sz="2000">
              <a:solidFill>
                <a:srgbClr val="8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58800" name="Text Box 16"/>
          <p:cNvSpPr txBox="1">
            <a:spLocks noChangeArrowheads="1"/>
          </p:cNvSpPr>
          <p:nvPr/>
        </p:nvSpPr>
        <p:spPr bwMode="auto">
          <a:xfrm rot="10800000">
            <a:off x="1149350" y="1016000"/>
            <a:ext cx="488950" cy="528638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/>
        </p:spPr>
        <p:txBody>
          <a:bodyPr vert="eaVert" wrap="none">
            <a:noAutofit/>
          </a:bodyPr>
          <a:lstStyle/>
          <a:p>
            <a:pPr>
              <a:buFontTx/>
              <a:buNone/>
            </a:pPr>
            <a:r>
              <a:rPr lang="en-US" altLang="ko-KR" sz="2000">
                <a:solidFill>
                  <a:srgbClr val="8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 m</a:t>
            </a:r>
            <a:endParaRPr lang="en-CA" sz="2000">
              <a:solidFill>
                <a:srgbClr val="8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58803" name="Oval 19"/>
          <p:cNvSpPr>
            <a:spLocks noChangeArrowheads="1"/>
          </p:cNvSpPr>
          <p:nvPr/>
        </p:nvSpPr>
        <p:spPr bwMode="auto">
          <a:xfrm>
            <a:off x="1619251" y="1628777"/>
            <a:ext cx="92075" cy="92075"/>
          </a:xfrm>
          <a:prstGeom prst="ellipse">
            <a:avLst/>
          </a:prstGeom>
          <a:solidFill>
            <a:srgbClr val="0000FF"/>
          </a:solidFill>
          <a:ln w="38100" algn="ctr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>
            <a:noAutofit/>
          </a:bodyPr>
          <a:lstStyle/>
          <a:p>
            <a:endParaRPr lang="en-CA">
              <a:solidFill>
                <a:srgbClr val="8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58804" name="Text Box 20"/>
          <p:cNvSpPr txBox="1">
            <a:spLocks noChangeArrowheads="1"/>
          </p:cNvSpPr>
          <p:nvPr/>
        </p:nvSpPr>
        <p:spPr bwMode="auto">
          <a:xfrm>
            <a:off x="1692275" y="1341440"/>
            <a:ext cx="368300" cy="396875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/>
        </p:spPr>
        <p:txBody>
          <a:bodyPr wrap="none">
            <a:noAutofit/>
          </a:bodyPr>
          <a:lstStyle/>
          <a:p>
            <a:pPr>
              <a:buFontTx/>
              <a:buNone/>
            </a:pPr>
            <a:r>
              <a:rPr lang="en-US" altLang="ko-KR" sz="2000">
                <a:solidFill>
                  <a:srgbClr val="8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</a:t>
            </a:r>
            <a:endParaRPr lang="en-CA" sz="2000">
              <a:solidFill>
                <a:srgbClr val="8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58805" name="Oval 21"/>
          <p:cNvSpPr>
            <a:spLocks noChangeArrowheads="1"/>
          </p:cNvSpPr>
          <p:nvPr/>
        </p:nvSpPr>
        <p:spPr bwMode="auto">
          <a:xfrm>
            <a:off x="7054851" y="1628777"/>
            <a:ext cx="92075" cy="92075"/>
          </a:xfrm>
          <a:prstGeom prst="ellipse">
            <a:avLst/>
          </a:prstGeom>
          <a:solidFill>
            <a:srgbClr val="0000FF"/>
          </a:solidFill>
          <a:ln w="38100" algn="ctr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>
            <a:noAutofit/>
          </a:bodyPr>
          <a:lstStyle/>
          <a:p>
            <a:endParaRPr lang="en-CA">
              <a:solidFill>
                <a:srgbClr val="8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58806" name="Text Box 22"/>
          <p:cNvSpPr txBox="1">
            <a:spLocks noChangeArrowheads="1"/>
          </p:cNvSpPr>
          <p:nvPr/>
        </p:nvSpPr>
        <p:spPr bwMode="auto">
          <a:xfrm>
            <a:off x="7092950" y="1341440"/>
            <a:ext cx="438150" cy="396875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/>
        </p:spPr>
        <p:txBody>
          <a:bodyPr wrap="none">
            <a:noAutofit/>
          </a:bodyPr>
          <a:lstStyle/>
          <a:p>
            <a:pPr>
              <a:buFontTx/>
              <a:buNone/>
            </a:pPr>
            <a:r>
              <a:rPr lang="en-US" altLang="ko-KR" sz="2000">
                <a:solidFill>
                  <a:srgbClr val="8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B’</a:t>
            </a:r>
            <a:endParaRPr lang="en-CA" sz="2000">
              <a:solidFill>
                <a:srgbClr val="8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aphicFrame>
        <p:nvGraphicFramePr>
          <p:cNvPr id="758894" name="Group 110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219056558"/>
              </p:ext>
            </p:extLst>
          </p:nvPr>
        </p:nvGraphicFramePr>
        <p:xfrm>
          <a:off x="323850" y="4005265"/>
          <a:ext cx="8461375" cy="1800543"/>
        </p:xfrm>
        <a:graphic>
          <a:graphicData uri="http://schemas.openxmlformats.org/drawingml/2006/table">
            <a:tbl>
              <a:tblPr/>
              <a:tblGrid>
                <a:gridCol w="1692275"/>
                <a:gridCol w="827088"/>
                <a:gridCol w="865187"/>
                <a:gridCol w="863600"/>
                <a:gridCol w="863600"/>
                <a:gridCol w="936625"/>
                <a:gridCol w="863600"/>
                <a:gridCol w="1549400"/>
              </a:tblGrid>
              <a:tr h="43180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en-CA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B</a:t>
                      </a: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B’</a:t>
                      </a: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B – B’</a:t>
                      </a: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6263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Tx/>
                        <a:buNone/>
                        <a:tabLst/>
                      </a:pPr>
                      <a:endParaRPr kumimoji="0" lang="en-CA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Référence</a:t>
                      </a:r>
                      <a:r>
                        <a:rPr kumimoji="0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 1</a:t>
                      </a:r>
                      <a:endParaRPr kumimoji="0" lang="en-CA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10</a:t>
                      </a: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2</a:t>
                      </a: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12</a:t>
                      </a: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10</a:t>
                      </a: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0</a:t>
                      </a: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10</a:t>
                      </a: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2</a:t>
                      </a: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Référence</a:t>
                      </a:r>
                      <a:r>
                        <a:rPr kumimoji="0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 2</a:t>
                      </a:r>
                      <a:endParaRPr kumimoji="0" lang="en-CA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0</a:t>
                      </a: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2</a:t>
                      </a: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2</a:t>
                      </a: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0</a:t>
                      </a: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0</a:t>
                      </a: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0</a:t>
                      </a: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2</a:t>
                      </a:r>
                      <a:endParaRPr kumimoji="0" lang="en-CA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58889" name="Object 105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425534010"/>
              </p:ext>
            </p:extLst>
          </p:nvPr>
        </p:nvGraphicFramePr>
        <p:xfrm>
          <a:off x="2268539" y="4581527"/>
          <a:ext cx="306387" cy="360363"/>
        </p:xfrm>
        <a:graphic>
          <a:graphicData uri="http://schemas.openxmlformats.org/presentationml/2006/ole">
            <p:oleObj spid="_x0000_s1026" name="Equation" r:id="rId5" imgW="139680" imgH="164880" progId="Equation.DSMT4">
              <p:embed/>
            </p:oleObj>
          </a:graphicData>
        </a:graphic>
      </p:graphicFrame>
      <p:graphicFrame>
        <p:nvGraphicFramePr>
          <p:cNvPr id="758890" name="Object 106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028997434"/>
              </p:ext>
            </p:extLst>
          </p:nvPr>
        </p:nvGraphicFramePr>
        <p:xfrm>
          <a:off x="4843464" y="4581527"/>
          <a:ext cx="304800" cy="360363"/>
        </p:xfrm>
        <a:graphic>
          <a:graphicData uri="http://schemas.openxmlformats.org/presentationml/2006/ole">
            <p:oleObj spid="_x0000_s1027" name="Equation" r:id="rId6" imgW="139680" imgH="164880" progId="Equation.DSMT4">
              <p:embed/>
            </p:oleObj>
          </a:graphicData>
        </a:graphic>
      </p:graphicFrame>
      <p:graphicFrame>
        <p:nvGraphicFramePr>
          <p:cNvPr id="758891" name="Object 107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780204426"/>
              </p:ext>
            </p:extLst>
          </p:nvPr>
        </p:nvGraphicFramePr>
        <p:xfrm>
          <a:off x="3095625" y="4437063"/>
          <a:ext cx="439738" cy="576262"/>
        </p:xfrm>
        <a:graphic>
          <a:graphicData uri="http://schemas.openxmlformats.org/presentationml/2006/ole">
            <p:oleObj spid="_x0000_s1028" name="Equation" r:id="rId7" imgW="330120" imgH="431640" progId="Equation.DSMT4">
              <p:embed/>
            </p:oleObj>
          </a:graphicData>
        </a:graphic>
      </p:graphicFrame>
      <p:graphicFrame>
        <p:nvGraphicFramePr>
          <p:cNvPr id="758893" name="Object 109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826669222"/>
              </p:ext>
            </p:extLst>
          </p:nvPr>
        </p:nvGraphicFramePr>
        <p:xfrm>
          <a:off x="5724526" y="4400552"/>
          <a:ext cx="468313" cy="612775"/>
        </p:xfrm>
        <a:graphic>
          <a:graphicData uri="http://schemas.openxmlformats.org/presentationml/2006/ole">
            <p:oleObj spid="_x0000_s1029" name="Equation" r:id="rId8" imgW="330120" imgH="431640" progId="Equation.DSMT4">
              <p:embed/>
            </p:oleObj>
          </a:graphicData>
        </a:graphic>
      </p:graphicFrame>
      <p:graphicFrame>
        <p:nvGraphicFramePr>
          <p:cNvPr id="758895" name="Object 111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872246899"/>
              </p:ext>
            </p:extLst>
          </p:nvPr>
        </p:nvGraphicFramePr>
        <p:xfrm>
          <a:off x="3960813" y="4473577"/>
          <a:ext cx="392112" cy="504825"/>
        </p:xfrm>
        <a:graphic>
          <a:graphicData uri="http://schemas.openxmlformats.org/presentationml/2006/ole">
            <p:oleObj spid="_x0000_s1030" name="Equation" r:id="rId9" imgW="177480" imgH="228600" progId="Equation.DSMT4">
              <p:embed/>
            </p:oleObj>
          </a:graphicData>
        </a:graphic>
      </p:graphicFrame>
      <p:graphicFrame>
        <p:nvGraphicFramePr>
          <p:cNvPr id="758897" name="Object 113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136914059"/>
              </p:ext>
            </p:extLst>
          </p:nvPr>
        </p:nvGraphicFramePr>
        <p:xfrm>
          <a:off x="6588126" y="4473577"/>
          <a:ext cx="392113" cy="504825"/>
        </p:xfrm>
        <a:graphic>
          <a:graphicData uri="http://schemas.openxmlformats.org/presentationml/2006/ole">
            <p:oleObj spid="_x0000_s1031" name="Equation" r:id="rId10" imgW="177480" imgH="228600" progId="Equation.DSMT4">
              <p:embed/>
            </p:oleObj>
          </a:graphicData>
        </a:graphic>
      </p:graphicFrame>
      <p:sp>
        <p:nvSpPr>
          <p:cNvPr id="758899" name="Rectangle 115"/>
          <p:cNvSpPr>
            <a:spLocks noChangeArrowheads="1"/>
          </p:cNvSpPr>
          <p:nvPr/>
        </p:nvSpPr>
        <p:spPr bwMode="auto">
          <a:xfrm>
            <a:off x="2051050" y="5027098"/>
            <a:ext cx="800100" cy="369332"/>
          </a:xfrm>
          <a:prstGeom prst="rect">
            <a:avLst/>
          </a:prstGeom>
          <a:solidFill>
            <a:srgbClr val="FFFFFF"/>
          </a:solidFill>
          <a:ln w="381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CA">
              <a:solidFill>
                <a:srgbClr val="8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3" name="Group 117"/>
          <p:cNvGrpSpPr>
            <a:grpSpLocks/>
          </p:cNvGrpSpPr>
          <p:nvPr/>
        </p:nvGrpSpPr>
        <p:grpSpPr bwMode="auto">
          <a:xfrm>
            <a:off x="7716838" y="1341438"/>
            <a:ext cx="1130300" cy="336550"/>
            <a:chOff x="4898" y="2016"/>
            <a:chExt cx="712" cy="212"/>
          </a:xfrm>
        </p:grpSpPr>
        <p:sp>
          <p:nvSpPr>
            <p:cNvPr id="758902" name="Line 118"/>
            <p:cNvSpPr>
              <a:spLocks noChangeShapeType="1"/>
            </p:cNvSpPr>
            <p:nvPr/>
          </p:nvSpPr>
          <p:spPr bwMode="auto">
            <a:xfrm>
              <a:off x="4898" y="2228"/>
              <a:ext cx="63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noAutofit/>
            </a:bodyPr>
            <a:lstStyle/>
            <a:p>
              <a:endParaRPr lang="en-CA">
                <a:solidFill>
                  <a:srgbClr val="8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758903" name="Text Box 119"/>
            <p:cNvSpPr txBox="1">
              <a:spLocks noChangeArrowheads="1"/>
            </p:cNvSpPr>
            <p:nvPr/>
          </p:nvSpPr>
          <p:spPr bwMode="auto">
            <a:xfrm>
              <a:off x="4989" y="2016"/>
              <a:ext cx="621" cy="212"/>
            </a:xfrm>
            <a:prstGeom prst="rect">
              <a:avLst/>
            </a:prstGeom>
            <a:noFill/>
            <a:ln w="38100" algn="ctr">
              <a:noFill/>
              <a:miter lim="800000"/>
              <a:headEnd/>
              <a:tailEnd/>
            </a:ln>
            <a:effectLst/>
          </p:spPr>
          <p:txBody>
            <a:bodyPr wrap="none">
              <a:noAutofit/>
            </a:bodyPr>
            <a:lstStyle/>
            <a:p>
              <a:pPr>
                <a:buFontTx/>
                <a:buNone/>
              </a:pPr>
              <a:r>
                <a:rPr lang="en-US" altLang="ko-KR" sz="1600" dirty="0" err="1" smtClean="0">
                  <a:solidFill>
                    <a:srgbClr val="80000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Référence</a:t>
              </a:r>
              <a:r>
                <a:rPr lang="en-US" altLang="ko-KR" sz="1600" dirty="0" smtClean="0">
                  <a:solidFill>
                    <a:srgbClr val="80000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 </a:t>
              </a:r>
              <a:r>
                <a:rPr lang="en-US" altLang="ko-KR" sz="1600" dirty="0">
                  <a:solidFill>
                    <a:srgbClr val="80000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2</a:t>
              </a:r>
              <a:endParaRPr lang="en-CA" sz="1600" dirty="0">
                <a:solidFill>
                  <a:srgbClr val="8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758904" name="Rectangle 120"/>
          <p:cNvSpPr>
            <a:spLocks noChangeArrowheads="1"/>
          </p:cNvSpPr>
          <p:nvPr/>
        </p:nvSpPr>
        <p:spPr bwMode="auto">
          <a:xfrm>
            <a:off x="2897189" y="5025510"/>
            <a:ext cx="800100" cy="369332"/>
          </a:xfrm>
          <a:prstGeom prst="rect">
            <a:avLst/>
          </a:prstGeom>
          <a:solidFill>
            <a:srgbClr val="FFFFFF"/>
          </a:solidFill>
          <a:ln w="381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CA">
              <a:solidFill>
                <a:srgbClr val="8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58905" name="Rectangle 121"/>
          <p:cNvSpPr>
            <a:spLocks noChangeArrowheads="1"/>
          </p:cNvSpPr>
          <p:nvPr/>
        </p:nvSpPr>
        <p:spPr bwMode="auto">
          <a:xfrm>
            <a:off x="3744914" y="5025510"/>
            <a:ext cx="800100" cy="369332"/>
          </a:xfrm>
          <a:prstGeom prst="rect">
            <a:avLst/>
          </a:prstGeom>
          <a:solidFill>
            <a:srgbClr val="FFFFFF"/>
          </a:solidFill>
          <a:ln w="381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CA">
              <a:solidFill>
                <a:srgbClr val="8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58906" name="Rectangle 122"/>
          <p:cNvSpPr>
            <a:spLocks noChangeArrowheads="1"/>
          </p:cNvSpPr>
          <p:nvPr/>
        </p:nvSpPr>
        <p:spPr bwMode="auto">
          <a:xfrm>
            <a:off x="4611689" y="5025510"/>
            <a:ext cx="800100" cy="369332"/>
          </a:xfrm>
          <a:prstGeom prst="rect">
            <a:avLst/>
          </a:prstGeom>
          <a:solidFill>
            <a:srgbClr val="FFFFFF"/>
          </a:solidFill>
          <a:ln w="381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CA">
              <a:solidFill>
                <a:srgbClr val="8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58907" name="Rectangle 123"/>
          <p:cNvSpPr>
            <a:spLocks noChangeArrowheads="1"/>
          </p:cNvSpPr>
          <p:nvPr/>
        </p:nvSpPr>
        <p:spPr bwMode="auto">
          <a:xfrm>
            <a:off x="5497513" y="5035035"/>
            <a:ext cx="800100" cy="369332"/>
          </a:xfrm>
          <a:prstGeom prst="rect">
            <a:avLst/>
          </a:prstGeom>
          <a:solidFill>
            <a:srgbClr val="FFFFFF"/>
          </a:solidFill>
          <a:ln w="381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CA">
              <a:solidFill>
                <a:srgbClr val="8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58908" name="Rectangle 124"/>
          <p:cNvSpPr>
            <a:spLocks noChangeArrowheads="1"/>
          </p:cNvSpPr>
          <p:nvPr/>
        </p:nvSpPr>
        <p:spPr bwMode="auto">
          <a:xfrm>
            <a:off x="6411913" y="5025510"/>
            <a:ext cx="800100" cy="369332"/>
          </a:xfrm>
          <a:prstGeom prst="rect">
            <a:avLst/>
          </a:prstGeom>
          <a:solidFill>
            <a:srgbClr val="FFFFFF"/>
          </a:solidFill>
          <a:ln w="381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CA">
              <a:solidFill>
                <a:srgbClr val="8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58909" name="Rectangle 125"/>
          <p:cNvSpPr>
            <a:spLocks noChangeArrowheads="1"/>
          </p:cNvSpPr>
          <p:nvPr/>
        </p:nvSpPr>
        <p:spPr bwMode="auto">
          <a:xfrm>
            <a:off x="7573963" y="5015985"/>
            <a:ext cx="800100" cy="369332"/>
          </a:xfrm>
          <a:prstGeom prst="rect">
            <a:avLst/>
          </a:prstGeom>
          <a:solidFill>
            <a:srgbClr val="FFFFFF"/>
          </a:solidFill>
          <a:ln w="381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CA">
              <a:solidFill>
                <a:srgbClr val="8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58910" name="Rectangle 126"/>
          <p:cNvSpPr>
            <a:spLocks noChangeArrowheads="1"/>
          </p:cNvSpPr>
          <p:nvPr/>
        </p:nvSpPr>
        <p:spPr bwMode="auto">
          <a:xfrm>
            <a:off x="2049464" y="5416035"/>
            <a:ext cx="800100" cy="369332"/>
          </a:xfrm>
          <a:prstGeom prst="rect">
            <a:avLst/>
          </a:prstGeom>
          <a:solidFill>
            <a:srgbClr val="FFFFFF"/>
          </a:solidFill>
          <a:ln w="381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CA">
              <a:solidFill>
                <a:srgbClr val="8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58911" name="Rectangle 127"/>
          <p:cNvSpPr>
            <a:spLocks noChangeArrowheads="1"/>
          </p:cNvSpPr>
          <p:nvPr/>
        </p:nvSpPr>
        <p:spPr bwMode="auto">
          <a:xfrm>
            <a:off x="2897189" y="5416035"/>
            <a:ext cx="800100" cy="369332"/>
          </a:xfrm>
          <a:prstGeom prst="rect">
            <a:avLst/>
          </a:prstGeom>
          <a:solidFill>
            <a:srgbClr val="FFFFFF"/>
          </a:solidFill>
          <a:ln w="381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CA">
              <a:solidFill>
                <a:srgbClr val="8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58912" name="Rectangle 128"/>
          <p:cNvSpPr>
            <a:spLocks noChangeArrowheads="1"/>
          </p:cNvSpPr>
          <p:nvPr/>
        </p:nvSpPr>
        <p:spPr bwMode="auto">
          <a:xfrm>
            <a:off x="3744914" y="5416035"/>
            <a:ext cx="800100" cy="369332"/>
          </a:xfrm>
          <a:prstGeom prst="rect">
            <a:avLst/>
          </a:prstGeom>
          <a:solidFill>
            <a:srgbClr val="FFFFFF"/>
          </a:solidFill>
          <a:ln w="381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CA">
              <a:solidFill>
                <a:srgbClr val="8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58913" name="Rectangle 129"/>
          <p:cNvSpPr>
            <a:spLocks noChangeArrowheads="1"/>
          </p:cNvSpPr>
          <p:nvPr/>
        </p:nvSpPr>
        <p:spPr bwMode="auto">
          <a:xfrm>
            <a:off x="4611689" y="5416035"/>
            <a:ext cx="800100" cy="369332"/>
          </a:xfrm>
          <a:prstGeom prst="rect">
            <a:avLst/>
          </a:prstGeom>
          <a:solidFill>
            <a:srgbClr val="FFFFFF"/>
          </a:solidFill>
          <a:ln w="381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CA">
              <a:solidFill>
                <a:srgbClr val="8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58914" name="Rectangle 130"/>
          <p:cNvSpPr>
            <a:spLocks noChangeArrowheads="1"/>
          </p:cNvSpPr>
          <p:nvPr/>
        </p:nvSpPr>
        <p:spPr bwMode="auto">
          <a:xfrm>
            <a:off x="5507038" y="5416035"/>
            <a:ext cx="800100" cy="369332"/>
          </a:xfrm>
          <a:prstGeom prst="rect">
            <a:avLst/>
          </a:prstGeom>
          <a:solidFill>
            <a:srgbClr val="FFFFFF"/>
          </a:solidFill>
          <a:ln w="381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CA">
              <a:solidFill>
                <a:srgbClr val="8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58915" name="Rectangle 131"/>
          <p:cNvSpPr>
            <a:spLocks noChangeArrowheads="1"/>
          </p:cNvSpPr>
          <p:nvPr/>
        </p:nvSpPr>
        <p:spPr bwMode="auto">
          <a:xfrm>
            <a:off x="6411913" y="5396985"/>
            <a:ext cx="800100" cy="369332"/>
          </a:xfrm>
          <a:prstGeom prst="rect">
            <a:avLst/>
          </a:prstGeom>
          <a:solidFill>
            <a:srgbClr val="FFFFFF"/>
          </a:solidFill>
          <a:ln w="381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CA">
              <a:solidFill>
                <a:srgbClr val="8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58916" name="Rectangle 132"/>
          <p:cNvSpPr>
            <a:spLocks noChangeArrowheads="1"/>
          </p:cNvSpPr>
          <p:nvPr/>
        </p:nvSpPr>
        <p:spPr bwMode="auto">
          <a:xfrm>
            <a:off x="7564438" y="5416035"/>
            <a:ext cx="800100" cy="369332"/>
          </a:xfrm>
          <a:prstGeom prst="rect">
            <a:avLst/>
          </a:prstGeom>
          <a:solidFill>
            <a:srgbClr val="FFFFFF"/>
          </a:solidFill>
          <a:ln w="381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CA">
              <a:solidFill>
                <a:srgbClr val="8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7588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8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7589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8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7589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8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7589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8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7589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8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7589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8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7589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8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6 L -0.0026 -0.26944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" y="-13500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7589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8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7589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8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1000"/>
                                        <p:tgtEl>
                                          <p:spTgt spid="7589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8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0"/>
                                        <p:tgtEl>
                                          <p:spTgt spid="7589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8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1000"/>
                                        <p:tgtEl>
                                          <p:spTgt spid="7589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7589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7589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8899" grpId="0" animBg="1"/>
      <p:bldP spid="758904" grpId="0" animBg="1"/>
      <p:bldP spid="758905" grpId="0" animBg="1"/>
      <p:bldP spid="758906" grpId="0" animBg="1"/>
      <p:bldP spid="758907" grpId="0" animBg="1"/>
      <p:bldP spid="758908" grpId="0" animBg="1"/>
      <p:bldP spid="758909" grpId="0" animBg="1"/>
      <p:bldP spid="758910" grpId="0" animBg="1"/>
      <p:bldP spid="758911" grpId="0" animBg="1"/>
      <p:bldP spid="758912" grpId="0" animBg="1"/>
      <p:bldP spid="758913" grpId="0" animBg="1"/>
      <p:bldP spid="758914" grpId="0" animBg="1"/>
      <p:bldP spid="758915" grpId="0" animBg="1"/>
      <p:bldP spid="75891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51</Words>
  <Application>Microsoft Office PowerPoint</Application>
  <PresentationFormat>Affichage à l'écran (4:3)</PresentationFormat>
  <Paragraphs>27</Paragraphs>
  <Slides>2</Slides>
  <Notes>1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4" baseType="lpstr">
      <vt:lpstr>Thème Office</vt:lpstr>
      <vt:lpstr>Equation</vt:lpstr>
      <vt:lpstr>Exemple de calcul de perte de charge graduelle de l’amont jusqu’en  aval d’un barage</vt:lpstr>
      <vt:lpstr>Diapositive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Exemple de calcul de perte de charge sous un barage</dc:title>
  <dc:creator>Muh</dc:creator>
  <cp:lastModifiedBy>Muh</cp:lastModifiedBy>
  <cp:revision>3</cp:revision>
  <dcterms:created xsi:type="dcterms:W3CDTF">2016-09-23T16:15:54Z</dcterms:created>
  <dcterms:modified xsi:type="dcterms:W3CDTF">2016-09-23T16:31:22Z</dcterms:modified>
</cp:coreProperties>
</file>