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70" r:id="rId2"/>
    <p:sldId id="318" r:id="rId3"/>
    <p:sldId id="319" r:id="rId4"/>
    <p:sldId id="320" r:id="rId5"/>
    <p:sldId id="321" r:id="rId6"/>
    <p:sldId id="322" r:id="rId7"/>
    <p:sldId id="274" r:id="rId8"/>
    <p:sldId id="323" r:id="rId9"/>
    <p:sldId id="292" r:id="rId10"/>
    <p:sldId id="275" r:id="rId11"/>
    <p:sldId id="307" r:id="rId12"/>
    <p:sldId id="308" r:id="rId13"/>
    <p:sldId id="276" r:id="rId14"/>
    <p:sldId id="309" r:id="rId15"/>
    <p:sldId id="277" r:id="rId16"/>
    <p:sldId id="310" r:id="rId17"/>
    <p:sldId id="278" r:id="rId18"/>
    <p:sldId id="311" r:id="rId19"/>
    <p:sldId id="279" r:id="rId20"/>
    <p:sldId id="312" r:id="rId21"/>
    <p:sldId id="293" r:id="rId22"/>
    <p:sldId id="280" r:id="rId23"/>
    <p:sldId id="315" r:id="rId24"/>
    <p:sldId id="316" r:id="rId25"/>
    <p:sldId id="281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1400"/>
    <a:srgbClr val="990033"/>
    <a:srgbClr val="CC6600"/>
    <a:srgbClr val="996633"/>
    <a:srgbClr val="8E2200"/>
    <a:srgbClr val="D448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-20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notesMaster" Target="notesMasters/notesMaster1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D67D2-91FC-DC48-86E1-6216B215D594}" type="datetimeFigureOut">
              <a:rPr lang="en-US" smtClean="0"/>
              <a:t>2/6/2014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CC02C-B10B-BB4A-8A41-9041F9191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533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Don’</a:t>
            </a:r>
            <a:r>
              <a:rPr lang="en-US" dirty="0" smtClean="0"/>
              <a:t>t need to </a:t>
            </a:r>
            <a:r>
              <a:rPr lang="en-US" smtClean="0"/>
              <a:t>know it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CC02C-B10B-BB4A-8A41-9041F919175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336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7CD36-0579-4E49-BD11-DF0398A6D2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7C02D-F8B0-48B7-91BB-4A1CF6CFDF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6FD14-6A0A-415A-8C1B-7DBF1DA8BB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07E93-724C-48E7-A52D-EB37795402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28F86-2B4A-4315-B2CF-EFDFAF8D47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E2C70-F737-4419-8D58-BA6B45C521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C8C94-8E06-4513-BD8E-583244EFE9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34D99-A3B1-4C38-87AB-6A45111689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7525F-D0F6-499C-A2D7-7636DDF63F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62E20-3818-4CF2-B5CD-26D5B8A0C9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7E18E-FA90-4AA2-B1BC-BE72D41A97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C30578-2DC7-4CCA-BFA3-4BE0223B33B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hyperlink" Target="http://en.wikibooks.org/wiki/Human_Physiology/The_Muscular_System" TargetMode="External"/><Relationship Id="rId1" Type="http://schemas.openxmlformats.org/officeDocument/2006/relationships/slideLayout" Target="../slideLayouts/slideLayout7.xml"/><Relationship Id="rId2" Type="http://schemas.openxmlformats.org/officeDocument/2006/relationships/hyperlink" Target="http://en.wikibooks.org/wiki/Image:Lateral_head_anatomy.jpg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1" Type="http://schemas.microsoft.com/office/2007/relationships/media" Target="file:///D:\ANP1106A\ANP1106C%20Muscle\buccinator.mpg" TargetMode="External"/><Relationship Id="rId2" Type="http://schemas.openxmlformats.org/officeDocument/2006/relationships/video" Target="file:///D:\ANP1106A\ANP1106C%20Muscle\buccinator.m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1" Type="http://schemas.microsoft.com/office/2007/relationships/media" Target="file:///D:\ANP1106A\ANP1106C%20Muscle\masseter.mpg" TargetMode="External"/><Relationship Id="rId2" Type="http://schemas.openxmlformats.org/officeDocument/2006/relationships/video" Target="file:///D:\ANP1106A\ANP1106C%20Muscle\masseter.m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1" Type="http://schemas.microsoft.com/office/2007/relationships/media" Target="file:///D:\ANP1106A\ANP1106C%20Muscle\temporalis.mpg" TargetMode="External"/><Relationship Id="rId2" Type="http://schemas.openxmlformats.org/officeDocument/2006/relationships/video" Target="file:///D:\ANP1106A\ANP1106C%20Muscle\temporalis.m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1.png"/><Relationship Id="rId1" Type="http://schemas.microsoft.com/office/2007/relationships/media" Target="file:///D:\ANP1106A\ANP1106C%20Muscle\splenius_capitis.mpg" TargetMode="External"/><Relationship Id="rId2" Type="http://schemas.openxmlformats.org/officeDocument/2006/relationships/video" Target="file:///D:\ANP1106A\ANP1106C%20Muscle\splenius_capitis.m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3.png"/><Relationship Id="rId1" Type="http://schemas.microsoft.com/office/2007/relationships/media" Target="file:///D:\ANP1106A\ANP1106C%20Muscle\semispinalis_capitis.mpg" TargetMode="External"/><Relationship Id="rId2" Type="http://schemas.openxmlformats.org/officeDocument/2006/relationships/video" Target="file:///D:\ANP1106A\ANP1106C%20Muscle\semispinalis_capitis.m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7.png"/><Relationship Id="rId1" Type="http://schemas.microsoft.com/office/2007/relationships/media" Target="file:///D:\ANP1106A\ANP1106C%20Muscle\external_intercostals.mpg" TargetMode="External"/><Relationship Id="rId2" Type="http://schemas.openxmlformats.org/officeDocument/2006/relationships/video" Target="file:///D:\ANP1106A\ANP1106C%20Muscle\external_intercostals.m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3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20.png"/><Relationship Id="rId1" Type="http://schemas.microsoft.com/office/2007/relationships/media" Target="file:///D:\ANP1106A\ANP1106C%20Muscle\rectus_abdominis.mpg" TargetMode="External"/><Relationship Id="rId2" Type="http://schemas.openxmlformats.org/officeDocument/2006/relationships/video" Target="file:///D:\ANP1106A\ANP1106C%20Muscle\rectus_abdominis.mpg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23.png"/><Relationship Id="rId1" Type="http://schemas.microsoft.com/office/2007/relationships/media" Target="file:///D:\ANP1106A\ANP1106C%20Muscle\latissimus_dorsi.mpg" TargetMode="External"/><Relationship Id="rId2" Type="http://schemas.openxmlformats.org/officeDocument/2006/relationships/video" Target="file:///D:\ANP1106A\ANP1106C%20Muscle\latissimus_dorsi.m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24.png"/><Relationship Id="rId1" Type="http://schemas.microsoft.com/office/2007/relationships/media" Target="file:///D:\ANP1106A\ANP1106C%20Muscle\deltoid.mpg" TargetMode="External"/><Relationship Id="rId2" Type="http://schemas.openxmlformats.org/officeDocument/2006/relationships/video" Target="file:///D:\ANP1106A\ANP1106C%20Muscle\deltoid.mpg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3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3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Relationship Id="rId3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Relationship Id="rId3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4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4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4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Head and Neck Muscles">
            <a:hlinkClick r:id="rId2" tooltip="Head and Neck Muscles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946650" y="1600200"/>
            <a:ext cx="4197350" cy="4962525"/>
          </a:xfrm>
          <a:prstGeom prst="rect">
            <a:avLst/>
          </a:prstGeom>
          <a:noFill/>
        </p:spPr>
      </p:pic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152400" y="419100"/>
            <a:ext cx="7181850" cy="2667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Topic 5: Anatomy of the</a:t>
            </a:r>
          </a:p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Muscular </a:t>
            </a:r>
            <a:r>
              <a:rPr lang="en-US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System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792163" y="4459288"/>
            <a:ext cx="1693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/>
              <a:t>Chapter 10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2090738" y="6391275"/>
            <a:ext cx="49815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4"/>
              </a:rPr>
              <a:t>http://en.wikibooks.org/wiki/Human_Physiology/The_Muscular_System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0" y="914400"/>
            <a:ext cx="9144000" cy="384720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 eaLnBrk="0" hangingPunct="0"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5.1  GROSS ANATOMY OF A SKELETAL MUSCLE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recall that muscle </a:t>
            </a:r>
            <a:r>
              <a:rPr lang="en-US" b="1" dirty="0">
                <a:solidFill>
                  <a:srgbClr val="CC6600"/>
                </a:solidFill>
              </a:rPr>
              <a:t>fiber</a:t>
            </a:r>
            <a:r>
              <a:rPr lang="en-US" dirty="0"/>
              <a:t> is the name of a single muscle tissue cell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several different levels of CT wrapping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1)  </a:t>
            </a:r>
            <a:r>
              <a:rPr lang="en-US" b="1" dirty="0">
                <a:solidFill>
                  <a:srgbClr val="CC6600"/>
                </a:solidFill>
              </a:rPr>
              <a:t>endomysium:</a:t>
            </a:r>
            <a:r>
              <a:rPr lang="en-US" b="1" dirty="0"/>
              <a:t>  </a:t>
            </a:r>
            <a:r>
              <a:rPr lang="en-US" dirty="0"/>
              <a:t>fine layer of CT that surrounds each muscle fiber (cell)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arenR" startAt="2"/>
            </a:pPr>
            <a:r>
              <a:rPr lang="en-US" b="1" dirty="0">
                <a:solidFill>
                  <a:srgbClr val="CC6600"/>
                </a:solidFill>
              </a:rPr>
              <a:t>perimysium:</a:t>
            </a:r>
            <a:r>
              <a:rPr lang="en-US" dirty="0"/>
              <a:t>  sheath around a </a:t>
            </a:r>
            <a:r>
              <a:rPr lang="en-US" b="1" dirty="0">
                <a:solidFill>
                  <a:srgbClr val="CC6600"/>
                </a:solidFill>
              </a:rPr>
              <a:t>fascicle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3)  </a:t>
            </a:r>
            <a:r>
              <a:rPr lang="en-US" b="1" dirty="0" err="1">
                <a:solidFill>
                  <a:srgbClr val="CC6600"/>
                </a:solidFill>
              </a:rPr>
              <a:t>epimysium</a:t>
            </a:r>
            <a:r>
              <a:rPr lang="en-US" b="1" dirty="0">
                <a:solidFill>
                  <a:srgbClr val="CC6600"/>
                </a:solidFill>
              </a:rPr>
              <a:t>:</a:t>
            </a:r>
            <a:r>
              <a:rPr lang="en-US" dirty="0"/>
              <a:t>  dense, fibrous CT that surrounds &amp; holds together a group of fascicles = outside layer of a single muscle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5)  </a:t>
            </a:r>
            <a:r>
              <a:rPr lang="en-US" b="1" dirty="0">
                <a:solidFill>
                  <a:srgbClr val="CC6600"/>
                </a:solidFill>
              </a:rPr>
              <a:t>deep fascia:</a:t>
            </a:r>
            <a:r>
              <a:rPr lang="en-US" dirty="0"/>
              <a:t>  still coarser layer of dense CT that binds muscles into functional </a:t>
            </a:r>
            <a:r>
              <a:rPr lang="en-US" dirty="0" smtClean="0"/>
              <a:t>groups </a:t>
            </a:r>
            <a:r>
              <a:rPr lang="en-US" dirty="0"/>
              <a:t>»» </a:t>
            </a:r>
            <a:r>
              <a:rPr lang="en-US" dirty="0" err="1"/>
              <a:t>eg</a:t>
            </a:r>
            <a:r>
              <a:rPr lang="en-US" dirty="0"/>
              <a:t>: hamstrings </a:t>
            </a:r>
            <a:r>
              <a:rPr lang="en-US" dirty="0" err="1"/>
              <a:t>vs</a:t>
            </a:r>
            <a:r>
              <a:rPr lang="en-US" dirty="0"/>
              <a:t> quadriceps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0" y="3743347"/>
            <a:ext cx="9144000" cy="285616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MUSCLE ATTACHMENTS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 smtClean="0"/>
              <a:t>• most </a:t>
            </a:r>
            <a:r>
              <a:rPr lang="en-US" dirty="0"/>
              <a:t>muscles span joints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• </a:t>
            </a:r>
            <a:r>
              <a:rPr lang="en-US" dirty="0" smtClean="0"/>
              <a:t>most </a:t>
            </a:r>
            <a:r>
              <a:rPr lang="en-US" dirty="0"/>
              <a:t>muscles are attached to bones in at least 2 places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origin:</a:t>
            </a:r>
            <a:r>
              <a:rPr lang="en-US" b="1" dirty="0">
                <a:solidFill>
                  <a:srgbClr val="9900CC"/>
                </a:solidFill>
              </a:rPr>
              <a:t> </a:t>
            </a:r>
            <a:r>
              <a:rPr lang="en-US" dirty="0"/>
              <a:t> ……………………..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insertion:</a:t>
            </a:r>
            <a:r>
              <a:rPr lang="en-US" dirty="0"/>
              <a:t> </a:t>
            </a:r>
            <a:r>
              <a:rPr lang="en-US" dirty="0" smtClean="0"/>
              <a:t>……………………..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 smtClean="0"/>
              <a:t>Most attachments are indirect attachments involving either a </a:t>
            </a:r>
            <a:r>
              <a:rPr lang="en-US" b="1" dirty="0" smtClean="0">
                <a:solidFill>
                  <a:srgbClr val="CC6600"/>
                </a:solidFill>
              </a:rPr>
              <a:t>tendon</a:t>
            </a:r>
            <a:r>
              <a:rPr lang="en-US" dirty="0" smtClean="0"/>
              <a:t> or an </a:t>
            </a:r>
            <a:r>
              <a:rPr lang="en-US" b="1" dirty="0" err="1" smtClean="0">
                <a:solidFill>
                  <a:srgbClr val="CC6600"/>
                </a:solidFill>
              </a:rPr>
              <a:t>aponeurosis</a:t>
            </a:r>
            <a:endParaRPr lang="en-US" b="1" dirty="0"/>
          </a:p>
        </p:txBody>
      </p:sp>
      <p:pic>
        <p:nvPicPr>
          <p:cNvPr id="3" name="Picture 8" descr="E:\Chapter_09\B_JPEG_Images_and_Tables\a_labeled\figure_09_01a_labeled.jpg"/>
          <p:cNvPicPr>
            <a:picLocks noChangeAspect="1" noChangeArrowheads="1"/>
          </p:cNvPicPr>
          <p:nvPr/>
        </p:nvPicPr>
        <p:blipFill>
          <a:blip r:embed="rId2" cstate="print"/>
          <a:srcRect t="2647" b="11344"/>
          <a:stretch>
            <a:fillRect/>
          </a:stretch>
        </p:blipFill>
        <p:spPr bwMode="auto">
          <a:xfrm>
            <a:off x="2730674" y="81419"/>
            <a:ext cx="6313119" cy="3571422"/>
          </a:xfrm>
          <a:prstGeom prst="rect">
            <a:avLst/>
          </a:prstGeom>
          <a:noFill/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11060" y="1178992"/>
            <a:ext cx="1082675" cy="376237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9.1a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25260" y="1149111"/>
            <a:ext cx="6413325" cy="472744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4075" indent="-854075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990033"/>
                </a:solidFill>
              </a:rPr>
              <a:t>ARRANGEMENT OF FASCICLES</a:t>
            </a:r>
            <a:endParaRPr lang="en-US" sz="2400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all skeletal muscles have fascicles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4 </a:t>
            </a:r>
            <a:r>
              <a:rPr lang="en-US" dirty="0" smtClean="0"/>
              <a:t>basic patterns</a:t>
            </a:r>
            <a:r>
              <a:rPr lang="en-US" dirty="0"/>
              <a:t>: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Parallel:</a:t>
            </a:r>
            <a:r>
              <a:rPr lang="en-US" dirty="0"/>
              <a:t>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can be </a:t>
            </a:r>
            <a:r>
              <a:rPr lang="en-US" b="1" i="1" dirty="0" err="1"/>
              <a:t>straplike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sartorius</a:t>
            </a:r>
            <a:r>
              <a:rPr lang="en-US" dirty="0"/>
              <a:t>) or </a:t>
            </a:r>
            <a:r>
              <a:rPr lang="en-US" b="1" i="1" dirty="0" err="1"/>
              <a:t>fusiform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biceps </a:t>
            </a:r>
            <a:r>
              <a:rPr lang="en-US" i="1" dirty="0" err="1">
                <a:solidFill>
                  <a:srgbClr val="990033"/>
                </a:solidFill>
              </a:rPr>
              <a:t>brachii</a:t>
            </a:r>
            <a:r>
              <a:rPr lang="en-US" i="1" dirty="0">
                <a:solidFill>
                  <a:srgbClr val="990033"/>
                </a:solidFill>
              </a:rPr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err="1">
                <a:solidFill>
                  <a:srgbClr val="990033"/>
                </a:solidFill>
              </a:rPr>
              <a:t>Pennate</a:t>
            </a:r>
            <a:r>
              <a:rPr lang="en-US" b="1" dirty="0">
                <a:solidFill>
                  <a:srgbClr val="990033"/>
                </a:solidFill>
              </a:rPr>
              <a:t>:</a:t>
            </a:r>
            <a:r>
              <a:rPr lang="en-US" dirty="0"/>
              <a:t> </a:t>
            </a:r>
            <a:r>
              <a:rPr lang="en-US" b="1" i="1" dirty="0" err="1" smtClean="0"/>
              <a:t>unipennate</a:t>
            </a:r>
            <a:r>
              <a:rPr lang="en-US" b="1" i="1" dirty="0" smtClean="0"/>
              <a:t> </a:t>
            </a:r>
            <a:r>
              <a:rPr lang="en-US" dirty="0"/>
              <a:t>(</a:t>
            </a:r>
            <a:r>
              <a:rPr lang="en-US" dirty="0" err="1" smtClean="0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extensor </a:t>
            </a:r>
            <a:r>
              <a:rPr lang="en-US" i="1" dirty="0" err="1" smtClean="0">
                <a:solidFill>
                  <a:srgbClr val="990033"/>
                </a:solidFill>
              </a:rPr>
              <a:t>digitorum</a:t>
            </a:r>
            <a:r>
              <a:rPr lang="en-US" i="1" dirty="0" smtClean="0">
                <a:solidFill>
                  <a:srgbClr val="990033"/>
                </a:solidFill>
              </a:rPr>
              <a:t> </a:t>
            </a:r>
            <a:r>
              <a:rPr lang="en-US" i="1" dirty="0" err="1" smtClean="0">
                <a:solidFill>
                  <a:srgbClr val="990033"/>
                </a:solidFill>
              </a:rPr>
              <a:t>longus</a:t>
            </a:r>
            <a:r>
              <a:rPr lang="en-US" dirty="0" smtClean="0"/>
              <a:t>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smtClean="0"/>
              <a:t>	    </a:t>
            </a:r>
            <a:r>
              <a:rPr lang="en-US" b="1" i="1" dirty="0" err="1" smtClean="0"/>
              <a:t>bipennate</a:t>
            </a:r>
            <a:r>
              <a:rPr lang="en-US" dirty="0" smtClean="0"/>
              <a:t>  (</a:t>
            </a:r>
            <a:r>
              <a:rPr lang="en-US" dirty="0" err="1" smtClean="0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rectus </a:t>
            </a:r>
            <a:r>
              <a:rPr lang="en-US" i="1" dirty="0" err="1" smtClean="0">
                <a:solidFill>
                  <a:srgbClr val="990033"/>
                </a:solidFill>
              </a:rPr>
              <a:t>femoris</a:t>
            </a:r>
            <a:r>
              <a:rPr lang="en-US" dirty="0" smtClean="0"/>
              <a:t>)</a:t>
            </a:r>
            <a:endParaRPr lang="en-US" i="1" dirty="0" smtClean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 dirty="0">
                <a:solidFill>
                  <a:srgbClr val="990033"/>
                </a:solidFill>
              </a:rPr>
              <a:t>	</a:t>
            </a:r>
            <a:r>
              <a:rPr lang="en-US" i="1" dirty="0" smtClean="0">
                <a:solidFill>
                  <a:srgbClr val="990033"/>
                </a:solidFill>
              </a:rPr>
              <a:t>     </a:t>
            </a:r>
            <a:r>
              <a:rPr lang="en-US" b="1" i="1" dirty="0" err="1" smtClean="0"/>
              <a:t>multipennate</a:t>
            </a:r>
            <a:r>
              <a:rPr lang="en-US" b="1" i="1" dirty="0" smtClean="0"/>
              <a:t>  </a:t>
            </a:r>
            <a:r>
              <a:rPr lang="en-US" dirty="0" smtClean="0"/>
              <a:t>(</a:t>
            </a:r>
            <a:r>
              <a:rPr lang="en-US" dirty="0" err="1" smtClean="0"/>
              <a:t>eg</a:t>
            </a:r>
            <a:r>
              <a:rPr lang="en-US" dirty="0" smtClean="0"/>
              <a:t>: </a:t>
            </a:r>
            <a:r>
              <a:rPr lang="en-US" i="1" dirty="0" smtClean="0">
                <a:solidFill>
                  <a:srgbClr val="990033"/>
                </a:solidFill>
              </a:rPr>
              <a:t>deltoid</a:t>
            </a:r>
            <a:r>
              <a:rPr lang="en-US" dirty="0" smtClean="0"/>
              <a:t>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Convergent:</a:t>
            </a:r>
            <a:r>
              <a:rPr lang="en-US" dirty="0"/>
              <a:t>  muscle is triangular or fan-shaped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 smtClean="0">
                <a:solidFill>
                  <a:srgbClr val="990033"/>
                </a:solidFill>
              </a:rPr>
              <a:t>pectoralis</a:t>
            </a:r>
            <a:r>
              <a:rPr lang="en-US" i="1" dirty="0" smtClean="0">
                <a:solidFill>
                  <a:srgbClr val="990033"/>
                </a:solidFill>
              </a:rPr>
              <a:t> </a:t>
            </a:r>
            <a:r>
              <a:rPr lang="en-US" i="1" dirty="0">
                <a:solidFill>
                  <a:srgbClr val="990033"/>
                </a:solidFill>
              </a:rPr>
              <a:t>major</a:t>
            </a:r>
            <a:r>
              <a:rPr lang="en-US" dirty="0"/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Circular:</a:t>
            </a:r>
            <a:r>
              <a:rPr lang="en-US" dirty="0"/>
              <a:t>  concentric rings surround ext openings &amp; contract to close opening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>
                <a:solidFill>
                  <a:srgbClr val="990033"/>
                </a:solidFill>
              </a:rPr>
              <a:t>obicularis</a:t>
            </a:r>
            <a:r>
              <a:rPr lang="en-US" i="1" dirty="0">
                <a:solidFill>
                  <a:srgbClr val="990033"/>
                </a:solidFill>
              </a:rPr>
              <a:t> </a:t>
            </a:r>
            <a:r>
              <a:rPr lang="en-US" i="1" dirty="0" smtClean="0">
                <a:solidFill>
                  <a:srgbClr val="990033"/>
                </a:solidFill>
              </a:rPr>
              <a:t>oris</a:t>
            </a:r>
            <a:r>
              <a:rPr lang="en-US" dirty="0" smtClean="0"/>
              <a:t>)</a:t>
            </a:r>
            <a:endParaRPr lang="en-US" b="1" dirty="0"/>
          </a:p>
        </p:txBody>
      </p:sp>
      <p:pic>
        <p:nvPicPr>
          <p:cNvPr id="17411" name="Picture 3" descr="10-01_Fasicle-Arr_3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38462" t="22556" r="30048" b="8112"/>
          <a:stretch>
            <a:fillRect/>
          </a:stretch>
        </p:blipFill>
        <p:spPr bwMode="auto">
          <a:xfrm>
            <a:off x="6438378" y="73370"/>
            <a:ext cx="2605414" cy="6709475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309470" y="6308029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10.1</a:t>
            </a:r>
            <a:endParaRPr lang="en-US" sz="1800" b="1" i="1" u="sng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77862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5.2  INTERACTIONS OF SKELETAL MUSCLES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muscles can work </a:t>
            </a:r>
            <a:r>
              <a:rPr lang="en-US" b="1">
                <a:solidFill>
                  <a:srgbClr val="CC0000"/>
                </a:solidFill>
              </a:rPr>
              <a:t>together</a:t>
            </a:r>
            <a:r>
              <a:rPr lang="en-US"/>
              <a:t> or </a:t>
            </a:r>
            <a:r>
              <a:rPr lang="en-US" b="1">
                <a:solidFill>
                  <a:srgbClr val="CC0000"/>
                </a:solidFill>
              </a:rPr>
              <a:t>in opposition</a:t>
            </a:r>
            <a:endParaRPr lang="en-US"/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4 </a:t>
            </a:r>
            <a:r>
              <a:rPr lang="en-US" b="1">
                <a:solidFill>
                  <a:srgbClr val="CC0000"/>
                </a:solidFill>
              </a:rPr>
              <a:t>functional</a:t>
            </a:r>
            <a:r>
              <a:rPr lang="en-US"/>
              <a:t> groups:  </a:t>
            </a:r>
            <a:r>
              <a:rPr lang="en-US" b="1">
                <a:solidFill>
                  <a:srgbClr val="CC0000"/>
                </a:solidFill>
              </a:rPr>
              <a:t>prime movers</a:t>
            </a:r>
            <a:r>
              <a:rPr lang="en-US"/>
              <a:t>, </a:t>
            </a:r>
            <a:r>
              <a:rPr lang="en-US" b="1">
                <a:solidFill>
                  <a:srgbClr val="CC0000"/>
                </a:solidFill>
              </a:rPr>
              <a:t>antagonists, synergists &amp; fixators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1)</a:t>
            </a:r>
            <a:r>
              <a:rPr lang="en-US">
                <a:solidFill>
                  <a:srgbClr val="CC0000"/>
                </a:solidFill>
              </a:rPr>
              <a:t>  </a:t>
            </a:r>
            <a:r>
              <a:rPr lang="en-US" b="1">
                <a:solidFill>
                  <a:srgbClr val="CC0000"/>
                </a:solidFill>
              </a:rPr>
              <a:t>Prime Mover:</a:t>
            </a:r>
            <a:endParaRPr lang="en-US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eg:  </a:t>
            </a:r>
            <a:r>
              <a:rPr lang="en-US" i="1">
                <a:solidFill>
                  <a:srgbClr val="008080"/>
                </a:solidFill>
              </a:rPr>
              <a:t>biceps brachii &amp; elbow flexion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2)  </a:t>
            </a:r>
            <a:r>
              <a:rPr lang="en-US" b="1">
                <a:solidFill>
                  <a:srgbClr val="CC0000"/>
                </a:solidFill>
              </a:rPr>
              <a:t>Antagonist: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can provide resistance to prevent overshoot or control rate of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a single muscle can be a prime mover for one action &amp; an antagonist for 	another action - eg:  </a:t>
            </a:r>
            <a:r>
              <a:rPr lang="en-US" i="1">
                <a:solidFill>
                  <a:srgbClr val="008080"/>
                </a:solidFill>
              </a:rPr>
              <a:t>biceps brachii &amp; triceps brachii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3)  </a:t>
            </a:r>
            <a:r>
              <a:rPr lang="en-US" b="1">
                <a:solidFill>
                  <a:srgbClr val="CC0000"/>
                </a:solidFill>
              </a:rPr>
              <a:t>Synergists:</a:t>
            </a:r>
            <a:endParaRPr lang="en-US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muscles that help the prime mover by: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	a)  promoting the same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	b)  reducing undesirable movements (eg: </a:t>
            </a:r>
            <a:r>
              <a:rPr lang="en-US" i="1">
                <a:solidFill>
                  <a:srgbClr val="008080"/>
                </a:solidFill>
              </a:rPr>
              <a:t>finger flexor muscles cross 		both wrist &amp; phalangeal joints</a:t>
            </a:r>
            <a:r>
              <a:rPr lang="en-US"/>
              <a:t>)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4)  </a:t>
            </a:r>
            <a:r>
              <a:rPr lang="en-US" b="1">
                <a:solidFill>
                  <a:srgbClr val="CC0000"/>
                </a:solidFill>
              </a:rPr>
              <a:t>Fixators:</a:t>
            </a:r>
            <a:endParaRPr lang="en-US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immobilize a bone - eg: muscles involved in posture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340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 b="1" u="sng">
                <a:solidFill>
                  <a:schemeClr val="accent2"/>
                </a:solidFill>
              </a:rPr>
              <a:t>Naming Skeletal Muscles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muscle:</a:t>
            </a:r>
            <a:r>
              <a:rPr lang="en-US"/>
              <a:t>  bone or body region – eg:  temporalis, intercostal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Shape of muscle:</a:t>
            </a:r>
            <a:r>
              <a:rPr lang="en-US"/>
              <a:t>  eg: deltoid (triangular), right &amp; left trapezius muscles form a trapezoid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Relative size of muscle:</a:t>
            </a:r>
            <a:r>
              <a:rPr lang="en-US"/>
              <a:t>  maximus, minimus, longus, brevis – eg:  gluteus maximus &amp; gluteus minimus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Direction of muscle fibers:</a:t>
            </a:r>
            <a:r>
              <a:rPr lang="en-US"/>
              <a:t>  eg: rectus = straight, parallel to midline (rectus femoris); also transversus abdominis, oblique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Number of origins</a:t>
            </a:r>
            <a:r>
              <a:rPr lang="en-US" b="1"/>
              <a:t>:  </a:t>
            </a:r>
            <a:r>
              <a:rPr lang="en-US"/>
              <a:t>biceps, triceps, quadriceps – eg:  biceps brachii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muscle’s origin and/or insertion:</a:t>
            </a:r>
            <a:r>
              <a:rPr lang="en-US" b="1"/>
              <a:t>  </a:t>
            </a:r>
            <a:r>
              <a:rPr lang="en-US"/>
              <a:t>if both indicated, origin always indicated first – eg: sternocleidomastoid (neck region – dual origin on sternum and clavicle &amp; insertion on mastoid process of temporal bone)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Action of the muscle:</a:t>
            </a:r>
            <a:r>
              <a:rPr lang="en-US"/>
              <a:t>  flexor, extensor, adductor – eg:  adductor longus for thigh adduction &amp; suppinator muscle in forearm</a:t>
            </a:r>
          </a:p>
          <a:p>
            <a:pPr marL="457200" indent="-457200" algn="ctr" eaLnBrk="0" hangingPunct="0">
              <a:spcBef>
                <a:spcPct val="50000"/>
              </a:spcBef>
            </a:pPr>
            <a:r>
              <a:rPr lang="en-US" i="1">
                <a:solidFill>
                  <a:schemeClr val="accent2"/>
                </a:solidFill>
              </a:rPr>
              <a:t>What can we say about the </a:t>
            </a:r>
            <a:r>
              <a:rPr lang="en-US" b="1" i="1">
                <a:solidFill>
                  <a:schemeClr val="accent2"/>
                </a:solidFill>
              </a:rPr>
              <a:t>extensor carpi radialis longus</a:t>
            </a:r>
            <a:r>
              <a:rPr lang="en-US" i="1">
                <a:solidFill>
                  <a:schemeClr val="accent2"/>
                </a:solidFill>
              </a:rPr>
              <a:t>???  </a:t>
            </a:r>
          </a:p>
          <a:p>
            <a:pPr marL="457200" indent="-457200" algn="ctr" eaLnBrk="0" hangingPunct="0">
              <a:spcBef>
                <a:spcPct val="50000"/>
              </a:spcBef>
            </a:pPr>
            <a:endParaRPr lang="en-US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3513" y="90488"/>
            <a:ext cx="8753475" cy="22558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6633"/>
                </a:solidFill>
              </a:rPr>
              <a:t>5.3  Muscles of the Head – Facial Expression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insert into skin or other muscles, not bones; innervated by the facial nerve</a:t>
            </a:r>
          </a:p>
          <a:p>
            <a:pPr marL="457200" indent="-457200">
              <a:lnSpc>
                <a:spcPct val="6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epicranius</a:t>
            </a:r>
            <a:r>
              <a:rPr lang="en-US" dirty="0">
                <a:solidFill>
                  <a:srgbClr val="996633"/>
                </a:solidFill>
              </a:rPr>
              <a:t> </a:t>
            </a:r>
            <a:r>
              <a:rPr lang="en-US" dirty="0"/>
              <a:t>= main muscle of scalp – consists of: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</a:t>
            </a:r>
            <a:r>
              <a:rPr lang="en-US" dirty="0" err="1">
                <a:solidFill>
                  <a:srgbClr val="996633"/>
                </a:solidFill>
              </a:rPr>
              <a:t>i</a:t>
            </a:r>
            <a:r>
              <a:rPr lang="en-US" dirty="0">
                <a:solidFill>
                  <a:srgbClr val="996633"/>
                </a:solidFill>
              </a:rPr>
              <a:t>)  </a:t>
            </a:r>
            <a:r>
              <a:rPr lang="en-US" b="1" i="1" dirty="0" err="1">
                <a:solidFill>
                  <a:srgbClr val="996633"/>
                </a:solidFill>
              </a:rPr>
              <a:t>frontalis</a:t>
            </a:r>
            <a:r>
              <a:rPr lang="en-US" i="1" dirty="0">
                <a:solidFill>
                  <a:srgbClr val="996633"/>
                </a:solidFill>
              </a:rPr>
              <a:t>:</a:t>
            </a:r>
            <a:r>
              <a:rPr lang="en-US" dirty="0"/>
              <a:t> raises eyebrows, wrinkles forehead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(ii) </a:t>
            </a:r>
            <a:r>
              <a:rPr lang="en-US" b="1" i="1" dirty="0">
                <a:solidFill>
                  <a:srgbClr val="996633"/>
                </a:solidFill>
              </a:rPr>
              <a:t>occipitalis:</a:t>
            </a:r>
            <a:r>
              <a:rPr lang="en-US" dirty="0"/>
              <a:t>  pulls scalp posteriorly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orbicularis </a:t>
            </a:r>
            <a:r>
              <a:rPr lang="en-US" b="1" i="1" dirty="0" err="1">
                <a:solidFill>
                  <a:srgbClr val="996633"/>
                </a:solidFill>
              </a:rPr>
              <a:t>oculi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surrounds rim of orbit; protects eyes from light/injury – blinking, squinting, also draws eyebrows down</a:t>
            </a:r>
            <a:endParaRPr lang="en-CA" b="1" i="1" dirty="0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5875" y="2527300"/>
            <a:ext cx="5256213" cy="430573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zygomaticus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(cheek to corner of mouth):</a:t>
            </a:r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dirty="0"/>
              <a:t>  smiling muscle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orbicularis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b="1" i="1" dirty="0" err="1">
                <a:solidFill>
                  <a:srgbClr val="996633"/>
                </a:solidFill>
              </a:rPr>
              <a:t>oris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dirty="0"/>
              <a:t>  lips; multi-layered; closes, purses, protrudes lips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mentalis</a:t>
            </a:r>
            <a:r>
              <a:rPr lang="en-US" i="1" dirty="0">
                <a:solidFill>
                  <a:srgbClr val="996633"/>
                </a:solidFill>
              </a:rPr>
              <a:t> (mandible </a:t>
            </a:r>
            <a:r>
              <a:rPr lang="en-US" i="1" dirty="0">
                <a:solidFill>
                  <a:srgbClr val="996633"/>
                </a:solidFill>
                <a:sym typeface="WP IconicSymbolsA" pitchFamily="2" charset="2"/>
              </a:rPr>
              <a:t>to </a:t>
            </a:r>
            <a:r>
              <a:rPr lang="en-US" i="1" dirty="0">
                <a:solidFill>
                  <a:srgbClr val="996633"/>
                </a:solidFill>
              </a:rPr>
              <a:t>chin)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 </a:t>
            </a:r>
            <a:r>
              <a:rPr lang="en-US" dirty="0"/>
              <a:t>V-shaped pair – protrudes lower lip; wrinkles chin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buccinator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orb.oris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</a:t>
            </a:r>
            <a:r>
              <a:rPr lang="en-US" dirty="0"/>
              <a:t>deep to </a:t>
            </a:r>
            <a:r>
              <a:rPr lang="en-US" dirty="0" err="1"/>
              <a:t>masseter</a:t>
            </a:r>
            <a:r>
              <a:rPr lang="en-US" dirty="0"/>
              <a:t> – whistling, sucking; hold food in place when chewing; especially in nursing infants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platysma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(fascia of chest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</a:t>
            </a:r>
            <a:r>
              <a:rPr lang="en-US" dirty="0"/>
              <a:t>helps depress mandible; tenses skin of neck</a:t>
            </a:r>
            <a:r>
              <a:rPr lang="en-US" b="1" i="1" dirty="0"/>
              <a:t> </a:t>
            </a:r>
            <a:endParaRPr lang="en-CA" b="1" i="1" dirty="0"/>
          </a:p>
        </p:txBody>
      </p:sp>
      <p:pic>
        <p:nvPicPr>
          <p:cNvPr id="20484" name="Picture 4" descr="10-06_HeadMuscles_3"/>
          <p:cNvPicPr>
            <a:picLocks noChangeAspect="1" noChangeArrowheads="1"/>
          </p:cNvPicPr>
          <p:nvPr/>
        </p:nvPicPr>
        <p:blipFill>
          <a:blip r:embed="rId2" cstate="print">
            <a:lum contrast="-12000"/>
          </a:blip>
          <a:srcRect l="25395" t="1207" r="26959" b="4507"/>
          <a:stretch>
            <a:fillRect/>
          </a:stretch>
        </p:blipFill>
        <p:spPr bwMode="auto">
          <a:xfrm>
            <a:off x="5357446" y="2268407"/>
            <a:ext cx="3786554" cy="4589593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427663" y="6300788"/>
            <a:ext cx="1107996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/>
              <a:t>Fig. </a:t>
            </a:r>
            <a:r>
              <a:rPr lang="en-US" sz="1800" b="1" dirty="0" smtClean="0"/>
              <a:t>10.7</a:t>
            </a:r>
            <a:endParaRPr lang="en-CA" sz="1800" b="1" dirty="0"/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 rot="1352584">
            <a:off x="6501065" y="2885945"/>
            <a:ext cx="2312701" cy="43412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1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epcranial</a:t>
            </a:r>
            <a:r>
              <a:rPr lang="en-US" sz="1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 </a:t>
            </a:r>
            <a:r>
              <a:rPr lang="en-US" sz="1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aponeurosis</a:t>
            </a:r>
            <a:endParaRPr lang="en-US" sz="1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  <a:p>
            <a:pPr algn="ctr"/>
            <a:r>
              <a:rPr lang="en-US" sz="1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galea</a:t>
            </a:r>
            <a:r>
              <a:rPr lang="en-US" sz="1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 </a:t>
            </a:r>
            <a:r>
              <a:rPr lang="en-US" sz="1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aponeurotica</a:t>
            </a:r>
            <a:endParaRPr lang="en-US" sz="1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6200000" flipV="1">
            <a:off x="5855678" y="5445369"/>
            <a:ext cx="1418492" cy="16412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uccinator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12971" y="6096000"/>
            <a:ext cx="1396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Buccinator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10-07cMastica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7181" t="8293" r="16495" b="6219"/>
          <a:stretch>
            <a:fillRect/>
          </a:stretch>
        </p:blipFill>
        <p:spPr bwMode="auto">
          <a:xfrm>
            <a:off x="4308475" y="1609725"/>
            <a:ext cx="4514850" cy="4822825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58750" y="63500"/>
            <a:ext cx="866775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u="sng">
                <a:solidFill>
                  <a:srgbClr val="8E2200"/>
                </a:solidFill>
              </a:rPr>
              <a:t>5.4  Muscles that move the tongue</a:t>
            </a:r>
          </a:p>
          <a:p>
            <a:pPr>
              <a:spcBef>
                <a:spcPct val="50000"/>
              </a:spcBef>
            </a:pPr>
            <a:endParaRPr lang="en-US" sz="1000" b="1" u="sng">
              <a:solidFill>
                <a:srgbClr val="8E22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b="1">
                <a:solidFill>
                  <a:srgbClr val="8E2200"/>
                </a:solidFill>
              </a:rPr>
              <a:t>genioglossus </a:t>
            </a:r>
            <a:r>
              <a:rPr lang="en-US" i="1">
                <a:solidFill>
                  <a:srgbClr val="8E2200"/>
                </a:solidFill>
              </a:rPr>
              <a:t>(mandible to inferior tongue &amp; hyoid bone):  </a:t>
            </a:r>
            <a:r>
              <a:rPr lang="en-US"/>
              <a:t>prime mover of tongue protrusion; anchors tongue to prevent obstruction of respiration</a:t>
            </a:r>
            <a:endParaRPr lang="en-US">
              <a:solidFill>
                <a:srgbClr val="8E2200"/>
              </a:solidFill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98438" y="1584325"/>
            <a:ext cx="4449762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err="1" smtClean="0">
                <a:solidFill>
                  <a:srgbClr val="8E2200"/>
                </a:solidFill>
              </a:rPr>
              <a:t>hyoglossus</a:t>
            </a:r>
            <a:r>
              <a:rPr lang="en-US" b="1" dirty="0" smtClean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(hyoid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depresses tongue, especially lateral margins</a:t>
            </a:r>
          </a:p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s</a:t>
            </a:r>
            <a:r>
              <a:rPr lang="en-US" b="1" dirty="0" err="1" smtClean="0">
                <a:solidFill>
                  <a:srgbClr val="8E2200"/>
                </a:solidFill>
              </a:rPr>
              <a:t>tyloglossus</a:t>
            </a:r>
            <a:r>
              <a:rPr lang="en-US" b="1" dirty="0" smtClean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</a:t>
            </a:r>
            <a:r>
              <a:rPr lang="en-US" i="1" dirty="0" err="1">
                <a:solidFill>
                  <a:srgbClr val="8E2200"/>
                </a:solidFill>
              </a:rPr>
              <a:t>styloid</a:t>
            </a:r>
            <a:r>
              <a:rPr lang="en-US" i="1" dirty="0">
                <a:solidFill>
                  <a:srgbClr val="8E2200"/>
                </a:solidFill>
              </a:rPr>
              <a:t> process of temporal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retracts &amp; elevates tongue</a:t>
            </a:r>
            <a:endParaRPr lang="en-US" b="1" dirty="0">
              <a:solidFill>
                <a:srgbClr val="8E2200"/>
              </a:solidFill>
            </a:endParaRP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4692650" y="5984875"/>
            <a:ext cx="13099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10.8c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713668" y="5048518"/>
            <a:ext cx="862884" cy="2060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 flipV="1">
            <a:off x="6323528" y="4687910"/>
            <a:ext cx="1906073" cy="1803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5943601" y="3174642"/>
            <a:ext cx="1815921" cy="54091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_7ab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l="2138" t="6905" r="2138" b="14627"/>
          <a:stretch>
            <a:fillRect/>
          </a:stretch>
        </p:blipFill>
        <p:spPr bwMode="auto">
          <a:xfrm>
            <a:off x="152400" y="3475038"/>
            <a:ext cx="8839200" cy="330676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8763" y="3505200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10.8</a:t>
            </a:r>
            <a:endParaRPr lang="en-CA" sz="1800" dirty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11125" y="47625"/>
            <a:ext cx="8809038" cy="357020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b="1" u="sng" dirty="0">
                <a:solidFill>
                  <a:srgbClr val="996633"/>
                </a:solidFill>
              </a:rPr>
              <a:t>Muscles of the Head:  Mastication, etc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4 pairs involved in chewing; all innervated by </a:t>
            </a:r>
            <a:r>
              <a:rPr lang="en-US" dirty="0" err="1">
                <a:cs typeface="Arial" charset="0"/>
              </a:rPr>
              <a:t>mandibular</a:t>
            </a:r>
            <a:r>
              <a:rPr lang="en-US" dirty="0">
                <a:cs typeface="Arial" charset="0"/>
              </a:rPr>
              <a:t> division of cranial nerve V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masseter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</a:t>
            </a:r>
            <a:r>
              <a:rPr lang="en-US" i="1" dirty="0" err="1">
                <a:solidFill>
                  <a:srgbClr val="996633"/>
                </a:solidFill>
              </a:rPr>
              <a:t>zygomatic</a:t>
            </a:r>
            <a:r>
              <a:rPr lang="en-US" i="1" dirty="0">
                <a:solidFill>
                  <a:srgbClr val="996633"/>
                </a:solidFill>
              </a:rPr>
              <a:t>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jaw closure (powerfully)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temporalis</a:t>
            </a:r>
            <a:r>
              <a:rPr lang="en-US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(temporal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elevates and retracts mandible (closes jaw); maintains closed jaw at rest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medial and lateral </a:t>
            </a:r>
            <a:r>
              <a:rPr lang="en-US" b="1" i="1" dirty="0" err="1">
                <a:solidFill>
                  <a:srgbClr val="996633"/>
                </a:solidFill>
              </a:rPr>
              <a:t>pterygoid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(sphenoid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both two-headed; additional jaw movements (</a:t>
            </a:r>
            <a:r>
              <a:rPr lang="en-US" dirty="0" err="1"/>
              <a:t>eg</a:t>
            </a:r>
            <a:r>
              <a:rPr lang="en-US" dirty="0"/>
              <a:t>:  side-to-side grinding </a:t>
            </a:r>
            <a:r>
              <a:rPr lang="en-US" dirty="0" err="1"/>
              <a:t>movments</a:t>
            </a:r>
            <a:r>
              <a:rPr lang="en-US" dirty="0"/>
              <a:t>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buccinator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orbicularis</a:t>
            </a:r>
            <a:r>
              <a:rPr lang="en-US" i="1" dirty="0">
                <a:solidFill>
                  <a:srgbClr val="996633"/>
                </a:solidFill>
              </a:rPr>
              <a:t> </a:t>
            </a:r>
            <a:r>
              <a:rPr lang="en-US" i="1" dirty="0" err="1">
                <a:solidFill>
                  <a:srgbClr val="996633"/>
                </a:solidFill>
              </a:rPr>
              <a:t>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dirty="0"/>
              <a:t>  helps keep food between grinding surfaces of teeth during chewing </a:t>
            </a:r>
            <a:endParaRPr lang="en-CA" b="1" i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sseter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9314" y="6008914"/>
            <a:ext cx="1850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Masseter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09457" y="5812971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Temporalis</a:t>
            </a:r>
            <a:endParaRPr lang="en-US" dirty="0"/>
          </a:p>
        </p:txBody>
      </p:sp>
      <p:pic>
        <p:nvPicPr>
          <p:cNvPr id="3" name="temporalis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_9ab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237" t="5144" r="3151" b="9119"/>
          <a:stretch>
            <a:fillRect/>
          </a:stretch>
        </p:blipFill>
        <p:spPr bwMode="auto">
          <a:xfrm>
            <a:off x="228600" y="3022600"/>
            <a:ext cx="8686800" cy="374808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3239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99FF"/>
                </a:solidFill>
              </a:rPr>
              <a:t>5.5  Muscles of the Neck &amp; Vertebral Column:  Head &amp; Trunk Movements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head moved by muscles originating from axial skeleton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3399FF"/>
                </a:solidFill>
              </a:rPr>
              <a:t>sternocleidomastoid</a:t>
            </a:r>
            <a:r>
              <a:rPr lang="en-US" b="1" i="1" dirty="0">
                <a:solidFill>
                  <a:srgbClr val="3399FF"/>
                </a:solidFill>
              </a:rPr>
              <a:t> </a:t>
            </a:r>
            <a:r>
              <a:rPr lang="en-US" i="1" dirty="0">
                <a:solidFill>
                  <a:srgbClr val="3399FF"/>
                </a:solidFill>
              </a:rPr>
              <a:t>(</a:t>
            </a:r>
            <a:r>
              <a:rPr lang="en-US" i="1" dirty="0" err="1">
                <a:solidFill>
                  <a:srgbClr val="3399FF"/>
                </a:solidFill>
              </a:rPr>
              <a:t>manubrium</a:t>
            </a:r>
            <a:r>
              <a:rPr lang="en-US" i="1" dirty="0">
                <a:solidFill>
                  <a:srgbClr val="3399FF"/>
                </a:solidFill>
              </a:rPr>
              <a:t>/clavicle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2-headed; deep to </a:t>
            </a:r>
            <a:r>
              <a:rPr lang="en-US" dirty="0" err="1"/>
              <a:t>platysma</a:t>
            </a:r>
            <a:r>
              <a:rPr lang="en-US" dirty="0"/>
              <a:t>; prime mover (both muscles) of head flexion; individual muscle action for head rotation to side, head tilts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3399FF"/>
                </a:solidFill>
              </a:rPr>
              <a:t>scalenes</a:t>
            </a:r>
            <a:r>
              <a:rPr lang="en-US" b="1" i="1" dirty="0">
                <a:solidFill>
                  <a:srgbClr val="3399FF"/>
                </a:solidFill>
              </a:rPr>
              <a:t> </a:t>
            </a:r>
            <a:r>
              <a:rPr lang="en-US" i="1" dirty="0">
                <a:solidFill>
                  <a:srgbClr val="3399FF"/>
                </a:solidFill>
              </a:rPr>
              <a:t>(cervical vertebrae to 1</a:t>
            </a:r>
            <a:r>
              <a:rPr lang="en-US" i="1" baseline="30000" dirty="0">
                <a:solidFill>
                  <a:srgbClr val="3399FF"/>
                </a:solidFill>
              </a:rPr>
              <a:t>st</a:t>
            </a:r>
            <a:r>
              <a:rPr lang="en-US" i="1" dirty="0">
                <a:solidFill>
                  <a:srgbClr val="3399FF"/>
                </a:solidFill>
              </a:rPr>
              <a:t> 2 ribs)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more laterally and deep to </a:t>
            </a:r>
            <a:r>
              <a:rPr lang="en-US" dirty="0" err="1"/>
              <a:t>platysma</a:t>
            </a:r>
            <a:r>
              <a:rPr lang="en-US" dirty="0"/>
              <a:t> &amp; </a:t>
            </a:r>
            <a:r>
              <a:rPr lang="en-US" dirty="0" err="1"/>
              <a:t>sternocleidomastoid</a:t>
            </a:r>
            <a:r>
              <a:rPr lang="en-US" dirty="0"/>
              <a:t> – elevate first 2 ribs, role in coughing, flex &amp; rotate neck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3399FF"/>
                </a:solidFill>
              </a:rPr>
              <a:t>ʘ splenius </a:t>
            </a:r>
            <a:r>
              <a:rPr lang="en-US" i="1" dirty="0">
                <a:solidFill>
                  <a:srgbClr val="3399FF"/>
                </a:solidFill>
              </a:rPr>
              <a:t>(vertebrae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dirty="0"/>
              <a:t>  superficial; “bandage muscle”; head extension (both sides) or rotation, tilts</a:t>
            </a:r>
            <a:endParaRPr lang="en-CA" b="1" i="1" dirty="0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7375525" y="3541713"/>
            <a:ext cx="153118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10.10a,b</a:t>
            </a:r>
            <a:endParaRPr lang="en-CA" sz="1800" dirty="0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527925" y="4075113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posterior</a:t>
            </a:r>
            <a:endParaRPr lang="en-CA" sz="1800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012950" y="6262688"/>
            <a:ext cx="95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anterior</a:t>
            </a:r>
            <a:endParaRPr lang="en-CA" sz="180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96543" y="5617029"/>
            <a:ext cx="2939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Splenius capitis</a:t>
            </a:r>
            <a:endParaRPr lang="en-US" dirty="0"/>
          </a:p>
        </p:txBody>
      </p:sp>
      <p:pic>
        <p:nvPicPr>
          <p:cNvPr id="3" name="splenius_capitis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371600" y="674914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91276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5.6 Muscles of the Neck &amp; Vertebral Column:  Head &amp; Trunk Movements</a:t>
            </a:r>
          </a:p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erector </a:t>
            </a:r>
            <a:r>
              <a:rPr lang="en-US" b="1" i="1" dirty="0" err="1">
                <a:solidFill>
                  <a:schemeClr val="accent2"/>
                </a:solidFill>
              </a:rPr>
              <a:t>spinae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back extension; consists of 3 columns of muscles (</a:t>
            </a:r>
            <a:r>
              <a:rPr lang="en-US" b="1" i="1" dirty="0" err="1">
                <a:solidFill>
                  <a:schemeClr val="accent2"/>
                </a:solidFill>
              </a:rPr>
              <a:t>iliocostalis</a:t>
            </a:r>
            <a:r>
              <a:rPr lang="en-US" b="1" i="1" dirty="0">
                <a:solidFill>
                  <a:schemeClr val="accent2"/>
                </a:solidFill>
              </a:rPr>
              <a:t>, </a:t>
            </a:r>
            <a:r>
              <a:rPr lang="en-US" b="1" i="1" dirty="0" err="1">
                <a:solidFill>
                  <a:schemeClr val="accent2"/>
                </a:solidFill>
              </a:rPr>
              <a:t>longissimus</a:t>
            </a:r>
            <a:r>
              <a:rPr lang="en-US" b="1" i="1" dirty="0">
                <a:solidFill>
                  <a:schemeClr val="accent2"/>
                </a:solidFill>
              </a:rPr>
              <a:t>, </a:t>
            </a:r>
            <a:r>
              <a:rPr lang="en-US" b="1" i="1" dirty="0" err="1">
                <a:solidFill>
                  <a:schemeClr val="accent2"/>
                </a:solidFill>
              </a:rPr>
              <a:t>spinalis</a:t>
            </a:r>
            <a:r>
              <a:rPr lang="en-US" dirty="0"/>
              <a:t>); resistance to bending forward &amp; extensors for return to erect position</a:t>
            </a:r>
          </a:p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semispinalis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dirty="0"/>
              <a:t>  deeper, composite muscle from thoracic region to head; extends vertebral column &amp; head, rotation of head, synergistic with </a:t>
            </a:r>
            <a:r>
              <a:rPr lang="en-US" dirty="0" err="1"/>
              <a:t>sternocleidomastoid</a:t>
            </a:r>
            <a:r>
              <a:rPr lang="en-US" dirty="0"/>
              <a:t> muscles of opposite side</a:t>
            </a:r>
          </a:p>
        </p:txBody>
      </p:sp>
      <p:pic>
        <p:nvPicPr>
          <p:cNvPr id="23555" name="Picture 3" descr="10_9d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2980" t="5057" r="2980" b="10635"/>
          <a:stretch>
            <a:fillRect/>
          </a:stretch>
        </p:blipFill>
        <p:spPr bwMode="auto">
          <a:xfrm>
            <a:off x="3124200" y="1939925"/>
            <a:ext cx="6019800" cy="49212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7656166" y="6253163"/>
            <a:ext cx="1338828" cy="36933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10.10d</a:t>
            </a:r>
            <a:endParaRPr lang="en-CA" sz="1800" dirty="0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52400" y="3048000"/>
            <a:ext cx="2590800" cy="2938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quadratus lumborum </a:t>
            </a:r>
            <a:r>
              <a:rPr lang="en-US" i="1">
                <a:solidFill>
                  <a:schemeClr val="accent2"/>
                </a:solidFill>
              </a:rPr>
              <a:t>(iliac crest to lumbar vertebrae)</a:t>
            </a:r>
            <a:r>
              <a:rPr lang="en-US" b="1" i="1">
                <a:solidFill>
                  <a:schemeClr val="accent2"/>
                </a:solidFill>
              </a:rPr>
              <a:t>:</a:t>
            </a:r>
            <a:r>
              <a:rPr lang="en-US" b="1" i="1"/>
              <a:t>  </a:t>
            </a:r>
            <a:r>
              <a:rPr lang="en-US"/>
              <a:t>individual muscles flex vertebral column laterally; jointly to extend lumbar spine &amp; fix 12th rib; maintain upright posture</a:t>
            </a:r>
            <a:endParaRPr lang="en-US" b="1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0228" y="5791200"/>
            <a:ext cx="431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Semispinalis</a:t>
            </a:r>
            <a:r>
              <a:rPr lang="en-US" dirty="0" smtClean="0"/>
              <a:t> capitis</a:t>
            </a:r>
            <a:endParaRPr lang="en-US" dirty="0"/>
          </a:p>
        </p:txBody>
      </p:sp>
      <p:pic>
        <p:nvPicPr>
          <p:cNvPr id="3" name="semispinalis_capitis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805542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4651375"/>
            <a:ext cx="9144000" cy="2149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5.7a  Muscles of Respiration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external </a:t>
            </a:r>
            <a:r>
              <a:rPr lang="en-US" b="1" i="1" dirty="0">
                <a:solidFill>
                  <a:schemeClr val="accent2"/>
                </a:solidFill>
              </a:rPr>
              <a:t>intercostals:</a:t>
            </a:r>
            <a:r>
              <a:rPr lang="en-US" b="1" i="1" dirty="0"/>
              <a:t>  </a:t>
            </a:r>
            <a:r>
              <a:rPr lang="en-US" dirty="0"/>
              <a:t>11 pairs, between ribs; oblique; pull ribs together to elevate rib cage (inspiration;1</a:t>
            </a:r>
            <a:r>
              <a:rPr lang="en-US" baseline="30000" dirty="0"/>
              <a:t>st</a:t>
            </a:r>
            <a:r>
              <a:rPr lang="en-US" dirty="0"/>
              <a:t>  ribs fixed by scalene muscles)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 internal </a:t>
            </a:r>
            <a:r>
              <a:rPr lang="en-US" b="1" i="1" dirty="0">
                <a:solidFill>
                  <a:schemeClr val="accent2"/>
                </a:solidFill>
              </a:rPr>
              <a:t>intercostals:</a:t>
            </a:r>
            <a:r>
              <a:rPr lang="en-US" dirty="0"/>
              <a:t>  11 pairs, between ribs; </a:t>
            </a:r>
            <a:r>
              <a:rPr lang="en-US" dirty="0">
                <a:sym typeface="Symbol" pitchFamily="18" charset="2"/>
              </a:rPr>
              <a:t> external intercostals; draw ribs together to depress rib cage (expiration; 12</a:t>
            </a:r>
            <a:r>
              <a:rPr lang="en-US" baseline="30000" dirty="0">
                <a:sym typeface="Symbol" pitchFamily="18" charset="2"/>
              </a:rPr>
              <a:t>th</a:t>
            </a:r>
            <a:r>
              <a:rPr lang="en-US" dirty="0">
                <a:sym typeface="Symbol" pitchFamily="18" charset="2"/>
              </a:rPr>
              <a:t>  ribs fixed by </a:t>
            </a:r>
            <a:r>
              <a:rPr lang="en-US" dirty="0" err="1">
                <a:sym typeface="Symbol" pitchFamily="18" charset="2"/>
              </a:rPr>
              <a:t>quadratus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lumborum</a:t>
            </a:r>
            <a:r>
              <a:rPr lang="en-US" dirty="0">
                <a:sym typeface="Symbol" pitchFamily="18" charset="2"/>
              </a:rPr>
              <a:t>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diaphragm:</a:t>
            </a:r>
            <a:r>
              <a:rPr lang="en-US" b="1" i="1" dirty="0"/>
              <a:t> </a:t>
            </a:r>
            <a:r>
              <a:rPr lang="en-US" dirty="0"/>
              <a:t> dome-shaped when relaxed; prime mover of inspiration</a:t>
            </a:r>
            <a:endParaRPr lang="en-CA" b="1" i="1" dirty="0"/>
          </a:p>
        </p:txBody>
      </p:sp>
      <p:pic>
        <p:nvPicPr>
          <p:cNvPr id="24579" name="Picture 3" descr="ha5lf1010a2_a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36551" t="2272" r="7143" b="6363"/>
          <a:stretch>
            <a:fillRect/>
          </a:stretch>
        </p:blipFill>
        <p:spPr bwMode="auto">
          <a:xfrm>
            <a:off x="6926263" y="0"/>
            <a:ext cx="2217737" cy="4038600"/>
          </a:xfrm>
          <a:prstGeom prst="rect">
            <a:avLst/>
          </a:prstGeom>
          <a:noFill/>
        </p:spPr>
      </p:pic>
      <p:pic>
        <p:nvPicPr>
          <p:cNvPr id="24580" name="Picture 4" descr="ha5lf1010a1_a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7143" t="2272" r="38458" b="10454"/>
          <a:stretch>
            <a:fillRect/>
          </a:stretch>
        </p:blipFill>
        <p:spPr bwMode="auto">
          <a:xfrm>
            <a:off x="304800" y="0"/>
            <a:ext cx="2286000" cy="4114800"/>
          </a:xfrm>
          <a:prstGeom prst="rect">
            <a:avLst/>
          </a:prstGeom>
          <a:noFill/>
        </p:spPr>
      </p:pic>
      <p:pic>
        <p:nvPicPr>
          <p:cNvPr id="24581" name="Picture 5" descr="ha5lf1010b_c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13208" t="2272" r="15094" b="5000"/>
          <a:stretch>
            <a:fillRect/>
          </a:stretch>
        </p:blipFill>
        <p:spPr bwMode="auto">
          <a:xfrm>
            <a:off x="2932113" y="676275"/>
            <a:ext cx="3505200" cy="3135313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62000" y="42672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External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7696200" y="42672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Internal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4083050" y="4081463"/>
            <a:ext cx="13053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10.11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xternal_intercostals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20343" y="6074229"/>
            <a:ext cx="30588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External intercostals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28600" y="365125"/>
            <a:ext cx="4084638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3399"/>
                </a:solidFill>
              </a:rPr>
              <a:t>5.7b Muscles of the Abdominal Wall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</a:rPr>
              <a:t>ʘ rectus </a:t>
            </a:r>
            <a:r>
              <a:rPr lang="en-US" b="1" dirty="0">
                <a:solidFill>
                  <a:srgbClr val="333399"/>
                </a:solidFill>
              </a:rPr>
              <a:t>abdominis – </a:t>
            </a:r>
            <a:r>
              <a:rPr lang="en-US" dirty="0"/>
              <a:t>medial superficial; pubis to rib cage; lumbar rotation, fix &amp; depress ribs, stabilize pelvis during </a:t>
            </a:r>
            <a:r>
              <a:rPr lang="en-US" dirty="0" smtClean="0"/>
              <a:t>walking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</a:rPr>
              <a:t> external oblique – </a:t>
            </a:r>
            <a:r>
              <a:rPr lang="en-US" dirty="0" smtClean="0"/>
              <a:t>largest &amp; most superficial lateral muscle; together </a:t>
            </a:r>
            <a:r>
              <a:rPr lang="en-US" dirty="0" smtClean="0">
                <a:sym typeface="WP IconicSymbolsA" pitchFamily="2" charset="2"/>
              </a:rPr>
              <a:t> increase </a:t>
            </a:r>
            <a:r>
              <a:rPr lang="en-US" dirty="0" err="1" smtClean="0">
                <a:sym typeface="WP IconicSymbolsA" pitchFamily="2" charset="2"/>
              </a:rPr>
              <a:t>ab</a:t>
            </a:r>
            <a:r>
              <a:rPr lang="en-US" dirty="0" smtClean="0">
                <a:sym typeface="WP IconicSymbolsA" pitchFamily="2" charset="2"/>
              </a:rPr>
              <a:t> pressure, flex vertebral column; individual  rotation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 internal 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oblique – </a:t>
            </a:r>
            <a:r>
              <a:rPr lang="en-US" dirty="0">
                <a:sym typeface="WP IconicSymbolsA" pitchFamily="2" charset="2"/>
              </a:rPr>
              <a:t>deeper, but same actions as ext </a:t>
            </a:r>
            <a:r>
              <a:rPr lang="en-US" dirty="0" err="1">
                <a:sym typeface="WP IconicSymbolsA" pitchFamily="2" charset="2"/>
              </a:rPr>
              <a:t>obliques</a:t>
            </a:r>
            <a:endParaRPr lang="en-US" dirty="0">
              <a:sym typeface="WP IconicSymbolsA" pitchFamily="2" charset="2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ʘ </a:t>
            </a:r>
            <a:r>
              <a:rPr lang="en-US" b="1" dirty="0" err="1" smtClean="0">
                <a:solidFill>
                  <a:srgbClr val="333399"/>
                </a:solidFill>
                <a:sym typeface="WP IconicSymbolsA" pitchFamily="2" charset="2"/>
              </a:rPr>
              <a:t>transversus</a:t>
            </a: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 </a:t>
            </a:r>
            <a:r>
              <a:rPr lang="en-US" b="1" dirty="0" err="1">
                <a:solidFill>
                  <a:srgbClr val="333399"/>
                </a:solidFill>
                <a:sym typeface="WP IconicSymbolsA" pitchFamily="2" charset="2"/>
              </a:rPr>
              <a:t>abdominis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 – </a:t>
            </a:r>
            <a:r>
              <a:rPr lang="en-US" dirty="0">
                <a:sym typeface="WP IconicSymbolsA" pitchFamily="2" charset="2"/>
              </a:rPr>
              <a:t>deepest; compresses abdominal contents</a:t>
            </a:r>
            <a:endParaRPr lang="en-US" b="1" dirty="0">
              <a:solidFill>
                <a:srgbClr val="333399"/>
              </a:solidFill>
              <a:sym typeface="WP IconicSymbolsA" pitchFamily="2" charset="2"/>
            </a:endParaRPr>
          </a:p>
        </p:txBody>
      </p:sp>
      <p:pic>
        <p:nvPicPr>
          <p:cNvPr id="25604" name="Picture 4" descr="ha5lf1011c_a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6438" t="8029" b="17519"/>
          <a:stretch>
            <a:fillRect/>
          </a:stretch>
        </p:blipFill>
        <p:spPr bwMode="auto">
          <a:xfrm>
            <a:off x="457200" y="5257800"/>
            <a:ext cx="8686800" cy="1481138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</p:spPr>
      </p:pic>
      <p:pic>
        <p:nvPicPr>
          <p:cNvPr id="25606" name="Picture 6" descr="10-11_MuscAbdomWall_1_UN.jpg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20163" t="3134" r="25249" b="7886"/>
          <a:stretch>
            <a:fillRect/>
          </a:stretch>
        </p:blipFill>
        <p:spPr bwMode="auto">
          <a:xfrm>
            <a:off x="4251325" y="41275"/>
            <a:ext cx="4529138" cy="5175250"/>
          </a:xfrm>
          <a:prstGeom prst="rect">
            <a:avLst/>
          </a:prstGeom>
          <a:noFill/>
        </p:spPr>
      </p:pic>
      <p:sp>
        <p:nvSpPr>
          <p:cNvPr id="5" name="5-Point Star 4"/>
          <p:cNvSpPr/>
          <p:nvPr/>
        </p:nvSpPr>
        <p:spPr>
          <a:xfrm>
            <a:off x="6774288" y="2137895"/>
            <a:ext cx="321972" cy="3606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5318975" y="1210614"/>
            <a:ext cx="399245" cy="38636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5409126" y="2743198"/>
            <a:ext cx="347729" cy="33485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5615187" y="2125012"/>
            <a:ext cx="386366" cy="3606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6508279" y="1838943"/>
            <a:ext cx="1838721" cy="88639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81341" y="1415589"/>
            <a:ext cx="1762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Linea alba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us_abdominis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8314" y="6150429"/>
            <a:ext cx="3222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Rectus abdominis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10-12aPelvFloor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l="11224" t="7208" r="2040" b="20354"/>
          <a:stretch>
            <a:fillRect/>
          </a:stretch>
        </p:blipFill>
        <p:spPr bwMode="auto">
          <a:xfrm>
            <a:off x="3252788" y="2879725"/>
            <a:ext cx="5853112" cy="3921125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42875" y="214313"/>
            <a:ext cx="8885238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spcBef>
                <a:spcPct val="50000"/>
              </a:spcBef>
            </a:pPr>
            <a:r>
              <a:rPr lang="en-US" b="1" u="sng" dirty="0">
                <a:solidFill>
                  <a:srgbClr val="8E2200"/>
                </a:solidFill>
              </a:rPr>
              <a:t>5.8  Muscles of the pelvic floor and perineum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>
                <a:solidFill>
                  <a:srgbClr val="8E2200"/>
                </a:solidFill>
              </a:rPr>
              <a:t>levator </a:t>
            </a:r>
            <a:r>
              <a:rPr lang="en-US" b="1" dirty="0" err="1">
                <a:solidFill>
                  <a:srgbClr val="8E2200"/>
                </a:solidFill>
              </a:rPr>
              <a:t>ani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(pubis to inner coccyx):</a:t>
            </a:r>
            <a:r>
              <a:rPr lang="en-US" i="1" dirty="0"/>
              <a:t> </a:t>
            </a:r>
            <a:r>
              <a:rPr lang="en-US" dirty="0"/>
              <a:t>supports pelvic viscera &amp; </a:t>
            </a:r>
            <a:r>
              <a:rPr lang="en-US" dirty="0" smtClean="0"/>
              <a:t>forms supportive sling </a:t>
            </a:r>
            <a:r>
              <a:rPr lang="en-US" dirty="0"/>
              <a:t>at </a:t>
            </a:r>
            <a:r>
              <a:rPr lang="en-US" dirty="0" err="1"/>
              <a:t>anorectal</a:t>
            </a:r>
            <a:r>
              <a:rPr lang="en-US" dirty="0"/>
              <a:t> junction &amp; vagina; resists increases in intra-abdominal pressure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coccygeus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(spine of </a:t>
            </a:r>
            <a:r>
              <a:rPr lang="en-US" i="1" dirty="0" err="1">
                <a:solidFill>
                  <a:srgbClr val="8E2200"/>
                </a:solidFill>
              </a:rPr>
              <a:t>ischium</a:t>
            </a:r>
            <a:r>
              <a:rPr lang="en-US" i="1" dirty="0">
                <a:solidFill>
                  <a:srgbClr val="8E2200"/>
                </a:solidFill>
              </a:rPr>
              <a:t> to sacrum &amp; coccyx): </a:t>
            </a:r>
            <a:r>
              <a:rPr lang="en-US" dirty="0"/>
              <a:t>supports pelvic viscera &amp; coccyx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urogenital</a:t>
            </a:r>
            <a:r>
              <a:rPr lang="en-US" b="1" dirty="0">
                <a:solidFill>
                  <a:srgbClr val="8E2200"/>
                </a:solidFill>
              </a:rPr>
              <a:t> diaphragm: </a:t>
            </a:r>
            <a:r>
              <a:rPr lang="en-US" dirty="0"/>
              <a:t>supports pelvic viscera and constricts urethra</a:t>
            </a:r>
            <a:endParaRPr lang="en-US" b="1" dirty="0">
              <a:solidFill>
                <a:srgbClr val="8E22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684136" y="3039413"/>
            <a:ext cx="1339403" cy="1262131"/>
            <a:chOff x="6684136" y="3039413"/>
            <a:chExt cx="1339403" cy="1262131"/>
          </a:xfrm>
        </p:grpSpPr>
        <p:cxnSp>
          <p:nvCxnSpPr>
            <p:cNvPr id="5" name="Straight Arrow Connector 4"/>
            <p:cNvCxnSpPr/>
            <p:nvPr/>
          </p:nvCxnSpPr>
          <p:spPr>
            <a:xfrm rot="10800000" flipV="1">
              <a:off x="6684136" y="3039413"/>
              <a:ext cx="1339403" cy="81136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rot="5400000">
              <a:off x="6703453" y="3522372"/>
              <a:ext cx="965916" cy="59242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5-Point Star 8"/>
          <p:cNvSpPr/>
          <p:nvPr/>
        </p:nvSpPr>
        <p:spPr>
          <a:xfrm>
            <a:off x="6684134" y="4649271"/>
            <a:ext cx="309093" cy="2962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rot="10800000" flipV="1">
            <a:off x="6387921" y="2987899"/>
            <a:ext cx="643944" cy="5022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7851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5.10  Superficial Muscles of </a:t>
            </a:r>
            <a:r>
              <a:rPr lang="en-US" b="1" u="sng" dirty="0" err="1">
                <a:solidFill>
                  <a:schemeClr val="accent2"/>
                </a:solidFill>
              </a:rPr>
              <a:t>Thorax:arm</a:t>
            </a:r>
            <a:r>
              <a:rPr lang="en-US" b="1" u="sng" dirty="0">
                <a:solidFill>
                  <a:schemeClr val="accent2"/>
                </a:solidFill>
              </a:rPr>
              <a:t> movements</a:t>
            </a:r>
            <a:r>
              <a:rPr lang="en-US" b="1" u="sng" dirty="0">
                <a:solidFill>
                  <a:srgbClr val="FF6600"/>
                </a:solidFill>
              </a:rPr>
              <a:t> 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pectoralis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b="1" i="1" dirty="0">
                <a:solidFill>
                  <a:schemeClr val="accent2"/>
                </a:solidFill>
              </a:rPr>
              <a:t>major </a:t>
            </a:r>
            <a:r>
              <a:rPr lang="en-US" i="1" dirty="0">
                <a:solidFill>
                  <a:schemeClr val="accent2"/>
                </a:solidFill>
              </a:rPr>
              <a:t>(sternum/rib cartilages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arm flexion; rotates arm medially; adducts arm; climbing, throwing, pushing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latissimus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b="1" i="1" dirty="0" err="1">
                <a:solidFill>
                  <a:schemeClr val="accent2"/>
                </a:solidFill>
              </a:rPr>
              <a:t>dorsi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(vertebrae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 smtClean="0">
                <a:solidFill>
                  <a:schemeClr val="accent2"/>
                </a:solidFill>
              </a:rPr>
              <a:t>)</a:t>
            </a:r>
            <a:r>
              <a:rPr lang="en-US" b="1" i="1" dirty="0" smtClean="0">
                <a:solidFill>
                  <a:schemeClr val="accent2"/>
                </a:solidFill>
              </a:rPr>
              <a:t>:</a:t>
            </a:r>
            <a:r>
              <a:rPr lang="en-US" b="1" i="1" dirty="0" smtClean="0"/>
              <a:t> </a:t>
            </a:r>
            <a:r>
              <a:rPr lang="en-US" dirty="0" smtClean="0"/>
              <a:t>broad</a:t>
            </a:r>
            <a:r>
              <a:rPr lang="en-US" dirty="0"/>
              <a:t>, flat back muscle; prime mover of arm extension, arm adductor, rotates arm at shoulder, rowing, swimming</a:t>
            </a:r>
            <a:endParaRPr lang="en-CA" b="1" i="1" dirty="0"/>
          </a:p>
        </p:txBody>
      </p:sp>
      <p:pic>
        <p:nvPicPr>
          <p:cNvPr id="26627" name="Picture 3" descr="10_13a"/>
          <p:cNvPicPr>
            <a:picLocks noChangeAspect="1" noChangeArrowheads="1"/>
          </p:cNvPicPr>
          <p:nvPr/>
        </p:nvPicPr>
        <p:blipFill>
          <a:blip r:embed="rId2" cstate="print">
            <a:lum bright="-36000" contrast="48000"/>
          </a:blip>
          <a:srcRect l="1807" t="16733" r="1807" b="15897"/>
          <a:stretch>
            <a:fillRect/>
          </a:stretch>
        </p:blipFill>
        <p:spPr bwMode="auto">
          <a:xfrm>
            <a:off x="276225" y="2506531"/>
            <a:ext cx="8597900" cy="432995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0" y="1663330"/>
            <a:ext cx="9144000" cy="8771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deltoid </a:t>
            </a:r>
            <a:r>
              <a:rPr lang="en-US" i="1" dirty="0">
                <a:solidFill>
                  <a:schemeClr val="accent2"/>
                </a:solidFill>
              </a:rPr>
              <a:t>(clavicle/scapula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):</a:t>
            </a:r>
            <a:r>
              <a:rPr lang="en-US" b="1" i="1" dirty="0"/>
              <a:t>  </a:t>
            </a:r>
            <a:r>
              <a:rPr lang="en-US" dirty="0"/>
              <a:t>thick, rounded, site of IM injection, prime mover of arm abduction (all fibers); also lateral &amp; medial rotations, flexion or extensions if only some fibers used; swinging arm when walking</a:t>
            </a:r>
          </a:p>
        </p:txBody>
      </p:sp>
      <p:sp>
        <p:nvSpPr>
          <p:cNvPr id="26629" name="Text Box 5" descr="Stationery"/>
          <p:cNvSpPr txBox="1">
            <a:spLocks noChangeArrowheads="1"/>
          </p:cNvSpPr>
          <p:nvPr/>
        </p:nvSpPr>
        <p:spPr bwMode="auto">
          <a:xfrm>
            <a:off x="7966075" y="6511925"/>
            <a:ext cx="1178528" cy="338554"/>
          </a:xfrm>
          <a:prstGeom prst="rect">
            <a:avLst/>
          </a:prstGeom>
          <a:noFill/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10.14 </a:t>
            </a:r>
            <a:endParaRPr lang="en-CA" sz="1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tissimus_dorsi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53000" y="6128657"/>
            <a:ext cx="2023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Latissimus</a:t>
            </a:r>
            <a:r>
              <a:rPr lang="en-US" dirty="0" smtClean="0"/>
              <a:t> </a:t>
            </a:r>
            <a:r>
              <a:rPr lang="en-US" dirty="0" err="1" smtClean="0"/>
              <a:t>dorsi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eltoid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75314" y="5921829"/>
            <a:ext cx="3592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Deltoid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0_13b"/>
          <p:cNvPicPr>
            <a:picLocks noChangeAspect="1" noChangeArrowheads="1"/>
          </p:cNvPicPr>
          <p:nvPr/>
        </p:nvPicPr>
        <p:blipFill>
          <a:blip r:embed="rId2" cstate="print">
            <a:lum bright="-42000" contrast="54000"/>
          </a:blip>
          <a:srcRect l="3111" t="3487" r="3111" b="20923"/>
          <a:stretch>
            <a:fillRect/>
          </a:stretch>
        </p:blipFill>
        <p:spPr bwMode="auto">
          <a:xfrm>
            <a:off x="1117600" y="1309688"/>
            <a:ext cx="7351713" cy="55483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7651" name="Text Box 3" descr="Stationery"/>
          <p:cNvSpPr txBox="1">
            <a:spLocks noChangeArrowheads="1"/>
          </p:cNvSpPr>
          <p:nvPr/>
        </p:nvSpPr>
        <p:spPr bwMode="auto">
          <a:xfrm>
            <a:off x="7966075" y="6511925"/>
            <a:ext cx="1178528" cy="338554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10.14 </a:t>
            </a:r>
            <a:endParaRPr lang="en-CA" sz="1600" b="1" dirty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89487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 eaLnBrk="0" hangingPunct="0"/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trapezius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(occipital &amp; 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superficial, stabilizes, raises, retracts, rotates scapula</a:t>
            </a:r>
          </a:p>
          <a:p>
            <a:pPr marL="228600" indent="-228600" eaLnBrk="0" hangingPunct="0"/>
            <a:r>
              <a:rPr lang="en-US" b="1" i="1" dirty="0" smtClean="0">
                <a:solidFill>
                  <a:schemeClr val="accent2"/>
                </a:solidFill>
              </a:rPr>
              <a:t>rhomboids </a:t>
            </a:r>
            <a:r>
              <a:rPr lang="en-US" i="1" dirty="0">
                <a:solidFill>
                  <a:schemeClr val="accent2"/>
                </a:solidFill>
              </a:rPr>
              <a:t>(vertebrae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deep to </a:t>
            </a:r>
            <a:r>
              <a:rPr lang="en-US" dirty="0" err="1"/>
              <a:t>trapezius</a:t>
            </a:r>
            <a:r>
              <a:rPr lang="en-US" dirty="0"/>
              <a:t>; aid in scapula movements (</a:t>
            </a:r>
            <a:r>
              <a:rPr lang="en-US" dirty="0" err="1"/>
              <a:t>eg</a:t>
            </a:r>
            <a:r>
              <a:rPr lang="en-US" dirty="0"/>
              <a:t>: squaring shoulders, rotation when lowering arm)</a:t>
            </a:r>
            <a:endParaRPr lang="en-CA" dirty="0"/>
          </a:p>
        </p:txBody>
      </p:sp>
      <p:sp>
        <p:nvSpPr>
          <p:cNvPr id="6" name="Rounded Rectangle 5"/>
          <p:cNvSpPr/>
          <p:nvPr/>
        </p:nvSpPr>
        <p:spPr>
          <a:xfrm>
            <a:off x="7083706" y="1909823"/>
            <a:ext cx="1284790" cy="393539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7048982" y="3414532"/>
            <a:ext cx="1203767" cy="312516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7048982" y="3808071"/>
            <a:ext cx="1134319" cy="381964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7905507" y="1284784"/>
            <a:ext cx="300946" cy="3125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005711" y="4431323"/>
            <a:ext cx="1955409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+ </a:t>
            </a:r>
            <a:r>
              <a:rPr lang="en-US" dirty="0" err="1" smtClean="0"/>
              <a:t>subscapularis</a:t>
            </a:r>
            <a:r>
              <a:rPr lang="en-US" dirty="0" smtClean="0"/>
              <a:t> = </a:t>
            </a:r>
            <a:r>
              <a:rPr lang="en-US" b="1" dirty="0" smtClean="0"/>
              <a:t>rotator cuff muscles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0_14ab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2681" t="66338" r="6467" b="6416"/>
          <a:stretch>
            <a:fillRect/>
          </a:stretch>
        </p:blipFill>
        <p:spPr bwMode="auto">
          <a:xfrm>
            <a:off x="4068763" y="4875213"/>
            <a:ext cx="5075237" cy="19827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0"/>
            <a:ext cx="5521569" cy="532453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5.10  Muscles Crossing the Shoulder &amp; Elbow Joints 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triceps </a:t>
            </a:r>
            <a:r>
              <a:rPr lang="en-US" b="1" i="1" dirty="0" err="1">
                <a:solidFill>
                  <a:schemeClr val="accent2"/>
                </a:solidFill>
              </a:rPr>
              <a:t>brachii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(scapula/humerus to ulna)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dirty="0"/>
              <a:t>  only muscle of posterior compartment of arm; powerful forearm extensor, may help stabilize shoulder joint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biceps </a:t>
            </a:r>
            <a:r>
              <a:rPr lang="en-US" b="1" i="1" dirty="0" err="1">
                <a:solidFill>
                  <a:schemeClr val="accent2"/>
                </a:solidFill>
              </a:rPr>
              <a:t>brachii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(shoulder to radius)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anterior, flexes elbow joint &amp; </a:t>
            </a:r>
            <a:r>
              <a:rPr lang="en-US" dirty="0" err="1"/>
              <a:t>supinates</a:t>
            </a:r>
            <a:r>
              <a:rPr lang="en-US" dirty="0"/>
              <a:t> forearm; weak flexor of arm at shoulder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brachialis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(humerus to ulna)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immediately deep to biceps </a:t>
            </a:r>
            <a:r>
              <a:rPr lang="en-US" dirty="0" err="1"/>
              <a:t>brachii</a:t>
            </a:r>
            <a:r>
              <a:rPr lang="en-US" dirty="0"/>
              <a:t>; major forearm flexor (strong) – lifts ulna as biceps lifts radius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brachioradialis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(humerus to radius)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superficial; from distal humerus to distal forearm; synergist in forearm flexion</a:t>
            </a:r>
            <a:endParaRPr lang="en-CA" b="1" i="1" dirty="0"/>
          </a:p>
        </p:txBody>
      </p:sp>
      <p:pic>
        <p:nvPicPr>
          <p:cNvPr id="28679" name="Picture 7" descr="10-14aMuscArmMove_UN.jpg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20335" t="9053" b="8788"/>
          <a:stretch>
            <a:fillRect/>
          </a:stretch>
        </p:blipFill>
        <p:spPr bwMode="auto">
          <a:xfrm>
            <a:off x="5624513" y="36513"/>
            <a:ext cx="3370262" cy="5199062"/>
          </a:xfrm>
          <a:prstGeom prst="rect">
            <a:avLst/>
          </a:prstGeom>
          <a:noFill/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5121275" y="3413125"/>
            <a:ext cx="1660525" cy="1066800"/>
            <a:chOff x="3226" y="2150"/>
            <a:chExt cx="1046" cy="672"/>
          </a:xfrm>
        </p:grpSpPr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3226" y="2352"/>
              <a:ext cx="1046" cy="4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 flipV="1">
              <a:off x="3475" y="2150"/>
              <a:ext cx="538" cy="5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Line 11"/>
          <p:cNvSpPr>
            <a:spLocks noChangeShapeType="1"/>
          </p:cNvSpPr>
          <p:nvPr/>
        </p:nvSpPr>
        <p:spPr bwMode="auto">
          <a:xfrm flipV="1">
            <a:off x="5192713" y="4392613"/>
            <a:ext cx="735012" cy="7350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>
            <a:off x="5699125" y="1976438"/>
            <a:ext cx="1028700" cy="91440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508125" y="5980113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Anterior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461125" y="5980113"/>
            <a:ext cx="118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Posterior</a:t>
            </a:r>
          </a:p>
        </p:txBody>
      </p:sp>
      <p:pic>
        <p:nvPicPr>
          <p:cNvPr id="29700" name="Picture 4" descr="10-14ad_ShlderMus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3562" t="4330" r="16917" b="4626"/>
          <a:stretch>
            <a:fillRect/>
          </a:stretch>
        </p:blipFill>
        <p:spPr bwMode="auto">
          <a:xfrm>
            <a:off x="1219200" y="241300"/>
            <a:ext cx="6834188" cy="568325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593725" y="115888"/>
            <a:ext cx="15856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/>
              <a:t>Fig. </a:t>
            </a:r>
            <a:r>
              <a:rPr lang="en-US" sz="2400" b="1" dirty="0" smtClean="0"/>
              <a:t>10.15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34963" y="463550"/>
            <a:ext cx="6145212" cy="5730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eriod" startAt="8"/>
            </a:pPr>
            <a:r>
              <a:rPr lang="en-US" b="1" u="sng" dirty="0">
                <a:solidFill>
                  <a:srgbClr val="008080"/>
                </a:solidFill>
              </a:rPr>
              <a:t>Muscles of the Forearm:  Movements of the Wrist, Hand &amp; Fingers</a:t>
            </a:r>
          </a:p>
          <a:p>
            <a:pPr marL="457200" indent="-457200" algn="ctr">
              <a:spcBef>
                <a:spcPct val="50000"/>
              </a:spcBef>
            </a:pPr>
            <a:r>
              <a:rPr lang="en-US" dirty="0">
                <a:cs typeface="Arial" charset="0"/>
              </a:rPr>
              <a:t>2 functional groups allow for movements of (</a:t>
            </a:r>
            <a:r>
              <a:rPr lang="en-US" dirty="0" err="1">
                <a:cs typeface="Arial" charset="0"/>
              </a:rPr>
              <a:t>i</a:t>
            </a:r>
            <a:r>
              <a:rPr lang="en-US" dirty="0">
                <a:cs typeface="Arial" charset="0"/>
              </a:rPr>
              <a:t>) </a:t>
            </a:r>
            <a:r>
              <a:rPr lang="en-US" dirty="0" smtClean="0">
                <a:cs typeface="Arial" charset="0"/>
              </a:rPr>
              <a:t>the wrist </a:t>
            </a:r>
            <a:r>
              <a:rPr lang="en-US" dirty="0">
                <a:cs typeface="Arial" charset="0"/>
              </a:rPr>
              <a:t>and of (ii) the fingers and thumb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  <a:cs typeface="Arial" charset="0"/>
              </a:rPr>
              <a:t>pronator</a:t>
            </a: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teres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(humerus/ulna to lateral radius)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b="1" i="1" dirty="0">
                <a:cs typeface="Arial" charset="0"/>
              </a:rPr>
              <a:t>  </a:t>
            </a:r>
            <a:r>
              <a:rPr lang="en-US" dirty="0" err="1">
                <a:cs typeface="Arial" charset="0"/>
              </a:rPr>
              <a:t>pronates</a:t>
            </a:r>
            <a:r>
              <a:rPr lang="en-US" dirty="0">
                <a:cs typeface="Arial" charset="0"/>
              </a:rPr>
              <a:t> forearm, weak flexor of elbow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flexor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carpi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radialis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 to metacarpals)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dirty="0">
                <a:cs typeface="Arial" charset="0"/>
              </a:rPr>
              <a:t>  diagonally across forearm, powerful flexor of wrist; abducts hand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flexor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carpi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ulnaris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(humerus/ulna to metacarpals)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dirty="0">
                <a:cs typeface="Arial" charset="0"/>
              </a:rPr>
              <a:t>  powerful flexor of wrist; also adducts hand in concert with extensor </a:t>
            </a:r>
            <a:r>
              <a:rPr lang="en-US" dirty="0" err="1">
                <a:cs typeface="Arial" charset="0"/>
              </a:rPr>
              <a:t>carpi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ulnaris</a:t>
            </a:r>
            <a:r>
              <a:rPr lang="en-US" dirty="0">
                <a:cs typeface="Arial" charset="0"/>
              </a:rPr>
              <a:t>; stabilizes wrist during finger extension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flexor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digitorum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superficialis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(humerus/ulna to phalanges)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b="1" i="1" dirty="0">
                <a:cs typeface="Arial" charset="0"/>
              </a:rPr>
              <a:t>  </a:t>
            </a:r>
            <a:r>
              <a:rPr lang="en-US" dirty="0">
                <a:cs typeface="Arial" charset="0"/>
              </a:rPr>
              <a:t>2-headed, deeper; flexes wrist &amp; middle phalanges of fingers 2-5</a:t>
            </a:r>
          </a:p>
        </p:txBody>
      </p:sp>
      <p:pic>
        <p:nvPicPr>
          <p:cNvPr id="30723" name="Picture 3" descr="10-15abc_AntArmMus_3"/>
          <p:cNvPicPr>
            <a:picLocks noChangeAspect="1" noChangeArrowheads="1"/>
          </p:cNvPicPr>
          <p:nvPr/>
        </p:nvPicPr>
        <p:blipFill>
          <a:blip r:embed="rId2" cstate="print"/>
          <a:srcRect l="9875" t="2086" r="71187" b="29396"/>
          <a:stretch>
            <a:fillRect/>
          </a:stretch>
        </p:blipFill>
        <p:spPr bwMode="auto">
          <a:xfrm>
            <a:off x="6262688" y="0"/>
            <a:ext cx="2525712" cy="6858000"/>
          </a:xfrm>
          <a:prstGeom prst="rect">
            <a:avLst/>
          </a:prstGeom>
          <a:noFill/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7920038" y="6521450"/>
            <a:ext cx="11769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b="1" dirty="0"/>
              <a:t>Fig </a:t>
            </a:r>
            <a:r>
              <a:rPr lang="en-US" sz="1600" b="1" dirty="0" smtClean="0"/>
              <a:t>10.16a</a:t>
            </a:r>
            <a:endParaRPr lang="en-US" sz="1600" b="1" dirty="0"/>
          </a:p>
        </p:txBody>
      </p:sp>
      <p:sp>
        <p:nvSpPr>
          <p:cNvPr id="30725" name="Line 5"/>
          <p:cNvSpPr>
            <a:spLocks noChangeShapeType="1"/>
          </p:cNvSpPr>
          <p:nvPr/>
        </p:nvSpPr>
        <p:spPr bwMode="auto">
          <a:xfrm>
            <a:off x="6684963" y="598488"/>
            <a:ext cx="1039812" cy="898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26" name="Line 6"/>
          <p:cNvSpPr>
            <a:spLocks noChangeShapeType="1"/>
          </p:cNvSpPr>
          <p:nvPr/>
        </p:nvSpPr>
        <p:spPr bwMode="auto">
          <a:xfrm flipH="1">
            <a:off x="7788275" y="1749425"/>
            <a:ext cx="962025" cy="395288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 flipH="1" flipV="1">
            <a:off x="8118475" y="2820988"/>
            <a:ext cx="347663" cy="1466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5227638" y="3455988"/>
            <a:ext cx="1639887" cy="45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sz="1800" b="1" dirty="0"/>
              <a:t>f</a:t>
            </a:r>
            <a:r>
              <a:rPr lang="en-US" sz="1800" b="1" dirty="0" smtClean="0"/>
              <a:t>lexor </a:t>
            </a:r>
            <a:r>
              <a:rPr lang="en-US" sz="1800" b="1" dirty="0" err="1"/>
              <a:t>retinaculum</a:t>
            </a:r>
            <a:endParaRPr lang="en-US" sz="1800" b="1" dirty="0"/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6494463" y="3876675"/>
            <a:ext cx="850900" cy="5683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  <p:bldP spid="30726" grpId="0" animBg="1"/>
      <p:bldP spid="307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 descr="Newsprint"/>
          <p:cNvSpPr txBox="1">
            <a:spLocks noChangeArrowheads="1"/>
          </p:cNvSpPr>
          <p:nvPr/>
        </p:nvSpPr>
        <p:spPr bwMode="auto">
          <a:xfrm>
            <a:off x="4918075" y="6081713"/>
            <a:ext cx="1008063" cy="36671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 smtClean="0"/>
              <a:t>10.17a</a:t>
            </a:r>
            <a:endParaRPr lang="en-CA" sz="1800" b="1" dirty="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434975" y="779463"/>
            <a:ext cx="499281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i="1" dirty="0" smtClean="0">
                <a:solidFill>
                  <a:srgbClr val="008080"/>
                </a:solidFill>
              </a:rPr>
              <a:t>ʘ extensor </a:t>
            </a:r>
            <a:r>
              <a:rPr lang="en-US" b="1" i="1" dirty="0" err="1">
                <a:solidFill>
                  <a:srgbClr val="008080"/>
                </a:solidFill>
              </a:rPr>
              <a:t>carpi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b="1" i="1" dirty="0" err="1">
                <a:solidFill>
                  <a:srgbClr val="008080"/>
                </a:solidFill>
              </a:rPr>
              <a:t>radialis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b="1" i="1" dirty="0" err="1">
                <a:solidFill>
                  <a:srgbClr val="008080"/>
                </a:solidFill>
              </a:rPr>
              <a:t>longus</a:t>
            </a:r>
            <a:r>
              <a:rPr lang="en-US" b="1" i="1" dirty="0">
                <a:solidFill>
                  <a:srgbClr val="008080"/>
                </a:solidFill>
              </a:rPr>
              <a:t>/</a:t>
            </a:r>
            <a:r>
              <a:rPr lang="en-US" b="1" i="1" dirty="0" err="1">
                <a:solidFill>
                  <a:srgbClr val="008080"/>
                </a:solidFill>
              </a:rPr>
              <a:t>brevis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(humerus to metacarpals)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extends &amp; abducts wrist</a:t>
            </a:r>
          </a:p>
          <a:p>
            <a:pPr algn="ctr" eaLnBrk="0" hangingPunct="0"/>
            <a:r>
              <a:rPr lang="en-US" b="1" i="1" dirty="0" smtClean="0">
                <a:solidFill>
                  <a:srgbClr val="008080"/>
                </a:solidFill>
              </a:rPr>
              <a:t>ʘ extensor </a:t>
            </a:r>
            <a:r>
              <a:rPr lang="en-US" b="1" i="1" dirty="0" err="1">
                <a:solidFill>
                  <a:srgbClr val="008080"/>
                </a:solidFill>
              </a:rPr>
              <a:t>digitorum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(humerus to phalanges)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finger extension; extends wrist, can abduct fingers</a:t>
            </a:r>
          </a:p>
          <a:p>
            <a:pPr algn="ctr" eaLnBrk="0" hangingPunct="0"/>
            <a:r>
              <a:rPr lang="en-US" b="1" i="1" dirty="0" smtClean="0">
                <a:solidFill>
                  <a:srgbClr val="008080"/>
                </a:solidFill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</a:rPr>
              <a:t>supinator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(humerus to radius)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 deep; assists biceps </a:t>
            </a:r>
            <a:r>
              <a:rPr lang="en-US" dirty="0" err="1"/>
              <a:t>brachii</a:t>
            </a:r>
            <a:r>
              <a:rPr lang="en-US" dirty="0"/>
              <a:t> to </a:t>
            </a:r>
            <a:r>
              <a:rPr lang="en-US" dirty="0" err="1"/>
              <a:t>supinate</a:t>
            </a:r>
            <a:r>
              <a:rPr lang="en-US" dirty="0"/>
              <a:t> forearm</a:t>
            </a:r>
            <a:endParaRPr lang="en-CA" dirty="0"/>
          </a:p>
        </p:txBody>
      </p:sp>
      <p:pic>
        <p:nvPicPr>
          <p:cNvPr id="31748" name="Picture 4" descr="10-16ab_PostArmMus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9458" t="2916" r="53917" b="7797"/>
          <a:stretch>
            <a:fillRect/>
          </a:stretch>
        </p:blipFill>
        <p:spPr bwMode="auto">
          <a:xfrm>
            <a:off x="5953125" y="0"/>
            <a:ext cx="2787650" cy="6858000"/>
          </a:xfrm>
          <a:prstGeom prst="rect">
            <a:avLst/>
          </a:prstGeom>
          <a:noFill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142163" y="1150938"/>
            <a:ext cx="739775" cy="693737"/>
            <a:chOff x="4499" y="725"/>
            <a:chExt cx="466" cy="437"/>
          </a:xfrm>
        </p:grpSpPr>
        <p:sp>
          <p:nvSpPr>
            <p:cNvPr id="31750" name="Line 6"/>
            <p:cNvSpPr>
              <a:spLocks noChangeShapeType="1"/>
            </p:cNvSpPr>
            <p:nvPr/>
          </p:nvSpPr>
          <p:spPr bwMode="auto">
            <a:xfrm flipH="1">
              <a:off x="4499" y="725"/>
              <a:ext cx="466" cy="4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751" name="Line 7"/>
            <p:cNvSpPr>
              <a:spLocks noChangeShapeType="1"/>
            </p:cNvSpPr>
            <p:nvPr/>
          </p:nvSpPr>
          <p:spPr bwMode="auto">
            <a:xfrm flipH="1">
              <a:off x="4558" y="735"/>
              <a:ext cx="288" cy="42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52" name="Line 8"/>
          <p:cNvSpPr>
            <a:spLocks noChangeShapeType="1"/>
          </p:cNvSpPr>
          <p:nvPr/>
        </p:nvSpPr>
        <p:spPr bwMode="auto">
          <a:xfrm flipV="1">
            <a:off x="5597525" y="2838450"/>
            <a:ext cx="1560513" cy="1135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10-18_HandMuscl_1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b="4922"/>
          <a:stretch>
            <a:fillRect/>
          </a:stretch>
        </p:blipFill>
        <p:spPr bwMode="auto">
          <a:xfrm>
            <a:off x="0" y="365125"/>
            <a:ext cx="9144000" cy="5365750"/>
          </a:xfrm>
          <a:prstGeom prst="rect">
            <a:avLst/>
          </a:prstGeom>
          <a:noFill/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2333625" y="6124575"/>
            <a:ext cx="49482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Fig. 10.18:  Ventral Views of Right Hand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0" y="4587875"/>
            <a:ext cx="9144000" cy="2277547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 startAt="9"/>
            </a:pPr>
            <a:r>
              <a:rPr lang="en-US" b="1" u="sng" dirty="0">
                <a:solidFill>
                  <a:srgbClr val="996633"/>
                </a:solidFill>
              </a:rPr>
              <a:t>Muscles of Hip, Thigh &amp; Leg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iliopsoas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(iliac crest &amp; lumbar vertebrae to femur)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composite of 2 muscles; prime mover of hip flexion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sartorius </a:t>
            </a:r>
            <a:r>
              <a:rPr lang="en-US" i="1" dirty="0">
                <a:solidFill>
                  <a:srgbClr val="996633"/>
                </a:solidFill>
              </a:rPr>
              <a:t>(iliac spine to medial tibia)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strap-like;</a:t>
            </a:r>
            <a:r>
              <a:rPr lang="en-US" b="1" i="1" dirty="0"/>
              <a:t> </a:t>
            </a:r>
            <a:r>
              <a:rPr lang="en-US" dirty="0"/>
              <a:t>longest muscle; flexes &amp; laterally rotates thigh; weak knee flexor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adductors (</a:t>
            </a:r>
            <a:r>
              <a:rPr lang="en-US" b="1" i="1" dirty="0" err="1">
                <a:solidFill>
                  <a:srgbClr val="996633"/>
                </a:solidFill>
              </a:rPr>
              <a:t>magnus</a:t>
            </a:r>
            <a:r>
              <a:rPr lang="en-US" b="1" i="1" dirty="0">
                <a:solidFill>
                  <a:srgbClr val="996633"/>
                </a:solidFill>
              </a:rPr>
              <a:t>, </a:t>
            </a:r>
            <a:r>
              <a:rPr lang="en-US" b="1" i="1" dirty="0" err="1">
                <a:solidFill>
                  <a:srgbClr val="996633"/>
                </a:solidFill>
              </a:rPr>
              <a:t>longus</a:t>
            </a:r>
            <a:r>
              <a:rPr lang="en-US" b="1" i="1" dirty="0">
                <a:solidFill>
                  <a:srgbClr val="996633"/>
                </a:solidFill>
              </a:rPr>
              <a:t>, </a:t>
            </a:r>
            <a:r>
              <a:rPr lang="en-US" b="1" i="1" dirty="0" err="1">
                <a:solidFill>
                  <a:srgbClr val="996633"/>
                </a:solidFill>
              </a:rPr>
              <a:t>brevis</a:t>
            </a:r>
            <a:r>
              <a:rPr lang="en-US" b="1" i="1" dirty="0">
                <a:solidFill>
                  <a:srgbClr val="996633"/>
                </a:solidFill>
              </a:rPr>
              <a:t>) </a:t>
            </a:r>
            <a:r>
              <a:rPr lang="en-US" i="1" dirty="0">
                <a:solidFill>
                  <a:srgbClr val="996633"/>
                </a:solidFill>
              </a:rPr>
              <a:t>(pubis to femur)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</a:t>
            </a:r>
            <a:r>
              <a:rPr lang="en-US" dirty="0"/>
              <a:t>all adduct, flex, medially rotate thigh – </a:t>
            </a:r>
            <a:r>
              <a:rPr lang="en-US" dirty="0" err="1"/>
              <a:t>eg</a:t>
            </a:r>
            <a:r>
              <a:rPr lang="en-US" dirty="0"/>
              <a:t>: riding a horse, walking, fixing hip when knee flexed</a:t>
            </a:r>
            <a:endParaRPr lang="en-CA" b="1" i="1" dirty="0"/>
          </a:p>
        </p:txBody>
      </p:sp>
      <p:pic>
        <p:nvPicPr>
          <p:cNvPr id="32771" name="Picture 3" descr="10_4b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l="3233" t="41153" r="16187" b="7846"/>
          <a:stretch>
            <a:fillRect/>
          </a:stretch>
        </p:blipFill>
        <p:spPr bwMode="auto">
          <a:xfrm>
            <a:off x="0" y="0"/>
            <a:ext cx="9144000" cy="4441825"/>
          </a:xfrm>
          <a:prstGeom prst="rect">
            <a:avLst/>
          </a:prstGeom>
          <a:noFill/>
          <a:ln w="38100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2772" name="Text Box 4" descr="Recycled paper"/>
          <p:cNvSpPr txBox="1">
            <a:spLocks noChangeArrowheads="1"/>
          </p:cNvSpPr>
          <p:nvPr/>
        </p:nvSpPr>
        <p:spPr bwMode="auto">
          <a:xfrm>
            <a:off x="7772400" y="2133600"/>
            <a:ext cx="1007007" cy="338554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10.5</a:t>
            </a:r>
            <a:endParaRPr lang="en-CA" sz="1600" b="1" dirty="0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641725" y="1636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endParaRPr lang="en-US" sz="1800" b="1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10_4b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l="3233" t="41153" r="16901" b="7846"/>
          <a:stretch>
            <a:fillRect/>
          </a:stretch>
        </p:blipFill>
        <p:spPr bwMode="auto">
          <a:xfrm>
            <a:off x="0" y="0"/>
            <a:ext cx="9144000" cy="4481513"/>
          </a:xfrm>
          <a:prstGeom prst="rect">
            <a:avLst/>
          </a:prstGeom>
          <a:noFill/>
          <a:ln w="38100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0" y="4462463"/>
            <a:ext cx="9144000" cy="2616101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</a:rPr>
              <a:t>pectineus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(pubis to femur)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 adducts, flexes &amp; medially rotates thigh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8080"/>
                </a:solidFill>
              </a:rPr>
              <a:t>gracilis </a:t>
            </a:r>
            <a:r>
              <a:rPr lang="en-US" i="1" dirty="0">
                <a:solidFill>
                  <a:srgbClr val="008080"/>
                </a:solidFill>
              </a:rPr>
              <a:t>(pubis to medial tibia)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dirty="0"/>
              <a:t> </a:t>
            </a:r>
            <a:r>
              <a:rPr lang="en-US" dirty="0"/>
              <a:t> adducts thigh, medially rotates leg (walking)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0000"/>
                </a:solidFill>
              </a:rPr>
              <a:t>ʘ rectus </a:t>
            </a:r>
            <a:r>
              <a:rPr lang="en-US" b="1" i="1" smtClean="0">
                <a:solidFill>
                  <a:srgbClr val="990000"/>
                </a:solidFill>
              </a:rPr>
              <a:t>femoris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(iliac spine to patella &amp; tibia)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</a:t>
            </a:r>
            <a:r>
              <a:rPr lang="en-US" dirty="0" smtClean="0"/>
              <a:t> extends </a:t>
            </a:r>
            <a:r>
              <a:rPr lang="en-US" dirty="0"/>
              <a:t>knee; flexes thigh at hip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0000"/>
                </a:solidFill>
              </a:rPr>
              <a:t>ʘ </a:t>
            </a:r>
            <a:r>
              <a:rPr lang="en-US" b="1" i="1" dirty="0" err="1" smtClean="0">
                <a:solidFill>
                  <a:srgbClr val="990000"/>
                </a:solidFill>
              </a:rPr>
              <a:t>vastus</a:t>
            </a:r>
            <a:r>
              <a:rPr lang="en-US" b="1" i="1" dirty="0" smtClean="0">
                <a:solidFill>
                  <a:srgbClr val="990000"/>
                </a:solidFill>
              </a:rPr>
              <a:t> </a:t>
            </a:r>
            <a:r>
              <a:rPr lang="en-US" b="1" i="1" dirty="0">
                <a:solidFill>
                  <a:srgbClr val="990000"/>
                </a:solidFill>
              </a:rPr>
              <a:t>(</a:t>
            </a:r>
            <a:r>
              <a:rPr lang="en-US" b="1" i="1" dirty="0" err="1">
                <a:solidFill>
                  <a:srgbClr val="990000"/>
                </a:solidFill>
              </a:rPr>
              <a:t>lateralis</a:t>
            </a:r>
            <a:r>
              <a:rPr lang="en-US" b="1" i="1" dirty="0">
                <a:solidFill>
                  <a:srgbClr val="990000"/>
                </a:solidFill>
              </a:rPr>
              <a:t>, </a:t>
            </a:r>
            <a:r>
              <a:rPr lang="en-US" b="1" i="1" dirty="0" err="1">
                <a:solidFill>
                  <a:srgbClr val="990000"/>
                </a:solidFill>
              </a:rPr>
              <a:t>medialis</a:t>
            </a:r>
            <a:r>
              <a:rPr lang="en-US" b="1" i="1" dirty="0">
                <a:solidFill>
                  <a:srgbClr val="990000"/>
                </a:solidFill>
              </a:rPr>
              <a:t>, </a:t>
            </a:r>
            <a:r>
              <a:rPr lang="en-US" b="1" i="1" dirty="0" err="1">
                <a:solidFill>
                  <a:srgbClr val="990000"/>
                </a:solidFill>
              </a:rPr>
              <a:t>intermedius</a:t>
            </a:r>
            <a:r>
              <a:rPr lang="en-US" b="1" i="1" dirty="0">
                <a:solidFill>
                  <a:srgbClr val="990000"/>
                </a:solidFill>
              </a:rPr>
              <a:t>):</a:t>
            </a:r>
            <a:r>
              <a:rPr lang="en-US" b="1" i="1" dirty="0"/>
              <a:t>  </a:t>
            </a:r>
            <a:r>
              <a:rPr lang="en-US" dirty="0"/>
              <a:t>all extend the knee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</a:rPr>
              <a:t>tibialis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b="1" i="1" dirty="0">
                <a:solidFill>
                  <a:srgbClr val="008080"/>
                </a:solidFill>
              </a:rPr>
              <a:t>anterior </a:t>
            </a:r>
            <a:r>
              <a:rPr lang="en-US" i="1" dirty="0">
                <a:solidFill>
                  <a:srgbClr val="008080"/>
                </a:solidFill>
              </a:rPr>
              <a:t>(tibia to </a:t>
            </a:r>
            <a:r>
              <a:rPr lang="en-US" i="1" dirty="0" err="1">
                <a:solidFill>
                  <a:srgbClr val="008080"/>
                </a:solidFill>
              </a:rPr>
              <a:t>tarsals</a:t>
            </a:r>
            <a:r>
              <a:rPr lang="en-US" i="1" dirty="0">
                <a:solidFill>
                  <a:srgbClr val="008080"/>
                </a:solidFill>
              </a:rPr>
              <a:t>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dorsiflexion; inverts foot</a:t>
            </a:r>
          </a:p>
          <a:p>
            <a:pPr marL="280988" indent="-280988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</a:rPr>
              <a:t>ʘ extensor </a:t>
            </a:r>
            <a:r>
              <a:rPr lang="en-US" b="1" i="1" dirty="0" err="1">
                <a:solidFill>
                  <a:srgbClr val="008080"/>
                </a:solidFill>
              </a:rPr>
              <a:t>digitorum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b="1" i="1" dirty="0" err="1">
                <a:solidFill>
                  <a:srgbClr val="008080"/>
                </a:solidFill>
              </a:rPr>
              <a:t>longus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(tibia to phalanges)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 err="1"/>
              <a:t>dorsiflexes</a:t>
            </a:r>
            <a:r>
              <a:rPr lang="en-US" dirty="0"/>
              <a:t> foot; prime mover </a:t>
            </a:r>
            <a:r>
              <a:rPr lang="en-US" dirty="0" smtClean="0"/>
              <a:t>of </a:t>
            </a:r>
            <a:r>
              <a:rPr lang="en-US" dirty="0"/>
              <a:t>toe extension </a:t>
            </a:r>
            <a:endParaRPr lang="en-CA" b="1" i="1" dirty="0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641725" y="1636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endParaRPr lang="en-US" sz="1800" b="1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10-19aThighLegMusc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3996" t="7912" b="12013"/>
          <a:stretch>
            <a:fillRect/>
          </a:stretch>
        </p:blipFill>
        <p:spPr bwMode="auto">
          <a:xfrm>
            <a:off x="1208088" y="0"/>
            <a:ext cx="4778375" cy="6858000"/>
          </a:xfrm>
          <a:prstGeom prst="rect">
            <a:avLst/>
          </a:prstGeom>
          <a:noFill/>
        </p:spPr>
      </p:pic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7527925" y="1290638"/>
            <a:ext cx="211138" cy="120808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7027863" y="5586413"/>
            <a:ext cx="14526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Figs. </a:t>
            </a:r>
            <a:r>
              <a:rPr lang="en-US" dirty="0" smtClean="0"/>
              <a:t>10.20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4114800" y="6186488"/>
            <a:ext cx="12362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</a:t>
            </a:r>
            <a:r>
              <a:rPr lang="en-US" sz="1800" b="1" dirty="0" smtClean="0"/>
              <a:t>10.23</a:t>
            </a:r>
            <a:endParaRPr lang="en-US" sz="1800" b="1" dirty="0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7418504" y="277813"/>
            <a:ext cx="12362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</a:t>
            </a:r>
            <a:r>
              <a:rPr lang="en-US" sz="1800" b="1" dirty="0" smtClean="0"/>
              <a:t>10.24</a:t>
            </a:r>
            <a:endParaRPr lang="en-US" sz="1800" b="1" dirty="0"/>
          </a:p>
        </p:txBody>
      </p:sp>
      <p:pic>
        <p:nvPicPr>
          <p:cNvPr id="34820" name="Picture 4" descr="ha5lf1023a_a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8419" t="2222" r="36481" b="5556"/>
          <a:stretch>
            <a:fillRect/>
          </a:stretch>
        </p:blipFill>
        <p:spPr bwMode="auto">
          <a:xfrm>
            <a:off x="5795493" y="711200"/>
            <a:ext cx="3348507" cy="6146800"/>
          </a:xfrm>
          <a:prstGeom prst="rect">
            <a:avLst/>
          </a:prstGeom>
          <a:noFill/>
        </p:spPr>
      </p:pic>
      <p:pic>
        <p:nvPicPr>
          <p:cNvPr id="34821" name="Picture 5" descr="10-21a_AntLegMus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4207" r="50250" b="3694"/>
          <a:stretch>
            <a:fillRect/>
          </a:stretch>
        </p:blipFill>
        <p:spPr bwMode="auto">
          <a:xfrm>
            <a:off x="0" y="0"/>
            <a:ext cx="1400175" cy="6858000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295400" y="6096000"/>
            <a:ext cx="12362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</a:t>
            </a:r>
            <a:r>
              <a:rPr lang="en-US" sz="1800" b="1" dirty="0" smtClean="0"/>
              <a:t>10.22</a:t>
            </a:r>
            <a:endParaRPr lang="en-US" sz="1800" b="1" dirty="0"/>
          </a:p>
        </p:txBody>
      </p:sp>
      <p:pic>
        <p:nvPicPr>
          <p:cNvPr id="34823" name="Picture 7" descr="10-22a_LateralLeg_3"/>
          <p:cNvPicPr>
            <a:picLocks noChangeAspect="1" noChangeArrowheads="1"/>
          </p:cNvPicPr>
          <p:nvPr/>
        </p:nvPicPr>
        <p:blipFill>
          <a:blip r:embed="rId4" cstate="print"/>
          <a:srcRect l="10545" r="16005" b="7611"/>
          <a:stretch>
            <a:fillRect/>
          </a:stretch>
        </p:blipFill>
        <p:spPr bwMode="auto">
          <a:xfrm>
            <a:off x="2990850" y="239713"/>
            <a:ext cx="3190875" cy="5976937"/>
          </a:xfrm>
          <a:prstGeom prst="rect">
            <a:avLst/>
          </a:prstGeom>
          <a:noFill/>
        </p:spPr>
      </p:pic>
      <p:sp>
        <p:nvSpPr>
          <p:cNvPr id="8" name="Line 8"/>
          <p:cNvSpPr>
            <a:spLocks noChangeShapeType="1"/>
          </p:cNvSpPr>
          <p:nvPr/>
        </p:nvSpPr>
        <p:spPr bwMode="auto">
          <a:xfrm flipH="1">
            <a:off x="593725" y="1554163"/>
            <a:ext cx="930275" cy="12652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462088" y="1200150"/>
            <a:ext cx="11461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b="1" dirty="0" err="1"/>
              <a:t>tibialis</a:t>
            </a:r>
            <a:r>
              <a:rPr lang="en-US" b="1" dirty="0"/>
              <a:t> anterior</a:t>
            </a: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 flipH="1" flipV="1">
            <a:off x="334963" y="3033713"/>
            <a:ext cx="901700" cy="974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187450" y="3763963"/>
            <a:ext cx="14351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/>
              <a:t>extensor digitorum longus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2511380" y="3258356"/>
            <a:ext cx="1416676" cy="57954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 descr="Newsprint"/>
          <p:cNvSpPr txBox="1">
            <a:spLocks noChangeArrowheads="1"/>
          </p:cNvSpPr>
          <p:nvPr/>
        </p:nvSpPr>
        <p:spPr bwMode="auto">
          <a:xfrm>
            <a:off x="5721350" y="4264025"/>
            <a:ext cx="1043876" cy="36933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Fig.10.6</a:t>
            </a:r>
            <a:endParaRPr lang="en-CA" sz="1800" b="1" dirty="0"/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9308" y="5014790"/>
            <a:ext cx="9067800" cy="178510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0988" indent="-280988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gluteus </a:t>
            </a:r>
            <a:r>
              <a:rPr lang="en-US" b="1" i="1" dirty="0" err="1">
                <a:solidFill>
                  <a:srgbClr val="008000"/>
                </a:solidFill>
              </a:rPr>
              <a:t>maximus</a:t>
            </a:r>
            <a:r>
              <a:rPr lang="en-US" b="1" i="1" dirty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</a:t>
            </a:r>
            <a:r>
              <a:rPr lang="en-US" i="1" dirty="0" err="1">
                <a:solidFill>
                  <a:srgbClr val="008000"/>
                </a:solidFill>
              </a:rPr>
              <a:t>ilium</a:t>
            </a:r>
            <a:r>
              <a:rPr lang="en-US" i="1" dirty="0">
                <a:solidFill>
                  <a:srgbClr val="008000"/>
                </a:solidFill>
              </a:rPr>
              <a:t>/sacrum to femur)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largest &amp; most superficial buttock </a:t>
            </a:r>
            <a:r>
              <a:rPr lang="en-US" dirty="0" smtClean="0"/>
              <a:t>muscle</a:t>
            </a:r>
            <a:r>
              <a:rPr lang="en-US" dirty="0"/>
              <a:t>; </a:t>
            </a:r>
            <a:r>
              <a:rPr lang="en-US" dirty="0" smtClean="0"/>
              <a:t>major thigh extensor </a:t>
            </a:r>
            <a:r>
              <a:rPr lang="en-US" dirty="0"/>
              <a:t>- climbing stairs, running (</a:t>
            </a:r>
            <a:r>
              <a:rPr lang="en-US" dirty="0" err="1"/>
              <a:t>im</a:t>
            </a:r>
            <a:r>
              <a:rPr lang="en-US" dirty="0"/>
              <a:t> injection)</a:t>
            </a:r>
          </a:p>
          <a:p>
            <a:pPr marL="280988" indent="-280988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gluteus </a:t>
            </a:r>
            <a:r>
              <a:rPr lang="en-US" b="1" i="1" dirty="0" err="1">
                <a:solidFill>
                  <a:srgbClr val="008000"/>
                </a:solidFill>
              </a:rPr>
              <a:t>medius</a:t>
            </a:r>
            <a:r>
              <a:rPr lang="en-US" b="1" i="1" dirty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</a:t>
            </a:r>
            <a:r>
              <a:rPr lang="en-US" i="1" dirty="0" err="1">
                <a:solidFill>
                  <a:srgbClr val="008000"/>
                </a:solidFill>
              </a:rPr>
              <a:t>ilium</a:t>
            </a:r>
            <a:r>
              <a:rPr lang="en-US" i="1" dirty="0">
                <a:solidFill>
                  <a:srgbClr val="008000"/>
                </a:solidFill>
              </a:rPr>
              <a:t> to femur)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abducts &amp; medially rotates thigh;</a:t>
            </a:r>
            <a:r>
              <a:rPr lang="en-US" b="1" i="1" dirty="0"/>
              <a:t> </a:t>
            </a:r>
            <a:r>
              <a:rPr lang="en-US" dirty="0"/>
              <a:t>esp. during </a:t>
            </a:r>
            <a:r>
              <a:rPr lang="en-US" dirty="0" smtClean="0"/>
              <a:t>walking </a:t>
            </a:r>
            <a:r>
              <a:rPr lang="en-US" dirty="0"/>
              <a:t>(</a:t>
            </a:r>
            <a:r>
              <a:rPr lang="en-US" dirty="0" err="1"/>
              <a:t>im</a:t>
            </a:r>
            <a:r>
              <a:rPr lang="en-US" dirty="0"/>
              <a:t> injections)</a:t>
            </a:r>
          </a:p>
          <a:p>
            <a:pPr marL="280988" indent="-280988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hamstrings </a:t>
            </a:r>
            <a:r>
              <a:rPr lang="en-US" i="1" dirty="0">
                <a:solidFill>
                  <a:srgbClr val="008000"/>
                </a:solidFill>
              </a:rPr>
              <a:t>(ischial tuberosity to tibia/fibula)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dirty="0"/>
              <a:t>  3 muscles; all extend thigh &amp; </a:t>
            </a:r>
            <a:r>
              <a:rPr lang="en-US" dirty="0" smtClean="0"/>
              <a:t>flex </a:t>
            </a:r>
            <a:r>
              <a:rPr lang="en-US" dirty="0"/>
              <a:t>knee</a:t>
            </a:r>
            <a:endParaRPr lang="en-CA" b="1" i="1" dirty="0"/>
          </a:p>
        </p:txBody>
      </p:sp>
      <p:pic>
        <p:nvPicPr>
          <p:cNvPr id="35844" name="Picture 4" descr="10-05b_PostMuscles_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22495" t="36472" r="21465" b="4973"/>
          <a:stretch>
            <a:fillRect/>
          </a:stretch>
        </p:blipFill>
        <p:spPr bwMode="auto">
          <a:xfrm>
            <a:off x="1893888" y="0"/>
            <a:ext cx="370522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5" descr="10_5b"/>
          <p:cNvPicPr>
            <a:picLocks noChangeAspect="1" noChangeArrowheads="1"/>
          </p:cNvPicPr>
          <p:nvPr/>
        </p:nvPicPr>
        <p:blipFill>
          <a:blip r:embed="rId4" cstate="print">
            <a:lum bright="-30000" contrast="48000"/>
          </a:blip>
          <a:srcRect l="55225" t="58829" r="10310" b="29900"/>
          <a:stretch>
            <a:fillRect/>
          </a:stretch>
        </p:blipFill>
        <p:spPr bwMode="auto">
          <a:xfrm>
            <a:off x="4251325" y="1884363"/>
            <a:ext cx="3843338" cy="9159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606675" y="0"/>
            <a:ext cx="3859213" cy="6858000"/>
            <a:chOff x="3061" y="0"/>
            <a:chExt cx="2431" cy="432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3061" y="0"/>
              <a:ext cx="2431" cy="4320"/>
              <a:chOff x="3031" y="0"/>
              <a:chExt cx="2431" cy="4320"/>
            </a:xfrm>
          </p:grpSpPr>
          <p:pic>
            <p:nvPicPr>
              <p:cNvPr id="44038" name="Picture 6" descr="10-20_PostHipThigh_L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6000" contrast="6000"/>
              </a:blip>
              <a:srcRect t="2194" r="42665" b="19110"/>
              <a:stretch>
                <a:fillRect/>
              </a:stretch>
            </p:blipFill>
            <p:spPr bwMode="auto">
              <a:xfrm>
                <a:off x="3031" y="0"/>
                <a:ext cx="2386" cy="4320"/>
              </a:xfrm>
              <a:prstGeom prst="rect">
                <a:avLst/>
              </a:prstGeom>
              <a:noFill/>
            </p:spPr>
          </p:pic>
          <p:sp>
            <p:nvSpPr>
              <p:cNvPr id="44039" name="Rectangle 7"/>
              <p:cNvSpPr>
                <a:spLocks noChangeArrowheads="1"/>
              </p:cNvSpPr>
              <p:nvPr/>
            </p:nvSpPr>
            <p:spPr bwMode="auto">
              <a:xfrm>
                <a:off x="4813" y="0"/>
                <a:ext cx="628" cy="1635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040" name="Rectangle 8"/>
              <p:cNvSpPr>
                <a:spLocks noChangeArrowheads="1"/>
              </p:cNvSpPr>
              <p:nvPr/>
            </p:nvSpPr>
            <p:spPr bwMode="auto">
              <a:xfrm>
                <a:off x="5338" y="1605"/>
                <a:ext cx="124" cy="67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041" name="Rectangle 9"/>
            <p:cNvSpPr>
              <a:spLocks noChangeArrowheads="1"/>
            </p:cNvSpPr>
            <p:nvPr/>
          </p:nvSpPr>
          <p:spPr bwMode="auto">
            <a:xfrm>
              <a:off x="4762" y="741"/>
              <a:ext cx="155" cy="86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7386638" y="4930775"/>
            <a:ext cx="13244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10.21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09538" y="4768360"/>
            <a:ext cx="8915400" cy="2066656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4950" indent="-23495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gastrocnemius </a:t>
            </a:r>
            <a:r>
              <a:rPr lang="en-US" i="1" dirty="0">
                <a:solidFill>
                  <a:srgbClr val="008000"/>
                </a:solidFill>
              </a:rPr>
              <a:t>(femur to </a:t>
            </a:r>
            <a:r>
              <a:rPr lang="en-US" i="1" dirty="0" err="1">
                <a:solidFill>
                  <a:srgbClr val="008000"/>
                </a:solidFill>
              </a:rPr>
              <a:t>calcaneal</a:t>
            </a:r>
            <a:r>
              <a:rPr lang="en-US" i="1" dirty="0">
                <a:solidFill>
                  <a:srgbClr val="008000"/>
                </a:solidFill>
              </a:rPr>
              <a:t> tendon)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plantar flexes foot when knee </a:t>
            </a:r>
            <a:r>
              <a:rPr lang="en-US" dirty="0" smtClean="0"/>
              <a:t>extended</a:t>
            </a:r>
            <a:r>
              <a:rPr lang="en-US" dirty="0"/>
              <a:t>; flex knee if foot </a:t>
            </a:r>
            <a:r>
              <a:rPr lang="en-US" dirty="0" err="1"/>
              <a:t>dorsiflexed</a:t>
            </a:r>
            <a:endParaRPr lang="en-US" dirty="0"/>
          </a:p>
          <a:p>
            <a:pPr marL="234950" indent="-23495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</a:t>
            </a:r>
            <a:r>
              <a:rPr lang="en-US" b="1" i="1" dirty="0" err="1" smtClean="0">
                <a:solidFill>
                  <a:srgbClr val="008000"/>
                </a:solidFill>
              </a:rPr>
              <a:t>soleus</a:t>
            </a:r>
            <a:r>
              <a:rPr lang="en-US" b="1" i="1" dirty="0" smtClean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(proximal tibia/fibula to </a:t>
            </a:r>
            <a:r>
              <a:rPr lang="en-US" i="1" dirty="0" err="1">
                <a:solidFill>
                  <a:srgbClr val="008000"/>
                </a:solidFill>
              </a:rPr>
              <a:t>calcaneus</a:t>
            </a:r>
            <a:r>
              <a:rPr lang="en-US" i="1" dirty="0">
                <a:solidFill>
                  <a:srgbClr val="008000"/>
                </a:solidFill>
              </a:rPr>
              <a:t>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deeper, plantar flexes ankle:  </a:t>
            </a:r>
            <a:r>
              <a:rPr lang="en-US" dirty="0" smtClean="0"/>
              <a:t>walking</a:t>
            </a:r>
            <a:r>
              <a:rPr lang="en-US" dirty="0"/>
              <a:t>, running, dancing</a:t>
            </a:r>
          </a:p>
          <a:p>
            <a:pPr marL="280988" indent="-280988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</a:t>
            </a:r>
            <a:r>
              <a:rPr lang="en-US" b="1" i="1" dirty="0" err="1" smtClean="0">
                <a:solidFill>
                  <a:srgbClr val="008000"/>
                </a:solidFill>
              </a:rPr>
              <a:t>fibularis</a:t>
            </a:r>
            <a:r>
              <a:rPr lang="en-US" b="1" i="1" dirty="0" smtClean="0">
                <a:solidFill>
                  <a:srgbClr val="008000"/>
                </a:solidFill>
              </a:rPr>
              <a:t> </a:t>
            </a:r>
            <a:r>
              <a:rPr lang="en-US" b="1" i="1" dirty="0">
                <a:solidFill>
                  <a:srgbClr val="008000"/>
                </a:solidFill>
              </a:rPr>
              <a:t>(</a:t>
            </a:r>
            <a:r>
              <a:rPr lang="en-US" b="1" i="1" dirty="0" err="1">
                <a:solidFill>
                  <a:srgbClr val="008000"/>
                </a:solidFill>
              </a:rPr>
              <a:t>peroneus</a:t>
            </a:r>
            <a:r>
              <a:rPr lang="en-US" b="1" i="1" dirty="0">
                <a:solidFill>
                  <a:srgbClr val="008000"/>
                </a:solidFill>
              </a:rPr>
              <a:t>) </a:t>
            </a:r>
            <a:r>
              <a:rPr lang="en-US" b="1" i="1" dirty="0" err="1">
                <a:solidFill>
                  <a:srgbClr val="008000"/>
                </a:solidFill>
              </a:rPr>
              <a:t>longus</a:t>
            </a:r>
            <a:r>
              <a:rPr lang="en-US" b="1" i="1" dirty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(fibula under foot to 1</a:t>
            </a:r>
            <a:r>
              <a:rPr lang="en-US" i="1" baseline="30000" dirty="0">
                <a:solidFill>
                  <a:srgbClr val="008000"/>
                </a:solidFill>
              </a:rPr>
              <a:t>st</a:t>
            </a:r>
            <a:r>
              <a:rPr lang="en-US" i="1" dirty="0">
                <a:solidFill>
                  <a:srgbClr val="008000"/>
                </a:solidFill>
              </a:rPr>
              <a:t> metatarsal)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plantar </a:t>
            </a:r>
            <a:r>
              <a:rPr lang="en-US" dirty="0" smtClean="0"/>
              <a:t>flexes </a:t>
            </a:r>
            <a:r>
              <a:rPr lang="en-US" dirty="0"/>
              <a:t>&amp; </a:t>
            </a:r>
            <a:r>
              <a:rPr lang="en-US" dirty="0" err="1"/>
              <a:t>everts</a:t>
            </a:r>
            <a:r>
              <a:rPr lang="en-US" dirty="0"/>
              <a:t> </a:t>
            </a:r>
            <a:r>
              <a:rPr lang="en-US" dirty="0" err="1"/>
              <a:t>foot;helps</a:t>
            </a:r>
            <a:r>
              <a:rPr lang="en-US" dirty="0"/>
              <a:t> keep foot flat on ground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008000"/>
                </a:solidFill>
              </a:rPr>
              <a:t>calcaneal</a:t>
            </a:r>
            <a:r>
              <a:rPr lang="en-US" b="1" i="1" dirty="0">
                <a:solidFill>
                  <a:srgbClr val="008000"/>
                </a:solidFill>
              </a:rPr>
              <a:t> (Achilles tendon):</a:t>
            </a:r>
            <a:r>
              <a:rPr lang="en-US" b="1" i="1" dirty="0"/>
              <a:t>  </a:t>
            </a:r>
            <a:r>
              <a:rPr lang="en-US" dirty="0"/>
              <a:t>largest tendon in </a:t>
            </a:r>
            <a:r>
              <a:rPr lang="en-US" dirty="0" smtClean="0"/>
              <a:t>body (G &amp; S)</a:t>
            </a:r>
            <a:endParaRPr lang="en-CA" b="1" i="1" dirty="0"/>
          </a:p>
        </p:txBody>
      </p:sp>
      <p:pic>
        <p:nvPicPr>
          <p:cNvPr id="36868" name="Picture 4" descr="10-22bc_LateralLeg_1"/>
          <p:cNvPicPr>
            <a:picLocks noChangeAspect="1" noChangeArrowheads="1"/>
          </p:cNvPicPr>
          <p:nvPr/>
        </p:nvPicPr>
        <p:blipFill>
          <a:blip r:embed="rId2" cstate="print"/>
          <a:srcRect l="1459" t="12973" r="51082" b="10222"/>
          <a:stretch>
            <a:fillRect/>
          </a:stretch>
        </p:blipFill>
        <p:spPr bwMode="auto">
          <a:xfrm>
            <a:off x="4956175" y="0"/>
            <a:ext cx="3743325" cy="4543425"/>
          </a:xfrm>
          <a:prstGeom prst="rect">
            <a:avLst/>
          </a:prstGeom>
          <a:noFill/>
        </p:spPr>
      </p:pic>
      <p:pic>
        <p:nvPicPr>
          <p:cNvPr id="1026" name="Picture 2" descr="E:\Chapter_10\B_JPEG_Images_and_Tables\b_unlabeled\figure_10_23a_unlabeled.jpg"/>
          <p:cNvPicPr>
            <a:picLocks noChangeAspect="1" noChangeArrowheads="1"/>
          </p:cNvPicPr>
          <p:nvPr/>
        </p:nvPicPr>
        <p:blipFill>
          <a:blip r:embed="rId3" cstate="print"/>
          <a:srcRect l="51660" t="2473" r="30244" b="11081"/>
          <a:stretch>
            <a:fillRect/>
          </a:stretch>
        </p:blipFill>
        <p:spPr bwMode="auto">
          <a:xfrm>
            <a:off x="785448" y="11723"/>
            <a:ext cx="1113690" cy="4822587"/>
          </a:xfrm>
          <a:prstGeom prst="rect">
            <a:avLst/>
          </a:prstGeom>
          <a:noFill/>
        </p:spPr>
      </p:pic>
      <p:pic>
        <p:nvPicPr>
          <p:cNvPr id="1027" name="Picture 3" descr="E:\Chapter_10\B_JPEG_Images_and_Tables\b_unlabeled\figure_10_23b_unlabeled.jpg"/>
          <p:cNvPicPr>
            <a:picLocks noChangeAspect="1" noChangeArrowheads="1"/>
          </p:cNvPicPr>
          <p:nvPr/>
        </p:nvPicPr>
        <p:blipFill>
          <a:blip r:embed="rId4" cstate="print"/>
          <a:srcRect l="55448" t="2656" r="28512" b="13462"/>
          <a:stretch>
            <a:fillRect/>
          </a:stretch>
        </p:blipFill>
        <p:spPr bwMode="auto">
          <a:xfrm>
            <a:off x="2930769" y="0"/>
            <a:ext cx="1104273" cy="477129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46739" y="3458307"/>
            <a:ext cx="1324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10.24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10-25_FootPlant_1_L.jpg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t="1164" r="1036" b="43962"/>
          <a:stretch>
            <a:fillRect/>
          </a:stretch>
        </p:blipFill>
        <p:spPr bwMode="auto">
          <a:xfrm>
            <a:off x="47625" y="79375"/>
            <a:ext cx="9096375" cy="6661150"/>
          </a:xfrm>
          <a:prstGeom prst="rect">
            <a:avLst/>
          </a:prstGeom>
          <a:noFill/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6978650" y="6221413"/>
            <a:ext cx="1312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Fig. 10.25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2235</Words>
  <Application>Microsoft Macintosh PowerPoint</Application>
  <PresentationFormat>On-screen Show (4:3)</PresentationFormat>
  <Paragraphs>184</Paragraphs>
  <Slides>38</Slides>
  <Notes>1</Notes>
  <HiddenSlides>0</HiddenSlides>
  <MMClips>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Lina</cp:lastModifiedBy>
  <cp:revision>71</cp:revision>
  <dcterms:created xsi:type="dcterms:W3CDTF">2008-01-12T21:53:40Z</dcterms:created>
  <dcterms:modified xsi:type="dcterms:W3CDTF">2014-02-06T17:43:38Z</dcterms:modified>
</cp:coreProperties>
</file>