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5" Type="http://schemas.openxmlformats.org/officeDocument/2006/relationships/slide" Target="slides/slide2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4612"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Shape 1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1" name="Shape 1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5" name="Shape 115"/>
        <p:cNvGrpSpPr/>
        <p:nvPr/>
      </p:nvGrpSpPr>
      <p:grpSpPr>
        <a:xfrm>
          <a:off x="0" y="0"/>
          <a:ext cx="0" cy="0"/>
          <a:chOff x="0" y="0"/>
          <a:chExt cx="0" cy="0"/>
        </a:xfrm>
      </p:grpSpPr>
      <p:sp>
        <p:nvSpPr>
          <p:cNvPr id="116" name="Shape 11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7" name="Shape 11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Shape 12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5" name="Shape 12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Shape 13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1" name="Shape 13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Shape 13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7" name="Shape 13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1" name="Shape 141"/>
        <p:cNvGrpSpPr/>
        <p:nvPr/>
      </p:nvGrpSpPr>
      <p:grpSpPr>
        <a:xfrm>
          <a:off x="0" y="0"/>
          <a:ext cx="0" cy="0"/>
          <a:chOff x="0" y="0"/>
          <a:chExt cx="0" cy="0"/>
        </a:xfrm>
      </p:grpSpPr>
      <p:sp>
        <p:nvSpPr>
          <p:cNvPr id="142" name="Shape 14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3" name="Shape 14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Shape 14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0" name="Shape 15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Shape 15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7" name="Shape 15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Shape 16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4" name="Shape 16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Shape 17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1" name="Shape 17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Shape 17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8" name="Shape 17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3" name="Shape 183"/>
        <p:cNvGrpSpPr/>
        <p:nvPr/>
      </p:nvGrpSpPr>
      <p:grpSpPr>
        <a:xfrm>
          <a:off x="0" y="0"/>
          <a:ext cx="0" cy="0"/>
          <a:chOff x="0" y="0"/>
          <a:chExt cx="0" cy="0"/>
        </a:xfrm>
      </p:grpSpPr>
      <p:sp>
        <p:nvSpPr>
          <p:cNvPr id="184" name="Shape 18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5" name="Shape 18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Shape 19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1" name="Shape 19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Shape 19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7" name="Shape 19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Shape 2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4" name="Shape 2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9" name="Shape 209"/>
        <p:cNvGrpSpPr/>
        <p:nvPr/>
      </p:nvGrpSpPr>
      <p:grpSpPr>
        <a:xfrm>
          <a:off x="0" y="0"/>
          <a:ext cx="0" cy="0"/>
          <a:chOff x="0" y="0"/>
          <a:chExt cx="0" cy="0"/>
        </a:xfrm>
      </p:grpSpPr>
      <p:sp>
        <p:nvSpPr>
          <p:cNvPr id="210" name="Shape 2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1" name="Shape 2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Shape 21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8" name="Shape 21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Shape 22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4" name="Shape 22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6000"/>
              <a:buFont typeface="Times New Roman"/>
              <a:buNone/>
            </a:pPr>
            <a:r>
              <a:rPr b="0" i="0" lang="en-US" sz="6000" u="none" cap="none" strike="noStrike">
                <a:solidFill>
                  <a:schemeClr val="dk2"/>
                </a:solidFill>
                <a:latin typeface="Times New Roman"/>
                <a:ea typeface="Times New Roman"/>
                <a:cs typeface="Times New Roman"/>
                <a:sym typeface="Times New Roman"/>
              </a:rPr>
              <a:t>Le tableau périodique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7620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développement du tableau périodique</a:t>
            </a:r>
            <a:endParaRPr/>
          </a:p>
        </p:txBody>
      </p:sp>
      <p:sp>
        <p:nvSpPr>
          <p:cNvPr id="101" name="Shape 101"/>
          <p:cNvSpPr txBox="1"/>
          <p:nvPr>
            <p:ph idx="1" type="body"/>
          </p:nvPr>
        </p:nvSpPr>
        <p:spPr>
          <a:xfrm>
            <a:off x="381000" y="14478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à l’époque de Mendeleïev, on n’avait même pas encore découvert l’électron</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Mendeleïev était convaincu que les propriétés des éléments avaient une périodicité si l’on classait les éléments en ordre de masse atomique croissant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avait tellement confiance en la périodicité des propriétés qu’il a proposé que certains éléments restaient à être découverts, et il a laissé des “trous” dans son tableau pour les accomoder lors de leur découverte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a aussi très bien prédit les propriétés de ces éléments qui restaient à être découverts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problème était le fait que l’Ar (élément 18) était plus massif que le Na (élément 19)</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après la découverte du noyau par Rutherford, on a trouvé que le nombre de protons dans le noyaux était le critère important (et non pas la masse)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classification périodique des éléments</a:t>
            </a:r>
            <a:endParaRPr/>
          </a:p>
        </p:txBody>
      </p:sp>
      <p:pic>
        <p:nvPicPr>
          <p:cNvPr id="107" name="Shape 107"/>
          <p:cNvPicPr preferRelativeResize="0"/>
          <p:nvPr>
            <p:ph idx="2" type="clipArt"/>
          </p:nvPr>
        </p:nvPicPr>
        <p:blipFill rotWithShape="1">
          <a:blip r:embed="rId3">
            <a:alphaModFix/>
          </a:blip>
          <a:srcRect b="0" l="0" r="0" t="0"/>
          <a:stretch/>
        </p:blipFill>
        <p:spPr>
          <a:xfrm>
            <a:off x="1371600" y="1066800"/>
            <a:ext cx="6553200" cy="4230687"/>
          </a:xfrm>
          <a:prstGeom prst="rect">
            <a:avLst/>
          </a:prstGeom>
          <a:noFill/>
          <a:ln>
            <a:noFill/>
          </a:ln>
        </p:spPr>
      </p:pic>
      <p:sp>
        <p:nvSpPr>
          <p:cNvPr id="108" name="Shape 108"/>
          <p:cNvSpPr txBox="1"/>
          <p:nvPr>
            <p:ph idx="1" type="body"/>
          </p:nvPr>
        </p:nvSpPr>
        <p:spPr>
          <a:xfrm>
            <a:off x="228600" y="5257800"/>
            <a:ext cx="8686800" cy="990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chaque colonne (groupe) du tableau périodique moderne partage la même configuration électronique pour ses électrons de valence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y a quelques exceptions pour les métaux de transition, les lanthanides, et les actinides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Shape 11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classification périodique des éléments</a:t>
            </a:r>
            <a:endParaRPr/>
          </a:p>
        </p:txBody>
      </p:sp>
      <p:sp>
        <p:nvSpPr>
          <p:cNvPr id="114" name="Shape 114"/>
          <p:cNvSpPr txBox="1"/>
          <p:nvPr>
            <p:ph idx="1" type="body"/>
          </p:nvPr>
        </p:nvSpPr>
        <p:spPr>
          <a:xfrm>
            <a:off x="228600" y="1219200"/>
            <a:ext cx="861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de valence sont les électrons périphériques (de la couche de nombre quantique principal le plus élevé) d’un atome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de valence sont ceux qui participent à la formation des liaisons chimiques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fait que chaque membre d’un groupe partage le même nombre d’électrons de valence explique les similitudes dans leur réactivité</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les propriétés des éléments des groupes IA, IIA, et VIIA sont très similaires à travers chaque groupe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les groupes IIIA, IVA, VA, et VIA, les propriétés des éléments changent parfois beaucoup en descendant le groupe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8" name="Shape 118"/>
        <p:cNvGrpSpPr/>
        <p:nvPr/>
      </p:nvGrpSpPr>
      <p:grpSpPr>
        <a:xfrm>
          <a:off x="0" y="0"/>
          <a:ext cx="0" cy="0"/>
          <a:chOff x="0" y="0"/>
          <a:chExt cx="0" cy="0"/>
        </a:xfrm>
      </p:grpSpPr>
      <p:sp>
        <p:nvSpPr>
          <p:cNvPr id="119" name="Shape 119"/>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configurations électroniques des cations et des anions</a:t>
            </a:r>
            <a:endParaRPr/>
          </a:p>
        </p:txBody>
      </p:sp>
      <p:sp>
        <p:nvSpPr>
          <p:cNvPr id="120" name="Shape 120"/>
          <p:cNvSpPr txBox="1"/>
          <p:nvPr>
            <p:ph idx="1" type="body"/>
          </p:nvPr>
        </p:nvSpPr>
        <p:spPr>
          <a:xfrm>
            <a:off x="304800" y="10668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composé ionique, le cation d’un élément représentatif est produit en libérant des électrons afin que le cation atteigne la configuration électronique d’un gaz rare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composé ionique, l’anion d’un élément représentatif est produit en acceptant des électrons afin que l’anion atteigne la configuration électronique d’un gaz rare</a:t>
            </a:r>
            <a:endParaRPr/>
          </a:p>
        </p:txBody>
      </p:sp>
      <p:pic>
        <p:nvPicPr>
          <p:cNvPr id="121" name="Shape 121"/>
          <p:cNvPicPr preferRelativeResize="0"/>
          <p:nvPr/>
        </p:nvPicPr>
        <p:blipFill rotWithShape="1">
          <a:blip r:embed="rId3">
            <a:alphaModFix/>
          </a:blip>
          <a:srcRect b="0" l="0" r="0" t="0"/>
          <a:stretch/>
        </p:blipFill>
        <p:spPr>
          <a:xfrm>
            <a:off x="2514600" y="1905000"/>
            <a:ext cx="4532312" cy="1177925"/>
          </a:xfrm>
          <a:prstGeom prst="rect">
            <a:avLst/>
          </a:prstGeom>
          <a:noFill/>
          <a:ln>
            <a:noFill/>
          </a:ln>
        </p:spPr>
      </p:pic>
      <p:pic>
        <p:nvPicPr>
          <p:cNvPr id="122" name="Shape 122"/>
          <p:cNvPicPr preferRelativeResize="0"/>
          <p:nvPr/>
        </p:nvPicPr>
        <p:blipFill rotWithShape="1">
          <a:blip r:embed="rId4">
            <a:alphaModFix/>
          </a:blip>
          <a:srcRect b="0" l="0" r="0" t="0"/>
          <a:stretch/>
        </p:blipFill>
        <p:spPr>
          <a:xfrm>
            <a:off x="2362200" y="4343400"/>
            <a:ext cx="5932487" cy="15430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Shape 127"/>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400"/>
              <a:buFont typeface="Times New Roman"/>
              <a:buNone/>
            </a:pPr>
            <a:r>
              <a:rPr b="0" i="0" lang="en-US" sz="2400" u="sng" cap="none" strike="noStrike">
                <a:solidFill>
                  <a:schemeClr val="dk2"/>
                </a:solidFill>
                <a:latin typeface="Times New Roman"/>
                <a:ea typeface="Times New Roman"/>
                <a:cs typeface="Times New Roman"/>
                <a:sym typeface="Times New Roman"/>
              </a:rPr>
              <a:t>Les configurations électroniques des cations et des anions</a:t>
            </a:r>
            <a:endParaRPr/>
          </a:p>
        </p:txBody>
      </p:sp>
      <p:sp>
        <p:nvSpPr>
          <p:cNvPr id="128" name="Shape 128"/>
          <p:cNvSpPr txBox="1"/>
          <p:nvPr>
            <p:ph idx="1" type="body"/>
          </p:nvPr>
        </p:nvSpPr>
        <p:spPr>
          <a:xfrm>
            <a:off x="304800" y="12192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ces  ions des éléments  représentatifs et les gaz rares sont isoélectroniques (possèdent le même nombre d’électrons et donc partagent la même configuration électronique)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les métaux de transition, on peut souvent trouver plus d’un type de cations et ces cations souvent ne sont pas isoélectroniques avec un gaz rare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ni Fe</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ou Fe</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n’est isoélectronique avec un gaz rare, mais chacun  se trouve dans la nature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même si l’orbitale ns se remplit avant l’orbitale (n-1)d, lorsqu’un métal de transition forme un cation, ce sont les orbitales ns qui se vident en premier</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orbitales ns et (n-1)d sont très proches en énergie, et les interactions électron-électron et électron-noyau changent en allant de l’atome au cation, et l’ordre énergétique entre ns et (n-1)d change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Mn</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a la configuration [Ar]3d</a:t>
            </a:r>
            <a:r>
              <a:rPr b="0" baseline="30000" i="0" lang="en-US" sz="2000" u="none" cap="none" strike="noStrike">
                <a:solidFill>
                  <a:schemeClr val="dk1"/>
                </a:solidFill>
                <a:latin typeface="Times New Roman"/>
                <a:ea typeface="Times New Roman"/>
                <a:cs typeface="Times New Roman"/>
                <a:sym typeface="Times New Roman"/>
              </a:rPr>
              <a:t>5</a:t>
            </a:r>
            <a:r>
              <a:rPr b="0" i="0" lang="en-US" sz="2000" u="none" cap="none" strike="noStrike">
                <a:solidFill>
                  <a:schemeClr val="dk1"/>
                </a:solidFill>
                <a:latin typeface="Times New Roman"/>
                <a:ea typeface="Times New Roman"/>
                <a:cs typeface="Times New Roman"/>
                <a:sym typeface="Times New Roman"/>
              </a:rPr>
              <a:t> et Zn</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a la configuration [Ar]3d</a:t>
            </a:r>
            <a:r>
              <a:rPr b="0" baseline="30000" i="0" lang="en-US" sz="2000" u="none" cap="none" strike="noStrike">
                <a:solidFill>
                  <a:schemeClr val="dk1"/>
                </a:solidFill>
                <a:latin typeface="Times New Roman"/>
                <a:ea typeface="Times New Roman"/>
                <a:cs typeface="Times New Roman"/>
                <a:sym typeface="Times New Roman"/>
              </a:rPr>
              <a:t>10</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sp>
        <p:nvSpPr>
          <p:cNvPr id="133" name="Shape 13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charge nucléaire effective</a:t>
            </a:r>
            <a:endParaRPr/>
          </a:p>
        </p:txBody>
      </p:sp>
      <p:sp>
        <p:nvSpPr>
          <p:cNvPr id="134" name="Shape 134"/>
          <p:cNvSpPr txBox="1"/>
          <p:nvPr>
            <p:ph idx="1" type="body"/>
          </p:nvPr>
        </p:nvSpPr>
        <p:spPr>
          <a:xfrm>
            <a:off x="381000" y="12192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charge nucléaire effective, Z</a:t>
            </a:r>
            <a:r>
              <a:rPr b="0" baseline="-25000" i="0" lang="en-US" sz="2000" u="none" cap="none" strike="noStrike">
                <a:solidFill>
                  <a:schemeClr val="dk1"/>
                </a:solidFill>
                <a:latin typeface="Times New Roman"/>
                <a:ea typeface="Times New Roman"/>
                <a:cs typeface="Times New Roman"/>
                <a:sym typeface="Times New Roman"/>
              </a:rPr>
              <a:t>eff</a:t>
            </a:r>
            <a:r>
              <a:rPr b="0" i="0" lang="en-US" sz="2000" u="none" cap="none" strike="noStrike">
                <a:solidFill>
                  <a:schemeClr val="dk1"/>
                </a:solidFill>
                <a:latin typeface="Times New Roman"/>
                <a:ea typeface="Times New Roman"/>
                <a:cs typeface="Times New Roman"/>
                <a:sym typeface="Times New Roman"/>
              </a:rPr>
              <a:t>, est la charge positive vue par un électron de valence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Z</a:t>
            </a:r>
            <a:r>
              <a:rPr b="0" baseline="-25000" i="0" lang="en-US" sz="2000" u="none" cap="none" strike="noStrike">
                <a:solidFill>
                  <a:schemeClr val="dk1"/>
                </a:solidFill>
                <a:latin typeface="Times New Roman"/>
                <a:ea typeface="Times New Roman"/>
                <a:cs typeface="Times New Roman"/>
                <a:sym typeface="Times New Roman"/>
              </a:rPr>
              <a:t>eff</a:t>
            </a:r>
            <a:r>
              <a:rPr b="0" i="0" lang="en-US" sz="2000" u="none" cap="none" strike="noStrike">
                <a:solidFill>
                  <a:schemeClr val="dk1"/>
                </a:solidFill>
                <a:latin typeface="Times New Roman"/>
                <a:ea typeface="Times New Roman"/>
                <a:cs typeface="Times New Roman"/>
                <a:sym typeface="Times New Roman"/>
              </a:rPr>
              <a:t> ≠ Z (où Z est la charge nucléaire) car les autres électrons forment un écran entre les électrons de valence et le noyau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Z</a:t>
            </a:r>
            <a:r>
              <a:rPr b="0" baseline="-25000" i="0" lang="en-US" sz="2000" u="none" cap="none" strike="noStrike">
                <a:solidFill>
                  <a:schemeClr val="dk1"/>
                </a:solidFill>
                <a:latin typeface="Times New Roman"/>
                <a:ea typeface="Times New Roman"/>
                <a:cs typeface="Times New Roman"/>
                <a:sym typeface="Times New Roman"/>
              </a:rPr>
              <a:t>eff</a:t>
            </a:r>
            <a:r>
              <a:rPr b="0" i="0" lang="en-US" sz="2000" u="none" cap="none" strike="noStrike">
                <a:solidFill>
                  <a:schemeClr val="dk1"/>
                </a:solidFill>
                <a:latin typeface="Times New Roman"/>
                <a:ea typeface="Times New Roman"/>
                <a:cs typeface="Times New Roman"/>
                <a:sym typeface="Times New Roman"/>
              </a:rPr>
              <a:t> = Z - σ où σ est la constante d’écran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comme exemple de l’importance de l’effet écran, considère les deux énergies d’ionisation de l’He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premier électron est arraché avec 2373 kJ d’énergie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ça prend 5251 kJ pour enlever le deuxième électron</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sans l’effet écran, les deux énergies d’ionisation seraient identiques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Shape 139"/>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charge nucléaire effective</a:t>
            </a:r>
            <a:endParaRPr/>
          </a:p>
        </p:txBody>
      </p:sp>
      <p:sp>
        <p:nvSpPr>
          <p:cNvPr id="140" name="Shape 140"/>
          <p:cNvSpPr txBox="1"/>
          <p:nvPr>
            <p:ph idx="1" type="body"/>
          </p:nvPr>
        </p:nvSpPr>
        <p:spPr>
          <a:xfrm>
            <a:off x="381000" y="10668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tous les électrons contribuent à l’effet écran, mais dans le modèle le plus simple, σ est le nombre d’électrons dans les couches avec des nombres quantiques principaux inférieurs à celui des électrons de valence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Mg: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3s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Z = 12,   σ = 10,   Z</a:t>
            </a:r>
            <a:r>
              <a:rPr b="0" baseline="-25000" i="0" lang="en-US" sz="2000" u="none" cap="none" strike="noStrike">
                <a:solidFill>
                  <a:schemeClr val="dk1"/>
                </a:solidFill>
                <a:latin typeface="Times New Roman"/>
                <a:ea typeface="Times New Roman"/>
                <a:cs typeface="Times New Roman"/>
                <a:sym typeface="Times New Roman"/>
              </a:rPr>
              <a:t>eff</a:t>
            </a:r>
            <a:r>
              <a:rPr b="0" i="0" lang="en-US" sz="2000" u="none" cap="none" strike="noStrike">
                <a:solidFill>
                  <a:schemeClr val="dk1"/>
                </a:solidFill>
                <a:latin typeface="Times New Roman"/>
                <a:ea typeface="Times New Roman"/>
                <a:cs typeface="Times New Roman"/>
                <a:sym typeface="Times New Roman"/>
              </a:rPr>
              <a:t> =   +2</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Mg</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Z = 12,   σ =   2,   Z</a:t>
            </a:r>
            <a:r>
              <a:rPr b="0" baseline="-25000" i="0" lang="en-US" sz="2000" u="none" cap="none" strike="noStrike">
                <a:solidFill>
                  <a:schemeClr val="dk1"/>
                </a:solidFill>
                <a:latin typeface="Times New Roman"/>
                <a:ea typeface="Times New Roman"/>
                <a:cs typeface="Times New Roman"/>
                <a:sym typeface="Times New Roman"/>
              </a:rPr>
              <a:t>eff</a:t>
            </a:r>
            <a:r>
              <a:rPr b="0" i="0" lang="en-US" sz="2000" u="none" cap="none" strike="noStrike">
                <a:solidFill>
                  <a:schemeClr val="dk1"/>
                </a:solidFill>
                <a:latin typeface="Times New Roman"/>
                <a:ea typeface="Times New Roman"/>
                <a:cs typeface="Times New Roman"/>
                <a:sym typeface="Times New Roman"/>
              </a:rPr>
              <a:t> = +10</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ces charges nucléaires effectives sont celles vues par les électrons de valence (n = 3 pour l’atome, et n = 2 pour le cation, dans ces exemples)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 atome neutre d’un élément représentatif, la charge nucléaire effective est le numéro du groupe (selon ce modèle simple)</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4" name="Shape 144"/>
        <p:cNvGrpSpPr/>
        <p:nvPr/>
      </p:nvGrpSpPr>
      <p:grpSpPr>
        <a:xfrm>
          <a:off x="0" y="0"/>
          <a:ext cx="0" cy="0"/>
          <a:chOff x="0" y="0"/>
          <a:chExt cx="0" cy="0"/>
        </a:xfrm>
      </p:grpSpPr>
      <p:sp>
        <p:nvSpPr>
          <p:cNvPr id="145" name="Shape 145"/>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 atomique</a:t>
            </a:r>
            <a:endParaRPr/>
          </a:p>
        </p:txBody>
      </p:sp>
      <p:pic>
        <p:nvPicPr>
          <p:cNvPr id="146" name="Shape 146"/>
          <p:cNvPicPr preferRelativeResize="0"/>
          <p:nvPr>
            <p:ph idx="2" type="clipArt"/>
          </p:nvPr>
        </p:nvPicPr>
        <p:blipFill rotWithShape="1">
          <a:blip r:embed="rId3">
            <a:alphaModFix/>
          </a:blip>
          <a:srcRect b="0" l="0" r="0" t="0"/>
          <a:stretch/>
        </p:blipFill>
        <p:spPr>
          <a:xfrm>
            <a:off x="0" y="1981200"/>
            <a:ext cx="4191000" cy="3143250"/>
          </a:xfrm>
          <a:prstGeom prst="rect">
            <a:avLst/>
          </a:prstGeom>
          <a:noFill/>
          <a:ln>
            <a:noFill/>
          </a:ln>
        </p:spPr>
      </p:pic>
      <p:sp>
        <p:nvSpPr>
          <p:cNvPr id="147" name="Shape 147"/>
          <p:cNvSpPr txBox="1"/>
          <p:nvPr>
            <p:ph idx="1" type="body"/>
          </p:nvPr>
        </p:nvSpPr>
        <p:spPr>
          <a:xfrm>
            <a:off x="4191000" y="1219200"/>
            <a:ext cx="495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rayon est une propriété mal définie car la densité électronique, en principe, s’étend jusqu’à l’infini</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peut estimer la taille d’un atome à partir des données expérimentales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un métal, le rayon atomique est la moitié de la distance qui sépare deux atomes adjacents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 élément qui existe comme une molécule diatomique, le rayon atomique est la moitié de la longueur de la liaison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Shape 152"/>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 atomique</a:t>
            </a:r>
            <a:endParaRPr/>
          </a:p>
        </p:txBody>
      </p:sp>
      <p:pic>
        <p:nvPicPr>
          <p:cNvPr id="153" name="Shape 153"/>
          <p:cNvPicPr preferRelativeResize="0"/>
          <p:nvPr>
            <p:ph idx="2" type="clipArt"/>
          </p:nvPr>
        </p:nvPicPr>
        <p:blipFill rotWithShape="1">
          <a:blip r:embed="rId3">
            <a:alphaModFix/>
          </a:blip>
          <a:srcRect b="0" l="0" r="0" t="0"/>
          <a:stretch/>
        </p:blipFill>
        <p:spPr>
          <a:xfrm>
            <a:off x="0" y="1600200"/>
            <a:ext cx="5105400" cy="3829050"/>
          </a:xfrm>
          <a:prstGeom prst="rect">
            <a:avLst/>
          </a:prstGeom>
          <a:noFill/>
          <a:ln>
            <a:noFill/>
          </a:ln>
        </p:spPr>
      </p:pic>
      <p:sp>
        <p:nvSpPr>
          <p:cNvPr id="154" name="Shape 154"/>
          <p:cNvSpPr txBox="1"/>
          <p:nvPr>
            <p:ph idx="1" type="body"/>
          </p:nvPr>
        </p:nvSpPr>
        <p:spPr>
          <a:xfrm>
            <a:off x="5029200" y="1295400"/>
            <a:ext cx="4114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allant de gauche à droite, les rayons atomiques des éléments tendent à devenir plus petits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plus petit rayon atomique est dû à l’augmentation de la charge nucléaire effective en allant de gauche à droite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électrons de valence sont retenus plus près du noyau par sa plus grande charge nucléaire effective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Shape 159"/>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 atomique</a:t>
            </a:r>
            <a:endParaRPr/>
          </a:p>
        </p:txBody>
      </p:sp>
      <p:pic>
        <p:nvPicPr>
          <p:cNvPr id="160" name="Shape 160"/>
          <p:cNvPicPr preferRelativeResize="0"/>
          <p:nvPr>
            <p:ph idx="2" type="clipArt"/>
          </p:nvPr>
        </p:nvPicPr>
        <p:blipFill rotWithShape="1">
          <a:blip r:embed="rId3">
            <a:alphaModFix/>
          </a:blip>
          <a:srcRect b="0" l="0" r="0" t="0"/>
          <a:stretch/>
        </p:blipFill>
        <p:spPr>
          <a:xfrm>
            <a:off x="0" y="1752600"/>
            <a:ext cx="5105400" cy="3829050"/>
          </a:xfrm>
          <a:prstGeom prst="rect">
            <a:avLst/>
          </a:prstGeom>
          <a:noFill/>
          <a:ln>
            <a:noFill/>
          </a:ln>
        </p:spPr>
      </p:pic>
      <p:sp>
        <p:nvSpPr>
          <p:cNvPr id="161" name="Shape 161"/>
          <p:cNvSpPr txBox="1"/>
          <p:nvPr>
            <p:ph idx="1" type="body"/>
          </p:nvPr>
        </p:nvSpPr>
        <p:spPr>
          <a:xfrm>
            <a:off x="5029200" y="1371600"/>
            <a:ext cx="4114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descendant un groupe, le rayon atomique augmente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lorsqu’on descend un groupe, la charge nucléaire effective vue par les électrons de valence demeure plus ou moins la même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les électrons de valence occupent un niveau quantique principal  plus élevé et leur distance moyenne du noyau augmente</a:t>
            </a:r>
            <a:endParaRPr b="0" i="0" sz="28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sp>
        <p:nvSpPr>
          <p:cNvPr id="166" name="Shape 166"/>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 ionique</a:t>
            </a:r>
            <a:endParaRPr/>
          </a:p>
        </p:txBody>
      </p:sp>
      <p:pic>
        <p:nvPicPr>
          <p:cNvPr id="167" name="Shape 167"/>
          <p:cNvPicPr preferRelativeResize="0"/>
          <p:nvPr>
            <p:ph idx="2" type="clipArt"/>
          </p:nvPr>
        </p:nvPicPr>
        <p:blipFill rotWithShape="1">
          <a:blip r:embed="rId3">
            <a:alphaModFix/>
          </a:blip>
          <a:srcRect b="0" l="0" r="0" t="0"/>
          <a:stretch/>
        </p:blipFill>
        <p:spPr>
          <a:xfrm>
            <a:off x="0" y="1828800"/>
            <a:ext cx="4419600" cy="3314700"/>
          </a:xfrm>
          <a:prstGeom prst="rect">
            <a:avLst/>
          </a:prstGeom>
          <a:noFill/>
          <a:ln>
            <a:noFill/>
          </a:ln>
        </p:spPr>
      </p:pic>
      <p:sp>
        <p:nvSpPr>
          <p:cNvPr id="168" name="Shape 168"/>
          <p:cNvSpPr txBox="1"/>
          <p:nvPr>
            <p:ph idx="1" type="body"/>
          </p:nvPr>
        </p:nvSpPr>
        <p:spPr>
          <a:xfrm>
            <a:off x="4114800" y="1143000"/>
            <a:ext cx="48006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rayon ionique est le rayon d’un cation ou d’un anion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lorsqu’un atome devient un anion, sa taille augmente car l’augmentation de la répulsion entre les électrons cause les électrons à occuper un plus grand volume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lorsqu’un atome devient un cation, l’inverse se produit, et le rayon diminue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plus, dans plusieurs cas, on vide un niveau quantique principal n entièrement et la couche de valence devient celle avec le nombre quantique principal (n-1)</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2" name="Shape 172"/>
        <p:cNvGrpSpPr/>
        <p:nvPr/>
      </p:nvGrpSpPr>
      <p:grpSpPr>
        <a:xfrm>
          <a:off x="0" y="0"/>
          <a:ext cx="0" cy="0"/>
          <a:chOff x="0" y="0"/>
          <a:chExt cx="0" cy="0"/>
        </a:xfrm>
      </p:grpSpPr>
      <p:sp>
        <p:nvSpPr>
          <p:cNvPr id="173" name="Shape 173"/>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 ionique</a:t>
            </a:r>
            <a:endParaRPr/>
          </a:p>
        </p:txBody>
      </p:sp>
      <p:pic>
        <p:nvPicPr>
          <p:cNvPr id="174" name="Shape 174"/>
          <p:cNvPicPr preferRelativeResize="0"/>
          <p:nvPr>
            <p:ph idx="2" type="clipArt"/>
          </p:nvPr>
        </p:nvPicPr>
        <p:blipFill rotWithShape="1">
          <a:blip r:embed="rId3">
            <a:alphaModFix/>
          </a:blip>
          <a:srcRect b="0" l="0" r="0" t="0"/>
          <a:stretch/>
        </p:blipFill>
        <p:spPr>
          <a:xfrm>
            <a:off x="0" y="1981200"/>
            <a:ext cx="4419600" cy="3314700"/>
          </a:xfrm>
          <a:prstGeom prst="rect">
            <a:avLst/>
          </a:prstGeom>
          <a:noFill/>
          <a:ln>
            <a:noFill/>
          </a:ln>
        </p:spPr>
      </p:pic>
      <p:sp>
        <p:nvSpPr>
          <p:cNvPr id="175" name="Shape 175"/>
          <p:cNvSpPr txBox="1"/>
          <p:nvPr>
            <p:ph idx="1" type="body"/>
          </p:nvPr>
        </p:nvSpPr>
        <p:spPr>
          <a:xfrm>
            <a:off x="4648200" y="1143000"/>
            <a:ext cx="449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même si N</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O</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F</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Na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Ca</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et Al</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sont isoélectroniques, leurs rayons ioniques sont très différents à cause de leurs charges nucléaires effectives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leur configuration est 1s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2p</a:t>
            </a:r>
            <a:r>
              <a:rPr b="0" baseline="30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et σ=2 donc Z</a:t>
            </a:r>
            <a:r>
              <a:rPr b="0" baseline="-25000" i="0" lang="en-US" sz="2000" u="none" cap="none" strike="noStrike">
                <a:solidFill>
                  <a:schemeClr val="dk1"/>
                </a:solidFill>
                <a:latin typeface="Times New Roman"/>
                <a:ea typeface="Times New Roman"/>
                <a:cs typeface="Times New Roman"/>
                <a:sym typeface="Times New Roman"/>
              </a:rPr>
              <a:t>eff</a:t>
            </a:r>
            <a:r>
              <a:rPr b="0" i="0" lang="en-US" sz="2000" u="none" cap="none" strike="noStrike">
                <a:solidFill>
                  <a:schemeClr val="dk1"/>
                </a:solidFill>
                <a:latin typeface="Times New Roman"/>
                <a:ea typeface="Times New Roman"/>
                <a:cs typeface="Times New Roman"/>
                <a:sym typeface="Times New Roman"/>
              </a:rPr>
              <a:t> = +5, +6, +7, +9, +10, et +11, respectivement, en allant de N</a:t>
            </a:r>
            <a:r>
              <a:rPr b="0" baseline="30000" i="0" lang="en-US" sz="2000" u="none" cap="none" strike="noStrike">
                <a:solidFill>
                  <a:schemeClr val="dk1"/>
                </a:solidFill>
                <a:latin typeface="Times New Roman"/>
                <a:ea typeface="Times New Roman"/>
                <a:cs typeface="Times New Roman"/>
                <a:sym typeface="Times New Roman"/>
              </a:rPr>
              <a:t>3- </a:t>
            </a:r>
            <a:r>
              <a:rPr b="0" i="0" lang="en-US" sz="2000" u="none" cap="none" strike="noStrike">
                <a:solidFill>
                  <a:schemeClr val="dk1"/>
                </a:solidFill>
                <a:latin typeface="Times New Roman"/>
                <a:ea typeface="Times New Roman"/>
                <a:cs typeface="Times New Roman"/>
                <a:sym typeface="Times New Roman"/>
              </a:rPr>
              <a:t>à Al</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plus grande charge effective nucléaire attire les électrons plus fortement et le rayon ionique devient plus petit</a:t>
            </a:r>
            <a:endParaRPr b="0" i="0" sz="2800" u="none" cap="none" strike="noStrike">
              <a:solidFill>
                <a:schemeClr val="dk1"/>
              </a:solidFill>
              <a:latin typeface="Times New Roman"/>
              <a:ea typeface="Times New Roman"/>
              <a:cs typeface="Times New Roman"/>
              <a:sym typeface="Times New Roman"/>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9" name="Shape 179"/>
        <p:cNvGrpSpPr/>
        <p:nvPr/>
      </p:nvGrpSpPr>
      <p:grpSpPr>
        <a:xfrm>
          <a:off x="0" y="0"/>
          <a:ext cx="0" cy="0"/>
          <a:chOff x="0" y="0"/>
          <a:chExt cx="0" cy="0"/>
        </a:xfrm>
      </p:grpSpPr>
      <p:sp>
        <p:nvSpPr>
          <p:cNvPr id="180" name="Shape 180"/>
          <p:cNvSpPr txBox="1"/>
          <p:nvPr>
            <p:ph type="title"/>
          </p:nvPr>
        </p:nvSpPr>
        <p:spPr>
          <a:xfrm>
            <a:off x="6096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rayon ionique</a:t>
            </a:r>
            <a:endParaRPr/>
          </a:p>
        </p:txBody>
      </p:sp>
      <p:pic>
        <p:nvPicPr>
          <p:cNvPr id="181" name="Shape 181"/>
          <p:cNvPicPr preferRelativeResize="0"/>
          <p:nvPr>
            <p:ph idx="2" type="clipArt"/>
          </p:nvPr>
        </p:nvPicPr>
        <p:blipFill rotWithShape="1">
          <a:blip r:embed="rId3">
            <a:alphaModFix/>
          </a:blip>
          <a:srcRect b="0" l="0" r="0" t="0"/>
          <a:stretch/>
        </p:blipFill>
        <p:spPr>
          <a:xfrm>
            <a:off x="1295400" y="1066800"/>
            <a:ext cx="6096000" cy="4572000"/>
          </a:xfrm>
          <a:prstGeom prst="rect">
            <a:avLst/>
          </a:prstGeom>
          <a:noFill/>
          <a:ln>
            <a:noFill/>
          </a:ln>
        </p:spPr>
      </p:pic>
      <p:sp>
        <p:nvSpPr>
          <p:cNvPr id="182" name="Shape 182"/>
          <p:cNvSpPr txBox="1"/>
          <p:nvPr>
            <p:ph idx="1" type="body"/>
          </p:nvPr>
        </p:nvSpPr>
        <p:spPr>
          <a:xfrm>
            <a:off x="762000" y="5715000"/>
            <a:ext cx="7772400" cy="914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les rayons atomiques et ioniques peuvent être très différents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6" name="Shape 186"/>
        <p:cNvGrpSpPr/>
        <p:nvPr/>
      </p:nvGrpSpPr>
      <p:grpSpPr>
        <a:xfrm>
          <a:off x="0" y="0"/>
          <a:ext cx="0" cy="0"/>
          <a:chOff x="0" y="0"/>
          <a:chExt cx="0" cy="0"/>
        </a:xfrm>
      </p:grpSpPr>
      <p:sp>
        <p:nvSpPr>
          <p:cNvPr id="187" name="Shape 18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rayons atomiques et ioniques</a:t>
            </a:r>
            <a:endParaRPr/>
          </a:p>
        </p:txBody>
      </p:sp>
      <p:sp>
        <p:nvSpPr>
          <p:cNvPr id="188" name="Shape 188"/>
          <p:cNvSpPr txBox="1"/>
          <p:nvPr>
            <p:ph idx="1" type="body"/>
          </p:nvPr>
        </p:nvSpPr>
        <p:spPr>
          <a:xfrm>
            <a:off x="6096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Classez les atomes suivants par ordre décroissant de leurs rayons:  C, Li, Be.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En général, le rayon diminue en allant de gauche à droite, donc Li &gt; Be &gt; C</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Dites quel ion est le plus petit dans chacun des couples suivants:  (a) K</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Li</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(b) Au</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Au</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  (c) P</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N</a:t>
            </a:r>
            <a:r>
              <a:rPr b="0" baseline="30000" i="0" lang="en-US" sz="2000" u="none" cap="none" strike="noStrike">
                <a:solidFill>
                  <a:schemeClr val="dk1"/>
                </a:solidFill>
                <a:latin typeface="Times New Roman"/>
                <a:ea typeface="Times New Roman"/>
                <a:cs typeface="Times New Roman"/>
                <a:sym typeface="Times New Roman"/>
              </a:rPr>
              <a:t>3-</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 							 (a) Li</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car le niveau quantique rempli est n=1 plutôt que n=3 pour K</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(b) Au</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car il y aura moins de répulsion entre les électrons                  (c) N</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car le niveau quantique rempli est n=2 plutôt que n=3 pour P</a:t>
            </a:r>
            <a:r>
              <a:rPr b="0" baseline="30000" i="0" lang="en-US" sz="2000" u="none" cap="none" strike="noStrike">
                <a:solidFill>
                  <a:schemeClr val="dk1"/>
                </a:solidFill>
                <a:latin typeface="Times New Roman"/>
                <a:ea typeface="Times New Roman"/>
                <a:cs typeface="Times New Roman"/>
                <a:sym typeface="Times New Roman"/>
              </a:rPr>
              <a:t>3-</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Shape 19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d’ionisation</a:t>
            </a:r>
            <a:endParaRPr/>
          </a:p>
        </p:txBody>
      </p:sp>
      <p:sp>
        <p:nvSpPr>
          <p:cNvPr id="194" name="Shape 194"/>
          <p:cNvSpPr txBox="1"/>
          <p:nvPr>
            <p:ph idx="1" type="body"/>
          </p:nvPr>
        </p:nvSpPr>
        <p:spPr>
          <a:xfrm>
            <a:off x="228600" y="10668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d’ionisation est l’énergie minimale requise pour arracher un électron d’un atome gazeux à l’état fondamental																	énergie + X(g) → X</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(g) + e</a:t>
            </a:r>
            <a:r>
              <a:rPr b="0" baseline="3000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plus l’énergie d’ionisation est élevée, plus il est difficile d’arracher un électron de l’atome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a aussi les deuxième, troisième, …., énergies d’ionisation														énergie + X</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(g)  → X</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 e</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énergie + X</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 X</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(g) + e</a:t>
            </a:r>
            <a:r>
              <a:rPr b="0" baseline="30000" i="0" lang="en-US" sz="2000" u="none" cap="none" strike="noStrike">
                <a:solidFill>
                  <a:schemeClr val="dk1"/>
                </a:solidFill>
                <a:latin typeface="Times New Roman"/>
                <a:ea typeface="Times New Roman"/>
                <a:cs typeface="Times New Roman"/>
                <a:sym typeface="Times New Roman"/>
              </a:rPr>
              <a:t>-							   </a:t>
            </a:r>
            <a:r>
              <a:rPr b="0" i="0" lang="en-US" sz="2000" u="none" cap="none" strike="noStrike">
                <a:solidFill>
                  <a:schemeClr val="dk1"/>
                </a:solidFill>
                <a:latin typeface="Times New Roman"/>
                <a:ea typeface="Times New Roman"/>
                <a:cs typeface="Times New Roman"/>
                <a:sym typeface="Times New Roman"/>
              </a:rPr>
              <a: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ça devient plus difficile d’arracher les deuxième, troisième, …., électrons car la répulsion entre les électrons diminue après chaque ionisation et il est très difficile de séparer un électron d’un cation dû à l’interaction électrostatique favorable entre ces deux charges opposées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Shape 199"/>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d’ionisation</a:t>
            </a:r>
            <a:endParaRPr/>
          </a:p>
        </p:txBody>
      </p:sp>
      <p:pic>
        <p:nvPicPr>
          <p:cNvPr id="200" name="Shape 200"/>
          <p:cNvPicPr preferRelativeResize="0"/>
          <p:nvPr>
            <p:ph idx="2" type="clipArt"/>
          </p:nvPr>
        </p:nvPicPr>
        <p:blipFill rotWithShape="1">
          <a:blip r:embed="rId3">
            <a:alphaModFix/>
          </a:blip>
          <a:srcRect b="0" l="0" r="0" t="0"/>
          <a:stretch/>
        </p:blipFill>
        <p:spPr>
          <a:xfrm>
            <a:off x="0" y="1905000"/>
            <a:ext cx="3810000" cy="2857500"/>
          </a:xfrm>
          <a:prstGeom prst="rect">
            <a:avLst/>
          </a:prstGeom>
          <a:noFill/>
          <a:ln>
            <a:noFill/>
          </a:ln>
        </p:spPr>
      </p:pic>
      <p:sp>
        <p:nvSpPr>
          <p:cNvPr id="201" name="Shape 201"/>
          <p:cNvSpPr txBox="1"/>
          <p:nvPr>
            <p:ph idx="1" type="body"/>
          </p:nvPr>
        </p:nvSpPr>
        <p:spPr>
          <a:xfrm>
            <a:off x="3810000" y="1143000"/>
            <a:ext cx="5334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d’ionisation diminue en descendant un groupe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charge nucléaire effective ne change pas, mais l’électron de valence qui est enlevé est plus loin du noyau, et donc plus faiblement retenu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l’énergie d’ionisation augmente, en général, en allant de gauche à droite dans le tableau périodique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en allant de gauche à droite, la charge nucléaire effective augmente et l’électron de valence qui est enlevé est plus fortement retenu</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5" name="Shape 205"/>
        <p:cNvGrpSpPr/>
        <p:nvPr/>
      </p:nvGrpSpPr>
      <p:grpSpPr>
        <a:xfrm>
          <a:off x="0" y="0"/>
          <a:ext cx="0" cy="0"/>
          <a:chOff x="0" y="0"/>
          <a:chExt cx="0" cy="0"/>
        </a:xfrm>
      </p:grpSpPr>
      <p:sp>
        <p:nvSpPr>
          <p:cNvPr id="206" name="Shape 206"/>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d’ionisation</a:t>
            </a:r>
            <a:endParaRPr/>
          </a:p>
        </p:txBody>
      </p:sp>
      <p:pic>
        <p:nvPicPr>
          <p:cNvPr id="207" name="Shape 207"/>
          <p:cNvPicPr preferRelativeResize="0"/>
          <p:nvPr>
            <p:ph idx="2" type="clipArt"/>
          </p:nvPr>
        </p:nvPicPr>
        <p:blipFill rotWithShape="1">
          <a:blip r:embed="rId3">
            <a:alphaModFix/>
          </a:blip>
          <a:srcRect b="0" l="0" r="0" t="0"/>
          <a:stretch/>
        </p:blipFill>
        <p:spPr>
          <a:xfrm>
            <a:off x="0" y="2057400"/>
            <a:ext cx="3810000" cy="2857500"/>
          </a:xfrm>
          <a:prstGeom prst="rect">
            <a:avLst/>
          </a:prstGeom>
          <a:noFill/>
          <a:ln>
            <a:noFill/>
          </a:ln>
        </p:spPr>
      </p:pic>
      <p:sp>
        <p:nvSpPr>
          <p:cNvPr id="208" name="Shape 208"/>
          <p:cNvSpPr txBox="1"/>
          <p:nvPr>
            <p:ph idx="1" type="body"/>
          </p:nvPr>
        </p:nvSpPr>
        <p:spPr>
          <a:xfrm>
            <a:off x="3810000" y="1066800"/>
            <a:ext cx="5105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y a deux exceptions en allant de gauche à droite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élément du groupe IIIA (ns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np</a:t>
            </a:r>
            <a:r>
              <a:rPr b="0" baseline="30000" i="0" lang="en-US" sz="2000" u="none" cap="none" strike="noStrike">
                <a:solidFill>
                  <a:schemeClr val="dk1"/>
                </a:solidFill>
                <a:latin typeface="Times New Roman"/>
                <a:ea typeface="Times New Roman"/>
                <a:cs typeface="Times New Roman"/>
                <a:sym typeface="Times New Roman"/>
              </a:rPr>
              <a:t>1</a:t>
            </a:r>
            <a:r>
              <a:rPr b="0" i="0" lang="en-US" sz="2000" u="none" cap="none" strike="noStrike">
                <a:solidFill>
                  <a:schemeClr val="dk1"/>
                </a:solidFill>
                <a:latin typeface="Times New Roman"/>
                <a:ea typeface="Times New Roman"/>
                <a:cs typeface="Times New Roman"/>
                <a:sym typeface="Times New Roman"/>
              </a:rPr>
              <a:t>) est plus facile à ioniser qu’un élément du groupe IIA (ns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l’élément du groupe IIIA, on enlève l’électron d’une orbitale np qui est plus haute en énergie que l’orbitale ns de l’élément du groupe IIA</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plus grande charge effective redevient le facteur dominant quand on  parvient au groupe IVA</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2" name="Shape 212"/>
        <p:cNvGrpSpPr/>
        <p:nvPr/>
      </p:nvGrpSpPr>
      <p:grpSpPr>
        <a:xfrm>
          <a:off x="0" y="0"/>
          <a:ext cx="0" cy="0"/>
          <a:chOff x="0" y="0"/>
          <a:chExt cx="0" cy="0"/>
        </a:xfrm>
      </p:grpSpPr>
      <p:sp>
        <p:nvSpPr>
          <p:cNvPr id="213" name="Shape 213"/>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L’énergie d’ionisation</a:t>
            </a:r>
            <a:endParaRPr/>
          </a:p>
        </p:txBody>
      </p:sp>
      <p:pic>
        <p:nvPicPr>
          <p:cNvPr id="214" name="Shape 214"/>
          <p:cNvPicPr preferRelativeResize="0"/>
          <p:nvPr>
            <p:ph idx="2" type="clipArt"/>
          </p:nvPr>
        </p:nvPicPr>
        <p:blipFill rotWithShape="1">
          <a:blip r:embed="rId3">
            <a:alphaModFix/>
          </a:blip>
          <a:srcRect b="0" l="0" r="0" t="0"/>
          <a:stretch/>
        </p:blipFill>
        <p:spPr>
          <a:xfrm>
            <a:off x="0" y="1981200"/>
            <a:ext cx="4267200" cy="3200400"/>
          </a:xfrm>
          <a:prstGeom prst="rect">
            <a:avLst/>
          </a:prstGeom>
          <a:noFill/>
          <a:ln>
            <a:noFill/>
          </a:ln>
        </p:spPr>
      </p:pic>
      <p:sp>
        <p:nvSpPr>
          <p:cNvPr id="215" name="Shape 215"/>
          <p:cNvSpPr txBox="1"/>
          <p:nvPr>
            <p:ph idx="1" type="body"/>
          </p:nvPr>
        </p:nvSpPr>
        <p:spPr>
          <a:xfrm>
            <a:off x="3810000" y="1143000"/>
            <a:ext cx="5105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élément du groupe VIA (ns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np</a:t>
            </a:r>
            <a:r>
              <a:rPr b="0" baseline="30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est plus facile à ioniser qu’un élément du groupe VA (ns</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np</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l’élément du groupe VIA, on a deux électrons dans une des orbitales np, et ces deux électrons subissent une forte répulsion et un des deux est donc plus facilement enlevé que les électrons np de l’élément du groupe VA qui occupe chacun tout seul une orbitale np</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plus grande charge effective redevient le facteur dominant quand on  parvient au groupe VIIA</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sp>
        <p:nvSpPr>
          <p:cNvPr id="220" name="Shape 220"/>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Le caractère unique de la deuxième période</a:t>
            </a:r>
            <a:endParaRPr/>
          </a:p>
        </p:txBody>
      </p:sp>
      <p:sp>
        <p:nvSpPr>
          <p:cNvPr id="221" name="Shape 221"/>
          <p:cNvSpPr txBox="1"/>
          <p:nvPr>
            <p:ph idx="1" type="body"/>
          </p:nvPr>
        </p:nvSpPr>
        <p:spPr>
          <a:xfrm>
            <a:off x="6858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éléments de la deuxième période sont le Li au F</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propriétés du premier membre de chaque groupe représentatif sont souvent très différentes des autres membres du groupe, i.e., le premier membre est “unique”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la chimie du Si ressemble beaucoup plus à celle du Ge qu’à celle du C</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la capacité à former de bonnes liaisons doubles est limitée presque exclusivement aux atomes de la deuxième période</a:t>
            </a:r>
            <a:endParaRPr/>
          </a:p>
          <a:p>
            <a:pPr indent="-101600" lvl="2" marL="11430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cet effet est surtout dû au relativement très petit rayon atomique du premier membre du groupe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Shape 226"/>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parenté diagonale</a:t>
            </a:r>
            <a:endParaRPr/>
          </a:p>
        </p:txBody>
      </p:sp>
      <p:pic>
        <p:nvPicPr>
          <p:cNvPr id="227" name="Shape 227"/>
          <p:cNvPicPr preferRelativeResize="0"/>
          <p:nvPr>
            <p:ph idx="2" type="clipArt"/>
          </p:nvPr>
        </p:nvPicPr>
        <p:blipFill rotWithShape="1">
          <a:blip r:embed="rId3">
            <a:alphaModFix/>
          </a:blip>
          <a:srcRect b="0" l="0" r="0" t="0"/>
          <a:stretch/>
        </p:blipFill>
        <p:spPr>
          <a:xfrm>
            <a:off x="0" y="2133600"/>
            <a:ext cx="4191000" cy="3143250"/>
          </a:xfrm>
          <a:prstGeom prst="rect">
            <a:avLst/>
          </a:prstGeom>
          <a:noFill/>
          <a:ln>
            <a:noFill/>
          </a:ln>
        </p:spPr>
      </p:pic>
      <p:sp>
        <p:nvSpPr>
          <p:cNvPr id="228" name="Shape 228"/>
          <p:cNvSpPr txBox="1"/>
          <p:nvPr>
            <p:ph idx="1" type="body"/>
          </p:nvPr>
        </p:nvSpPr>
        <p:spPr>
          <a:xfrm>
            <a:off x="4267200" y="14478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parenté diagonale fait référence aux similitudes qui existent entre deux éléments immédiatement voisins de différents groupes et de différentes périodes du tableau périodique (ie., en diagonal)</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l’effet est surtout important pour le Li/Mg, Be/Al, et B/Si</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l’effet est en grande partie dû au fait que les rapports charge/rayon de leurs cations sont très similaires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