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0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22DD7E-5ED6-43C8-9552-795846CD6C25}" type="datetimeFigureOut">
              <a:rPr lang="en-CA" smtClean="0"/>
              <a:t>03/02/2013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92B04A-89D9-4B3E-AB1E-95A3FD63B95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518311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B9DEE-BBBF-4867-B748-F6BD0067AC1F}" type="datetimeFigureOut">
              <a:rPr lang="en-US" smtClean="0"/>
              <a:pPr/>
              <a:t>2/2/2013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B487-5148-4F36-954B-4B837970CE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B9DEE-BBBF-4867-B748-F6BD0067AC1F}" type="datetimeFigureOut">
              <a:rPr lang="en-US" smtClean="0"/>
              <a:pPr/>
              <a:t>2/2/2013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B487-5148-4F36-954B-4B837970CE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B9DEE-BBBF-4867-B748-F6BD0067AC1F}" type="datetimeFigureOut">
              <a:rPr lang="en-US" smtClean="0"/>
              <a:pPr/>
              <a:t>2/2/2013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B487-5148-4F36-954B-4B837970CE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B9DEE-BBBF-4867-B748-F6BD0067AC1F}" type="datetimeFigureOut">
              <a:rPr lang="en-US" smtClean="0"/>
              <a:pPr/>
              <a:t>2/2/2013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B487-5148-4F36-954B-4B837970CE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B9DEE-BBBF-4867-B748-F6BD0067AC1F}" type="datetimeFigureOut">
              <a:rPr lang="en-US" smtClean="0"/>
              <a:pPr/>
              <a:t>2/2/2013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B487-5148-4F36-954B-4B837970CE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B9DEE-BBBF-4867-B748-F6BD0067AC1F}" type="datetimeFigureOut">
              <a:rPr lang="en-US" smtClean="0"/>
              <a:pPr/>
              <a:t>2/2/2013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B487-5148-4F36-954B-4B837970CE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B9DEE-BBBF-4867-B748-F6BD0067AC1F}" type="datetimeFigureOut">
              <a:rPr lang="en-US" smtClean="0"/>
              <a:pPr/>
              <a:t>2/2/2013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B487-5148-4F36-954B-4B837970CE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B9DEE-BBBF-4867-B748-F6BD0067AC1F}" type="datetimeFigureOut">
              <a:rPr lang="en-US" smtClean="0"/>
              <a:pPr/>
              <a:t>2/2/2013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B487-5148-4F36-954B-4B837970CE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B9DEE-BBBF-4867-B748-F6BD0067AC1F}" type="datetimeFigureOut">
              <a:rPr lang="en-US" smtClean="0"/>
              <a:pPr/>
              <a:t>2/2/2013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B487-5148-4F36-954B-4B837970CE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B9DEE-BBBF-4867-B748-F6BD0067AC1F}" type="datetimeFigureOut">
              <a:rPr lang="en-US" smtClean="0"/>
              <a:pPr/>
              <a:t>2/2/2013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B487-5148-4F36-954B-4B837970CE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B9DEE-BBBF-4867-B748-F6BD0067AC1F}" type="datetimeFigureOut">
              <a:rPr lang="en-US" smtClean="0"/>
              <a:pPr/>
              <a:t>2/2/2013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3B487-5148-4F36-954B-4B837970CE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7B9DEE-BBBF-4867-B748-F6BD0067AC1F}" type="datetimeFigureOut">
              <a:rPr lang="en-US" smtClean="0"/>
              <a:pPr/>
              <a:t>2/2/2013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3B487-5148-4F36-954B-4B837970CE1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tutorial.math.lamar.edu/Classes/DE/Separable.aspx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gif"/><Relationship Id="rId7" Type="http://schemas.openxmlformats.org/officeDocument/2006/relationships/image" Target="../media/image15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gif"/><Relationship Id="rId10" Type="http://schemas.openxmlformats.org/officeDocument/2006/relationships/image" Target="../media/image18.png"/><Relationship Id="rId4" Type="http://schemas.openxmlformats.org/officeDocument/2006/relationships/image" Target="../media/image12.gif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27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gif"/><Relationship Id="rId5" Type="http://schemas.openxmlformats.org/officeDocument/2006/relationships/image" Target="../media/image35.gif"/><Relationship Id="rId4" Type="http://schemas.openxmlformats.org/officeDocument/2006/relationships/image" Target="../media/image3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hyperlink" Target="http://tutorial.math.lamar.edu/Classes/DE/Linear.aspx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gif"/><Relationship Id="rId4" Type="http://schemas.openxmlformats.org/officeDocument/2006/relationships/image" Target="../media/image56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gif"/><Relationship Id="rId4" Type="http://schemas.openxmlformats.org/officeDocument/2006/relationships/image" Target="../media/image68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7" Type="http://schemas.openxmlformats.org/officeDocument/2006/relationships/image" Target="../media/image75.png"/><Relationship Id="rId2" Type="http://schemas.openxmlformats.org/officeDocument/2006/relationships/image" Target="../media/image7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7" Type="http://schemas.openxmlformats.org/officeDocument/2006/relationships/image" Target="../media/image83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First Order Differential Equations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BY</a:t>
            </a:r>
          </a:p>
          <a:p>
            <a:r>
              <a:rPr lang="en-CA" dirty="0" smtClean="0"/>
              <a:t>Dr. </a:t>
            </a:r>
            <a:r>
              <a:rPr lang="en-CA" dirty="0" err="1" smtClean="0"/>
              <a:t>Iman</a:t>
            </a:r>
            <a:r>
              <a:rPr lang="en-CA" dirty="0" smtClean="0"/>
              <a:t> </a:t>
            </a:r>
            <a:r>
              <a:rPr lang="en-CA" dirty="0" err="1" smtClean="0"/>
              <a:t>Gohar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First Order Differential Equations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/>
              <a:t>1- Separable Equations</a:t>
            </a:r>
          </a:p>
          <a:p>
            <a:pPr marL="0" indent="0">
              <a:buNone/>
            </a:pPr>
            <a:r>
              <a:rPr lang="en-CA" dirty="0"/>
              <a:t>2- Linear Equations</a:t>
            </a:r>
          </a:p>
          <a:p>
            <a:pPr marL="0" indent="0">
              <a:buNone/>
            </a:pPr>
            <a:r>
              <a:rPr lang="en-CA" dirty="0"/>
              <a:t>3- Exact Equations</a:t>
            </a:r>
          </a:p>
          <a:p>
            <a:pPr marL="0" indent="0">
              <a:buNone/>
            </a:pPr>
            <a:r>
              <a:rPr lang="en-CA" dirty="0"/>
              <a:t>4- Bernoulli Differential Equations (Solutions by Substitution)</a:t>
            </a:r>
          </a:p>
          <a:p>
            <a:pPr marL="0" indent="0">
              <a:buNone/>
            </a:pPr>
            <a:r>
              <a:rPr lang="en-CA" dirty="0"/>
              <a:t>5- Modelling with first order differential equations</a:t>
            </a:r>
          </a:p>
          <a:p>
            <a:pPr marL="0" indent="0">
              <a:buNone/>
            </a:pPr>
            <a:endParaRPr lang="en-US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>
                <a:hlinkClick r:id="rId2"/>
              </a:rPr>
              <a:t>2.2 Separable Equations</a:t>
            </a:r>
            <a:r>
              <a:rPr lang="en-US" u="sng" dirty="0" smtClean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/>
          </a:bodyPr>
          <a:lstStyle/>
          <a:p>
            <a:r>
              <a:rPr lang="en-US" sz="1800" dirty="0" smtClean="0"/>
              <a:t>A separable differential equation is any differential equation , the function </a:t>
            </a:r>
            <a:r>
              <a:rPr lang="en-US" sz="1800" i="1" dirty="0" smtClean="0"/>
              <a:t>f</a:t>
            </a:r>
            <a:r>
              <a:rPr lang="en-US" sz="1800" dirty="0" smtClean="0"/>
              <a:t> does not depend on the variable </a:t>
            </a:r>
            <a:r>
              <a:rPr lang="en-US" sz="1800" i="1" dirty="0" smtClean="0"/>
              <a:t>y</a:t>
            </a:r>
            <a:r>
              <a:rPr lang="en-US" sz="1800" dirty="0" smtClean="0"/>
              <a:t> and it  can  be written in the following </a:t>
            </a:r>
            <a:r>
              <a:rPr lang="en-US" sz="1800" dirty="0" smtClean="0"/>
              <a:t>form</a:t>
            </a:r>
          </a:p>
          <a:p>
            <a:endParaRPr lang="en-US" sz="1800" i="1" dirty="0" smtClean="0"/>
          </a:p>
          <a:p>
            <a:endParaRPr lang="en-US" sz="1800" i="1" dirty="0"/>
          </a:p>
          <a:p>
            <a:endParaRPr lang="en-US" sz="1800" i="1" dirty="0" smtClean="0"/>
          </a:p>
          <a:p>
            <a:r>
              <a:rPr lang="en-US" sz="1800" dirty="0"/>
              <a:t>I</a:t>
            </a:r>
            <a:r>
              <a:rPr lang="en-US" sz="1800" dirty="0" smtClean="0"/>
              <a:t>n </a:t>
            </a:r>
            <a:r>
              <a:rPr lang="en-US" sz="1800" dirty="0" smtClean="0"/>
              <a:t>order for a differential equation to be separable </a:t>
            </a:r>
            <a:endParaRPr lang="en-US" sz="1800" dirty="0"/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r>
              <a:rPr lang="en-US" sz="1800" dirty="0" smtClean="0">
                <a:sym typeface="Wingdings" pitchFamily="2" charset="2"/>
              </a:rPr>
              <a:t> </a:t>
            </a:r>
            <a:r>
              <a:rPr lang="en-US" sz="1800" dirty="0" smtClean="0"/>
              <a:t>A</a:t>
            </a:r>
            <a:r>
              <a:rPr lang="en-US" sz="1800" dirty="0" smtClean="0"/>
              <a:t>ll </a:t>
            </a:r>
            <a:r>
              <a:rPr lang="en-US" sz="1800" dirty="0" smtClean="0"/>
              <a:t>the </a:t>
            </a:r>
            <a:r>
              <a:rPr lang="en-US" sz="1800" i="1" dirty="0" smtClean="0"/>
              <a:t>y</a:t>
            </a:r>
            <a:r>
              <a:rPr lang="en-US" sz="1800" dirty="0" smtClean="0"/>
              <a:t>'s in the differential equation must be multiplied by the derivative </a:t>
            </a:r>
            <a:endParaRPr lang="en-US" sz="1800" dirty="0" smtClean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 smtClean="0">
                <a:sym typeface="Wingdings" pitchFamily="2" charset="2"/>
              </a:rPr>
              <a:t> </a:t>
            </a:r>
            <a:r>
              <a:rPr lang="en-US" sz="1800" dirty="0" smtClean="0"/>
              <a:t>A</a:t>
            </a:r>
            <a:r>
              <a:rPr lang="en-US" sz="1800" dirty="0" smtClean="0"/>
              <a:t>ll </a:t>
            </a:r>
            <a:r>
              <a:rPr lang="en-US" sz="1800" dirty="0" smtClean="0"/>
              <a:t>the </a:t>
            </a:r>
            <a:r>
              <a:rPr lang="en-US" sz="1800" i="1" dirty="0" smtClean="0"/>
              <a:t>x</a:t>
            </a:r>
            <a:r>
              <a:rPr lang="en-US" sz="1800" dirty="0" smtClean="0"/>
              <a:t>'s in the differential equation must be on the other side of the equal sign. </a:t>
            </a:r>
          </a:p>
          <a:p>
            <a:endParaRPr lang="en-US" dirty="0"/>
          </a:p>
        </p:txBody>
      </p:sp>
      <p:pic>
        <p:nvPicPr>
          <p:cNvPr id="4" name="eq0001pop" descr="http://tutorial.math.lamar.edu/Classes/DE/Separable_files/eq0001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2492896"/>
            <a:ext cx="15716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/>
          </a:bodyPr>
          <a:lstStyle/>
          <a:p>
            <a:r>
              <a:rPr lang="en-US" sz="1800" dirty="0" smtClean="0"/>
              <a:t>Rewrite the differential equation as the following</a:t>
            </a:r>
          </a:p>
          <a:p>
            <a:endParaRPr lang="en-US" sz="1800" dirty="0" smtClean="0"/>
          </a:p>
          <a:p>
            <a:endParaRPr lang="en-US" sz="1800" dirty="0"/>
          </a:p>
          <a:p>
            <a:r>
              <a:rPr lang="en-US" sz="1800" dirty="0" smtClean="0"/>
              <a:t>Then </a:t>
            </a:r>
            <a:r>
              <a:rPr lang="en-US" sz="1800" dirty="0" smtClean="0"/>
              <a:t>integrate both sides </a:t>
            </a:r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r>
              <a:rPr lang="en-US" sz="1800" dirty="0" smtClean="0"/>
              <a:t>Express the solution in an explicit </a:t>
            </a:r>
            <a:r>
              <a:rPr lang="en-US" sz="1800" dirty="0" smtClean="0"/>
              <a:t>format</a:t>
            </a:r>
          </a:p>
          <a:p>
            <a:endParaRPr lang="en-US" sz="1800" dirty="0"/>
          </a:p>
          <a:p>
            <a:endParaRPr lang="en-US" sz="1800" dirty="0" smtClean="0"/>
          </a:p>
          <a:p>
            <a:r>
              <a:rPr lang="en-US" sz="1800" dirty="0" smtClean="0"/>
              <a:t>Make sure to apply any IV , if </a:t>
            </a:r>
            <a:r>
              <a:rPr lang="en-US" sz="1800" dirty="0" smtClean="0"/>
              <a:t>given</a:t>
            </a:r>
          </a:p>
          <a:p>
            <a:endParaRPr lang="en-US" sz="1800" dirty="0"/>
          </a:p>
          <a:p>
            <a:endParaRPr lang="en-US" sz="1800" dirty="0" smtClean="0"/>
          </a:p>
          <a:p>
            <a:r>
              <a:rPr lang="en-US" sz="1800" dirty="0" smtClean="0"/>
              <a:t>Specify the interval of the solution (x in this case)</a:t>
            </a:r>
          </a:p>
          <a:p>
            <a:endParaRPr lang="en-US" sz="1800" dirty="0"/>
          </a:p>
        </p:txBody>
      </p:sp>
      <p:pic>
        <p:nvPicPr>
          <p:cNvPr id="4" name="eq0002pop" descr="http://tutorial.math.lamar.edu/Classes/DE/Separable_files/eq0002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62051" y="2060848"/>
            <a:ext cx="18097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03pop" descr="http://tutorial.math.lamar.edu/Classes/DE/Separable_files/eq0003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93107" y="3047380"/>
            <a:ext cx="20669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771800" y="476672"/>
            <a:ext cx="36841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4000" b="1" dirty="0" smtClean="0"/>
              <a:t>Solution Process</a:t>
            </a:r>
            <a:endParaRPr lang="en-CA" sz="40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4000" b="1" dirty="0" smtClean="0"/>
              <a:t>Example 1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dirty="0" smtClean="0"/>
              <a:t>Solve the following differential equation and determine the interval of validity for the solution</a:t>
            </a:r>
            <a:r>
              <a:rPr lang="en-US" sz="1800" dirty="0" smtClean="0"/>
              <a:t>.</a:t>
            </a:r>
          </a:p>
          <a:p>
            <a:endParaRPr lang="en-US" sz="1800" dirty="0"/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Solution:</a:t>
            </a:r>
          </a:p>
          <a:p>
            <a:pPr marL="0" indent="0">
              <a:buNone/>
            </a:pPr>
            <a:r>
              <a:rPr lang="en-US" sz="1800" dirty="0" smtClean="0"/>
              <a:t>1- Separate </a:t>
            </a:r>
            <a:r>
              <a:rPr lang="en-US" sz="1800" dirty="0" smtClean="0"/>
              <a:t>the differential equation and integrate both sides.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eq0005pop" descr="http://tutorial.math.lamar.edu/Classes/DE/Separable_files/eq0005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2420888"/>
            <a:ext cx="23812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06pop" descr="http://tutorial.math.lamar.edu/Classes/DE/Separable_files/eq0006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52229" y="4289648"/>
            <a:ext cx="14763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807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 smtClean="0"/>
              <a:t>2- Find </a:t>
            </a:r>
            <a:r>
              <a:rPr lang="en-US" sz="1800" dirty="0" smtClean="0"/>
              <a:t>the value of the constant C by applying the initial condition.</a:t>
            </a:r>
          </a:p>
          <a:p>
            <a:endParaRPr lang="en-US" dirty="0" smtClean="0"/>
          </a:p>
          <a:p>
            <a:endParaRPr lang="en-US" sz="1800" dirty="0" smtClean="0"/>
          </a:p>
          <a:p>
            <a:pPr marL="0" indent="0">
              <a:buNone/>
            </a:pPr>
            <a:r>
              <a:rPr lang="en-US" sz="1800" dirty="0" smtClean="0"/>
              <a:t>3- Represent </a:t>
            </a:r>
            <a:r>
              <a:rPr lang="en-US" sz="1800" dirty="0" smtClean="0"/>
              <a:t>the solution in an explicit format.</a:t>
            </a:r>
          </a:p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r>
              <a:rPr lang="en-US" sz="1800" dirty="0" smtClean="0"/>
              <a:t>4- </a:t>
            </a:r>
          </a:p>
          <a:p>
            <a:r>
              <a:rPr lang="en-US" sz="1800" dirty="0" smtClean="0"/>
              <a:t>Two </a:t>
            </a:r>
            <a:r>
              <a:rPr lang="en-US" sz="1800" dirty="0" smtClean="0"/>
              <a:t>conditions that define an interval of validity.  First, it must be a continuous interval with no breaks or holes in it.  </a:t>
            </a:r>
            <a:endParaRPr lang="en-US" sz="1800" dirty="0" smtClean="0"/>
          </a:p>
          <a:p>
            <a:r>
              <a:rPr lang="en-US" sz="1800" dirty="0" smtClean="0"/>
              <a:t>Second </a:t>
            </a:r>
            <a:r>
              <a:rPr lang="en-US" sz="1800" dirty="0" smtClean="0"/>
              <a:t>it must contain the value of the independent variable in the initial condition, </a:t>
            </a:r>
            <a:r>
              <a:rPr lang="en-US" sz="1800" i="1" dirty="0" smtClean="0"/>
              <a:t>x =</a:t>
            </a:r>
            <a:r>
              <a:rPr lang="en-US" sz="1800" dirty="0" smtClean="0"/>
              <a:t> 1 in this case</a:t>
            </a:r>
          </a:p>
          <a:p>
            <a:r>
              <a:rPr lang="en-US" sz="1800" dirty="0"/>
              <a:t>T</a:t>
            </a:r>
            <a:r>
              <a:rPr lang="en-US" sz="1800" dirty="0" smtClean="0"/>
              <a:t>he </a:t>
            </a:r>
            <a:r>
              <a:rPr lang="en-US" sz="1800" dirty="0" smtClean="0"/>
              <a:t>valid interval is </a:t>
            </a:r>
            <a:endParaRPr lang="en-US" sz="1800" dirty="0"/>
          </a:p>
        </p:txBody>
      </p:sp>
      <p:pic>
        <p:nvPicPr>
          <p:cNvPr id="4" name="eq0007pop" descr="http://tutorial.math.lamar.edu/Classes/DE/Separable_files/eq0007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649" y="620688"/>
            <a:ext cx="27241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08pop" descr="http://tutorial.math.lamar.edu/Classes/DE/Separable_files/eq0008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916832"/>
            <a:ext cx="146685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11pop" descr="http://tutorial.math.lamar.edu/Classes/DE/Separable_files/eq0011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5434905"/>
            <a:ext cx="1571625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1115616" y="5399465"/>
                <a:ext cx="2070631" cy="7288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sz="1400" b="0" i="1" smtClean="0">
                          <a:latin typeface="Cambria Math"/>
                        </a:rPr>
                        <m:t>𝑥</m:t>
                      </m:r>
                      <m:r>
                        <a:rPr lang="en-CA" sz="1400" b="0" i="1" smtClean="0">
                          <a:latin typeface="Cambria Math"/>
                          <a:ea typeface="Cambria Math"/>
                        </a:rPr>
                        <m:t>≠±</m:t>
                      </m:r>
                      <m:rad>
                        <m:radPr>
                          <m:degHide m:val="on"/>
                          <m:ctrlPr>
                            <a:rPr lang="en-CA" sz="1400" b="0" i="1" smtClean="0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en-CA" sz="1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en-CA" sz="1400" b="0" i="1" smtClean="0">
                                  <a:latin typeface="Cambria Math"/>
                                  <a:ea typeface="Cambria Math"/>
                                </a:rPr>
                                <m:t>28</m:t>
                              </m:r>
                            </m:num>
                            <m:den>
                              <m:r>
                                <a:rPr lang="en-CA" sz="1400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den>
                          </m:f>
                        </m:e>
                      </m:rad>
                      <m:r>
                        <a:rPr lang="en-CA" sz="1400" b="0" i="1" smtClean="0">
                          <a:latin typeface="Cambria Math"/>
                          <a:ea typeface="Cambria Math"/>
                        </a:rPr>
                        <m:t>≈ ±3.05505</m:t>
                      </m:r>
                    </m:oMath>
                  </m:oMathPara>
                </a14:m>
                <a:endParaRPr lang="en-CA" sz="1400" dirty="0"/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5399465"/>
                <a:ext cx="2070631" cy="728854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smtClean="0"/>
              <a:t>Example 2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207293"/>
            <a:ext cx="8229600" cy="4525963"/>
          </a:xfrm>
        </p:spPr>
        <p:txBody>
          <a:bodyPr/>
          <a:lstStyle/>
          <a:p>
            <a:r>
              <a:rPr lang="en-US" sz="1800" dirty="0" smtClean="0"/>
              <a:t>Solve the following IVP and find the interval of validity for the solution.</a:t>
            </a:r>
          </a:p>
          <a:p>
            <a:endParaRPr lang="en-US" sz="1800" dirty="0" smtClean="0"/>
          </a:p>
          <a:p>
            <a:pPr marL="0" indent="0">
              <a:buNone/>
            </a:pPr>
            <a:endParaRPr lang="en-US" sz="1800" dirty="0"/>
          </a:p>
          <a:p>
            <a:r>
              <a:rPr lang="en-US" sz="1800" dirty="0" smtClean="0"/>
              <a:t>Solution</a:t>
            </a:r>
            <a:r>
              <a:rPr lang="en-US" sz="1800" dirty="0" smtClean="0"/>
              <a:t>: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 smtClean="0"/>
              <a:t>Implicit </a:t>
            </a:r>
            <a:r>
              <a:rPr lang="en-US" sz="1800" dirty="0" smtClean="0"/>
              <a:t>Solution</a:t>
            </a:r>
          </a:p>
          <a:p>
            <a:endParaRPr lang="en-US" sz="1800" dirty="0" smtClean="0"/>
          </a:p>
          <a:p>
            <a:r>
              <a:rPr lang="en-US" sz="1800" dirty="0" smtClean="0"/>
              <a:t>Explicit Solution</a:t>
            </a:r>
            <a:endParaRPr lang="en-US" sz="1800" dirty="0"/>
          </a:p>
        </p:txBody>
      </p:sp>
      <p:pic>
        <p:nvPicPr>
          <p:cNvPr id="4" name="eq0016pop" descr="http://tutorial.math.lamar.edu/Classes/DE/Separable_files/eq0016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86421" y="1693565"/>
            <a:ext cx="2771775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17pop" descr="http://tutorial.math.lamar.edu/Classes/DE/Separable_files/eq0017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3489" y="2636912"/>
            <a:ext cx="295275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18pop" descr="http://tutorial.math.lamar.edu/Classes/DE/Separable_files/eq0018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6545" y="2818702"/>
            <a:ext cx="414337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20pop" descr="http://tutorial.math.lamar.edu/Classes/DE/Separable_files/eq0020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65698" y="4077072"/>
            <a:ext cx="2857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160512" y="5138525"/>
                <a:ext cx="1656159" cy="4380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sz="1050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sz="105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sz="105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CA" sz="105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CA" sz="105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sz="1050" b="0" i="1" smtClean="0">
                              <a:latin typeface="Cambria Math"/>
                            </a:rPr>
                            <m:t>−</m:t>
                          </m:r>
                          <m:r>
                            <a:rPr lang="en-CA" sz="1050" i="1">
                              <a:latin typeface="Cambria Math"/>
                            </a:rPr>
                            <m:t>𝑏</m:t>
                          </m:r>
                          <m:r>
                            <a:rPr lang="en-CA" sz="1050" i="1">
                              <a:latin typeface="Cambria Math"/>
                            </a:rPr>
                            <m:t> ± </m:t>
                          </m:r>
                          <m:rad>
                            <m:radPr>
                              <m:degHide m:val="on"/>
                              <m:ctrlPr>
                                <a:rPr lang="en-CA" sz="1050" i="1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CA" sz="105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CA" sz="1050" i="1">
                                      <a:latin typeface="Cambria Math"/>
                                      <a:ea typeface="Cambria Math"/>
                                    </a:rPr>
                                    <m:t>𝑏</m:t>
                                  </m:r>
                                </m:e>
                                <m:sup>
                                  <m:r>
                                    <a:rPr lang="en-CA" sz="1050" i="1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CA" sz="1050" i="1">
                                  <a:latin typeface="Cambria Math"/>
                                  <a:ea typeface="Cambria Math"/>
                                </a:rPr>
                                <m:t>−4</m:t>
                              </m:r>
                              <m:r>
                                <a:rPr lang="en-CA" sz="1050" i="1">
                                  <a:latin typeface="Cambria Math"/>
                                  <a:ea typeface="Cambria Math"/>
                                </a:rPr>
                                <m:t>𝑎𝑐</m:t>
                              </m:r>
                            </m:e>
                          </m:rad>
                        </m:num>
                        <m:den>
                          <m:r>
                            <a:rPr lang="en-CA" sz="1050" b="0" i="1" smtClean="0">
                              <a:latin typeface="Cambria Math"/>
                            </a:rPr>
                            <m:t>2</m:t>
                          </m:r>
                          <m:r>
                            <a:rPr lang="en-CA" sz="1050" b="0" i="1" smtClean="0">
                              <a:latin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en-CA" sz="1050" dirty="0"/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512" y="5138525"/>
                <a:ext cx="1656159" cy="438069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192932" y="5834730"/>
                <a:ext cx="2888611" cy="4415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CA" sz="105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sz="1050" i="1">
                              <a:latin typeface="Cambria Math"/>
                            </a:rPr>
                            <m:t>−</m:t>
                          </m:r>
                          <m:d>
                            <m:dPr>
                              <m:ctrlPr>
                                <a:rPr lang="en-CA" sz="105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CA" sz="1050" i="1">
                                  <a:latin typeface="Cambria Math"/>
                                </a:rPr>
                                <m:t>−4</m:t>
                              </m:r>
                            </m:e>
                          </m:d>
                          <m:r>
                            <a:rPr lang="en-CA" sz="1050" i="1">
                              <a:latin typeface="Cambria Math"/>
                              <a:ea typeface="Cambria Math"/>
                            </a:rPr>
                            <m:t>± </m:t>
                          </m:r>
                          <m:rad>
                            <m:radPr>
                              <m:degHide m:val="on"/>
                              <m:ctrlPr>
                                <a:rPr lang="en-CA" sz="1050" i="1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CA" sz="105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CA" sz="1050" i="1">
                                      <a:latin typeface="Cambria Math"/>
                                      <a:ea typeface="Cambria Math"/>
                                    </a:rPr>
                                    <m:t>(−4)</m:t>
                                  </m:r>
                                </m:e>
                                <m:sup>
                                  <m:r>
                                    <a:rPr lang="en-CA" sz="1050" i="1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CA" sz="1050" i="1">
                                  <a:latin typeface="Cambria Math"/>
                                  <a:ea typeface="Cambria Math"/>
                                </a:rPr>
                                <m:t>−4(1)(−</m:t>
                              </m:r>
                              <m:sSup>
                                <m:sSupPr>
                                  <m:ctrlPr>
                                    <a:rPr lang="en-CA" sz="105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CA" sz="1050" i="1">
                                      <a:latin typeface="Cambria Math"/>
                                      <a:ea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CA" sz="1050" i="1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CA" sz="1050" i="1">
                                  <a:latin typeface="Cambria Math"/>
                                  <a:ea typeface="Cambria Math"/>
                                </a:rPr>
                                <m:t>−2</m:t>
                              </m:r>
                              <m:sSup>
                                <m:sSupPr>
                                  <m:ctrlPr>
                                    <a:rPr lang="en-CA" sz="105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CA" sz="1050" i="1">
                                      <a:latin typeface="Cambria Math"/>
                                      <a:ea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CA" sz="1050" i="1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CA" sz="1050" i="1">
                                  <a:latin typeface="Cambria Math"/>
                                  <a:ea typeface="Cambria Math"/>
                                </a:rPr>
                                <m:t>+4</m:t>
                              </m:r>
                              <m:r>
                                <a:rPr lang="en-CA" sz="1050" i="1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  <m:r>
                                <a:rPr lang="en-CA" sz="1050" i="1">
                                  <a:latin typeface="Cambria Math"/>
                                  <a:ea typeface="Cambria Math"/>
                                </a:rPr>
                                <m:t>−2)</m:t>
                              </m:r>
                            </m:e>
                          </m:rad>
                        </m:num>
                        <m:den>
                          <m:r>
                            <a:rPr lang="en-CA" sz="105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CA" sz="1050" dirty="0"/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932" y="5834730"/>
                <a:ext cx="2888611" cy="441531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/>
              <p:cNvSpPr txBox="1"/>
              <p:nvPr/>
            </p:nvSpPr>
            <p:spPr>
              <a:xfrm>
                <a:off x="3149781" y="5139809"/>
                <a:ext cx="2146613" cy="4415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CA" sz="105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sz="1050" b="0" i="1" smtClean="0">
                              <a:latin typeface="Cambria Math"/>
                            </a:rPr>
                            <m:t>4 </m:t>
                          </m:r>
                          <m:r>
                            <a:rPr lang="en-CA" sz="1050" b="0" i="1" smtClean="0"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  <m:t>16+4(</m:t>
                              </m:r>
                              <m:sSup>
                                <m:sSupPr>
                                  <m:ctrlP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  <m:t>+2</m:t>
                              </m:r>
                              <m:sSup>
                                <m:sSupPr>
                                  <m:ctrlP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  <m:t>−4</m:t>
                              </m:r>
                              <m: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  <m: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  <m:t>−2)</m:t>
                              </m:r>
                            </m:e>
                          </m:rad>
                        </m:num>
                        <m:den>
                          <m:r>
                            <a:rPr lang="en-CA" sz="105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CA" sz="1050" dirty="0"/>
              </a:p>
            </p:txBody>
          </p:sp>
        </mc:Choice>
        <mc:Fallback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9781" y="5139809"/>
                <a:ext cx="2146613" cy="441531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3150922" y="5822871"/>
                <a:ext cx="2042418" cy="4415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CA" sz="105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sz="1050" b="0" i="1" smtClean="0">
                              <a:latin typeface="Cambria Math"/>
                            </a:rPr>
                            <m:t>4</m:t>
                          </m:r>
                          <m:r>
                            <a:rPr lang="en-CA" sz="1050" b="0" i="1" smtClean="0"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  <m:t>4(4+</m:t>
                              </m:r>
                              <m:sSup>
                                <m:sSupPr>
                                  <m:ctrlP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  <m:t>+2</m:t>
                              </m:r>
                              <m:sSup>
                                <m:sSupPr>
                                  <m:ctrlP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  <m:t>−4</m:t>
                              </m:r>
                              <m: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  <m: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  <m:t>−2)</m:t>
                              </m:r>
                            </m:e>
                          </m:rad>
                        </m:num>
                        <m:den>
                          <m:r>
                            <a:rPr lang="en-CA" sz="105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CA" sz="1050" dirty="0"/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0922" y="5822871"/>
                <a:ext cx="2042418" cy="441531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5724128" y="5139809"/>
                <a:ext cx="2572306" cy="99084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sz="1050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sz="105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sz="105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CA" sz="105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CA" sz="105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sz="1050" b="0" i="1" smtClean="0">
                              <a:latin typeface="Cambria Math"/>
                            </a:rPr>
                            <m:t>4</m:t>
                          </m:r>
                          <m:r>
                            <a:rPr lang="en-CA" sz="1050" b="0" i="1" smtClean="0"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e>
                          </m:rad>
                          <m:rad>
                            <m:radPr>
                              <m:degHide m:val="on"/>
                              <m:ctrlP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  <m:t>4+(</m:t>
                              </m:r>
                              <m:sSup>
                                <m:sSupPr>
                                  <m:ctrlP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  <m:t>+2</m:t>
                              </m:r>
                              <m:sSup>
                                <m:sSupPr>
                                  <m:ctrlP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  <m:t>−4</m:t>
                              </m:r>
                              <m: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  <m: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  <m:t>−2)</m:t>
                              </m:r>
                            </m:e>
                          </m:rad>
                        </m:num>
                        <m:den>
                          <m:r>
                            <a:rPr lang="en-CA" sz="105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CA" sz="1050" b="0" dirty="0" smtClean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sz="1050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sz="105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sz="105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CA" sz="105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CA" sz="105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sz="1050" b="0" i="1" smtClean="0">
                              <a:latin typeface="Cambria Math"/>
                            </a:rPr>
                            <m:t>4 </m:t>
                          </m:r>
                          <m:r>
                            <a:rPr lang="en-CA" sz="1050" b="0" i="1" smtClean="0">
                              <a:latin typeface="Cambria Math"/>
                              <a:ea typeface="Cambria Math"/>
                            </a:rPr>
                            <m:t>±2</m:t>
                          </m:r>
                          <m:rad>
                            <m:radPr>
                              <m:degHide m:val="on"/>
                              <m:ctrlP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  <m:t>4+(</m:t>
                              </m:r>
                              <m:sSup>
                                <m:sSupPr>
                                  <m:ctrlP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  <m:t>+2</m:t>
                              </m:r>
                              <m:sSup>
                                <m:sSupPr>
                                  <m:ctrlP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CA" sz="1050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  <m:t>−4</m:t>
                              </m:r>
                              <m: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  <m:r>
                                <a:rPr lang="en-CA" sz="1050" b="0" i="1" smtClean="0">
                                  <a:latin typeface="Cambria Math"/>
                                  <a:ea typeface="Cambria Math"/>
                                </a:rPr>
                                <m:t>−2)</m:t>
                              </m:r>
                            </m:e>
                          </m:rad>
                        </m:num>
                        <m:den>
                          <m:r>
                            <a:rPr lang="en-CA" sz="105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CA" sz="1050" b="0" dirty="0" smtClean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sz="1050" b="1" i="1" smtClean="0">
                          <a:latin typeface="Cambria Math"/>
                        </a:rPr>
                        <m:t>𝒚</m:t>
                      </m:r>
                      <m:d>
                        <m:dPr>
                          <m:ctrlPr>
                            <a:rPr lang="en-CA" sz="1050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sz="1050" b="1" i="1" smtClean="0">
                              <a:latin typeface="Cambria Math"/>
                            </a:rPr>
                            <m:t>𝒙</m:t>
                          </m:r>
                        </m:e>
                      </m:d>
                      <m:r>
                        <a:rPr lang="en-CA" sz="1050" b="1" i="1" smtClean="0">
                          <a:latin typeface="Cambria Math"/>
                        </a:rPr>
                        <m:t>=</m:t>
                      </m:r>
                      <m:r>
                        <a:rPr lang="en-CA" sz="1050" b="1" i="1" smtClean="0">
                          <a:latin typeface="Cambria Math"/>
                        </a:rPr>
                        <m:t>𝟐</m:t>
                      </m:r>
                      <m:r>
                        <a:rPr lang="en-CA" sz="1050" b="1" i="1" smtClean="0">
                          <a:latin typeface="Cambria Math"/>
                          <a:ea typeface="Cambria Math"/>
                        </a:rPr>
                        <m:t>±</m:t>
                      </m:r>
                      <m:rad>
                        <m:radPr>
                          <m:degHide m:val="on"/>
                          <m:ctrlPr>
                            <a:rPr lang="en-CA" sz="1050" b="1" i="1" smtClean="0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CA" sz="1050" b="1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CA" sz="1050" b="1" i="1" smtClean="0">
                                  <a:latin typeface="Cambria Math"/>
                                  <a:ea typeface="Cambria Math"/>
                                </a:rPr>
                                <m:t>𝒙</m:t>
                              </m:r>
                            </m:e>
                            <m:sup>
                              <m:r>
                                <a:rPr lang="en-CA" sz="1050" b="1" i="1" smtClean="0">
                                  <a:latin typeface="Cambria Math"/>
                                  <a:ea typeface="Cambria Math"/>
                                </a:rPr>
                                <m:t>𝟑</m:t>
                              </m:r>
                            </m:sup>
                          </m:sSup>
                          <m:r>
                            <a:rPr lang="en-CA" sz="1050" b="1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en-CA" sz="1050" b="1" i="1" smtClean="0">
                              <a:latin typeface="Cambria Math"/>
                              <a:ea typeface="Cambria Math"/>
                            </a:rPr>
                            <m:t>𝟐</m:t>
                          </m:r>
                          <m:sSup>
                            <m:sSupPr>
                              <m:ctrlPr>
                                <a:rPr lang="en-CA" sz="1050" b="1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CA" sz="1050" b="1" i="1" smtClean="0">
                                  <a:latin typeface="Cambria Math"/>
                                  <a:ea typeface="Cambria Math"/>
                                </a:rPr>
                                <m:t>𝒙</m:t>
                              </m:r>
                            </m:e>
                            <m:sup>
                              <m:r>
                                <a:rPr lang="en-CA" sz="1050" b="1" i="1" smtClean="0"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en-CA" sz="1050" b="1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en-CA" sz="1050" b="1" i="1" smtClean="0">
                              <a:latin typeface="Cambria Math"/>
                              <a:ea typeface="Cambria Math"/>
                            </a:rPr>
                            <m:t>𝟒</m:t>
                          </m:r>
                          <m:r>
                            <a:rPr lang="en-CA" sz="1050" b="1" i="1" smtClean="0">
                              <a:latin typeface="Cambria Math"/>
                              <a:ea typeface="Cambria Math"/>
                            </a:rPr>
                            <m:t>𝒙</m:t>
                          </m:r>
                          <m:r>
                            <a:rPr lang="en-CA" sz="1050" b="1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en-CA" sz="1050" b="1" i="1" smtClean="0">
                              <a:latin typeface="Cambria Math"/>
                              <a:ea typeface="Cambria Math"/>
                            </a:rPr>
                            <m:t>𝟐</m:t>
                          </m:r>
                        </m:e>
                      </m:rad>
                    </m:oMath>
                  </m:oMathPara>
                </a14:m>
                <a:endParaRPr lang="en-CA" sz="1050" b="1" dirty="0"/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8" y="5139809"/>
                <a:ext cx="2572306" cy="990849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2880" y="692696"/>
            <a:ext cx="8229600" cy="4525963"/>
          </a:xfrm>
        </p:spPr>
        <p:txBody>
          <a:bodyPr/>
          <a:lstStyle/>
          <a:p>
            <a:r>
              <a:rPr lang="en-US" sz="1800" dirty="0" smtClean="0"/>
              <a:t>The explicit solution that satisfy the initial value is</a:t>
            </a:r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r>
              <a:rPr lang="en-US" sz="1800" dirty="0" smtClean="0"/>
              <a:t> The interval of validity for the solution is  when</a:t>
            </a:r>
            <a:r>
              <a:rPr lang="en-US" sz="1800" dirty="0" smtClean="0"/>
              <a:t>,</a:t>
            </a:r>
          </a:p>
          <a:p>
            <a:endParaRPr lang="en-US" sz="1800" dirty="0"/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Solve for x . The interval of the solution is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eq0025pop" descr="http://tutorial.math.lamar.edu/Classes/DE/Separable_files/eq0025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1276152"/>
            <a:ext cx="26479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26pop" descr="http://tutorial.math.lamar.edu/Classes/DE/Separable_files/eq0026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87068" y="2655391"/>
            <a:ext cx="180975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28pop" descr="http://tutorial.math.lamar.edu/Classes/DE/Separable_files/eq0028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7105" y="3996109"/>
            <a:ext cx="1209675" cy="152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smtClean="0"/>
              <a:t>Example 3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r>
              <a:rPr lang="en-US" sz="1800" dirty="0" smtClean="0"/>
              <a:t>Solve the following IVP and find the interval of validity of the solution</a:t>
            </a:r>
            <a:r>
              <a:rPr lang="en-US" sz="1800" dirty="0" smtClean="0"/>
              <a:t>.</a:t>
            </a:r>
          </a:p>
          <a:p>
            <a:endParaRPr lang="en-US" sz="1800" dirty="0"/>
          </a:p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 smtClean="0"/>
              <a:t>Solution: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 smtClean="0"/>
              <a:t>Implicit Solution </a:t>
            </a:r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Explicit Solution </a:t>
            </a:r>
            <a:endParaRPr lang="en-US" sz="1800" dirty="0" smtClean="0"/>
          </a:p>
          <a:p>
            <a:endParaRPr lang="en-US" sz="1800" dirty="0"/>
          </a:p>
        </p:txBody>
      </p:sp>
      <p:pic>
        <p:nvPicPr>
          <p:cNvPr id="4" name="eq0029pop" descr="http://tutorial.math.lamar.edu/Classes/DE/Separable_files/eq0029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1676797"/>
            <a:ext cx="293370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30pop" descr="http://tutorial.math.lamar.edu/Classes/DE/Separable_files/eq0030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22548" y="2631554"/>
            <a:ext cx="2314575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31pop" descr="http://tutorial.math.lamar.edu/Classes/DE/Separable_files/eq0031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3140968"/>
            <a:ext cx="272415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32pop" descr="http://tutorial.math.lamar.edu/Classes/DE/Separable_files/eq0032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4581128"/>
            <a:ext cx="1752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3245396" y="5397758"/>
                <a:ext cx="1946174" cy="11056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CA" sz="16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sz="16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CA" sz="160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CA" sz="1600" b="0" i="1" smtClean="0">
                                  <a:latin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CA" sz="16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CA" sz="1600" b="0" i="1" smtClean="0">
                          <a:latin typeface="Cambria Math"/>
                        </a:rPr>
                        <m:t>=3−2</m:t>
                      </m:r>
                      <m:rad>
                        <m:radPr>
                          <m:degHide m:val="on"/>
                          <m:ctrlPr>
                            <a:rPr lang="en-CA" sz="16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en-CA" sz="1600" b="0" i="1" smtClean="0">
                              <a:latin typeface="Cambria Math"/>
                            </a:rPr>
                            <m:t>1+</m:t>
                          </m:r>
                          <m:sSup>
                            <m:sSupPr>
                              <m:ctrlPr>
                                <a:rPr lang="en-CA" sz="16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CA" sz="16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CA" sz="16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n-CA" sz="1600" b="0" dirty="0" smtClean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sz="16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sz="1600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sz="16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CA" sz="1600" b="0" i="1" smtClean="0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CA" sz="16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sz="16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CA" sz="1600" b="0" i="1" smtClean="0">
                              <a:latin typeface="Cambria Math"/>
                            </a:rPr>
                            <m:t>3−2</m:t>
                          </m:r>
                          <m:rad>
                            <m:radPr>
                              <m:degHide m:val="on"/>
                              <m:ctrlPr>
                                <a:rPr lang="en-CA" sz="1600" b="0" i="1" smtClean="0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CA" sz="1600" b="0" i="1" smtClean="0">
                                  <a:latin typeface="Cambria Math"/>
                                </a:rPr>
                                <m:t>1+</m:t>
                              </m:r>
                              <m:sSup>
                                <m:sSupPr>
                                  <m:ctrlPr>
                                    <a:rPr lang="en-CA" sz="1600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CA" sz="1600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CA" sz="1600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</m:oMath>
                  </m:oMathPara>
                </a14:m>
                <a:endParaRPr lang="en-CA" sz="1600" b="0" dirty="0" smtClean="0"/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5396" y="5397758"/>
                <a:ext cx="1946174" cy="110568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5614243" y="5621472"/>
                <a:ext cx="2425664" cy="6582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sz="1600" i="1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sz="16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sz="1600" i="1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CA" sz="1600" i="1">
                          <a:latin typeface="Cambria Math"/>
                        </a:rPr>
                        <m:t>=</m:t>
                      </m:r>
                      <m:r>
                        <a:rPr lang="en-CA" sz="1600" i="1" smtClean="0">
                          <a:latin typeface="Cambria Math"/>
                          <a:ea typeface="Cambria Math"/>
                        </a:rPr>
                        <m:t>±</m:t>
                      </m:r>
                      <m:f>
                        <m:fPr>
                          <m:ctrlPr>
                            <a:rPr lang="en-CA" sz="16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sz="160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CA" sz="1600" i="1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CA" sz="1600" i="1">
                                  <a:latin typeface="Cambria Math"/>
                                </a:rPr>
                                <m:t>3−2</m:t>
                              </m:r>
                              <m:rad>
                                <m:radPr>
                                  <m:degHide m:val="on"/>
                                  <m:ctrlPr>
                                    <a:rPr lang="en-CA" sz="1600" i="1"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CA" sz="1600" i="1">
                                      <a:latin typeface="Cambria Math"/>
                                    </a:rPr>
                                    <m:t>1+</m:t>
                                  </m:r>
                                  <m:sSup>
                                    <m:sSupPr>
                                      <m:ctrlPr>
                                        <a:rPr lang="en-CA" sz="1600" i="1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CA" sz="1600" i="1">
                                          <a:latin typeface="Cambria Math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CA" sz="1600" i="1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rad>
                            </m:e>
                          </m:rad>
                        </m:den>
                      </m:f>
                    </m:oMath>
                  </m:oMathPara>
                </a14:m>
                <a:endParaRPr lang="en-CA" sz="1600" dirty="0"/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4243" y="5621472"/>
                <a:ext cx="2425664" cy="65825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5302497"/>
          </a:xfrm>
        </p:spPr>
        <p:txBody>
          <a:bodyPr>
            <a:normAutofit/>
          </a:bodyPr>
          <a:lstStyle/>
          <a:p>
            <a:r>
              <a:rPr lang="en-US" sz="1800" dirty="0" smtClean="0"/>
              <a:t>The explicit solution that satisfy the initial value is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The interval of validity of </a:t>
            </a:r>
            <a:r>
              <a:rPr lang="en-US" sz="1800" dirty="0" smtClean="0"/>
              <a:t>the solution </a:t>
            </a:r>
            <a:r>
              <a:rPr lang="en-US" sz="1800" dirty="0" smtClean="0"/>
              <a:t>is when,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The interval of the solution</a:t>
            </a:r>
          </a:p>
          <a:p>
            <a:endParaRPr lang="en-US" dirty="0"/>
          </a:p>
        </p:txBody>
      </p:sp>
      <p:pic>
        <p:nvPicPr>
          <p:cNvPr id="4" name="eq0034pop" descr="http://tutorial.math.lamar.edu/Classes/DE/Separable_files/eq0034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1124744"/>
            <a:ext cx="209550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37pop" descr="http://tutorial.math.lamar.edu/Classes/DE/Separable_files/eq0037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77047" y="4627041"/>
            <a:ext cx="13430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2770822" y="2520090"/>
                <a:ext cx="2018180" cy="10792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3−2</m:t>
                      </m:r>
                      <m:rad>
                        <m:radPr>
                          <m:degHide m:val="on"/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en-CA" b="0" i="1" smtClean="0">
                              <a:latin typeface="Cambria Math"/>
                            </a:rPr>
                            <m:t>1+</m:t>
                          </m:r>
                          <m:sSup>
                            <m:sSup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CA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&gt;0</m:t>
                      </m:r>
                    </m:oMath>
                  </m:oMathPara>
                </a14:m>
                <a:endParaRPr lang="en-CA" b="0" dirty="0" smtClean="0">
                  <a:ea typeface="Cambria Math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3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&gt;2</m:t>
                      </m:r>
                      <m:rad>
                        <m:radPr>
                          <m:degHide m:val="on"/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1+</m:t>
                          </m:r>
                          <m:sSup>
                            <m:sSupPr>
                              <m:ctrlP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n-CA" dirty="0" smtClean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9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&gt;4(1+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2 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)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0822" y="2520090"/>
                <a:ext cx="2018180" cy="1079206"/>
              </a:xfrm>
              <a:prstGeom prst="rect">
                <a:avLst/>
              </a:prstGeom>
              <a:blipFill rotWithShape="1">
                <a:blip r:embed="rId4"/>
                <a:stretch>
                  <a:fillRect b="-1695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5220072" y="2520090"/>
                <a:ext cx="1314527" cy="115339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CA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9</m:t>
                          </m:r>
                        </m:num>
                        <m:den>
                          <m:r>
                            <a:rPr lang="en-CA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en-CA" i="1" smtClean="0">
                          <a:latin typeface="Cambria Math"/>
                          <a:ea typeface="Cambria Math"/>
                        </a:rPr>
                        <m:t>&gt;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1+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CA" b="0" dirty="0" smtClean="0">
                  <a:ea typeface="Cambria Math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CA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en-CA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en-CA" i="1" smtClean="0">
                          <a:latin typeface="Cambria Math"/>
                          <a:ea typeface="Cambria Math"/>
                        </a:rPr>
                        <m:t>&gt;</m:t>
                      </m:r>
                      <m:sSup>
                        <m:sSupPr>
                          <m:ctrlPr>
                            <a:rPr lang="en-CA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0072" y="2520090"/>
                <a:ext cx="1314527" cy="1153393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smtClean="0"/>
              <a:t>Example 4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r>
              <a:rPr lang="en-US" sz="1800" dirty="0" smtClean="0"/>
              <a:t>Solve the following IVP and find the interval of validity of the solution</a:t>
            </a:r>
            <a:r>
              <a:rPr lang="en-US" sz="1800" dirty="0" smtClean="0"/>
              <a:t>.</a:t>
            </a:r>
          </a:p>
          <a:p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 smtClean="0"/>
              <a:t>Solution: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 smtClean="0"/>
              <a:t>Implicit Solution </a:t>
            </a:r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r>
              <a:rPr lang="en-US" sz="1800" dirty="0" smtClean="0"/>
              <a:t>Explicit Solution </a:t>
            </a:r>
          </a:p>
          <a:p>
            <a:endParaRPr lang="en-US" dirty="0"/>
          </a:p>
        </p:txBody>
      </p:sp>
      <p:pic>
        <p:nvPicPr>
          <p:cNvPr id="4" name="eq0038pop" descr="http://tutorial.math.lamar.edu/Classes/DE/Separable_files/eq0038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93529" y="1768500"/>
            <a:ext cx="28194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39pop" descr="http://tutorial.math.lamar.edu/Classes/DE/Separable_files/eq0039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8727" y="2636912"/>
            <a:ext cx="191452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40pop" descr="http://tutorial.math.lamar.edu/Classes/DE/Separable_files/eq0040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03229" y="2968699"/>
            <a:ext cx="266700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41pop" descr="http://tutorial.math.lamar.edu/Classes/DE/Separable_files/eq0041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4300636"/>
            <a:ext cx="139065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42pop" descr="http://tutorial.math.lamar.edu/Classes/DE/Separable_files/eq0042MP.gi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3923" y="5184080"/>
            <a:ext cx="2028825" cy="296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525963"/>
          </a:xfrm>
        </p:spPr>
        <p:txBody>
          <a:bodyPr/>
          <a:lstStyle/>
          <a:p>
            <a:r>
              <a:rPr lang="en-US" sz="1800" dirty="0" smtClean="0"/>
              <a:t>The interval of validity of </a:t>
            </a:r>
            <a:r>
              <a:rPr lang="en-US" sz="1800" dirty="0" smtClean="0"/>
              <a:t>the solution </a:t>
            </a:r>
            <a:r>
              <a:rPr lang="en-US" sz="1800" dirty="0" smtClean="0"/>
              <a:t>is when,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/>
          </a:p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 smtClean="0"/>
              <a:t>The interval of the solution</a:t>
            </a:r>
          </a:p>
          <a:p>
            <a:endParaRPr lang="en-US" dirty="0"/>
          </a:p>
        </p:txBody>
      </p:sp>
      <p:pic>
        <p:nvPicPr>
          <p:cNvPr id="4" name="eq0043pop" descr="http://tutorial.math.lamar.edu/Classes/DE/Separable_files/eq0043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1628800"/>
            <a:ext cx="12858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44pop" descr="http://tutorial.math.lamar.edu/Classes/DE/Separable_files/eq0044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82243" y="2060848"/>
            <a:ext cx="105727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46pop" descr="http://tutorial.math.lamar.edu/Classes/DE/Separable_files/eq0046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82218" y="3429000"/>
            <a:ext cx="14573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smtClean="0"/>
              <a:t>Example 5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r>
              <a:rPr lang="en-US" sz="1800" dirty="0" smtClean="0"/>
              <a:t>Solve the following </a:t>
            </a:r>
            <a:r>
              <a:rPr lang="en-US" sz="1800" dirty="0" smtClean="0"/>
              <a:t>IVP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 smtClean="0"/>
              <a:t>Solution: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 smtClean="0"/>
              <a:t>Use integration by parts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eq0055pop" descr="http://tutorial.math.lamar.edu/Classes/DE/Separable_files/eq0055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9100" y="1772816"/>
            <a:ext cx="3505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56pop" descr="http://tutorial.math.lamar.edu/Classes/DE/Separable_files/eq0056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2067" y="2636912"/>
            <a:ext cx="2771775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57pop" descr="http://tutorial.math.lamar.edu/Classes/DE/Separable_files/eq0057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0098" y="4711625"/>
            <a:ext cx="395287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58pop" descr="http://tutorial.math.lamar.edu/Classes/DE/Separable_files/eq0058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21125" y="5805264"/>
            <a:ext cx="254317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525963"/>
          </a:xfrm>
        </p:spPr>
        <p:txBody>
          <a:bodyPr/>
          <a:lstStyle/>
          <a:p>
            <a:r>
              <a:rPr lang="en-US" sz="1800" dirty="0" smtClean="0"/>
              <a:t>Implicit Solution 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sz="1800" dirty="0" smtClean="0"/>
              <a:t>It is not possible to find an explicit solution for this problem and so we will have to leave the solution in its implicit form. </a:t>
            </a:r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 smtClean="0"/>
              <a:t>Finding </a:t>
            </a:r>
            <a:r>
              <a:rPr lang="en-US" sz="1800" dirty="0" smtClean="0"/>
              <a:t>intervals of validity from implicit solutions can often be very difficult so we will also not bother with that for this problem.</a:t>
            </a:r>
          </a:p>
          <a:p>
            <a:endParaRPr lang="en-US" dirty="0"/>
          </a:p>
        </p:txBody>
      </p:sp>
      <p:pic>
        <p:nvPicPr>
          <p:cNvPr id="4" name="eq0059pop" descr="http://tutorial.math.lamar.edu/Classes/DE/Separable_files/eq0059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412776"/>
            <a:ext cx="398145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hlinkClick r:id="rId2"/>
              </a:rPr>
              <a:t>2.3 Linear Equations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en-US" sz="1800" dirty="0" smtClean="0"/>
              <a:t>First order differential equations has a solution in two terms </a:t>
            </a:r>
            <a:r>
              <a:rPr lang="en-US" sz="1800" i="1" dirty="0" smtClean="0"/>
              <a:t>y = </a:t>
            </a:r>
            <a:r>
              <a:rPr lang="en-US" sz="1800" i="1" dirty="0" err="1" smtClean="0"/>
              <a:t>y</a:t>
            </a:r>
            <a:r>
              <a:rPr lang="en-US" sz="1800" i="1" baseline="-25000" dirty="0" err="1" smtClean="0"/>
              <a:t>c</a:t>
            </a:r>
            <a:r>
              <a:rPr lang="en-US" sz="1800" i="1" dirty="0" smtClean="0"/>
              <a:t> + </a:t>
            </a:r>
            <a:r>
              <a:rPr lang="en-US" sz="1800" i="1" dirty="0" err="1" smtClean="0"/>
              <a:t>y</a:t>
            </a:r>
            <a:r>
              <a:rPr lang="en-US" sz="1800" i="1" baseline="-25000" dirty="0" err="1" smtClean="0"/>
              <a:t>P</a:t>
            </a:r>
            <a:endParaRPr lang="en-US" sz="1800" i="1" baseline="-25000" dirty="0" smtClean="0"/>
          </a:p>
          <a:p>
            <a:endParaRPr lang="en-US" sz="1800" i="1" baseline="-25000" dirty="0" smtClean="0"/>
          </a:p>
          <a:p>
            <a:endParaRPr lang="en-US" sz="1800" i="1" baseline="-25000" dirty="0"/>
          </a:p>
          <a:p>
            <a:endParaRPr lang="en-US" sz="1800" i="1" baseline="-25000" dirty="0"/>
          </a:p>
          <a:p>
            <a:endParaRPr lang="en-US" sz="1800" i="1" baseline="-25000" dirty="0" smtClean="0"/>
          </a:p>
          <a:p>
            <a:r>
              <a:rPr lang="en-US" sz="1800" dirty="0" smtClean="0"/>
              <a:t>Where</a:t>
            </a:r>
            <a:r>
              <a:rPr lang="en-US" sz="1800" i="1" dirty="0" smtClean="0"/>
              <a:t> </a:t>
            </a:r>
            <a:r>
              <a:rPr lang="en-US" sz="1800" i="1" dirty="0" err="1" smtClean="0"/>
              <a:t>y</a:t>
            </a:r>
            <a:r>
              <a:rPr lang="en-US" sz="1800" i="1" baseline="-25000" dirty="0" err="1" smtClean="0"/>
              <a:t>C</a:t>
            </a:r>
            <a:r>
              <a:rPr lang="en-US" sz="1800" i="1" dirty="0" smtClean="0"/>
              <a:t> </a:t>
            </a:r>
            <a:r>
              <a:rPr lang="en-US" sz="1800" dirty="0" smtClean="0"/>
              <a:t>is the complementary solution of the homogenous equation                   </a:t>
            </a:r>
            <a:r>
              <a:rPr lang="en-US" sz="1800" dirty="0" smtClean="0"/>
              <a:t>          , </a:t>
            </a:r>
            <a:r>
              <a:rPr lang="en-US" sz="1800" dirty="0" err="1" smtClean="0"/>
              <a:t>y</a:t>
            </a:r>
            <a:r>
              <a:rPr lang="en-US" sz="1800" baseline="-25000" dirty="0" err="1" smtClean="0"/>
              <a:t>C</a:t>
            </a:r>
            <a:r>
              <a:rPr lang="en-US" sz="1800" dirty="0" smtClean="0"/>
              <a:t> = Cy</a:t>
            </a:r>
            <a:r>
              <a:rPr lang="en-US" sz="1800" baseline="-25000" dirty="0" smtClean="0"/>
              <a:t>1</a:t>
            </a:r>
            <a:r>
              <a:rPr lang="en-US" sz="1800" dirty="0" smtClean="0"/>
              <a:t>(x) and  y</a:t>
            </a:r>
            <a:r>
              <a:rPr lang="en-US" sz="1800" baseline="-25000" dirty="0" smtClean="0"/>
              <a:t>1</a:t>
            </a:r>
            <a:r>
              <a:rPr lang="en-US" sz="1800" dirty="0" smtClean="0"/>
              <a:t> =   </a:t>
            </a:r>
            <a:r>
              <a:rPr lang="en-US" sz="1800" dirty="0" smtClean="0"/>
              <a:t>                    </a:t>
            </a:r>
            <a:r>
              <a:rPr lang="en-US" sz="1800" dirty="0" smtClean="0"/>
              <a:t>(integrating factor</a:t>
            </a:r>
            <a:r>
              <a:rPr lang="en-US" sz="1800" dirty="0" smtClean="0"/>
              <a:t>)</a:t>
            </a:r>
          </a:p>
          <a:p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 err="1" smtClean="0"/>
              <a:t>Y</a:t>
            </a:r>
            <a:r>
              <a:rPr lang="en-US" sz="1800" baseline="-25000" dirty="0" err="1" smtClean="0"/>
              <a:t>p</a:t>
            </a:r>
            <a:r>
              <a:rPr lang="en-US" sz="1800" dirty="0" smtClean="0"/>
              <a:t> is a particular solution for the non homogeneous equation, </a:t>
            </a:r>
            <a:r>
              <a:rPr lang="en-US" sz="1800" dirty="0" err="1" smtClean="0"/>
              <a:t>y</a:t>
            </a:r>
            <a:r>
              <a:rPr lang="en-US" sz="1800" baseline="-25000" dirty="0" err="1" smtClean="0"/>
              <a:t>P</a:t>
            </a:r>
            <a:r>
              <a:rPr lang="en-US" sz="1800" dirty="0" smtClean="0"/>
              <a:t> = u(x) y</a:t>
            </a:r>
            <a:r>
              <a:rPr lang="en-US" sz="1800" baseline="-25000" dirty="0" smtClean="0"/>
              <a:t>1</a:t>
            </a:r>
            <a:r>
              <a:rPr lang="en-US" sz="1800" dirty="0" smtClean="0"/>
              <a:t>(x)</a:t>
            </a:r>
          </a:p>
          <a:p>
            <a:endParaRPr lang="en-US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34696" y="2704258"/>
            <a:ext cx="1368152" cy="489522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828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99792" y="3161512"/>
            <a:ext cx="1008112" cy="4320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> Solution </a:t>
            </a:r>
            <a:r>
              <a:rPr lang="en-US" b="1" dirty="0" smtClean="0"/>
              <a:t>Process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L</a:t>
            </a:r>
            <a:r>
              <a:rPr lang="en-US" sz="1800" dirty="0" smtClean="0"/>
              <a:t>inear </a:t>
            </a:r>
            <a:r>
              <a:rPr lang="en-US" sz="1800" dirty="0" smtClean="0"/>
              <a:t>first order differential equation in the dependent variable y is in the form,</a:t>
            </a:r>
          </a:p>
          <a:p>
            <a:endParaRPr lang="en-US" dirty="0" smtClean="0"/>
          </a:p>
          <a:p>
            <a:r>
              <a:rPr lang="en-US" sz="1800" dirty="0" smtClean="0"/>
              <a:t>Put the linear equation into the </a:t>
            </a:r>
            <a:r>
              <a:rPr lang="en-US" sz="1800" b="1" dirty="0" smtClean="0"/>
              <a:t>standard form</a:t>
            </a:r>
            <a:r>
              <a:rPr lang="en-US" b="1" dirty="0" smtClean="0"/>
              <a:t> </a:t>
            </a:r>
            <a:r>
              <a:rPr lang="en-US" dirty="0" smtClean="0"/>
              <a:t>                           </a:t>
            </a:r>
          </a:p>
          <a:p>
            <a:endParaRPr lang="en-US" dirty="0" smtClean="0"/>
          </a:p>
          <a:p>
            <a:endParaRPr lang="en-US" sz="1800" dirty="0" smtClean="0"/>
          </a:p>
          <a:p>
            <a:pPr>
              <a:buNone/>
            </a:pPr>
            <a:r>
              <a:rPr lang="en-US" sz="1800" dirty="0" smtClean="0"/>
              <a:t>where, </a:t>
            </a:r>
            <a:r>
              <a:rPr lang="en-US" sz="1800" i="1" dirty="0" smtClean="0"/>
              <a:t>P</a:t>
            </a:r>
            <a:r>
              <a:rPr lang="en-US" sz="1800" dirty="0" smtClean="0"/>
              <a:t> and </a:t>
            </a:r>
            <a:r>
              <a:rPr lang="en-US" sz="1800" i="1" dirty="0" smtClean="0"/>
              <a:t>f</a:t>
            </a:r>
            <a:r>
              <a:rPr lang="en-US" sz="1800" dirty="0" smtClean="0"/>
              <a:t>  are continuous in the interval </a:t>
            </a:r>
            <a:r>
              <a:rPr lang="en-US" sz="1800" i="1" dirty="0" smtClean="0"/>
              <a:t>I</a:t>
            </a:r>
            <a:r>
              <a:rPr lang="en-US" sz="1800" i="1" dirty="0" smtClean="0"/>
              <a:t>.</a:t>
            </a:r>
          </a:p>
          <a:p>
            <a:pPr>
              <a:buNone/>
            </a:pPr>
            <a:endParaRPr lang="en-US" sz="1800" i="1" dirty="0" smtClean="0"/>
          </a:p>
          <a:p>
            <a:r>
              <a:rPr lang="en-US" sz="1800" i="1" dirty="0" smtClean="0"/>
              <a:t>Determine P(x) and the integrating factor </a:t>
            </a:r>
          </a:p>
          <a:p>
            <a:endParaRPr lang="en-US" i="1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404664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21981" y="1988840"/>
            <a:ext cx="2313488" cy="504056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828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61756" y="3195893"/>
            <a:ext cx="1949755" cy="576064"/>
          </a:xfrm>
          <a:prstGeom prst="rect">
            <a:avLst/>
          </a:prstGeom>
          <a:noFill/>
        </p:spPr>
      </p:pic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31413" y="4725144"/>
            <a:ext cx="1008112" cy="4320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525963"/>
          </a:xfrm>
        </p:spPr>
        <p:txBody>
          <a:bodyPr>
            <a:normAutofit/>
          </a:bodyPr>
          <a:lstStyle/>
          <a:p>
            <a:pPr lvl="0"/>
            <a:r>
              <a:rPr lang="en-US" sz="1800" dirty="0" smtClean="0"/>
              <a:t>Multiply everything in the differential equation by                </a:t>
            </a:r>
            <a:endParaRPr lang="en-US" sz="1800" dirty="0" smtClean="0"/>
          </a:p>
          <a:p>
            <a:pPr lvl="0"/>
            <a:endParaRPr lang="en-US" sz="1800" dirty="0" smtClean="0"/>
          </a:p>
          <a:p>
            <a:pPr lvl="0"/>
            <a:endParaRPr lang="en-US" sz="1800" dirty="0" smtClean="0"/>
          </a:p>
          <a:p>
            <a:pPr lvl="0"/>
            <a:endParaRPr lang="en-US" sz="1800" dirty="0"/>
          </a:p>
          <a:p>
            <a:pPr lvl="0"/>
            <a:endParaRPr lang="en-US" sz="1800" dirty="0" smtClean="0"/>
          </a:p>
          <a:p>
            <a:pPr lvl="0"/>
            <a:r>
              <a:rPr lang="en-US" sz="1800" dirty="0"/>
              <a:t>V</a:t>
            </a:r>
            <a:r>
              <a:rPr lang="en-US" sz="1800" dirty="0" smtClean="0"/>
              <a:t>erify </a:t>
            </a:r>
            <a:r>
              <a:rPr lang="en-US" sz="1800" dirty="0" smtClean="0"/>
              <a:t>that the left side becomes the product rule </a:t>
            </a:r>
            <a:r>
              <a:rPr lang="en-US" sz="1800" dirty="0" smtClean="0"/>
              <a:t>and </a:t>
            </a:r>
            <a:r>
              <a:rPr lang="en-US" sz="1800" dirty="0" smtClean="0"/>
              <a:t>write it as such.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r>
              <a:rPr lang="en-US" sz="1800" dirty="0" smtClean="0"/>
              <a:t>Integrate both sides to solve for y. Make sure to calculate the constant of integration, </a:t>
            </a:r>
            <a:r>
              <a:rPr lang="en-US" sz="1800" i="1" u="sng" dirty="0" smtClean="0"/>
              <a:t>c if </a:t>
            </a:r>
            <a:r>
              <a:rPr lang="en-US" sz="1800" i="1" u="sng" dirty="0" smtClean="0"/>
              <a:t>the initial value </a:t>
            </a:r>
            <a:r>
              <a:rPr lang="en-US" sz="1800" i="1" u="sng" dirty="0" smtClean="0"/>
              <a:t>is </a:t>
            </a:r>
            <a:r>
              <a:rPr lang="en-US" sz="1800" i="1" u="sng" dirty="0" smtClean="0"/>
              <a:t>given and verify the interval of validation </a:t>
            </a:r>
            <a:r>
              <a:rPr lang="en-US" sz="1800" i="1" u="sng" dirty="0" smtClean="0"/>
              <a:t>I.</a:t>
            </a:r>
            <a:endParaRPr lang="en-US" sz="1800" u="sng" dirty="0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41276" y="3284984"/>
            <a:ext cx="3814900" cy="698503"/>
          </a:xfrm>
          <a:prstGeom prst="rect">
            <a:avLst/>
          </a:prstGeom>
          <a:noFill/>
        </p:spPr>
      </p:pic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0" y="828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3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91880" y="1772816"/>
            <a:ext cx="1008112" cy="4320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smtClean="0"/>
              <a:t>Example 1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84576"/>
          </a:xfrm>
        </p:spPr>
        <p:txBody>
          <a:bodyPr>
            <a:normAutofit/>
          </a:bodyPr>
          <a:lstStyle/>
          <a:p>
            <a:r>
              <a:rPr lang="en-US" sz="1800" dirty="0" smtClean="0"/>
              <a:t>Find the solution to the following differential equation.            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Solution</a:t>
            </a:r>
          </a:p>
          <a:p>
            <a:pPr marL="0" indent="0">
              <a:buNone/>
            </a:pPr>
            <a:r>
              <a:rPr lang="en-US" sz="1800" dirty="0" smtClean="0"/>
              <a:t>1- First </a:t>
            </a:r>
            <a:r>
              <a:rPr lang="en-US" sz="1800" dirty="0" smtClean="0"/>
              <a:t>we need to get the differential equation in the correct form</a:t>
            </a:r>
            <a:r>
              <a:rPr lang="en-US" sz="1800" dirty="0" smtClean="0"/>
              <a:t>.</a:t>
            </a:r>
          </a:p>
          <a:p>
            <a:pPr marL="0" indent="0">
              <a:buNone/>
            </a:pPr>
            <a:r>
              <a:rPr lang="en-US" sz="1800" dirty="0" smtClean="0"/>
              <a:t>                                                  </a:t>
            </a:r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r>
              <a:rPr lang="en-US" sz="1800" dirty="0" smtClean="0"/>
              <a:t>2- From </a:t>
            </a:r>
            <a:r>
              <a:rPr lang="en-US" sz="1800" dirty="0" smtClean="0"/>
              <a:t>this we can see that </a:t>
            </a:r>
            <a:r>
              <a:rPr lang="en-US" sz="1800" i="1" dirty="0" smtClean="0"/>
              <a:t>p(t)</a:t>
            </a:r>
            <a:r>
              <a:rPr lang="en-US" sz="1800" dirty="0" smtClean="0"/>
              <a:t>=0.196 and </a:t>
            </a:r>
            <a:r>
              <a:rPr lang="en-US" sz="1800" dirty="0"/>
              <a:t>t</a:t>
            </a:r>
            <a:r>
              <a:rPr lang="en-US" sz="1800" dirty="0" smtClean="0"/>
              <a:t>he </a:t>
            </a:r>
            <a:r>
              <a:rPr lang="en-US" sz="1800" dirty="0" smtClean="0"/>
              <a:t>integrating factor </a:t>
            </a:r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r>
              <a:rPr lang="en-US" sz="1800" dirty="0" smtClean="0"/>
              <a:t>3- Now </a:t>
            </a:r>
            <a:r>
              <a:rPr lang="en-US" sz="1800" dirty="0" smtClean="0"/>
              <a:t>multiply all the terms in the differential equation by the integrating factor and do some simplification</a:t>
            </a:r>
            <a:r>
              <a:rPr lang="en-US" sz="1800" dirty="0" smtClean="0"/>
              <a:t>.</a:t>
            </a:r>
            <a:r>
              <a:rPr lang="en-US" sz="1800" dirty="0" smtClean="0"/>
              <a:t>                                      </a:t>
            </a:r>
            <a:endParaRPr lang="en-US" sz="1800" dirty="0"/>
          </a:p>
        </p:txBody>
      </p:sp>
      <p:pic>
        <p:nvPicPr>
          <p:cNvPr id="5" name="eq0037pop" descr="http://tutorial.math.lamar.edu/Classes/DE/Linear_files/eq0037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996952"/>
            <a:ext cx="15716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40pop" descr="http://tutorial.math.lamar.edu/Classes/DE/Linear_files/eq0040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3404" y="5354100"/>
            <a:ext cx="3000375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eq0048pop" descr="http://tutorial.math.lamar.edu/Classes/DE/Linear_files/eq0048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17601" y="1616977"/>
            <a:ext cx="3638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2767877" y="4293096"/>
                <a:ext cx="3811428" cy="4130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= 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nary>
                            <m:naryPr>
                              <m:limLoc m:val="undOvr"/>
                              <m:subHide m:val="on"/>
                              <m:supHide m:val="on"/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𝑃</m:t>
                              </m:r>
                              <m:d>
                                <m:dPr>
                                  <m:ctrlPr>
                                    <a:rPr lang="en-CA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</m:d>
                              <m:r>
                                <a:rPr lang="en-CA" b="0" i="1" smtClean="0">
                                  <a:latin typeface="Cambria Math"/>
                                </a:rPr>
                                <m:t>𝑑𝑥</m:t>
                              </m:r>
                            </m:e>
                          </m:nary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nary>
                            <m:naryPr>
                              <m:limLoc m:val="undOvr"/>
                              <m:subHide m:val="on"/>
                              <m:supHide m:val="on"/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0.196 </m:t>
                              </m:r>
                              <m:r>
                                <a:rPr lang="en-CA" b="0" i="1" smtClean="0">
                                  <a:latin typeface="Cambria Math"/>
                                </a:rPr>
                                <m:t>𝑑𝑡</m:t>
                              </m:r>
                            </m:e>
                          </m:nary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0.196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7877" y="4293096"/>
                <a:ext cx="3811428" cy="413062"/>
              </a:xfrm>
              <a:prstGeom prst="rect">
                <a:avLst/>
              </a:prstGeom>
              <a:blipFill rotWithShape="1">
                <a:blip r:embed="rId5"/>
                <a:stretch>
                  <a:fillRect t="-95588" b="-12500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en-US" sz="1800" dirty="0" smtClean="0"/>
              <a:t>Integrate both sides and don't forget the constants of integration that will arise from both integrals.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sz="1800" dirty="0" smtClean="0"/>
              <a:t>Combined the two constants in one and the integration become </a:t>
            </a:r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en-US" sz="1800" dirty="0" smtClean="0"/>
              <a:t>The general solution to the differential equation in the explicit form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 smtClean="0"/>
              <a:t>Use the IV, </a:t>
            </a:r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r>
              <a:rPr lang="en-US" sz="1800" dirty="0" smtClean="0"/>
              <a:t>The actual solution to the IVP is </a:t>
            </a:r>
            <a:endParaRPr lang="en-US" sz="1800" dirty="0"/>
          </a:p>
        </p:txBody>
      </p:sp>
      <p:pic>
        <p:nvPicPr>
          <p:cNvPr id="4" name="eq0041pop" descr="http://tutorial.math.lamar.edu/Classes/DE/Linear_files/eq0041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908720"/>
            <a:ext cx="288032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46pop" descr="http://tutorial.math.lamar.edu/Classes/DE/Linear_files/eq0046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9040" y="3717032"/>
            <a:ext cx="1847056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50pop" descr="http://tutorial.math.lamar.edu/Classes/DE/Linear_files/eq0050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34950" y="4851449"/>
            <a:ext cx="33242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51pop" descr="http://tutorial.math.lamar.edu/Classes/DE/Linear_files/eq0051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5877272"/>
            <a:ext cx="1728192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3422457" y="2609395"/>
                <a:ext cx="25871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0.196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𝑣</m:t>
                      </m:r>
                      <m:r>
                        <a:rPr lang="en-CA" b="0" i="1" smtClean="0">
                          <a:latin typeface="Cambria Math"/>
                        </a:rPr>
                        <m:t>=50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0.196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r>
                        <a:rPr lang="en-CA" b="0" i="1" smtClean="0">
                          <a:latin typeface="Cambria Math"/>
                        </a:rPr>
                        <m:t>𝑐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2457" y="2609395"/>
                <a:ext cx="2587118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smtClean="0"/>
              <a:t>Example2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r>
              <a:rPr lang="en-US" sz="1800" dirty="0" smtClean="0"/>
              <a:t>Solve the following IVP.</a:t>
            </a:r>
          </a:p>
          <a:p>
            <a:endParaRPr lang="en-US" dirty="0" smtClean="0"/>
          </a:p>
          <a:p>
            <a:endParaRPr lang="en-US" sz="1800" dirty="0" smtClean="0"/>
          </a:p>
          <a:p>
            <a:r>
              <a:rPr lang="en-US" sz="1800" dirty="0" smtClean="0"/>
              <a:t>Solution:</a:t>
            </a:r>
          </a:p>
          <a:p>
            <a:endParaRPr lang="en-US" dirty="0"/>
          </a:p>
        </p:txBody>
      </p:sp>
      <p:pic>
        <p:nvPicPr>
          <p:cNvPr id="4" name="eq0052pop" descr="http://tutorial.math.lamar.edu/Classes/DE/Linear_files/eq0052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916832"/>
            <a:ext cx="770485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1804261" y="3068960"/>
                <a:ext cx="4370555" cy="9796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Pr>
                        <m:num>
                          <m:func>
                            <m:func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CA" b="0" i="0" smtClean="0">
                                  <a:latin typeface="Cambria Math"/>
                                </a:rPr>
                                <m:t>sin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en-CA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</m:d>
                            </m:e>
                          </m:func>
                        </m:num>
                        <m:den>
                          <m:func>
                            <m:func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CA" b="0" i="0" smtClean="0">
                                  <a:latin typeface="Cambria Math"/>
                                </a:rPr>
                                <m:t>cos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en-CA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</m:d>
                            </m:e>
                          </m:func>
                        </m:den>
                      </m:f>
                      <m:r>
                        <a:rPr lang="en-CA" b="0" i="1" smtClean="0">
                          <a:latin typeface="Cambria Math"/>
                        </a:rPr>
                        <m:t> </m:t>
                      </m:r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r>
                        <a:rPr lang="en-CA" b="0" i="1" smtClean="0">
                          <a:latin typeface="Cambria Math"/>
                        </a:rPr>
                        <m:t>=2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𝑐𝑜𝑠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e>
                      </m:func>
                      <m:r>
                        <a:rPr lang="en-CA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cos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⁡(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CA" dirty="0" smtClean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tan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e>
                      </m:func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r>
                        <a:rPr lang="en-CA" b="0" i="1" smtClean="0">
                          <a:latin typeface="Cambria Math"/>
                        </a:rPr>
                        <m:t>=2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𝑐𝑜𝑠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e>
                      </m:func>
                      <m:r>
                        <a:rPr lang="en-CA" b="0" i="1" smtClean="0">
                          <a:latin typeface="Cambria Math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CA" b="0" i="0" smtClean="0">
                          <a:latin typeface="Cambria Math"/>
                        </a:rPr>
                        <m:t>sec</m:t>
                      </m:r>
                      <m:r>
                        <a:rPr lang="en-CA" b="0" i="1" smtClean="0">
                          <a:latin typeface="Cambria Math"/>
                        </a:rPr>
                        <m:t>⁡(</m:t>
                      </m:r>
                      <m:r>
                        <a:rPr lang="en-CA" b="0" i="1" smtClean="0">
                          <a:latin typeface="Cambria Math"/>
                        </a:rPr>
                        <m:t>𝑥</m:t>
                      </m:r>
                      <m:r>
                        <a:rPr lang="en-CA" b="0" i="1" smtClean="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4261" y="3068960"/>
                <a:ext cx="4370555" cy="979692"/>
              </a:xfrm>
              <a:prstGeom prst="rect">
                <a:avLst/>
              </a:prstGeom>
              <a:blipFill rotWithShape="1">
                <a:blip r:embed="rId3"/>
                <a:stretch>
                  <a:fillRect b="-1863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 rot="21600000">
                <a:off x="1259632" y="4365105"/>
                <a:ext cx="5924442" cy="4130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i="1" smtClean="0">
                          <a:latin typeface="Cambria Math"/>
                          <a:ea typeface="Cambria Math"/>
                        </a:rPr>
                        <m:t>𝜇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𝑒</m:t>
                          </m:r>
                        </m:e>
                        <m:sup>
                          <m:nary>
                            <m:naryPr>
                              <m:limLoc m:val="undOvr"/>
                              <m:subHide m:val="on"/>
                              <m:supHide m:val="on"/>
                              <m:ctrlP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  <m:t>𝑡𝑎𝑛</m:t>
                              </m:r>
                            </m:e>
                          </m:nary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𝑥𝑑𝑥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  <a:ea typeface="Cambria Math"/>
                            </a:rPr>
                            <m:t>ln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⁡|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𝑐𝑜𝑠𝑥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|</m:t>
                          </m:r>
                        </m:sup>
                      </m:sSup>
                      <m:r>
                        <a:rPr lang="en-CA" b="0" i="0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𝑒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  <a:ea typeface="Cambria Math"/>
                            </a:rPr>
                            <m:t>ln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⁡|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𝑠𝑒𝑐𝑥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|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𝑒</m:t>
                          </m:r>
                        </m:e>
                        <m:sup>
                          <m:func>
                            <m:funcPr>
                              <m:ctrlP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CA" b="0" i="0" smtClean="0">
                                  <a:latin typeface="Cambria Math"/>
                                  <a:ea typeface="Cambria Math"/>
                                </a:rPr>
                                <m:t>ln</m:t>
                              </m:r>
                            </m:fName>
                            <m:e>
                              <m: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  <m:t>𝑠𝑒𝑐𝑥</m:t>
                              </m:r>
                            </m:e>
                          </m:func>
                        </m:sup>
                      </m:sSup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𝑠𝑒𝑐𝑥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1600000">
                <a:off x="1259632" y="4365105"/>
                <a:ext cx="5924442" cy="413062"/>
              </a:xfrm>
              <a:prstGeom prst="rect">
                <a:avLst/>
              </a:prstGeom>
              <a:blipFill rotWithShape="1">
                <a:blip r:embed="rId4"/>
                <a:stretch>
                  <a:fillRect t="-95588" b="-12500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1117672" y="5085184"/>
                <a:ext cx="6496394" cy="6699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sec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e>
                      </m:func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sec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e>
                      </m:func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tan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e>
                      </m:func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r>
                        <a:rPr lang="en-CA" b="0" i="1" smtClean="0">
                          <a:latin typeface="Cambria Math"/>
                        </a:rPr>
                        <m:t>=2</m:t>
                      </m:r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sec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e>
                      </m:func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𝑐𝑜𝑠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e>
                      </m:func>
                      <m:r>
                        <a:rPr lang="en-CA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𝑠𝑒𝑐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en-CA" b="0" dirty="0" smtClean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unc>
                                <m:funcPr>
                                  <m:ctrlPr>
                                    <a:rPr lang="en-CA" b="0" i="1" smtClean="0">
                                      <a:latin typeface="Cambria Math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CA" b="0" i="0" smtClean="0">
                                      <a:latin typeface="Cambria Math"/>
                                    </a:rPr>
                                    <m:t>sec</m:t>
                                  </m:r>
                                </m:fName>
                                <m:e>
                                  <m:d>
                                    <m:dPr>
                                      <m:ctrlPr>
                                        <a:rPr lang="en-CA" b="0" i="1" smtClean="0"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CA" b="0" i="1" smtClean="0">
                                          <a:latin typeface="Cambria Math"/>
                                        </a:rPr>
                                        <m:t>𝑥</m:t>
                                      </m:r>
                                    </m:e>
                                  </m:d>
                                </m:e>
                              </m:func>
                              <m:r>
                                <a:rPr lang="en-CA" b="0" i="1" smtClean="0">
                                  <a:latin typeface="Cambria Math"/>
                                </a:rPr>
                                <m:t>𝑦</m:t>
                              </m:r>
                            </m:e>
                          </m:d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=2</m:t>
                      </m:r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e>
                      </m:func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e>
                      </m:func>
                      <m:r>
                        <a:rPr lang="en-CA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𝑠𝑒𝑐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(</m:t>
                      </m:r>
                      <m:r>
                        <a:rPr lang="en-CA" b="0" i="1" smtClean="0">
                          <a:latin typeface="Cambria Math"/>
                        </a:rPr>
                        <m:t>𝑥</m:t>
                      </m:r>
                      <m:r>
                        <a:rPr lang="en-CA" b="0" i="1" smtClean="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7672" y="5085184"/>
                <a:ext cx="6496394" cy="669992"/>
              </a:xfrm>
              <a:prstGeom prst="rect">
                <a:avLst/>
              </a:prstGeom>
              <a:blipFill rotWithShape="1">
                <a:blip r:embed="rId5"/>
                <a:stretch>
                  <a:fillRect b="-272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507288" cy="5649491"/>
          </a:xfrm>
        </p:spPr>
        <p:txBody>
          <a:bodyPr>
            <a:normAutofit/>
          </a:bodyPr>
          <a:lstStyle/>
          <a:p>
            <a:r>
              <a:rPr lang="en-US" sz="1800" dirty="0" smtClean="0"/>
              <a:t>Integrate both sides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1800" dirty="0" smtClean="0"/>
          </a:p>
          <a:p>
            <a:endParaRPr lang="en-US" dirty="0" smtClean="0"/>
          </a:p>
          <a:p>
            <a:r>
              <a:rPr lang="en-US" sz="1800" dirty="0" smtClean="0"/>
              <a:t>Apply the initial condition to find the value of </a:t>
            </a:r>
            <a:r>
              <a:rPr lang="en-US" sz="1800" i="1" dirty="0" smtClean="0"/>
              <a:t>c</a:t>
            </a:r>
            <a:r>
              <a:rPr lang="en-US" sz="1800" dirty="0" smtClean="0"/>
              <a:t>.</a:t>
            </a:r>
          </a:p>
          <a:p>
            <a:endParaRPr lang="en-US" dirty="0"/>
          </a:p>
        </p:txBody>
      </p:sp>
      <p:pic>
        <p:nvPicPr>
          <p:cNvPr id="4" name="eq0057pop" descr="http://tutorial.math.lamar.edu/Classes/DE/Linear_files/eq0057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052736"/>
            <a:ext cx="460057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q0059pop" descr="http://tutorial.math.lamar.edu/Classes/DE/Linear_files/eq0059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564904"/>
            <a:ext cx="48291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60pop" descr="http://tutorial.math.lamar.edu/Classes/DE/Linear_files/eq0060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4725144"/>
            <a:ext cx="521017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4525963"/>
          </a:xfrm>
        </p:spPr>
        <p:txBody>
          <a:bodyPr>
            <a:normAutofit/>
          </a:bodyPr>
          <a:lstStyle/>
          <a:p>
            <a:r>
              <a:rPr lang="en-US" sz="1800" dirty="0" smtClean="0"/>
              <a:t>The solution is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sz="1800" b="1" dirty="0" smtClean="0"/>
              <a:t>Important fact </a:t>
            </a:r>
            <a:r>
              <a:rPr lang="en-US" sz="1800" dirty="0" smtClean="0"/>
              <a:t>that you should always remember for these type of problems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sz="1800" dirty="0" smtClean="0"/>
              <a:t>The </a:t>
            </a:r>
            <a:r>
              <a:rPr lang="en-US" sz="1800" dirty="0" smtClean="0"/>
              <a:t>use of the trig formula                         </a:t>
            </a:r>
            <a:r>
              <a:rPr lang="en-US" sz="1800" dirty="0" smtClean="0"/>
              <a:t>                        </a:t>
            </a:r>
            <a:r>
              <a:rPr lang="en-US" sz="1800" dirty="0" smtClean="0"/>
              <a:t>that made the integral easier</a:t>
            </a:r>
            <a:endParaRPr lang="en-US" sz="1800" dirty="0"/>
          </a:p>
        </p:txBody>
      </p:sp>
      <p:pic>
        <p:nvPicPr>
          <p:cNvPr id="5" name="eq0061pop" descr="http://tutorial.math.lamar.edu/Classes/DE/Linear_files/eq0061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196752"/>
            <a:ext cx="41529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55pop" descr="http://tutorial.math.lamar.edu/Classes/DE/Linear_files/eq0055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55962" y="2636912"/>
            <a:ext cx="165618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eq0058pop" descr="http://tutorial.math.lamar.edu/Classes/DE/Linear_files/eq0058MP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3548072"/>
            <a:ext cx="216024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q0067pop" descr="http://tutorial.math.lamar.edu/Classes/DE/Linear_files/eq0067MP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2765795"/>
            <a:ext cx="1497863" cy="30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4000" b="1" dirty="0" smtClean="0"/>
              <a:t>Example 3 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/>
          <a:lstStyle/>
          <a:p>
            <a:r>
              <a:rPr lang="en-US" sz="1800" b="1" i="1" dirty="0" smtClean="0"/>
              <a:t> </a:t>
            </a:r>
            <a:r>
              <a:rPr lang="en-US" sz="1800" dirty="0" smtClean="0"/>
              <a:t>Find the solution to the following IVP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sz="1800" dirty="0" smtClean="0"/>
              <a:t>Solution:</a:t>
            </a:r>
            <a:endParaRPr lang="en-US" sz="1800" dirty="0"/>
          </a:p>
        </p:txBody>
      </p:sp>
      <p:pic>
        <p:nvPicPr>
          <p:cNvPr id="8" name="eq0069pop" descr="http://tutorial.math.lamar.edu/Classes/DE/Linear_files/eq0069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83095" y="3781638"/>
            <a:ext cx="15621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eq0070pop" descr="http://tutorial.math.lamar.edu/Classes/DE/Linear_files/eq0070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4437112"/>
            <a:ext cx="2352675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1739491" y="2204864"/>
                <a:ext cx="24233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𝑡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−2</m:t>
                      </m:r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r>
                        <a:rPr lang="en-CA" b="0" i="1" smtClean="0">
                          <a:latin typeface="Cambria Math"/>
                        </a:rPr>
                        <m:t>= 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−</m:t>
                      </m:r>
                      <m:r>
                        <a:rPr lang="en-CA" b="0" i="1" smtClean="0">
                          <a:latin typeface="Cambria Math"/>
                        </a:rPr>
                        <m:t>𝑡</m:t>
                      </m:r>
                      <m:r>
                        <a:rPr lang="en-CA" b="0" i="1" smtClean="0">
                          <a:latin typeface="Cambria Math"/>
                        </a:rPr>
                        <m:t>+1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9491" y="2204864"/>
                <a:ext cx="2423356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4860032" y="2084062"/>
                <a:ext cx="1120820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0032" y="2084062"/>
                <a:ext cx="1120820" cy="61093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836677" y="3653846"/>
                <a:ext cx="2313454" cy="6365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den>
                      </m:f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r>
                        <a:rPr lang="en-CA" b="0" i="1" smtClean="0">
                          <a:latin typeface="Cambria Math"/>
                        </a:rPr>
                        <m:t>𝑡</m:t>
                      </m:r>
                      <m:r>
                        <a:rPr lang="en-CA" b="0" i="1" smtClean="0">
                          <a:latin typeface="Cambria Math"/>
                        </a:rPr>
                        <m:t>−1+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6677" y="3653846"/>
                <a:ext cx="2313454" cy="63658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510822" y="4706614"/>
                <a:ext cx="2868734" cy="81015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i="1" smtClean="0">
                          <a:latin typeface="Cambria Math"/>
                          <a:ea typeface="Cambria Math"/>
                        </a:rPr>
                        <m:t>𝜇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𝑒</m:t>
                          </m:r>
                        </m:e>
                        <m:sup>
                          <m:nary>
                            <m:naryPr>
                              <m:limLoc m:val="undOvr"/>
                              <m:subHide m:val="on"/>
                              <m:supHide m:val="on"/>
                              <m:ctrlP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</m:ctrlPr>
                            </m:naryPr>
                            <m:sub/>
                            <m:sup/>
                            <m:e>
                              <m:f>
                                <m:fPr>
                                  <m:ctrlPr>
                                    <a:rPr lang="en-CA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CA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CA" b="0" i="1" smtClean="0">
                                      <a:latin typeface="Cambria Math"/>
                                      <a:ea typeface="Cambria Math"/>
                                    </a:rPr>
                                    <m:t>𝑡</m:t>
                                  </m:r>
                                </m:den>
                              </m:f>
                              <m: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  <m:t>𝑑𝑡</m:t>
                              </m:r>
                            </m:e>
                          </m:nary>
                        </m:sup>
                      </m:sSup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  <a:ea typeface="Cambria Math"/>
                            </a:rPr>
                            <m:t>ln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⁡|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|</m:t>
                          </m:r>
                        </m:sup>
                      </m:sSup>
                    </m:oMath>
                  </m:oMathPara>
                </a14:m>
                <a:endParaRPr lang="en-CA" b="0" dirty="0" smtClean="0">
                  <a:ea typeface="Cambria Math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i="1" smtClean="0">
                          <a:latin typeface="Cambria Math"/>
                          <a:ea typeface="Cambria Math"/>
                        </a:rPr>
                        <m:t>𝜇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  <a:ea typeface="Cambria Math"/>
                            </a:rPr>
                            <m:t>ln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⁡|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|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𝑙𝑛</m:t>
                          </m:r>
                          <m:sSup>
                            <m:sSupPr>
                              <m:ctrlP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sup>
                      </m:sSup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822" y="4706614"/>
                <a:ext cx="2868734" cy="810158"/>
              </a:xfrm>
              <a:prstGeom prst="rect">
                <a:avLst/>
              </a:prstGeom>
              <a:blipFill rotWithShape="1">
                <a:blip r:embed="rId7"/>
                <a:stretch>
                  <a:fillRect b="-1504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525963"/>
          </a:xfrm>
        </p:spPr>
        <p:txBody>
          <a:bodyPr/>
          <a:lstStyle/>
          <a:p>
            <a:r>
              <a:rPr lang="en-US" sz="1800" dirty="0" smtClean="0"/>
              <a:t>Apply IV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sz="1800" dirty="0" smtClean="0"/>
              <a:t>The solution is then,</a:t>
            </a:r>
          </a:p>
          <a:p>
            <a:endParaRPr lang="en-US" dirty="0"/>
          </a:p>
        </p:txBody>
      </p:sp>
      <p:pic>
        <p:nvPicPr>
          <p:cNvPr id="5" name="eq0071pop" descr="http://tutorial.math.lamar.edu/Classes/DE/Linear_files/eq0071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5771" y="1738139"/>
            <a:ext cx="409575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72pop" descr="http://tutorial.math.lamar.edu/Classes/DE/Linear_files/eq0072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3429000"/>
            <a:ext cx="237172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smtClean="0"/>
              <a:t>Example 4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r>
              <a:rPr lang="en-US" sz="1800" dirty="0" smtClean="0"/>
              <a:t>Find the solution to the following IVP.</a:t>
            </a:r>
          </a:p>
          <a:p>
            <a:endParaRPr lang="en-US" dirty="0" smtClean="0"/>
          </a:p>
          <a:p>
            <a:endParaRPr lang="en-US" sz="1800" dirty="0" smtClean="0"/>
          </a:p>
          <a:p>
            <a:r>
              <a:rPr lang="en-US" sz="1800" dirty="0" smtClean="0"/>
              <a:t>Solution:</a:t>
            </a:r>
            <a:endParaRPr lang="en-US" sz="18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1066391" y="1976470"/>
                <a:ext cx="3445430" cy="3724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𝑡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−2</m:t>
                      </m:r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5</m:t>
                          </m:r>
                        </m:sup>
                      </m:sSup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2</m:t>
                              </m:r>
                              <m:r>
                                <a:rPr lang="en-CA" b="0" i="1" smtClean="0">
                                  <a:latin typeface="Cambria Math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CA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+4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391" y="1976470"/>
                <a:ext cx="3445430" cy="372410"/>
              </a:xfrm>
              <a:prstGeom prst="rect">
                <a:avLst/>
              </a:prstGeom>
              <a:blipFill rotWithShape="1">
                <a:blip r:embed="rId2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/>
              <p:cNvSpPr txBox="1"/>
              <p:nvPr/>
            </p:nvSpPr>
            <p:spPr>
              <a:xfrm>
                <a:off x="5211664" y="1857207"/>
                <a:ext cx="1428661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num>
                        <m:den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1664" y="1857207"/>
                <a:ext cx="1428661" cy="61093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121287" y="2924944"/>
                <a:ext cx="3386888" cy="6127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den>
                      </m:f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2</m:t>
                              </m:r>
                              <m:r>
                                <a:rPr lang="en-CA" b="0" i="1" smtClean="0">
                                  <a:latin typeface="Cambria Math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CA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+4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287" y="2924944"/>
                <a:ext cx="3386888" cy="6127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4104928" y="2852936"/>
                <a:ext cx="2708177" cy="10871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i="1" smtClean="0">
                          <a:latin typeface="Cambria Math"/>
                          <a:ea typeface="Cambria Math"/>
                        </a:rPr>
                        <m:t>𝜇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𝑒</m:t>
                          </m:r>
                        </m:e>
                        <m:sup>
                          <m:nary>
                            <m:naryPr>
                              <m:limLoc m:val="undOvr"/>
                              <m:subHide m:val="on"/>
                              <m:supHide m:val="on"/>
                              <m:ctrlP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CA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CA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CA" b="0" i="1" smtClean="0">
                                      <a:latin typeface="Cambria Math"/>
                                      <a:ea typeface="Cambria Math"/>
                                    </a:rPr>
                                    <m:t>𝑡</m:t>
                                  </m:r>
                                </m:den>
                              </m:f>
                              <m: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  <m:t>𝑑𝑡</m:t>
                              </m:r>
                              <m: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  <m:t> </m:t>
                              </m:r>
                            </m:e>
                          </m:nary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=</m:t>
                          </m:r>
                        </m:sup>
                      </m:sSup>
                      <m:sSup>
                        <m:sSup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−2</m:t>
                          </m:r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  <a:ea typeface="Cambria Math"/>
                            </a:rPr>
                            <m:t>ln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⁡|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|</m:t>
                          </m:r>
                        </m:sup>
                      </m:sSup>
                    </m:oMath>
                  </m:oMathPara>
                </a14:m>
                <a:endParaRPr lang="en-CA" b="0" dirty="0" smtClean="0">
                  <a:ea typeface="Cambria Math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i="1" smtClean="0">
                          <a:latin typeface="Cambria Math"/>
                          <a:ea typeface="Cambria Math"/>
                        </a:rPr>
                        <m:t>𝜇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−2</m:t>
                          </m:r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  <a:ea typeface="Cambria Math"/>
                            </a:rPr>
                            <m:t>ln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⁡|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|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𝑒</m:t>
                          </m:r>
                        </m:e>
                        <m:sup>
                          <m:sSup>
                            <m:sSupPr>
                              <m:ctrlP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CA" b="0" i="0" smtClean="0">
                                  <a:latin typeface="Cambria Math"/>
                                  <a:ea typeface="Cambria Math"/>
                                </a:rPr>
                                <m:t>ln</m:t>
                              </m:r>
                              <m: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  <m:t>⁡|</m:t>
                              </m:r>
                              <m: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  <m:t>𝑡</m:t>
                              </m:r>
                              <m: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  <m:t>|</m:t>
                              </m:r>
                            </m:e>
                            <m:sup>
                              <m:r>
                                <a:rPr lang="en-CA" b="0" i="1" smtClean="0">
                                  <a:latin typeface="Cambria Math"/>
                                  <a:ea typeface="Cambria Math"/>
                                </a:rPr>
                                <m:t>−2</m:t>
                              </m:r>
                            </m:sup>
                          </m:sSup>
                        </m:sup>
                      </m:sSup>
                    </m:oMath>
                  </m:oMathPara>
                </a14:m>
                <a:endParaRPr lang="en-CA" b="0" dirty="0" smtClean="0">
                  <a:ea typeface="Cambria Math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i="1" smtClean="0">
                          <a:latin typeface="Cambria Math"/>
                          <a:ea typeface="Cambria Math"/>
                        </a:rPr>
                        <m:t>𝜇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|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|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−2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4928" y="2852936"/>
                <a:ext cx="2708177" cy="1087157"/>
              </a:xfrm>
              <a:prstGeom prst="rect">
                <a:avLst/>
              </a:prstGeom>
              <a:blipFill rotWithShape="1">
                <a:blip r:embed="rId5"/>
                <a:stretch>
                  <a:fillRect b="-3933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15877" y="4499828"/>
                <a:ext cx="308385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(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r>
                        <a:rPr lang="en-CA" b="0" i="1" smtClean="0">
                          <a:latin typeface="Cambria Math"/>
                        </a:rPr>
                        <m:t>)′=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en-CA" b="0" i="0" smtClean="0">
                          <a:latin typeface="Cambria Math"/>
                        </a:rPr>
                        <m:t>sin</m:t>
                      </m:r>
                      <m:r>
                        <a:rPr lang="en-CA" b="0" i="1" smtClean="0">
                          <a:latin typeface="Cambria Math"/>
                        </a:rPr>
                        <m:t>⁡(2</m:t>
                      </m:r>
                      <m:r>
                        <a:rPr lang="en-CA" b="0" i="1" smtClean="0">
                          <a:latin typeface="Cambria Math"/>
                        </a:rPr>
                        <m:t>𝑡</m:t>
                      </m:r>
                      <m:r>
                        <a:rPr lang="en-CA" b="0" i="1" smtClean="0">
                          <a:latin typeface="Cambria Math"/>
                        </a:rPr>
                        <m:t>)−1+4</m:t>
                      </m:r>
                      <m:r>
                        <a:rPr lang="en-CA" b="0" i="1" smtClean="0">
                          <a:latin typeface="Cambria Math"/>
                        </a:rPr>
                        <m:t>𝑡</m:t>
                      </m:r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77" y="4499828"/>
                <a:ext cx="3083858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2378525" y="4293096"/>
                <a:ext cx="7018011" cy="18560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n-CA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func>
                            <m:func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CA" b="0" i="0" smtClean="0">
                                  <a:latin typeface="Cambria Math"/>
                                </a:rPr>
                                <m:t>sin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en-CA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2</m:t>
                                  </m:r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𝑡</m:t>
                                  </m:r>
                                </m:e>
                              </m:d>
                            </m:e>
                          </m:func>
                          <m:r>
                            <a:rPr lang="en-CA" b="0" i="1" smtClean="0">
                              <a:latin typeface="Cambria Math"/>
                            </a:rPr>
                            <m:t>𝑑𝑡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+</m:t>
                          </m:r>
                          <m:nary>
                            <m:naryPr>
                              <m:limLoc m:val="undOvr"/>
                              <m:subHide m:val="on"/>
                              <m:supHide m:val="on"/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−1+4</m:t>
                              </m:r>
                              <m:r>
                                <a:rPr lang="en-CA" b="0" i="1" smtClean="0">
                                  <a:latin typeface="Cambria Math"/>
                                </a:rPr>
                                <m:t>𝑡𝑑𝑡</m:t>
                              </m:r>
                            </m:e>
                          </m:nary>
                        </m:e>
                      </m:nary>
                    </m:oMath>
                  </m:oMathPara>
                </a14:m>
                <a:endParaRPr lang="en-CA" b="0" dirty="0" smtClean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2</m:t>
                              </m:r>
                              <m:r>
                                <a:rPr lang="en-CA" b="0" i="1" smtClean="0">
                                  <a:latin typeface="Cambria Math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CA" b="0" i="1" smtClean="0">
                          <a:latin typeface="Cambria Math"/>
                        </a:rPr>
                        <m:t>𝑡𝑠𝑖𝑛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CA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func>
                        <m:func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 b="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CA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CA" b="0" i="1" smtClean="0">
                                  <a:latin typeface="Cambria Math"/>
                                </a:rPr>
                                <m:t>2</m:t>
                              </m:r>
                              <m:r>
                                <a:rPr lang="en-CA" b="0" i="1" smtClean="0">
                                  <a:latin typeface="Cambria Math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CA" b="0" i="1" smtClean="0">
                          <a:latin typeface="Cambria Math"/>
                        </a:rPr>
                        <m:t>−</m:t>
                      </m:r>
                      <m:r>
                        <a:rPr lang="en-CA" b="0" i="1" smtClean="0">
                          <a:latin typeface="Cambria Math"/>
                        </a:rPr>
                        <m:t>𝑡</m:t>
                      </m:r>
                      <m:r>
                        <a:rPr lang="en-CA" b="0" i="1" smtClean="0">
                          <a:latin typeface="Cambria Math"/>
                        </a:rPr>
                        <m:t>+2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r>
                        <a:rPr lang="en-CA" b="0" i="1" smtClean="0">
                          <a:latin typeface="Cambria Math"/>
                        </a:rPr>
                        <m:t>𝑐</m:t>
                      </m:r>
                    </m:oMath>
                  </m:oMathPara>
                </a14:m>
                <a:endParaRPr lang="en-CA" b="0" dirty="0" smtClean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/>
                        </a:rPr>
                        <m:t>𝑦</m:t>
                      </m:r>
                      <m:d>
                        <m:d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b="0" i="1" smtClean="0">
                          <a:latin typeface="Cambria Math"/>
                        </a:rPr>
                        <m:t>=</m:t>
                      </m:r>
                      <m:r>
                        <a:rPr lang="en-CA" i="1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en-CA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CA" i="1">
                              <a:latin typeface="Cambria Math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en-CA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func>
                        <m:funcPr>
                          <m:ctrlPr>
                            <a:rPr lang="en-CA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>
                              <a:latin typeface="Cambria Math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CA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CA" i="1">
                                  <a:latin typeface="Cambria Math"/>
                                </a:rPr>
                                <m:t>2</m:t>
                              </m:r>
                              <m:r>
                                <a:rPr lang="en-CA" i="1">
                                  <a:latin typeface="Cambria Math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CA" i="1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en-CA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CA" i="1">
                              <a:latin typeface="Cambria Math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en-CA" i="1">
                          <a:latin typeface="Cambria Math"/>
                        </a:rPr>
                        <m:t>𝑠𝑖𝑛</m:t>
                      </m:r>
                      <m:d>
                        <m:dPr>
                          <m:ctrlPr>
                            <a:rPr lang="en-CA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CA" i="1">
                              <a:latin typeface="Cambria Math"/>
                            </a:rPr>
                            <m:t>2</m:t>
                          </m:r>
                          <m:r>
                            <a:rPr lang="en-CA" i="1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CA" i="1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en-CA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CA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CA" i="1">
                              <a:latin typeface="Cambria Math"/>
                            </a:rPr>
                            <m:t>4</m:t>
                          </m:r>
                        </m:den>
                      </m:f>
                      <m:sSup>
                        <m:sSup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func>
                        <m:funcPr>
                          <m:ctrlPr>
                            <a:rPr lang="en-CA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CA">
                              <a:latin typeface="Cambria Math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CA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CA" i="1">
                                  <a:latin typeface="Cambria Math"/>
                                </a:rPr>
                                <m:t>2</m:t>
                              </m:r>
                              <m:r>
                                <a:rPr lang="en-CA" i="1">
                                  <a:latin typeface="Cambria Math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CA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+2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en-CA" b="0" i="1" smtClean="0">
                          <a:latin typeface="Cambria Math"/>
                        </a:rPr>
                        <m:t>+</m:t>
                      </m:r>
                      <m:r>
                        <a:rPr lang="en-CA" b="0" i="1" smtClean="0">
                          <a:latin typeface="Cambria Math"/>
                        </a:rPr>
                        <m:t>𝑐</m:t>
                      </m:r>
                      <m:sSup>
                        <m:sSup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CA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8525" y="4293096"/>
                <a:ext cx="7018011" cy="185608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355" y="875902"/>
            <a:ext cx="8507288" cy="4525963"/>
          </a:xfrm>
        </p:spPr>
        <p:txBody>
          <a:bodyPr/>
          <a:lstStyle/>
          <a:p>
            <a:r>
              <a:rPr lang="en-US" sz="1800" dirty="0" smtClean="0"/>
              <a:t>Apply the initial condition to find the value of </a:t>
            </a:r>
            <a:r>
              <a:rPr lang="en-US" sz="1800" i="1" dirty="0" smtClean="0"/>
              <a:t>c</a:t>
            </a:r>
            <a:r>
              <a:rPr lang="en-US" sz="1800" dirty="0" smtClean="0"/>
              <a:t>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sz="1800" dirty="0" smtClean="0"/>
              <a:t>The solution is then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eq0080pop" descr="http://tutorial.math.lamar.edu/Classes/DE/Linear_files/eq0080M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4937" y="1560959"/>
            <a:ext cx="6334125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eq0081pop" descr="http://tutorial.math.lamar.edu/Classes/DE/Linear_files/eq0081MP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4437112"/>
            <a:ext cx="630555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</TotalTime>
  <Words>1522</Words>
  <Application>Microsoft Office PowerPoint</Application>
  <PresentationFormat>On-screen Show (4:3)</PresentationFormat>
  <Paragraphs>268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First Order Differential Equations</vt:lpstr>
      <vt:lpstr>First Order Differential Equations</vt:lpstr>
      <vt:lpstr>2.2 Separable Equations </vt:lpstr>
      <vt:lpstr>PowerPoint Presentation</vt:lpstr>
      <vt:lpstr>Example 1</vt:lpstr>
      <vt:lpstr>PowerPoint Presentation</vt:lpstr>
      <vt:lpstr>Example 2</vt:lpstr>
      <vt:lpstr>PowerPoint Presentation</vt:lpstr>
      <vt:lpstr>Example 3</vt:lpstr>
      <vt:lpstr>PowerPoint Presentation</vt:lpstr>
      <vt:lpstr>Example 4</vt:lpstr>
      <vt:lpstr>PowerPoint Presentation</vt:lpstr>
      <vt:lpstr>Example 5</vt:lpstr>
      <vt:lpstr>PowerPoint Presentation</vt:lpstr>
      <vt:lpstr>2.3 Linear Equations </vt:lpstr>
      <vt:lpstr>  Solution Process </vt:lpstr>
      <vt:lpstr>PowerPoint Presentation</vt:lpstr>
      <vt:lpstr>Example 1</vt:lpstr>
      <vt:lpstr>PowerPoint Presentation</vt:lpstr>
      <vt:lpstr>Example2</vt:lpstr>
      <vt:lpstr>PowerPoint Presentation</vt:lpstr>
      <vt:lpstr>PowerPoint Presentation</vt:lpstr>
      <vt:lpstr>Example 3 </vt:lpstr>
      <vt:lpstr>PowerPoint Presentation</vt:lpstr>
      <vt:lpstr>Example 4</vt:lpstr>
      <vt:lpstr>PowerPoint Presentation</vt:lpstr>
    </vt:vector>
  </TitlesOfParts>
  <Company>Engineering and Computer Science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First Order Differential Equations</dc:title>
  <dc:creator>ENCS</dc:creator>
  <cp:lastModifiedBy>Clozzy</cp:lastModifiedBy>
  <cp:revision>49</cp:revision>
  <dcterms:created xsi:type="dcterms:W3CDTF">2013-01-10T19:27:36Z</dcterms:created>
  <dcterms:modified xsi:type="dcterms:W3CDTF">2013-02-03T07:59:31Z</dcterms:modified>
</cp:coreProperties>
</file>