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9" r:id="rId10"/>
    <p:sldId id="266" r:id="rId11"/>
    <p:sldId id="295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057" autoAdjust="0"/>
    <p:restoredTop sz="86410" autoAdjust="0"/>
  </p:normalViewPr>
  <p:slideViewPr>
    <p:cSldViewPr>
      <p:cViewPr>
        <p:scale>
          <a:sx n="72" d="100"/>
          <a:sy n="72" d="100"/>
        </p:scale>
        <p:origin x="-864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13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6ABD8-8163-DB48-8C89-90B5BE4E0C6D}" type="datetimeFigureOut">
              <a:rPr lang="en-US" smtClean="0"/>
              <a:t>14-11-10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0C18-439C-7A49-9A34-0AC39D55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711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Cancer:</a:t>
            </a:r>
            <a:r>
              <a:rPr lang="en-US" baseline="0" dirty="0" smtClean="0"/>
              <a:t> common to all cancers is the </a:t>
            </a:r>
            <a:r>
              <a:rPr lang="en-US" dirty="0" smtClean="0"/>
              <a:t>Increasing number of cells out of control</a:t>
            </a:r>
          </a:p>
          <a:p>
            <a:r>
              <a:rPr lang="en-US" dirty="0" smtClean="0"/>
              <a:t>Cells in the brain no not really renew themselves, most of the cells in the brain are those we are born</a:t>
            </a:r>
            <a:r>
              <a:rPr lang="en-US" baseline="0" dirty="0" smtClean="0"/>
              <a:t> with.</a:t>
            </a:r>
          </a:p>
          <a:p>
            <a:r>
              <a:rPr lang="en-US" baseline="0" dirty="0" smtClean="0"/>
              <a:t>Red blood cells: takes about 2 months to replace the red blood cells once you give them. They do not replace themselves as quickly as those in the digestive system.</a:t>
            </a:r>
          </a:p>
          <a:p>
            <a:r>
              <a:rPr lang="en-US" baseline="0" dirty="0" smtClean="0"/>
              <a:t>The defective on-off switch,: the </a:t>
            </a:r>
            <a:r>
              <a:rPr lang="en-US" baseline="0" dirty="0" err="1" smtClean="0"/>
              <a:t>devision</a:t>
            </a:r>
            <a:r>
              <a:rPr lang="en-US" baseline="0" dirty="0" smtClean="0"/>
              <a:t> that controls the </a:t>
            </a:r>
            <a:r>
              <a:rPr lang="en-US" baseline="0" dirty="0" err="1" smtClean="0"/>
              <a:t>groth</a:t>
            </a:r>
            <a:r>
              <a:rPr lang="en-US" baseline="0" dirty="0" smtClean="0"/>
              <a:t> of the cells is not working and </a:t>
            </a:r>
            <a:r>
              <a:rPr lang="en-US" baseline="0" dirty="0" err="1" smtClean="0"/>
              <a:t>gorws</a:t>
            </a:r>
            <a:r>
              <a:rPr lang="en-US" baseline="0" dirty="0" smtClean="0"/>
              <a:t> at a fast pace, and this leads to cancer, multiplying out of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734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066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511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 impossible but more difficult to treat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550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Terry Fox: Cancer originated</a:t>
            </a:r>
            <a:r>
              <a:rPr lang="en-US" baseline="0" dirty="0" smtClean="0"/>
              <a:t> in the bone, evolves very quickly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201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</a:t>
            </a:r>
            <a:r>
              <a:rPr lang="en-US" baseline="0" dirty="0" smtClean="0"/>
              <a:t> some cancers risk factors are not known very well, but for certain the risk factors are known.</a:t>
            </a:r>
          </a:p>
          <a:p>
            <a:r>
              <a:rPr lang="en-US" baseline="0" dirty="0" smtClean="0"/>
              <a:t>Breast cancer: eat a high fiber and low fat diet to decrease the rick of breast cancer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48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Polluted water is also a factor that could contribute to the growth of cancer, especially water</a:t>
            </a:r>
            <a:r>
              <a:rPr lang="en-US" baseline="0" dirty="0" smtClean="0"/>
              <a:t> with many chemicals</a:t>
            </a:r>
          </a:p>
          <a:p>
            <a:r>
              <a:rPr lang="en-US" baseline="0" dirty="0" smtClean="0"/>
              <a:t>Chemicals get into our cells and alter our DNA and cells, making them abnormal and cause tumors</a:t>
            </a:r>
          </a:p>
          <a:p>
            <a:r>
              <a:rPr lang="en-US" baseline="0" dirty="0" smtClean="0"/>
              <a:t>-Carcinogen, is  anything that causes cancers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939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Radiation gives off excess</a:t>
            </a:r>
            <a:r>
              <a:rPr lang="en-US" baseline="0" dirty="0" smtClean="0"/>
              <a:t> energy that causes cancer. </a:t>
            </a:r>
          </a:p>
          <a:p>
            <a:r>
              <a:rPr lang="en-US" baseline="0" dirty="0" smtClean="0"/>
              <a:t>55% of our radiation exposure comes from Radon</a:t>
            </a:r>
          </a:p>
          <a:p>
            <a:r>
              <a:rPr lang="en-US" baseline="0" dirty="0" smtClean="0"/>
              <a:t>Radio activity could cause and also treat cancer.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747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Inheritance does</a:t>
            </a:r>
            <a:r>
              <a:rPr lang="en-US" baseline="0" dirty="0" smtClean="0"/>
              <a:t> not cause cancer but they are more susceptible  to cancer, but there are a lot of other factors that come into play for you to get cancer, not </a:t>
            </a:r>
            <a:r>
              <a:rPr lang="en-US" baseline="0" dirty="0" err="1" smtClean="0"/>
              <a:t>necessarly</a:t>
            </a:r>
            <a:r>
              <a:rPr lang="en-US" baseline="0" dirty="0" smtClean="0"/>
              <a:t> inheritance</a:t>
            </a:r>
            <a:endParaRPr lang="en-US" dirty="0" smtClean="0"/>
          </a:p>
          <a:p>
            <a:r>
              <a:rPr lang="en-US" dirty="0" smtClean="0"/>
              <a:t>Other risk</a:t>
            </a:r>
            <a:r>
              <a:rPr lang="en-US" baseline="0" dirty="0" smtClean="0"/>
              <a:t> factors: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3156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Its</a:t>
            </a:r>
            <a:r>
              <a:rPr lang="en-US" baseline="0" dirty="0" smtClean="0"/>
              <a:t> never guaranteed that you have cancer anywhere else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741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Chemo works on the cancer cells because they are actively</a:t>
            </a:r>
            <a:r>
              <a:rPr lang="en-US" baseline="0" dirty="0" smtClean="0"/>
              <a:t> dividing, including skin cells. Chemo kills the cancer cell but also all they other actively dividing cells.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0C18-439C-7A49-9A34-0AC39D558BE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820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EBA40-81EA-4D15-B213-17CA609B30B7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5729E-7AD2-4CBF-9366-9FAEEC5E649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F22AC-CAD8-40C2-993C-0C9F74332993}" type="datetimeFigureOut">
              <a:rPr lang="en-CA" smtClean="0"/>
              <a:pPr/>
              <a:t>14-11-10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9CE7C-A09E-4FB7-AB9F-F38F830880DB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line.com/health/cancer-prevention" TargetMode="External"/><Relationship Id="rId4" Type="http://schemas.openxmlformats.org/officeDocument/2006/relationships/slide" Target="slide1.xml"/><Relationship Id="rId5" Type="http://schemas.openxmlformats.org/officeDocument/2006/relationships/hyperlink" Target="http://www.healthline.com/health/skin-cancer" TargetMode="External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healthline.com/health/cancer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aseline="0" dirty="0" smtClean="0">
                <a:latin typeface="Arial"/>
              </a:rPr>
              <a:t>Protecting Yourself From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>
          <a:xfrm>
            <a:off x="1259632" y="2492896"/>
            <a:ext cx="6400800" cy="3744416"/>
          </a:xfrm>
        </p:spPr>
        <p:txBody>
          <a:bodyPr>
            <a:normAutofit fontScale="70000" lnSpcReduction="20000"/>
          </a:bodyPr>
          <a:lstStyle/>
          <a:p>
            <a:r>
              <a:rPr lang="en-US" sz="1600" baseline="0" dirty="0" smtClean="0">
                <a:latin typeface="Arial"/>
              </a:rPr>
              <a:t>EXCI233</a:t>
            </a:r>
          </a:p>
          <a:p>
            <a:r>
              <a:rPr lang="en-US" sz="2200" baseline="0" dirty="0" smtClean="0">
                <a:latin typeface="Arial"/>
                <a:hlinkClick r:id="rId2"/>
              </a:rPr>
              <a:t>http://www.healthline.com/health/cancer</a:t>
            </a:r>
            <a:r>
              <a:rPr lang="en-US" sz="2200" baseline="0" dirty="0" smtClean="0">
                <a:latin typeface="Arial"/>
              </a:rPr>
              <a:t> </a:t>
            </a:r>
            <a:r>
              <a:rPr lang="en-US" sz="2200" dirty="0" smtClean="0">
                <a:latin typeface="Arial"/>
              </a:rPr>
              <a:t> (on this page, make sure to click on “Read More” link, leave out section “I want a general understanding)</a:t>
            </a:r>
            <a:endParaRPr lang="en-US" sz="2200" baseline="0" dirty="0" smtClean="0">
              <a:latin typeface="Arial"/>
            </a:endParaRPr>
          </a:p>
          <a:p>
            <a:r>
              <a:rPr lang="en-US" sz="3400" dirty="0" smtClean="0">
                <a:hlinkClick r:id="rId3"/>
              </a:rPr>
              <a:t>http</a:t>
            </a:r>
            <a:r>
              <a:rPr lang="en-US" sz="3400" dirty="0">
                <a:hlinkClick r:id="rId3"/>
              </a:rPr>
              <a:t>://</a:t>
            </a:r>
            <a:r>
              <a:rPr lang="en-US" sz="3400" dirty="0" smtClean="0">
                <a:hlinkClick r:id="rId3"/>
              </a:rPr>
              <a:t>www.healthline.com/health/cancer-prevention</a:t>
            </a:r>
            <a:endParaRPr lang="en-CA" sz="3400" dirty="0"/>
          </a:p>
          <a:p>
            <a:r>
              <a:rPr lang="en-US" sz="3400" dirty="0">
                <a:hlinkClick r:id="rId4" action="ppaction://hlinksldjump"/>
              </a:rPr>
              <a:t>http://www.healthline.com/health/cancer-treatments?toptoctest=expand</a:t>
            </a:r>
            <a:endParaRPr lang="en-CA" sz="3400" dirty="0"/>
          </a:p>
          <a:p>
            <a:r>
              <a:rPr lang="en-US" sz="3400" u="sng" dirty="0" smtClean="0">
                <a:hlinkClick r:id="rId5"/>
              </a:rPr>
              <a:t>http://www.healthline.com/health/skin-cancer</a:t>
            </a:r>
            <a:r>
              <a:rPr lang="en-US" sz="3400" u="sng" dirty="0" smtClean="0"/>
              <a:t> </a:t>
            </a:r>
            <a:r>
              <a:rPr lang="en-US" sz="3400" dirty="0" smtClean="0"/>
              <a:t>(Be </a:t>
            </a:r>
            <a:r>
              <a:rPr lang="en-US" sz="3400" dirty="0"/>
              <a:t>sure to click on the section that says “Read more”)</a:t>
            </a:r>
            <a:endParaRPr lang="en-CA" sz="3400" dirty="0"/>
          </a:p>
          <a:p>
            <a:r>
              <a:rPr lang="en-US" sz="3400" dirty="0"/>
              <a:t>(with additional information </a:t>
            </a:r>
            <a:r>
              <a:rPr lang="en-US" sz="3400" dirty="0" smtClean="0"/>
              <a:t>taken from </a:t>
            </a:r>
            <a:r>
              <a:rPr lang="en-US" sz="3400" dirty="0" err="1"/>
              <a:t>Edlin</a:t>
            </a:r>
            <a:r>
              <a:rPr lang="en-US" sz="3400" dirty="0"/>
              <a:t>, </a:t>
            </a:r>
            <a:r>
              <a:rPr lang="en-US" sz="3400" dirty="0" err="1"/>
              <a:t>Golany</a:t>
            </a:r>
            <a:r>
              <a:rPr lang="en-US" sz="3400" dirty="0"/>
              <a:t> &amp; Brown. </a:t>
            </a:r>
            <a:r>
              <a:rPr lang="en-US" sz="3400" i="1" dirty="0"/>
              <a:t>Health and Wellness</a:t>
            </a:r>
            <a:r>
              <a:rPr lang="en-US" sz="1600" i="1" dirty="0"/>
              <a:t>.</a:t>
            </a:r>
            <a:r>
              <a:rPr lang="en-US" sz="1600" dirty="0"/>
              <a:t> 7</a:t>
            </a:r>
            <a:r>
              <a:rPr lang="en-US" sz="1600" baseline="30000" dirty="0"/>
              <a:t>th</a:t>
            </a:r>
            <a:r>
              <a:rPr lang="en-US" sz="1600" dirty="0"/>
              <a:t> ed.)</a:t>
            </a:r>
            <a:endParaRPr lang="en-CA" sz="1600" dirty="0"/>
          </a:p>
          <a:p>
            <a:r>
              <a:rPr lang="en-US" sz="1600" dirty="0"/>
              <a:t> </a:t>
            </a:r>
            <a:endParaRPr lang="en-CA" sz="1600" dirty="0"/>
          </a:p>
          <a:p>
            <a:endParaRPr lang="en-CA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Cancer is not just one disease 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Common to all cancers is abnormal cells divide and invade the body’s tissues and organs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How Cancer Grows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Abnormalities in a cell causes the cell to start multiplying without control </a:t>
            </a:r>
          </a:p>
          <a:p>
            <a:pPr marR="0" lvl="0" rtl="0"/>
            <a:r>
              <a:rPr lang="en-CA" i="1" dirty="0" smtClean="0">
                <a:latin typeface="Times New Roman"/>
              </a:rPr>
              <a:t>Sometimes cells do not die at the expected time</a:t>
            </a:r>
            <a:endParaRPr lang="en-CA" i="1" baseline="0" dirty="0" smtClean="0">
              <a:latin typeface="Times New Roman"/>
            </a:endParaRPr>
          </a:p>
          <a:p>
            <a:pPr marR="0" lvl="0" rtl="0"/>
            <a:r>
              <a:rPr lang="en-CA" i="1" baseline="0" dirty="0" smtClean="0">
                <a:latin typeface="Times New Roman"/>
              </a:rPr>
              <a:t>Generally, the cell does not follow the normal life cycle for its type</a:t>
            </a:r>
          </a:p>
          <a:p>
            <a:pPr marR="0" lvl="0" rtl="0"/>
            <a:r>
              <a:rPr lang="en-US" i="1" baseline="0" dirty="0" smtClean="0">
                <a:latin typeface="Times New Roman"/>
              </a:rPr>
              <a:t>A </a:t>
            </a:r>
            <a:r>
              <a:rPr lang="en-CA" i="1" baseline="0" dirty="0" smtClean="0">
                <a:latin typeface="Times New Roman"/>
              </a:rPr>
              <a:t>tumour results, which may lead to various symptoms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US" baseline="0" dirty="0" smtClean="0">
                <a:latin typeface="Franklin Gothic Medium"/>
              </a:rPr>
              <a:t>How Cancer Grows-Benign Tumours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US" i="1" baseline="0" dirty="0" smtClean="0">
                <a:latin typeface="Times New Roman"/>
              </a:rPr>
              <a:t>Some </a:t>
            </a:r>
            <a:r>
              <a:rPr lang="en-CA" i="1" baseline="0" dirty="0" smtClean="0">
                <a:latin typeface="Times New Roman"/>
              </a:rPr>
              <a:t>tumours will not spread to other tissues and are non-cancerous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If the tumour does grow and get large enough, it may cause problems due to pressure on other organs or tissues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US" baseline="0" dirty="0" smtClean="0">
                <a:latin typeface="Franklin Gothic Medium"/>
              </a:rPr>
              <a:t>How Cancer Grows-Malignant Tumours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Tumours are called malignant if they have the ability to invade other tissues or organs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How Cancer Grows-Metastasis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Cancer cells sometimes can move through the bloodstream or the lymphatic system to other parts of the body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This process is called “metastasis”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If a cancer reaches this stage it is more difficult to treat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Types of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R="0" lvl="0" rtl="0"/>
            <a:r>
              <a:rPr lang="en-CA" i="1" baseline="0" dirty="0" smtClean="0">
                <a:latin typeface="Times New Roman"/>
              </a:rPr>
              <a:t>Cancers are referred to by the site where they originated</a:t>
            </a:r>
          </a:p>
          <a:p>
            <a:pPr marR="0" lvl="0" rtl="0"/>
            <a:r>
              <a:rPr lang="en-US" i="1" baseline="0" dirty="0" smtClean="0">
                <a:latin typeface="Times New Roman"/>
              </a:rPr>
              <a:t>Terms for different cancers:</a:t>
            </a:r>
          </a:p>
          <a:p>
            <a:pPr marR="0" lvl="1" rtl="0"/>
            <a:r>
              <a:rPr lang="en-CA" b="1" baseline="0" dirty="0" smtClean="0">
                <a:solidFill>
                  <a:srgbClr val="000000"/>
                </a:solidFill>
                <a:latin typeface="Arial"/>
              </a:rPr>
              <a:t>Carcinoma</a:t>
            </a:r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-originates in the skin or lining of organs</a:t>
            </a:r>
          </a:p>
          <a:p>
            <a:pPr marR="0" lvl="1" rtl="0"/>
            <a:r>
              <a:rPr lang="en-CA" b="1" baseline="0" dirty="0" smtClean="0">
                <a:solidFill>
                  <a:srgbClr val="000000"/>
                </a:solidFill>
                <a:latin typeface="Arial"/>
              </a:rPr>
              <a:t>Sarcoma</a:t>
            </a:r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-starts in connective tissue, such as bones, muscles, cartilage, blood vessels</a:t>
            </a:r>
          </a:p>
          <a:p>
            <a:pPr marR="0" lvl="1" rtl="0"/>
            <a:r>
              <a:rPr lang="en-CA" b="1" baseline="0" dirty="0" smtClean="0">
                <a:solidFill>
                  <a:srgbClr val="000000"/>
                </a:solidFill>
                <a:latin typeface="Arial"/>
              </a:rPr>
              <a:t>Leukemia</a:t>
            </a:r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-originates in bone marrow which is responsible for production of blood cells</a:t>
            </a:r>
          </a:p>
          <a:p>
            <a:pPr marR="0" lvl="1" rtl="0"/>
            <a:r>
              <a:rPr lang="en-CA" b="1" baseline="0" dirty="0" smtClean="0">
                <a:solidFill>
                  <a:srgbClr val="000000"/>
                </a:solidFill>
                <a:latin typeface="Arial"/>
              </a:rPr>
              <a:t>Lymphoma</a:t>
            </a:r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 and </a:t>
            </a:r>
            <a:r>
              <a:rPr lang="en-CA" b="1" baseline="0" dirty="0" smtClean="0">
                <a:solidFill>
                  <a:srgbClr val="000000"/>
                </a:solidFill>
                <a:latin typeface="Arial"/>
              </a:rPr>
              <a:t>myeloma-originates </a:t>
            </a:r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in immune system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Risk Factors for Cancer-Diet</a:t>
            </a:r>
            <a:endParaRPr lang="en-US" baseline="0" dirty="0" smtClean="0"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There are many factors that can increase one’s cancer risk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Diet, especially a low fiber, high-fat diet can increase the risk for some cancers, esp. colon cancer and breast cancer</a:t>
            </a:r>
            <a:endParaRPr lang="en-CA" baseline="0" dirty="0" smtClean="0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CA" baseline="0" dirty="0" smtClean="0">
                <a:latin typeface="Franklin Gothic Medium"/>
              </a:rPr>
              <a:t>Risk-Factors-Chemical Carcinogens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Chemicals alter the chromosomes or genes of the cells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Tobacco is an important chemical carcinogen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Industrial chemicals are also implicated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aseline="0" dirty="0" smtClean="0">
                <a:latin typeface="Franklin Gothic Medium"/>
              </a:rPr>
              <a:t>Risk Factors-Ionizing Radiation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R="0" lvl="0" rtl="0"/>
            <a:r>
              <a:rPr lang="en-CA" i="1" baseline="0" dirty="0" smtClean="0">
                <a:latin typeface="Times New Roman"/>
              </a:rPr>
              <a:t>X-rays, UV light, radioactivity can damage cells, esp. the ones that are most actively dividing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Limit exposure to x-rays, as damage is additive, likewise with UV radiation from sunlight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Conversely, radiation can be used to treat cancer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Risk Factors-Genetics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sz="3200" i="1" kern="1200" baseline="0" dirty="0" smtClean="0">
                <a:solidFill>
                  <a:schemeClr val="tx1"/>
                </a:solidFill>
                <a:latin typeface="Times New Roman"/>
                <a:ea typeface="+mn-ea"/>
                <a:cs typeface="+mn-cs"/>
              </a:rPr>
              <a:t>95% of cancers are not inherited</a:t>
            </a:r>
          </a:p>
          <a:p>
            <a:r>
              <a:rPr lang="en-CA" sz="3200" i="1" kern="1200" baseline="0" dirty="0" smtClean="0">
                <a:solidFill>
                  <a:schemeClr val="tx1"/>
                </a:solidFill>
                <a:latin typeface="Times New Roman"/>
                <a:ea typeface="+mn-ea"/>
                <a:cs typeface="+mn-cs"/>
              </a:rPr>
              <a:t>Cancer susceptibility genes, which are inherited, may cause the person with this gene to be more vulnerable to environmental factors that lead to cancer development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aseline="0" dirty="0" smtClean="0">
                <a:latin typeface="Franklin Gothic Medium"/>
              </a:rPr>
              <a:t>Risk Factors-Tumour Viruses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Virus invades cell, hijacking its genetic machinery, and causes changes in the cell’s genetic information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In humans, Hepatitis B, Papilloma virus (HPV), T-cell leukemia virus and Epstein-Barr virus are implicated in human cancers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aseline="0" dirty="0" smtClean="0">
                <a:latin typeface="Franklin Gothic Medium"/>
              </a:rPr>
              <a:t>Treatment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 Treatment for cancer falls into three main types: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Surgery to remove the tumour, radiation therapy and/or chemotherapy </a:t>
            </a:r>
            <a:endParaRPr lang="en-CA" baseline="0" smtClean="0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Treatment-Surgery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R="0" lvl="0" rtl="0"/>
            <a:r>
              <a:rPr lang="en-CA" i="1" baseline="0" dirty="0" smtClean="0">
                <a:latin typeface="Times New Roman"/>
              </a:rPr>
              <a:t>Surgery aims to remove all of the tumour, and is most effective if tumour is solid, small and the cancer has not metastasized throughout the body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Impossible to know if there are any other cancer cells elsewhere in the body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Some cancers do not form tumours, so surgery is not an option for these types, e.g. blood cancers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Treatment-Surgery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Side effects of surgery and include damage to nearby tissues, pain, infection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Treatment-Chemotherapy</a:t>
            </a:r>
            <a:endParaRPr lang="en-US" baseline="0" dirty="0" smtClean="0"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Effectiveness is again due to susceptibility of actively dividing cells to chemotherapy agent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Common side effects of chemotherapy are nausea, vomitting, loss of hair, tiredness, increased susceptibility to infection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Treatment-Radiation Therapy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Uses x-rays or high-energy radiation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Effective because cells that are actively dividing are most sensitive to radiation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The treatment can be more targeted to the tumour’s position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Side effects are nausea, vomitting, radiation burns of the skin, anemia, and fatigue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Treatments-Other types</a:t>
            </a:r>
            <a:endParaRPr lang="en-US" baseline="0" dirty="0" smtClean="0"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marR="0" lvl="0" rtl="0"/>
            <a:r>
              <a:rPr lang="en-CA" i="1" baseline="0" dirty="0" smtClean="0">
                <a:latin typeface="Times New Roman"/>
              </a:rPr>
              <a:t>Hormone therapy may be utilized if the cancer growth is affected by hormones, e.g. some forms of breast cancer or prostate cancer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Immune therapy aims to use the cancer patient’s own immune system to recognize and destroy cancer cells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Gene therapy attempts to change the DNA of the cancer cells so they can be destroyed more easily by other treatments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If cancer is quite advanced, palliative care is given to improve quality of life but not treat the cancer, per se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Prevention of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Prevention aims to decrease one’s risk for developing cancer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 Prevention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R="0" lvl="0" rtl="0"/>
            <a:r>
              <a:rPr lang="en-US" i="1" baseline="0" dirty="0" smtClean="0">
                <a:latin typeface="Times New Roman"/>
              </a:rPr>
              <a:t>Quit smoking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Smoking has been related not only to lung cancer, but to cancers of the mouth and throat, stomach, kidney, bladder and cervix, among others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Being exposed to second-hand smoke also increases cancer risk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Quitting smoking reduces risk between 50-90%, but not as low as for someone who has never smoked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 Prevention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US" i="1" baseline="0" smtClean="0">
                <a:latin typeface="Times New Roman"/>
              </a:rPr>
              <a:t>Avoid carcinogens 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Carcinogens are any chemical or agent that tends to produce a cancer (Dictionary.com)</a:t>
            </a:r>
          </a:p>
          <a:p>
            <a:pPr marR="0" lvl="1" rtl="0"/>
            <a:r>
              <a:rPr lang="en-US" baseline="0" smtClean="0">
                <a:solidFill>
                  <a:srgbClr val="000000"/>
                </a:solidFill>
                <a:latin typeface="Arial"/>
              </a:rPr>
              <a:t>Besides cigarette smoke, other carcinogens are asbestos, benzene, radon, uranium</a:t>
            </a:r>
            <a:r>
              <a:rPr lang="en-US" baseline="0" smtClean="0">
                <a:solidFill>
                  <a:srgbClr val="000000"/>
                </a:solidFill>
                <a:latin typeface="Times New Roman"/>
              </a:rPr>
              <a:t>,</a:t>
            </a:r>
            <a:r>
              <a:rPr lang="en-US" baseline="0" smtClean="0">
                <a:solidFill>
                  <a:srgbClr val="000000"/>
                </a:solidFill>
                <a:latin typeface="Arial"/>
              </a:rPr>
              <a:t> vinyl chloride</a:t>
            </a:r>
            <a:endParaRPr lang="en-US" baseline="0" smtClean="0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 Prevention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R="0" lvl="0" rtl="0"/>
            <a:r>
              <a:rPr lang="en-US" i="1" baseline="0" dirty="0" smtClean="0">
                <a:latin typeface="Times New Roman"/>
              </a:rPr>
              <a:t>Minimize exposure to UV radiation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Limit sun exposure and use of tanning beds, both of which can damage the DNA of the skin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Wear sunscreen with adequate SPF rating, use sunglasses, wear clothing that covers skin to limit sun exposure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Limit exposure to other types of radiation 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Radon gas is a gas that can enter the home through cracks in the foundation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Exposure to radon gas increases lung cancer risk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Medical x-rays and CT-scans should be done only when necessary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 Prevention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R="0" lvl="0" rtl="0"/>
            <a:r>
              <a:rPr lang="en-US" i="1" baseline="0" smtClean="0">
                <a:latin typeface="Times New Roman"/>
              </a:rPr>
              <a:t>Eat a healthy diet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A high-fat diet with processed and red meats increases risk 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Excessive alcohol intake increases risk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Eating a diet rich in fruits, vegetable, whole grains decreases risk</a:t>
            </a:r>
          </a:p>
          <a:p>
            <a:pPr marR="0" lvl="0" rtl="0"/>
            <a:r>
              <a:rPr lang="en-US" i="1" baseline="0" smtClean="0">
                <a:latin typeface="Times New Roman"/>
              </a:rPr>
              <a:t>Exercise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Engaging in 2.5 hours of moderate intensity exercise per week lowers risk of some cancers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 Prevention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US" i="1" baseline="0" smtClean="0">
                <a:latin typeface="Times New Roman"/>
              </a:rPr>
              <a:t>Maintain a healthy weight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Excessive weight increases risk of breast, colon, esophageal, kidney, gallbladder and uterine cancers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Cancer Prevention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US" i="1" baseline="0" smtClean="0">
                <a:latin typeface="Times New Roman"/>
              </a:rPr>
              <a:t>Get tested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Knowing and getting the screening tests for different cancers is a way to allow cancer to be detected early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If found early, cancer treatment can be more effective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Get Tested-Breast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Screening mammograms are recommended for women above age 40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Some organizations suggest yearly mammograms from age 40, others recommend every other year starting at age 50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Be aware of any changes in breasts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Get Tested-Cervical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Annual pap smears are recommended for sexually active women starting the latest at age 21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After age 30, if tests are normal, then every 3 years is recommended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sz="4400" kern="120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Get Tested-P</a:t>
            </a:r>
            <a:r>
              <a:rPr lang="en-US" baseline="0" dirty="0" smtClean="0">
                <a:latin typeface="Franklin Gothic Medium"/>
              </a:rPr>
              <a:t>rostate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smtClean="0">
                <a:latin typeface="Times New Roman"/>
              </a:rPr>
              <a:t>The usefulness of prostate cancer screening is not yet clearly established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Digital rectal exams can establish whether there is prostate enlargement, which occurs in the majority of men over age 70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Blood testing for PSA (prostate-specific antigen) may be used, but levels are variable and not specific enough for cancer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sz="4400" kern="120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Get Tested-</a:t>
            </a:r>
            <a:r>
              <a:rPr lang="en-US" baseline="0" dirty="0" smtClean="0">
                <a:latin typeface="Franklin Gothic Medium"/>
              </a:rPr>
              <a:t>Colorectal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Recommendations are that those over the age of 50 should have a “fecal occult blood” test that detects the presence of blood in the feces and can screen for cancer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Colonoscopy is recommended every 10 years over the age of 50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Get Vaccinated- HPV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HPV is the agent that causes genital warts, but some strains can also lead to cervical cancer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Present recommendations are that both men and women should be given the HPV vaccine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sz="4400" kern="120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Get Vaccinated-H</a:t>
            </a:r>
            <a:r>
              <a:rPr lang="en-US" baseline="0" dirty="0" smtClean="0">
                <a:latin typeface="Franklin Gothic Medium"/>
              </a:rPr>
              <a:t>epatitis B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R="0" lvl="0" rtl="0"/>
            <a:r>
              <a:rPr lang="en-CA" i="1" baseline="0" smtClean="0">
                <a:latin typeface="Times New Roman"/>
              </a:rPr>
              <a:t>This virus is sexually transmitted, can lead to hepatitis, and in some cases, chronic infection and/or liver cancer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In Quebec, all children in Grade 4 are vaccinated against Hepatitis B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Adults can also be vaccinated against Hepatitis B</a:t>
            </a:r>
          </a:p>
          <a:p>
            <a:pPr marR="0" lvl="0" rtl="0"/>
            <a:r>
              <a:rPr lang="en-CA" i="1" baseline="0" smtClean="0">
                <a:latin typeface="Times New Roman"/>
              </a:rPr>
              <a:t>Injection drug abusers who share needles are also at risk for this disease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Skin Cancer</a:t>
            </a:r>
            <a:endParaRPr lang="en-US" baseline="0" dirty="0" smtClean="0"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US" i="1" baseline="0" dirty="0" smtClean="0">
                <a:latin typeface="Times New Roman"/>
              </a:rPr>
              <a:t>The most common cancer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Skin cancer is treatable if caught early, but can also be fatal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Most often skin cancer results due to exposure to UV radiation from the sun or from tanning beds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The sun’s rays damage skin cells leading to abnormalities that develop into cancer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Skin Cancer</a:t>
            </a:r>
            <a:endParaRPr lang="en-US" baseline="0" dirty="0" smtClean="0"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People of all ages can develop skin cancer,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People of all skin tones can develop cancer although having fairer skin increases risk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Types of Skin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Actinic </a:t>
            </a:r>
            <a:r>
              <a:rPr lang="en-CA" i="1" baseline="0" dirty="0" err="1" smtClean="0">
                <a:latin typeface="Times New Roman"/>
              </a:rPr>
              <a:t>keratosis</a:t>
            </a:r>
            <a:r>
              <a:rPr lang="en-CA" i="1" baseline="0" dirty="0" smtClean="0">
                <a:latin typeface="Times New Roman"/>
              </a:rPr>
              <a:t> lesions are changes in the skin that can develop into </a:t>
            </a:r>
            <a:r>
              <a:rPr lang="en-CA" i="1" baseline="0" dirty="0" err="1" smtClean="0">
                <a:latin typeface="Times New Roman"/>
              </a:rPr>
              <a:t>squamous</a:t>
            </a:r>
            <a:r>
              <a:rPr lang="en-CA" i="1" baseline="0" dirty="0" smtClean="0">
                <a:latin typeface="Times New Roman"/>
              </a:rPr>
              <a:t> cell cancer 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The </a:t>
            </a:r>
            <a:r>
              <a:rPr lang="en-CA" i="1" baseline="0" dirty="0" err="1" smtClean="0">
                <a:latin typeface="Times New Roman"/>
              </a:rPr>
              <a:t>squamous</a:t>
            </a:r>
            <a:r>
              <a:rPr lang="en-CA" i="1" baseline="0" dirty="0" smtClean="0">
                <a:latin typeface="Times New Roman"/>
              </a:rPr>
              <a:t> cell layer is part of the epidermis (upper layer of the skin)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Types of Skin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i="1" baseline="0" dirty="0" smtClean="0">
                <a:latin typeface="Times New Roman"/>
              </a:rPr>
              <a:t>Basal cell carcinoma develops in the deeper layer of the epidermis (uppermost layer of the skin)</a:t>
            </a:r>
          </a:p>
          <a:p>
            <a:pPr marR="0" lvl="0" rtl="0"/>
            <a:r>
              <a:rPr lang="en-CA" i="1" baseline="0" dirty="0" smtClean="0">
                <a:latin typeface="Times New Roman"/>
              </a:rPr>
              <a:t>It can metastasize but is not often fatal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Types of Skin Cancer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US" i="1" baseline="0" smtClean="0">
                <a:latin typeface="Times New Roman"/>
              </a:rPr>
              <a:t>Melanoma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The most deadly form of skin cancer, which starts in the melanocytes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Melanocytes produce the pigment melanin which helps protect the skin from harmful UV rays of the sun</a:t>
            </a:r>
          </a:p>
          <a:p>
            <a:pPr marR="0" lvl="1" rtl="0"/>
            <a:r>
              <a:rPr lang="en-CA" baseline="0" smtClean="0">
                <a:solidFill>
                  <a:srgbClr val="000000"/>
                </a:solidFill>
                <a:latin typeface="Arial"/>
              </a:rPr>
              <a:t>A sign of melanoma is often a change in a mole or an asymmetrical growth on the skin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US" baseline="0" dirty="0" smtClean="0">
                <a:latin typeface="Franklin Gothic Medium"/>
              </a:rPr>
              <a:t>Types of Skin Cancer</a:t>
            </a:r>
            <a:endParaRPr lang="en-US" baseline="0" dirty="0" smtClean="0"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R="0" lvl="0" rtl="0"/>
            <a:r>
              <a:rPr lang="en-US" i="1" baseline="0" dirty="0" smtClean="0">
                <a:latin typeface="Times New Roman"/>
              </a:rPr>
              <a:t>Melanoma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Check for these signs in moles to determine the possibility of melanoma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A: Asymmetry-if one half of mole is different from the other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B: Border-if the edges of a mole are ragged or indented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C: Colour-colour is uneven in the mole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D: Diameter-mole that is larger than the diameter of a pencil eraser or that has increased in size should be checked</a:t>
            </a:r>
          </a:p>
          <a:p>
            <a:pPr marR="0" lvl="1" rtl="0"/>
            <a:r>
              <a:rPr lang="en-CA" baseline="0" dirty="0" smtClean="0">
                <a:solidFill>
                  <a:srgbClr val="000000"/>
                </a:solidFill>
                <a:latin typeface="Arial"/>
              </a:rPr>
              <a:t>E: Evolving-the mole is changing in some way</a:t>
            </a:r>
            <a:endParaRPr lang="en-CA" baseline="0" dirty="0" smtClean="0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2045</Words>
  <Application>Microsoft Macintosh PowerPoint</Application>
  <PresentationFormat>On-screen Show (4:3)</PresentationFormat>
  <Paragraphs>182</Paragraphs>
  <Slides>37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Protecting Yourself From Cancer</vt:lpstr>
      <vt:lpstr>Cancer</vt:lpstr>
      <vt:lpstr>How Cancer Grows</vt:lpstr>
      <vt:lpstr>How Cancer Grows-Benign Tumours</vt:lpstr>
      <vt:lpstr>How Cancer Grows-Malignant Tumours</vt:lpstr>
      <vt:lpstr>How Cancer Grows-Metastasis</vt:lpstr>
      <vt:lpstr>Types of Cancer</vt:lpstr>
      <vt:lpstr>Risk Factors for Cancer-Diet</vt:lpstr>
      <vt:lpstr>Risk-Factors-Chemical Carcinogens</vt:lpstr>
      <vt:lpstr>Risk Factors-Ionizing Radiation</vt:lpstr>
      <vt:lpstr>Risk Factors-Genetics</vt:lpstr>
      <vt:lpstr>Risk Factors-Tumour Viruses</vt:lpstr>
      <vt:lpstr>Treatment</vt:lpstr>
      <vt:lpstr>Treatment-Surgery</vt:lpstr>
      <vt:lpstr>Treatment-Surgery</vt:lpstr>
      <vt:lpstr>Treatment-Chemotherapy</vt:lpstr>
      <vt:lpstr>Treatment-Radiation Therapy</vt:lpstr>
      <vt:lpstr>Treatments-Other types</vt:lpstr>
      <vt:lpstr>Prevention of Cancer</vt:lpstr>
      <vt:lpstr>Cancer Prevention</vt:lpstr>
      <vt:lpstr>Cancer Prevention</vt:lpstr>
      <vt:lpstr>Cancer Prevention</vt:lpstr>
      <vt:lpstr>Cancer Prevention</vt:lpstr>
      <vt:lpstr>Cancer Prevention</vt:lpstr>
      <vt:lpstr>Cancer Prevention</vt:lpstr>
      <vt:lpstr>Get Tested-Breast Cancer</vt:lpstr>
      <vt:lpstr>Get Tested-Cervical Cancer</vt:lpstr>
      <vt:lpstr>Get Tested-Prostate Cancer</vt:lpstr>
      <vt:lpstr>Get Tested-Colorectal Cancer</vt:lpstr>
      <vt:lpstr>Get Vaccinated- HPV</vt:lpstr>
      <vt:lpstr>Get Vaccinated-Hepatitis B</vt:lpstr>
      <vt:lpstr>Skin Cancer</vt:lpstr>
      <vt:lpstr>Skin Cancer</vt:lpstr>
      <vt:lpstr>Types of Skin Cancer</vt:lpstr>
      <vt:lpstr>Types of Skin Cancer</vt:lpstr>
      <vt:lpstr>Types of Skin Cancer</vt:lpstr>
      <vt:lpstr>Types of Skin Cancer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Pat</dc:creator>
  <cp:lastModifiedBy>AMAN GILL</cp:lastModifiedBy>
  <cp:revision>29</cp:revision>
  <dcterms:created xsi:type="dcterms:W3CDTF">2013-10-25T15:36:38Z</dcterms:created>
  <dcterms:modified xsi:type="dcterms:W3CDTF">2014-11-10T17:43:32Z</dcterms:modified>
</cp:coreProperties>
</file>