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6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9" r:id="rId4"/>
    <p:sldId id="260" r:id="rId5"/>
    <p:sldId id="268" r:id="rId6"/>
    <p:sldId id="270" r:id="rId7"/>
    <p:sldId id="303" r:id="rId8"/>
    <p:sldId id="297" r:id="rId9"/>
    <p:sldId id="299" r:id="rId10"/>
    <p:sldId id="279" r:id="rId11"/>
    <p:sldId id="302" r:id="rId12"/>
    <p:sldId id="304" r:id="rId13"/>
    <p:sldId id="305" r:id="rId14"/>
  </p:sldIdLst>
  <p:sldSz cx="9144000" cy="6858000" type="screen4x3"/>
  <p:notesSz cx="7315200" cy="9601200"/>
  <p:defaultTextStyle>
    <a:defPPr>
      <a:defRPr lang="en-CA"/>
    </a:defPPr>
    <a:lvl1pPr algn="l" rtl="0" eaLnBrk="0" fontAlgn="base" hangingPunct="0">
      <a:lnSpc>
        <a:spcPct val="90000"/>
      </a:lnSpc>
      <a:spcBef>
        <a:spcPct val="20000"/>
      </a:spcBef>
      <a:spcAft>
        <a:spcPct val="0"/>
      </a:spcAft>
      <a:buClr>
        <a:srgbClr val="6699FF"/>
      </a:buClr>
      <a:buSzPct val="150000"/>
      <a:buChar char="•"/>
      <a:defRPr sz="3000" b="1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eaLnBrk="0" fontAlgn="base" hangingPunct="0">
      <a:lnSpc>
        <a:spcPct val="90000"/>
      </a:lnSpc>
      <a:spcBef>
        <a:spcPct val="20000"/>
      </a:spcBef>
      <a:spcAft>
        <a:spcPct val="0"/>
      </a:spcAft>
      <a:buClr>
        <a:srgbClr val="6699FF"/>
      </a:buClr>
      <a:buSzPct val="150000"/>
      <a:buChar char="•"/>
      <a:defRPr sz="3000" b="1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eaLnBrk="0" fontAlgn="base" hangingPunct="0">
      <a:lnSpc>
        <a:spcPct val="90000"/>
      </a:lnSpc>
      <a:spcBef>
        <a:spcPct val="20000"/>
      </a:spcBef>
      <a:spcAft>
        <a:spcPct val="0"/>
      </a:spcAft>
      <a:buClr>
        <a:srgbClr val="6699FF"/>
      </a:buClr>
      <a:buSzPct val="150000"/>
      <a:buChar char="•"/>
      <a:defRPr sz="3000" b="1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eaLnBrk="0" fontAlgn="base" hangingPunct="0">
      <a:lnSpc>
        <a:spcPct val="90000"/>
      </a:lnSpc>
      <a:spcBef>
        <a:spcPct val="20000"/>
      </a:spcBef>
      <a:spcAft>
        <a:spcPct val="0"/>
      </a:spcAft>
      <a:buClr>
        <a:srgbClr val="6699FF"/>
      </a:buClr>
      <a:buSzPct val="150000"/>
      <a:buChar char="•"/>
      <a:defRPr sz="3000" b="1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eaLnBrk="0" fontAlgn="base" hangingPunct="0">
      <a:lnSpc>
        <a:spcPct val="90000"/>
      </a:lnSpc>
      <a:spcBef>
        <a:spcPct val="20000"/>
      </a:spcBef>
      <a:spcAft>
        <a:spcPct val="0"/>
      </a:spcAft>
      <a:buClr>
        <a:srgbClr val="6699FF"/>
      </a:buClr>
      <a:buSzPct val="150000"/>
      <a:buChar char="•"/>
      <a:defRPr sz="3000" b="1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3000" b="1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3000" b="1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3000" b="1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3000" b="1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66FF33"/>
    <a:srgbClr val="FFFF00"/>
    <a:srgbClr val="04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66" autoAdjust="0"/>
    <p:restoredTop sz="86299" autoAdjust="0"/>
  </p:normalViewPr>
  <p:slideViewPr>
    <p:cSldViewPr snapToGrid="0">
      <p:cViewPr varScale="1">
        <p:scale>
          <a:sx n="77" d="100"/>
          <a:sy n="77" d="100"/>
        </p:scale>
        <p:origin x="1742" y="58"/>
      </p:cViewPr>
      <p:guideLst>
        <p:guide orient="horz" pos="215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-1956" y="-9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3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3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3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300" b="0"/>
            </a:lvl1pPr>
          </a:lstStyle>
          <a:p>
            <a:fld id="{D2CC217A-AE18-4ED8-83E3-67E93BBD50B4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725926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3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3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5365750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3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300" b="0"/>
            </a:lvl1pPr>
          </a:lstStyle>
          <a:p>
            <a:fld id="{478749E7-88B6-43EE-B69D-11D188CC3D52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98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>
              <a:defRPr sz="30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66788">
              <a:defRPr sz="30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66788">
              <a:defRPr sz="30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66788">
              <a:defRPr sz="30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66788">
              <a:defRPr sz="30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66788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Pct val="150000"/>
              <a:buChar char="•"/>
              <a:defRPr sz="30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66788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Pct val="150000"/>
              <a:buChar char="•"/>
              <a:defRPr sz="30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66788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Pct val="150000"/>
              <a:buChar char="•"/>
              <a:defRPr sz="30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66788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99FF"/>
              </a:buClr>
              <a:buSzPct val="150000"/>
              <a:buChar char="•"/>
              <a:defRPr sz="30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67BAA6B4-CE2D-470E-8179-7DE19219C9E0}" type="slidenum">
              <a:rPr lang="en-CA" sz="1300" b="0"/>
              <a:pPr/>
              <a:t>6</a:t>
            </a:fld>
            <a:endParaRPr lang="en-CA" sz="1300" b="0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84836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Links on this</a:t>
            </a:r>
            <a:r>
              <a:rPr lang="en-US" baseline="0" dirty="0" smtClean="0"/>
              <a:t> page are active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8749E7-88B6-43EE-B69D-11D188CC3D52}" type="slidenum">
              <a:rPr lang="en-CA" smtClean="0"/>
              <a:pPr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541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76673"/>
            <a:ext cx="8229600" cy="4713288"/>
          </a:xfrm>
        </p:spPr>
        <p:txBody>
          <a:bodyPr/>
          <a:lstStyle>
            <a:lvl2pPr marL="742950" indent="-285750">
              <a:buFont typeface="Arial" pitchFamily="34" charset="0"/>
              <a:buChar char="•"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3905338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40474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219200"/>
            <a:ext cx="3810000" cy="4800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219200"/>
            <a:ext cx="3810000" cy="48006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72487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 bwMode="auto">
          <a:xfrm>
            <a:off x="457200" y="17828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412875"/>
            <a:ext cx="8229600" cy="471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 smtClean="0"/>
          </a:p>
        </p:txBody>
      </p:sp>
      <p:sp>
        <p:nvSpPr>
          <p:cNvPr id="6" name="Rectangle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CA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458144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51" r:id="rId2"/>
    <p:sldLayoutId id="2147483852" r:id="rId3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refworks.scholarsportal.info/refworks2/?r=authentication::init&amp;groupcode=RWUOttawa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salinella.bio.uottawa.ca/BIO1130/Labs/default.php?rwex.htm" TargetMode="External"/><Relationship Id="rId5" Type="http://schemas.openxmlformats.org/officeDocument/2006/relationships/hyperlink" Target="http://salinella.bio.uottawa.ca/BIO1130/Labs/default.php?Labs_SciLit.htm??E?Md3ChapterMcp1" TargetMode="External"/><Relationship Id="rId4" Type="http://schemas.openxmlformats.org/officeDocument/2006/relationships/hyperlink" Target="http://salinella.bio.uottawa.ca/BIO1130/Labs/Default.php?refworks.htm??E?Md3ChapterMcp1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4572" y="2878797"/>
            <a:ext cx="8229600" cy="1143000"/>
          </a:xfrm>
        </p:spPr>
        <p:txBody>
          <a:bodyPr/>
          <a:lstStyle/>
          <a:p>
            <a:r>
              <a:rPr lang="en-US" sz="6000" dirty="0" smtClean="0"/>
              <a:t>BIO1130 Lab 2</a:t>
            </a:r>
            <a:br>
              <a:rPr lang="en-US" sz="6000" dirty="0" smtClean="0"/>
            </a:br>
            <a:r>
              <a:rPr lang="en-US" sz="6000" dirty="0"/>
              <a:t>S</a:t>
            </a:r>
            <a:r>
              <a:rPr lang="en-US" sz="6000" dirty="0" smtClean="0"/>
              <a:t>cientific literature</a:t>
            </a:r>
            <a:r>
              <a:rPr lang="en-CA" dirty="0" smtClean="0"/>
              <a:t/>
            </a:r>
            <a:br>
              <a:rPr lang="en-CA" dirty="0" smtClean="0"/>
            </a:b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 smtClean="0"/>
              <a:t>Laboratory</a:t>
            </a:r>
            <a:r>
              <a:rPr lang="fr-CA" dirty="0" smtClean="0"/>
              <a:t> objectives</a:t>
            </a:r>
            <a:endParaRPr lang="en-US" dirty="0" smtClean="0"/>
          </a:p>
        </p:txBody>
      </p:sp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After completing this laboratory, you should be able to:</a:t>
            </a:r>
          </a:p>
          <a:p>
            <a:r>
              <a:rPr lang="en-US" dirty="0" smtClean="0"/>
              <a:t>Determine whether a publication can be considered an original scientific contribution.</a:t>
            </a:r>
          </a:p>
          <a:p>
            <a:r>
              <a:rPr lang="en-US" dirty="0" smtClean="0"/>
              <a:t>Carry out bibliographic research using on-line resources at the University of Ottawa</a:t>
            </a:r>
          </a:p>
          <a:p>
            <a:r>
              <a:rPr lang="en-US" dirty="0" smtClean="0"/>
              <a:t>Use </a:t>
            </a:r>
            <a:r>
              <a:rPr lang="en-US" dirty="0" err="1" smtClean="0"/>
              <a:t>Refwork</a:t>
            </a:r>
            <a:r>
              <a:rPr lang="en-US" dirty="0" smtClean="0"/>
              <a:t> to collect scientific literature articles, insert reference within a text and generate and formatted reference list.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 err="1" smtClean="0"/>
              <a:t>Credible</a:t>
            </a:r>
            <a:r>
              <a:rPr lang="fr-CA" dirty="0" smtClean="0"/>
              <a:t> sources of </a:t>
            </a:r>
            <a:r>
              <a:rPr lang="fr-CA" dirty="0" err="1" smtClean="0"/>
              <a:t>scientific</a:t>
            </a:r>
            <a:r>
              <a:rPr lang="fr-CA" dirty="0"/>
              <a:t> </a:t>
            </a:r>
            <a:r>
              <a:rPr lang="fr-CA" dirty="0" smtClean="0"/>
              <a:t>information:</a:t>
            </a:r>
            <a:endParaRPr lang="en-US" dirty="0" smtClean="0"/>
          </a:p>
        </p:txBody>
      </p:sp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Include a full description of the </a:t>
            </a:r>
            <a:r>
              <a:rPr lang="en-CA" dirty="0" smtClean="0">
                <a:solidFill>
                  <a:srgbClr val="C00000"/>
                </a:solidFill>
              </a:rPr>
              <a:t>methodology</a:t>
            </a:r>
            <a:r>
              <a:rPr lang="en-CA" dirty="0" smtClean="0"/>
              <a:t> used to obtain the presented </a:t>
            </a:r>
            <a:r>
              <a:rPr lang="en-CA" dirty="0" smtClean="0">
                <a:solidFill>
                  <a:srgbClr val="C00000"/>
                </a:solidFill>
              </a:rPr>
              <a:t>results</a:t>
            </a:r>
            <a:r>
              <a:rPr lang="en-CA" dirty="0" smtClean="0"/>
              <a:t>, and a description of how the </a:t>
            </a:r>
            <a:r>
              <a:rPr lang="en-CA" dirty="0" smtClean="0">
                <a:solidFill>
                  <a:srgbClr val="C00000"/>
                </a:solidFill>
              </a:rPr>
              <a:t>conclusions</a:t>
            </a:r>
            <a:r>
              <a:rPr lang="en-CA" dirty="0" smtClean="0"/>
              <a:t> were derived.</a:t>
            </a:r>
          </a:p>
          <a:p>
            <a:r>
              <a:rPr lang="en-CA" dirty="0" smtClean="0"/>
              <a:t>Are written by the researchers who actually did the reported research (i.e. are not ghost written)</a:t>
            </a:r>
          </a:p>
          <a:p>
            <a:r>
              <a:rPr lang="en-CA" dirty="0" smtClean="0"/>
              <a:t>Have been peer-reviewed, i.e. subject to review by independent scientific experts in the field.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6"/>
          <p:cNvSpPr>
            <a:spLocks noChangeArrowheads="1"/>
          </p:cNvSpPr>
          <p:nvPr/>
        </p:nvSpPr>
        <p:spPr bwMode="auto">
          <a:xfrm>
            <a:off x="855663" y="241300"/>
            <a:ext cx="7772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Scientific research articles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Authors have done the research (or at least participated in it)</a:t>
            </a:r>
          </a:p>
          <a:p>
            <a:r>
              <a:rPr lang="en-US" dirty="0" smtClean="0"/>
              <a:t>The methods are described in sufficient detail for the study to be reproduced and the results verified</a:t>
            </a:r>
          </a:p>
          <a:p>
            <a:r>
              <a:rPr lang="en-US" dirty="0" smtClean="0"/>
              <a:t>Study results (data) are presented, at least in summary form.</a:t>
            </a:r>
          </a:p>
          <a:p>
            <a:r>
              <a:rPr lang="en-US" dirty="0" smtClean="0"/>
              <a:t>The work has been reviewed (anonymously) by independent experts (</a:t>
            </a:r>
            <a:r>
              <a:rPr lang="en-US" altLang="en-US" dirty="0" smtClean="0"/>
              <a:t>“</a:t>
            </a:r>
            <a:r>
              <a:rPr lang="en-US" dirty="0" smtClean="0"/>
              <a:t>peer review</a:t>
            </a:r>
            <a:r>
              <a:rPr lang="en-US" altLang="en-US" dirty="0" smtClean="0"/>
              <a:t>”</a:t>
            </a:r>
            <a:r>
              <a:rPr lang="en-US" dirty="0" smtClean="0"/>
              <a:t>) who have recommended publication.</a:t>
            </a:r>
          </a:p>
          <a:p>
            <a:r>
              <a:rPr lang="en-US" dirty="0" smtClean="0"/>
              <a:t>The work has been judged of sufficient interest and quality by independent reviewers and editors to merit publication</a:t>
            </a:r>
          </a:p>
          <a:p>
            <a:r>
              <a:rPr lang="en-US" dirty="0" smtClean="0"/>
              <a:t>Scientific articles that have these elements are referred to as the primary scientific literature.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Searching the primary scientific literature: some problems</a:t>
            </a:r>
          </a:p>
        </p:txBody>
      </p:sp>
      <p:sp>
        <p:nvSpPr>
          <p:cNvPr id="14338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volume of scientific information is enormous.</a:t>
            </a:r>
          </a:p>
          <a:p>
            <a:r>
              <a:rPr lang="en-CA" dirty="0" smtClean="0"/>
              <a:t>There </a:t>
            </a:r>
            <a:r>
              <a:rPr lang="en-CA" dirty="0" smtClean="0"/>
              <a:t>is no single searchable index that covers all scientific journals and books.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Solutions available to students</a:t>
            </a:r>
          </a:p>
        </p:txBody>
      </p:sp>
      <p:sp>
        <p:nvSpPr>
          <p:cNvPr id="15362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Web of Science, </a:t>
            </a:r>
            <a:r>
              <a:rPr lang="en-US" dirty="0" smtClean="0"/>
              <a:t>Scopus, Medline</a:t>
            </a:r>
            <a:r>
              <a:rPr lang="en-US" dirty="0" smtClean="0"/>
              <a:t>….: Google-like tools for titles and abstracts of articles, as well as keywords</a:t>
            </a:r>
          </a:p>
          <a:p>
            <a:r>
              <a:rPr lang="en-US" dirty="0" smtClean="0"/>
              <a:t>Organized into thematic databases covering different subject areas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Lab2 </a:t>
            </a:r>
            <a:r>
              <a:rPr lang="en-US" dirty="0" smtClean="0"/>
              <a:t>assignments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Two exercises:</a:t>
            </a:r>
          </a:p>
          <a:p>
            <a:pPr marL="514350" indent="-514350">
              <a:buAutoNum type="arabicPeriod"/>
            </a:pP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In-lab</a:t>
            </a:r>
            <a:r>
              <a:rPr lang="en-US" sz="2800" dirty="0" smtClean="0"/>
              <a:t> questionnaire about scientific literature and online databases. Answer this questionnaire </a:t>
            </a:r>
            <a:r>
              <a:rPr lang="en-US" sz="2800" b="1" dirty="0" smtClean="0">
                <a:solidFill>
                  <a:srgbClr val="C00000"/>
                </a:solidFill>
              </a:rPr>
              <a:t>DURING THE LAB </a:t>
            </a:r>
            <a:r>
              <a:rPr lang="en-US" sz="2800" dirty="0" smtClean="0"/>
              <a:t>(not at home) on the lab website (Lab2</a:t>
            </a:r>
            <a:r>
              <a:rPr lang="en-US" sz="2800" dirty="0" smtClean="0">
                <a:sym typeface="Wingdings" panose="05000000000000000000" pitchFamily="2" charset="2"/>
              </a:rPr>
              <a:t>Lab2 Questionnaire*)</a:t>
            </a:r>
            <a:r>
              <a:rPr lang="en-US" sz="2800" dirty="0" smtClean="0"/>
              <a:t>. Worth 90% of Lab2 mark</a:t>
            </a:r>
          </a:p>
          <a:p>
            <a:pPr marL="514350" indent="-514350">
              <a:buAutoNum type="arabicPeriod"/>
            </a:pP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Mendeley exercise</a:t>
            </a:r>
            <a:r>
              <a:rPr lang="en-US" sz="2800" dirty="0" smtClean="0"/>
              <a:t>: </a:t>
            </a:r>
            <a:r>
              <a:rPr lang="en-US" sz="2800" b="1" dirty="0" smtClean="0">
                <a:solidFill>
                  <a:srgbClr val="C00000"/>
                </a:solidFill>
              </a:rPr>
              <a:t>Start during the lab </a:t>
            </a:r>
            <a:r>
              <a:rPr lang="en-US" sz="2800" dirty="0" smtClean="0"/>
              <a:t>– can be finished at home</a:t>
            </a:r>
            <a:r>
              <a:rPr lang="en-US" sz="2800" dirty="0"/>
              <a:t> </a:t>
            </a:r>
            <a:r>
              <a:rPr lang="en-US" sz="2800" dirty="0" smtClean="0"/>
              <a:t>(</a:t>
            </a:r>
            <a:r>
              <a:rPr lang="en-US" sz="2800" b="1" dirty="0" smtClean="0"/>
              <a:t>max. 2 days after lab before 5PM</a:t>
            </a:r>
            <a:r>
              <a:rPr lang="en-US" sz="2800" dirty="0" smtClean="0"/>
              <a:t>). Worth: 10% of lab2 mark.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*link will be active on Oct.3</a:t>
            </a:r>
            <a:r>
              <a:rPr lang="en-US" sz="2800" baseline="30000" dirty="0"/>
              <a:t>rd</a:t>
            </a:r>
            <a:r>
              <a:rPr lang="en-US" sz="2800" dirty="0"/>
              <a:t>  </a:t>
            </a:r>
          </a:p>
          <a:p>
            <a:pPr marL="0" indent="0">
              <a:buNone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996839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Scientific literature questionnaire</a:t>
            </a:r>
            <a:endParaRPr lang="en-CA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76673"/>
            <a:ext cx="8229600" cy="2133426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Access your personal set of questions (you’re </a:t>
            </a:r>
            <a:r>
              <a:rPr lang="en-US" b="1" u="sng" dirty="0" smtClean="0">
                <a:solidFill>
                  <a:srgbClr val="C00000"/>
                </a:solidFill>
              </a:rPr>
              <a:t>not</a:t>
            </a:r>
            <a:r>
              <a:rPr lang="en-US" dirty="0" smtClean="0"/>
              <a:t> sharing with your lab partner)</a:t>
            </a:r>
          </a:p>
          <a:p>
            <a:r>
              <a:rPr lang="en-US" dirty="0" smtClean="0"/>
              <a:t>Go to BIO1130 Lab website </a:t>
            </a:r>
            <a:r>
              <a:rPr lang="en-US" dirty="0" smtClean="0">
                <a:sym typeface="Wingdings" panose="05000000000000000000" pitchFamily="2" charset="2"/>
              </a:rPr>
              <a:t>Lab2</a:t>
            </a:r>
            <a:r>
              <a:rPr lang="en-US" altLang="en-US" dirty="0" smtClean="0"/>
              <a:t>“</a:t>
            </a:r>
            <a:r>
              <a:rPr lang="en-US" dirty="0" smtClean="0"/>
              <a:t>lab2 questionnaire</a:t>
            </a:r>
            <a:r>
              <a:rPr lang="en-US" altLang="en-US" dirty="0" smtClean="0"/>
              <a:t>”</a:t>
            </a:r>
            <a:r>
              <a:rPr lang="en-US" dirty="0" smtClean="0"/>
              <a:t> </a:t>
            </a:r>
          </a:p>
          <a:p>
            <a:r>
              <a:rPr lang="en-US" dirty="0" smtClean="0"/>
              <a:t>You can </a:t>
            </a:r>
            <a:r>
              <a:rPr lang="en-US" b="1" dirty="0" smtClean="0"/>
              <a:t>SAVE</a:t>
            </a:r>
            <a:r>
              <a:rPr lang="en-US" dirty="0" smtClean="0"/>
              <a:t> your answers then return to the questionnaire later (make sure you save your progress regularly in case of technical problem).</a:t>
            </a:r>
          </a:p>
          <a:p>
            <a:r>
              <a:rPr lang="en-US" b="1" dirty="0" smtClean="0"/>
              <a:t>SUMBIT</a:t>
            </a:r>
            <a:r>
              <a:rPr lang="en-US" dirty="0" smtClean="0"/>
              <a:t> your answer with the submit button</a:t>
            </a:r>
          </a:p>
          <a:p>
            <a:r>
              <a:rPr lang="en-US" sz="4000" b="1" dirty="0" smtClean="0">
                <a:solidFill>
                  <a:srgbClr val="C00000"/>
                </a:solidFill>
              </a:rPr>
              <a:t>WARNING: SUBMISSION IS FINAL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64" y="3629829"/>
            <a:ext cx="8078025" cy="28540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Scientific literature questionnaire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AA0000"/>
                </a:solidFill>
              </a:rPr>
              <a:t>Questionnaire </a:t>
            </a:r>
            <a:r>
              <a:rPr lang="en-US" dirty="0" smtClean="0">
                <a:solidFill>
                  <a:srgbClr val="AA0000"/>
                </a:solidFill>
              </a:rPr>
              <a:t>must be submitted during lab </a:t>
            </a:r>
            <a:r>
              <a:rPr lang="en-US" dirty="0" smtClean="0">
                <a:solidFill>
                  <a:srgbClr val="AA0000"/>
                </a:solidFill>
              </a:rPr>
              <a:t>session</a:t>
            </a:r>
          </a:p>
          <a:p>
            <a:r>
              <a:rPr lang="en-US" dirty="0" smtClean="0"/>
              <a:t>Save your answers progressively</a:t>
            </a:r>
          </a:p>
          <a:p>
            <a:r>
              <a:rPr lang="en-US" dirty="0"/>
              <a:t>Score can be seen once questionnaire is </a:t>
            </a:r>
            <a:r>
              <a:rPr lang="en-US" dirty="0" smtClean="0"/>
              <a:t>submitted: if you don’t see a score, contact your TA immediately.</a:t>
            </a:r>
            <a:endParaRPr lang="en-US" dirty="0"/>
          </a:p>
          <a:p>
            <a:endParaRPr lang="en-US" dirty="0" smtClean="0">
              <a:solidFill>
                <a:srgbClr val="AA0000"/>
              </a:solidFill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Strategies for searching by key-words</a:t>
            </a:r>
            <a:endParaRPr lang="en-US" dirty="0" smtClean="0"/>
          </a:p>
        </p:txBody>
      </p:sp>
      <p:sp>
        <p:nvSpPr>
          <p:cNvPr id="20482" name="Rectangle 7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Choose appropriate search terms (mostly a case of trial and error!)</a:t>
            </a:r>
          </a:p>
          <a:p>
            <a:r>
              <a:rPr lang="en-CA" dirty="0" smtClean="0"/>
              <a:t>The more search terms, or the more precise terms you use, the smaller the list of hits.</a:t>
            </a:r>
          </a:p>
          <a:p>
            <a:r>
              <a:rPr lang="en-CA" dirty="0" smtClean="0"/>
              <a:t>To get longer lists of hits, use fewer terms, more general terms, or « wildcards ». </a:t>
            </a:r>
          </a:p>
          <a:p>
            <a:r>
              <a:rPr lang="en-CA" dirty="0" smtClean="0"/>
              <a:t>Change terms (using synonyms) if you do not retrieve a satisfactory set of hits</a:t>
            </a:r>
          </a:p>
          <a:p>
            <a:r>
              <a:rPr lang="en-CA" dirty="0" smtClean="0"/>
              <a:t>You should try several different searches using different sets of keywords (do NOT rely on a single search!)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FAQs:</a:t>
            </a:r>
            <a:endParaRPr lang="en-US" dirty="0" smtClean="0"/>
          </a:p>
        </p:txBody>
      </p:sp>
      <p:sp>
        <p:nvSpPr>
          <p:cNvPr id="25602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Do I have to complete the questionnaire before the lab? </a:t>
            </a:r>
            <a:r>
              <a:rPr lang="en-US" b="1" dirty="0" smtClean="0"/>
              <a:t>NO</a:t>
            </a:r>
          </a:p>
          <a:p>
            <a:r>
              <a:rPr lang="en-US" dirty="0" smtClean="0"/>
              <a:t>Do I have to attend the lab? </a:t>
            </a:r>
            <a:r>
              <a:rPr lang="en-US" b="1" dirty="0" smtClean="0"/>
              <a:t>YES</a:t>
            </a:r>
            <a:r>
              <a:rPr lang="en-US" dirty="0" smtClean="0"/>
              <a:t> (it is mandatory and you must collect your corrected lab1)</a:t>
            </a:r>
          </a:p>
          <a:p>
            <a:r>
              <a:rPr lang="en-US" dirty="0" smtClean="0"/>
              <a:t>Do my lab partner and I share the same questions? </a:t>
            </a:r>
            <a:r>
              <a:rPr lang="en-US" b="1" dirty="0" smtClean="0">
                <a:solidFill>
                  <a:srgbClr val="C00000"/>
                </a:solidFill>
              </a:rPr>
              <a:t>NO – you have your own set of questions. But you can help each other</a:t>
            </a:r>
          </a:p>
          <a:p>
            <a:r>
              <a:rPr lang="en-US" dirty="0" smtClean="0"/>
              <a:t>Is there a report to hand in for lab2?</a:t>
            </a:r>
            <a:r>
              <a:rPr lang="en-US" b="1" dirty="0" smtClean="0">
                <a:solidFill>
                  <a:srgbClr val="C00000"/>
                </a:solidFill>
              </a:rPr>
              <a:t> NO but there’s the Mendeley assignment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Mendeley assignment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400" dirty="0" smtClean="0"/>
              <a:t>Short exercise to teach you how to insert citations in a text and format a reference list using a reference management software (</a:t>
            </a:r>
            <a:r>
              <a:rPr lang="en-US" sz="2400" dirty="0" smtClean="0">
                <a:hlinkClick r:id="rId3"/>
              </a:rPr>
              <a:t>Mendeley</a:t>
            </a:r>
            <a:r>
              <a:rPr lang="en-US" sz="2400" dirty="0" smtClean="0"/>
              <a:t>):</a:t>
            </a:r>
          </a:p>
          <a:p>
            <a:r>
              <a:rPr lang="en-US" sz="2400" dirty="0" smtClean="0"/>
              <a:t>1- Read the </a:t>
            </a:r>
            <a:r>
              <a:rPr lang="en-US" sz="2400" dirty="0" smtClean="0">
                <a:hlinkClick r:id="rId4"/>
              </a:rPr>
              <a:t>Mendeley module </a:t>
            </a:r>
            <a:r>
              <a:rPr lang="en-US" sz="2400" dirty="0" smtClean="0"/>
              <a:t>on the lab website (</a:t>
            </a:r>
            <a:r>
              <a:rPr lang="en-US" sz="2400" dirty="0" smtClean="0">
                <a:hlinkClick r:id="rId5"/>
              </a:rPr>
              <a:t>Lab2 Page</a:t>
            </a:r>
            <a:r>
              <a:rPr lang="en-US" sz="2400" dirty="0" smtClean="0"/>
              <a:t>) to learn how to use Mendeley.</a:t>
            </a:r>
          </a:p>
          <a:p>
            <a:r>
              <a:rPr lang="en-US" sz="2400" dirty="0" smtClean="0"/>
              <a:t>2- Visit the </a:t>
            </a:r>
            <a:r>
              <a:rPr lang="en-US" sz="2400" dirty="0" smtClean="0">
                <a:hlinkClick r:id="rId6"/>
              </a:rPr>
              <a:t>Mendeley exercise Page </a:t>
            </a:r>
            <a:r>
              <a:rPr lang="en-US" sz="2400" dirty="0" smtClean="0"/>
              <a:t>(link on Lab2 page) and follow instructions.</a:t>
            </a:r>
          </a:p>
          <a:p>
            <a:r>
              <a:rPr lang="en-US" sz="2400" dirty="0" smtClean="0"/>
              <a:t>3- Complete the exercise and send your formatted document to </a:t>
            </a:r>
            <a:r>
              <a:rPr lang="en-US" sz="2400" dirty="0" smtClean="0">
                <a:solidFill>
                  <a:srgbClr val="C00000"/>
                </a:solidFill>
              </a:rPr>
              <a:t>[DESIGNATED TA]</a:t>
            </a:r>
            <a:r>
              <a:rPr lang="en-US" sz="2400" dirty="0" smtClean="0"/>
              <a:t> by email at </a:t>
            </a:r>
            <a:r>
              <a:rPr lang="en-US" sz="2400" dirty="0" smtClean="0">
                <a:solidFill>
                  <a:srgbClr val="C00000"/>
                </a:solidFill>
              </a:rPr>
              <a:t>[TA ADDRESS HERE]:</a:t>
            </a:r>
          </a:p>
          <a:p>
            <a:pPr lvl="1"/>
            <a:r>
              <a:rPr lang="en-US" sz="2400" dirty="0" smtClean="0"/>
              <a:t>Write full name, student ID and lab section in the email text and attached assignment file.</a:t>
            </a:r>
          </a:p>
          <a:p>
            <a:r>
              <a:rPr lang="en-US" sz="2400" dirty="0" smtClean="0"/>
              <a:t>4-Due date: finish during the lab if possible (you stay until you’re done or the lab session is finished). Otherwise send to TA within </a:t>
            </a:r>
            <a:r>
              <a:rPr lang="en-US" sz="2400" b="1" dirty="0" smtClean="0"/>
              <a:t>2 </a:t>
            </a:r>
            <a:r>
              <a:rPr lang="en-US" sz="2400" b="1" dirty="0" smtClean="0"/>
              <a:t>days</a:t>
            </a:r>
            <a:r>
              <a:rPr lang="en-US" sz="2400" dirty="0" smtClean="0"/>
              <a:t> after your lab.</a:t>
            </a:r>
            <a:endParaRPr lang="en-CA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55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Version 2 of Mer Bleue report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Optional</a:t>
            </a:r>
          </a:p>
          <a:p>
            <a:r>
              <a:rPr lang="en-US" dirty="0" smtClean="0"/>
              <a:t>Final grade is the average of both versions (or version 1 grade if no version 2 is handed in)</a:t>
            </a:r>
          </a:p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Attach version 1 to version 2</a:t>
            </a:r>
          </a:p>
          <a:p>
            <a:r>
              <a:rPr lang="en-US" dirty="0" smtClean="0"/>
              <a:t>Due date:</a:t>
            </a:r>
          </a:p>
          <a:p>
            <a:pPr lvl="1"/>
            <a:r>
              <a:rPr lang="en-US" dirty="0" smtClean="0"/>
              <a:t>Week 1 sections: in 2 week (no labs next week)</a:t>
            </a:r>
          </a:p>
          <a:p>
            <a:pPr lvl="1"/>
            <a:r>
              <a:rPr lang="en-US" dirty="0" smtClean="0"/>
              <a:t>Week 2 sections: in 2 weeks (after reading week)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9902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Settings\amorin.BENTHOLOGUES\Application Data\Microsoft\Templates\BIO1520.pot</Template>
  <TotalTime>7969</TotalTime>
  <Words>809</Words>
  <Application>Microsoft Office PowerPoint</Application>
  <PresentationFormat>On-screen Show (4:3)</PresentationFormat>
  <Paragraphs>70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ＭＳ Ｐゴシック</vt:lpstr>
      <vt:lpstr>Arial</vt:lpstr>
      <vt:lpstr>Calibri</vt:lpstr>
      <vt:lpstr>Times New Roman</vt:lpstr>
      <vt:lpstr>Wingdings</vt:lpstr>
      <vt:lpstr>1_Office Theme</vt:lpstr>
      <vt:lpstr>BIO1130 Lab 2 Scientific literature </vt:lpstr>
      <vt:lpstr>Laboratory objectives</vt:lpstr>
      <vt:lpstr>Credible sources of scientific information:</vt:lpstr>
      <vt:lpstr>Scientific research articles</vt:lpstr>
      <vt:lpstr>Searching the primary scientific literature: some problems</vt:lpstr>
      <vt:lpstr>Solutions available to students</vt:lpstr>
      <vt:lpstr>Lab2 assignments</vt:lpstr>
      <vt:lpstr>Scientific literature questionnaire</vt:lpstr>
      <vt:lpstr>Scientific literature questionnaire</vt:lpstr>
      <vt:lpstr>Strategies for searching by key-words</vt:lpstr>
      <vt:lpstr>FAQs:</vt:lpstr>
      <vt:lpstr>Mendeley assignment</vt:lpstr>
      <vt:lpstr>Version 2 of Mer Bleue report</vt:lpstr>
    </vt:vector>
  </TitlesOfParts>
  <Company>Biologie, Université d'Ottawa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Antoine Morin</dc:creator>
  <cp:lastModifiedBy>Fabien Avaron</cp:lastModifiedBy>
  <cp:revision>246</cp:revision>
  <dcterms:created xsi:type="dcterms:W3CDTF">2009-09-26T21:42:40Z</dcterms:created>
  <dcterms:modified xsi:type="dcterms:W3CDTF">2016-09-30T13:53:38Z</dcterms:modified>
</cp:coreProperties>
</file>