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7" d="100"/>
          <a:sy n="67" d="100"/>
        </p:scale>
        <p:origin x="-60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C53A5-1348-6441-87A6-5574190A4D6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002F-3A89-294B-922C-418DE0A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659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C53A5-1348-6441-87A6-5574190A4D6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002F-3A89-294B-922C-418DE0A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044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C53A5-1348-6441-87A6-5574190A4D6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002F-3A89-294B-922C-418DE0A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79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C53A5-1348-6441-87A6-5574190A4D6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002F-3A89-294B-922C-418DE0A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594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C53A5-1348-6441-87A6-5574190A4D6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002F-3A89-294B-922C-418DE0A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80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C53A5-1348-6441-87A6-5574190A4D6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002F-3A89-294B-922C-418DE0A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919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C53A5-1348-6441-87A6-5574190A4D6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002F-3A89-294B-922C-418DE0A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578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C53A5-1348-6441-87A6-5574190A4D6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002F-3A89-294B-922C-418DE0A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068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C53A5-1348-6441-87A6-5574190A4D6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002F-3A89-294B-922C-418DE0A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173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C53A5-1348-6441-87A6-5574190A4D6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002F-3A89-294B-922C-418DE0A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099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C53A5-1348-6441-87A6-5574190A4D6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002F-3A89-294B-922C-418DE0A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790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C53A5-1348-6441-87A6-5574190A4D6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2002F-3A89-294B-922C-418DE0A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254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Job Design as a Motivator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goal of job design is to identify the characteristics that make some tasks more motivating than others and to </a:t>
            </a:r>
            <a:r>
              <a:rPr lang="en-US" dirty="0">
                <a:solidFill>
                  <a:srgbClr val="FF0000"/>
                </a:solidFill>
              </a:rPr>
              <a:t>capture these characteristics</a:t>
            </a:r>
            <a:r>
              <a:rPr lang="en-US" dirty="0"/>
              <a:t> in the design of jobs.</a:t>
            </a:r>
          </a:p>
          <a:p>
            <a:r>
              <a:rPr lang="en-US" dirty="0"/>
              <a:t>An attempt to </a:t>
            </a:r>
            <a:r>
              <a:rPr lang="en-US" dirty="0">
                <a:solidFill>
                  <a:srgbClr val="FF0000"/>
                </a:solidFill>
              </a:rPr>
              <a:t>capitalize on intrinsic motivation.</a:t>
            </a:r>
          </a:p>
        </p:txBody>
      </p:sp>
    </p:spTree>
    <p:extLst>
      <p:ext uri="{BB962C8B-B14F-4D97-AF65-F5344CB8AC3E}">
        <p14:creationId xmlns:p14="http://schemas.microsoft.com/office/powerpoint/2010/main" val="108377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381000"/>
            <a:ext cx="6858000" cy="685800"/>
          </a:xfrm>
        </p:spPr>
        <p:txBody>
          <a:bodyPr>
            <a:normAutofit fontScale="90000"/>
          </a:bodyPr>
          <a:lstStyle/>
          <a:p>
            <a:r>
              <a:rPr lang="en-US" sz="3600"/>
              <a:t>Management by Objectives Process (continued)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600200"/>
            <a:ext cx="6858000" cy="46482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/>
              <a:t>The MBO process involves manager-employee interactions:</a:t>
            </a:r>
          </a:p>
          <a:p>
            <a:pPr lvl="1">
              <a:lnSpc>
                <a:spcPct val="90000"/>
              </a:lnSpc>
            </a:pPr>
            <a:r>
              <a:rPr lang="en-US"/>
              <a:t>The manager meets with individual workers to develop and agree on employee objectives which can include </a:t>
            </a:r>
            <a:r>
              <a:rPr lang="en-US" i="1"/>
              <a:t>job performance</a:t>
            </a:r>
            <a:r>
              <a:rPr lang="en-US"/>
              <a:t> and </a:t>
            </a:r>
            <a:r>
              <a:rPr lang="en-US" i="1"/>
              <a:t>personal development</a:t>
            </a:r>
            <a:r>
              <a:rPr lang="en-US"/>
              <a:t> objectives.</a:t>
            </a:r>
          </a:p>
          <a:p>
            <a:pPr lvl="1">
              <a:lnSpc>
                <a:spcPct val="90000"/>
              </a:lnSpc>
            </a:pPr>
            <a:r>
              <a:rPr lang="en-US"/>
              <a:t>There are periodic meetings to monitor employee progress in achieving objectives.</a:t>
            </a:r>
          </a:p>
          <a:p>
            <a:pPr lvl="1">
              <a:lnSpc>
                <a:spcPct val="90000"/>
              </a:lnSpc>
            </a:pPr>
            <a:r>
              <a:rPr lang="en-US"/>
              <a:t>An appraisal meeting is held to evaluate the extent to which the agreed objectives have been achieved.</a:t>
            </a:r>
          </a:p>
          <a:p>
            <a:pPr lvl="1">
              <a:lnSpc>
                <a:spcPct val="90000"/>
              </a:lnSpc>
            </a:pPr>
            <a:r>
              <a:rPr lang="en-US"/>
              <a:t>The MBO cycle is repeated.</a:t>
            </a:r>
          </a:p>
        </p:txBody>
      </p:sp>
    </p:spTree>
    <p:extLst>
      <p:ext uri="{BB962C8B-B14F-4D97-AF65-F5344CB8AC3E}">
        <p14:creationId xmlns:p14="http://schemas.microsoft.com/office/powerpoint/2010/main" val="67935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457200"/>
            <a:ext cx="6858000" cy="685800"/>
          </a:xfrm>
        </p:spPr>
        <p:txBody>
          <a:bodyPr/>
          <a:lstStyle/>
          <a:p>
            <a:r>
              <a:rPr lang="en-US" sz="3600"/>
              <a:t>Research Evidence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524000"/>
            <a:ext cx="6858000" cy="46482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US"/>
              <a:t>Research evidence shows clear productivity gains associated with MBO.</a:t>
            </a:r>
          </a:p>
          <a:p>
            <a:pPr>
              <a:lnSpc>
                <a:spcPct val="90000"/>
              </a:lnSpc>
            </a:pPr>
            <a:r>
              <a:rPr lang="en-US"/>
              <a:t>A number of factors are associated with the failure of MBO programs:</a:t>
            </a:r>
          </a:p>
          <a:p>
            <a:pPr lvl="1">
              <a:lnSpc>
                <a:spcPct val="90000"/>
              </a:lnSpc>
            </a:pPr>
            <a:r>
              <a:rPr lang="en-US"/>
              <a:t>Lack of commitment from top management.</a:t>
            </a:r>
          </a:p>
          <a:p>
            <a:pPr lvl="1">
              <a:lnSpc>
                <a:spcPct val="90000"/>
              </a:lnSpc>
            </a:pPr>
            <a:r>
              <a:rPr lang="en-US"/>
              <a:t>An overemphasis on measurable objectives at the expense of more qualitative objectives.</a:t>
            </a:r>
          </a:p>
          <a:p>
            <a:pPr lvl="1">
              <a:lnSpc>
                <a:spcPct val="90000"/>
              </a:lnSpc>
            </a:pPr>
            <a:r>
              <a:rPr lang="en-US"/>
              <a:t>Excessive short-term orientation.</a:t>
            </a:r>
          </a:p>
          <a:p>
            <a:pPr lvl="1">
              <a:lnSpc>
                <a:spcPct val="90000"/>
              </a:lnSpc>
            </a:pPr>
            <a:r>
              <a:rPr lang="en-US"/>
              <a:t>Performance review becomes an exercise in browbeating or punishing employees for failure to achieve objectives.</a:t>
            </a:r>
          </a:p>
          <a:p>
            <a:pPr>
              <a:lnSpc>
                <a:spcPct val="90000"/>
              </a:lnSpc>
            </a:pPr>
            <a:endParaRPr lang="en-US"/>
          </a:p>
          <a:p>
            <a:pPr>
              <a:lnSpc>
                <a:spcPct val="90000"/>
              </a:lnSpc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78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Notes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Job Characteristics Model (input, output model)</a:t>
            </a:r>
          </a:p>
          <a:p>
            <a:r>
              <a:rPr lang="en-US" dirty="0" smtClean="0"/>
              <a:t>Internal clients-different departments (</a:t>
            </a:r>
            <a:r>
              <a:rPr lang="en-US" dirty="0" err="1" smtClean="0"/>
              <a:t>ie</a:t>
            </a:r>
            <a:r>
              <a:rPr lang="en-US" dirty="0" smtClean="0"/>
              <a:t> HR, marketing)</a:t>
            </a:r>
          </a:p>
          <a:p>
            <a:r>
              <a:rPr lang="en-US" dirty="0" smtClean="0"/>
              <a:t>Only refer to Learning objectives 4,5,6 for this chapter</a:t>
            </a:r>
          </a:p>
        </p:txBody>
      </p:sp>
    </p:spTree>
    <p:extLst>
      <p:ext uri="{BB962C8B-B14F-4D97-AF65-F5344CB8AC3E}">
        <p14:creationId xmlns:p14="http://schemas.microsoft.com/office/powerpoint/2010/main" val="3227487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Job Rotation</a:t>
            </a:r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295400"/>
            <a:ext cx="6858000" cy="4648200"/>
          </a:xfrm>
        </p:spPr>
        <p:txBody>
          <a:bodyPr>
            <a:normAutofit fontScale="92500" lnSpcReduction="20000"/>
          </a:bodyPr>
          <a:lstStyle/>
          <a:p>
            <a:r>
              <a:rPr lang="en-US"/>
              <a:t>Another approach for increasing the scope of an individual’s job is </a:t>
            </a:r>
            <a:r>
              <a:rPr lang="en-US" i="1"/>
              <a:t>job rotation</a:t>
            </a:r>
            <a:r>
              <a:rPr lang="en-US"/>
              <a:t>.</a:t>
            </a:r>
            <a:endParaRPr lang="en-US" i="1"/>
          </a:p>
          <a:p>
            <a:r>
              <a:rPr lang="en-US"/>
              <a:t>Employees are rotated to different tasks and jobs in an organization.</a:t>
            </a:r>
          </a:p>
          <a:p>
            <a:r>
              <a:rPr lang="en-US"/>
              <a:t>It can involve working in different functional areas and departments.</a:t>
            </a:r>
          </a:p>
          <a:p>
            <a:r>
              <a:rPr lang="en-US"/>
              <a:t>It can provide a variety of challenging assignments, develop new skills and expertise, and prepare employees for future roles.</a:t>
            </a:r>
          </a:p>
        </p:txBody>
      </p:sp>
    </p:spTree>
    <p:extLst>
      <p:ext uri="{BB962C8B-B14F-4D97-AF65-F5344CB8AC3E}">
        <p14:creationId xmlns:p14="http://schemas.microsoft.com/office/powerpoint/2010/main" val="397513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The Job Characteristics Model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The Job Characteristics Model proposes that there are several “core” job characteristics that have a certain psychological impact on workers.</a:t>
            </a:r>
          </a:p>
          <a:p>
            <a:r>
              <a:rPr lang="en-US"/>
              <a:t>The </a:t>
            </a:r>
            <a:r>
              <a:rPr lang="en-US" i="1"/>
              <a:t>psychological states</a:t>
            </a:r>
            <a:r>
              <a:rPr lang="en-US"/>
              <a:t> induced by the nature of the job lead to certain outcomes.</a:t>
            </a:r>
          </a:p>
          <a:p>
            <a:r>
              <a:rPr lang="en-US"/>
              <a:t>Several factors called </a:t>
            </a:r>
            <a:r>
              <a:rPr lang="en-US" i="1"/>
              <a:t>moderators</a:t>
            </a:r>
            <a:r>
              <a:rPr lang="en-US"/>
              <a:t> influence the extent to which these relationships hold true.</a:t>
            </a:r>
          </a:p>
        </p:txBody>
      </p:sp>
    </p:spTree>
    <p:extLst>
      <p:ext uri="{BB962C8B-B14F-4D97-AF65-F5344CB8AC3E}">
        <p14:creationId xmlns:p14="http://schemas.microsoft.com/office/powerpoint/2010/main" val="200187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The Job Characteristics Model</a:t>
            </a:r>
            <a:r>
              <a:rPr lang="en-US"/>
              <a:t> </a:t>
            </a:r>
          </a:p>
        </p:txBody>
      </p:sp>
      <p:pic>
        <p:nvPicPr>
          <p:cNvPr id="142341" name="Picture 5" descr="john_ex6-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-1160036"/>
            <a:ext cx="10530114" cy="8018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177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Job Enrichment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design of jobs to enhance intrinsic motivation, quality of working life, and job involvement.</a:t>
            </a:r>
          </a:p>
          <a:p>
            <a:r>
              <a:rPr lang="en-US"/>
              <a:t>Job enrichment involves increasing the motivating potential of jobs via the arrangement of their core job characteristics.</a:t>
            </a:r>
          </a:p>
          <a:p>
            <a:pPr>
              <a:buFontTx/>
              <a:buNone/>
            </a:pPr>
            <a:endParaRPr lang="en-US" i="1"/>
          </a:p>
        </p:txBody>
      </p:sp>
    </p:spTree>
    <p:extLst>
      <p:ext uri="{BB962C8B-B14F-4D97-AF65-F5344CB8AC3E}">
        <p14:creationId xmlns:p14="http://schemas.microsoft.com/office/powerpoint/2010/main" val="2747000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Job Enrichment Procedures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Many job enrichment schemes include the following:</a:t>
            </a:r>
          </a:p>
          <a:p>
            <a:pPr lvl="1"/>
            <a:r>
              <a:rPr lang="en-US"/>
              <a:t>Combining tasks</a:t>
            </a:r>
          </a:p>
          <a:p>
            <a:pPr lvl="1"/>
            <a:r>
              <a:rPr lang="en-US"/>
              <a:t>Establishing external client relationships</a:t>
            </a:r>
          </a:p>
          <a:p>
            <a:pPr lvl="1"/>
            <a:r>
              <a:rPr lang="en-US"/>
              <a:t>Establishing internal client relationships</a:t>
            </a:r>
          </a:p>
          <a:p>
            <a:pPr lvl="1"/>
            <a:r>
              <a:rPr lang="en-US"/>
              <a:t>Reducing supervision or reliance on others</a:t>
            </a:r>
          </a:p>
          <a:p>
            <a:pPr lvl="1"/>
            <a:r>
              <a:rPr lang="en-US"/>
              <a:t>Forming work teams</a:t>
            </a:r>
          </a:p>
          <a:p>
            <a:pPr lvl="1"/>
            <a:r>
              <a:rPr lang="en-US"/>
              <a:t>Making feedback more direct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08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457200"/>
            <a:ext cx="6858000" cy="685800"/>
          </a:xfrm>
        </p:spPr>
        <p:txBody>
          <a:bodyPr>
            <a:normAutofit fontScale="90000"/>
          </a:bodyPr>
          <a:lstStyle/>
          <a:p>
            <a:r>
              <a:rPr lang="en-US" sz="3600"/>
              <a:t>Potential Problems with Job Enrichment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752600"/>
            <a:ext cx="6858000" cy="4648200"/>
          </a:xfrm>
        </p:spPr>
        <p:txBody>
          <a:bodyPr/>
          <a:lstStyle/>
          <a:p>
            <a:r>
              <a:rPr lang="en-US"/>
              <a:t>Job enrichment can encounter a number of challenging problems:</a:t>
            </a:r>
          </a:p>
          <a:p>
            <a:pPr lvl="1"/>
            <a:r>
              <a:rPr lang="en-US"/>
              <a:t>Poor diagnosis</a:t>
            </a:r>
          </a:p>
          <a:p>
            <a:pPr lvl="1"/>
            <a:r>
              <a:rPr lang="en-US"/>
              <a:t>Lack of desire or skill</a:t>
            </a:r>
          </a:p>
          <a:p>
            <a:pPr lvl="1"/>
            <a:r>
              <a:rPr lang="en-US"/>
              <a:t>Demand for rewards</a:t>
            </a:r>
          </a:p>
          <a:p>
            <a:pPr lvl="1"/>
            <a:r>
              <a:rPr lang="en-US"/>
              <a:t>Union resistance</a:t>
            </a:r>
          </a:p>
          <a:p>
            <a:pPr lvl="1"/>
            <a:r>
              <a:rPr lang="en-US"/>
              <a:t>Supervisory resistance</a:t>
            </a:r>
          </a:p>
        </p:txBody>
      </p:sp>
    </p:spTree>
    <p:extLst>
      <p:ext uri="{BB962C8B-B14F-4D97-AF65-F5344CB8AC3E}">
        <p14:creationId xmlns:p14="http://schemas.microsoft.com/office/powerpoint/2010/main" val="280773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Management by Objectives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An elaborate, systematic, ongoing program designed to facilitate goal establishment, goal accomplishment, and employee development.</a:t>
            </a:r>
          </a:p>
          <a:p>
            <a:pPr>
              <a:buFontTx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33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457200"/>
            <a:ext cx="6858000" cy="685800"/>
          </a:xfrm>
        </p:spPr>
        <p:txBody>
          <a:bodyPr/>
          <a:lstStyle/>
          <a:p>
            <a:r>
              <a:rPr lang="en-US" sz="3600"/>
              <a:t>Management by Objectives Process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905000"/>
            <a:ext cx="6858000" cy="4648200"/>
          </a:xfrm>
        </p:spPr>
        <p:txBody>
          <a:bodyPr/>
          <a:lstStyle/>
          <a:p>
            <a:r>
              <a:rPr lang="en-US"/>
              <a:t>Objectives for the organization as a whole are developed by top management and diffused down through the organization.</a:t>
            </a:r>
          </a:p>
          <a:p>
            <a:r>
              <a:rPr lang="en-US"/>
              <a:t>Organizational objectives are translated into specific behavioural objectives for individual members.</a:t>
            </a:r>
          </a:p>
        </p:txBody>
      </p:sp>
    </p:spTree>
    <p:extLst>
      <p:ext uri="{BB962C8B-B14F-4D97-AF65-F5344CB8AC3E}">
        <p14:creationId xmlns:p14="http://schemas.microsoft.com/office/powerpoint/2010/main" val="26053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573</Words>
  <Application>Microsoft Macintosh PowerPoint</Application>
  <PresentationFormat>On-screen Show (4:3)</PresentationFormat>
  <Paragraphs>64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Job Design as a Motivator</vt:lpstr>
      <vt:lpstr>Job Rotation</vt:lpstr>
      <vt:lpstr>The Job Characteristics Model</vt:lpstr>
      <vt:lpstr>The Job Characteristics Model </vt:lpstr>
      <vt:lpstr>Job Enrichment</vt:lpstr>
      <vt:lpstr>Job Enrichment Procedures</vt:lpstr>
      <vt:lpstr>Potential Problems with Job Enrichment</vt:lpstr>
      <vt:lpstr>Management by Objectives</vt:lpstr>
      <vt:lpstr>Management by Objectives Process</vt:lpstr>
      <vt:lpstr>Management by Objectives Process (continued)</vt:lpstr>
      <vt:lpstr>Research Evidence</vt:lpstr>
      <vt:lpstr>Additional Notes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Job Design as a Motivator</dc:title>
  <dc:creator>Rhianna Hardy</dc:creator>
  <cp:lastModifiedBy>Rhianna Hardy</cp:lastModifiedBy>
  <cp:revision>4</cp:revision>
  <dcterms:created xsi:type="dcterms:W3CDTF">2012-11-07T02:38:03Z</dcterms:created>
  <dcterms:modified xsi:type="dcterms:W3CDTF">2012-11-07T04:21:23Z</dcterms:modified>
</cp:coreProperties>
</file>