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notesSlides/notesSlide12.xml" ContentType="application/vnd.openxmlformats-officedocument.presentationml.notes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39.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5"/>
  </p:notesMasterIdLst>
  <p:handoutMasterIdLst>
    <p:handoutMasterId r:id="rId146"/>
  </p:handoutMasterIdLst>
  <p:sldIdLst>
    <p:sldId id="261" r:id="rId2"/>
    <p:sldId id="262" r:id="rId3"/>
    <p:sldId id="540" r:id="rId4"/>
    <p:sldId id="541" r:id="rId5"/>
    <p:sldId id="542" r:id="rId6"/>
    <p:sldId id="543" r:id="rId7"/>
    <p:sldId id="544" r:id="rId8"/>
    <p:sldId id="545" r:id="rId9"/>
    <p:sldId id="546" r:id="rId10"/>
    <p:sldId id="547" r:id="rId11"/>
    <p:sldId id="548" r:id="rId12"/>
    <p:sldId id="549" r:id="rId13"/>
    <p:sldId id="550" r:id="rId14"/>
    <p:sldId id="551" r:id="rId15"/>
    <p:sldId id="552" r:id="rId16"/>
    <p:sldId id="553" r:id="rId17"/>
    <p:sldId id="554" r:id="rId18"/>
    <p:sldId id="555" r:id="rId19"/>
    <p:sldId id="556" r:id="rId20"/>
    <p:sldId id="557" r:id="rId21"/>
    <p:sldId id="558" r:id="rId22"/>
    <p:sldId id="559" r:id="rId23"/>
    <p:sldId id="560" r:id="rId24"/>
    <p:sldId id="561" r:id="rId25"/>
    <p:sldId id="562" r:id="rId26"/>
    <p:sldId id="563" r:id="rId27"/>
    <p:sldId id="564" r:id="rId28"/>
    <p:sldId id="565" r:id="rId29"/>
    <p:sldId id="566" r:id="rId30"/>
    <p:sldId id="567" r:id="rId31"/>
    <p:sldId id="568" r:id="rId32"/>
    <p:sldId id="569" r:id="rId33"/>
    <p:sldId id="570" r:id="rId34"/>
    <p:sldId id="571" r:id="rId35"/>
    <p:sldId id="572" r:id="rId36"/>
    <p:sldId id="573" r:id="rId37"/>
    <p:sldId id="574" r:id="rId38"/>
    <p:sldId id="575" r:id="rId39"/>
    <p:sldId id="576" r:id="rId40"/>
    <p:sldId id="577" r:id="rId41"/>
    <p:sldId id="578" r:id="rId42"/>
    <p:sldId id="579" r:id="rId43"/>
    <p:sldId id="580" r:id="rId44"/>
    <p:sldId id="581" r:id="rId45"/>
    <p:sldId id="476" r:id="rId46"/>
    <p:sldId id="477" r:id="rId47"/>
    <p:sldId id="527" r:id="rId48"/>
    <p:sldId id="478" r:id="rId49"/>
    <p:sldId id="479" r:id="rId50"/>
    <p:sldId id="530" r:id="rId51"/>
    <p:sldId id="606" r:id="rId52"/>
    <p:sldId id="484" r:id="rId53"/>
    <p:sldId id="485" r:id="rId54"/>
    <p:sldId id="486" r:id="rId55"/>
    <p:sldId id="487" r:id="rId56"/>
    <p:sldId id="488" r:id="rId57"/>
    <p:sldId id="489" r:id="rId58"/>
    <p:sldId id="491" r:id="rId59"/>
    <p:sldId id="492" r:id="rId60"/>
    <p:sldId id="493" r:id="rId61"/>
    <p:sldId id="494" r:id="rId62"/>
    <p:sldId id="582" r:id="rId63"/>
    <p:sldId id="583" r:id="rId64"/>
    <p:sldId id="584" r:id="rId65"/>
    <p:sldId id="585" r:id="rId66"/>
    <p:sldId id="586" r:id="rId67"/>
    <p:sldId id="587" r:id="rId68"/>
    <p:sldId id="588" r:id="rId69"/>
    <p:sldId id="589" r:id="rId70"/>
    <p:sldId id="590" r:id="rId71"/>
    <p:sldId id="591" r:id="rId72"/>
    <p:sldId id="592" r:id="rId73"/>
    <p:sldId id="593" r:id="rId74"/>
    <p:sldId id="594" r:id="rId75"/>
    <p:sldId id="595" r:id="rId76"/>
    <p:sldId id="596" r:id="rId77"/>
    <p:sldId id="597" r:id="rId78"/>
    <p:sldId id="598" r:id="rId79"/>
    <p:sldId id="599" r:id="rId80"/>
    <p:sldId id="600" r:id="rId81"/>
    <p:sldId id="601" r:id="rId82"/>
    <p:sldId id="602" r:id="rId83"/>
    <p:sldId id="603" r:id="rId84"/>
    <p:sldId id="604" r:id="rId85"/>
    <p:sldId id="605" r:id="rId86"/>
    <p:sldId id="386" r:id="rId87"/>
    <p:sldId id="387" r:id="rId88"/>
    <p:sldId id="388" r:id="rId89"/>
    <p:sldId id="389" r:id="rId90"/>
    <p:sldId id="390" r:id="rId91"/>
    <p:sldId id="391" r:id="rId92"/>
    <p:sldId id="392" r:id="rId93"/>
    <p:sldId id="393" r:id="rId94"/>
    <p:sldId id="394" r:id="rId95"/>
    <p:sldId id="395" r:id="rId96"/>
    <p:sldId id="396" r:id="rId97"/>
    <p:sldId id="397" r:id="rId98"/>
    <p:sldId id="398" r:id="rId99"/>
    <p:sldId id="399" r:id="rId100"/>
    <p:sldId id="400" r:id="rId101"/>
    <p:sldId id="401" r:id="rId102"/>
    <p:sldId id="402" r:id="rId103"/>
    <p:sldId id="403" r:id="rId104"/>
    <p:sldId id="404" r:id="rId105"/>
    <p:sldId id="405" r:id="rId106"/>
    <p:sldId id="406" r:id="rId107"/>
    <p:sldId id="407" r:id="rId108"/>
    <p:sldId id="408" r:id="rId109"/>
    <p:sldId id="409" r:id="rId110"/>
    <p:sldId id="410" r:id="rId111"/>
    <p:sldId id="411" r:id="rId112"/>
    <p:sldId id="412" r:id="rId113"/>
    <p:sldId id="413" r:id="rId114"/>
    <p:sldId id="414" r:id="rId115"/>
    <p:sldId id="415" r:id="rId116"/>
    <p:sldId id="416" r:id="rId117"/>
    <p:sldId id="417" r:id="rId118"/>
    <p:sldId id="418" r:id="rId119"/>
    <p:sldId id="419" r:id="rId120"/>
    <p:sldId id="420" r:id="rId121"/>
    <p:sldId id="421" r:id="rId122"/>
    <p:sldId id="422" r:id="rId123"/>
    <p:sldId id="423" r:id="rId124"/>
    <p:sldId id="424" r:id="rId125"/>
    <p:sldId id="425" r:id="rId126"/>
    <p:sldId id="426" r:id="rId127"/>
    <p:sldId id="427" r:id="rId128"/>
    <p:sldId id="428" r:id="rId129"/>
    <p:sldId id="429" r:id="rId130"/>
    <p:sldId id="430" r:id="rId131"/>
    <p:sldId id="431" r:id="rId132"/>
    <p:sldId id="432" r:id="rId133"/>
    <p:sldId id="433" r:id="rId134"/>
    <p:sldId id="434" r:id="rId135"/>
    <p:sldId id="435" r:id="rId136"/>
    <p:sldId id="436" r:id="rId137"/>
    <p:sldId id="437" r:id="rId138"/>
    <p:sldId id="438" r:id="rId139"/>
    <p:sldId id="439" r:id="rId140"/>
    <p:sldId id="440" r:id="rId141"/>
    <p:sldId id="441" r:id="rId142"/>
    <p:sldId id="442" r:id="rId143"/>
    <p:sldId id="322" r:id="rId14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CA"/>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ACC033F1-C731-4398-B5B3-BEC271C8ECF9}" type="datetimeFigureOut">
              <a:rPr lang="en-US"/>
              <a:pPr>
                <a:defRPr/>
              </a:pPr>
              <a:t>3/31/2011</a:t>
            </a:fld>
            <a:endParaRPr lang="en-CA"/>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C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2DA695A0-2488-456E-8F9D-60C7BC51B856}" type="slidenum">
              <a:rPr lang="en-CA"/>
              <a:pPr>
                <a:defRPr/>
              </a:pPr>
              <a:t>‹#›</a:t>
            </a:fld>
            <a:endParaRPr lang="en-CA"/>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839D6107-F8C9-4DD3-A5E5-0845BFDACA48}" type="datetimeFigureOut">
              <a:rPr lang="en-US"/>
              <a:pPr>
                <a:defRPr/>
              </a:pPr>
              <a:t>3/31/2011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310E6227-2618-4E08-9EF7-6B5892221E2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p:spPr>
      </p:sp>
      <p:sp>
        <p:nvSpPr>
          <p:cNvPr id="1505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ea typeface="ＭＳ Ｐゴシック" pitchFamily="34" charset="-128"/>
            </a:endParaRPr>
          </a:p>
        </p:txBody>
      </p:sp>
      <p:sp>
        <p:nvSpPr>
          <p:cNvPr id="150532" name="Slide Number Placeholder 3"/>
          <p:cNvSpPr>
            <a:spLocks noGrp="1"/>
          </p:cNvSpPr>
          <p:nvPr>
            <p:ph type="sldNum" sz="quarter" idx="5"/>
          </p:nvPr>
        </p:nvSpPr>
        <p:spPr bwMode="auto">
          <a:noFill/>
          <a:ln>
            <a:miter lim="800000"/>
            <a:headEnd/>
            <a:tailEnd/>
          </a:ln>
        </p:spPr>
        <p:txBody>
          <a:bodyPr/>
          <a:lstStyle/>
          <a:p>
            <a:fld id="{99F39218-A2FF-4DE3-AB06-525ACF1AF7C3}"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p:spPr>
      </p:sp>
      <p:sp>
        <p:nvSpPr>
          <p:cNvPr id="159747" name="Notes Placeholder 2"/>
          <p:cNvSpPr>
            <a:spLocks noGrp="1"/>
          </p:cNvSpPr>
          <p:nvPr>
            <p:ph type="body" idx="1"/>
          </p:nvPr>
        </p:nvSpPr>
        <p:spPr bwMode="auto">
          <a:noFill/>
        </p:spPr>
        <p:txBody>
          <a:bodyPr wrap="square" numCol="1" anchor="t" anchorCtr="0" compatLnSpc="1">
            <a:prstTxWarp prst="textNoShape">
              <a:avLst/>
            </a:prstTxWarp>
          </a:bodyPr>
          <a:lstStyle/>
          <a:p>
            <a:pPr marL="0" lvl="1" eaLnBrk="1" hangingPunct="1">
              <a:spcBef>
                <a:spcPct val="0"/>
              </a:spcBef>
            </a:pPr>
            <a:r>
              <a:rPr lang="en-US" smtClean="0">
                <a:ea typeface="ＭＳ Ｐゴシック" pitchFamily="34" charset="-128"/>
              </a:rPr>
              <a:t>If there is a situation where there is benefit to both, they still owe a big standard of care because there will be at least some advantage to the bailee</a:t>
            </a:r>
            <a:endParaRPr lang="en-CA" smtClean="0">
              <a:ea typeface="ＭＳ Ｐゴシック" pitchFamily="34" charset="-128"/>
            </a:endParaRPr>
          </a:p>
          <a:p>
            <a:endParaRPr lang="en-CA" smtClean="0">
              <a:ea typeface="ＭＳ Ｐゴシック" pitchFamily="34" charset="-128"/>
            </a:endParaRPr>
          </a:p>
        </p:txBody>
      </p:sp>
      <p:sp>
        <p:nvSpPr>
          <p:cNvPr id="159748" name="Slide Number Placeholder 3"/>
          <p:cNvSpPr>
            <a:spLocks noGrp="1"/>
          </p:cNvSpPr>
          <p:nvPr>
            <p:ph type="sldNum" sz="quarter" idx="5"/>
          </p:nvPr>
        </p:nvSpPr>
        <p:spPr bwMode="auto">
          <a:noFill/>
          <a:ln>
            <a:miter lim="800000"/>
            <a:headEnd/>
            <a:tailEnd/>
          </a:ln>
        </p:spPr>
        <p:txBody>
          <a:bodyPr/>
          <a:lstStyle/>
          <a:p>
            <a:fld id="{3974F9B6-2906-4F88-B182-9A321B34C722}" type="slidenum">
              <a:rPr lang="en-CA"/>
              <a:pPr/>
              <a:t>31</a:t>
            </a:fld>
            <a:endParaRPr lang="en-C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p:spPr>
      </p:sp>
      <p:sp>
        <p:nvSpPr>
          <p:cNvPr id="160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ea typeface="ＭＳ Ｐゴシック" pitchFamily="34" charset="-128"/>
              </a:rPr>
              <a:t>Agent must make it clear when signing a contract that he/she is acting for a principal (Per _____ or for _______) – If you sign in your own name, then, you may be liable for the agent</a:t>
            </a:r>
            <a:endParaRPr lang="en-CA" smtClean="0">
              <a:ea typeface="ＭＳ Ｐゴシック" pitchFamily="34" charset="-128"/>
            </a:endParaRPr>
          </a:p>
        </p:txBody>
      </p:sp>
      <p:sp>
        <p:nvSpPr>
          <p:cNvPr id="160772" name="Slide Number Placeholder 3"/>
          <p:cNvSpPr>
            <a:spLocks noGrp="1"/>
          </p:cNvSpPr>
          <p:nvPr>
            <p:ph type="sldNum" sz="quarter" idx="5"/>
          </p:nvPr>
        </p:nvSpPr>
        <p:spPr bwMode="auto">
          <a:noFill/>
          <a:ln>
            <a:miter lim="800000"/>
            <a:headEnd/>
            <a:tailEnd/>
          </a:ln>
        </p:spPr>
        <p:txBody>
          <a:bodyPr/>
          <a:lstStyle/>
          <a:p>
            <a:fld id="{35EA42DA-A5BC-4605-8922-52FE9FA5F296}" type="slidenum">
              <a:rPr lang="en-CA"/>
              <a:pPr/>
              <a:t>57</a:t>
            </a:fld>
            <a:endParaRPr lang="en-CA"/>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p:spPr>
      </p:sp>
      <p:sp>
        <p:nvSpPr>
          <p:cNvPr id="161795" name="Notes Placeholder 2"/>
          <p:cNvSpPr>
            <a:spLocks noGrp="1"/>
          </p:cNvSpPr>
          <p:nvPr>
            <p:ph type="body" idx="1"/>
          </p:nvPr>
        </p:nvSpPr>
        <p:spPr bwMode="auto">
          <a:noFill/>
        </p:spPr>
        <p:txBody>
          <a:bodyPr wrap="square" numCol="1" anchor="t" anchorCtr="0" compatLnSpc="1">
            <a:prstTxWarp prst="textNoShape">
              <a:avLst/>
            </a:prstTxWarp>
          </a:bodyPr>
          <a:lstStyle/>
          <a:p>
            <a:pPr lvl="1"/>
            <a:r>
              <a:rPr lang="en-US" sz="2600" smtClean="0">
                <a:ea typeface="ＭＳ Ｐゴシック" pitchFamily="34" charset="-128"/>
              </a:rPr>
              <a:t>How recognize difference in assessing relationship?</a:t>
            </a:r>
            <a:endParaRPr lang="en-CA" sz="2600" smtClean="0">
              <a:ea typeface="ＭＳ Ｐゴシック" pitchFamily="34" charset="-128"/>
            </a:endParaRPr>
          </a:p>
          <a:p>
            <a:pPr lvl="2"/>
            <a:r>
              <a:rPr lang="en-US" sz="1100" smtClean="0">
                <a:ea typeface="ＭＳ Ｐゴシック" pitchFamily="34" charset="-128"/>
              </a:rPr>
              <a:t>Control of employee by employer </a:t>
            </a:r>
            <a:endParaRPr lang="en-CA" sz="1100" smtClean="0">
              <a:ea typeface="ＭＳ Ｐゴシック" pitchFamily="34" charset="-128"/>
            </a:endParaRPr>
          </a:p>
          <a:p>
            <a:pPr lvl="2"/>
            <a:r>
              <a:rPr lang="en-US" sz="1100" smtClean="0">
                <a:ea typeface="ＭＳ Ｐゴシック" pitchFamily="34" charset="-128"/>
              </a:rPr>
              <a:t>Ownership of tools of production </a:t>
            </a:r>
            <a:endParaRPr lang="en-CA" sz="1100" smtClean="0">
              <a:ea typeface="ＭＳ Ｐゴシック" pitchFamily="34" charset="-128"/>
            </a:endParaRPr>
          </a:p>
          <a:p>
            <a:pPr lvl="2"/>
            <a:r>
              <a:rPr lang="en-US" sz="1100" smtClean="0">
                <a:ea typeface="ＭＳ Ｐゴシック" pitchFamily="34" charset="-128"/>
              </a:rPr>
              <a:t>Nature of contract</a:t>
            </a:r>
            <a:endParaRPr lang="en-CA" sz="1100" smtClean="0">
              <a:ea typeface="ＭＳ Ｐゴシック" pitchFamily="34" charset="-128"/>
            </a:endParaRPr>
          </a:p>
          <a:p>
            <a:pPr lvl="2"/>
            <a:r>
              <a:rPr lang="en-US" sz="1100" smtClean="0">
                <a:ea typeface="ＭＳ Ｐゴシック" pitchFamily="34" charset="-128"/>
              </a:rPr>
              <a:t>What is the use of time (by the hr.) vs. Delivery of result (complete project)</a:t>
            </a:r>
            <a:endParaRPr lang="en-CA" sz="1100" smtClean="0">
              <a:ea typeface="ＭＳ Ｐゴシック" pitchFamily="34" charset="-128"/>
            </a:endParaRPr>
          </a:p>
          <a:p>
            <a:pPr lvl="2"/>
            <a:r>
              <a:rPr lang="en-US" sz="1100" smtClean="0">
                <a:ea typeface="ＭＳ Ｐゴシック" pitchFamily="34" charset="-128"/>
              </a:rPr>
              <a:t>Risk of profit or loss (full liability for contractor)</a:t>
            </a:r>
            <a:endParaRPr lang="en-CA" sz="1100" smtClean="0">
              <a:ea typeface="ＭＳ Ｐゴシック" pitchFamily="34" charset="-128"/>
            </a:endParaRPr>
          </a:p>
          <a:p>
            <a:pPr lvl="2"/>
            <a:r>
              <a:rPr lang="en-US" sz="1100" smtClean="0">
                <a:ea typeface="ＭＳ Ｐゴシック" pitchFamily="34" charset="-128"/>
              </a:rPr>
              <a:t>Exclusivity and duration </a:t>
            </a:r>
            <a:endParaRPr lang="en-CA" sz="1100" smtClean="0">
              <a:ea typeface="ＭＳ Ｐゴシック" pitchFamily="34" charset="-128"/>
            </a:endParaRPr>
          </a:p>
          <a:p>
            <a:pPr lvl="2"/>
            <a:r>
              <a:rPr lang="en-US" sz="2200" smtClean="0">
                <a:ea typeface="ＭＳ Ｐゴシック" pitchFamily="34" charset="-128"/>
              </a:rPr>
              <a:t>Employees can only work for one business, often for an indefinite time, contractors are gone when contract is complete</a:t>
            </a:r>
            <a:endParaRPr lang="en-CA" sz="2200" smtClean="0">
              <a:ea typeface="ＭＳ Ｐゴシック" pitchFamily="34" charset="-128"/>
            </a:endParaRPr>
          </a:p>
          <a:p>
            <a:pPr lvl="2"/>
            <a:r>
              <a:rPr lang="en-US" sz="1100" smtClean="0">
                <a:ea typeface="ＭＳ Ｐゴシック" pitchFamily="34" charset="-128"/>
              </a:rPr>
              <a:t>Source deductions and expenses</a:t>
            </a:r>
            <a:endParaRPr lang="en-CA" sz="1100" smtClean="0">
              <a:ea typeface="ＭＳ Ｐゴシック" pitchFamily="34" charset="-128"/>
            </a:endParaRPr>
          </a:p>
          <a:p>
            <a:pPr lvl="2"/>
            <a:r>
              <a:rPr lang="en-US" sz="2200" smtClean="0">
                <a:ea typeface="ＭＳ Ｐゴシック" pitchFamily="34" charset="-128"/>
              </a:rPr>
              <a:t>Employer takes of EI, CPP</a:t>
            </a:r>
            <a:endParaRPr lang="en-CA" sz="2200" smtClean="0">
              <a:ea typeface="ＭＳ Ｐゴシック" pitchFamily="34" charset="-128"/>
            </a:endParaRPr>
          </a:p>
          <a:p>
            <a:pPr lvl="2"/>
            <a:r>
              <a:rPr lang="en-US" sz="1100" smtClean="0">
                <a:ea typeface="ＭＳ Ｐゴシック" pitchFamily="34" charset="-128"/>
              </a:rPr>
              <a:t>Benefits being paid</a:t>
            </a:r>
            <a:endParaRPr lang="en-CA" sz="1100" smtClean="0">
              <a:ea typeface="ＭＳ Ｐゴシック" pitchFamily="34" charset="-128"/>
            </a:endParaRPr>
          </a:p>
          <a:p>
            <a:pPr lvl="2"/>
            <a:r>
              <a:rPr lang="en-US" sz="1100" smtClean="0">
                <a:ea typeface="ＭＳ Ｐゴシック" pitchFamily="34" charset="-128"/>
              </a:rPr>
              <a:t>How independent are they?</a:t>
            </a:r>
            <a:endParaRPr lang="en-CA" sz="1100" smtClean="0">
              <a:ea typeface="ＭＳ Ｐゴシック" pitchFamily="34" charset="-128"/>
            </a:endParaRPr>
          </a:p>
          <a:p>
            <a:endParaRPr lang="en-CA" sz="1100" smtClean="0">
              <a:ea typeface="ＭＳ Ｐゴシック" pitchFamily="34" charset="-128"/>
            </a:endParaRPr>
          </a:p>
        </p:txBody>
      </p:sp>
      <p:sp>
        <p:nvSpPr>
          <p:cNvPr id="161796" name="Slide Number Placeholder 3"/>
          <p:cNvSpPr>
            <a:spLocks noGrp="1"/>
          </p:cNvSpPr>
          <p:nvPr>
            <p:ph type="sldNum" sz="quarter" idx="5"/>
          </p:nvPr>
        </p:nvSpPr>
        <p:spPr bwMode="auto">
          <a:noFill/>
          <a:ln>
            <a:miter lim="800000"/>
            <a:headEnd/>
            <a:tailEnd/>
          </a:ln>
        </p:spPr>
        <p:txBody>
          <a:bodyPr/>
          <a:lstStyle/>
          <a:p>
            <a:fld id="{7B8C4BA4-9CB0-4BD4-BA4E-FFF7D3621563}" type="slidenum">
              <a:rPr lang="en-CA"/>
              <a:pPr/>
              <a:t>63</a:t>
            </a:fld>
            <a:endParaRPr lang="en-CA"/>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p:spPr>
      </p:sp>
      <p:sp>
        <p:nvSpPr>
          <p:cNvPr id="162819" name="Notes Placeholder 2"/>
          <p:cNvSpPr>
            <a:spLocks noGrp="1"/>
          </p:cNvSpPr>
          <p:nvPr>
            <p:ph type="body" idx="1"/>
          </p:nvPr>
        </p:nvSpPr>
        <p:spPr bwMode="auto">
          <a:noFill/>
        </p:spPr>
        <p:txBody>
          <a:bodyPr wrap="square" numCol="1" anchor="t" anchorCtr="0" compatLnSpc="1">
            <a:prstTxWarp prst="textNoShape">
              <a:avLst/>
            </a:prstTxWarp>
          </a:bodyPr>
          <a:lstStyle/>
          <a:p>
            <a:pPr lvl="2"/>
            <a:r>
              <a:rPr lang="en-US" sz="1100" smtClean="0">
                <a:ea typeface="ＭＳ Ｐゴシック" pitchFamily="34" charset="-128"/>
              </a:rPr>
              <a:t>Consider:</a:t>
            </a:r>
            <a:endParaRPr lang="en-CA" sz="1100" smtClean="0">
              <a:ea typeface="ＭＳ Ｐゴシック" pitchFamily="34" charset="-128"/>
            </a:endParaRPr>
          </a:p>
          <a:p>
            <a:pPr lvl="3"/>
            <a:r>
              <a:rPr lang="en-US" sz="2200" smtClean="0">
                <a:ea typeface="ＭＳ Ｐゴシック" pitchFamily="34" charset="-128"/>
              </a:rPr>
              <a:t>Character of employment</a:t>
            </a:r>
            <a:endParaRPr lang="en-CA" sz="2200" smtClean="0">
              <a:ea typeface="ＭＳ Ｐゴシック" pitchFamily="34" charset="-128"/>
            </a:endParaRPr>
          </a:p>
          <a:p>
            <a:pPr lvl="4"/>
            <a:r>
              <a:rPr lang="en-US" sz="1100" smtClean="0">
                <a:ea typeface="ＭＳ Ｐゴシック" pitchFamily="34" charset="-128"/>
              </a:rPr>
              <a:t>For every CEO there</a:t>
            </a:r>
            <a:r>
              <a:rPr lang="ja-JP" altLang="en-US" sz="1100" smtClean="0">
                <a:ea typeface="ＭＳ Ｐゴシック" pitchFamily="34" charset="-128"/>
              </a:rPr>
              <a:t>’</a:t>
            </a:r>
            <a:r>
              <a:rPr lang="en-US" altLang="ja-JP" sz="1100" smtClean="0">
                <a:ea typeface="ＭＳ Ｐゴシック" pitchFamily="34" charset="-128"/>
              </a:rPr>
              <a:t>s a 100 receptionists</a:t>
            </a:r>
            <a:endParaRPr lang="en-CA" altLang="ja-JP" sz="1100" smtClean="0">
              <a:ea typeface="ＭＳ Ｐゴシック" pitchFamily="34" charset="-128"/>
            </a:endParaRPr>
          </a:p>
          <a:p>
            <a:pPr lvl="3"/>
            <a:r>
              <a:rPr lang="en-US" sz="2200" smtClean="0">
                <a:ea typeface="ＭＳ Ｐゴシック" pitchFamily="34" charset="-128"/>
              </a:rPr>
              <a:t>Length of service</a:t>
            </a:r>
            <a:endParaRPr lang="en-CA" sz="2200" smtClean="0">
              <a:ea typeface="ＭＳ Ｐゴシック" pitchFamily="34" charset="-128"/>
            </a:endParaRPr>
          </a:p>
          <a:p>
            <a:pPr lvl="3"/>
            <a:r>
              <a:rPr lang="en-US" sz="2200" smtClean="0">
                <a:ea typeface="ＭＳ Ｐゴシック" pitchFamily="34" charset="-128"/>
              </a:rPr>
              <a:t>Age of employee</a:t>
            </a:r>
            <a:endParaRPr lang="en-CA" sz="2200" smtClean="0">
              <a:ea typeface="ＭＳ Ｐゴシック" pitchFamily="34" charset="-128"/>
            </a:endParaRPr>
          </a:p>
          <a:p>
            <a:pPr lvl="4"/>
            <a:r>
              <a:rPr lang="en-US" sz="1100" smtClean="0">
                <a:ea typeface="ＭＳ Ｐゴシック" pitchFamily="34" charset="-128"/>
              </a:rPr>
              <a:t>Older or younger then (30-49) is disadvantageous</a:t>
            </a:r>
            <a:endParaRPr lang="en-CA" sz="1100" smtClean="0">
              <a:ea typeface="ＭＳ Ｐゴシック" pitchFamily="34" charset="-128"/>
            </a:endParaRPr>
          </a:p>
          <a:p>
            <a:pPr lvl="4"/>
            <a:r>
              <a:rPr lang="en-US" sz="1100" smtClean="0">
                <a:ea typeface="ＭＳ Ｐゴシック" pitchFamily="34" charset="-128"/>
              </a:rPr>
              <a:t>Older people who are about to retire find it harder to find a job</a:t>
            </a:r>
            <a:endParaRPr lang="en-CA" sz="1100" smtClean="0">
              <a:ea typeface="ＭＳ Ｐゴシック" pitchFamily="34" charset="-128"/>
            </a:endParaRPr>
          </a:p>
          <a:p>
            <a:pPr lvl="3"/>
            <a:r>
              <a:rPr lang="en-US" sz="2200" smtClean="0">
                <a:ea typeface="ＭＳ Ｐゴシック" pitchFamily="34" charset="-128"/>
              </a:rPr>
              <a:t>Education / Experience / Training / Qualifications</a:t>
            </a:r>
            <a:endParaRPr lang="en-CA" sz="2200" smtClean="0">
              <a:ea typeface="ＭＳ Ｐゴシック" pitchFamily="34" charset="-128"/>
            </a:endParaRPr>
          </a:p>
          <a:p>
            <a:pPr lvl="4"/>
            <a:r>
              <a:rPr lang="en-US" sz="1100" smtClean="0">
                <a:ea typeface="ＭＳ Ｐゴシック" pitchFamily="34" charset="-128"/>
              </a:rPr>
              <a:t>Lots = more notice</a:t>
            </a:r>
            <a:endParaRPr lang="en-CA" sz="1100" smtClean="0">
              <a:ea typeface="ＭＳ Ｐゴシック" pitchFamily="34" charset="-128"/>
            </a:endParaRPr>
          </a:p>
          <a:p>
            <a:pPr lvl="3"/>
            <a:r>
              <a:rPr lang="en-US" sz="2200" smtClean="0">
                <a:ea typeface="ＭＳ Ｐゴシック" pitchFamily="34" charset="-128"/>
              </a:rPr>
              <a:t>Availability of similar employment</a:t>
            </a:r>
            <a:endParaRPr lang="en-CA" sz="2200" smtClean="0">
              <a:ea typeface="ＭＳ Ｐゴシック" pitchFamily="34" charset="-128"/>
            </a:endParaRPr>
          </a:p>
          <a:p>
            <a:pPr lvl="3"/>
            <a:r>
              <a:rPr lang="en-US" sz="2200" smtClean="0">
                <a:ea typeface="ＭＳ Ｐゴシック" pitchFamily="34" charset="-128"/>
              </a:rPr>
              <a:t>Did they leave other employment to get this job?</a:t>
            </a:r>
            <a:endParaRPr lang="en-CA" sz="2200" smtClean="0">
              <a:ea typeface="ＭＳ Ｐゴシック" pitchFamily="34" charset="-128"/>
            </a:endParaRPr>
          </a:p>
          <a:p>
            <a:pPr lvl="3"/>
            <a:r>
              <a:rPr lang="en-US" sz="2200" smtClean="0">
                <a:ea typeface="ＭＳ Ｐゴシック" pitchFamily="34" charset="-128"/>
              </a:rPr>
              <a:t>Bad faith</a:t>
            </a:r>
            <a:endParaRPr lang="en-CA" sz="2200" smtClean="0">
              <a:ea typeface="ＭＳ Ｐゴシック" pitchFamily="34" charset="-128"/>
            </a:endParaRPr>
          </a:p>
          <a:p>
            <a:endParaRPr lang="en-CA" sz="1100" smtClean="0">
              <a:ea typeface="ＭＳ Ｐゴシック" pitchFamily="34" charset="-128"/>
            </a:endParaRPr>
          </a:p>
        </p:txBody>
      </p:sp>
      <p:sp>
        <p:nvSpPr>
          <p:cNvPr id="162820" name="Slide Number Placeholder 3"/>
          <p:cNvSpPr>
            <a:spLocks noGrp="1"/>
          </p:cNvSpPr>
          <p:nvPr>
            <p:ph type="sldNum" sz="quarter" idx="5"/>
          </p:nvPr>
        </p:nvSpPr>
        <p:spPr bwMode="auto">
          <a:noFill/>
          <a:ln>
            <a:miter lim="800000"/>
            <a:headEnd/>
            <a:tailEnd/>
          </a:ln>
        </p:spPr>
        <p:txBody>
          <a:bodyPr/>
          <a:lstStyle/>
          <a:p>
            <a:fld id="{8FAB5437-B65A-4F9F-B5A5-9EA3B28E4868}" type="slidenum">
              <a:rPr lang="en-CA"/>
              <a:pPr/>
              <a:t>76</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5" name="Notes Placeholder 2"/>
          <p:cNvSpPr>
            <a:spLocks noGrp="1"/>
          </p:cNvSpPr>
          <p:nvPr>
            <p:ph type="body" idx="1"/>
          </p:nvPr>
        </p:nvSpPr>
        <p:spPr bwMode="auto">
          <a:noFill/>
        </p:spPr>
        <p:txBody>
          <a:bodyPr wrap="square" numCol="1" anchor="t" anchorCtr="0" compatLnSpc="1">
            <a:prstTxWarp prst="textNoShape">
              <a:avLst/>
            </a:prstTxWarp>
          </a:bodyPr>
          <a:lstStyle/>
          <a:p>
            <a:r>
              <a:rPr lang="en-CA" smtClean="0">
                <a:ea typeface="ＭＳ Ｐゴシック" pitchFamily="34" charset="-128"/>
              </a:rPr>
              <a:t>- Must be satisfactory</a:t>
            </a:r>
          </a:p>
        </p:txBody>
      </p:sp>
      <p:sp>
        <p:nvSpPr>
          <p:cNvPr id="151556" name="Slide Number Placeholder 3"/>
          <p:cNvSpPr>
            <a:spLocks noGrp="1"/>
          </p:cNvSpPr>
          <p:nvPr>
            <p:ph type="sldNum" sz="quarter" idx="5"/>
          </p:nvPr>
        </p:nvSpPr>
        <p:spPr bwMode="auto">
          <a:noFill/>
          <a:ln>
            <a:miter lim="800000"/>
            <a:headEnd/>
            <a:tailEnd/>
          </a:ln>
        </p:spPr>
        <p:txBody>
          <a:bodyPr/>
          <a:lstStyle/>
          <a:p>
            <a:fld id="{C979B7F2-C925-4CF5-BF1A-37812157816A}" type="slidenum">
              <a:rPr lang="en-CA"/>
              <a:pPr/>
              <a:t>5</a:t>
            </a:fld>
            <a:endParaRPr lang="en-C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p:spPr>
      </p:sp>
      <p:sp>
        <p:nvSpPr>
          <p:cNvPr id="152579" name="Notes Placeholder 2"/>
          <p:cNvSpPr>
            <a:spLocks noGrp="1"/>
          </p:cNvSpPr>
          <p:nvPr>
            <p:ph type="body" idx="1"/>
          </p:nvPr>
        </p:nvSpPr>
        <p:spPr bwMode="auto">
          <a:noFill/>
        </p:spPr>
        <p:txBody>
          <a:bodyPr wrap="square" numCol="1" anchor="t" anchorCtr="0" compatLnSpc="1">
            <a:prstTxWarp prst="textNoShape">
              <a:avLst/>
            </a:prstTxWarp>
          </a:bodyPr>
          <a:lstStyle/>
          <a:p>
            <a:pPr marL="0" lvl="1" eaLnBrk="1" hangingPunct="1">
              <a:spcBef>
                <a:spcPct val="0"/>
              </a:spcBef>
            </a:pPr>
            <a:r>
              <a:rPr lang="en-US" sz="2400" b="1" smtClean="0">
                <a:ea typeface="ＭＳ Ｐゴシック" pitchFamily="34" charset="-128"/>
              </a:rPr>
              <a:t>Accord and satisfaction</a:t>
            </a:r>
          </a:p>
          <a:p>
            <a:pPr marL="0" lvl="1" eaLnBrk="1" hangingPunct="1">
              <a:spcBef>
                <a:spcPct val="0"/>
              </a:spcBef>
            </a:pPr>
            <a:r>
              <a:rPr lang="en-US" sz="2400" smtClean="0">
                <a:ea typeface="ＭＳ Ｐゴシック" pitchFamily="34" charset="-128"/>
              </a:rPr>
              <a:t>- In material alteration of terms the discharge of the old contract is incidental in seeking a new arrangement, while it is the objective of accord and satisfaction</a:t>
            </a:r>
            <a:endParaRPr lang="en-CA" sz="2400" smtClean="0">
              <a:ea typeface="ＭＳ Ｐゴシック" pitchFamily="34" charset="-128"/>
            </a:endParaRPr>
          </a:p>
          <a:p>
            <a:endParaRPr lang="en-CA" smtClean="0">
              <a:ea typeface="ＭＳ Ｐゴシック" pitchFamily="34" charset="-128"/>
            </a:endParaRPr>
          </a:p>
        </p:txBody>
      </p:sp>
      <p:sp>
        <p:nvSpPr>
          <p:cNvPr id="152580" name="Slide Number Placeholder 3"/>
          <p:cNvSpPr>
            <a:spLocks noGrp="1"/>
          </p:cNvSpPr>
          <p:nvPr>
            <p:ph type="sldNum" sz="quarter" idx="5"/>
          </p:nvPr>
        </p:nvSpPr>
        <p:spPr bwMode="auto">
          <a:noFill/>
          <a:ln>
            <a:miter lim="800000"/>
            <a:headEnd/>
            <a:tailEnd/>
          </a:ln>
        </p:spPr>
        <p:txBody>
          <a:bodyPr/>
          <a:lstStyle/>
          <a:p>
            <a:fld id="{D1D97A55-76AF-46BA-9986-0FCEF14047AB}" type="slidenum">
              <a:rPr lang="en-CA"/>
              <a:pPr/>
              <a:t>6</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03" name="Notes Placeholder 2"/>
          <p:cNvSpPr>
            <a:spLocks noGrp="1"/>
          </p:cNvSpPr>
          <p:nvPr>
            <p:ph type="body" idx="1"/>
          </p:nvPr>
        </p:nvSpPr>
        <p:spPr bwMode="auto">
          <a:noFill/>
        </p:spPr>
        <p:txBody>
          <a:bodyPr wrap="square" numCol="1" anchor="t" anchorCtr="0" compatLnSpc="1">
            <a:prstTxWarp prst="textNoShape">
              <a:avLst/>
            </a:prstTxWarp>
          </a:bodyPr>
          <a:lstStyle/>
          <a:p>
            <a:pPr marL="0" lvl="1" eaLnBrk="1" hangingPunct="1">
              <a:spcBef>
                <a:spcPct val="0"/>
              </a:spcBef>
            </a:pPr>
            <a:r>
              <a:rPr lang="en-US" sz="2400" b="1" smtClean="0">
                <a:ea typeface="ＭＳ Ｐゴシック" pitchFamily="34" charset="-128"/>
              </a:rPr>
              <a:t>Accord and satisfaction</a:t>
            </a:r>
          </a:p>
          <a:p>
            <a:pPr marL="0" lvl="1" eaLnBrk="1" hangingPunct="1">
              <a:spcBef>
                <a:spcPct val="0"/>
              </a:spcBef>
            </a:pPr>
            <a:r>
              <a:rPr lang="en-US" sz="2400" smtClean="0">
                <a:ea typeface="ＭＳ Ｐゴシック" pitchFamily="34" charset="-128"/>
              </a:rPr>
              <a:t>- In material alteration of terms the discharge of the old contract is incidental in seeking a new arrangement, while it is the objective of accord and satisfaction</a:t>
            </a:r>
            <a:endParaRPr lang="en-CA" sz="2400" smtClean="0">
              <a:ea typeface="ＭＳ Ｐゴシック" pitchFamily="34" charset="-128"/>
            </a:endParaRPr>
          </a:p>
          <a:p>
            <a:endParaRPr lang="en-CA" smtClean="0">
              <a:ea typeface="ＭＳ Ｐゴシック" pitchFamily="34" charset="-128"/>
            </a:endParaRPr>
          </a:p>
        </p:txBody>
      </p:sp>
      <p:sp>
        <p:nvSpPr>
          <p:cNvPr id="153604" name="Slide Number Placeholder 3"/>
          <p:cNvSpPr>
            <a:spLocks noGrp="1"/>
          </p:cNvSpPr>
          <p:nvPr>
            <p:ph type="sldNum" sz="quarter" idx="5"/>
          </p:nvPr>
        </p:nvSpPr>
        <p:spPr bwMode="auto">
          <a:noFill/>
          <a:ln>
            <a:miter lim="800000"/>
            <a:headEnd/>
            <a:tailEnd/>
          </a:ln>
        </p:spPr>
        <p:txBody>
          <a:bodyPr/>
          <a:lstStyle/>
          <a:p>
            <a:fld id="{C38B97F0-E49F-4780-9B94-DF902B5505A4}" type="slidenum">
              <a:rPr lang="en-CA"/>
              <a:pPr/>
              <a:t>7</a:t>
            </a:fld>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p:spPr>
      </p:sp>
      <p:sp>
        <p:nvSpPr>
          <p:cNvPr id="1546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CA" smtClean="0">
              <a:ea typeface="ＭＳ Ｐゴシック" pitchFamily="34" charset="-128"/>
            </a:endParaRPr>
          </a:p>
        </p:txBody>
      </p:sp>
      <p:sp>
        <p:nvSpPr>
          <p:cNvPr id="154628" name="Slide Number Placeholder 3"/>
          <p:cNvSpPr>
            <a:spLocks noGrp="1"/>
          </p:cNvSpPr>
          <p:nvPr>
            <p:ph type="sldNum" sz="quarter" idx="5"/>
          </p:nvPr>
        </p:nvSpPr>
        <p:spPr bwMode="auto">
          <a:noFill/>
          <a:ln>
            <a:miter lim="800000"/>
            <a:headEnd/>
            <a:tailEnd/>
          </a:ln>
        </p:spPr>
        <p:txBody>
          <a:bodyPr/>
          <a:lstStyle/>
          <a:p>
            <a:fld id="{E6B7C3CE-86BC-467C-B425-9EDE5C6DAC49}" type="slidenum">
              <a:rPr lang="en-CA"/>
              <a:pPr/>
              <a:t>8</a:t>
            </a:fld>
            <a:endParaRPr lang="en-C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p:spPr>
      </p:sp>
      <p:sp>
        <p:nvSpPr>
          <p:cNvPr id="15565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CA" smtClean="0">
              <a:ea typeface="ＭＳ Ｐゴシック" pitchFamily="34" charset="-128"/>
            </a:endParaRPr>
          </a:p>
        </p:txBody>
      </p:sp>
      <p:sp>
        <p:nvSpPr>
          <p:cNvPr id="155652" name="Slide Number Placeholder 3"/>
          <p:cNvSpPr>
            <a:spLocks noGrp="1"/>
          </p:cNvSpPr>
          <p:nvPr>
            <p:ph type="sldNum" sz="quarter" idx="5"/>
          </p:nvPr>
        </p:nvSpPr>
        <p:spPr bwMode="auto">
          <a:noFill/>
          <a:ln>
            <a:miter lim="800000"/>
            <a:headEnd/>
            <a:tailEnd/>
          </a:ln>
        </p:spPr>
        <p:txBody>
          <a:bodyPr/>
          <a:lstStyle/>
          <a:p>
            <a:fld id="{27542438-BA9B-46E4-817F-E32EBB6BDC69}" type="slidenum">
              <a:rPr lang="en-CA"/>
              <a:pPr/>
              <a:t>21</a:t>
            </a:fld>
            <a:endParaRPr lang="en-C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p:spPr>
      </p:sp>
      <p:sp>
        <p:nvSpPr>
          <p:cNvPr id="156675" name="Notes Placeholder 2"/>
          <p:cNvSpPr>
            <a:spLocks noGrp="1"/>
          </p:cNvSpPr>
          <p:nvPr>
            <p:ph type="body" idx="1"/>
          </p:nvPr>
        </p:nvSpPr>
        <p:spPr bwMode="auto">
          <a:noFill/>
        </p:spPr>
        <p:txBody>
          <a:bodyPr wrap="square" numCol="1" anchor="t" anchorCtr="0" compatLnSpc="1">
            <a:prstTxWarp prst="textNoShape">
              <a:avLst/>
            </a:prstTxWarp>
          </a:bodyPr>
          <a:lstStyle/>
          <a:p>
            <a:r>
              <a:rPr lang="en-CA" b="1" smtClean="0">
                <a:ea typeface="ＭＳ Ｐゴシック" pitchFamily="34" charset="-128"/>
              </a:rPr>
              <a:t>Recission</a:t>
            </a:r>
          </a:p>
          <a:p>
            <a:pPr marL="0" lvl="1" eaLnBrk="1" hangingPunct="1">
              <a:spcBef>
                <a:spcPct val="0"/>
              </a:spcBef>
            </a:pPr>
            <a:r>
              <a:rPr lang="en-CA" b="1" smtClean="0">
                <a:ea typeface="ＭＳ Ｐゴシック" pitchFamily="34" charset="-128"/>
              </a:rPr>
              <a:t>- </a:t>
            </a:r>
            <a:r>
              <a:rPr lang="en-US" sz="2400" smtClean="0">
                <a:ea typeface="ＭＳ Ｐゴシック" pitchFamily="34" charset="-128"/>
              </a:rPr>
              <a:t>Important to note that in some circumstances such as where a plaintiff was going to lose money on a contract, it is better to have the contract rescinded than to go for damages</a:t>
            </a:r>
            <a:endParaRPr lang="en-CA" sz="2400" smtClean="0">
              <a:ea typeface="ＭＳ Ｐゴシック" pitchFamily="34" charset="-128"/>
            </a:endParaRPr>
          </a:p>
        </p:txBody>
      </p:sp>
      <p:sp>
        <p:nvSpPr>
          <p:cNvPr id="156676" name="Slide Number Placeholder 3"/>
          <p:cNvSpPr>
            <a:spLocks noGrp="1"/>
          </p:cNvSpPr>
          <p:nvPr>
            <p:ph type="sldNum" sz="quarter" idx="5"/>
          </p:nvPr>
        </p:nvSpPr>
        <p:spPr bwMode="auto">
          <a:noFill/>
          <a:ln>
            <a:miter lim="800000"/>
            <a:headEnd/>
            <a:tailEnd/>
          </a:ln>
        </p:spPr>
        <p:txBody>
          <a:bodyPr/>
          <a:lstStyle/>
          <a:p>
            <a:fld id="{DFF5AD94-60C1-40DA-BA49-474681F4DC4B}" type="slidenum">
              <a:rPr lang="en-CA"/>
              <a:pPr/>
              <a:t>24</a:t>
            </a:fld>
            <a:endParaRPr lang="en-C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p:spPr>
      </p:sp>
      <p:sp>
        <p:nvSpPr>
          <p:cNvPr id="157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smtClean="0">
                <a:ea typeface="ＭＳ Ｐゴシック" pitchFamily="34" charset="-128"/>
                <a:cs typeface="Times New Roman" pitchFamily="18" charset="0"/>
              </a:rPr>
              <a:t>Non-Contractual Bailment </a:t>
            </a:r>
            <a:r>
              <a:rPr lang="en-US" smtClean="0">
                <a:ea typeface="ＭＳ Ｐゴシック" pitchFamily="34" charset="-128"/>
                <a:cs typeface="Times New Roman" pitchFamily="18" charset="0"/>
              </a:rPr>
              <a:t>occurs when there is the intention that the property will be returned to the bailor</a:t>
            </a:r>
          </a:p>
        </p:txBody>
      </p:sp>
      <p:sp>
        <p:nvSpPr>
          <p:cNvPr id="157700" name="Slide Number Placeholder 3"/>
          <p:cNvSpPr>
            <a:spLocks noGrp="1"/>
          </p:cNvSpPr>
          <p:nvPr>
            <p:ph type="sldNum" sz="quarter" idx="5"/>
          </p:nvPr>
        </p:nvSpPr>
        <p:spPr bwMode="auto">
          <a:noFill/>
          <a:ln>
            <a:miter lim="800000"/>
            <a:headEnd/>
            <a:tailEnd/>
          </a:ln>
        </p:spPr>
        <p:txBody>
          <a:bodyPr/>
          <a:lstStyle/>
          <a:p>
            <a:fld id="{A2EFD829-FBD9-4179-AB87-C2A271A88A2F}" type="slidenum">
              <a:rPr lang="en-CA"/>
              <a:pPr/>
              <a:t>26</a:t>
            </a:fld>
            <a:endParaRPr lang="en-C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p:spPr>
      </p:sp>
      <p:sp>
        <p:nvSpPr>
          <p:cNvPr id="158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u="sng" smtClean="0">
                <a:ea typeface="ＭＳ Ｐゴシック" pitchFamily="34" charset="-128"/>
                <a:cs typeface="Times New Roman" pitchFamily="18" charset="0"/>
              </a:rPr>
              <a:t>Non-Contractual Bailment </a:t>
            </a:r>
            <a:r>
              <a:rPr lang="en-US" smtClean="0">
                <a:ea typeface="ＭＳ Ｐゴシック" pitchFamily="34" charset="-128"/>
                <a:cs typeface="Times New Roman" pitchFamily="18" charset="0"/>
              </a:rPr>
              <a:t>occurs when there is the intention that the property will be returned to the bailor</a:t>
            </a:r>
          </a:p>
        </p:txBody>
      </p:sp>
      <p:sp>
        <p:nvSpPr>
          <p:cNvPr id="158724" name="Slide Number Placeholder 3"/>
          <p:cNvSpPr>
            <a:spLocks noGrp="1"/>
          </p:cNvSpPr>
          <p:nvPr>
            <p:ph type="sldNum" sz="quarter" idx="5"/>
          </p:nvPr>
        </p:nvSpPr>
        <p:spPr bwMode="auto">
          <a:noFill/>
          <a:ln>
            <a:miter lim="800000"/>
            <a:headEnd/>
            <a:tailEnd/>
          </a:ln>
        </p:spPr>
        <p:txBody>
          <a:bodyPr/>
          <a:lstStyle/>
          <a:p>
            <a:fld id="{AE2048D4-089C-4AAF-B52B-B4686C22C22B}" type="slidenum">
              <a:rPr lang="en-CA"/>
              <a:pPr/>
              <a:t>27</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3429000"/>
            <a:ext cx="7772400" cy="1470025"/>
          </a:xfrm>
        </p:spPr>
        <p:txBody>
          <a:bodyPr/>
          <a:lstStyle>
            <a:lvl1pPr>
              <a:defRPr/>
            </a:lvl1pPr>
          </a:lstStyle>
          <a:p>
            <a:r>
              <a:rPr lang="en-US"/>
              <a:t>Click to edit Master title style</a:t>
            </a:r>
          </a:p>
        </p:txBody>
      </p:sp>
      <p:sp>
        <p:nvSpPr>
          <p:cNvPr id="3075" name="Rectangle 3"/>
          <p:cNvSpPr>
            <a:spLocks noGrp="1" noChangeArrowheads="1"/>
          </p:cNvSpPr>
          <p:nvPr>
            <p:ph type="subTitle" idx="1"/>
          </p:nvPr>
        </p:nvSpPr>
        <p:spPr>
          <a:xfrm>
            <a:off x="1371600" y="4953000"/>
            <a:ext cx="6400800" cy="1752600"/>
          </a:xfrm>
        </p:spPr>
        <p:txBody>
          <a:bodyPr/>
          <a:lstStyle>
            <a:lvl1pPr marL="0" indent="0" algn="ctr">
              <a:buFontTx/>
              <a:buNone/>
              <a:defRPr>
                <a:solidFill>
                  <a:schemeClr val="bg1"/>
                </a:solidFill>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smtClean="0"/>
            </a:lvl1pPr>
          </a:lstStyle>
          <a:p>
            <a:pPr>
              <a:defRPr/>
            </a:pPr>
            <a:fld id="{D3C02B93-C722-4FC6-A747-8293F4AFB54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4C4CBF6-1E19-4D57-8322-5241214938A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0"/>
            <a:ext cx="2324100" cy="6477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0"/>
            <a:ext cx="6819900" cy="6477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C1B6A12-3CEE-4794-8DD7-2374264FAC6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F2D7F0-D6FB-4F4E-994C-3FFEA621AC6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22D7682-CE75-4290-90C3-8741F12C20B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295400"/>
            <a:ext cx="42672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2672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7DBA726-3F6C-4713-84C9-8BC964508B2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D408CB1-EAA6-463C-971B-039653091FE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ECE346B-52D9-4C09-9830-A5FC672C10F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33A4346-DDEE-47F7-83EC-D863FD8B30D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9685029-2813-40F1-96C5-0ED941B35A9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AC99582-EF27-42D1-937F-98AEE5EB8AC5}"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95400" y="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28600" y="1295400"/>
            <a:ext cx="86868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99747F92-CB3F-405B-8B21-DED56497291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47"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Lst>
  <p:hf hdr="0" ftr="0" dt="0"/>
  <p:txStyles>
    <p:titleStyle>
      <a:lvl1pPr algn="ctr" rtl="0" eaLnBrk="0" fontAlgn="base" hangingPunct="0">
        <a:spcBef>
          <a:spcPct val="0"/>
        </a:spcBef>
        <a:spcAft>
          <a:spcPct val="0"/>
        </a:spcAft>
        <a:defRPr sz="4000" b="1">
          <a:solidFill>
            <a:schemeClr val="bg1"/>
          </a:solidFill>
          <a:latin typeface="+mj-lt"/>
          <a:ea typeface="ＭＳ Ｐゴシック" charset="0"/>
          <a:cs typeface="ＭＳ Ｐゴシック" charset="0"/>
        </a:defRPr>
      </a:lvl1pPr>
      <a:lvl2pPr algn="ctr" rtl="0" eaLnBrk="0" fontAlgn="base" hangingPunct="0">
        <a:spcBef>
          <a:spcPct val="0"/>
        </a:spcBef>
        <a:spcAft>
          <a:spcPct val="0"/>
        </a:spcAft>
        <a:defRPr sz="4000" b="1">
          <a:solidFill>
            <a:schemeClr val="bg1"/>
          </a:solidFill>
          <a:latin typeface="Trebuchet MS" pitchFamily="34" charset="0"/>
          <a:ea typeface="ＭＳ Ｐゴシック" charset="0"/>
          <a:cs typeface="ＭＳ Ｐゴシック" charset="0"/>
        </a:defRPr>
      </a:lvl2pPr>
      <a:lvl3pPr algn="ctr" rtl="0" eaLnBrk="0" fontAlgn="base" hangingPunct="0">
        <a:spcBef>
          <a:spcPct val="0"/>
        </a:spcBef>
        <a:spcAft>
          <a:spcPct val="0"/>
        </a:spcAft>
        <a:defRPr sz="4000" b="1">
          <a:solidFill>
            <a:schemeClr val="bg1"/>
          </a:solidFill>
          <a:latin typeface="Trebuchet MS" pitchFamily="34" charset="0"/>
          <a:ea typeface="ＭＳ Ｐゴシック" charset="0"/>
          <a:cs typeface="ＭＳ Ｐゴシック" charset="0"/>
        </a:defRPr>
      </a:lvl3pPr>
      <a:lvl4pPr algn="ctr" rtl="0" eaLnBrk="0" fontAlgn="base" hangingPunct="0">
        <a:spcBef>
          <a:spcPct val="0"/>
        </a:spcBef>
        <a:spcAft>
          <a:spcPct val="0"/>
        </a:spcAft>
        <a:defRPr sz="4000" b="1">
          <a:solidFill>
            <a:schemeClr val="bg1"/>
          </a:solidFill>
          <a:latin typeface="Trebuchet MS" pitchFamily="34" charset="0"/>
          <a:ea typeface="ＭＳ Ｐゴシック" charset="0"/>
          <a:cs typeface="ＭＳ Ｐゴシック" charset="0"/>
        </a:defRPr>
      </a:lvl4pPr>
      <a:lvl5pPr algn="ctr" rtl="0" eaLnBrk="0" fontAlgn="base" hangingPunct="0">
        <a:spcBef>
          <a:spcPct val="0"/>
        </a:spcBef>
        <a:spcAft>
          <a:spcPct val="0"/>
        </a:spcAft>
        <a:defRPr sz="4000" b="1">
          <a:solidFill>
            <a:schemeClr val="bg1"/>
          </a:solidFill>
          <a:latin typeface="Trebuchet MS" pitchFamily="34" charset="0"/>
          <a:ea typeface="ＭＳ Ｐゴシック" charset="0"/>
          <a:cs typeface="ＭＳ Ｐゴシック" charset="0"/>
        </a:defRPr>
      </a:lvl5pPr>
      <a:lvl6pPr marL="457200" algn="ctr" rtl="0" fontAlgn="base">
        <a:spcBef>
          <a:spcPct val="0"/>
        </a:spcBef>
        <a:spcAft>
          <a:spcPct val="0"/>
        </a:spcAft>
        <a:defRPr sz="4000" b="1">
          <a:solidFill>
            <a:schemeClr val="bg1"/>
          </a:solidFill>
          <a:latin typeface="Trebuchet MS" pitchFamily="34" charset="0"/>
        </a:defRPr>
      </a:lvl6pPr>
      <a:lvl7pPr marL="914400" algn="ctr" rtl="0" fontAlgn="base">
        <a:spcBef>
          <a:spcPct val="0"/>
        </a:spcBef>
        <a:spcAft>
          <a:spcPct val="0"/>
        </a:spcAft>
        <a:defRPr sz="4000" b="1">
          <a:solidFill>
            <a:schemeClr val="bg1"/>
          </a:solidFill>
          <a:latin typeface="Trebuchet MS" pitchFamily="34" charset="0"/>
        </a:defRPr>
      </a:lvl7pPr>
      <a:lvl8pPr marL="1371600" algn="ctr" rtl="0" fontAlgn="base">
        <a:spcBef>
          <a:spcPct val="0"/>
        </a:spcBef>
        <a:spcAft>
          <a:spcPct val="0"/>
        </a:spcAft>
        <a:defRPr sz="4000" b="1">
          <a:solidFill>
            <a:schemeClr val="bg1"/>
          </a:solidFill>
          <a:latin typeface="Trebuchet MS" pitchFamily="34" charset="0"/>
        </a:defRPr>
      </a:lvl8pPr>
      <a:lvl9pPr marL="1828800" algn="ctr" rtl="0" fontAlgn="base">
        <a:spcBef>
          <a:spcPct val="0"/>
        </a:spcBef>
        <a:spcAft>
          <a:spcPct val="0"/>
        </a:spcAft>
        <a:defRPr sz="4000" b="1">
          <a:solidFill>
            <a:schemeClr val="bg1"/>
          </a:solidFill>
          <a:latin typeface="Trebuchet MS"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3276600"/>
            <a:ext cx="7772400" cy="1470025"/>
          </a:xfrm>
        </p:spPr>
        <p:txBody>
          <a:bodyPr/>
          <a:lstStyle/>
          <a:p>
            <a:r>
              <a:rPr lang="en-CA" smtClean="0">
                <a:ea typeface="ＭＳ Ｐゴシック" pitchFamily="34" charset="-128"/>
              </a:rPr>
              <a:t>BU231 EXAM AID</a:t>
            </a:r>
          </a:p>
        </p:txBody>
      </p:sp>
      <p:sp>
        <p:nvSpPr>
          <p:cNvPr id="3075" name="Subtitle 2"/>
          <p:cNvSpPr>
            <a:spLocks noGrp="1"/>
          </p:cNvSpPr>
          <p:nvPr>
            <p:ph type="subTitle" idx="1"/>
          </p:nvPr>
        </p:nvSpPr>
        <p:spPr>
          <a:xfrm>
            <a:off x="533400" y="4495800"/>
            <a:ext cx="7772400" cy="1143000"/>
          </a:xfrm>
        </p:spPr>
        <p:txBody>
          <a:bodyPr/>
          <a:lstStyle/>
          <a:p>
            <a:r>
              <a:rPr lang="en-CA" dirty="0" smtClean="0">
                <a:ea typeface="ＭＳ Ｐゴシック" pitchFamily="34" charset="-128"/>
              </a:rPr>
              <a:t>Tutors: Chance Nguyen, Brendan Forbes</a:t>
            </a:r>
          </a:p>
          <a:p>
            <a:r>
              <a:rPr lang="en-CA" dirty="0" smtClean="0">
                <a:ea typeface="ＭＳ Ｐゴシック" pitchFamily="34" charset="-128"/>
              </a:rPr>
              <a:t>Co-ordinator: </a:t>
            </a:r>
            <a:r>
              <a:rPr lang="en-CA" dirty="0" smtClean="0">
                <a:ea typeface="ＭＳ Ｐゴシック" pitchFamily="34" charset="-128"/>
              </a:rPr>
              <a:t>David Cade</a:t>
            </a:r>
            <a:endParaRPr lang="en-CA" dirty="0" smtClean="0">
              <a:ea typeface="ＭＳ Ｐゴシック" pitchFamily="34" charset="-128"/>
            </a:endParaRPr>
          </a:p>
        </p:txBody>
      </p:sp>
      <p:sp>
        <p:nvSpPr>
          <p:cNvPr id="3076" name="Slide Number Placeholder 3"/>
          <p:cNvSpPr>
            <a:spLocks noGrp="1"/>
          </p:cNvSpPr>
          <p:nvPr>
            <p:ph type="sldNum" sz="quarter" idx="12"/>
          </p:nvPr>
        </p:nvSpPr>
        <p:spPr>
          <a:noFill/>
        </p:spPr>
        <p:txBody>
          <a:bodyPr/>
          <a:lstStyle/>
          <a:p>
            <a:fld id="{CCF5F793-FCB3-47B9-A26F-E344B131BC22}" type="slidenum">
              <a:rPr lang="en-US"/>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12291" name="Content Placeholder 2"/>
          <p:cNvSpPr>
            <a:spLocks noGrp="1"/>
          </p:cNvSpPr>
          <p:nvPr>
            <p:ph sz="quarter" idx="1"/>
          </p:nvPr>
        </p:nvSpPr>
        <p:spPr>
          <a:xfrm>
            <a:off x="142875" y="1527175"/>
            <a:ext cx="8842375" cy="5102225"/>
          </a:xfrm>
        </p:spPr>
        <p:txBody>
          <a:bodyPr/>
          <a:lstStyle/>
          <a:p>
            <a:pPr>
              <a:lnSpc>
                <a:spcPct val="80000"/>
              </a:lnSpc>
            </a:pPr>
            <a:r>
              <a:rPr lang="en-US" sz="2800" b="1" smtClean="0">
                <a:ea typeface="ＭＳ Ｐゴシック" pitchFamily="34" charset="-128"/>
              </a:rPr>
              <a:t>Effect of Frustration</a:t>
            </a:r>
            <a:endParaRPr lang="en-CA" sz="2800" b="1" smtClean="0">
              <a:ea typeface="ＭＳ Ｐゴシック" pitchFamily="34" charset="-128"/>
            </a:endParaRPr>
          </a:p>
          <a:p>
            <a:pPr lvl="2">
              <a:lnSpc>
                <a:spcPct val="80000"/>
              </a:lnSpc>
            </a:pPr>
            <a:r>
              <a:rPr lang="en-US" smtClean="0">
                <a:ea typeface="ＭＳ Ｐゴシック" pitchFamily="34" charset="-128"/>
              </a:rPr>
              <a:t>If no benefit is conferred to buyer, then the deposit must be returned even if seller incurred expenses</a:t>
            </a:r>
            <a:endParaRPr lang="en-CA" smtClean="0">
              <a:ea typeface="ＭＳ Ｐゴシック" pitchFamily="34" charset="-128"/>
            </a:endParaRPr>
          </a:p>
          <a:p>
            <a:pPr lvl="2">
              <a:lnSpc>
                <a:spcPct val="80000"/>
              </a:lnSpc>
            </a:pPr>
            <a:r>
              <a:rPr lang="en-US" smtClean="0">
                <a:ea typeface="ＭＳ Ｐゴシック" pitchFamily="34" charset="-128"/>
              </a:rPr>
              <a:t>If a seller has conferred even the slightest benefit on the buyer (deliver small advanced shipment) the seller can retain whole deposit - No deposit, no remedy</a:t>
            </a:r>
          </a:p>
          <a:p>
            <a:pPr lvl="3">
              <a:lnSpc>
                <a:spcPct val="80000"/>
              </a:lnSpc>
            </a:pPr>
            <a:endParaRPr lang="en-CA" sz="1800" smtClean="0">
              <a:ea typeface="ＭＳ Ｐゴシック" pitchFamily="34" charset="-128"/>
            </a:endParaRPr>
          </a:p>
          <a:p>
            <a:pPr lvl="1">
              <a:lnSpc>
                <a:spcPct val="80000"/>
              </a:lnSpc>
            </a:pPr>
            <a:r>
              <a:rPr lang="en-US" sz="2200" smtClean="0">
                <a:ea typeface="ＭＳ Ｐゴシック" pitchFamily="34" charset="-128"/>
              </a:rPr>
              <a:t>Most recent development with frustration</a:t>
            </a:r>
            <a:endParaRPr lang="en-CA" sz="2200" smtClean="0">
              <a:ea typeface="ＭＳ Ｐゴシック" pitchFamily="34" charset="-128"/>
            </a:endParaRPr>
          </a:p>
          <a:p>
            <a:pPr lvl="2">
              <a:lnSpc>
                <a:spcPct val="80000"/>
              </a:lnSpc>
            </a:pPr>
            <a:r>
              <a:rPr lang="en-US" sz="2000" smtClean="0">
                <a:ea typeface="ＭＳ Ｐゴシック" pitchFamily="34" charset="-128"/>
              </a:rPr>
              <a:t>If a party incurs expenses in connection with performance of contract, the court may allow that party to retain this money</a:t>
            </a:r>
            <a:endParaRPr lang="en-CA" sz="2000" smtClean="0">
              <a:ea typeface="ＭＳ Ｐゴシック" pitchFamily="34" charset="-128"/>
            </a:endParaRPr>
          </a:p>
          <a:p>
            <a:pPr lvl="2">
              <a:lnSpc>
                <a:spcPct val="80000"/>
              </a:lnSpc>
            </a:pPr>
            <a:r>
              <a:rPr lang="en-US" sz="2000" smtClean="0">
                <a:ea typeface="ＭＳ Ｐゴシック" pitchFamily="34" charset="-128"/>
              </a:rPr>
              <a:t>If there is no deposit or benefit conferred, then there is no remedy </a:t>
            </a:r>
            <a:r>
              <a:rPr lang="en-US" sz="2000" smtClean="0">
                <a:ea typeface="ＭＳ Ｐゴシック" pitchFamily="34" charset="-128"/>
                <a:sym typeface="Wingdings" pitchFamily="2" charset="2"/>
              </a:rPr>
              <a:t> Without it, you can only recover value of benefit already conferred</a:t>
            </a:r>
            <a:endParaRPr lang="en-CA" sz="2000" smtClean="0">
              <a:ea typeface="ＭＳ Ｐゴシック" pitchFamily="34" charset="-128"/>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4"/>
          <p:cNvSpPr>
            <a:spLocks noGrp="1"/>
          </p:cNvSpPr>
          <p:nvPr>
            <p:ph type="title"/>
          </p:nvPr>
        </p:nvSpPr>
        <p:spPr/>
        <p:txBody>
          <a:bodyPr/>
          <a:lstStyle/>
          <a:p>
            <a:endParaRPr lang="en-CA" cap="none" smtClean="0">
              <a:ea typeface="ＭＳ Ｐゴシック" pitchFamily="34" charset="-128"/>
            </a:endParaRPr>
          </a:p>
        </p:txBody>
      </p:sp>
      <p:sp>
        <p:nvSpPr>
          <p:cNvPr id="104451" name="Text Placeholder 5"/>
          <p:cNvSpPr>
            <a:spLocks noGrp="1"/>
          </p:cNvSpPr>
          <p:nvPr>
            <p:ph type="body" idx="1"/>
          </p:nvPr>
        </p:nvSpPr>
        <p:spPr>
          <a:xfrm>
            <a:off x="762000" y="2514600"/>
            <a:ext cx="7772400" cy="1500188"/>
          </a:xfrm>
        </p:spPr>
        <p:txBody>
          <a:bodyPr/>
          <a:lstStyle/>
          <a:p>
            <a:pPr algn="ctr"/>
            <a:r>
              <a:rPr lang="en-CA" sz="5000" smtClean="0">
                <a:solidFill>
                  <a:schemeClr val="accent2"/>
                </a:solidFill>
                <a:ea typeface="ＭＳ Ｐゴシック" pitchFamily="34" charset="-128"/>
              </a:rPr>
              <a:t>Chapter 27</a:t>
            </a:r>
          </a:p>
        </p:txBody>
      </p:sp>
      <p:sp>
        <p:nvSpPr>
          <p:cNvPr id="104452" name="Slide Number Placeholder 3"/>
          <p:cNvSpPr>
            <a:spLocks noGrp="1"/>
          </p:cNvSpPr>
          <p:nvPr>
            <p:ph type="sldNum" sz="quarter" idx="12"/>
          </p:nvPr>
        </p:nvSpPr>
        <p:spPr>
          <a:noFill/>
        </p:spPr>
        <p:txBody>
          <a:bodyPr/>
          <a:lstStyle/>
          <a:p>
            <a:fld id="{0ED9371C-6516-44A0-BBA4-751394347244}" type="slidenum">
              <a:rPr lang="en-US"/>
              <a:pPr/>
              <a:t>100</a:t>
            </a:fld>
            <a:endParaRPr lang="en-US"/>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p:txBody>
          <a:bodyPr/>
          <a:lstStyle/>
          <a:p>
            <a:r>
              <a:rPr lang="en-CA" smtClean="0">
                <a:ea typeface="ＭＳ Ｐゴシック" pitchFamily="34" charset="-128"/>
              </a:rPr>
              <a:t>Corporations</a:t>
            </a:r>
          </a:p>
        </p:txBody>
      </p:sp>
      <p:sp>
        <p:nvSpPr>
          <p:cNvPr id="105475" name="Content Placeholder 2"/>
          <p:cNvSpPr>
            <a:spLocks noGrp="1"/>
          </p:cNvSpPr>
          <p:nvPr>
            <p:ph idx="1"/>
          </p:nvPr>
        </p:nvSpPr>
        <p:spPr/>
        <p:txBody>
          <a:bodyPr/>
          <a:lstStyle/>
          <a:p>
            <a:r>
              <a:rPr lang="en-CA" smtClean="0">
                <a:ea typeface="ＭＳ Ｐゴシック" pitchFamily="34" charset="-128"/>
              </a:rPr>
              <a:t>Corporations create some of their own rules in their bylaws and articles.</a:t>
            </a:r>
          </a:p>
          <a:p>
            <a:r>
              <a:rPr lang="en-CA" smtClean="0">
                <a:ea typeface="ＭＳ Ｐゴシック" pitchFamily="34" charset="-128"/>
              </a:rPr>
              <a:t>Differ from other forms of companies on:</a:t>
            </a:r>
          </a:p>
          <a:p>
            <a:pPr lvl="2"/>
            <a:r>
              <a:rPr lang="en-CA" smtClean="0">
                <a:ea typeface="ＭＳ Ｐゴシック" pitchFamily="34" charset="-128"/>
              </a:rPr>
              <a:t>Identity</a:t>
            </a:r>
          </a:p>
          <a:p>
            <a:pPr lvl="2"/>
            <a:r>
              <a:rPr lang="en-CA" smtClean="0">
                <a:ea typeface="ＭＳ Ｐゴシック" pitchFamily="34" charset="-128"/>
              </a:rPr>
              <a:t>Liability</a:t>
            </a:r>
          </a:p>
          <a:p>
            <a:pPr lvl="2"/>
            <a:r>
              <a:rPr lang="en-CA" smtClean="0">
                <a:ea typeface="ＭＳ Ｐゴシック" pitchFamily="34" charset="-128"/>
              </a:rPr>
              <a:t>Transfer of Ownership</a:t>
            </a:r>
          </a:p>
          <a:p>
            <a:pPr lvl="2"/>
            <a:r>
              <a:rPr lang="en-CA" smtClean="0">
                <a:ea typeface="ＭＳ Ｐゴシック" pitchFamily="34" charset="-128"/>
              </a:rPr>
              <a:t>Participation in Management</a:t>
            </a:r>
          </a:p>
          <a:p>
            <a:pPr lvl="2"/>
            <a:r>
              <a:rPr lang="en-CA" smtClean="0">
                <a:ea typeface="ＭＳ Ｐゴシック" pitchFamily="34" charset="-128"/>
              </a:rPr>
              <a:t>Continued Existence</a:t>
            </a:r>
          </a:p>
          <a:p>
            <a:pPr lvl="2"/>
            <a:r>
              <a:rPr lang="en-CA" smtClean="0">
                <a:ea typeface="ＭＳ Ｐゴシック" pitchFamily="34" charset="-128"/>
              </a:rPr>
              <a:t>Separation of Ownership and Management</a:t>
            </a:r>
          </a:p>
          <a:p>
            <a:pPr lvl="2"/>
            <a:r>
              <a:rPr lang="en-CA" smtClean="0">
                <a:ea typeface="ＭＳ Ｐゴシック" pitchFamily="34" charset="-128"/>
              </a:rPr>
              <a:t>Fiduciary Duty</a:t>
            </a:r>
          </a:p>
          <a:p>
            <a:endParaRPr lang="en-CA" smtClean="0">
              <a:ea typeface="ＭＳ Ｐゴシック" pitchFamily="34" charset="-128"/>
            </a:endParaRPr>
          </a:p>
        </p:txBody>
      </p:sp>
      <p:sp>
        <p:nvSpPr>
          <p:cNvPr id="105476" name="Slide Number Placeholder 3"/>
          <p:cNvSpPr>
            <a:spLocks noGrp="1"/>
          </p:cNvSpPr>
          <p:nvPr>
            <p:ph type="sldNum" sz="quarter" idx="12"/>
          </p:nvPr>
        </p:nvSpPr>
        <p:spPr>
          <a:noFill/>
        </p:spPr>
        <p:txBody>
          <a:bodyPr/>
          <a:lstStyle/>
          <a:p>
            <a:fld id="{438AC29A-B927-4A3D-8303-EFD850C7ADFF}" type="slidenum">
              <a:rPr lang="en-US"/>
              <a:pPr/>
              <a:t>101</a:t>
            </a:fld>
            <a:endParaRPr 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r>
              <a:rPr lang="en-CA" smtClean="0">
                <a:ea typeface="ＭＳ Ｐゴシック" pitchFamily="34" charset="-128"/>
              </a:rPr>
              <a:t>Corporations - Identity</a:t>
            </a:r>
          </a:p>
        </p:txBody>
      </p:sp>
      <p:sp>
        <p:nvSpPr>
          <p:cNvPr id="106499" name="Content Placeholder 2"/>
          <p:cNvSpPr>
            <a:spLocks noGrp="1"/>
          </p:cNvSpPr>
          <p:nvPr>
            <p:ph idx="1"/>
          </p:nvPr>
        </p:nvSpPr>
        <p:spPr/>
        <p:txBody>
          <a:bodyPr/>
          <a:lstStyle/>
          <a:p>
            <a:r>
              <a:rPr lang="en-CA" smtClean="0">
                <a:ea typeface="ＭＳ Ｐゴシック" pitchFamily="34" charset="-128"/>
              </a:rPr>
              <a:t>Have a separate identity, recognized as a legal person</a:t>
            </a:r>
          </a:p>
          <a:p>
            <a:pPr lvl="1"/>
            <a:r>
              <a:rPr lang="en-CA" smtClean="0">
                <a:ea typeface="ＭＳ Ｐゴシック" pitchFamily="34" charset="-128"/>
              </a:rPr>
              <a:t>Legal Person:</a:t>
            </a:r>
          </a:p>
          <a:p>
            <a:pPr lvl="2"/>
            <a:r>
              <a:rPr lang="en-CA" smtClean="0">
                <a:ea typeface="ＭＳ Ｐゴシック" pitchFamily="34" charset="-128"/>
              </a:rPr>
              <a:t>An entity recognized by law as having its own legal personality and having rights and duties of its own.</a:t>
            </a:r>
          </a:p>
          <a:p>
            <a:pPr lvl="2"/>
            <a:r>
              <a:rPr lang="en-CA" smtClean="0">
                <a:ea typeface="ＭＳ Ｐゴシック" pitchFamily="34" charset="-128"/>
              </a:rPr>
              <a:t>Distinct from natural person (human being)</a:t>
            </a:r>
          </a:p>
          <a:p>
            <a:pPr lvl="2"/>
            <a:endParaRPr lang="en-CA" smtClean="0">
              <a:ea typeface="ＭＳ Ｐゴシック" pitchFamily="34" charset="-128"/>
            </a:endParaRPr>
          </a:p>
          <a:p>
            <a:r>
              <a:rPr lang="en-CA" smtClean="0">
                <a:ea typeface="ＭＳ Ｐゴシック" pitchFamily="34" charset="-128"/>
              </a:rPr>
              <a:t>Corporation:</a:t>
            </a:r>
          </a:p>
          <a:p>
            <a:pPr lvl="1"/>
            <a:r>
              <a:rPr lang="en-CA" smtClean="0">
                <a:ea typeface="ＭＳ Ｐゴシック" pitchFamily="34" charset="-128"/>
              </a:rPr>
              <a:t>A legal person formed by incorporation according to a prescribed legal procedure</a:t>
            </a:r>
          </a:p>
          <a:p>
            <a:endParaRPr lang="en-CA" smtClean="0">
              <a:ea typeface="ＭＳ Ｐゴシック" pitchFamily="34" charset="-128"/>
            </a:endParaRPr>
          </a:p>
        </p:txBody>
      </p:sp>
      <p:sp>
        <p:nvSpPr>
          <p:cNvPr id="106500" name="Slide Number Placeholder 3"/>
          <p:cNvSpPr>
            <a:spLocks noGrp="1"/>
          </p:cNvSpPr>
          <p:nvPr>
            <p:ph type="sldNum" sz="quarter" idx="12"/>
          </p:nvPr>
        </p:nvSpPr>
        <p:spPr>
          <a:noFill/>
        </p:spPr>
        <p:txBody>
          <a:bodyPr/>
          <a:lstStyle/>
          <a:p>
            <a:fld id="{9994F722-71A9-4792-BA66-DF15F50F9142}" type="slidenum">
              <a:rPr lang="en-US"/>
              <a:pPr/>
              <a:t>102</a:t>
            </a:fld>
            <a:endParaRPr lang="en-US"/>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p:txBody>
          <a:bodyPr/>
          <a:lstStyle/>
          <a:p>
            <a:r>
              <a:rPr lang="en-CA" smtClean="0">
                <a:ea typeface="ＭＳ Ｐゴシック" pitchFamily="34" charset="-128"/>
              </a:rPr>
              <a:t>Corporations - Liability</a:t>
            </a:r>
          </a:p>
        </p:txBody>
      </p:sp>
      <p:sp>
        <p:nvSpPr>
          <p:cNvPr id="107523" name="Content Placeholder 2"/>
          <p:cNvSpPr>
            <a:spLocks noGrp="1"/>
          </p:cNvSpPr>
          <p:nvPr>
            <p:ph idx="1"/>
          </p:nvPr>
        </p:nvSpPr>
        <p:spPr/>
        <p:txBody>
          <a:bodyPr/>
          <a:lstStyle/>
          <a:p>
            <a:r>
              <a:rPr lang="en-CA" smtClean="0">
                <a:ea typeface="ＭＳ Ｐゴシック" pitchFamily="34" charset="-128"/>
              </a:rPr>
              <a:t>Liability of owners (shareholders) is limited to the amount of their capital contribution</a:t>
            </a:r>
          </a:p>
          <a:p>
            <a:pPr lvl="1"/>
            <a:r>
              <a:rPr lang="en-CA" smtClean="0">
                <a:ea typeface="ＭＳ Ｐゴシック" pitchFamily="34" charset="-128"/>
              </a:rPr>
              <a:t>Large advantage to incorporation</a:t>
            </a:r>
          </a:p>
          <a:p>
            <a:endParaRPr lang="en-CA" smtClean="0">
              <a:ea typeface="ＭＳ Ｐゴシック" pitchFamily="34" charset="-128"/>
            </a:endParaRPr>
          </a:p>
        </p:txBody>
      </p:sp>
      <p:sp>
        <p:nvSpPr>
          <p:cNvPr id="107524" name="Slide Number Placeholder 3"/>
          <p:cNvSpPr>
            <a:spLocks noGrp="1"/>
          </p:cNvSpPr>
          <p:nvPr>
            <p:ph type="sldNum" sz="quarter" idx="12"/>
          </p:nvPr>
        </p:nvSpPr>
        <p:spPr>
          <a:noFill/>
        </p:spPr>
        <p:txBody>
          <a:bodyPr/>
          <a:lstStyle/>
          <a:p>
            <a:fld id="{526594BE-7C41-4DE2-A3E0-5EFC937E3533}" type="slidenum">
              <a:rPr lang="en-US"/>
              <a:pPr/>
              <a:t>103</a:t>
            </a:fld>
            <a:endParaRPr lang="en-US"/>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p:txBody>
          <a:bodyPr/>
          <a:lstStyle/>
          <a:p>
            <a:r>
              <a:rPr lang="en-CA" smtClean="0">
                <a:ea typeface="ＭＳ Ｐゴシック" pitchFamily="34" charset="-128"/>
              </a:rPr>
              <a:t>Corporations – Transfer of Ownership</a:t>
            </a:r>
          </a:p>
        </p:txBody>
      </p:sp>
      <p:sp>
        <p:nvSpPr>
          <p:cNvPr id="108547" name="Content Placeholder 2"/>
          <p:cNvSpPr>
            <a:spLocks noGrp="1"/>
          </p:cNvSpPr>
          <p:nvPr>
            <p:ph idx="1"/>
          </p:nvPr>
        </p:nvSpPr>
        <p:spPr/>
        <p:txBody>
          <a:bodyPr/>
          <a:lstStyle/>
          <a:p>
            <a:r>
              <a:rPr lang="en-CA" smtClean="0">
                <a:ea typeface="ＭＳ Ｐゴシック" pitchFamily="34" charset="-128"/>
              </a:rPr>
              <a:t>Allowed to sever ownership, unlike sole proprietorship and partnerships</a:t>
            </a:r>
          </a:p>
          <a:p>
            <a:r>
              <a:rPr lang="en-CA" smtClean="0">
                <a:ea typeface="ＭＳ Ｐゴシック" pitchFamily="34" charset="-128"/>
              </a:rPr>
              <a:t>Ownership is transferred without issue by simply selling shares</a:t>
            </a:r>
          </a:p>
          <a:p>
            <a:endParaRPr lang="en-CA" smtClean="0">
              <a:ea typeface="ＭＳ Ｐゴシック" pitchFamily="34" charset="-128"/>
            </a:endParaRPr>
          </a:p>
        </p:txBody>
      </p:sp>
      <p:sp>
        <p:nvSpPr>
          <p:cNvPr id="108548" name="Slide Number Placeholder 3"/>
          <p:cNvSpPr>
            <a:spLocks noGrp="1"/>
          </p:cNvSpPr>
          <p:nvPr>
            <p:ph type="sldNum" sz="quarter" idx="12"/>
          </p:nvPr>
        </p:nvSpPr>
        <p:spPr>
          <a:noFill/>
        </p:spPr>
        <p:txBody>
          <a:bodyPr/>
          <a:lstStyle/>
          <a:p>
            <a:fld id="{85AD85CD-00E8-40F0-AB5D-BC9666476B15}" type="slidenum">
              <a:rPr lang="en-US"/>
              <a:pPr/>
              <a:t>104</a:t>
            </a:fld>
            <a:endParaRPr lang="en-US"/>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p:txBody>
          <a:bodyPr/>
          <a:lstStyle/>
          <a:p>
            <a:r>
              <a:rPr lang="en-CA" smtClean="0">
                <a:ea typeface="ＭＳ Ｐゴシック" pitchFamily="34" charset="-128"/>
              </a:rPr>
              <a:t>Corporations - Management</a:t>
            </a:r>
          </a:p>
        </p:txBody>
      </p:sp>
      <p:sp>
        <p:nvSpPr>
          <p:cNvPr id="109571" name="Content Placeholder 2"/>
          <p:cNvSpPr>
            <a:spLocks noGrp="1"/>
          </p:cNvSpPr>
          <p:nvPr>
            <p:ph idx="1"/>
          </p:nvPr>
        </p:nvSpPr>
        <p:spPr/>
        <p:txBody>
          <a:bodyPr/>
          <a:lstStyle/>
          <a:p>
            <a:r>
              <a:rPr lang="en-CA" sz="3000" smtClean="0">
                <a:ea typeface="ＭＳ Ｐゴシック" pitchFamily="34" charset="-128"/>
              </a:rPr>
              <a:t>In partnerships, each partner can be an agent for the company.</a:t>
            </a:r>
          </a:p>
          <a:p>
            <a:r>
              <a:rPr lang="en-CA" sz="3000" smtClean="0">
                <a:ea typeface="ＭＳ Ｐゴシック" pitchFamily="34" charset="-128"/>
              </a:rPr>
              <a:t>Corporation owners cannot contract for the company</a:t>
            </a:r>
          </a:p>
          <a:p>
            <a:pPr lvl="1"/>
            <a:r>
              <a:rPr lang="en-CA" sz="2600" smtClean="0">
                <a:ea typeface="ＭＳ Ｐゴシック" pitchFamily="34" charset="-128"/>
              </a:rPr>
              <a:t>Officers/management contract for the company</a:t>
            </a:r>
          </a:p>
          <a:p>
            <a:r>
              <a:rPr lang="en-CA" sz="3000" smtClean="0">
                <a:ea typeface="ＭＳ Ｐゴシック" pitchFamily="34" charset="-128"/>
              </a:rPr>
              <a:t>Management in corporations is delegated to an elected board of directors</a:t>
            </a:r>
          </a:p>
          <a:p>
            <a:pPr lvl="1"/>
            <a:r>
              <a:rPr lang="en-CA" sz="2600" smtClean="0">
                <a:ea typeface="ＭＳ Ｐゴシック" pitchFamily="34" charset="-128"/>
              </a:rPr>
              <a:t>Separation of ownership and management allows shareholders to receive a return on their investment without risking loss further than their initial investment.</a:t>
            </a:r>
          </a:p>
          <a:p>
            <a:endParaRPr lang="en-CA" smtClean="0">
              <a:ea typeface="ＭＳ Ｐゴシック" pitchFamily="34" charset="-128"/>
            </a:endParaRPr>
          </a:p>
        </p:txBody>
      </p:sp>
      <p:sp>
        <p:nvSpPr>
          <p:cNvPr id="109572" name="Slide Number Placeholder 3"/>
          <p:cNvSpPr>
            <a:spLocks noGrp="1"/>
          </p:cNvSpPr>
          <p:nvPr>
            <p:ph type="sldNum" sz="quarter" idx="12"/>
          </p:nvPr>
        </p:nvSpPr>
        <p:spPr>
          <a:noFill/>
        </p:spPr>
        <p:txBody>
          <a:bodyPr/>
          <a:lstStyle/>
          <a:p>
            <a:fld id="{2AE93B33-8630-4349-8B7F-4A677B4E96F4}" type="slidenum">
              <a:rPr lang="en-US"/>
              <a:pPr/>
              <a:t>105</a:t>
            </a:fld>
            <a:endParaRPr 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p:txBody>
          <a:bodyPr/>
          <a:lstStyle/>
          <a:p>
            <a:r>
              <a:rPr lang="en-CA" smtClean="0">
                <a:ea typeface="ＭＳ Ｐゴシック" pitchFamily="34" charset="-128"/>
              </a:rPr>
              <a:t>Corporations – Continued Existence</a:t>
            </a:r>
          </a:p>
        </p:txBody>
      </p:sp>
      <p:sp>
        <p:nvSpPr>
          <p:cNvPr id="110595" name="Content Placeholder 2"/>
          <p:cNvSpPr>
            <a:spLocks noGrp="1"/>
          </p:cNvSpPr>
          <p:nvPr>
            <p:ph idx="1"/>
          </p:nvPr>
        </p:nvSpPr>
        <p:spPr/>
        <p:txBody>
          <a:bodyPr/>
          <a:lstStyle/>
          <a:p>
            <a:r>
              <a:rPr lang="en-CA" smtClean="0">
                <a:ea typeface="ＭＳ Ｐゴシック" pitchFamily="34" charset="-128"/>
              </a:rPr>
              <a:t>Partnerships, if a partner dies or leaves the partnership is dissolved</a:t>
            </a:r>
          </a:p>
          <a:p>
            <a:endParaRPr lang="en-CA" smtClean="0">
              <a:ea typeface="ＭＳ Ｐゴシック" pitchFamily="34" charset="-128"/>
            </a:endParaRPr>
          </a:p>
          <a:p>
            <a:r>
              <a:rPr lang="en-CA" smtClean="0">
                <a:ea typeface="ＭＳ Ｐゴシック" pitchFamily="34" charset="-128"/>
              </a:rPr>
              <a:t>Corporations exist on their own irrespective of death or sale of an owner</a:t>
            </a:r>
            <a:r>
              <a:rPr lang="en-CA" altLang="en-US" smtClean="0">
                <a:ea typeface="ＭＳ Ｐゴシック" pitchFamily="34" charset="-128"/>
              </a:rPr>
              <a:t>’</a:t>
            </a:r>
            <a:r>
              <a:rPr lang="en-CA" smtClean="0">
                <a:ea typeface="ＭＳ Ｐゴシック" pitchFamily="34" charset="-128"/>
              </a:rPr>
              <a:t>s share</a:t>
            </a:r>
          </a:p>
          <a:p>
            <a:endParaRPr lang="en-CA" smtClean="0">
              <a:ea typeface="ＭＳ Ｐゴシック" pitchFamily="34" charset="-128"/>
            </a:endParaRPr>
          </a:p>
        </p:txBody>
      </p:sp>
      <p:sp>
        <p:nvSpPr>
          <p:cNvPr id="110596" name="Slide Number Placeholder 3"/>
          <p:cNvSpPr>
            <a:spLocks noGrp="1"/>
          </p:cNvSpPr>
          <p:nvPr>
            <p:ph type="sldNum" sz="quarter" idx="12"/>
          </p:nvPr>
        </p:nvSpPr>
        <p:spPr>
          <a:noFill/>
        </p:spPr>
        <p:txBody>
          <a:bodyPr/>
          <a:lstStyle/>
          <a:p>
            <a:fld id="{26C5AFC5-3552-49B6-B534-E7983C0F8FEB}" type="slidenum">
              <a:rPr lang="en-US"/>
              <a:pPr/>
              <a:t>106</a:t>
            </a:fld>
            <a:endParaRPr lang="en-US"/>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p:txBody>
          <a:bodyPr/>
          <a:lstStyle/>
          <a:p>
            <a:r>
              <a:rPr lang="en-CA" smtClean="0">
                <a:ea typeface="ＭＳ Ｐゴシック" pitchFamily="34" charset="-128"/>
              </a:rPr>
              <a:t>Corporations – Fiduciary Duty</a:t>
            </a:r>
          </a:p>
        </p:txBody>
      </p:sp>
      <p:sp>
        <p:nvSpPr>
          <p:cNvPr id="111619" name="Content Placeholder 2"/>
          <p:cNvSpPr>
            <a:spLocks noGrp="1"/>
          </p:cNvSpPr>
          <p:nvPr>
            <p:ph idx="1"/>
          </p:nvPr>
        </p:nvSpPr>
        <p:spPr/>
        <p:txBody>
          <a:bodyPr/>
          <a:lstStyle/>
          <a:p>
            <a:r>
              <a:rPr lang="en-CA" smtClean="0">
                <a:ea typeface="ＭＳ Ｐゴシック" pitchFamily="34" charset="-128"/>
              </a:rPr>
              <a:t>Shareholders owe no fiduciary duty to the company</a:t>
            </a:r>
          </a:p>
          <a:p>
            <a:endParaRPr lang="en-CA" smtClean="0">
              <a:ea typeface="ＭＳ Ｐゴシック" pitchFamily="34" charset="-128"/>
            </a:endParaRPr>
          </a:p>
          <a:p>
            <a:r>
              <a:rPr lang="en-CA" smtClean="0">
                <a:ea typeface="ＭＳ Ｐゴシック" pitchFamily="34" charset="-128"/>
              </a:rPr>
              <a:t>Company owes no fiduciary duty to the shareholder.</a:t>
            </a:r>
          </a:p>
          <a:p>
            <a:pPr lvl="1"/>
            <a:r>
              <a:rPr lang="en-CA" smtClean="0">
                <a:ea typeface="ＭＳ Ｐゴシック" pitchFamily="34" charset="-128"/>
              </a:rPr>
              <a:t>However, managers must still act in good faith to the shareholder</a:t>
            </a:r>
          </a:p>
          <a:p>
            <a:endParaRPr lang="en-CA" smtClean="0">
              <a:ea typeface="ＭＳ Ｐゴシック" pitchFamily="34" charset="-128"/>
            </a:endParaRPr>
          </a:p>
        </p:txBody>
      </p:sp>
      <p:sp>
        <p:nvSpPr>
          <p:cNvPr id="111620" name="Slide Number Placeholder 3"/>
          <p:cNvSpPr>
            <a:spLocks noGrp="1"/>
          </p:cNvSpPr>
          <p:nvPr>
            <p:ph type="sldNum" sz="quarter" idx="12"/>
          </p:nvPr>
        </p:nvSpPr>
        <p:spPr>
          <a:noFill/>
        </p:spPr>
        <p:txBody>
          <a:bodyPr/>
          <a:lstStyle/>
          <a:p>
            <a:fld id="{AE48946C-867E-46F3-8195-D2EAEDB2C265}" type="slidenum">
              <a:rPr lang="en-US"/>
              <a:pPr/>
              <a:t>107</a:t>
            </a:fld>
            <a:endParaRPr lang="en-US"/>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p:txBody>
          <a:bodyPr/>
          <a:lstStyle/>
          <a:p>
            <a:r>
              <a:rPr lang="en-CA" sz="3800" smtClean="0">
                <a:ea typeface="ＭＳ Ｐゴシック" pitchFamily="34" charset="-128"/>
              </a:rPr>
              <a:t>Consequences of Separate Legal Personality</a:t>
            </a:r>
          </a:p>
        </p:txBody>
      </p:sp>
      <p:sp>
        <p:nvSpPr>
          <p:cNvPr id="112643" name="Content Placeholder 2"/>
          <p:cNvSpPr>
            <a:spLocks noGrp="1"/>
          </p:cNvSpPr>
          <p:nvPr>
            <p:ph idx="1"/>
          </p:nvPr>
        </p:nvSpPr>
        <p:spPr/>
        <p:txBody>
          <a:bodyPr/>
          <a:lstStyle/>
          <a:p>
            <a:r>
              <a:rPr lang="en-CA" sz="2700" smtClean="0">
                <a:ea typeface="ＭＳ Ｐゴシック" pitchFamily="34" charset="-128"/>
              </a:rPr>
              <a:t>A corporation can only act through its human agent. </a:t>
            </a:r>
          </a:p>
          <a:p>
            <a:pPr lvl="1"/>
            <a:r>
              <a:rPr lang="en-CA" sz="2300" smtClean="0">
                <a:ea typeface="ＭＳ Ｐゴシック" pitchFamily="34" charset="-128"/>
              </a:rPr>
              <a:t>The question then arises whether the agent had authority to contract.</a:t>
            </a:r>
          </a:p>
          <a:p>
            <a:r>
              <a:rPr lang="en-CA" sz="2700" smtClean="0">
                <a:ea typeface="ＭＳ Ｐゴシック" pitchFamily="34" charset="-128"/>
              </a:rPr>
              <a:t>Saloman vs Saloman</a:t>
            </a:r>
          </a:p>
          <a:p>
            <a:pPr lvl="1"/>
            <a:r>
              <a:rPr lang="en-CA" sz="2300" smtClean="0">
                <a:ea typeface="ＭＳ Ｐゴシック" pitchFamily="34" charset="-128"/>
              </a:rPr>
              <a:t>The one man company</a:t>
            </a:r>
          </a:p>
          <a:p>
            <a:pPr lvl="1"/>
            <a:r>
              <a:rPr lang="en-CA" sz="2300" smtClean="0">
                <a:ea typeface="ＭＳ Ｐゴシック" pitchFamily="34" charset="-128"/>
              </a:rPr>
              <a:t>States that employees</a:t>
            </a:r>
            <a:r>
              <a:rPr lang="en-CA" altLang="en-US" sz="2300" smtClean="0">
                <a:ea typeface="ＭＳ Ｐゴシック" pitchFamily="34" charset="-128"/>
              </a:rPr>
              <a:t>’</a:t>
            </a:r>
            <a:r>
              <a:rPr lang="en-CA" sz="2300" smtClean="0">
                <a:ea typeface="ＭＳ Ｐゴシック" pitchFamily="34" charset="-128"/>
              </a:rPr>
              <a:t> assets have nothing to do with the corporation</a:t>
            </a:r>
          </a:p>
          <a:p>
            <a:pPr lvl="1"/>
            <a:r>
              <a:rPr lang="en-CA" sz="2300" smtClean="0">
                <a:ea typeface="ＭＳ Ｐゴシック" pitchFamily="34" charset="-128"/>
              </a:rPr>
              <a:t>The agent is not liable for anything if acting in good faith</a:t>
            </a:r>
          </a:p>
          <a:p>
            <a:r>
              <a:rPr lang="en-CA" sz="2700" smtClean="0">
                <a:ea typeface="ＭＳ Ｐゴシック" pitchFamily="34" charset="-128"/>
              </a:rPr>
              <a:t>Exceptions are:</a:t>
            </a:r>
          </a:p>
          <a:p>
            <a:pPr lvl="1"/>
            <a:r>
              <a:rPr lang="en-CA" sz="2300" smtClean="0">
                <a:ea typeface="ＭＳ Ｐゴシック" pitchFamily="34" charset="-128"/>
              </a:rPr>
              <a:t>CBCA</a:t>
            </a:r>
          </a:p>
          <a:p>
            <a:pPr lvl="1"/>
            <a:r>
              <a:rPr lang="en-CA" sz="2300" smtClean="0">
                <a:ea typeface="ＭＳ Ｐゴシック" pitchFamily="34" charset="-128"/>
              </a:rPr>
              <a:t>Bankruptcy and Insolvency Act</a:t>
            </a:r>
          </a:p>
          <a:p>
            <a:pPr lvl="1"/>
            <a:r>
              <a:rPr lang="en-CA" sz="2300" smtClean="0">
                <a:ea typeface="ＭＳ Ｐゴシック" pitchFamily="34" charset="-128"/>
              </a:rPr>
              <a:t>Lifting the Corporate Veil</a:t>
            </a:r>
          </a:p>
        </p:txBody>
      </p:sp>
      <p:sp>
        <p:nvSpPr>
          <p:cNvPr id="112644" name="Slide Number Placeholder 3"/>
          <p:cNvSpPr>
            <a:spLocks noGrp="1"/>
          </p:cNvSpPr>
          <p:nvPr>
            <p:ph type="sldNum" sz="quarter" idx="12"/>
          </p:nvPr>
        </p:nvSpPr>
        <p:spPr>
          <a:noFill/>
        </p:spPr>
        <p:txBody>
          <a:bodyPr/>
          <a:lstStyle/>
          <a:p>
            <a:fld id="{885E7066-3662-442D-A811-06C518E1F301}" type="slidenum">
              <a:rPr lang="en-US"/>
              <a:pPr/>
              <a:t>108</a:t>
            </a:fld>
            <a:endParaRPr lang="en-US"/>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p:txBody>
          <a:bodyPr/>
          <a:lstStyle/>
          <a:p>
            <a:r>
              <a:rPr lang="en-CA" smtClean="0">
                <a:ea typeface="ＭＳ Ｐゴシック" pitchFamily="34" charset="-128"/>
              </a:rPr>
              <a:t>Exceptions to Limited Liability</a:t>
            </a:r>
          </a:p>
        </p:txBody>
      </p:sp>
      <p:sp>
        <p:nvSpPr>
          <p:cNvPr id="113667" name="Content Placeholder 2"/>
          <p:cNvSpPr>
            <a:spLocks noGrp="1"/>
          </p:cNvSpPr>
          <p:nvPr>
            <p:ph idx="1"/>
          </p:nvPr>
        </p:nvSpPr>
        <p:spPr/>
        <p:txBody>
          <a:bodyPr/>
          <a:lstStyle/>
          <a:p>
            <a:r>
              <a:rPr lang="en-CA" sz="2600" smtClean="0">
                <a:ea typeface="ＭＳ Ｐゴシック" pitchFamily="34" charset="-128"/>
              </a:rPr>
              <a:t>Canadian Business Corporations Act</a:t>
            </a:r>
          </a:p>
          <a:p>
            <a:pPr lvl="1"/>
            <a:r>
              <a:rPr lang="en-CA" sz="2200" smtClean="0">
                <a:ea typeface="ＭＳ Ｐゴシック" pitchFamily="34" charset="-128"/>
              </a:rPr>
              <a:t>If a dividend payment is made without any profit, shareholders are liable for other debts</a:t>
            </a:r>
          </a:p>
          <a:p>
            <a:r>
              <a:rPr lang="en-CA" sz="2600" smtClean="0">
                <a:ea typeface="ＭＳ Ｐゴシック" pitchFamily="34" charset="-128"/>
              </a:rPr>
              <a:t>Bankruptcy &amp; Insolvency Act</a:t>
            </a:r>
          </a:p>
          <a:p>
            <a:pPr lvl="1"/>
            <a:r>
              <a:rPr lang="en-CA" sz="2200" smtClean="0">
                <a:ea typeface="ＭＳ Ｐゴシック" pitchFamily="34" charset="-128"/>
              </a:rPr>
              <a:t>Receiving payment from a property right before bankruptcy, may have to repay amount paid to them.</a:t>
            </a:r>
          </a:p>
          <a:p>
            <a:r>
              <a:rPr lang="en-CA" sz="2600" smtClean="0">
                <a:ea typeface="ＭＳ Ｐゴシック" pitchFamily="34" charset="-128"/>
              </a:rPr>
              <a:t>Lifting the Corporate Veil</a:t>
            </a:r>
          </a:p>
          <a:p>
            <a:pPr lvl="1"/>
            <a:r>
              <a:rPr lang="en-CA" sz="2200" smtClean="0">
                <a:ea typeface="ＭＳ Ｐゴシック" pitchFamily="34" charset="-128"/>
              </a:rPr>
              <a:t>Sometimes courts will disregard incorporation to </a:t>
            </a:r>
            <a:r>
              <a:rPr lang="en-CA" altLang="en-US" sz="2200" smtClean="0">
                <a:ea typeface="ＭＳ Ｐゴシック" pitchFamily="34" charset="-128"/>
              </a:rPr>
              <a:t>“</a:t>
            </a:r>
            <a:r>
              <a:rPr lang="en-CA" sz="2200" smtClean="0">
                <a:ea typeface="ＭＳ Ｐゴシック" pitchFamily="34" charset="-128"/>
              </a:rPr>
              <a:t>lift the veil</a:t>
            </a:r>
            <a:r>
              <a:rPr lang="en-CA" altLang="en-US" sz="2200" smtClean="0">
                <a:ea typeface="ＭＳ Ｐゴシック" pitchFamily="34" charset="-128"/>
              </a:rPr>
              <a:t>”</a:t>
            </a:r>
            <a:r>
              <a:rPr lang="en-CA" sz="2200" smtClean="0">
                <a:ea typeface="ＭＳ Ｐゴシック" pitchFamily="34" charset="-128"/>
              </a:rPr>
              <a:t> and get to assets.</a:t>
            </a:r>
          </a:p>
          <a:p>
            <a:pPr lvl="1"/>
            <a:r>
              <a:rPr lang="en-CA" sz="2200" smtClean="0">
                <a:ea typeface="ＭＳ Ｐゴシック" pitchFamily="34" charset="-128"/>
              </a:rPr>
              <a:t>Must:</a:t>
            </a:r>
          </a:p>
          <a:p>
            <a:pPr lvl="2"/>
            <a:r>
              <a:rPr lang="en-CA" sz="1900" smtClean="0">
                <a:ea typeface="ＭＳ Ｐゴシック" pitchFamily="34" charset="-128"/>
              </a:rPr>
              <a:t>Control the corporation</a:t>
            </a:r>
          </a:p>
          <a:p>
            <a:pPr lvl="2"/>
            <a:r>
              <a:rPr lang="en-CA" sz="1900" smtClean="0">
                <a:ea typeface="ＭＳ Ｐゴシック" pitchFamily="34" charset="-128"/>
              </a:rPr>
              <a:t>Exercise control to commit a wrong</a:t>
            </a:r>
          </a:p>
          <a:p>
            <a:pPr lvl="2"/>
            <a:r>
              <a:rPr lang="en-CA" sz="1900" smtClean="0">
                <a:ea typeface="ＭＳ Ｐゴシック" pitchFamily="34" charset="-128"/>
              </a:rPr>
              <a:t>Cause injury to plaintiff</a:t>
            </a:r>
          </a:p>
          <a:p>
            <a:endParaRPr lang="en-CA" smtClean="0">
              <a:ea typeface="ＭＳ Ｐゴシック" pitchFamily="34" charset="-128"/>
            </a:endParaRPr>
          </a:p>
        </p:txBody>
      </p:sp>
      <p:sp>
        <p:nvSpPr>
          <p:cNvPr id="113668" name="Slide Number Placeholder 3"/>
          <p:cNvSpPr>
            <a:spLocks noGrp="1"/>
          </p:cNvSpPr>
          <p:nvPr>
            <p:ph type="sldNum" sz="quarter" idx="12"/>
          </p:nvPr>
        </p:nvSpPr>
        <p:spPr>
          <a:noFill/>
        </p:spPr>
        <p:txBody>
          <a:bodyPr/>
          <a:lstStyle/>
          <a:p>
            <a:fld id="{DE71F45F-E799-4647-9E85-4C8C84358729}" type="slidenum">
              <a:rPr lang="en-US"/>
              <a:pPr/>
              <a:t>109</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13315" name="Content Placeholder 2"/>
          <p:cNvSpPr>
            <a:spLocks noGrp="1"/>
          </p:cNvSpPr>
          <p:nvPr>
            <p:ph sz="quarter" idx="1"/>
          </p:nvPr>
        </p:nvSpPr>
        <p:spPr>
          <a:xfrm>
            <a:off x="142875" y="1527175"/>
            <a:ext cx="8842375" cy="5102225"/>
          </a:xfrm>
        </p:spPr>
        <p:txBody>
          <a:bodyPr/>
          <a:lstStyle/>
          <a:p>
            <a:pPr>
              <a:lnSpc>
                <a:spcPct val="80000"/>
              </a:lnSpc>
            </a:pPr>
            <a:r>
              <a:rPr lang="en-US" smtClean="0">
                <a:ea typeface="ＭＳ Ｐゴシック" pitchFamily="34" charset="-128"/>
              </a:rPr>
              <a:t>The Sale of Goods</a:t>
            </a:r>
            <a:endParaRPr lang="en-CA" smtClean="0">
              <a:ea typeface="ＭＳ Ｐゴシック" pitchFamily="34" charset="-128"/>
            </a:endParaRPr>
          </a:p>
          <a:p>
            <a:pPr lvl="1">
              <a:lnSpc>
                <a:spcPct val="80000"/>
              </a:lnSpc>
            </a:pPr>
            <a:r>
              <a:rPr lang="en-US" sz="2400" smtClean="0">
                <a:ea typeface="ＭＳ Ｐゴシック" pitchFamily="34" charset="-128"/>
              </a:rPr>
              <a:t>In contracts for the sale of goods with respect to frustration it is a special case with distinct conditions outlined in Sale of Goods Act</a:t>
            </a:r>
          </a:p>
          <a:p>
            <a:pPr lvl="1">
              <a:lnSpc>
                <a:spcPct val="80000"/>
              </a:lnSpc>
            </a:pPr>
            <a:endParaRPr lang="en-CA" sz="2400" smtClean="0">
              <a:ea typeface="ＭＳ Ｐゴシック" pitchFamily="34" charset="-128"/>
            </a:endParaRPr>
          </a:p>
          <a:p>
            <a:pPr lvl="2">
              <a:lnSpc>
                <a:spcPct val="80000"/>
              </a:lnSpc>
            </a:pPr>
            <a:r>
              <a:rPr lang="en-US" smtClean="0">
                <a:ea typeface="ＭＳ Ｐゴシック" pitchFamily="34" charset="-128"/>
              </a:rPr>
              <a:t>Goods must be specific </a:t>
            </a:r>
            <a:r>
              <a:rPr lang="ja-JP" altLang="en-US" smtClean="0">
                <a:ea typeface="ＭＳ Ｐゴシック" pitchFamily="34" charset="-128"/>
              </a:rPr>
              <a:t>“</a:t>
            </a:r>
            <a:r>
              <a:rPr lang="en-US" altLang="ja-JP" smtClean="0">
                <a:ea typeface="ＭＳ Ｐゴシック" pitchFamily="34" charset="-128"/>
              </a:rPr>
              <a:t>identified and agreed upon</a:t>
            </a:r>
            <a:r>
              <a:rPr lang="ja-JP" altLang="en-US" smtClean="0">
                <a:ea typeface="ＭＳ Ｐゴシック" pitchFamily="34" charset="-128"/>
              </a:rPr>
              <a:t>”</a:t>
            </a:r>
            <a:endParaRPr lang="en-CA" altLang="ja-JP" smtClean="0">
              <a:ea typeface="ＭＳ Ｐゴシック" pitchFamily="34" charset="-128"/>
            </a:endParaRPr>
          </a:p>
          <a:p>
            <a:pPr lvl="2">
              <a:lnSpc>
                <a:spcPct val="80000"/>
              </a:lnSpc>
            </a:pPr>
            <a:r>
              <a:rPr lang="en-US" smtClean="0">
                <a:ea typeface="ＭＳ Ｐゴシック" pitchFamily="34" charset="-128"/>
              </a:rPr>
              <a:t>Risk must still be with seller</a:t>
            </a:r>
            <a:endParaRPr lang="en-CA" smtClean="0">
              <a:ea typeface="ＭＳ Ｐゴシック" pitchFamily="34" charset="-128"/>
            </a:endParaRPr>
          </a:p>
          <a:p>
            <a:pPr lvl="2">
              <a:lnSpc>
                <a:spcPct val="80000"/>
              </a:lnSpc>
            </a:pPr>
            <a:r>
              <a:rPr lang="en-US" smtClean="0">
                <a:ea typeface="ＭＳ Ｐゴシック" pitchFamily="34" charset="-128"/>
              </a:rPr>
              <a:t>Cause of frustration must be perishing of goods</a:t>
            </a:r>
          </a:p>
          <a:p>
            <a:pPr lvl="2">
              <a:lnSpc>
                <a:spcPct val="80000"/>
              </a:lnSpc>
            </a:pPr>
            <a:endParaRPr lang="en-CA" smtClean="0">
              <a:ea typeface="ＭＳ Ｐゴシック" pitchFamily="34" charset="-128"/>
            </a:endParaRPr>
          </a:p>
          <a:p>
            <a:pPr lvl="1">
              <a:lnSpc>
                <a:spcPct val="80000"/>
              </a:lnSpc>
            </a:pPr>
            <a:r>
              <a:rPr lang="en-US" sz="2400" smtClean="0">
                <a:ea typeface="ＭＳ Ｐゴシック" pitchFamily="34" charset="-128"/>
              </a:rPr>
              <a:t>If all three are satisfied, then the Sale of Good Act applies, and Frustrated Contracts Act doesn</a:t>
            </a:r>
            <a:r>
              <a:rPr lang="ja-JP" altLang="en-US" sz="2400" smtClean="0">
                <a:ea typeface="ＭＳ Ｐゴシック" pitchFamily="34" charset="-128"/>
              </a:rPr>
              <a:t>’</a:t>
            </a:r>
            <a:r>
              <a:rPr lang="en-US" altLang="ja-JP" sz="2400" smtClean="0">
                <a:ea typeface="ＭＳ Ｐゴシック" pitchFamily="34" charset="-128"/>
              </a:rPr>
              <a:t>t </a:t>
            </a:r>
            <a:r>
              <a:rPr lang="en-US" altLang="ja-JP" sz="2400" smtClean="0">
                <a:ea typeface="ＭＳ Ｐゴシック" pitchFamily="34" charset="-128"/>
                <a:sym typeface="Wingdings" pitchFamily="2" charset="2"/>
              </a:rPr>
              <a:t> Common Law</a:t>
            </a:r>
            <a:endParaRPr lang="en-CA" sz="2400" smtClean="0">
              <a:ea typeface="ＭＳ Ｐゴシック" pitchFamily="34" charset="-128"/>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r>
              <a:rPr lang="en-CA" smtClean="0">
                <a:ea typeface="ＭＳ Ｐゴシック" pitchFamily="34" charset="-128"/>
              </a:rPr>
              <a:t>Methods of Incorporation</a:t>
            </a:r>
          </a:p>
        </p:txBody>
      </p:sp>
      <p:sp>
        <p:nvSpPr>
          <p:cNvPr id="114691" name="Content Placeholder 2"/>
          <p:cNvSpPr>
            <a:spLocks noGrp="1"/>
          </p:cNvSpPr>
          <p:nvPr>
            <p:ph idx="1"/>
          </p:nvPr>
        </p:nvSpPr>
        <p:spPr/>
        <p:txBody>
          <a:bodyPr/>
          <a:lstStyle/>
          <a:p>
            <a:r>
              <a:rPr lang="en-CA" smtClean="0">
                <a:ea typeface="ＭＳ Ｐゴシック" pitchFamily="34" charset="-128"/>
              </a:rPr>
              <a:t>Corporations Act</a:t>
            </a:r>
          </a:p>
          <a:p>
            <a:pPr lvl="1"/>
            <a:r>
              <a:rPr lang="en-CA" smtClean="0">
                <a:ea typeface="ＭＳ Ｐゴシック" pitchFamily="34" charset="-128"/>
              </a:rPr>
              <a:t>Letters patent</a:t>
            </a:r>
          </a:p>
          <a:p>
            <a:r>
              <a:rPr lang="en-CA" smtClean="0">
                <a:ea typeface="ＭＳ Ｐゴシック" pitchFamily="34" charset="-128"/>
              </a:rPr>
              <a:t>Ontario Business Corporations Act (OBCA)</a:t>
            </a:r>
          </a:p>
          <a:p>
            <a:r>
              <a:rPr lang="en-CA" smtClean="0">
                <a:ea typeface="ＭＳ Ｐゴシック" pitchFamily="34" charset="-128"/>
              </a:rPr>
              <a:t>Canada Business Corporations Act (CBCA)</a:t>
            </a:r>
          </a:p>
          <a:p>
            <a:pPr lvl="1"/>
            <a:r>
              <a:rPr lang="en-CA" smtClean="0">
                <a:ea typeface="ＭＳ Ｐゴシック" pitchFamily="34" charset="-128"/>
              </a:rPr>
              <a:t>Both state articles of incorporation and bylaws</a:t>
            </a:r>
          </a:p>
          <a:p>
            <a:endParaRPr lang="en-CA" smtClean="0">
              <a:ea typeface="ＭＳ Ｐゴシック" pitchFamily="34" charset="-128"/>
            </a:endParaRPr>
          </a:p>
        </p:txBody>
      </p:sp>
      <p:sp>
        <p:nvSpPr>
          <p:cNvPr id="114692" name="Slide Number Placeholder 3"/>
          <p:cNvSpPr>
            <a:spLocks noGrp="1"/>
          </p:cNvSpPr>
          <p:nvPr>
            <p:ph type="sldNum" sz="quarter" idx="12"/>
          </p:nvPr>
        </p:nvSpPr>
        <p:spPr>
          <a:noFill/>
        </p:spPr>
        <p:txBody>
          <a:bodyPr/>
          <a:lstStyle/>
          <a:p>
            <a:fld id="{CC4FF0B0-C43F-419F-9366-A99D79372433}" type="slidenum">
              <a:rPr lang="en-US"/>
              <a:pPr/>
              <a:t>110</a:t>
            </a:fld>
            <a:endParaRPr 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r>
              <a:rPr lang="en-CA" smtClean="0">
                <a:ea typeface="ＭＳ Ｐゴシック" pitchFamily="34" charset="-128"/>
              </a:rPr>
              <a:t>Incorporation Process</a:t>
            </a:r>
          </a:p>
        </p:txBody>
      </p:sp>
      <p:sp>
        <p:nvSpPr>
          <p:cNvPr id="115715" name="Content Placeholder 2"/>
          <p:cNvSpPr>
            <a:spLocks noGrp="1"/>
          </p:cNvSpPr>
          <p:nvPr>
            <p:ph idx="1"/>
          </p:nvPr>
        </p:nvSpPr>
        <p:spPr/>
        <p:txBody>
          <a:bodyPr/>
          <a:lstStyle/>
          <a:p>
            <a:r>
              <a:rPr lang="en-CA" sz="2200" smtClean="0">
                <a:ea typeface="ＭＳ Ｐゴシック" pitchFamily="34" charset="-128"/>
              </a:rPr>
              <a:t>CBCA/OBCA</a:t>
            </a:r>
          </a:p>
          <a:p>
            <a:pPr lvl="1"/>
            <a:r>
              <a:rPr lang="en-CA" sz="2000" smtClean="0">
                <a:ea typeface="ＭＳ Ｐゴシック" pitchFamily="34" charset="-128"/>
              </a:rPr>
              <a:t>Articles of Incorporation:</a:t>
            </a:r>
          </a:p>
          <a:p>
            <a:pPr lvl="2"/>
            <a:r>
              <a:rPr lang="en-CA" sz="1700" smtClean="0">
                <a:ea typeface="ＭＳ Ｐゴシック" pitchFamily="34" charset="-128"/>
              </a:rPr>
              <a:t>Corporation name/number</a:t>
            </a:r>
          </a:p>
          <a:p>
            <a:pPr lvl="2"/>
            <a:r>
              <a:rPr lang="en-CA" sz="1700" smtClean="0">
                <a:ea typeface="ＭＳ Ｐゴシック" pitchFamily="34" charset="-128"/>
              </a:rPr>
              <a:t>Head office</a:t>
            </a:r>
          </a:p>
          <a:p>
            <a:pPr lvl="2"/>
            <a:r>
              <a:rPr lang="en-CA" sz="1700" smtClean="0">
                <a:ea typeface="ＭＳ Ｐゴシック" pitchFamily="34" charset="-128"/>
              </a:rPr>
              <a:t>Share structure/class</a:t>
            </a:r>
          </a:p>
          <a:p>
            <a:pPr lvl="2"/>
            <a:r>
              <a:rPr lang="en-CA" sz="1700" smtClean="0">
                <a:ea typeface="ＭＳ Ｐゴシック" pitchFamily="34" charset="-128"/>
              </a:rPr>
              <a:t>Number of directors</a:t>
            </a:r>
          </a:p>
          <a:p>
            <a:pPr lvl="2"/>
            <a:r>
              <a:rPr lang="en-CA" sz="1700" smtClean="0">
                <a:ea typeface="ＭＳ Ｐゴシック" pitchFamily="34" charset="-128"/>
              </a:rPr>
              <a:t>Type of business</a:t>
            </a:r>
          </a:p>
          <a:p>
            <a:pPr lvl="1"/>
            <a:r>
              <a:rPr lang="en-CA" sz="2000" smtClean="0">
                <a:ea typeface="ＭＳ Ｐゴシック" pitchFamily="34" charset="-128"/>
              </a:rPr>
              <a:t>Corporation Bylaws:</a:t>
            </a:r>
          </a:p>
          <a:p>
            <a:pPr lvl="2"/>
            <a:r>
              <a:rPr lang="en-CA" sz="1700" smtClean="0">
                <a:ea typeface="ＭＳ Ｐゴシック" pitchFamily="34" charset="-128"/>
              </a:rPr>
              <a:t>Who the officers are/how the company runs</a:t>
            </a:r>
          </a:p>
          <a:p>
            <a:pPr lvl="2"/>
            <a:r>
              <a:rPr lang="en-CA" sz="1700" smtClean="0">
                <a:ea typeface="ＭＳ Ｐゴシック" pitchFamily="34" charset="-128"/>
              </a:rPr>
              <a:t>Qualify as a director</a:t>
            </a:r>
          </a:p>
          <a:p>
            <a:pPr lvl="2"/>
            <a:r>
              <a:rPr lang="en-CA" sz="1700" smtClean="0">
                <a:ea typeface="ＭＳ Ｐゴシック" pitchFamily="34" charset="-128"/>
              </a:rPr>
              <a:t>Calling a meeting</a:t>
            </a:r>
          </a:p>
          <a:p>
            <a:pPr lvl="2"/>
            <a:r>
              <a:rPr lang="en-CA" sz="1700" smtClean="0">
                <a:ea typeface="ＭＳ Ｐゴシック" pitchFamily="34" charset="-128"/>
              </a:rPr>
              <a:t>Notices</a:t>
            </a:r>
          </a:p>
          <a:p>
            <a:pPr lvl="2"/>
            <a:r>
              <a:rPr lang="en-CA" sz="1700" smtClean="0">
                <a:ea typeface="ＭＳ Ｐゴシック" pitchFamily="34" charset="-128"/>
              </a:rPr>
              <a:t>Quarum  (# of people necessary to make a meeting legally functional)</a:t>
            </a:r>
          </a:p>
          <a:p>
            <a:pPr lvl="2"/>
            <a:r>
              <a:rPr lang="en-CA" sz="1700" smtClean="0">
                <a:ea typeface="ＭＳ Ｐゴシック" pitchFamily="34" charset="-128"/>
              </a:rPr>
              <a:t>Signing authority</a:t>
            </a:r>
          </a:p>
          <a:p>
            <a:pPr lvl="2"/>
            <a:r>
              <a:rPr lang="en-CA" sz="1700" smtClean="0">
                <a:ea typeface="ＭＳ Ｐゴシック" pitchFamily="34" charset="-128"/>
              </a:rPr>
              <a:t>Job description of officers</a:t>
            </a:r>
          </a:p>
          <a:p>
            <a:pPr lvl="2"/>
            <a:r>
              <a:rPr lang="en-CA" sz="1700" smtClean="0">
                <a:ea typeface="ＭＳ Ｐゴシック" pitchFamily="34" charset="-128"/>
              </a:rPr>
              <a:t>Dividend process</a:t>
            </a:r>
          </a:p>
          <a:p>
            <a:endParaRPr lang="en-CA" smtClean="0">
              <a:ea typeface="ＭＳ Ｐゴシック" pitchFamily="34" charset="-128"/>
            </a:endParaRPr>
          </a:p>
        </p:txBody>
      </p:sp>
      <p:sp>
        <p:nvSpPr>
          <p:cNvPr id="115716" name="Slide Number Placeholder 3"/>
          <p:cNvSpPr>
            <a:spLocks noGrp="1"/>
          </p:cNvSpPr>
          <p:nvPr>
            <p:ph type="sldNum" sz="quarter" idx="12"/>
          </p:nvPr>
        </p:nvSpPr>
        <p:spPr>
          <a:noFill/>
        </p:spPr>
        <p:txBody>
          <a:bodyPr/>
          <a:lstStyle/>
          <a:p>
            <a:fld id="{0816EE89-04C1-42C4-BE24-34E489D425F7}" type="slidenum">
              <a:rPr lang="en-US"/>
              <a:pPr/>
              <a:t>111</a:t>
            </a:fld>
            <a:endParaRPr lang="en-US"/>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p:txBody>
          <a:bodyPr/>
          <a:lstStyle/>
          <a:p>
            <a:r>
              <a:rPr lang="en-CA" smtClean="0">
                <a:ea typeface="ＭＳ Ｐゴシック" pitchFamily="34" charset="-128"/>
              </a:rPr>
              <a:t>Types of Corporations</a:t>
            </a:r>
          </a:p>
        </p:txBody>
      </p:sp>
      <p:sp>
        <p:nvSpPr>
          <p:cNvPr id="116739" name="Content Placeholder 2"/>
          <p:cNvSpPr>
            <a:spLocks noGrp="1"/>
          </p:cNvSpPr>
          <p:nvPr>
            <p:ph idx="1"/>
          </p:nvPr>
        </p:nvSpPr>
        <p:spPr/>
        <p:txBody>
          <a:bodyPr/>
          <a:lstStyle/>
          <a:p>
            <a:r>
              <a:rPr lang="en-CA" sz="3000" smtClean="0">
                <a:solidFill>
                  <a:srgbClr val="FF0000"/>
                </a:solidFill>
                <a:ea typeface="ＭＳ Ｐゴシック" pitchFamily="34" charset="-128"/>
              </a:rPr>
              <a:t>Public</a:t>
            </a:r>
          </a:p>
          <a:p>
            <a:pPr lvl="1"/>
            <a:r>
              <a:rPr lang="en-CA" sz="2600" smtClean="0">
                <a:ea typeface="ＭＳ Ｐゴシック" pitchFamily="34" charset="-128"/>
              </a:rPr>
              <a:t>Widely held, shares are traded by those of the general public</a:t>
            </a:r>
          </a:p>
          <a:p>
            <a:r>
              <a:rPr lang="en-CA" sz="3000" smtClean="0">
                <a:solidFill>
                  <a:srgbClr val="FF0000"/>
                </a:solidFill>
                <a:ea typeface="ＭＳ Ｐゴシック" pitchFamily="34" charset="-128"/>
              </a:rPr>
              <a:t>Private</a:t>
            </a:r>
          </a:p>
          <a:p>
            <a:pPr lvl="1"/>
            <a:r>
              <a:rPr lang="en-CA" sz="2600" smtClean="0">
                <a:ea typeface="ＭＳ Ｐゴシック" pitchFamily="34" charset="-128"/>
              </a:rPr>
              <a:t>Closely held, shares cant be offered to the public and there are no more than 50 shares.</a:t>
            </a:r>
          </a:p>
          <a:p>
            <a:pPr lvl="2"/>
            <a:r>
              <a:rPr lang="en-CA" sz="2200" smtClean="0">
                <a:ea typeface="ＭＳ Ｐゴシック" pitchFamily="34" charset="-128"/>
              </a:rPr>
              <a:t>All corporations start this way</a:t>
            </a:r>
          </a:p>
          <a:p>
            <a:r>
              <a:rPr lang="en-CA" sz="3000" smtClean="0">
                <a:solidFill>
                  <a:srgbClr val="FF0000"/>
                </a:solidFill>
                <a:ea typeface="ＭＳ Ｐゴシック" pitchFamily="34" charset="-128"/>
              </a:rPr>
              <a:t>Professional Corporation</a:t>
            </a:r>
          </a:p>
          <a:p>
            <a:pPr lvl="1"/>
            <a:r>
              <a:rPr lang="en-CA" sz="2600" smtClean="0">
                <a:ea typeface="ＭＳ Ｐゴシック" pitchFamily="34" charset="-128"/>
              </a:rPr>
              <a:t>Special type of corporation formed by members of the professional community (doctors, lawyers, etc)</a:t>
            </a:r>
          </a:p>
          <a:p>
            <a:endParaRPr lang="en-CA" smtClean="0">
              <a:ea typeface="ＭＳ Ｐゴシック" pitchFamily="34" charset="-128"/>
            </a:endParaRPr>
          </a:p>
        </p:txBody>
      </p:sp>
      <p:sp>
        <p:nvSpPr>
          <p:cNvPr id="116740" name="Slide Number Placeholder 3"/>
          <p:cNvSpPr>
            <a:spLocks noGrp="1"/>
          </p:cNvSpPr>
          <p:nvPr>
            <p:ph type="sldNum" sz="quarter" idx="12"/>
          </p:nvPr>
        </p:nvSpPr>
        <p:spPr>
          <a:noFill/>
        </p:spPr>
        <p:txBody>
          <a:bodyPr/>
          <a:lstStyle/>
          <a:p>
            <a:fld id="{3A56DA40-3673-4637-BC5F-15BB6F488150}" type="slidenum">
              <a:rPr lang="en-US"/>
              <a:pPr/>
              <a:t>112</a:t>
            </a:fld>
            <a:endParaRPr lang="en-US"/>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r>
              <a:rPr lang="en-CA" smtClean="0">
                <a:ea typeface="ＭＳ Ｐゴシック" pitchFamily="34" charset="-128"/>
              </a:rPr>
              <a:t>Raising Capital</a:t>
            </a:r>
          </a:p>
        </p:txBody>
      </p:sp>
      <p:sp>
        <p:nvSpPr>
          <p:cNvPr id="117763" name="Content Placeholder 2"/>
          <p:cNvSpPr>
            <a:spLocks noGrp="1"/>
          </p:cNvSpPr>
          <p:nvPr>
            <p:ph idx="1"/>
          </p:nvPr>
        </p:nvSpPr>
        <p:spPr/>
        <p:txBody>
          <a:bodyPr/>
          <a:lstStyle/>
          <a:p>
            <a:r>
              <a:rPr lang="en-CA" smtClean="0">
                <a:solidFill>
                  <a:srgbClr val="FF0000"/>
                </a:solidFill>
                <a:ea typeface="ＭＳ Ｐゴシック" pitchFamily="34" charset="-128"/>
              </a:rPr>
              <a:t>Equity</a:t>
            </a:r>
          </a:p>
          <a:p>
            <a:pPr lvl="1"/>
            <a:r>
              <a:rPr lang="en-CA" smtClean="0">
                <a:ea typeface="ＭＳ Ｐゴシック" pitchFamily="34" charset="-128"/>
              </a:rPr>
              <a:t>Issue shares</a:t>
            </a:r>
          </a:p>
          <a:p>
            <a:pPr lvl="2"/>
            <a:r>
              <a:rPr lang="en-CA" smtClean="0">
                <a:ea typeface="ＭＳ Ｐゴシック" pitchFamily="34" charset="-128"/>
              </a:rPr>
              <a:t>Initially has par value at prospectus date</a:t>
            </a:r>
          </a:p>
          <a:p>
            <a:pPr lvl="1"/>
            <a:r>
              <a:rPr lang="en-CA" smtClean="0">
                <a:ea typeface="ＭＳ Ｐゴシック" pitchFamily="34" charset="-128"/>
              </a:rPr>
              <a:t>Preferred shares vs common shares</a:t>
            </a:r>
          </a:p>
          <a:p>
            <a:pPr lvl="1"/>
            <a:r>
              <a:rPr lang="en-CA" smtClean="0">
                <a:ea typeface="ＭＳ Ｐゴシック" pitchFamily="34" charset="-128"/>
              </a:rPr>
              <a:t>Dividends, share repurchases and restructuring</a:t>
            </a:r>
          </a:p>
          <a:p>
            <a:r>
              <a:rPr lang="en-CA" smtClean="0">
                <a:solidFill>
                  <a:srgbClr val="FF0000"/>
                </a:solidFill>
                <a:ea typeface="ＭＳ Ｐゴシック" pitchFamily="34" charset="-128"/>
              </a:rPr>
              <a:t>Debt</a:t>
            </a:r>
          </a:p>
          <a:p>
            <a:pPr lvl="1"/>
            <a:r>
              <a:rPr lang="en-CA" smtClean="0">
                <a:ea typeface="ＭＳ Ｐゴシック" pitchFamily="34" charset="-128"/>
              </a:rPr>
              <a:t>Bonds and debentures</a:t>
            </a:r>
          </a:p>
          <a:p>
            <a:pPr lvl="2"/>
            <a:r>
              <a:rPr lang="en-CA" smtClean="0">
                <a:ea typeface="ＭＳ Ｐゴシック" pitchFamily="34" charset="-128"/>
              </a:rPr>
              <a:t>Options and redemption dates</a:t>
            </a:r>
          </a:p>
        </p:txBody>
      </p:sp>
      <p:sp>
        <p:nvSpPr>
          <p:cNvPr id="117764" name="Slide Number Placeholder 3"/>
          <p:cNvSpPr>
            <a:spLocks noGrp="1"/>
          </p:cNvSpPr>
          <p:nvPr>
            <p:ph type="sldNum" sz="quarter" idx="12"/>
          </p:nvPr>
        </p:nvSpPr>
        <p:spPr>
          <a:noFill/>
        </p:spPr>
        <p:txBody>
          <a:bodyPr/>
          <a:lstStyle/>
          <a:p>
            <a:fld id="{0644947E-03D3-4E44-AD3C-278F6FDB3A93}" type="slidenum">
              <a:rPr lang="en-US"/>
              <a:pPr/>
              <a:t>113</a:t>
            </a:fld>
            <a:endParaRPr lang="en-US"/>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4"/>
          <p:cNvSpPr>
            <a:spLocks noGrp="1"/>
          </p:cNvSpPr>
          <p:nvPr>
            <p:ph type="title"/>
          </p:nvPr>
        </p:nvSpPr>
        <p:spPr/>
        <p:txBody>
          <a:bodyPr/>
          <a:lstStyle/>
          <a:p>
            <a:endParaRPr lang="en-CA" cap="none" smtClean="0">
              <a:ea typeface="ＭＳ Ｐゴシック" pitchFamily="34" charset="-128"/>
            </a:endParaRPr>
          </a:p>
        </p:txBody>
      </p:sp>
      <p:sp>
        <p:nvSpPr>
          <p:cNvPr id="118787" name="Text Placeholder 5"/>
          <p:cNvSpPr>
            <a:spLocks noGrp="1"/>
          </p:cNvSpPr>
          <p:nvPr>
            <p:ph type="body" idx="1"/>
          </p:nvPr>
        </p:nvSpPr>
        <p:spPr>
          <a:xfrm>
            <a:off x="685800" y="2514600"/>
            <a:ext cx="7772400" cy="1500188"/>
          </a:xfrm>
        </p:spPr>
        <p:txBody>
          <a:bodyPr/>
          <a:lstStyle/>
          <a:p>
            <a:pPr algn="ctr"/>
            <a:r>
              <a:rPr lang="en-CA" sz="5000" smtClean="0">
                <a:solidFill>
                  <a:schemeClr val="accent2"/>
                </a:solidFill>
                <a:ea typeface="ＭＳ Ｐゴシック" pitchFamily="34" charset="-128"/>
              </a:rPr>
              <a:t>Chapter 28 &amp; 29</a:t>
            </a:r>
          </a:p>
        </p:txBody>
      </p:sp>
      <p:sp>
        <p:nvSpPr>
          <p:cNvPr id="118788" name="Slide Number Placeholder 3"/>
          <p:cNvSpPr>
            <a:spLocks noGrp="1"/>
          </p:cNvSpPr>
          <p:nvPr>
            <p:ph type="sldNum" sz="quarter" idx="12"/>
          </p:nvPr>
        </p:nvSpPr>
        <p:spPr>
          <a:noFill/>
        </p:spPr>
        <p:txBody>
          <a:bodyPr/>
          <a:lstStyle/>
          <a:p>
            <a:fld id="{ED93DE9D-450F-4E69-902B-9A6155601034}" type="slidenum">
              <a:rPr lang="en-US"/>
              <a:pPr/>
              <a:t>114</a:t>
            </a:fld>
            <a:endParaRPr lang="en-US"/>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r>
              <a:rPr lang="en-CA" smtClean="0">
                <a:ea typeface="ＭＳ Ｐゴシック" pitchFamily="34" charset="-128"/>
              </a:rPr>
              <a:t>Corporate Governance</a:t>
            </a:r>
          </a:p>
        </p:txBody>
      </p:sp>
      <p:sp>
        <p:nvSpPr>
          <p:cNvPr id="119811" name="Content Placeholder 2"/>
          <p:cNvSpPr>
            <a:spLocks noGrp="1"/>
          </p:cNvSpPr>
          <p:nvPr>
            <p:ph idx="1"/>
          </p:nvPr>
        </p:nvSpPr>
        <p:spPr/>
        <p:txBody>
          <a:bodyPr/>
          <a:lstStyle/>
          <a:p>
            <a:r>
              <a:rPr lang="en-CA" sz="2600" smtClean="0">
                <a:ea typeface="ＭＳ Ｐゴシック" pitchFamily="34" charset="-128"/>
              </a:rPr>
              <a:t>A structure of standards by which business corporations are managed including the distribution of rights and responsibilities among different stakeholders. It is through these standards that company goals and obligations are met and monitored.</a:t>
            </a:r>
          </a:p>
          <a:p>
            <a:r>
              <a:rPr lang="en-CA" sz="2600" smtClean="0">
                <a:ea typeface="ＭＳ Ｐゴシック" pitchFamily="34" charset="-128"/>
              </a:rPr>
              <a:t>Structure:</a:t>
            </a:r>
          </a:p>
          <a:p>
            <a:pPr lvl="1"/>
            <a:r>
              <a:rPr lang="en-CA" sz="2200" smtClean="0">
                <a:ea typeface="ＭＳ Ｐゴシック" pitchFamily="34" charset="-128"/>
              </a:rPr>
              <a:t>Shareholders elect board of directors</a:t>
            </a:r>
          </a:p>
          <a:p>
            <a:pPr lvl="1"/>
            <a:r>
              <a:rPr lang="en-CA" sz="2200" smtClean="0">
                <a:ea typeface="ＭＳ Ｐゴシック" pitchFamily="34" charset="-128"/>
              </a:rPr>
              <a:t>BoD elects chair</a:t>
            </a:r>
          </a:p>
          <a:p>
            <a:pPr lvl="1"/>
            <a:r>
              <a:rPr lang="en-CA" sz="2200" smtClean="0">
                <a:ea typeface="ＭＳ Ｐゴシック" pitchFamily="34" charset="-128"/>
              </a:rPr>
              <a:t>Directors hire CEO</a:t>
            </a:r>
          </a:p>
          <a:p>
            <a:pPr lvl="1"/>
            <a:r>
              <a:rPr lang="en-CA" sz="2200" smtClean="0">
                <a:ea typeface="ＭＳ Ｐゴシック" pitchFamily="34" charset="-128"/>
              </a:rPr>
              <a:t>Directors adopt bylaws, declare dividends, issue shares and call meetings</a:t>
            </a:r>
          </a:p>
          <a:p>
            <a:pPr lvl="1"/>
            <a:r>
              <a:rPr lang="en-CA" sz="2200" smtClean="0">
                <a:ea typeface="ＭＳ Ｐゴシック" pitchFamily="34" charset="-128"/>
              </a:rPr>
              <a:t>CEO hires employees, runs company and reports to BoD</a:t>
            </a:r>
            <a:endParaRPr lang="en-CA" smtClean="0">
              <a:ea typeface="ＭＳ Ｐゴシック" pitchFamily="34" charset="-128"/>
            </a:endParaRPr>
          </a:p>
        </p:txBody>
      </p:sp>
      <p:sp>
        <p:nvSpPr>
          <p:cNvPr id="119812" name="Slide Number Placeholder 3"/>
          <p:cNvSpPr>
            <a:spLocks noGrp="1"/>
          </p:cNvSpPr>
          <p:nvPr>
            <p:ph type="sldNum" sz="quarter" idx="12"/>
          </p:nvPr>
        </p:nvSpPr>
        <p:spPr>
          <a:noFill/>
        </p:spPr>
        <p:txBody>
          <a:bodyPr/>
          <a:lstStyle/>
          <a:p>
            <a:fld id="{81FE9336-1782-43D0-9CD6-E6E2AB9665A4}" type="slidenum">
              <a:rPr lang="en-US"/>
              <a:pPr/>
              <a:t>115</a:t>
            </a:fld>
            <a:endParaRPr lang="en-US"/>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r>
              <a:rPr lang="en-CA" smtClean="0">
                <a:ea typeface="ＭＳ Ｐゴシック" pitchFamily="34" charset="-128"/>
              </a:rPr>
              <a:t>Concepts in Corporate Governance</a:t>
            </a:r>
          </a:p>
        </p:txBody>
      </p:sp>
      <p:sp>
        <p:nvSpPr>
          <p:cNvPr id="120835" name="Content Placeholder 2"/>
          <p:cNvSpPr>
            <a:spLocks noGrp="1"/>
          </p:cNvSpPr>
          <p:nvPr>
            <p:ph idx="1"/>
          </p:nvPr>
        </p:nvSpPr>
        <p:spPr/>
        <p:txBody>
          <a:bodyPr/>
          <a:lstStyle/>
          <a:p>
            <a:r>
              <a:rPr lang="en-CA" smtClean="0">
                <a:solidFill>
                  <a:srgbClr val="FF0000"/>
                </a:solidFill>
                <a:ea typeface="ＭＳ Ｐゴシック" pitchFamily="34" charset="-128"/>
              </a:rPr>
              <a:t>Independence</a:t>
            </a:r>
          </a:p>
          <a:p>
            <a:pPr lvl="1"/>
            <a:r>
              <a:rPr lang="en-CA" sz="2600" smtClean="0">
                <a:ea typeface="ＭＳ Ｐゴシック" pitchFamily="34" charset="-128"/>
              </a:rPr>
              <a:t>Eliminate conflict of interest</a:t>
            </a:r>
          </a:p>
          <a:p>
            <a:r>
              <a:rPr lang="en-CA" smtClean="0">
                <a:solidFill>
                  <a:srgbClr val="FF0000"/>
                </a:solidFill>
                <a:ea typeface="ＭＳ Ｐゴシック" pitchFamily="34" charset="-128"/>
              </a:rPr>
              <a:t>Transparency</a:t>
            </a:r>
          </a:p>
          <a:p>
            <a:pPr lvl="1"/>
            <a:r>
              <a:rPr lang="en-CA" sz="2600" smtClean="0">
                <a:ea typeface="ＭＳ Ｐゴシック" pitchFamily="34" charset="-128"/>
              </a:rPr>
              <a:t>Audit committees and whistle blowing</a:t>
            </a:r>
          </a:p>
          <a:p>
            <a:r>
              <a:rPr lang="en-CA" smtClean="0">
                <a:solidFill>
                  <a:srgbClr val="FF0000"/>
                </a:solidFill>
                <a:ea typeface="ＭＳ Ｐゴシック" pitchFamily="34" charset="-128"/>
              </a:rPr>
              <a:t>Timely Disclosure</a:t>
            </a:r>
          </a:p>
          <a:p>
            <a:pPr lvl="1"/>
            <a:r>
              <a:rPr lang="en-CA" sz="2600" smtClean="0">
                <a:ea typeface="ＭＳ Ｐゴシック" pitchFamily="34" charset="-128"/>
              </a:rPr>
              <a:t>Mandatory reporting &amp; stock information</a:t>
            </a:r>
          </a:p>
          <a:p>
            <a:r>
              <a:rPr lang="en-CA" smtClean="0">
                <a:solidFill>
                  <a:srgbClr val="FF0000"/>
                </a:solidFill>
                <a:ea typeface="ＭＳ Ｐゴシック" pitchFamily="34" charset="-128"/>
              </a:rPr>
              <a:t>Accountability</a:t>
            </a:r>
          </a:p>
          <a:p>
            <a:pPr lvl="1"/>
            <a:r>
              <a:rPr lang="en-CA" sz="2600" smtClean="0">
                <a:ea typeface="ＭＳ Ｐゴシック" pitchFamily="34" charset="-128"/>
              </a:rPr>
              <a:t>Criminal sanctions</a:t>
            </a:r>
          </a:p>
          <a:p>
            <a:pPr lvl="1"/>
            <a:r>
              <a:rPr lang="en-CA" sz="2600" smtClean="0">
                <a:ea typeface="ＭＳ Ｐゴシック" pitchFamily="34" charset="-128"/>
              </a:rPr>
              <a:t>Liability to company</a:t>
            </a:r>
          </a:p>
          <a:p>
            <a:pPr lvl="1"/>
            <a:r>
              <a:rPr lang="en-CA" sz="2600" smtClean="0">
                <a:ea typeface="ＭＳ Ｐゴシック" pitchFamily="34" charset="-128"/>
              </a:rPr>
              <a:t>Civil liability to stakeholders</a:t>
            </a:r>
          </a:p>
          <a:p>
            <a:endParaRPr lang="en-CA" smtClean="0">
              <a:ea typeface="ＭＳ Ｐゴシック" pitchFamily="34" charset="-128"/>
            </a:endParaRPr>
          </a:p>
        </p:txBody>
      </p:sp>
      <p:sp>
        <p:nvSpPr>
          <p:cNvPr id="120836" name="Slide Number Placeholder 3"/>
          <p:cNvSpPr>
            <a:spLocks noGrp="1"/>
          </p:cNvSpPr>
          <p:nvPr>
            <p:ph type="sldNum" sz="quarter" idx="12"/>
          </p:nvPr>
        </p:nvSpPr>
        <p:spPr>
          <a:noFill/>
        </p:spPr>
        <p:txBody>
          <a:bodyPr/>
          <a:lstStyle/>
          <a:p>
            <a:fld id="{EF4B542E-C632-4981-80FE-762AA588CF2C}" type="slidenum">
              <a:rPr lang="en-US"/>
              <a:pPr/>
              <a:t>116</a:t>
            </a:fld>
            <a:endParaRPr lang="en-US"/>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p:txBody>
          <a:bodyPr/>
          <a:lstStyle/>
          <a:p>
            <a:r>
              <a:rPr lang="en-CA" smtClean="0">
                <a:ea typeface="ＭＳ Ｐゴシック" pitchFamily="34" charset="-128"/>
              </a:rPr>
              <a:t>Illegal Actions</a:t>
            </a:r>
          </a:p>
        </p:txBody>
      </p:sp>
      <p:sp>
        <p:nvSpPr>
          <p:cNvPr id="121859" name="Content Placeholder 2"/>
          <p:cNvSpPr>
            <a:spLocks noGrp="1"/>
          </p:cNvSpPr>
          <p:nvPr>
            <p:ph idx="1"/>
          </p:nvPr>
        </p:nvSpPr>
        <p:spPr/>
        <p:txBody>
          <a:bodyPr/>
          <a:lstStyle/>
          <a:p>
            <a:r>
              <a:rPr lang="en-CA" smtClean="0">
                <a:ea typeface="ＭＳ Ｐゴシック" pitchFamily="34" charset="-128"/>
              </a:rPr>
              <a:t>Intercepting an Opportunity</a:t>
            </a:r>
          </a:p>
          <a:p>
            <a:pPr lvl="1"/>
            <a:r>
              <a:rPr lang="en-CA" smtClean="0">
                <a:ea typeface="ＭＳ Ｐゴシック" pitchFamily="34" charset="-128"/>
              </a:rPr>
              <a:t>Taking an idea/opportunity for your company, and using it to start your own company.</a:t>
            </a:r>
          </a:p>
          <a:p>
            <a:pPr lvl="1"/>
            <a:r>
              <a:rPr lang="en-CA" smtClean="0">
                <a:ea typeface="ＭＳ Ｐゴシック" pitchFamily="34" charset="-128"/>
              </a:rPr>
              <a:t>Remedy: Civil - Breach of Fiduciary Duty</a:t>
            </a:r>
          </a:p>
          <a:p>
            <a:pPr lvl="1"/>
            <a:endParaRPr lang="en-CA" smtClean="0">
              <a:ea typeface="ＭＳ Ｐゴシック" pitchFamily="34" charset="-128"/>
            </a:endParaRPr>
          </a:p>
          <a:p>
            <a:r>
              <a:rPr lang="en-CA" smtClean="0">
                <a:ea typeface="ＭＳ Ｐゴシック" pitchFamily="34" charset="-128"/>
              </a:rPr>
              <a:t>Insider Trading</a:t>
            </a:r>
          </a:p>
          <a:p>
            <a:pPr lvl="1"/>
            <a:r>
              <a:rPr lang="en-CA" smtClean="0">
                <a:ea typeface="ＭＳ Ｐゴシック" pitchFamily="34" charset="-128"/>
              </a:rPr>
              <a:t>Trading using undisclosed information for personal gain</a:t>
            </a:r>
          </a:p>
          <a:p>
            <a:pPr lvl="1"/>
            <a:r>
              <a:rPr lang="en-CA" smtClean="0">
                <a:ea typeface="ＭＳ Ｐゴシック" pitchFamily="34" charset="-128"/>
              </a:rPr>
              <a:t>Remedy: Civil, criminal</a:t>
            </a:r>
          </a:p>
        </p:txBody>
      </p:sp>
      <p:sp>
        <p:nvSpPr>
          <p:cNvPr id="121860" name="Slide Number Placeholder 3"/>
          <p:cNvSpPr>
            <a:spLocks noGrp="1"/>
          </p:cNvSpPr>
          <p:nvPr>
            <p:ph type="sldNum" sz="quarter" idx="12"/>
          </p:nvPr>
        </p:nvSpPr>
        <p:spPr>
          <a:noFill/>
        </p:spPr>
        <p:txBody>
          <a:bodyPr/>
          <a:lstStyle/>
          <a:p>
            <a:fld id="{799BDC68-D5F1-48AC-958F-A38143329C37}" type="slidenum">
              <a:rPr lang="en-US"/>
              <a:pPr/>
              <a:t>117</a:t>
            </a:fld>
            <a:endParaRPr lang="en-US"/>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p:txBody>
          <a:bodyPr/>
          <a:lstStyle/>
          <a:p>
            <a:r>
              <a:rPr lang="en-CA" smtClean="0">
                <a:ea typeface="ＭＳ Ｐゴシック" pitchFamily="34" charset="-128"/>
              </a:rPr>
              <a:t>Rights of a Shareholder</a:t>
            </a:r>
          </a:p>
        </p:txBody>
      </p:sp>
      <p:sp>
        <p:nvSpPr>
          <p:cNvPr id="122883" name="Content Placeholder 2"/>
          <p:cNvSpPr>
            <a:spLocks noGrp="1"/>
          </p:cNvSpPr>
          <p:nvPr>
            <p:ph idx="1"/>
          </p:nvPr>
        </p:nvSpPr>
        <p:spPr/>
        <p:txBody>
          <a:bodyPr/>
          <a:lstStyle/>
          <a:p>
            <a:r>
              <a:rPr lang="en-CA" smtClean="0">
                <a:ea typeface="ＭＳ Ｐゴシック" pitchFamily="34" charset="-128"/>
              </a:rPr>
              <a:t>Notice of meetings &amp; dividends</a:t>
            </a:r>
          </a:p>
          <a:p>
            <a:r>
              <a:rPr lang="en-CA" smtClean="0">
                <a:ea typeface="ＭＳ Ｐゴシック" pitchFamily="34" charset="-128"/>
              </a:rPr>
              <a:t>Access to information</a:t>
            </a:r>
          </a:p>
          <a:p>
            <a:pPr lvl="1"/>
            <a:r>
              <a:rPr lang="en-CA" smtClean="0">
                <a:ea typeface="ＭＳ Ｐゴシック" pitchFamily="34" charset="-128"/>
              </a:rPr>
              <a:t>Financial statements, documents and minutes</a:t>
            </a:r>
          </a:p>
          <a:p>
            <a:r>
              <a:rPr lang="en-CA" smtClean="0">
                <a:ea typeface="ＭＳ Ｐゴシック" pitchFamily="34" charset="-128"/>
              </a:rPr>
              <a:t>Class rights</a:t>
            </a:r>
          </a:p>
          <a:p>
            <a:pPr lvl="1"/>
            <a:r>
              <a:rPr lang="en-CA" smtClean="0">
                <a:ea typeface="ＭＳ Ｐゴシック" pitchFamily="34" charset="-128"/>
              </a:rPr>
              <a:t>Voting rights</a:t>
            </a:r>
          </a:p>
          <a:p>
            <a:pPr lvl="1"/>
            <a:r>
              <a:rPr lang="en-CA" smtClean="0">
                <a:ea typeface="ＭＳ Ｐゴシック" pitchFamily="34" charset="-128"/>
              </a:rPr>
              <a:t>Cumulative rights		(accrue dividends)</a:t>
            </a:r>
          </a:p>
          <a:p>
            <a:pPr lvl="1"/>
            <a:r>
              <a:rPr lang="en-CA" smtClean="0">
                <a:ea typeface="ＭＳ Ｐゴシック" pitchFamily="34" charset="-128"/>
              </a:rPr>
              <a:t>Participating rights	(right to share in profit)</a:t>
            </a:r>
          </a:p>
          <a:p>
            <a:endParaRPr lang="en-CA" smtClean="0">
              <a:ea typeface="ＭＳ Ｐゴシック" pitchFamily="34" charset="-128"/>
            </a:endParaRPr>
          </a:p>
        </p:txBody>
      </p:sp>
      <p:sp>
        <p:nvSpPr>
          <p:cNvPr id="122884" name="Slide Number Placeholder 3"/>
          <p:cNvSpPr>
            <a:spLocks noGrp="1"/>
          </p:cNvSpPr>
          <p:nvPr>
            <p:ph type="sldNum" sz="quarter" idx="12"/>
          </p:nvPr>
        </p:nvSpPr>
        <p:spPr>
          <a:noFill/>
        </p:spPr>
        <p:txBody>
          <a:bodyPr/>
          <a:lstStyle/>
          <a:p>
            <a:fld id="{DDA0AACA-1C7B-4BDA-99BF-0F29C0D2C066}" type="slidenum">
              <a:rPr lang="en-US"/>
              <a:pPr/>
              <a:t>118</a:t>
            </a:fld>
            <a:endParaRPr lang="en-US"/>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r>
              <a:rPr lang="en-CA" smtClean="0">
                <a:ea typeface="ＭＳ Ｐゴシック" pitchFamily="34" charset="-128"/>
              </a:rPr>
              <a:t>Remedies of Minority Shareholders</a:t>
            </a:r>
          </a:p>
        </p:txBody>
      </p:sp>
      <p:sp>
        <p:nvSpPr>
          <p:cNvPr id="123907" name="Content Placeholder 2"/>
          <p:cNvSpPr>
            <a:spLocks noGrp="1"/>
          </p:cNvSpPr>
          <p:nvPr>
            <p:ph idx="1"/>
          </p:nvPr>
        </p:nvSpPr>
        <p:spPr/>
        <p:txBody>
          <a:bodyPr/>
          <a:lstStyle/>
          <a:p>
            <a:r>
              <a:rPr lang="en-CA" sz="2200" smtClean="0">
                <a:ea typeface="ＭＳ Ｐゴシック" pitchFamily="34" charset="-128"/>
              </a:rPr>
              <a:t>Appoint Inspector</a:t>
            </a:r>
          </a:p>
          <a:p>
            <a:r>
              <a:rPr lang="en-CA" sz="2200" smtClean="0">
                <a:ea typeface="ＭＳ Ｐゴシック" pitchFamily="34" charset="-128"/>
              </a:rPr>
              <a:t>Appraisal Remedy</a:t>
            </a:r>
          </a:p>
          <a:p>
            <a:pPr lvl="1"/>
            <a:r>
              <a:rPr lang="en-CA" sz="2000" smtClean="0">
                <a:ea typeface="ＭＳ Ｐゴシック" pitchFamily="34" charset="-128"/>
              </a:rPr>
              <a:t>Have share appraised by outsider, force company or majority shareholders to buy them back</a:t>
            </a:r>
          </a:p>
          <a:p>
            <a:r>
              <a:rPr lang="en-CA" sz="2200" smtClean="0">
                <a:ea typeface="ＭＳ Ｐゴシック" pitchFamily="34" charset="-128"/>
              </a:rPr>
              <a:t>Derivative Action</a:t>
            </a:r>
          </a:p>
          <a:p>
            <a:pPr lvl="1"/>
            <a:r>
              <a:rPr lang="en-CA" sz="2000" smtClean="0">
                <a:ea typeface="ＭＳ Ｐゴシック" pitchFamily="34" charset="-128"/>
              </a:rPr>
              <a:t>Minority shareholder (on behalf of company) sues majority shareholder(s).</a:t>
            </a:r>
          </a:p>
          <a:p>
            <a:pPr lvl="1"/>
            <a:r>
              <a:rPr lang="en-CA" sz="2000" smtClean="0">
                <a:ea typeface="ＭＳ Ｐゴシック" pitchFamily="34" charset="-128"/>
              </a:rPr>
              <a:t>Necessary when it is the directors causing the problems (collusion)</a:t>
            </a:r>
          </a:p>
          <a:p>
            <a:r>
              <a:rPr lang="en-CA" sz="2200" smtClean="0">
                <a:ea typeface="ＭＳ Ｐゴシック" pitchFamily="34" charset="-128"/>
              </a:rPr>
              <a:t>Oppression Remedy</a:t>
            </a:r>
          </a:p>
          <a:p>
            <a:pPr lvl="1"/>
            <a:r>
              <a:rPr lang="en-CA" sz="2000" smtClean="0">
                <a:ea typeface="ＭＳ Ｐゴシック" pitchFamily="34" charset="-128"/>
              </a:rPr>
              <a:t>Minority shareholders go to court to force remedy.</a:t>
            </a:r>
          </a:p>
          <a:p>
            <a:pPr lvl="1"/>
            <a:r>
              <a:rPr lang="en-CA" sz="2000" smtClean="0">
                <a:ea typeface="ＭＳ Ｐゴシック" pitchFamily="34" charset="-128"/>
              </a:rPr>
              <a:t>Action is brought against company and majority shareholders</a:t>
            </a:r>
          </a:p>
          <a:p>
            <a:pPr lvl="1"/>
            <a:r>
              <a:rPr lang="en-CA" sz="2000" smtClean="0">
                <a:ea typeface="ＭＳ Ｐゴシック" pitchFamily="34" charset="-128"/>
              </a:rPr>
              <a:t>Power to do anything in the company</a:t>
            </a:r>
          </a:p>
          <a:p>
            <a:r>
              <a:rPr lang="en-CA" sz="2200" smtClean="0">
                <a:ea typeface="ＭＳ Ｐゴシック" pitchFamily="34" charset="-128"/>
              </a:rPr>
              <a:t>Wind Up</a:t>
            </a:r>
          </a:p>
          <a:p>
            <a:pPr lvl="1"/>
            <a:r>
              <a:rPr lang="en-CA" sz="2000" smtClean="0">
                <a:ea typeface="ＭＳ Ｐゴシック" pitchFamily="34" charset="-128"/>
              </a:rPr>
              <a:t>Close down business (for very small companies)</a:t>
            </a:r>
          </a:p>
          <a:p>
            <a:endParaRPr lang="en-CA" smtClean="0">
              <a:ea typeface="ＭＳ Ｐゴシック" pitchFamily="34" charset="-128"/>
            </a:endParaRPr>
          </a:p>
        </p:txBody>
      </p:sp>
      <p:sp>
        <p:nvSpPr>
          <p:cNvPr id="123908" name="Slide Number Placeholder 3"/>
          <p:cNvSpPr>
            <a:spLocks noGrp="1"/>
          </p:cNvSpPr>
          <p:nvPr>
            <p:ph type="sldNum" sz="quarter" idx="12"/>
          </p:nvPr>
        </p:nvSpPr>
        <p:spPr>
          <a:noFill/>
        </p:spPr>
        <p:txBody>
          <a:bodyPr/>
          <a:lstStyle/>
          <a:p>
            <a:fld id="{91189151-C293-43E0-9817-51FC63194201}" type="slidenum">
              <a:rPr lang="en-US"/>
              <a:pPr/>
              <a:t>119</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CA" sz="3800" smtClean="0">
                <a:ea typeface="ＭＳ Ｐゴシック" pitchFamily="34" charset="-128"/>
              </a:rPr>
              <a:t>4) Discharge by Operation of Law</a:t>
            </a:r>
          </a:p>
        </p:txBody>
      </p:sp>
      <p:sp>
        <p:nvSpPr>
          <p:cNvPr id="14339" name="Content Placeholder 2"/>
          <p:cNvSpPr>
            <a:spLocks noGrp="1"/>
          </p:cNvSpPr>
          <p:nvPr>
            <p:ph sz="quarter" idx="1"/>
          </p:nvPr>
        </p:nvSpPr>
        <p:spPr/>
        <p:txBody>
          <a:bodyPr/>
          <a:lstStyle/>
          <a:p>
            <a:r>
              <a:rPr lang="en-US" sz="2800" smtClean="0">
                <a:ea typeface="ＭＳ Ｐゴシック" pitchFamily="34" charset="-128"/>
              </a:rPr>
              <a:t>Bankruptcy and Insolvency Act</a:t>
            </a:r>
            <a:endParaRPr lang="en-CA" sz="2800" smtClean="0">
              <a:ea typeface="ＭＳ Ｐゴシック" pitchFamily="34" charset="-128"/>
            </a:endParaRPr>
          </a:p>
          <a:p>
            <a:pPr lvl="1"/>
            <a:r>
              <a:rPr lang="en-US" sz="2400" smtClean="0">
                <a:ea typeface="ＭＳ Ｐゴシック" pitchFamily="34" charset="-128"/>
              </a:rPr>
              <a:t>Debtor is discharged only if he qualifies for certificate stating that the bankruptcy was caused by misfortune and not by misconduct on their part</a:t>
            </a:r>
            <a:endParaRPr lang="en-CA" sz="2400" smtClean="0">
              <a:ea typeface="ＭＳ Ｐゴシック" pitchFamily="34" charset="-128"/>
            </a:endParaRPr>
          </a:p>
          <a:p>
            <a:pPr lvl="1"/>
            <a:r>
              <a:rPr lang="en-US" sz="2400" smtClean="0">
                <a:ea typeface="ＭＳ Ｐゴシック" pitchFamily="34" charset="-128"/>
              </a:rPr>
              <a:t>However!! Bankrupt people have no capacity to contract until they are discharged</a:t>
            </a:r>
            <a:endParaRPr lang="en-CA" sz="2400" smtClean="0">
              <a:ea typeface="ＭＳ Ｐゴシック" pitchFamily="34" charset="-128"/>
            </a:endParaRPr>
          </a:p>
          <a:p>
            <a:r>
              <a:rPr lang="en-US" sz="2800" smtClean="0">
                <a:ea typeface="ＭＳ Ｐゴシック" pitchFamily="34" charset="-128"/>
              </a:rPr>
              <a:t>Statute Barred</a:t>
            </a:r>
            <a:endParaRPr lang="en-CA" sz="2800" smtClean="0">
              <a:ea typeface="ＭＳ Ｐゴシック" pitchFamily="34" charset="-128"/>
            </a:endParaRPr>
          </a:p>
          <a:p>
            <a:pPr lvl="1"/>
            <a:r>
              <a:rPr lang="en-US" sz="2400" smtClean="0">
                <a:ea typeface="ＭＳ Ｐゴシック" pitchFamily="34" charset="-128"/>
              </a:rPr>
              <a:t>Debt or other contractual obligation neglected by creditor for a long time becomes statute barred (lose right to action)</a:t>
            </a:r>
            <a:endParaRPr lang="en-CA" sz="2400" smtClean="0">
              <a:ea typeface="ＭＳ Ｐゴシック" pitchFamily="34" charset="-128"/>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p:txBody>
          <a:bodyPr/>
          <a:lstStyle/>
          <a:p>
            <a:r>
              <a:rPr lang="en-CA" smtClean="0">
                <a:ea typeface="ＭＳ Ｐゴシック" pitchFamily="34" charset="-128"/>
              </a:rPr>
              <a:t>External Liability</a:t>
            </a:r>
          </a:p>
        </p:txBody>
      </p:sp>
      <p:sp>
        <p:nvSpPr>
          <p:cNvPr id="124931" name="Content Placeholder 2"/>
          <p:cNvSpPr>
            <a:spLocks noGrp="1"/>
          </p:cNvSpPr>
          <p:nvPr>
            <p:ph idx="1"/>
          </p:nvPr>
        </p:nvSpPr>
        <p:spPr/>
        <p:txBody>
          <a:bodyPr/>
          <a:lstStyle/>
          <a:p>
            <a:r>
              <a:rPr lang="en-CA" smtClean="0">
                <a:ea typeface="ＭＳ Ｐゴシック" pitchFamily="34" charset="-128"/>
              </a:rPr>
              <a:t>Owe four sets of external groups a duty:</a:t>
            </a:r>
          </a:p>
          <a:p>
            <a:pPr lvl="1"/>
            <a:r>
              <a:rPr lang="en-CA" smtClean="0">
                <a:ea typeface="ＭＳ Ｐゴシック" pitchFamily="34" charset="-128"/>
              </a:rPr>
              <a:t>Creditors</a:t>
            </a:r>
          </a:p>
          <a:p>
            <a:pPr lvl="1"/>
            <a:r>
              <a:rPr lang="en-CA" smtClean="0">
                <a:ea typeface="ＭＳ Ｐゴシック" pitchFamily="34" charset="-128"/>
              </a:rPr>
              <a:t>Investors</a:t>
            </a:r>
          </a:p>
          <a:p>
            <a:pPr lvl="1"/>
            <a:r>
              <a:rPr lang="en-CA" smtClean="0">
                <a:ea typeface="ＭＳ Ｐゴシック" pitchFamily="34" charset="-128"/>
              </a:rPr>
              <a:t>Public</a:t>
            </a:r>
          </a:p>
          <a:p>
            <a:pPr lvl="1"/>
            <a:r>
              <a:rPr lang="en-CA" smtClean="0">
                <a:ea typeface="ＭＳ Ｐゴシック" pitchFamily="34" charset="-128"/>
              </a:rPr>
              <a:t>Environment</a:t>
            </a:r>
          </a:p>
        </p:txBody>
      </p:sp>
      <p:sp>
        <p:nvSpPr>
          <p:cNvPr id="124932" name="Slide Number Placeholder 3"/>
          <p:cNvSpPr>
            <a:spLocks noGrp="1"/>
          </p:cNvSpPr>
          <p:nvPr>
            <p:ph type="sldNum" sz="quarter" idx="12"/>
          </p:nvPr>
        </p:nvSpPr>
        <p:spPr>
          <a:noFill/>
        </p:spPr>
        <p:txBody>
          <a:bodyPr/>
          <a:lstStyle/>
          <a:p>
            <a:fld id="{92A39A6C-3A00-41D6-994B-647DCF0F8C5C}" type="slidenum">
              <a:rPr lang="en-US"/>
              <a:pPr/>
              <a:t>120</a:t>
            </a:fld>
            <a:endParaRPr 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p:txBody>
          <a:bodyPr/>
          <a:lstStyle/>
          <a:p>
            <a:r>
              <a:rPr lang="en-CA" smtClean="0">
                <a:ea typeface="ＭＳ Ｐゴシック" pitchFamily="34" charset="-128"/>
              </a:rPr>
              <a:t>Creditors &amp; Investors</a:t>
            </a:r>
          </a:p>
        </p:txBody>
      </p:sp>
      <p:sp>
        <p:nvSpPr>
          <p:cNvPr id="125955" name="Content Placeholder 2"/>
          <p:cNvSpPr>
            <a:spLocks noGrp="1"/>
          </p:cNvSpPr>
          <p:nvPr>
            <p:ph idx="1"/>
          </p:nvPr>
        </p:nvSpPr>
        <p:spPr/>
        <p:txBody>
          <a:bodyPr/>
          <a:lstStyle/>
          <a:p>
            <a:r>
              <a:rPr lang="en-CA" smtClean="0">
                <a:ea typeface="ＭＳ Ｐゴシック" pitchFamily="34" charset="-128"/>
              </a:rPr>
              <a:t>Creditors</a:t>
            </a:r>
          </a:p>
          <a:p>
            <a:pPr lvl="1"/>
            <a:r>
              <a:rPr lang="en-CA" smtClean="0">
                <a:ea typeface="ＭＳ Ｐゴシック" pitchFamily="34" charset="-128"/>
              </a:rPr>
              <a:t>No payout to shareholders unless solvency test is met</a:t>
            </a:r>
          </a:p>
          <a:p>
            <a:pPr lvl="1"/>
            <a:r>
              <a:rPr lang="en-CA" smtClean="0">
                <a:ea typeface="ＭＳ Ｐゴシック" pitchFamily="34" charset="-128"/>
              </a:rPr>
              <a:t>No return of capital (share buy-back) unless assets are equal to or greater than liabilities and capital</a:t>
            </a:r>
          </a:p>
          <a:p>
            <a:r>
              <a:rPr lang="en-CA" smtClean="0">
                <a:ea typeface="ＭＳ Ｐゴシック" pitchFamily="34" charset="-128"/>
              </a:rPr>
              <a:t>Investors</a:t>
            </a:r>
          </a:p>
          <a:p>
            <a:pPr lvl="1"/>
            <a:r>
              <a:rPr lang="en-CA" smtClean="0">
                <a:ea typeface="ＭＳ Ｐゴシック" pitchFamily="34" charset="-128"/>
              </a:rPr>
              <a:t>Securities Act - Goals are:</a:t>
            </a:r>
          </a:p>
          <a:p>
            <a:pPr lvl="2"/>
            <a:r>
              <a:rPr lang="en-CA" smtClean="0">
                <a:ea typeface="ＭＳ Ｐゴシック" pitchFamily="34" charset="-128"/>
              </a:rPr>
              <a:t>Prevent fraudulent practices in the securities industry</a:t>
            </a:r>
          </a:p>
          <a:p>
            <a:pPr lvl="2"/>
            <a:r>
              <a:rPr lang="en-CA" smtClean="0">
                <a:ea typeface="ＭＳ Ｐゴシック" pitchFamily="34" charset="-128"/>
              </a:rPr>
              <a:t>To obtain full disclosure of information</a:t>
            </a:r>
          </a:p>
          <a:p>
            <a:endParaRPr lang="en-CA" smtClean="0">
              <a:ea typeface="ＭＳ Ｐゴシック" pitchFamily="34" charset="-128"/>
            </a:endParaRPr>
          </a:p>
        </p:txBody>
      </p:sp>
      <p:sp>
        <p:nvSpPr>
          <p:cNvPr id="125956" name="Slide Number Placeholder 3"/>
          <p:cNvSpPr>
            <a:spLocks noGrp="1"/>
          </p:cNvSpPr>
          <p:nvPr>
            <p:ph type="sldNum" sz="quarter" idx="12"/>
          </p:nvPr>
        </p:nvSpPr>
        <p:spPr>
          <a:noFill/>
        </p:spPr>
        <p:txBody>
          <a:bodyPr/>
          <a:lstStyle/>
          <a:p>
            <a:fld id="{A283A55B-16DB-48B6-8066-A16176C29316}" type="slidenum">
              <a:rPr lang="en-US"/>
              <a:pPr/>
              <a:t>121</a:t>
            </a:fld>
            <a:endParaRPr 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p:txBody>
          <a:bodyPr/>
          <a:lstStyle/>
          <a:p>
            <a:r>
              <a:rPr lang="en-CA" smtClean="0">
                <a:ea typeface="ＭＳ Ｐゴシック" pitchFamily="34" charset="-128"/>
              </a:rPr>
              <a:t>Public &amp; Environment</a:t>
            </a:r>
          </a:p>
        </p:txBody>
      </p:sp>
      <p:sp>
        <p:nvSpPr>
          <p:cNvPr id="126979" name="Content Placeholder 2"/>
          <p:cNvSpPr>
            <a:spLocks noGrp="1"/>
          </p:cNvSpPr>
          <p:nvPr>
            <p:ph idx="1"/>
          </p:nvPr>
        </p:nvSpPr>
        <p:spPr/>
        <p:txBody>
          <a:bodyPr/>
          <a:lstStyle/>
          <a:p>
            <a:r>
              <a:rPr lang="en-CA" smtClean="0">
                <a:ea typeface="ＭＳ Ｐゴシック" pitchFamily="34" charset="-128"/>
              </a:rPr>
              <a:t>Public – Have liability to general public</a:t>
            </a:r>
          </a:p>
          <a:p>
            <a:pPr lvl="1"/>
            <a:r>
              <a:rPr lang="en-CA" smtClean="0">
                <a:ea typeface="ＭＳ Ｐゴシック" pitchFamily="34" charset="-128"/>
              </a:rPr>
              <a:t>Negligence</a:t>
            </a:r>
          </a:p>
          <a:p>
            <a:pPr lvl="1"/>
            <a:r>
              <a:rPr lang="en-CA" smtClean="0">
                <a:ea typeface="ＭＳ Ｐゴシック" pitchFamily="34" charset="-128"/>
              </a:rPr>
              <a:t>Contract</a:t>
            </a:r>
          </a:p>
          <a:p>
            <a:pPr lvl="1"/>
            <a:r>
              <a:rPr lang="en-CA" smtClean="0">
                <a:ea typeface="ＭＳ Ｐゴシック" pitchFamily="34" charset="-128"/>
              </a:rPr>
              <a:t>Strict liability (wages, etc)</a:t>
            </a:r>
          </a:p>
          <a:p>
            <a:pPr lvl="1"/>
            <a:r>
              <a:rPr lang="en-CA" smtClean="0">
                <a:ea typeface="ＭＳ Ｐゴシック" pitchFamily="34" charset="-128"/>
              </a:rPr>
              <a:t>Criminal</a:t>
            </a:r>
          </a:p>
          <a:p>
            <a:pPr lvl="2"/>
            <a:r>
              <a:rPr lang="en-CA" smtClean="0">
                <a:ea typeface="ＭＳ Ｐゴシック" pitchFamily="34" charset="-128"/>
              </a:rPr>
              <a:t>Fraud for senior officials, insider trading, etc</a:t>
            </a:r>
          </a:p>
          <a:p>
            <a:r>
              <a:rPr lang="en-CA" smtClean="0">
                <a:ea typeface="ＭＳ Ｐゴシック" pitchFamily="34" charset="-128"/>
              </a:rPr>
              <a:t>Environmental</a:t>
            </a:r>
          </a:p>
          <a:p>
            <a:pPr lvl="1"/>
            <a:r>
              <a:rPr lang="en-CA" smtClean="0">
                <a:ea typeface="ＭＳ Ｐゴシック" pitchFamily="34" charset="-128"/>
              </a:rPr>
              <a:t>Environmental Protection Act</a:t>
            </a:r>
          </a:p>
          <a:p>
            <a:pPr lvl="1"/>
            <a:r>
              <a:rPr lang="en-CA" smtClean="0">
                <a:ea typeface="ＭＳ Ｐゴシック" pitchFamily="34" charset="-128"/>
              </a:rPr>
              <a:t>Criminal and regulatory liability</a:t>
            </a:r>
          </a:p>
          <a:p>
            <a:pPr lvl="2"/>
            <a:r>
              <a:rPr lang="en-CA" smtClean="0">
                <a:ea typeface="ＭＳ Ｐゴシック" pitchFamily="34" charset="-128"/>
              </a:rPr>
              <a:t>Jail and fines</a:t>
            </a:r>
          </a:p>
          <a:p>
            <a:endParaRPr lang="en-CA" smtClean="0">
              <a:ea typeface="ＭＳ Ｐゴシック" pitchFamily="34" charset="-128"/>
            </a:endParaRPr>
          </a:p>
        </p:txBody>
      </p:sp>
      <p:sp>
        <p:nvSpPr>
          <p:cNvPr id="126980" name="Slide Number Placeholder 3"/>
          <p:cNvSpPr>
            <a:spLocks noGrp="1"/>
          </p:cNvSpPr>
          <p:nvPr>
            <p:ph type="sldNum" sz="quarter" idx="12"/>
          </p:nvPr>
        </p:nvSpPr>
        <p:spPr>
          <a:noFill/>
        </p:spPr>
        <p:txBody>
          <a:bodyPr/>
          <a:lstStyle/>
          <a:p>
            <a:fld id="{FC7DFD80-587F-4C97-AFFC-E359B61ABBD8}" type="slidenum">
              <a:rPr lang="en-US"/>
              <a:pPr/>
              <a:t>122</a:t>
            </a:fld>
            <a:endParaRPr lang="en-US"/>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4"/>
          <p:cNvSpPr>
            <a:spLocks noGrp="1"/>
          </p:cNvSpPr>
          <p:nvPr>
            <p:ph type="title"/>
          </p:nvPr>
        </p:nvSpPr>
        <p:spPr/>
        <p:txBody>
          <a:bodyPr/>
          <a:lstStyle/>
          <a:p>
            <a:endParaRPr lang="en-CA" cap="none" smtClean="0">
              <a:ea typeface="ＭＳ Ｐゴシック" pitchFamily="34" charset="-128"/>
            </a:endParaRPr>
          </a:p>
        </p:txBody>
      </p:sp>
      <p:sp>
        <p:nvSpPr>
          <p:cNvPr id="128003" name="Text Placeholder 5"/>
          <p:cNvSpPr>
            <a:spLocks noGrp="1"/>
          </p:cNvSpPr>
          <p:nvPr>
            <p:ph type="body" idx="1"/>
          </p:nvPr>
        </p:nvSpPr>
        <p:spPr>
          <a:xfrm>
            <a:off x="685800" y="2514600"/>
            <a:ext cx="7772400" cy="1500188"/>
          </a:xfrm>
        </p:spPr>
        <p:txBody>
          <a:bodyPr/>
          <a:lstStyle/>
          <a:p>
            <a:pPr algn="ctr"/>
            <a:r>
              <a:rPr lang="en-CA" sz="5000" smtClean="0">
                <a:solidFill>
                  <a:schemeClr val="accent2"/>
                </a:solidFill>
                <a:ea typeface="ＭＳ Ｐゴシック" pitchFamily="34" charset="-128"/>
              </a:rPr>
              <a:t>Chapter 33 &amp; 34</a:t>
            </a:r>
          </a:p>
        </p:txBody>
      </p:sp>
      <p:sp>
        <p:nvSpPr>
          <p:cNvPr id="128004" name="Slide Number Placeholder 3"/>
          <p:cNvSpPr>
            <a:spLocks noGrp="1"/>
          </p:cNvSpPr>
          <p:nvPr>
            <p:ph type="sldNum" sz="quarter" idx="12"/>
          </p:nvPr>
        </p:nvSpPr>
        <p:spPr>
          <a:noFill/>
        </p:spPr>
        <p:txBody>
          <a:bodyPr/>
          <a:lstStyle/>
          <a:p>
            <a:fld id="{86D68CC4-8F05-4633-9443-718613D5BD70}" type="slidenum">
              <a:rPr lang="en-US"/>
              <a:pPr/>
              <a:t>123</a:t>
            </a:fld>
            <a:endParaRPr lang="en-U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p:txBody>
          <a:bodyPr/>
          <a:lstStyle/>
          <a:p>
            <a:r>
              <a:rPr lang="en-CA" smtClean="0">
                <a:ea typeface="ＭＳ Ｐゴシック" pitchFamily="34" charset="-128"/>
              </a:rPr>
              <a:t>E-Commerce</a:t>
            </a:r>
          </a:p>
        </p:txBody>
      </p:sp>
      <p:sp>
        <p:nvSpPr>
          <p:cNvPr id="129027" name="Content Placeholder 2"/>
          <p:cNvSpPr>
            <a:spLocks noGrp="1"/>
          </p:cNvSpPr>
          <p:nvPr>
            <p:ph idx="1"/>
          </p:nvPr>
        </p:nvSpPr>
        <p:spPr/>
        <p:txBody>
          <a:bodyPr/>
          <a:lstStyle/>
          <a:p>
            <a:r>
              <a:rPr lang="en-CA" sz="3000" smtClean="0">
                <a:ea typeface="ＭＳ Ｐゴシック" pitchFamily="34" charset="-128"/>
              </a:rPr>
              <a:t>The delivery of information, products, services and payments by telephone, computer or other automated media.</a:t>
            </a:r>
          </a:p>
          <a:p>
            <a:pPr lvl="1"/>
            <a:r>
              <a:rPr lang="en-CA" sz="2600" smtClean="0">
                <a:ea typeface="ＭＳ Ｐゴシック" pitchFamily="34" charset="-128"/>
              </a:rPr>
              <a:t>Largest percentage of transactions are from business to business</a:t>
            </a:r>
          </a:p>
          <a:p>
            <a:pPr lvl="1"/>
            <a:r>
              <a:rPr lang="en-CA" sz="2600" smtClean="0">
                <a:ea typeface="ＭＳ Ｐゴシック" pitchFamily="34" charset="-128"/>
              </a:rPr>
              <a:t>Not just the internet</a:t>
            </a:r>
          </a:p>
          <a:p>
            <a:pPr lvl="1"/>
            <a:endParaRPr lang="en-CA" sz="2000" smtClean="0">
              <a:ea typeface="ＭＳ Ｐゴシック" pitchFamily="34" charset="-128"/>
            </a:endParaRPr>
          </a:p>
          <a:p>
            <a:r>
              <a:rPr lang="en-CA" sz="3000" smtClean="0">
                <a:ea typeface="ＭＳ Ｐゴシック" pitchFamily="34" charset="-128"/>
              </a:rPr>
              <a:t>E-Commerce Act (2000)</a:t>
            </a:r>
          </a:p>
          <a:p>
            <a:pPr lvl="1"/>
            <a:r>
              <a:rPr lang="en-CA" smtClean="0">
                <a:ea typeface="ＭＳ Ｐゴシック" pitchFamily="34" charset="-128"/>
              </a:rPr>
              <a:t>Rules on forming a contract</a:t>
            </a:r>
          </a:p>
          <a:p>
            <a:r>
              <a:rPr lang="en-CA" sz="3000" smtClean="0">
                <a:ea typeface="ＭＳ Ｐゴシック" pitchFamily="34" charset="-128"/>
              </a:rPr>
              <a:t>Consumer Protection Act</a:t>
            </a:r>
          </a:p>
          <a:p>
            <a:pPr lvl="1"/>
            <a:r>
              <a:rPr lang="en-CA" sz="2600" smtClean="0">
                <a:ea typeface="ＭＳ Ｐゴシック" pitchFamily="34" charset="-128"/>
              </a:rPr>
              <a:t>Same rules that protect online consumers</a:t>
            </a:r>
          </a:p>
          <a:p>
            <a:endParaRPr lang="en-CA" smtClean="0">
              <a:ea typeface="ＭＳ Ｐゴシック" pitchFamily="34" charset="-128"/>
            </a:endParaRPr>
          </a:p>
        </p:txBody>
      </p:sp>
      <p:sp>
        <p:nvSpPr>
          <p:cNvPr id="129028" name="Slide Number Placeholder 3"/>
          <p:cNvSpPr>
            <a:spLocks noGrp="1"/>
          </p:cNvSpPr>
          <p:nvPr>
            <p:ph type="sldNum" sz="quarter" idx="12"/>
          </p:nvPr>
        </p:nvSpPr>
        <p:spPr>
          <a:noFill/>
        </p:spPr>
        <p:txBody>
          <a:bodyPr/>
          <a:lstStyle/>
          <a:p>
            <a:fld id="{94C7E54D-A0D9-4B0A-BB4C-A533F3D96DD7}" type="slidenum">
              <a:rPr lang="en-US"/>
              <a:pPr/>
              <a:t>124</a:t>
            </a:fld>
            <a:endParaRPr lang="en-US"/>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p:txBody>
          <a:bodyPr/>
          <a:lstStyle/>
          <a:p>
            <a:r>
              <a:rPr lang="en-CA" smtClean="0">
                <a:ea typeface="ＭＳ Ｐゴシック" pitchFamily="34" charset="-128"/>
              </a:rPr>
              <a:t>Establishing an Online Business</a:t>
            </a:r>
          </a:p>
        </p:txBody>
      </p:sp>
      <p:sp>
        <p:nvSpPr>
          <p:cNvPr id="130051" name="Content Placeholder 2"/>
          <p:cNvSpPr>
            <a:spLocks noGrp="1"/>
          </p:cNvSpPr>
          <p:nvPr>
            <p:ph idx="1"/>
          </p:nvPr>
        </p:nvSpPr>
        <p:spPr/>
        <p:txBody>
          <a:bodyPr/>
          <a:lstStyle/>
          <a:p>
            <a:r>
              <a:rPr lang="en-CA" sz="2600" smtClean="0">
                <a:ea typeface="ＭＳ Ｐゴシック" pitchFamily="34" charset="-128"/>
              </a:rPr>
              <a:t>Negotiate a Web site development agreement</a:t>
            </a:r>
          </a:p>
          <a:p>
            <a:endParaRPr lang="en-CA" sz="2600" smtClean="0">
              <a:ea typeface="ＭＳ Ｐゴシック" pitchFamily="34" charset="-128"/>
            </a:endParaRPr>
          </a:p>
          <a:p>
            <a:r>
              <a:rPr lang="en-CA" sz="2600" smtClean="0">
                <a:ea typeface="ＭＳ Ｐゴシック" pitchFamily="34" charset="-128"/>
              </a:rPr>
              <a:t>Negotiate a Web site hosting agreement</a:t>
            </a:r>
          </a:p>
          <a:p>
            <a:pPr lvl="1"/>
            <a:r>
              <a:rPr lang="en-CA" sz="2200" smtClean="0">
                <a:ea typeface="ＭＳ Ｐゴシック" pitchFamily="34" charset="-128"/>
              </a:rPr>
              <a:t>Usually with an internet service provider</a:t>
            </a:r>
          </a:p>
          <a:p>
            <a:pPr lvl="2"/>
            <a:r>
              <a:rPr lang="en-CA" sz="1800" smtClean="0">
                <a:ea typeface="ＭＳ Ｐゴシック" pitchFamily="34" charset="-128"/>
              </a:rPr>
              <a:t>Liability for interruption of service</a:t>
            </a:r>
          </a:p>
          <a:p>
            <a:pPr lvl="2"/>
            <a:endParaRPr lang="en-CA" sz="1800" smtClean="0">
              <a:ea typeface="ＭＳ Ｐゴシック" pitchFamily="34" charset="-128"/>
            </a:endParaRPr>
          </a:p>
          <a:p>
            <a:r>
              <a:rPr lang="en-CA" sz="2600" smtClean="0">
                <a:ea typeface="ＭＳ Ｐゴシック" pitchFamily="34" charset="-128"/>
              </a:rPr>
              <a:t>Negotiate internet access agreement with the internet access provider</a:t>
            </a:r>
          </a:p>
          <a:p>
            <a:endParaRPr lang="en-CA" sz="2600" smtClean="0">
              <a:ea typeface="ＭＳ Ｐゴシック" pitchFamily="34" charset="-128"/>
            </a:endParaRPr>
          </a:p>
          <a:p>
            <a:r>
              <a:rPr lang="en-CA" sz="2600" smtClean="0">
                <a:ea typeface="ＭＳ Ｐゴシック" pitchFamily="34" charset="-128"/>
              </a:rPr>
              <a:t>Register a domain name (trademark issues)</a:t>
            </a:r>
          </a:p>
          <a:p>
            <a:endParaRPr lang="en-CA" sz="2600" smtClean="0">
              <a:ea typeface="ＭＳ Ｐゴシック" pitchFamily="34" charset="-128"/>
            </a:endParaRPr>
          </a:p>
          <a:p>
            <a:r>
              <a:rPr lang="en-CA" sz="2600" smtClean="0">
                <a:ea typeface="ＭＳ Ｐゴシック" pitchFamily="34" charset="-128"/>
              </a:rPr>
              <a:t>Want security and reliability among service</a:t>
            </a:r>
          </a:p>
          <a:p>
            <a:endParaRPr lang="en-CA" smtClean="0">
              <a:ea typeface="ＭＳ Ｐゴシック" pitchFamily="34" charset="-128"/>
            </a:endParaRPr>
          </a:p>
        </p:txBody>
      </p:sp>
      <p:sp>
        <p:nvSpPr>
          <p:cNvPr id="130052" name="Slide Number Placeholder 3"/>
          <p:cNvSpPr>
            <a:spLocks noGrp="1"/>
          </p:cNvSpPr>
          <p:nvPr>
            <p:ph type="sldNum" sz="quarter" idx="12"/>
          </p:nvPr>
        </p:nvSpPr>
        <p:spPr>
          <a:noFill/>
        </p:spPr>
        <p:txBody>
          <a:bodyPr/>
          <a:lstStyle/>
          <a:p>
            <a:fld id="{C9FC917C-38B3-4BB2-99C9-87118DB6D669}" type="slidenum">
              <a:rPr lang="en-US"/>
              <a:pPr/>
              <a:t>125</a:t>
            </a:fld>
            <a:endParaRPr lang="en-US"/>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p:txBody>
          <a:bodyPr/>
          <a:lstStyle/>
          <a:p>
            <a:r>
              <a:rPr lang="en-CA" smtClean="0">
                <a:ea typeface="ＭＳ Ｐゴシック" pitchFamily="34" charset="-128"/>
              </a:rPr>
              <a:t>E-Commerce – Contracting   Issues</a:t>
            </a:r>
          </a:p>
        </p:txBody>
      </p:sp>
      <p:sp>
        <p:nvSpPr>
          <p:cNvPr id="131075" name="Content Placeholder 2"/>
          <p:cNvSpPr>
            <a:spLocks noGrp="1"/>
          </p:cNvSpPr>
          <p:nvPr>
            <p:ph idx="1"/>
          </p:nvPr>
        </p:nvSpPr>
        <p:spPr/>
        <p:txBody>
          <a:bodyPr/>
          <a:lstStyle/>
          <a:p>
            <a:r>
              <a:rPr lang="en-CA" smtClean="0">
                <a:ea typeface="ＭＳ Ｐゴシック" pitchFamily="34" charset="-128"/>
              </a:rPr>
              <a:t>Acceptance</a:t>
            </a:r>
          </a:p>
          <a:p>
            <a:r>
              <a:rPr lang="en-CA" smtClean="0">
                <a:ea typeface="ＭＳ Ｐゴシック" pitchFamily="34" charset="-128"/>
              </a:rPr>
              <a:t>Capacity</a:t>
            </a:r>
          </a:p>
          <a:p>
            <a:r>
              <a:rPr lang="en-CA" smtClean="0">
                <a:ea typeface="ＭＳ Ｐゴシック" pitchFamily="34" charset="-128"/>
              </a:rPr>
              <a:t>Proof</a:t>
            </a:r>
          </a:p>
          <a:p>
            <a:r>
              <a:rPr lang="en-CA" smtClean="0">
                <a:ea typeface="ＭＳ Ｐゴシック" pitchFamily="34" charset="-128"/>
              </a:rPr>
              <a:t>Jurisdiction</a:t>
            </a:r>
          </a:p>
          <a:p>
            <a:r>
              <a:rPr lang="en-CA" smtClean="0">
                <a:ea typeface="ＭＳ Ｐゴシック" pitchFamily="34" charset="-128"/>
              </a:rPr>
              <a:t>Amending Contract</a:t>
            </a:r>
          </a:p>
          <a:p>
            <a:endParaRPr lang="en-CA" smtClean="0">
              <a:ea typeface="ＭＳ Ｐゴシック" pitchFamily="34" charset="-128"/>
            </a:endParaRPr>
          </a:p>
        </p:txBody>
      </p:sp>
      <p:sp>
        <p:nvSpPr>
          <p:cNvPr id="131076" name="Slide Number Placeholder 3"/>
          <p:cNvSpPr>
            <a:spLocks noGrp="1"/>
          </p:cNvSpPr>
          <p:nvPr>
            <p:ph type="sldNum" sz="quarter" idx="12"/>
          </p:nvPr>
        </p:nvSpPr>
        <p:spPr>
          <a:noFill/>
        </p:spPr>
        <p:txBody>
          <a:bodyPr/>
          <a:lstStyle/>
          <a:p>
            <a:fld id="{450AB5F8-E2F9-40B2-A1B7-DE5BEF54EC8B}" type="slidenum">
              <a:rPr lang="en-US"/>
              <a:pPr/>
              <a:t>126</a:t>
            </a:fld>
            <a:endParaRPr lang="en-US"/>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p:txBody>
          <a:bodyPr/>
          <a:lstStyle/>
          <a:p>
            <a:r>
              <a:rPr lang="en-CA" smtClean="0">
                <a:ea typeface="ＭＳ Ｐゴシック" pitchFamily="34" charset="-128"/>
              </a:rPr>
              <a:t>Accepting Online Contracts</a:t>
            </a:r>
          </a:p>
        </p:txBody>
      </p:sp>
      <p:sp>
        <p:nvSpPr>
          <p:cNvPr id="132099" name="Content Placeholder 2"/>
          <p:cNvSpPr>
            <a:spLocks noGrp="1"/>
          </p:cNvSpPr>
          <p:nvPr>
            <p:ph idx="1"/>
          </p:nvPr>
        </p:nvSpPr>
        <p:spPr/>
        <p:txBody>
          <a:bodyPr/>
          <a:lstStyle/>
          <a:p>
            <a:r>
              <a:rPr lang="en-CA" smtClean="0">
                <a:ea typeface="ＭＳ Ｐゴシック" pitchFamily="34" charset="-128"/>
              </a:rPr>
              <a:t>Click Wrap vs Browse Wrap</a:t>
            </a:r>
          </a:p>
          <a:p>
            <a:pPr lvl="1"/>
            <a:r>
              <a:rPr lang="en-CA" smtClean="0">
                <a:ea typeface="ＭＳ Ｐゴシック" pitchFamily="34" charset="-128"/>
              </a:rPr>
              <a:t>Click Wrap: Having an </a:t>
            </a:r>
            <a:r>
              <a:rPr lang="en-CA" altLang="en-US" smtClean="0">
                <a:ea typeface="ＭＳ Ｐゴシック" pitchFamily="34" charset="-128"/>
              </a:rPr>
              <a:t>“</a:t>
            </a:r>
            <a:r>
              <a:rPr lang="en-CA" smtClean="0">
                <a:ea typeface="ＭＳ Ｐゴシック" pitchFamily="34" charset="-128"/>
              </a:rPr>
              <a:t>I agree</a:t>
            </a:r>
            <a:r>
              <a:rPr lang="en-CA" altLang="en-US" smtClean="0">
                <a:ea typeface="ＭＳ Ｐゴシック" pitchFamily="34" charset="-128"/>
              </a:rPr>
              <a:t>”</a:t>
            </a:r>
            <a:r>
              <a:rPr lang="en-CA" smtClean="0">
                <a:ea typeface="ＭＳ Ｐゴシック" pitchFamily="34" charset="-128"/>
              </a:rPr>
              <a:t> button for terms and conditions</a:t>
            </a:r>
          </a:p>
          <a:p>
            <a:pPr lvl="1"/>
            <a:r>
              <a:rPr lang="en-CA" smtClean="0">
                <a:ea typeface="ＭＳ Ｐゴシック" pitchFamily="34" charset="-128"/>
              </a:rPr>
              <a:t>Browse Wrap: Having terms and conditions on a separate page that the user needs to navigate to</a:t>
            </a:r>
          </a:p>
          <a:p>
            <a:endParaRPr lang="en-CA" smtClean="0">
              <a:ea typeface="ＭＳ Ｐゴシック" pitchFamily="34" charset="-128"/>
            </a:endParaRPr>
          </a:p>
          <a:p>
            <a:r>
              <a:rPr lang="en-CA" smtClean="0">
                <a:ea typeface="ＭＳ Ｐゴシック" pitchFamily="34" charset="-128"/>
              </a:rPr>
              <a:t>For exemption clauses, click wrap is easier to prove case as it is more difficult for the plaintiff to browse past.</a:t>
            </a:r>
          </a:p>
          <a:p>
            <a:endParaRPr lang="en-CA" smtClean="0">
              <a:ea typeface="ＭＳ Ｐゴシック" pitchFamily="34" charset="-128"/>
            </a:endParaRPr>
          </a:p>
        </p:txBody>
      </p:sp>
      <p:sp>
        <p:nvSpPr>
          <p:cNvPr id="132100" name="Slide Number Placeholder 3"/>
          <p:cNvSpPr>
            <a:spLocks noGrp="1"/>
          </p:cNvSpPr>
          <p:nvPr>
            <p:ph type="sldNum" sz="quarter" idx="12"/>
          </p:nvPr>
        </p:nvSpPr>
        <p:spPr>
          <a:noFill/>
        </p:spPr>
        <p:txBody>
          <a:bodyPr/>
          <a:lstStyle/>
          <a:p>
            <a:fld id="{EBCDF965-2936-45E9-8CDE-7F9E1B35B19A}" type="slidenum">
              <a:rPr lang="en-US"/>
              <a:pPr/>
              <a:t>127</a:t>
            </a:fld>
            <a:endParaRPr lang="en-US"/>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p:txBody>
          <a:bodyPr/>
          <a:lstStyle/>
          <a:p>
            <a:r>
              <a:rPr lang="en-CA" smtClean="0">
                <a:ea typeface="ＭＳ Ｐゴシック" pitchFamily="34" charset="-128"/>
              </a:rPr>
              <a:t>Online Capacity &amp; Proof Issues</a:t>
            </a:r>
          </a:p>
        </p:txBody>
      </p:sp>
      <p:sp>
        <p:nvSpPr>
          <p:cNvPr id="133123" name="Content Placeholder 2"/>
          <p:cNvSpPr>
            <a:spLocks noGrp="1"/>
          </p:cNvSpPr>
          <p:nvPr>
            <p:ph idx="1"/>
          </p:nvPr>
        </p:nvSpPr>
        <p:spPr/>
        <p:txBody>
          <a:bodyPr/>
          <a:lstStyle/>
          <a:p>
            <a:r>
              <a:rPr lang="en-CA" smtClean="0">
                <a:ea typeface="ＭＳ Ｐゴシック" pitchFamily="34" charset="-128"/>
              </a:rPr>
              <a:t>Issues with proving capacity.</a:t>
            </a:r>
          </a:p>
          <a:p>
            <a:pPr lvl="1"/>
            <a:r>
              <a:rPr lang="en-CA" smtClean="0">
                <a:ea typeface="ＭＳ Ｐゴシック" pitchFamily="34" charset="-128"/>
              </a:rPr>
              <a:t>What if the person is under 18?</a:t>
            </a:r>
          </a:p>
          <a:p>
            <a:pPr lvl="1"/>
            <a:r>
              <a:rPr lang="en-CA" smtClean="0">
                <a:ea typeface="ＭＳ Ｐゴシック" pitchFamily="34" charset="-128"/>
              </a:rPr>
              <a:t>What if they did not mean to click the button?</a:t>
            </a:r>
          </a:p>
          <a:p>
            <a:endParaRPr lang="en-CA" smtClean="0">
              <a:ea typeface="ＭＳ Ｐゴシック" pitchFamily="34" charset="-128"/>
            </a:endParaRPr>
          </a:p>
          <a:p>
            <a:r>
              <a:rPr lang="en-CA" smtClean="0">
                <a:ea typeface="ＭＳ Ｐゴシック" pitchFamily="34" charset="-128"/>
              </a:rPr>
              <a:t>Must prove requisite intent and capacity to purchase an item. Which is very difficult to do.</a:t>
            </a:r>
          </a:p>
          <a:p>
            <a:r>
              <a:rPr lang="en-CA" smtClean="0">
                <a:ea typeface="ＭＳ Ｐゴシック" pitchFamily="34" charset="-128"/>
              </a:rPr>
              <a:t>Proof that it was the plaintiff that purchased is difficult to find.</a:t>
            </a:r>
          </a:p>
          <a:p>
            <a:endParaRPr lang="en-CA" smtClean="0">
              <a:ea typeface="ＭＳ Ｐゴシック" pitchFamily="34" charset="-128"/>
            </a:endParaRPr>
          </a:p>
        </p:txBody>
      </p:sp>
      <p:sp>
        <p:nvSpPr>
          <p:cNvPr id="133124" name="Slide Number Placeholder 3"/>
          <p:cNvSpPr>
            <a:spLocks noGrp="1"/>
          </p:cNvSpPr>
          <p:nvPr>
            <p:ph type="sldNum" sz="quarter" idx="12"/>
          </p:nvPr>
        </p:nvSpPr>
        <p:spPr>
          <a:noFill/>
        </p:spPr>
        <p:txBody>
          <a:bodyPr/>
          <a:lstStyle/>
          <a:p>
            <a:fld id="{3473423E-B7F2-454D-BA03-0ADA7CCA84CD}" type="slidenum">
              <a:rPr lang="en-US"/>
              <a:pPr/>
              <a:t>128</a:t>
            </a:fld>
            <a:endParaRPr lang="en-US"/>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p:txBody>
          <a:bodyPr/>
          <a:lstStyle/>
          <a:p>
            <a:r>
              <a:rPr lang="en-CA" smtClean="0">
                <a:ea typeface="ＭＳ Ｐゴシック" pitchFamily="34" charset="-128"/>
              </a:rPr>
              <a:t>Jurisdiction Issues</a:t>
            </a:r>
          </a:p>
        </p:txBody>
      </p:sp>
      <p:sp>
        <p:nvSpPr>
          <p:cNvPr id="134147" name="Content Placeholder 2"/>
          <p:cNvSpPr>
            <a:spLocks noGrp="1"/>
          </p:cNvSpPr>
          <p:nvPr>
            <p:ph idx="1"/>
          </p:nvPr>
        </p:nvSpPr>
        <p:spPr/>
        <p:txBody>
          <a:bodyPr/>
          <a:lstStyle/>
          <a:p>
            <a:r>
              <a:rPr lang="en-CA" smtClean="0">
                <a:ea typeface="ＭＳ Ｐゴシック" pitchFamily="34" charset="-128"/>
              </a:rPr>
              <a:t>If the seller is in Ontario, but the buyer is in Texas, where is the case heard?</a:t>
            </a:r>
          </a:p>
          <a:p>
            <a:r>
              <a:rPr lang="en-CA" smtClean="0">
                <a:ea typeface="ＭＳ Ｐゴシック" pitchFamily="34" charset="-128"/>
              </a:rPr>
              <a:t>Different laws from different areas mean that each side may want the case to be tried in a different area.</a:t>
            </a:r>
          </a:p>
          <a:p>
            <a:pPr lvl="1"/>
            <a:r>
              <a:rPr lang="en-CA" smtClean="0">
                <a:ea typeface="ＭＳ Ｐゴシック" pitchFamily="34" charset="-128"/>
              </a:rPr>
              <a:t>Court decides where the dispute will be heard and which laws and rules will be used.</a:t>
            </a:r>
          </a:p>
        </p:txBody>
      </p:sp>
      <p:sp>
        <p:nvSpPr>
          <p:cNvPr id="134148" name="Slide Number Placeholder 3"/>
          <p:cNvSpPr>
            <a:spLocks noGrp="1"/>
          </p:cNvSpPr>
          <p:nvPr>
            <p:ph type="sldNum" sz="quarter" idx="12"/>
          </p:nvPr>
        </p:nvSpPr>
        <p:spPr>
          <a:noFill/>
        </p:spPr>
        <p:txBody>
          <a:bodyPr/>
          <a:lstStyle/>
          <a:p>
            <a:fld id="{AA2B77EF-8D89-4021-B8D2-A6F245070302}" type="slidenum">
              <a:rPr lang="en-US"/>
              <a:pPr/>
              <a:t>129</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ctrTitle"/>
          </p:nvPr>
        </p:nvSpPr>
        <p:spPr/>
        <p:txBody>
          <a:bodyPr/>
          <a:lstStyle/>
          <a:p>
            <a:r>
              <a:rPr lang="en-CA" smtClean="0">
                <a:ea typeface="ＭＳ Ｐゴシック" pitchFamily="34" charset="-128"/>
              </a:rPr>
              <a:t>BU231 – Chapter 14</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p:txBody>
          <a:bodyPr/>
          <a:lstStyle/>
          <a:p>
            <a:r>
              <a:rPr lang="en-CA" smtClean="0">
                <a:ea typeface="ＭＳ Ｐゴシック" pitchFamily="34" charset="-128"/>
              </a:rPr>
              <a:t>Amending an Online Contract</a:t>
            </a:r>
          </a:p>
        </p:txBody>
      </p:sp>
      <p:sp>
        <p:nvSpPr>
          <p:cNvPr id="135171" name="Content Placeholder 2"/>
          <p:cNvSpPr>
            <a:spLocks noGrp="1"/>
          </p:cNvSpPr>
          <p:nvPr>
            <p:ph idx="1"/>
          </p:nvPr>
        </p:nvSpPr>
        <p:spPr/>
        <p:txBody>
          <a:bodyPr/>
          <a:lstStyle/>
          <a:p>
            <a:r>
              <a:rPr lang="en-CA" smtClean="0">
                <a:ea typeface="ＭＳ Ｐゴシック" pitchFamily="34" charset="-128"/>
              </a:rPr>
              <a:t>Kanitz v. Rogers Cable</a:t>
            </a:r>
          </a:p>
          <a:p>
            <a:pPr lvl="1"/>
            <a:r>
              <a:rPr lang="en-CA" smtClean="0">
                <a:ea typeface="ＭＳ Ｐゴシック" pitchFamily="34" charset="-128"/>
              </a:rPr>
              <a:t>Kanitz sued for poor service. Rogers countered by saying that there was a term that forced binding consumer arbitration.</a:t>
            </a:r>
          </a:p>
          <a:p>
            <a:pPr lvl="1"/>
            <a:r>
              <a:rPr lang="en-CA" smtClean="0">
                <a:ea typeface="ＭＳ Ｐゴシック" pitchFamily="34" charset="-128"/>
              </a:rPr>
              <a:t>Outcome was Ontario government placed a new law saying binding consumer arbitration is a void legal term.</a:t>
            </a:r>
          </a:p>
          <a:p>
            <a:r>
              <a:rPr lang="en-CA" smtClean="0">
                <a:ea typeface="ＭＳ Ｐゴシック" pitchFamily="34" charset="-128"/>
              </a:rPr>
              <a:t>Proves that amending an online contract is difficult.</a:t>
            </a:r>
          </a:p>
        </p:txBody>
      </p:sp>
      <p:sp>
        <p:nvSpPr>
          <p:cNvPr id="135172" name="Slide Number Placeholder 3"/>
          <p:cNvSpPr>
            <a:spLocks noGrp="1"/>
          </p:cNvSpPr>
          <p:nvPr>
            <p:ph type="sldNum" sz="quarter" idx="12"/>
          </p:nvPr>
        </p:nvSpPr>
        <p:spPr>
          <a:noFill/>
        </p:spPr>
        <p:txBody>
          <a:bodyPr/>
          <a:lstStyle/>
          <a:p>
            <a:fld id="{0489951F-431F-4361-BC30-1CF18B36A955}" type="slidenum">
              <a:rPr lang="en-US"/>
              <a:pPr/>
              <a:t>130</a:t>
            </a:fld>
            <a:endParaRPr lang="en-US"/>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p:txBody>
          <a:bodyPr/>
          <a:lstStyle/>
          <a:p>
            <a:r>
              <a:rPr lang="en-CA" smtClean="0">
                <a:ea typeface="ＭＳ Ｐゴシック" pitchFamily="34" charset="-128"/>
              </a:rPr>
              <a:t>E-Commerce Tort Issues</a:t>
            </a:r>
          </a:p>
        </p:txBody>
      </p:sp>
      <p:sp>
        <p:nvSpPr>
          <p:cNvPr id="136195" name="Content Placeholder 2"/>
          <p:cNvSpPr>
            <a:spLocks noGrp="1"/>
          </p:cNvSpPr>
          <p:nvPr>
            <p:ph idx="1"/>
          </p:nvPr>
        </p:nvSpPr>
        <p:spPr/>
        <p:txBody>
          <a:bodyPr/>
          <a:lstStyle/>
          <a:p>
            <a:r>
              <a:rPr lang="en-CA" sz="2700" smtClean="0">
                <a:solidFill>
                  <a:srgbClr val="FF0000"/>
                </a:solidFill>
                <a:ea typeface="ＭＳ Ｐゴシック" pitchFamily="34" charset="-128"/>
              </a:rPr>
              <a:t>Negligent Misrepresentation</a:t>
            </a:r>
          </a:p>
          <a:p>
            <a:pPr lvl="1"/>
            <a:r>
              <a:rPr lang="en-CA" sz="2400" smtClean="0">
                <a:ea typeface="ＭＳ Ｐゴシック" pitchFamily="34" charset="-128"/>
              </a:rPr>
              <a:t>Cannot misrepresent product in order to gain a sale. Must have knowledge of product</a:t>
            </a:r>
          </a:p>
          <a:p>
            <a:r>
              <a:rPr lang="en-CA" sz="2700" smtClean="0">
                <a:solidFill>
                  <a:srgbClr val="FF0000"/>
                </a:solidFill>
                <a:ea typeface="ＭＳ Ｐゴシック" pitchFamily="34" charset="-128"/>
              </a:rPr>
              <a:t>Fraud</a:t>
            </a:r>
          </a:p>
          <a:p>
            <a:pPr lvl="1"/>
            <a:r>
              <a:rPr lang="en-CA" sz="2400" smtClean="0">
                <a:ea typeface="ＭＳ Ｐゴシック" pitchFamily="34" charset="-128"/>
              </a:rPr>
              <a:t>Intentional deceit is punishable in the same way as a physical sale</a:t>
            </a:r>
          </a:p>
          <a:p>
            <a:r>
              <a:rPr lang="en-CA" sz="2700" smtClean="0">
                <a:solidFill>
                  <a:srgbClr val="FF0000"/>
                </a:solidFill>
                <a:ea typeface="ＭＳ Ｐゴシック" pitchFamily="34" charset="-128"/>
              </a:rPr>
              <a:t>Defamation</a:t>
            </a:r>
          </a:p>
          <a:p>
            <a:pPr lvl="1"/>
            <a:r>
              <a:rPr lang="en-CA" sz="2400" smtClean="0">
                <a:ea typeface="ＭＳ Ｐゴシック" pitchFamily="34" charset="-128"/>
              </a:rPr>
              <a:t>Defamation for inflammatory comments on your site</a:t>
            </a:r>
          </a:p>
          <a:p>
            <a:pPr lvl="1"/>
            <a:r>
              <a:rPr lang="en-CA" sz="2400" smtClean="0">
                <a:ea typeface="ＭＳ Ｐゴシック" pitchFamily="34" charset="-128"/>
              </a:rPr>
              <a:t>Possible defamation for linking to a site with defamatory statements</a:t>
            </a:r>
          </a:p>
          <a:p>
            <a:r>
              <a:rPr lang="en-CA" sz="2700" smtClean="0">
                <a:solidFill>
                  <a:srgbClr val="FF0000"/>
                </a:solidFill>
                <a:ea typeface="ＭＳ Ｐゴシック" pitchFamily="34" charset="-128"/>
              </a:rPr>
              <a:t>Duty to protect clients information</a:t>
            </a:r>
          </a:p>
          <a:p>
            <a:pPr lvl="1"/>
            <a:r>
              <a:rPr lang="en-CA" sz="2400" smtClean="0">
                <a:ea typeface="ＭＳ Ｐゴシック" pitchFamily="34" charset="-128"/>
              </a:rPr>
              <a:t>Privacy</a:t>
            </a:r>
          </a:p>
          <a:p>
            <a:endParaRPr lang="en-CA" smtClean="0">
              <a:ea typeface="ＭＳ Ｐゴシック" pitchFamily="34" charset="-128"/>
            </a:endParaRPr>
          </a:p>
        </p:txBody>
      </p:sp>
      <p:sp>
        <p:nvSpPr>
          <p:cNvPr id="136196" name="Slide Number Placeholder 3"/>
          <p:cNvSpPr>
            <a:spLocks noGrp="1"/>
          </p:cNvSpPr>
          <p:nvPr>
            <p:ph type="sldNum" sz="quarter" idx="12"/>
          </p:nvPr>
        </p:nvSpPr>
        <p:spPr>
          <a:noFill/>
        </p:spPr>
        <p:txBody>
          <a:bodyPr/>
          <a:lstStyle/>
          <a:p>
            <a:fld id="{005944AC-4910-4CF1-A972-A6973711C2BC}" type="slidenum">
              <a:rPr lang="en-US"/>
              <a:pPr/>
              <a:t>131</a:t>
            </a:fld>
            <a:endParaRPr lang="en-US"/>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p:txBody>
          <a:bodyPr/>
          <a:lstStyle/>
          <a:p>
            <a:r>
              <a:rPr lang="en-CA" smtClean="0">
                <a:ea typeface="ＭＳ Ｐゴシック" pitchFamily="34" charset="-128"/>
              </a:rPr>
              <a:t>E-Commerce Intellectual Property Issues</a:t>
            </a:r>
          </a:p>
        </p:txBody>
      </p:sp>
      <p:sp>
        <p:nvSpPr>
          <p:cNvPr id="137219" name="Content Placeholder 2"/>
          <p:cNvSpPr>
            <a:spLocks noGrp="1"/>
          </p:cNvSpPr>
          <p:nvPr>
            <p:ph idx="1"/>
          </p:nvPr>
        </p:nvSpPr>
        <p:spPr/>
        <p:txBody>
          <a:bodyPr/>
          <a:lstStyle/>
          <a:p>
            <a:r>
              <a:rPr lang="en-CA" sz="2700" smtClean="0">
                <a:solidFill>
                  <a:srgbClr val="FF0000"/>
                </a:solidFill>
                <a:ea typeface="ＭＳ Ｐゴシック" pitchFamily="34" charset="-128"/>
              </a:rPr>
              <a:t>Copyright Infringement</a:t>
            </a:r>
          </a:p>
          <a:p>
            <a:pPr lvl="1"/>
            <a:r>
              <a:rPr lang="en-CA" sz="2400" smtClean="0">
                <a:ea typeface="ＭＳ Ｐゴシック" pitchFamily="34" charset="-128"/>
              </a:rPr>
              <a:t>Easier to prove as it is written and available online</a:t>
            </a:r>
          </a:p>
          <a:p>
            <a:r>
              <a:rPr lang="en-CA" sz="2700" smtClean="0">
                <a:solidFill>
                  <a:srgbClr val="FF0000"/>
                </a:solidFill>
                <a:ea typeface="ＭＳ Ｐゴシック" pitchFamily="34" charset="-128"/>
              </a:rPr>
              <a:t>Conversion of Intellectual Property</a:t>
            </a:r>
          </a:p>
          <a:p>
            <a:pPr lvl="1"/>
            <a:r>
              <a:rPr lang="en-CA" sz="2400" smtClean="0">
                <a:ea typeface="ＭＳ Ｐゴシック" pitchFamily="34" charset="-128"/>
              </a:rPr>
              <a:t>Covers patented information transferred to the internet</a:t>
            </a:r>
          </a:p>
          <a:p>
            <a:r>
              <a:rPr lang="en-CA" sz="2700" smtClean="0">
                <a:solidFill>
                  <a:srgbClr val="FF0000"/>
                </a:solidFill>
                <a:ea typeface="ＭＳ Ｐゴシック" pitchFamily="34" charset="-128"/>
              </a:rPr>
              <a:t>Trademark Infringement</a:t>
            </a:r>
          </a:p>
          <a:p>
            <a:pPr lvl="1"/>
            <a:r>
              <a:rPr lang="en-CA" sz="2400" smtClean="0">
                <a:ea typeface="ＭＳ Ｐゴシック" pitchFamily="34" charset="-128"/>
              </a:rPr>
              <a:t>Under the tort of </a:t>
            </a:r>
            <a:r>
              <a:rPr lang="en-CA" altLang="en-US" sz="2400" smtClean="0">
                <a:ea typeface="ＭＳ Ｐゴシック" pitchFamily="34" charset="-128"/>
              </a:rPr>
              <a:t>“</a:t>
            </a:r>
            <a:r>
              <a:rPr lang="en-CA" sz="2400" smtClean="0">
                <a:ea typeface="ＭＳ Ｐゴシック" pitchFamily="34" charset="-128"/>
              </a:rPr>
              <a:t>passing off</a:t>
            </a:r>
            <a:r>
              <a:rPr lang="en-CA" altLang="en-US" sz="2400" smtClean="0">
                <a:ea typeface="ＭＳ Ｐゴシック" pitchFamily="34" charset="-128"/>
              </a:rPr>
              <a:t>”</a:t>
            </a:r>
            <a:endParaRPr lang="en-CA" sz="2400" smtClean="0">
              <a:ea typeface="ＭＳ Ｐゴシック" pitchFamily="34" charset="-128"/>
            </a:endParaRPr>
          </a:p>
          <a:p>
            <a:r>
              <a:rPr lang="en-CA" sz="2700" smtClean="0">
                <a:solidFill>
                  <a:srgbClr val="FF0000"/>
                </a:solidFill>
                <a:ea typeface="ＭＳ Ｐゴシック" pitchFamily="34" charset="-128"/>
              </a:rPr>
              <a:t>Cybersquatting</a:t>
            </a:r>
          </a:p>
          <a:p>
            <a:pPr lvl="1"/>
            <a:r>
              <a:rPr lang="en-CA" sz="2400" smtClean="0">
                <a:ea typeface="ＭＳ Ｐゴシック" pitchFamily="34" charset="-128"/>
              </a:rPr>
              <a:t>Address or name.</a:t>
            </a:r>
          </a:p>
          <a:p>
            <a:pPr lvl="1"/>
            <a:r>
              <a:rPr lang="en-CA" sz="2400" smtClean="0">
                <a:ea typeface="ＭＳ Ｐゴシック" pitchFamily="34" charset="-128"/>
              </a:rPr>
              <a:t>Using someone else</a:t>
            </a:r>
            <a:r>
              <a:rPr lang="en-CA" altLang="en-US" sz="2400" smtClean="0">
                <a:ea typeface="ＭＳ Ｐゴシック" pitchFamily="34" charset="-128"/>
              </a:rPr>
              <a:t>’</a:t>
            </a:r>
            <a:r>
              <a:rPr lang="en-CA" sz="2400" smtClean="0">
                <a:ea typeface="ＭＳ Ｐゴシック" pitchFamily="34" charset="-128"/>
              </a:rPr>
              <a:t>s trademark to gain popularity/hits for your website.</a:t>
            </a:r>
          </a:p>
          <a:p>
            <a:pPr lvl="1"/>
            <a:r>
              <a:rPr lang="en-CA" sz="2400" smtClean="0">
                <a:ea typeface="ＭＳ Ｐゴシック" pitchFamily="34" charset="-128"/>
              </a:rPr>
              <a:t>I.E. If I used studentsofferingsupport.com to sell my goods</a:t>
            </a:r>
          </a:p>
          <a:p>
            <a:endParaRPr lang="en-CA" smtClean="0">
              <a:ea typeface="ＭＳ Ｐゴシック" pitchFamily="34" charset="-128"/>
            </a:endParaRPr>
          </a:p>
        </p:txBody>
      </p:sp>
      <p:sp>
        <p:nvSpPr>
          <p:cNvPr id="137220" name="Slide Number Placeholder 3"/>
          <p:cNvSpPr>
            <a:spLocks noGrp="1"/>
          </p:cNvSpPr>
          <p:nvPr>
            <p:ph type="sldNum" sz="quarter" idx="12"/>
          </p:nvPr>
        </p:nvSpPr>
        <p:spPr>
          <a:noFill/>
        </p:spPr>
        <p:txBody>
          <a:bodyPr/>
          <a:lstStyle/>
          <a:p>
            <a:fld id="{D26EC752-7303-480F-B1D0-7B4640DA13BB}" type="slidenum">
              <a:rPr lang="en-US"/>
              <a:pPr/>
              <a:t>132</a:t>
            </a:fld>
            <a:endParaRPr lang="en-US"/>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p:txBody>
          <a:bodyPr/>
          <a:lstStyle/>
          <a:p>
            <a:r>
              <a:rPr lang="en-CA" smtClean="0">
                <a:ea typeface="ＭＳ Ｐゴシック" pitchFamily="34" charset="-128"/>
              </a:rPr>
              <a:t>Copyright</a:t>
            </a:r>
          </a:p>
        </p:txBody>
      </p:sp>
      <p:sp>
        <p:nvSpPr>
          <p:cNvPr id="138243" name="Content Placeholder 2"/>
          <p:cNvSpPr>
            <a:spLocks noGrp="1"/>
          </p:cNvSpPr>
          <p:nvPr>
            <p:ph idx="1"/>
          </p:nvPr>
        </p:nvSpPr>
        <p:spPr/>
        <p:txBody>
          <a:bodyPr/>
          <a:lstStyle/>
          <a:p>
            <a:r>
              <a:rPr lang="en-CA" sz="2800" smtClean="0">
                <a:ea typeface="ＭＳ Ｐゴシック" pitchFamily="34" charset="-128"/>
              </a:rPr>
              <a:t>The right or ownership that exists in original works of authorship in any medium of expression. Includes literary, musical, etc</a:t>
            </a:r>
          </a:p>
          <a:p>
            <a:r>
              <a:rPr lang="en-CA" sz="2800" smtClean="0">
                <a:ea typeface="ＭＳ Ｐゴシック" pitchFamily="34" charset="-128"/>
              </a:rPr>
              <a:t>Protects expression, not the idea.</a:t>
            </a:r>
          </a:p>
          <a:p>
            <a:pPr lvl="1"/>
            <a:r>
              <a:rPr lang="en-CA" sz="2400" smtClean="0">
                <a:ea typeface="ＭＳ Ｐゴシック" pitchFamily="34" charset="-128"/>
              </a:rPr>
              <a:t>Allowed to build on an original idea, but protects profiting off of the original idea.</a:t>
            </a:r>
          </a:p>
          <a:p>
            <a:r>
              <a:rPr lang="en-CA" sz="2800" smtClean="0">
                <a:ea typeface="ＭＳ Ｐゴシック" pitchFamily="34" charset="-128"/>
              </a:rPr>
              <a:t>Works for published or unpublished work, as long as it is copyrighted.</a:t>
            </a:r>
          </a:p>
          <a:p>
            <a:r>
              <a:rPr lang="en-CA" sz="2800" smtClean="0">
                <a:ea typeface="ＭＳ Ｐゴシック" pitchFamily="34" charset="-128"/>
              </a:rPr>
              <a:t>Exists for the life of the author + 50 years</a:t>
            </a:r>
          </a:p>
          <a:p>
            <a:r>
              <a:rPr lang="en-CA" sz="2800" smtClean="0">
                <a:ea typeface="ＭＳ Ｐゴシック" pitchFamily="34" charset="-128"/>
              </a:rPr>
              <a:t>Remedy is damages ($$$) or injunction (halting production)</a:t>
            </a:r>
          </a:p>
          <a:p>
            <a:endParaRPr lang="en-CA" smtClean="0">
              <a:ea typeface="ＭＳ Ｐゴシック" pitchFamily="34" charset="-128"/>
            </a:endParaRPr>
          </a:p>
        </p:txBody>
      </p:sp>
      <p:sp>
        <p:nvSpPr>
          <p:cNvPr id="138244" name="Slide Number Placeholder 3"/>
          <p:cNvSpPr>
            <a:spLocks noGrp="1"/>
          </p:cNvSpPr>
          <p:nvPr>
            <p:ph type="sldNum" sz="quarter" idx="12"/>
          </p:nvPr>
        </p:nvSpPr>
        <p:spPr>
          <a:noFill/>
        </p:spPr>
        <p:txBody>
          <a:bodyPr/>
          <a:lstStyle/>
          <a:p>
            <a:fld id="{FB9A5F3D-77B2-4D3B-9CC3-4A64137DC6E8}" type="slidenum">
              <a:rPr lang="en-US"/>
              <a:pPr/>
              <a:t>133</a:t>
            </a:fld>
            <a:endParaRPr lang="en-US"/>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p:txBody>
          <a:bodyPr/>
          <a:lstStyle/>
          <a:p>
            <a:r>
              <a:rPr lang="en-CA" smtClean="0">
                <a:ea typeface="ＭＳ Ｐゴシック" pitchFamily="34" charset="-128"/>
              </a:rPr>
              <a:t>Trademarks</a:t>
            </a:r>
          </a:p>
        </p:txBody>
      </p:sp>
      <p:sp>
        <p:nvSpPr>
          <p:cNvPr id="139267" name="Content Placeholder 2"/>
          <p:cNvSpPr>
            <a:spLocks noGrp="1"/>
          </p:cNvSpPr>
          <p:nvPr>
            <p:ph idx="1"/>
          </p:nvPr>
        </p:nvSpPr>
        <p:spPr/>
        <p:txBody>
          <a:bodyPr/>
          <a:lstStyle/>
          <a:p>
            <a:r>
              <a:rPr lang="en-CA" smtClean="0">
                <a:ea typeface="ＭＳ Ｐゴシック" pitchFamily="34" charset="-128"/>
              </a:rPr>
              <a:t>Distinctive mark used to distinguish products or service.</a:t>
            </a:r>
          </a:p>
          <a:p>
            <a:pPr lvl="1"/>
            <a:r>
              <a:rPr lang="en-CA" smtClean="0">
                <a:ea typeface="ＭＳ Ｐゴシック" pitchFamily="34" charset="-128"/>
              </a:rPr>
              <a:t>Can be a word, name, symbol, package, etc</a:t>
            </a:r>
          </a:p>
          <a:p>
            <a:pPr lvl="1"/>
            <a:r>
              <a:rPr lang="en-CA" smtClean="0">
                <a:ea typeface="ＭＳ Ｐゴシック" pitchFamily="34" charset="-128"/>
              </a:rPr>
              <a:t>Needs to be registered</a:t>
            </a:r>
          </a:p>
          <a:p>
            <a:endParaRPr lang="en-CA" smtClean="0">
              <a:ea typeface="ＭＳ Ｐゴシック" pitchFamily="34" charset="-128"/>
            </a:endParaRPr>
          </a:p>
          <a:p>
            <a:r>
              <a:rPr lang="en-CA" smtClean="0">
                <a:ea typeface="ＭＳ Ｐゴシック" pitchFamily="34" charset="-128"/>
              </a:rPr>
              <a:t>Under the tort of </a:t>
            </a:r>
            <a:r>
              <a:rPr lang="en-CA" altLang="en-US" smtClean="0">
                <a:ea typeface="ＭＳ Ｐゴシック" pitchFamily="34" charset="-128"/>
              </a:rPr>
              <a:t>“</a:t>
            </a:r>
            <a:r>
              <a:rPr lang="en-CA" smtClean="0">
                <a:ea typeface="ＭＳ Ｐゴシック" pitchFamily="34" charset="-128"/>
              </a:rPr>
              <a:t>passing off</a:t>
            </a:r>
            <a:r>
              <a:rPr lang="en-CA" altLang="en-US" smtClean="0">
                <a:ea typeface="ＭＳ Ｐゴシック" pitchFamily="34" charset="-128"/>
              </a:rPr>
              <a:t>”</a:t>
            </a:r>
            <a:endParaRPr lang="en-CA" smtClean="0">
              <a:ea typeface="ＭＳ Ｐゴシック" pitchFamily="34" charset="-128"/>
            </a:endParaRPr>
          </a:p>
          <a:p>
            <a:pPr lvl="1"/>
            <a:r>
              <a:rPr lang="en-CA" smtClean="0">
                <a:ea typeface="ＭＳ Ｐゴシック" pitchFamily="34" charset="-128"/>
              </a:rPr>
              <a:t>Intentionally using another idea and making yours similar to profit.</a:t>
            </a:r>
          </a:p>
          <a:p>
            <a:endParaRPr lang="en-CA" smtClean="0">
              <a:ea typeface="ＭＳ Ｐゴシック" pitchFamily="34" charset="-128"/>
            </a:endParaRPr>
          </a:p>
        </p:txBody>
      </p:sp>
      <p:sp>
        <p:nvSpPr>
          <p:cNvPr id="139268" name="Slide Number Placeholder 3"/>
          <p:cNvSpPr>
            <a:spLocks noGrp="1"/>
          </p:cNvSpPr>
          <p:nvPr>
            <p:ph type="sldNum" sz="quarter" idx="12"/>
          </p:nvPr>
        </p:nvSpPr>
        <p:spPr>
          <a:noFill/>
        </p:spPr>
        <p:txBody>
          <a:bodyPr/>
          <a:lstStyle/>
          <a:p>
            <a:fld id="{DC4BCA87-E122-419D-9987-F265120B62BA}" type="slidenum">
              <a:rPr lang="en-US"/>
              <a:pPr/>
              <a:t>134</a:t>
            </a:fld>
            <a:endParaRPr lang="en-US"/>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p:txBody>
          <a:bodyPr/>
          <a:lstStyle/>
          <a:p>
            <a:r>
              <a:rPr lang="en-CA" smtClean="0">
                <a:ea typeface="ＭＳ Ｐゴシック" pitchFamily="34" charset="-128"/>
              </a:rPr>
              <a:t>PIPEDA</a:t>
            </a:r>
          </a:p>
        </p:txBody>
      </p:sp>
      <p:sp>
        <p:nvSpPr>
          <p:cNvPr id="140291" name="Content Placeholder 2"/>
          <p:cNvSpPr>
            <a:spLocks noGrp="1"/>
          </p:cNvSpPr>
          <p:nvPr>
            <p:ph idx="1"/>
          </p:nvPr>
        </p:nvSpPr>
        <p:spPr/>
        <p:txBody>
          <a:bodyPr/>
          <a:lstStyle/>
          <a:p>
            <a:r>
              <a:rPr lang="en-CA" smtClean="0">
                <a:solidFill>
                  <a:srgbClr val="FF0000"/>
                </a:solidFill>
                <a:ea typeface="ＭＳ Ｐゴシック" pitchFamily="34" charset="-128"/>
              </a:rPr>
              <a:t>P</a:t>
            </a:r>
            <a:r>
              <a:rPr lang="en-CA" smtClean="0">
                <a:ea typeface="ＭＳ Ｐゴシック" pitchFamily="34" charset="-128"/>
              </a:rPr>
              <a:t>ersonal </a:t>
            </a:r>
            <a:r>
              <a:rPr lang="en-CA" smtClean="0">
                <a:solidFill>
                  <a:srgbClr val="FF0000"/>
                </a:solidFill>
                <a:ea typeface="ＭＳ Ｐゴシック" pitchFamily="34" charset="-128"/>
              </a:rPr>
              <a:t>I</a:t>
            </a:r>
            <a:r>
              <a:rPr lang="en-CA" smtClean="0">
                <a:ea typeface="ＭＳ Ｐゴシック" pitchFamily="34" charset="-128"/>
              </a:rPr>
              <a:t>nformation </a:t>
            </a:r>
            <a:r>
              <a:rPr lang="en-CA" smtClean="0">
                <a:solidFill>
                  <a:srgbClr val="FF0000"/>
                </a:solidFill>
                <a:ea typeface="ＭＳ Ｐゴシック" pitchFamily="34" charset="-128"/>
              </a:rPr>
              <a:t>P</a:t>
            </a:r>
            <a:r>
              <a:rPr lang="en-CA" smtClean="0">
                <a:ea typeface="ＭＳ Ｐゴシック" pitchFamily="34" charset="-128"/>
              </a:rPr>
              <a:t>rotection and </a:t>
            </a:r>
            <a:r>
              <a:rPr lang="en-CA" smtClean="0">
                <a:solidFill>
                  <a:srgbClr val="FF0000"/>
                </a:solidFill>
                <a:ea typeface="ＭＳ Ｐゴシック" pitchFamily="34" charset="-128"/>
              </a:rPr>
              <a:t>E</a:t>
            </a:r>
            <a:r>
              <a:rPr lang="en-CA" smtClean="0">
                <a:ea typeface="ＭＳ Ｐゴシック" pitchFamily="34" charset="-128"/>
              </a:rPr>
              <a:t>lectronic </a:t>
            </a:r>
            <a:r>
              <a:rPr lang="en-CA" smtClean="0">
                <a:solidFill>
                  <a:srgbClr val="FF0000"/>
                </a:solidFill>
                <a:ea typeface="ＭＳ Ｐゴシック" pitchFamily="34" charset="-128"/>
              </a:rPr>
              <a:t>D</a:t>
            </a:r>
            <a:r>
              <a:rPr lang="en-CA" smtClean="0">
                <a:ea typeface="ＭＳ Ｐゴシック" pitchFamily="34" charset="-128"/>
              </a:rPr>
              <a:t>ocuments </a:t>
            </a:r>
            <a:r>
              <a:rPr lang="en-CA" smtClean="0">
                <a:solidFill>
                  <a:srgbClr val="FF0000"/>
                </a:solidFill>
                <a:ea typeface="ＭＳ Ｐゴシック" pitchFamily="34" charset="-128"/>
              </a:rPr>
              <a:t>A</a:t>
            </a:r>
            <a:r>
              <a:rPr lang="en-CA" smtClean="0">
                <a:ea typeface="ＭＳ Ｐゴシック" pitchFamily="34" charset="-128"/>
              </a:rPr>
              <a:t>ct</a:t>
            </a:r>
          </a:p>
          <a:p>
            <a:pPr lvl="1"/>
            <a:r>
              <a:rPr lang="en-CA" smtClean="0">
                <a:ea typeface="ＭＳ Ｐゴシック" pitchFamily="34" charset="-128"/>
              </a:rPr>
              <a:t>Information includes any personal information that is used for identification (name, address, etc)</a:t>
            </a:r>
          </a:p>
          <a:p>
            <a:pPr lvl="1"/>
            <a:r>
              <a:rPr lang="en-CA" smtClean="0">
                <a:ea typeface="ＭＳ Ｐゴシック" pitchFamily="34" charset="-128"/>
              </a:rPr>
              <a:t>Imposes restrictions on the use and misuse of personal information</a:t>
            </a:r>
          </a:p>
          <a:p>
            <a:pPr lvl="1"/>
            <a:r>
              <a:rPr lang="en-CA" smtClean="0">
                <a:ea typeface="ＭＳ Ｐゴシック" pitchFamily="34" charset="-128"/>
              </a:rPr>
              <a:t>Applies to every organization that collects information.</a:t>
            </a:r>
          </a:p>
          <a:p>
            <a:endParaRPr lang="en-CA" smtClean="0">
              <a:ea typeface="ＭＳ Ｐゴシック" pitchFamily="34" charset="-128"/>
            </a:endParaRPr>
          </a:p>
        </p:txBody>
      </p:sp>
      <p:sp>
        <p:nvSpPr>
          <p:cNvPr id="140292" name="Slide Number Placeholder 3"/>
          <p:cNvSpPr>
            <a:spLocks noGrp="1"/>
          </p:cNvSpPr>
          <p:nvPr>
            <p:ph type="sldNum" sz="quarter" idx="12"/>
          </p:nvPr>
        </p:nvSpPr>
        <p:spPr>
          <a:noFill/>
        </p:spPr>
        <p:txBody>
          <a:bodyPr/>
          <a:lstStyle/>
          <a:p>
            <a:fld id="{B7CFF4B5-BFD4-4124-848F-463E53F2F9FE}" type="slidenum">
              <a:rPr lang="en-US"/>
              <a:pPr/>
              <a:t>135</a:t>
            </a:fld>
            <a:endParaRPr 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p:txBody>
          <a:bodyPr/>
          <a:lstStyle/>
          <a:p>
            <a:r>
              <a:rPr lang="en-CA" smtClean="0">
                <a:ea typeface="ＭＳ Ｐゴシック" pitchFamily="34" charset="-128"/>
              </a:rPr>
              <a:t>PIPEDA II</a:t>
            </a:r>
          </a:p>
        </p:txBody>
      </p:sp>
      <p:sp>
        <p:nvSpPr>
          <p:cNvPr id="141315" name="Content Placeholder 2"/>
          <p:cNvSpPr>
            <a:spLocks noGrp="1"/>
          </p:cNvSpPr>
          <p:nvPr>
            <p:ph idx="1"/>
          </p:nvPr>
        </p:nvSpPr>
        <p:spPr/>
        <p:txBody>
          <a:bodyPr/>
          <a:lstStyle/>
          <a:p>
            <a:r>
              <a:rPr lang="en-CA" sz="2600" smtClean="0">
                <a:ea typeface="ＭＳ Ｐゴシック" pitchFamily="34" charset="-128"/>
              </a:rPr>
              <a:t>Limits on collection and consent for information:</a:t>
            </a:r>
          </a:p>
          <a:p>
            <a:pPr lvl="1"/>
            <a:r>
              <a:rPr lang="en-CA" sz="2100" smtClean="0">
                <a:ea typeface="ＭＳ Ｐゴシック" pitchFamily="34" charset="-128"/>
              </a:rPr>
              <a:t>Collection:</a:t>
            </a:r>
          </a:p>
          <a:p>
            <a:pPr lvl="2"/>
            <a:r>
              <a:rPr lang="en-CA" sz="1800" smtClean="0">
                <a:ea typeface="ＭＳ Ｐゴシック" pitchFamily="34" charset="-128"/>
              </a:rPr>
              <a:t>Cannot collect more information than is needed.</a:t>
            </a:r>
          </a:p>
          <a:p>
            <a:pPr lvl="2"/>
            <a:r>
              <a:rPr lang="en-CA" sz="1800" smtClean="0">
                <a:ea typeface="ＭＳ Ｐゴシック" pitchFamily="34" charset="-128"/>
              </a:rPr>
              <a:t>Must be able to explain why you are collecting it</a:t>
            </a:r>
          </a:p>
          <a:p>
            <a:pPr lvl="1"/>
            <a:r>
              <a:rPr lang="en-CA" sz="2100" smtClean="0">
                <a:ea typeface="ＭＳ Ｐゴシック" pitchFamily="34" charset="-128"/>
              </a:rPr>
              <a:t>Consent</a:t>
            </a:r>
          </a:p>
          <a:p>
            <a:pPr lvl="2"/>
            <a:r>
              <a:rPr lang="en-CA" sz="1800" smtClean="0">
                <a:ea typeface="ＭＳ Ｐゴシック" pitchFamily="34" charset="-128"/>
              </a:rPr>
              <a:t>Need to have written consent for the collection and use of the information you take</a:t>
            </a:r>
          </a:p>
          <a:p>
            <a:pPr lvl="1"/>
            <a:r>
              <a:rPr lang="en-CA" sz="2100" smtClean="0">
                <a:ea typeface="ＭＳ Ｐゴシック" pitchFamily="34" charset="-128"/>
              </a:rPr>
              <a:t>Use of information</a:t>
            </a:r>
          </a:p>
          <a:p>
            <a:pPr lvl="2"/>
            <a:r>
              <a:rPr lang="en-CA" sz="1800" smtClean="0">
                <a:ea typeface="ＭＳ Ｐゴシック" pitchFamily="34" charset="-128"/>
              </a:rPr>
              <a:t>Can only use information for the purpose it was collected</a:t>
            </a:r>
          </a:p>
          <a:p>
            <a:pPr lvl="1"/>
            <a:r>
              <a:rPr lang="en-CA" sz="2100" smtClean="0">
                <a:ea typeface="ＭＳ Ｐゴシック" pitchFamily="34" charset="-128"/>
              </a:rPr>
              <a:t>Disclosure</a:t>
            </a:r>
          </a:p>
          <a:p>
            <a:pPr lvl="2"/>
            <a:r>
              <a:rPr lang="en-CA" sz="1800" smtClean="0">
                <a:ea typeface="ＭＳ Ｐゴシック" pitchFamily="34" charset="-128"/>
              </a:rPr>
              <a:t>Must tell the person if you are sharing it with someone else</a:t>
            </a:r>
          </a:p>
          <a:p>
            <a:pPr lvl="1"/>
            <a:r>
              <a:rPr lang="en-CA" sz="2100" smtClean="0">
                <a:ea typeface="ＭＳ Ｐゴシック" pitchFamily="34" charset="-128"/>
              </a:rPr>
              <a:t>Security</a:t>
            </a:r>
          </a:p>
          <a:p>
            <a:pPr lvl="2"/>
            <a:r>
              <a:rPr lang="en-CA" sz="1800" smtClean="0">
                <a:ea typeface="ＭＳ Ｐゴシック" pitchFamily="34" charset="-128"/>
              </a:rPr>
              <a:t>Must keep the information safe</a:t>
            </a:r>
          </a:p>
          <a:p>
            <a:pPr lvl="2"/>
            <a:r>
              <a:rPr lang="en-CA" sz="1800" smtClean="0">
                <a:ea typeface="ＭＳ Ｐゴシック" pitchFamily="34" charset="-128"/>
              </a:rPr>
              <a:t>Must appoint person for policy, check accuracy and research breaches</a:t>
            </a:r>
          </a:p>
          <a:p>
            <a:endParaRPr lang="en-CA" smtClean="0">
              <a:ea typeface="ＭＳ Ｐゴシック" pitchFamily="34" charset="-128"/>
            </a:endParaRPr>
          </a:p>
        </p:txBody>
      </p:sp>
      <p:sp>
        <p:nvSpPr>
          <p:cNvPr id="141316" name="Slide Number Placeholder 3"/>
          <p:cNvSpPr>
            <a:spLocks noGrp="1"/>
          </p:cNvSpPr>
          <p:nvPr>
            <p:ph type="sldNum" sz="quarter" idx="12"/>
          </p:nvPr>
        </p:nvSpPr>
        <p:spPr>
          <a:noFill/>
        </p:spPr>
        <p:txBody>
          <a:bodyPr/>
          <a:lstStyle/>
          <a:p>
            <a:fld id="{1E6007FE-8114-4A20-9476-E7D5ABB9F9D3}" type="slidenum">
              <a:rPr lang="en-US"/>
              <a:pPr/>
              <a:t>136</a:t>
            </a:fld>
            <a:endParaRPr lang="en-US"/>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p:txBody>
          <a:bodyPr/>
          <a:lstStyle/>
          <a:p>
            <a:r>
              <a:rPr lang="en-CA" smtClean="0">
                <a:ea typeface="ＭＳ Ｐゴシック" pitchFamily="34" charset="-128"/>
              </a:rPr>
              <a:t>Conducting International Business</a:t>
            </a:r>
          </a:p>
        </p:txBody>
      </p:sp>
      <p:sp>
        <p:nvSpPr>
          <p:cNvPr id="142339" name="Content Placeholder 2"/>
          <p:cNvSpPr>
            <a:spLocks noGrp="1"/>
          </p:cNvSpPr>
          <p:nvPr>
            <p:ph idx="1"/>
          </p:nvPr>
        </p:nvSpPr>
        <p:spPr/>
        <p:txBody>
          <a:bodyPr/>
          <a:lstStyle/>
          <a:p>
            <a:r>
              <a:rPr lang="en-CA" smtClean="0">
                <a:ea typeface="ＭＳ Ｐゴシック" pitchFamily="34" charset="-128"/>
              </a:rPr>
              <a:t>Three basic types, each has different laws you need to follow</a:t>
            </a:r>
          </a:p>
          <a:p>
            <a:pPr lvl="1"/>
            <a:r>
              <a:rPr lang="en-CA" smtClean="0">
                <a:ea typeface="ＭＳ Ｐゴシック" pitchFamily="34" charset="-128"/>
              </a:rPr>
              <a:t>Export/import</a:t>
            </a:r>
          </a:p>
          <a:p>
            <a:pPr lvl="1"/>
            <a:r>
              <a:rPr lang="en-CA" smtClean="0">
                <a:ea typeface="ＭＳ Ｐゴシック" pitchFamily="34" charset="-128"/>
              </a:rPr>
              <a:t>Licensing</a:t>
            </a:r>
          </a:p>
          <a:p>
            <a:pPr lvl="1"/>
            <a:r>
              <a:rPr lang="en-CA" smtClean="0">
                <a:ea typeface="ＭＳ Ｐゴシック" pitchFamily="34" charset="-128"/>
              </a:rPr>
              <a:t>Direct Foreign Investment</a:t>
            </a:r>
          </a:p>
          <a:p>
            <a:pPr lvl="2"/>
            <a:r>
              <a:rPr lang="en-CA" smtClean="0">
                <a:ea typeface="ＭＳ Ｐゴシック" pitchFamily="34" charset="-128"/>
              </a:rPr>
              <a:t>Branch Plant</a:t>
            </a:r>
          </a:p>
          <a:p>
            <a:pPr lvl="2"/>
            <a:r>
              <a:rPr lang="en-CA" smtClean="0">
                <a:ea typeface="ＭＳ Ｐゴシック" pitchFamily="34" charset="-128"/>
              </a:rPr>
              <a:t>Foreign Subsidiary</a:t>
            </a:r>
          </a:p>
          <a:p>
            <a:pPr lvl="2"/>
            <a:r>
              <a:rPr lang="en-CA" smtClean="0">
                <a:ea typeface="ＭＳ Ｐゴシック" pitchFamily="34" charset="-128"/>
              </a:rPr>
              <a:t>Joint Venture</a:t>
            </a:r>
          </a:p>
        </p:txBody>
      </p:sp>
      <p:sp>
        <p:nvSpPr>
          <p:cNvPr id="142340" name="Slide Number Placeholder 3"/>
          <p:cNvSpPr>
            <a:spLocks noGrp="1"/>
          </p:cNvSpPr>
          <p:nvPr>
            <p:ph type="sldNum" sz="quarter" idx="12"/>
          </p:nvPr>
        </p:nvSpPr>
        <p:spPr>
          <a:noFill/>
        </p:spPr>
        <p:txBody>
          <a:bodyPr/>
          <a:lstStyle/>
          <a:p>
            <a:fld id="{B88059BA-FC27-4AED-82E7-05AA0EB0DC24}" type="slidenum">
              <a:rPr lang="en-US"/>
              <a:pPr/>
              <a:t>137</a:t>
            </a:fld>
            <a:endParaRPr lang="en-US"/>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p:txBody>
          <a:bodyPr/>
          <a:lstStyle/>
          <a:p>
            <a:r>
              <a:rPr lang="en-CA" smtClean="0">
                <a:ea typeface="ＭＳ Ｐゴシック" pitchFamily="34" charset="-128"/>
              </a:rPr>
              <a:t>Export/Import Issues</a:t>
            </a:r>
          </a:p>
        </p:txBody>
      </p:sp>
      <p:sp>
        <p:nvSpPr>
          <p:cNvPr id="143363" name="Content Placeholder 2"/>
          <p:cNvSpPr>
            <a:spLocks noGrp="1"/>
          </p:cNvSpPr>
          <p:nvPr>
            <p:ph idx="1"/>
          </p:nvPr>
        </p:nvSpPr>
        <p:spPr/>
        <p:txBody>
          <a:bodyPr/>
          <a:lstStyle/>
          <a:p>
            <a:r>
              <a:rPr lang="en-CA" smtClean="0">
                <a:ea typeface="ＭＳ Ｐゴシック" pitchFamily="34" charset="-128"/>
              </a:rPr>
              <a:t>Proper law of the contract	</a:t>
            </a:r>
          </a:p>
          <a:p>
            <a:pPr lvl="1"/>
            <a:r>
              <a:rPr lang="en-CA" smtClean="0">
                <a:ea typeface="ＭＳ Ｐゴシック" pitchFamily="34" charset="-128"/>
              </a:rPr>
              <a:t>Intent, which laws are used</a:t>
            </a:r>
          </a:p>
          <a:p>
            <a:r>
              <a:rPr lang="en-CA" smtClean="0">
                <a:ea typeface="ＭＳ Ｐゴシック" pitchFamily="34" charset="-128"/>
              </a:rPr>
              <a:t>Common understanding of terminology</a:t>
            </a:r>
          </a:p>
          <a:p>
            <a:pPr lvl="1"/>
            <a:r>
              <a:rPr lang="en-CA" smtClean="0">
                <a:ea typeface="ＭＳ Ｐゴシック" pitchFamily="34" charset="-128"/>
              </a:rPr>
              <a:t>Commercially accepted standard</a:t>
            </a:r>
          </a:p>
          <a:p>
            <a:r>
              <a:rPr lang="en-CA" smtClean="0">
                <a:ea typeface="ＭＳ Ｐゴシック" pitchFamily="34" charset="-128"/>
              </a:rPr>
              <a:t>Currency</a:t>
            </a:r>
          </a:p>
          <a:p>
            <a:pPr lvl="1"/>
            <a:r>
              <a:rPr lang="en-CA" smtClean="0">
                <a:ea typeface="ＭＳ Ｐゴシック" pitchFamily="34" charset="-128"/>
              </a:rPr>
              <a:t>Price, payments, countertrade</a:t>
            </a:r>
          </a:p>
          <a:p>
            <a:r>
              <a:rPr lang="en-CA" smtClean="0">
                <a:ea typeface="ＭＳ Ｐゴシック" pitchFamily="34" charset="-128"/>
              </a:rPr>
              <a:t>Time</a:t>
            </a:r>
          </a:p>
          <a:p>
            <a:r>
              <a:rPr lang="en-CA" smtClean="0">
                <a:ea typeface="ＭＳ Ｐゴシック" pitchFamily="34" charset="-128"/>
              </a:rPr>
              <a:t>Dispute resolution</a:t>
            </a:r>
          </a:p>
        </p:txBody>
      </p:sp>
      <p:sp>
        <p:nvSpPr>
          <p:cNvPr id="143364" name="Slide Number Placeholder 3"/>
          <p:cNvSpPr>
            <a:spLocks noGrp="1"/>
          </p:cNvSpPr>
          <p:nvPr>
            <p:ph type="sldNum" sz="quarter" idx="12"/>
          </p:nvPr>
        </p:nvSpPr>
        <p:spPr>
          <a:noFill/>
        </p:spPr>
        <p:txBody>
          <a:bodyPr/>
          <a:lstStyle/>
          <a:p>
            <a:fld id="{FD08B6CB-D764-4769-9C7D-1952105AD565}" type="slidenum">
              <a:rPr lang="en-US"/>
              <a:pPr/>
              <a:t>138</a:t>
            </a:fld>
            <a:endParaRPr 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1"/>
          <p:cNvSpPr>
            <a:spLocks noGrp="1"/>
          </p:cNvSpPr>
          <p:nvPr>
            <p:ph type="title"/>
          </p:nvPr>
        </p:nvSpPr>
        <p:spPr/>
        <p:txBody>
          <a:bodyPr/>
          <a:lstStyle/>
          <a:p>
            <a:r>
              <a:rPr lang="en-CA" smtClean="0">
                <a:ea typeface="ＭＳ Ｐゴシック" pitchFamily="34" charset="-128"/>
              </a:rPr>
              <a:t>International Business Contract Issues</a:t>
            </a:r>
          </a:p>
        </p:txBody>
      </p:sp>
      <p:sp>
        <p:nvSpPr>
          <p:cNvPr id="144387" name="Content Placeholder 2"/>
          <p:cNvSpPr>
            <a:spLocks noGrp="1"/>
          </p:cNvSpPr>
          <p:nvPr>
            <p:ph idx="1"/>
          </p:nvPr>
        </p:nvSpPr>
        <p:spPr/>
        <p:txBody>
          <a:bodyPr/>
          <a:lstStyle/>
          <a:p>
            <a:r>
              <a:rPr lang="en-CA" smtClean="0">
                <a:ea typeface="ＭＳ Ｐゴシック" pitchFamily="34" charset="-128"/>
              </a:rPr>
              <a:t>Delivery Issues</a:t>
            </a:r>
          </a:p>
          <a:p>
            <a:pPr lvl="1"/>
            <a:r>
              <a:rPr lang="en-CA" sz="2400" smtClean="0">
                <a:solidFill>
                  <a:srgbClr val="FF0000"/>
                </a:solidFill>
                <a:ea typeface="ＭＳ Ｐゴシック" pitchFamily="34" charset="-128"/>
              </a:rPr>
              <a:t>Delivery</a:t>
            </a:r>
            <a:r>
              <a:rPr lang="en-CA" sz="2400" smtClean="0">
                <a:ea typeface="ＭＳ Ｐゴシック" pitchFamily="34" charset="-128"/>
              </a:rPr>
              <a:t> – (responsibility and risk)</a:t>
            </a:r>
          </a:p>
          <a:p>
            <a:pPr lvl="1"/>
            <a:r>
              <a:rPr lang="en-CA" sz="2400" smtClean="0">
                <a:solidFill>
                  <a:srgbClr val="FF0000"/>
                </a:solidFill>
                <a:ea typeface="ＭＳ Ｐゴシック" pitchFamily="34" charset="-128"/>
              </a:rPr>
              <a:t>EXW</a:t>
            </a:r>
            <a:r>
              <a:rPr lang="en-CA" sz="2400" smtClean="0">
                <a:ea typeface="ＭＳ Ｐゴシック" pitchFamily="34" charset="-128"/>
              </a:rPr>
              <a:t> – (ex works – seller released at warehouse)</a:t>
            </a:r>
          </a:p>
          <a:p>
            <a:pPr lvl="1"/>
            <a:r>
              <a:rPr lang="en-CA" sz="2400" smtClean="0">
                <a:solidFill>
                  <a:srgbClr val="FF0000"/>
                </a:solidFill>
                <a:ea typeface="ＭＳ Ｐゴシック" pitchFamily="34" charset="-128"/>
              </a:rPr>
              <a:t>FOB</a:t>
            </a:r>
            <a:r>
              <a:rPr lang="en-CA" sz="2400" smtClean="0">
                <a:ea typeface="ＭＳ Ｐゴシック" pitchFamily="34" charset="-128"/>
              </a:rPr>
              <a:t> – (Free on board)</a:t>
            </a:r>
          </a:p>
          <a:p>
            <a:pPr lvl="2"/>
            <a:r>
              <a:rPr lang="en-CA" sz="2000" smtClean="0">
                <a:ea typeface="ＭＳ Ｐゴシック" pitchFamily="34" charset="-128"/>
              </a:rPr>
              <a:t>Buyer arranges own shipper and seller delivers to buyers carrier</a:t>
            </a:r>
          </a:p>
          <a:p>
            <a:pPr lvl="1"/>
            <a:r>
              <a:rPr lang="en-CA" sz="2400" smtClean="0">
                <a:solidFill>
                  <a:srgbClr val="FF0000"/>
                </a:solidFill>
                <a:ea typeface="ＭＳ Ｐゴシック" pitchFamily="34" charset="-128"/>
              </a:rPr>
              <a:t>CIF</a:t>
            </a:r>
            <a:r>
              <a:rPr lang="en-CA" sz="2400" smtClean="0">
                <a:ea typeface="ＭＳ Ｐゴシック" pitchFamily="34" charset="-128"/>
              </a:rPr>
              <a:t> – (cost, insurance, freight – paid for)</a:t>
            </a:r>
          </a:p>
          <a:p>
            <a:pPr lvl="1"/>
            <a:r>
              <a:rPr lang="en-CA" sz="2400" smtClean="0">
                <a:solidFill>
                  <a:srgbClr val="FF0000"/>
                </a:solidFill>
                <a:ea typeface="ＭＳ Ｐゴシック" pitchFamily="34" charset="-128"/>
              </a:rPr>
              <a:t>DDP</a:t>
            </a:r>
            <a:r>
              <a:rPr lang="en-CA" sz="2400" smtClean="0">
                <a:ea typeface="ＭＳ Ｐゴシック" pitchFamily="34" charset="-128"/>
              </a:rPr>
              <a:t> – (delivery and duty paid)</a:t>
            </a:r>
          </a:p>
          <a:p>
            <a:endParaRPr lang="en-CA" smtClean="0">
              <a:ea typeface="ＭＳ Ｐゴシック" pitchFamily="34" charset="-128"/>
            </a:endParaRPr>
          </a:p>
        </p:txBody>
      </p:sp>
      <p:sp>
        <p:nvSpPr>
          <p:cNvPr id="144388" name="Slide Number Placeholder 3"/>
          <p:cNvSpPr>
            <a:spLocks noGrp="1"/>
          </p:cNvSpPr>
          <p:nvPr>
            <p:ph type="sldNum" sz="quarter" idx="12"/>
          </p:nvPr>
        </p:nvSpPr>
        <p:spPr>
          <a:noFill/>
        </p:spPr>
        <p:txBody>
          <a:bodyPr/>
          <a:lstStyle/>
          <a:p>
            <a:fld id="{2BB9A34D-2B4F-4C1C-98AD-D36D2363367D}" type="slidenum">
              <a:rPr lang="en-US"/>
              <a:pPr/>
              <a:t>139</a:t>
            </a:fld>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CA" smtClean="0">
                <a:ea typeface="ＭＳ Ｐゴシック" pitchFamily="34" charset="-128"/>
              </a:rPr>
              <a:t>Breach of Contract</a:t>
            </a:r>
          </a:p>
        </p:txBody>
      </p:sp>
      <p:sp>
        <p:nvSpPr>
          <p:cNvPr id="16387" name="Content Placeholder 2"/>
          <p:cNvSpPr>
            <a:spLocks noGrp="1"/>
          </p:cNvSpPr>
          <p:nvPr>
            <p:ph sz="quarter" idx="1"/>
          </p:nvPr>
        </p:nvSpPr>
        <p:spPr/>
        <p:txBody>
          <a:bodyPr/>
          <a:lstStyle/>
          <a:p>
            <a:pPr>
              <a:lnSpc>
                <a:spcPct val="90000"/>
              </a:lnSpc>
            </a:pPr>
            <a:r>
              <a:rPr lang="en-US" sz="2400" smtClean="0">
                <a:ea typeface="ＭＳ Ｐゴシック" pitchFamily="34" charset="-128"/>
              </a:rPr>
              <a:t>Sometimes a contract can be discharged by way of breach</a:t>
            </a:r>
            <a:endParaRPr lang="en-CA" sz="2400" smtClean="0">
              <a:ea typeface="ＭＳ Ｐゴシック" pitchFamily="34" charset="-128"/>
            </a:endParaRPr>
          </a:p>
          <a:p>
            <a:pPr>
              <a:lnSpc>
                <a:spcPct val="90000"/>
              </a:lnSpc>
            </a:pPr>
            <a:r>
              <a:rPr lang="en-CA" sz="2400" smtClean="0">
                <a:ea typeface="ＭＳ Ｐゴシック" pitchFamily="34" charset="-128"/>
              </a:rPr>
              <a:t>Two things to note:</a:t>
            </a:r>
          </a:p>
          <a:p>
            <a:pPr lvl="1">
              <a:lnSpc>
                <a:spcPct val="90000"/>
              </a:lnSpc>
            </a:pPr>
            <a:r>
              <a:rPr lang="en-CA" sz="2000" smtClean="0">
                <a:ea typeface="ＭＳ Ｐゴシック" pitchFamily="34" charset="-128"/>
              </a:rPr>
              <a:t>1) Not every breach may discharge a contract</a:t>
            </a:r>
          </a:p>
          <a:p>
            <a:pPr lvl="1">
              <a:lnSpc>
                <a:spcPct val="90000"/>
              </a:lnSpc>
            </a:pPr>
            <a:r>
              <a:rPr lang="en-CA" sz="2000" smtClean="0">
                <a:ea typeface="ＭＳ Ｐゴシック" pitchFamily="34" charset="-128"/>
              </a:rPr>
              <a:t>2) A breach does not discharge a contract automatically (in contrast to performance or frustration discussed in the previous chapter)</a:t>
            </a:r>
          </a:p>
          <a:p>
            <a:pPr>
              <a:lnSpc>
                <a:spcPct val="90000"/>
              </a:lnSpc>
            </a:pPr>
            <a:r>
              <a:rPr lang="en-US" sz="2400" smtClean="0">
                <a:ea typeface="ＭＳ Ｐゴシック" pitchFamily="34" charset="-128"/>
              </a:rPr>
              <a:t>There are a few types of breaches</a:t>
            </a:r>
            <a:endParaRPr lang="en-CA" sz="2400" smtClean="0">
              <a:ea typeface="ＭＳ Ｐゴシック" pitchFamily="34" charset="-128"/>
            </a:endParaRPr>
          </a:p>
          <a:p>
            <a:pPr lvl="1">
              <a:lnSpc>
                <a:spcPct val="90000"/>
              </a:lnSpc>
            </a:pPr>
            <a:r>
              <a:rPr lang="en-US" sz="2000" smtClean="0">
                <a:solidFill>
                  <a:srgbClr val="FF0000"/>
                </a:solidFill>
                <a:ea typeface="ＭＳ Ｐゴシック" pitchFamily="34" charset="-128"/>
              </a:rPr>
              <a:t>Minor: </a:t>
            </a:r>
            <a:r>
              <a:rPr lang="en-US" sz="2000" smtClean="0">
                <a:ea typeface="ＭＳ Ｐゴシック" pitchFamily="34" charset="-128"/>
              </a:rPr>
              <a:t>Non-essential term of a contract. It could be a breach of a major term but of a minor aspect</a:t>
            </a:r>
            <a:endParaRPr lang="en-CA" sz="2000" smtClean="0">
              <a:ea typeface="ＭＳ Ｐゴシック" pitchFamily="34" charset="-128"/>
            </a:endParaRPr>
          </a:p>
          <a:p>
            <a:pPr lvl="2">
              <a:lnSpc>
                <a:spcPct val="90000"/>
              </a:lnSpc>
            </a:pPr>
            <a:r>
              <a:rPr lang="en-US" sz="2000" smtClean="0">
                <a:ea typeface="ＭＳ Ｐゴシック" pitchFamily="34" charset="-128"/>
              </a:rPr>
              <a:t>can sue for damages but they still have to finish/act out the contract</a:t>
            </a:r>
            <a:endParaRPr lang="en-CA" sz="2000" smtClean="0">
              <a:ea typeface="ＭＳ Ｐゴシック" pitchFamily="34" charset="-128"/>
            </a:endParaRPr>
          </a:p>
          <a:p>
            <a:pPr lvl="1">
              <a:lnSpc>
                <a:spcPct val="90000"/>
              </a:lnSpc>
            </a:pPr>
            <a:r>
              <a:rPr lang="en-US" sz="2000" smtClean="0">
                <a:solidFill>
                  <a:srgbClr val="FF0000"/>
                </a:solidFill>
                <a:ea typeface="ＭＳ Ｐゴシック" pitchFamily="34" charset="-128"/>
              </a:rPr>
              <a:t>Major: </a:t>
            </a:r>
            <a:r>
              <a:rPr lang="en-US" sz="2000" smtClean="0">
                <a:ea typeface="ＭＳ Ｐゴシック" pitchFamily="34" charset="-128"/>
              </a:rPr>
              <a:t>Breach of the whole contract or an essential term of the contract where the essential point of the contract is defeated</a:t>
            </a:r>
            <a:endParaRPr lang="en-CA" sz="2000" smtClean="0">
              <a:ea typeface="ＭＳ Ｐゴシック" pitchFamily="34" charset="-128"/>
            </a:endParaRPr>
          </a:p>
          <a:p>
            <a:pPr lvl="2">
              <a:lnSpc>
                <a:spcPct val="90000"/>
              </a:lnSpc>
            </a:pPr>
            <a:r>
              <a:rPr lang="en-US" sz="2000" smtClean="0">
                <a:ea typeface="ＭＳ Ｐゴシック" pitchFamily="34" charset="-128"/>
              </a:rPr>
              <a:t>has the option to 1) Discharge or 2) Continue to bind both parties to the contract</a:t>
            </a:r>
            <a:endParaRPr lang="en-CA" sz="2000" smtClean="0">
              <a:ea typeface="ＭＳ Ｐゴシック" pitchFamily="34" charset="-128"/>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p:nvPr>
        </p:nvSpPr>
        <p:spPr>
          <a:xfrm>
            <a:off x="1524000" y="0"/>
            <a:ext cx="8229600" cy="1143000"/>
          </a:xfrm>
        </p:spPr>
        <p:txBody>
          <a:bodyPr/>
          <a:lstStyle/>
          <a:p>
            <a:r>
              <a:rPr lang="en-CA" smtClean="0">
                <a:ea typeface="ＭＳ Ｐゴシック" pitchFamily="34" charset="-128"/>
              </a:rPr>
              <a:t>International Business Contract    Issues II</a:t>
            </a:r>
          </a:p>
        </p:txBody>
      </p:sp>
      <p:sp>
        <p:nvSpPr>
          <p:cNvPr id="145411" name="Content Placeholder 2"/>
          <p:cNvSpPr>
            <a:spLocks noGrp="1"/>
          </p:cNvSpPr>
          <p:nvPr>
            <p:ph idx="1"/>
          </p:nvPr>
        </p:nvSpPr>
        <p:spPr/>
        <p:txBody>
          <a:bodyPr/>
          <a:lstStyle/>
          <a:p>
            <a:r>
              <a:rPr lang="en-CA" sz="2600" smtClean="0">
                <a:ea typeface="ＭＳ Ｐゴシック" pitchFamily="34" charset="-128"/>
              </a:rPr>
              <a:t>Jurisdiction</a:t>
            </a:r>
          </a:p>
          <a:p>
            <a:pPr lvl="1"/>
            <a:r>
              <a:rPr lang="en-CA" sz="2200" smtClean="0">
                <a:ea typeface="ＭＳ Ｐゴシック" pitchFamily="34" charset="-128"/>
              </a:rPr>
              <a:t>Where the lawsuit is commenced and heard</a:t>
            </a:r>
          </a:p>
          <a:p>
            <a:r>
              <a:rPr lang="en-CA" sz="2600" smtClean="0">
                <a:ea typeface="ＭＳ Ｐゴシック" pitchFamily="34" charset="-128"/>
              </a:rPr>
              <a:t>Standing</a:t>
            </a:r>
          </a:p>
          <a:p>
            <a:pPr lvl="1"/>
            <a:r>
              <a:rPr lang="en-CA" sz="2200" smtClean="0">
                <a:ea typeface="ＭＳ Ｐゴシック" pitchFamily="34" charset="-128"/>
              </a:rPr>
              <a:t>Does the plaintiff have the right to start an action in the jurisdiction (I.E. Canadian in the US?)</a:t>
            </a:r>
          </a:p>
          <a:p>
            <a:r>
              <a:rPr lang="en-CA" sz="2600" smtClean="0">
                <a:ea typeface="ＭＳ Ｐゴシック" pitchFamily="34" charset="-128"/>
              </a:rPr>
              <a:t>Choice of Law</a:t>
            </a:r>
          </a:p>
          <a:p>
            <a:pPr lvl="1"/>
            <a:r>
              <a:rPr lang="en-CA" sz="2200" smtClean="0">
                <a:ea typeface="ＭＳ Ｐゴシック" pitchFamily="34" charset="-128"/>
              </a:rPr>
              <a:t>Which law of the contract will be applied (Canadian vs US law)</a:t>
            </a:r>
          </a:p>
          <a:p>
            <a:r>
              <a:rPr lang="en-CA" sz="2600" smtClean="0">
                <a:ea typeface="ＭＳ Ｐゴシック" pitchFamily="34" charset="-128"/>
              </a:rPr>
              <a:t>Enforcement</a:t>
            </a:r>
          </a:p>
          <a:p>
            <a:pPr lvl="1"/>
            <a:r>
              <a:rPr lang="en-CA" sz="2200" smtClean="0">
                <a:ea typeface="ＭＳ Ｐゴシック" pitchFamily="34" charset="-128"/>
              </a:rPr>
              <a:t>Collection, assets in the jurisdiction, recognition of foreign judgements</a:t>
            </a:r>
          </a:p>
          <a:p>
            <a:pPr lvl="1"/>
            <a:r>
              <a:rPr lang="en-CA" sz="2200" smtClean="0">
                <a:ea typeface="ＭＳ Ｐゴシック" pitchFamily="34" charset="-128"/>
              </a:rPr>
              <a:t>Recognition is bringing claims and assets from other jurisdictions to your own</a:t>
            </a:r>
          </a:p>
        </p:txBody>
      </p:sp>
      <p:sp>
        <p:nvSpPr>
          <p:cNvPr id="145412" name="Slide Number Placeholder 3"/>
          <p:cNvSpPr>
            <a:spLocks noGrp="1"/>
          </p:cNvSpPr>
          <p:nvPr>
            <p:ph type="sldNum" sz="quarter" idx="12"/>
          </p:nvPr>
        </p:nvSpPr>
        <p:spPr>
          <a:noFill/>
        </p:spPr>
        <p:txBody>
          <a:bodyPr/>
          <a:lstStyle/>
          <a:p>
            <a:fld id="{E8CED364-CB1E-432A-8A04-5216064CDB70}" type="slidenum">
              <a:rPr lang="en-US"/>
              <a:pPr/>
              <a:t>140</a:t>
            </a:fld>
            <a:endParaRPr lang="en-US"/>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p:txBody>
          <a:bodyPr/>
          <a:lstStyle/>
          <a:p>
            <a:r>
              <a:rPr lang="en-CA" smtClean="0">
                <a:ea typeface="ＭＳ Ｐゴシック" pitchFamily="34" charset="-128"/>
              </a:rPr>
              <a:t>Commercial Arbitration</a:t>
            </a:r>
          </a:p>
        </p:txBody>
      </p:sp>
      <p:sp>
        <p:nvSpPr>
          <p:cNvPr id="146435" name="Content Placeholder 2"/>
          <p:cNvSpPr>
            <a:spLocks noGrp="1"/>
          </p:cNvSpPr>
          <p:nvPr>
            <p:ph idx="1"/>
          </p:nvPr>
        </p:nvSpPr>
        <p:spPr/>
        <p:txBody>
          <a:bodyPr/>
          <a:lstStyle/>
          <a:p>
            <a:r>
              <a:rPr lang="en-CA" sz="2800" smtClean="0">
                <a:ea typeface="ＭＳ Ｐゴシック" pitchFamily="34" charset="-128"/>
              </a:rPr>
              <a:t>Sometimes used to settle international business disputes.</a:t>
            </a:r>
          </a:p>
          <a:p>
            <a:r>
              <a:rPr lang="en-CA" sz="2800" smtClean="0">
                <a:ea typeface="ＭＳ Ｐゴシック" pitchFamily="34" charset="-128"/>
              </a:rPr>
              <a:t>Voluntary and must be stated in original contract</a:t>
            </a:r>
          </a:p>
          <a:p>
            <a:r>
              <a:rPr lang="en-CA" sz="2800" smtClean="0">
                <a:ea typeface="ＭＳ Ｐゴシック" pitchFamily="34" charset="-128"/>
              </a:rPr>
              <a:t>Advantages:</a:t>
            </a:r>
          </a:p>
          <a:p>
            <a:pPr lvl="1"/>
            <a:r>
              <a:rPr lang="en-CA" sz="2600" smtClean="0">
                <a:ea typeface="ＭＳ Ｐゴシック" pitchFamily="34" charset="-128"/>
              </a:rPr>
              <a:t>Pick the arbitrator and panel (no home advantage)</a:t>
            </a:r>
          </a:p>
          <a:p>
            <a:pPr lvl="1"/>
            <a:r>
              <a:rPr lang="en-CA" sz="2600" smtClean="0">
                <a:ea typeface="ＭＳ Ｐゴシック" pitchFamily="34" charset="-128"/>
              </a:rPr>
              <a:t>Speed &amp; cost are better</a:t>
            </a:r>
          </a:p>
          <a:p>
            <a:pPr lvl="1"/>
            <a:r>
              <a:rPr lang="en-CA" sz="2600" smtClean="0">
                <a:ea typeface="ＭＳ Ｐゴシック" pitchFamily="34" charset="-128"/>
              </a:rPr>
              <a:t>Agree on enforcement (both agree to honour outcome)</a:t>
            </a:r>
          </a:p>
          <a:p>
            <a:r>
              <a:rPr lang="en-CA" sz="3000" smtClean="0">
                <a:ea typeface="ＭＳ Ｐゴシック" pitchFamily="34" charset="-128"/>
              </a:rPr>
              <a:t>Disadvantages:</a:t>
            </a:r>
          </a:p>
          <a:p>
            <a:pPr lvl="1"/>
            <a:r>
              <a:rPr lang="en-CA" sz="2600" smtClean="0">
                <a:ea typeface="ＭＳ Ｐゴシック" pitchFamily="34" charset="-128"/>
              </a:rPr>
              <a:t>No appeal (decision is final)</a:t>
            </a:r>
          </a:p>
          <a:p>
            <a:pPr lvl="1"/>
            <a:r>
              <a:rPr lang="en-CA" sz="2600" smtClean="0">
                <a:ea typeface="ＭＳ Ｐゴシック" pitchFamily="34" charset="-128"/>
              </a:rPr>
              <a:t>Bound by outcome of agreement</a:t>
            </a:r>
          </a:p>
        </p:txBody>
      </p:sp>
      <p:sp>
        <p:nvSpPr>
          <p:cNvPr id="146436" name="Slide Number Placeholder 3"/>
          <p:cNvSpPr>
            <a:spLocks noGrp="1"/>
          </p:cNvSpPr>
          <p:nvPr>
            <p:ph type="sldNum" sz="quarter" idx="12"/>
          </p:nvPr>
        </p:nvSpPr>
        <p:spPr>
          <a:noFill/>
        </p:spPr>
        <p:txBody>
          <a:bodyPr/>
          <a:lstStyle/>
          <a:p>
            <a:fld id="{F5D5B5F2-2D72-4326-BF49-F5457E45D72F}" type="slidenum">
              <a:rPr lang="en-US"/>
              <a:pPr/>
              <a:t>141</a:t>
            </a:fld>
            <a:endParaRPr lang="en-US"/>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p:txBody>
          <a:bodyPr/>
          <a:lstStyle/>
          <a:p>
            <a:r>
              <a:rPr lang="en-CA" smtClean="0">
                <a:ea typeface="ＭＳ Ｐゴシック" pitchFamily="34" charset="-128"/>
              </a:rPr>
              <a:t>International Legislation</a:t>
            </a:r>
          </a:p>
        </p:txBody>
      </p:sp>
      <p:sp>
        <p:nvSpPr>
          <p:cNvPr id="147459" name="Content Placeholder 2"/>
          <p:cNvSpPr>
            <a:spLocks noGrp="1"/>
          </p:cNvSpPr>
          <p:nvPr>
            <p:ph idx="1"/>
          </p:nvPr>
        </p:nvSpPr>
        <p:spPr/>
        <p:txBody>
          <a:bodyPr/>
          <a:lstStyle/>
          <a:p>
            <a:r>
              <a:rPr lang="en-CA" sz="2600" smtClean="0">
                <a:solidFill>
                  <a:srgbClr val="FF0000"/>
                </a:solidFill>
                <a:ea typeface="ＭＳ Ｐゴシック" pitchFamily="34" charset="-128"/>
              </a:rPr>
              <a:t>GATT</a:t>
            </a:r>
          </a:p>
          <a:p>
            <a:pPr lvl="1"/>
            <a:r>
              <a:rPr lang="en-CA" sz="2200" smtClean="0">
                <a:ea typeface="ＭＳ Ｐゴシック" pitchFamily="34" charset="-128"/>
              </a:rPr>
              <a:t>General Agreement on Tariffs and Trade</a:t>
            </a:r>
          </a:p>
          <a:p>
            <a:pPr lvl="1"/>
            <a:r>
              <a:rPr lang="en-CA" sz="2200" smtClean="0">
                <a:ea typeface="ＭＳ Ｐゴシック" pitchFamily="34" charset="-128"/>
              </a:rPr>
              <a:t>Gives member countries goods and services most favoured nation status</a:t>
            </a:r>
          </a:p>
          <a:p>
            <a:r>
              <a:rPr lang="en-CA" sz="2600" smtClean="0">
                <a:solidFill>
                  <a:srgbClr val="FF0000"/>
                </a:solidFill>
                <a:ea typeface="ＭＳ Ｐゴシック" pitchFamily="34" charset="-128"/>
              </a:rPr>
              <a:t>NAFTA</a:t>
            </a:r>
          </a:p>
          <a:p>
            <a:pPr lvl="1"/>
            <a:r>
              <a:rPr lang="en-CA" sz="2200" smtClean="0">
                <a:ea typeface="ＭＳ Ｐゴシック" pitchFamily="34" charset="-128"/>
              </a:rPr>
              <a:t>North American Free Trade Association</a:t>
            </a:r>
          </a:p>
          <a:p>
            <a:pPr lvl="1"/>
            <a:r>
              <a:rPr lang="en-CA" sz="2200" smtClean="0">
                <a:ea typeface="ＭＳ Ｐゴシック" pitchFamily="34" charset="-128"/>
              </a:rPr>
              <a:t>Regional free trade area &amp; dispute resolution</a:t>
            </a:r>
          </a:p>
          <a:p>
            <a:r>
              <a:rPr lang="en-CA" sz="2600" smtClean="0">
                <a:solidFill>
                  <a:srgbClr val="FF0000"/>
                </a:solidFill>
                <a:ea typeface="ＭＳ Ｐゴシック" pitchFamily="34" charset="-128"/>
              </a:rPr>
              <a:t>WTO</a:t>
            </a:r>
          </a:p>
          <a:p>
            <a:pPr lvl="1"/>
            <a:r>
              <a:rPr lang="en-CA" sz="2200" smtClean="0">
                <a:ea typeface="ＭＳ Ｐゴシック" pitchFamily="34" charset="-128"/>
              </a:rPr>
              <a:t>World Trade Organization</a:t>
            </a:r>
          </a:p>
          <a:p>
            <a:pPr lvl="1"/>
            <a:r>
              <a:rPr lang="en-CA" sz="2200" smtClean="0">
                <a:ea typeface="ＭＳ Ｐゴシック" pitchFamily="34" charset="-128"/>
              </a:rPr>
              <a:t>Dispute resolution process between countries. Appoints a judicator to see if there was a breach in the agreement.</a:t>
            </a:r>
          </a:p>
          <a:p>
            <a:pPr lvl="1"/>
            <a:r>
              <a:rPr lang="en-CA" sz="2200" smtClean="0">
                <a:ea typeface="ＭＳ Ｐゴシック" pitchFamily="34" charset="-128"/>
              </a:rPr>
              <a:t>If a breach, the country that suffers can retaliate</a:t>
            </a:r>
          </a:p>
        </p:txBody>
      </p:sp>
      <p:sp>
        <p:nvSpPr>
          <p:cNvPr id="147460" name="Slide Number Placeholder 3"/>
          <p:cNvSpPr>
            <a:spLocks noGrp="1"/>
          </p:cNvSpPr>
          <p:nvPr>
            <p:ph type="sldNum" sz="quarter" idx="12"/>
          </p:nvPr>
        </p:nvSpPr>
        <p:spPr>
          <a:noFill/>
        </p:spPr>
        <p:txBody>
          <a:bodyPr/>
          <a:lstStyle/>
          <a:p>
            <a:fld id="{9B64906D-4864-46DA-9935-9F7C2A675620}" type="slidenum">
              <a:rPr lang="en-US"/>
              <a:pPr/>
              <a:t>142</a:t>
            </a:fld>
            <a:endParaRPr lang="en-US"/>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p:txBody>
          <a:bodyPr/>
          <a:lstStyle/>
          <a:p>
            <a:endParaRPr lang="en-CA" smtClean="0">
              <a:ea typeface="ＭＳ Ｐゴシック" pitchFamily="34" charset="-128"/>
            </a:endParaRPr>
          </a:p>
        </p:txBody>
      </p:sp>
      <p:sp>
        <p:nvSpPr>
          <p:cNvPr id="3" name="Content Placeholder 2"/>
          <p:cNvSpPr>
            <a:spLocks noGrp="1"/>
          </p:cNvSpPr>
          <p:nvPr>
            <p:ph idx="1"/>
          </p:nvPr>
        </p:nvSpPr>
        <p:spPr>
          <a:xfrm>
            <a:off x="214313" y="1357313"/>
            <a:ext cx="8929687" cy="5214937"/>
          </a:xfrm>
        </p:spPr>
        <p:txBody>
          <a:bodyPr/>
          <a:lstStyle/>
          <a:p>
            <a:pPr algn="ctr"/>
            <a:r>
              <a:rPr lang="en-CA" b="1" smtClean="0">
                <a:ea typeface="ＭＳ Ｐゴシック" pitchFamily="34" charset="-128"/>
              </a:rPr>
              <a:t>That is the END!</a:t>
            </a:r>
          </a:p>
          <a:p>
            <a:pPr algn="ctr"/>
            <a:r>
              <a:rPr lang="en-CA" b="1" smtClean="0">
                <a:ea typeface="ＭＳ Ｐゴシック" pitchFamily="34" charset="-128"/>
              </a:rPr>
              <a:t>Thank you so much for your support!</a:t>
            </a:r>
          </a:p>
          <a:p>
            <a:pPr algn="ctr"/>
            <a:endParaRPr lang="en-CA" b="1" smtClean="0">
              <a:ea typeface="ＭＳ Ｐゴシック" pitchFamily="34" charset="-128"/>
            </a:endParaRPr>
          </a:p>
          <a:p>
            <a:r>
              <a:rPr lang="en-CA" smtClean="0">
                <a:ea typeface="ＭＳ Ｐゴシック" pitchFamily="34" charset="-128"/>
              </a:rPr>
              <a:t>In the words of Thomas Jefferson:</a:t>
            </a:r>
          </a:p>
          <a:p>
            <a:r>
              <a:rPr lang="en-CA" altLang="en-US" smtClean="0">
                <a:latin typeface="Baskerville Old Face" pitchFamily="18" charset="0"/>
                <a:ea typeface="ＭＳ Ｐゴシック" pitchFamily="34" charset="-128"/>
              </a:rPr>
              <a:t>“</a:t>
            </a:r>
            <a:r>
              <a:rPr lang="en-CA" smtClean="0">
                <a:latin typeface="Baskerville Old Face" pitchFamily="18" charset="0"/>
                <a:ea typeface="ＭＳ Ｐゴシック" pitchFamily="34" charset="-128"/>
              </a:rPr>
              <a:t>I find that the harder I work, the more luck I seem to have.</a:t>
            </a:r>
            <a:r>
              <a:rPr lang="en-CA" altLang="en-US" smtClean="0">
                <a:latin typeface="Baskerville Old Face" pitchFamily="18" charset="0"/>
                <a:ea typeface="ＭＳ Ｐゴシック" pitchFamily="34" charset="-128"/>
              </a:rPr>
              <a:t>”</a:t>
            </a:r>
            <a:endParaRPr lang="en-CA" smtClean="0">
              <a:latin typeface="Baskerville Old Face" pitchFamily="18" charset="0"/>
              <a:ea typeface="ＭＳ Ｐゴシック" pitchFamily="34" charset="-128"/>
            </a:endParaRPr>
          </a:p>
          <a:p>
            <a:pPr algn="ctr"/>
            <a:endParaRPr lang="en-CA" b="1" smtClean="0">
              <a:ea typeface="ＭＳ Ｐゴシック" pitchFamily="34" charset="-128"/>
            </a:endParaRPr>
          </a:p>
          <a:p>
            <a:pPr algn="ctr"/>
            <a:r>
              <a:rPr lang="en-CA" b="1" smtClean="0">
                <a:ea typeface="ＭＳ Ｐゴシック" pitchFamily="34" charset="-128"/>
              </a:rPr>
              <a:t>So study hard and good luck!</a:t>
            </a:r>
          </a:p>
          <a:p>
            <a:endParaRPr lang="en-CA" smtClean="0">
              <a:ea typeface="ＭＳ Ｐゴシック" pitchFamily="34" charset="-128"/>
            </a:endParaRPr>
          </a:p>
        </p:txBody>
      </p:sp>
      <p:sp>
        <p:nvSpPr>
          <p:cNvPr id="148484" name="Slide Number Placeholder 3"/>
          <p:cNvSpPr>
            <a:spLocks noGrp="1"/>
          </p:cNvSpPr>
          <p:nvPr>
            <p:ph type="sldNum" sz="quarter" idx="12"/>
          </p:nvPr>
        </p:nvSpPr>
        <p:spPr>
          <a:noFill/>
        </p:spPr>
        <p:txBody>
          <a:bodyPr/>
          <a:lstStyle/>
          <a:p>
            <a:fld id="{86C0B99C-E1BB-4388-BF09-F24CE125312C}" type="slidenum">
              <a:rPr lang="en-US"/>
              <a:pPr/>
              <a:t>143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heckerboard(across)">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checkerboard(across)">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checkerboard(across)">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CA" smtClean="0">
                <a:ea typeface="ＭＳ Ｐゴシック" pitchFamily="34" charset="-128"/>
              </a:rPr>
              <a:t>How a Breach May Occur?</a:t>
            </a:r>
          </a:p>
        </p:txBody>
      </p:sp>
      <p:sp>
        <p:nvSpPr>
          <p:cNvPr id="17411" name="Content Placeholder 2"/>
          <p:cNvSpPr>
            <a:spLocks noGrp="1"/>
          </p:cNvSpPr>
          <p:nvPr>
            <p:ph sz="quarter" idx="1"/>
          </p:nvPr>
        </p:nvSpPr>
        <p:spPr/>
        <p:txBody>
          <a:bodyPr/>
          <a:lstStyle/>
          <a:p>
            <a:pPr>
              <a:lnSpc>
                <a:spcPct val="80000"/>
              </a:lnSpc>
            </a:pPr>
            <a:r>
              <a:rPr lang="en-US" sz="2800" smtClean="0">
                <a:ea typeface="ＭＳ Ｐゴシック" pitchFamily="34" charset="-128"/>
              </a:rPr>
              <a:t>A party to a contract may break it by:</a:t>
            </a:r>
            <a:endParaRPr lang="en-CA" sz="2800" smtClean="0">
              <a:ea typeface="ＭＳ Ｐゴシック" pitchFamily="34" charset="-128"/>
            </a:endParaRPr>
          </a:p>
          <a:p>
            <a:pPr lvl="1">
              <a:lnSpc>
                <a:spcPct val="80000"/>
              </a:lnSpc>
            </a:pPr>
            <a:r>
              <a:rPr lang="en-US" sz="2000" smtClean="0">
                <a:ea typeface="ＭＳ Ｐゴシック" pitchFamily="34" charset="-128"/>
              </a:rPr>
              <a:t>Expressly repudiating its liabilities</a:t>
            </a:r>
            <a:endParaRPr lang="en-CA" sz="2000" smtClean="0">
              <a:ea typeface="ＭＳ Ｐゴシック" pitchFamily="34" charset="-128"/>
            </a:endParaRPr>
          </a:p>
          <a:p>
            <a:pPr lvl="2">
              <a:lnSpc>
                <a:spcPct val="80000"/>
              </a:lnSpc>
            </a:pPr>
            <a:r>
              <a:rPr lang="en-US" sz="2000" smtClean="0">
                <a:ea typeface="ＭＳ Ｐゴシック" pitchFamily="34" charset="-128"/>
              </a:rPr>
              <a:t>I am telling you up front that I cannot perform</a:t>
            </a:r>
            <a:endParaRPr lang="en-CA" sz="2000" smtClean="0">
              <a:ea typeface="ＭＳ Ｐゴシック" pitchFamily="34" charset="-128"/>
            </a:endParaRPr>
          </a:p>
          <a:p>
            <a:pPr lvl="2">
              <a:lnSpc>
                <a:spcPct val="80000"/>
              </a:lnSpc>
            </a:pPr>
            <a:r>
              <a:rPr lang="en-US" sz="2000" smtClean="0">
                <a:ea typeface="ＭＳ Ｐゴシック" pitchFamily="34" charset="-128"/>
              </a:rPr>
              <a:t>Option to non-breaching party: A fine, but they reserve the right to sue OR they can insist on performance and wait till it comes due – They run the risk of an intervening event and losing the right to sue. It depends on the remedy sought</a:t>
            </a:r>
            <a:endParaRPr lang="en-CA" sz="2000" smtClean="0">
              <a:ea typeface="ＭＳ Ｐゴシック" pitchFamily="34" charset="-128"/>
            </a:endParaRPr>
          </a:p>
          <a:p>
            <a:pPr lvl="1">
              <a:lnSpc>
                <a:spcPct val="80000"/>
              </a:lnSpc>
            </a:pPr>
            <a:r>
              <a:rPr lang="en-US" sz="2000" smtClean="0">
                <a:ea typeface="ＭＳ Ｐゴシック" pitchFamily="34" charset="-128"/>
              </a:rPr>
              <a:t>Acting in a way that makes its promise impossible to perform</a:t>
            </a:r>
            <a:endParaRPr lang="en-CA" sz="2000" smtClean="0">
              <a:ea typeface="ＭＳ Ｐゴシック" pitchFamily="34" charset="-128"/>
            </a:endParaRPr>
          </a:p>
          <a:p>
            <a:pPr lvl="1">
              <a:lnSpc>
                <a:spcPct val="80000"/>
              </a:lnSpc>
            </a:pPr>
            <a:r>
              <a:rPr lang="en-US" sz="2000" smtClean="0">
                <a:ea typeface="ＭＳ Ｐゴシック" pitchFamily="34" charset="-128"/>
              </a:rPr>
              <a:t>Failing to perform at all, or tendering inadequate performance of its promise</a:t>
            </a:r>
          </a:p>
          <a:p>
            <a:pPr lvl="1">
              <a:lnSpc>
                <a:spcPct val="80000"/>
              </a:lnSpc>
            </a:pPr>
            <a:endParaRPr lang="en-CA" sz="2000" smtClean="0">
              <a:ea typeface="ＭＳ Ｐゴシック" pitchFamily="34" charset="-128"/>
            </a:endParaRPr>
          </a:p>
          <a:p>
            <a:pPr>
              <a:lnSpc>
                <a:spcPct val="80000"/>
              </a:lnSpc>
            </a:pPr>
            <a:r>
              <a:rPr lang="en-US" sz="2800" smtClean="0">
                <a:ea typeface="ＭＳ Ｐゴシック" pitchFamily="34" charset="-128"/>
              </a:rPr>
              <a:t>Whenever breach occurs before time agreed for performance, it is known as </a:t>
            </a:r>
            <a:r>
              <a:rPr lang="en-US" sz="2800" u="sng" smtClean="0">
                <a:solidFill>
                  <a:srgbClr val="FF0000"/>
                </a:solidFill>
                <a:ea typeface="ＭＳ Ｐゴシック" pitchFamily="34" charset="-128"/>
              </a:rPr>
              <a:t>anticipatory breach</a:t>
            </a:r>
            <a:r>
              <a:rPr lang="en-US" sz="2800" smtClean="0">
                <a:solidFill>
                  <a:srgbClr val="FF0000"/>
                </a:solidFill>
                <a:ea typeface="ＭＳ Ｐゴシック" pitchFamily="34" charset="-128"/>
              </a:rPr>
              <a:t> </a:t>
            </a:r>
            <a:r>
              <a:rPr lang="en-US" sz="2800" smtClean="0">
                <a:ea typeface="ＭＳ Ｐゴシック" pitchFamily="34" charset="-128"/>
              </a:rPr>
              <a:t>– Can use immediately and does not need to wait for performance to be due</a:t>
            </a:r>
          </a:p>
          <a:p>
            <a:pPr>
              <a:lnSpc>
                <a:spcPct val="80000"/>
              </a:lnSpc>
            </a:pPr>
            <a:endParaRPr lang="en-CA" sz="2800" smtClean="0">
              <a:ea typeface="ＭＳ Ｐゴシック" pitchFamily="34" charset="-12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CA" smtClean="0">
                <a:ea typeface="ＭＳ Ｐゴシック" pitchFamily="34" charset="-128"/>
              </a:rPr>
              <a:t>How a Breach May Occur?</a:t>
            </a:r>
          </a:p>
        </p:txBody>
      </p:sp>
      <p:sp>
        <p:nvSpPr>
          <p:cNvPr id="18435" name="Content Placeholder 2"/>
          <p:cNvSpPr>
            <a:spLocks noGrp="1"/>
          </p:cNvSpPr>
          <p:nvPr>
            <p:ph sz="quarter" idx="1"/>
          </p:nvPr>
        </p:nvSpPr>
        <p:spPr/>
        <p:txBody>
          <a:bodyPr/>
          <a:lstStyle/>
          <a:p>
            <a:pPr>
              <a:lnSpc>
                <a:spcPct val="80000"/>
              </a:lnSpc>
            </a:pPr>
            <a:r>
              <a:rPr lang="en-US" sz="2800" b="1" smtClean="0">
                <a:ea typeface="ＭＳ Ｐゴシック" pitchFamily="34" charset="-128"/>
              </a:rPr>
              <a:t>Party Renders Performance Impossible: </a:t>
            </a:r>
            <a:r>
              <a:rPr lang="en-US" sz="2800" smtClean="0">
                <a:ea typeface="ＭＳ Ｐゴシック" pitchFamily="34" charset="-128"/>
              </a:rPr>
              <a:t>A deliberate or negligent act that makes performance impossible amounts to repudiation;</a:t>
            </a:r>
          </a:p>
          <a:p>
            <a:pPr>
              <a:lnSpc>
                <a:spcPct val="80000"/>
              </a:lnSpc>
            </a:pPr>
            <a:endParaRPr lang="en-CA" sz="2800" smtClean="0">
              <a:ea typeface="ＭＳ Ｐゴシック" pitchFamily="34" charset="-128"/>
            </a:endParaRPr>
          </a:p>
          <a:p>
            <a:pPr lvl="1">
              <a:lnSpc>
                <a:spcPct val="80000"/>
              </a:lnSpc>
            </a:pPr>
            <a:r>
              <a:rPr lang="en-US" sz="2000" smtClean="0">
                <a:ea typeface="ＭＳ Ｐゴシック" pitchFamily="34" charset="-128"/>
              </a:rPr>
              <a:t>Rather than words in express repudiation this is often implied by conduct, such as a form of self-induced frustration</a:t>
            </a:r>
            <a:endParaRPr lang="en-CA" sz="2000" smtClean="0">
              <a:ea typeface="ＭＳ Ｐゴシック" pitchFamily="34" charset="-128"/>
            </a:endParaRPr>
          </a:p>
          <a:p>
            <a:pPr>
              <a:lnSpc>
                <a:spcPct val="80000"/>
              </a:lnSpc>
            </a:pPr>
            <a:endParaRPr lang="en-US" sz="2800" smtClean="0">
              <a:ea typeface="ＭＳ Ｐゴシック" pitchFamily="34" charset="-128"/>
            </a:endParaRPr>
          </a:p>
          <a:p>
            <a:pPr>
              <a:lnSpc>
                <a:spcPct val="80000"/>
              </a:lnSpc>
            </a:pPr>
            <a:r>
              <a:rPr lang="en-US" sz="2800" smtClean="0">
                <a:ea typeface="ＭＳ Ｐゴシック" pitchFamily="34" charset="-128"/>
              </a:rPr>
              <a:t>Only a willful or negligent act of the promisor constitutes a breach of contract, doesn</a:t>
            </a:r>
            <a:r>
              <a:rPr lang="ja-JP" altLang="en-US" sz="2800" smtClean="0">
                <a:ea typeface="ＭＳ Ｐゴシック" pitchFamily="34" charset="-128"/>
              </a:rPr>
              <a:t>’</a:t>
            </a:r>
            <a:r>
              <a:rPr lang="en-US" altLang="ja-JP" sz="2800" smtClean="0">
                <a:ea typeface="ＭＳ Ｐゴシック" pitchFamily="34" charset="-128"/>
              </a:rPr>
              <a:t>t include acts that are beyond their control</a:t>
            </a:r>
            <a:endParaRPr lang="en-CA" altLang="ja-JP" sz="2800" smtClean="0">
              <a:ea typeface="ＭＳ Ｐゴシック" pitchFamily="34" charset="-128"/>
            </a:endParaRPr>
          </a:p>
          <a:p>
            <a:pPr>
              <a:lnSpc>
                <a:spcPct val="80000"/>
              </a:lnSpc>
            </a:pPr>
            <a:endParaRPr lang="en-CA" sz="3600" smtClean="0">
              <a:ea typeface="ＭＳ Ｐゴシック" pitchFamily="34" charset="-128"/>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CA" smtClean="0">
                <a:ea typeface="ＭＳ Ｐゴシック" pitchFamily="34" charset="-128"/>
              </a:rPr>
              <a:t>Failure of Performance</a:t>
            </a:r>
          </a:p>
        </p:txBody>
      </p:sp>
      <p:sp>
        <p:nvSpPr>
          <p:cNvPr id="19459" name="Content Placeholder 2"/>
          <p:cNvSpPr>
            <a:spLocks noGrp="1"/>
          </p:cNvSpPr>
          <p:nvPr>
            <p:ph sz="quarter" idx="1"/>
          </p:nvPr>
        </p:nvSpPr>
        <p:spPr>
          <a:xfrm>
            <a:off x="214313" y="1527175"/>
            <a:ext cx="8842375" cy="5330825"/>
          </a:xfrm>
        </p:spPr>
        <p:txBody>
          <a:bodyPr/>
          <a:lstStyle/>
          <a:p>
            <a:pPr>
              <a:lnSpc>
                <a:spcPct val="80000"/>
              </a:lnSpc>
            </a:pPr>
            <a:r>
              <a:rPr lang="en-US" sz="2800" smtClean="0">
                <a:ea typeface="ＭＳ Ｐゴシック" pitchFamily="34" charset="-128"/>
              </a:rPr>
              <a:t>Usually becomes apparent only when the time for performance arrives or during performance itself</a:t>
            </a:r>
          </a:p>
          <a:p>
            <a:pPr>
              <a:lnSpc>
                <a:spcPct val="80000"/>
              </a:lnSpc>
            </a:pPr>
            <a:endParaRPr lang="en-CA" sz="2800" smtClean="0">
              <a:ea typeface="ＭＳ Ｐゴシック" pitchFamily="34" charset="-128"/>
            </a:endParaRPr>
          </a:p>
          <a:p>
            <a:pPr>
              <a:lnSpc>
                <a:spcPct val="80000"/>
              </a:lnSpc>
            </a:pPr>
            <a:r>
              <a:rPr lang="en-US" sz="2800" smtClean="0">
                <a:ea typeface="ＭＳ Ｐゴシック" pitchFamily="34" charset="-128"/>
              </a:rPr>
              <a:t>Doctrine of Substantial Performance / Test for seriousness of breach</a:t>
            </a:r>
            <a:endParaRPr lang="en-CA" sz="2800" smtClean="0">
              <a:ea typeface="ＭＳ Ｐゴシック" pitchFamily="34" charset="-128"/>
            </a:endParaRPr>
          </a:p>
          <a:p>
            <a:pPr lvl="1">
              <a:lnSpc>
                <a:spcPct val="80000"/>
              </a:lnSpc>
            </a:pPr>
            <a:r>
              <a:rPr lang="en-US" sz="2000" smtClean="0">
                <a:ea typeface="ＭＳ Ｐゴシック" pitchFamily="34" charset="-128"/>
              </a:rPr>
              <a:t>States that a promisor is entitled to enforce a contract when it has been substantially performed, even though its promise doesn</a:t>
            </a:r>
            <a:r>
              <a:rPr lang="ja-JP" altLang="en-US" sz="2000" smtClean="0">
                <a:ea typeface="ＭＳ Ｐゴシック" pitchFamily="34" charset="-128"/>
              </a:rPr>
              <a:t>’</a:t>
            </a:r>
            <a:r>
              <a:rPr lang="en-US" altLang="ja-JP" sz="2000" smtClean="0">
                <a:ea typeface="ＭＳ Ｐゴシック" pitchFamily="34" charset="-128"/>
              </a:rPr>
              <a:t>t comply in some minor way with requirements</a:t>
            </a:r>
            <a:endParaRPr lang="en-CA" altLang="ja-JP" sz="2000" smtClean="0">
              <a:ea typeface="ＭＳ Ｐゴシック" pitchFamily="34" charset="-128"/>
            </a:endParaRPr>
          </a:p>
          <a:p>
            <a:pPr lvl="1">
              <a:lnSpc>
                <a:spcPct val="80000"/>
              </a:lnSpc>
            </a:pPr>
            <a:r>
              <a:rPr lang="en-US" sz="2000" smtClean="0">
                <a:ea typeface="ＭＳ Ｐゴシック" pitchFamily="34" charset="-128"/>
              </a:rPr>
              <a:t>Promisor</a:t>
            </a:r>
            <a:r>
              <a:rPr lang="ja-JP" altLang="en-US" sz="2000" smtClean="0">
                <a:ea typeface="ＭＳ Ｐゴシック" pitchFamily="34" charset="-128"/>
              </a:rPr>
              <a:t>’</a:t>
            </a:r>
            <a:r>
              <a:rPr lang="en-US" altLang="ja-JP" sz="2000" smtClean="0">
                <a:ea typeface="ＭＳ Ｐゴシック" pitchFamily="34" charset="-128"/>
              </a:rPr>
              <a:t>s claim is subject to a reduction for damages caused by its defective performance</a:t>
            </a:r>
            <a:endParaRPr lang="en-CA" altLang="ja-JP" sz="2000" smtClean="0">
              <a:ea typeface="ＭＳ Ｐゴシック" pitchFamily="34" charset="-128"/>
            </a:endParaRPr>
          </a:p>
          <a:p>
            <a:pPr lvl="1">
              <a:lnSpc>
                <a:spcPct val="80000"/>
              </a:lnSpc>
            </a:pPr>
            <a:r>
              <a:rPr lang="en-US" sz="2000" smtClean="0">
                <a:ea typeface="ＭＳ Ｐゴシック" pitchFamily="34" charset="-128"/>
              </a:rPr>
              <a:t>Effect is that a promisor can</a:t>
            </a:r>
            <a:r>
              <a:rPr lang="ja-JP" altLang="en-US" sz="2000" smtClean="0">
                <a:ea typeface="ＭＳ Ｐゴシック" pitchFamily="34" charset="-128"/>
              </a:rPr>
              <a:t>’</a:t>
            </a:r>
            <a:r>
              <a:rPr lang="en-US" altLang="ja-JP" sz="2000" smtClean="0">
                <a:ea typeface="ＭＳ Ｐゴシック" pitchFamily="34" charset="-128"/>
              </a:rPr>
              <a:t>t seize upon a trivial failure to avoid its own obligations</a:t>
            </a:r>
            <a:endParaRPr lang="en-CA" altLang="ja-JP" sz="2000" smtClean="0">
              <a:ea typeface="ＭＳ Ｐゴシック" pitchFamily="34" charset="-128"/>
            </a:endParaRPr>
          </a:p>
          <a:p>
            <a:pPr lvl="2">
              <a:lnSpc>
                <a:spcPct val="80000"/>
              </a:lnSpc>
            </a:pPr>
            <a:r>
              <a:rPr lang="en-US" sz="2000" smtClean="0">
                <a:ea typeface="ＭＳ Ｐゴシック" pitchFamily="34" charset="-128"/>
              </a:rPr>
              <a:t>For example,  when building a house </a:t>
            </a:r>
            <a:r>
              <a:rPr lang="ja-JP" altLang="en-US" sz="2000" smtClean="0">
                <a:ea typeface="ＭＳ Ｐゴシック" pitchFamily="34" charset="-128"/>
              </a:rPr>
              <a:t>“</a:t>
            </a:r>
            <a:r>
              <a:rPr lang="en-US" altLang="ja-JP" sz="2000" smtClean="0">
                <a:ea typeface="ＭＳ Ｐゴシック" pitchFamily="34" charset="-128"/>
              </a:rPr>
              <a:t>You broke the contract by putting on the wrong shutters…</a:t>
            </a:r>
            <a:r>
              <a:rPr lang="ja-JP" altLang="en-US" sz="2000" smtClean="0">
                <a:ea typeface="ＭＳ Ｐゴシック" pitchFamily="34" charset="-128"/>
              </a:rPr>
              <a:t>”</a:t>
            </a:r>
            <a:r>
              <a:rPr lang="en-US" altLang="ja-JP" sz="2000" smtClean="0">
                <a:ea typeface="ＭＳ Ｐゴシック" pitchFamily="34" charset="-128"/>
              </a:rPr>
              <a:t> doesn</a:t>
            </a:r>
            <a:r>
              <a:rPr lang="ja-JP" altLang="en-US" sz="2000" smtClean="0">
                <a:ea typeface="ＭＳ Ｐゴシック" pitchFamily="34" charset="-128"/>
              </a:rPr>
              <a:t>’</a:t>
            </a:r>
            <a:r>
              <a:rPr lang="en-US" altLang="ja-JP" sz="2000" smtClean="0">
                <a:ea typeface="ＭＳ Ｐゴシック" pitchFamily="34" charset="-128"/>
              </a:rPr>
              <a:t>t entitle you not to pay for  the whole house</a:t>
            </a:r>
            <a:endParaRPr lang="en-CA" sz="2000" smtClean="0">
              <a:ea typeface="ＭＳ Ｐゴシック" pitchFamily="34" charset="-12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CA" smtClean="0">
                <a:ea typeface="ＭＳ Ｐゴシック" pitchFamily="34" charset="-128"/>
              </a:rPr>
              <a:t>Failure of Performance</a:t>
            </a:r>
          </a:p>
        </p:txBody>
      </p:sp>
      <p:sp>
        <p:nvSpPr>
          <p:cNvPr id="20483" name="Content Placeholder 2"/>
          <p:cNvSpPr>
            <a:spLocks noGrp="1"/>
          </p:cNvSpPr>
          <p:nvPr>
            <p:ph sz="quarter" idx="1"/>
          </p:nvPr>
        </p:nvSpPr>
        <p:spPr>
          <a:xfrm>
            <a:off x="214313" y="1527175"/>
            <a:ext cx="8842375" cy="5330825"/>
          </a:xfrm>
        </p:spPr>
        <p:txBody>
          <a:bodyPr/>
          <a:lstStyle/>
          <a:p>
            <a:pPr>
              <a:lnSpc>
                <a:spcPct val="80000"/>
              </a:lnSpc>
            </a:pPr>
            <a:r>
              <a:rPr lang="en-US" smtClean="0">
                <a:ea typeface="ＭＳ Ｐゴシック" pitchFamily="34" charset="-128"/>
              </a:rPr>
              <a:t>When the Right to treat a Contract as Discharged is lost</a:t>
            </a:r>
            <a:endParaRPr lang="en-CA" smtClean="0">
              <a:ea typeface="ＭＳ Ｐゴシック" pitchFamily="34" charset="-128"/>
            </a:endParaRPr>
          </a:p>
          <a:p>
            <a:pPr lvl="1">
              <a:lnSpc>
                <a:spcPct val="80000"/>
              </a:lnSpc>
            </a:pPr>
            <a:endParaRPr lang="en-US" sz="2400" smtClean="0">
              <a:ea typeface="ＭＳ Ｐゴシック" pitchFamily="34" charset="-128"/>
            </a:endParaRPr>
          </a:p>
          <a:p>
            <a:pPr lvl="1">
              <a:lnSpc>
                <a:spcPct val="80000"/>
              </a:lnSpc>
            </a:pPr>
            <a:r>
              <a:rPr lang="en-US" sz="2000" smtClean="0">
                <a:ea typeface="ＭＳ Ｐゴシック" pitchFamily="34" charset="-128"/>
              </a:rPr>
              <a:t>Two situations where an aggrieved party is entitled only to damages: </a:t>
            </a:r>
          </a:p>
          <a:p>
            <a:pPr lvl="2">
              <a:lnSpc>
                <a:spcPct val="80000"/>
              </a:lnSpc>
            </a:pPr>
            <a:r>
              <a:rPr lang="en-US" sz="1600" b="1" smtClean="0">
                <a:ea typeface="ＭＳ Ｐゴシック" pitchFamily="34" charset="-128"/>
              </a:rPr>
              <a:t>1)</a:t>
            </a:r>
            <a:r>
              <a:rPr lang="en-US" sz="2000" b="1" smtClean="0">
                <a:ea typeface="ＭＳ Ｐゴシック" pitchFamily="34" charset="-128"/>
              </a:rPr>
              <a:t>Aggrieved </a:t>
            </a:r>
            <a:r>
              <a:rPr lang="en-US" sz="2000" smtClean="0">
                <a:ea typeface="ＭＳ Ｐゴシック" pitchFamily="34" charset="-128"/>
              </a:rPr>
              <a:t>party has elected to proceed with the original contract and accept benefits from it despite the breach </a:t>
            </a:r>
          </a:p>
          <a:p>
            <a:pPr lvl="2">
              <a:lnSpc>
                <a:spcPct val="80000"/>
              </a:lnSpc>
            </a:pPr>
            <a:r>
              <a:rPr lang="en-US" sz="2000" smtClean="0">
                <a:ea typeface="ＭＳ Ｐゴシック" pitchFamily="34" charset="-128"/>
              </a:rPr>
              <a:t>2) Aggrieved party may have received benefits and not learned of the breach until performance was complete</a:t>
            </a:r>
          </a:p>
          <a:p>
            <a:pPr lvl="1">
              <a:lnSpc>
                <a:spcPct val="80000"/>
              </a:lnSpc>
            </a:pPr>
            <a:endParaRPr lang="en-US" sz="2400" b="1" smtClean="0">
              <a:ea typeface="ＭＳ Ｐゴシック" pitchFamily="34" charset="-128"/>
            </a:endParaRPr>
          </a:p>
          <a:p>
            <a:pPr lvl="1">
              <a:lnSpc>
                <a:spcPct val="80000"/>
              </a:lnSpc>
            </a:pPr>
            <a:r>
              <a:rPr lang="en-US" sz="2400" b="1" smtClean="0">
                <a:ea typeface="ＭＳ Ｐゴシック" pitchFamily="34" charset="-128"/>
              </a:rPr>
              <a:t>Possible Criminal Consequences of Breach</a:t>
            </a:r>
            <a:r>
              <a:rPr lang="en-US" sz="2400" smtClean="0">
                <a:ea typeface="ＭＳ Ｐゴシック" pitchFamily="34" charset="-128"/>
              </a:rPr>
              <a:t> occur when parties break the contract with knowledge that their breach will endanger human life, expose valuable property, etc.</a:t>
            </a:r>
            <a:endParaRPr lang="en-CA" sz="2400" smtClean="0">
              <a:ea typeface="ＭＳ Ｐゴシック" pitchFamily="34" charset="-128"/>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21507" name="Content Placeholder 2"/>
          <p:cNvSpPr>
            <a:spLocks noGrp="1"/>
          </p:cNvSpPr>
          <p:nvPr>
            <p:ph sz="quarter" idx="1"/>
          </p:nvPr>
        </p:nvSpPr>
        <p:spPr>
          <a:xfrm>
            <a:off x="285750" y="1357313"/>
            <a:ext cx="8485188" cy="5330825"/>
          </a:xfrm>
        </p:spPr>
        <p:txBody>
          <a:bodyPr/>
          <a:lstStyle/>
          <a:p>
            <a:pPr>
              <a:lnSpc>
                <a:spcPct val="80000"/>
              </a:lnSpc>
            </a:pPr>
            <a:r>
              <a:rPr lang="en-US" b="1" smtClean="0">
                <a:ea typeface="ＭＳ Ｐゴシック" pitchFamily="34" charset="-128"/>
              </a:rPr>
              <a:t>Exemption Clauses</a:t>
            </a:r>
            <a:endParaRPr lang="en-CA" smtClean="0">
              <a:ea typeface="ＭＳ Ｐゴシック" pitchFamily="34" charset="-128"/>
            </a:endParaRPr>
          </a:p>
          <a:p>
            <a:pPr lvl="1">
              <a:lnSpc>
                <a:spcPct val="80000"/>
              </a:lnSpc>
            </a:pPr>
            <a:r>
              <a:rPr lang="en-US" sz="2400" smtClean="0">
                <a:ea typeface="ＭＳ Ｐゴシック" pitchFamily="34" charset="-128"/>
              </a:rPr>
              <a:t>A clause in a contract that exempts a party from liability for failing to perform some of all of its contractual obligations</a:t>
            </a:r>
          </a:p>
          <a:p>
            <a:pPr lvl="1">
              <a:lnSpc>
                <a:spcPct val="80000"/>
              </a:lnSpc>
            </a:pPr>
            <a:endParaRPr lang="en-CA" sz="2400" smtClean="0">
              <a:ea typeface="ＭＳ Ｐゴシック" pitchFamily="34" charset="-128"/>
            </a:endParaRPr>
          </a:p>
          <a:p>
            <a:pPr lvl="1">
              <a:lnSpc>
                <a:spcPct val="80000"/>
              </a:lnSpc>
            </a:pPr>
            <a:r>
              <a:rPr lang="en-US" sz="2400" smtClean="0">
                <a:ea typeface="ＭＳ Ｐゴシック" pitchFamily="34" charset="-128"/>
              </a:rPr>
              <a:t>Firm may insists on an exemption clause, excluding itself from any liability for the risk and transferring the risk of harm to its customer</a:t>
            </a:r>
          </a:p>
          <a:p>
            <a:pPr lvl="1">
              <a:lnSpc>
                <a:spcPct val="80000"/>
              </a:lnSpc>
            </a:pPr>
            <a:endParaRPr lang="en-CA" sz="2400" smtClean="0">
              <a:ea typeface="ＭＳ Ｐゴシック" pitchFamily="34" charset="-128"/>
            </a:endParaRPr>
          </a:p>
          <a:p>
            <a:pPr lvl="1">
              <a:lnSpc>
                <a:spcPct val="80000"/>
              </a:lnSpc>
            </a:pPr>
            <a:r>
              <a:rPr lang="en-US" sz="2400" smtClean="0">
                <a:ea typeface="ＭＳ Ｐゴシック" pitchFamily="34" charset="-128"/>
              </a:rPr>
              <a:t>Courts have developed techniques to cut down the advantage of parties drafting exemption clauses</a:t>
            </a:r>
            <a:endParaRPr lang="en-CA" sz="2400" smtClean="0">
              <a:ea typeface="ＭＳ Ｐゴシック" pitchFamily="34" charset="-128"/>
            </a:endParaRPr>
          </a:p>
          <a:p>
            <a:pPr lvl="2">
              <a:lnSpc>
                <a:spcPct val="80000"/>
              </a:lnSpc>
            </a:pPr>
            <a:r>
              <a:rPr lang="en-US" smtClean="0">
                <a:ea typeface="ＭＳ Ｐゴシック" pitchFamily="34" charset="-128"/>
              </a:rPr>
              <a:t>Need to post adequate notice </a:t>
            </a:r>
            <a:endParaRPr lang="en-CA" smtClean="0">
              <a:ea typeface="ＭＳ Ｐゴシック" pitchFamily="34" charset="-128"/>
            </a:endParaRPr>
          </a:p>
          <a:p>
            <a:pPr lvl="2">
              <a:lnSpc>
                <a:spcPct val="80000"/>
              </a:lnSpc>
            </a:pPr>
            <a:r>
              <a:rPr lang="en-US" smtClean="0">
                <a:ea typeface="ＭＳ Ｐゴシック" pitchFamily="34" charset="-128"/>
              </a:rPr>
              <a:t>Strict interpretations</a:t>
            </a:r>
            <a:endParaRPr lang="en-CA" smtClean="0">
              <a:ea typeface="ＭＳ Ｐゴシック" pitchFamily="34" charset="-128"/>
            </a:endParaRPr>
          </a:p>
          <a:p>
            <a:pPr lvl="2">
              <a:lnSpc>
                <a:spcPct val="80000"/>
              </a:lnSpc>
            </a:pPr>
            <a:r>
              <a:rPr lang="en-US" smtClean="0">
                <a:ea typeface="ＭＳ Ｐゴシック" pitchFamily="34" charset="-128"/>
              </a:rPr>
              <a:t>Fundamental Breach</a:t>
            </a:r>
            <a:endParaRPr lang="en-CA" smtClean="0">
              <a:ea typeface="ＭＳ Ｐゴシック" pitchFamily="34" charset="-128"/>
            </a:endParaRPr>
          </a:p>
          <a:p>
            <a:pPr>
              <a:lnSpc>
                <a:spcPct val="80000"/>
              </a:lnSpc>
              <a:buFontTx/>
              <a:buNone/>
            </a:pPr>
            <a:endParaRPr lang="en-CA" smtClean="0">
              <a:ea typeface="ＭＳ Ｐゴシック"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CA" smtClean="0">
                <a:ea typeface="ＭＳ Ｐゴシック" pitchFamily="34" charset="-128"/>
              </a:rPr>
              <a:t>Agenda</a:t>
            </a:r>
          </a:p>
        </p:txBody>
      </p:sp>
      <p:sp>
        <p:nvSpPr>
          <p:cNvPr id="3" name="Content Placeholder 2"/>
          <p:cNvSpPr>
            <a:spLocks noGrp="1"/>
          </p:cNvSpPr>
          <p:nvPr>
            <p:ph idx="1"/>
          </p:nvPr>
        </p:nvSpPr>
        <p:spPr>
          <a:xfrm>
            <a:off x="571500" y="1500188"/>
            <a:ext cx="8229600" cy="4525962"/>
          </a:xfrm>
        </p:spPr>
        <p:txBody>
          <a:bodyPr/>
          <a:lstStyle/>
          <a:p>
            <a:pPr lvl="1">
              <a:buFontTx/>
              <a:buNone/>
            </a:pPr>
            <a:r>
              <a:rPr lang="en-CA" sz="3200" smtClean="0">
                <a:ea typeface="ＭＳ Ｐゴシック" pitchFamily="34" charset="-128"/>
              </a:rPr>
              <a:t>Chapters:</a:t>
            </a:r>
          </a:p>
          <a:p>
            <a:pPr lvl="1">
              <a:buFontTx/>
              <a:buNone/>
            </a:pPr>
            <a:r>
              <a:rPr lang="en-CA" sz="3200" smtClean="0">
                <a:ea typeface="ＭＳ Ｐゴシック" pitchFamily="34" charset="-128"/>
              </a:rPr>
              <a:t>13,14,15,17,19,20,26,27,28,29,33 &amp; 34.</a:t>
            </a:r>
          </a:p>
          <a:p>
            <a:pPr lvl="1">
              <a:buFontTx/>
              <a:buNone/>
            </a:pPr>
            <a:endParaRPr lang="en-CA" sz="3200" smtClean="0">
              <a:ea typeface="ＭＳ Ｐゴシック" pitchFamily="34" charset="-128"/>
            </a:endParaRPr>
          </a:p>
          <a:p>
            <a:pPr lvl="1">
              <a:buFontTx/>
              <a:buNone/>
            </a:pPr>
            <a:r>
              <a:rPr lang="en-CA" sz="3200" smtClean="0">
                <a:ea typeface="ＭＳ Ｐゴシック" pitchFamily="34" charset="-128"/>
              </a:rPr>
              <a:t>Review of concepts, translation from legal terms and examples.</a:t>
            </a:r>
          </a:p>
        </p:txBody>
      </p:sp>
      <p:sp>
        <p:nvSpPr>
          <p:cNvPr id="4100" name="Slide Number Placeholder 3"/>
          <p:cNvSpPr>
            <a:spLocks noGrp="1"/>
          </p:cNvSpPr>
          <p:nvPr>
            <p:ph type="sldNum" sz="quarter" idx="12"/>
          </p:nvPr>
        </p:nvSpPr>
        <p:spPr>
          <a:noFill/>
        </p:spPr>
        <p:txBody>
          <a:bodyPr/>
          <a:lstStyle/>
          <a:p>
            <a:fld id="{286438A9-CFF4-4D74-8428-F98DEC53EB77}" type="slidenum">
              <a:rPr lang="en-US"/>
              <a:pPr/>
              <a:t>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ctrTitle"/>
          </p:nvPr>
        </p:nvSpPr>
        <p:spPr/>
        <p:txBody>
          <a:bodyPr/>
          <a:lstStyle/>
          <a:p>
            <a:r>
              <a:rPr lang="en-CA" smtClean="0">
                <a:ea typeface="ＭＳ Ｐゴシック" pitchFamily="34" charset="-128"/>
              </a:rPr>
              <a:t>BU231 – Chapter 15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CA" smtClean="0">
                <a:ea typeface="ＭＳ Ｐゴシック" pitchFamily="34" charset="-128"/>
              </a:rPr>
              <a:t>Types of Remedies**</a:t>
            </a:r>
          </a:p>
        </p:txBody>
      </p:sp>
      <p:sp>
        <p:nvSpPr>
          <p:cNvPr id="23555" name="Content Placeholder 2"/>
          <p:cNvSpPr>
            <a:spLocks noGrp="1"/>
          </p:cNvSpPr>
          <p:nvPr>
            <p:ph sz="quarter" idx="1"/>
          </p:nvPr>
        </p:nvSpPr>
        <p:spPr/>
        <p:txBody>
          <a:bodyPr/>
          <a:lstStyle/>
          <a:p>
            <a:pPr marL="514350" indent="-514350">
              <a:lnSpc>
                <a:spcPct val="80000"/>
              </a:lnSpc>
              <a:buFontTx/>
              <a:buAutoNum type="arabicParenR"/>
            </a:pPr>
            <a:r>
              <a:rPr lang="en-CA" b="1" smtClean="0">
                <a:ea typeface="ＭＳ Ｐゴシック" pitchFamily="34" charset="-128"/>
              </a:rPr>
              <a:t>Damages: Primary remedy in contracts</a:t>
            </a:r>
          </a:p>
          <a:p>
            <a:pPr marL="514350" indent="-514350">
              <a:lnSpc>
                <a:spcPct val="80000"/>
              </a:lnSpc>
              <a:buFontTx/>
              <a:buNone/>
            </a:pPr>
            <a:endParaRPr lang="en-CA" smtClean="0">
              <a:ea typeface="ＭＳ Ｐゴシック" pitchFamily="34" charset="-128"/>
            </a:endParaRPr>
          </a:p>
          <a:p>
            <a:pPr marL="514350" indent="-514350">
              <a:lnSpc>
                <a:spcPct val="80000"/>
              </a:lnSpc>
            </a:pPr>
            <a:r>
              <a:rPr lang="en-US" sz="2800" smtClean="0">
                <a:ea typeface="ＭＳ Ｐゴシック" pitchFamily="34" charset="-128"/>
              </a:rPr>
              <a:t>The purpose of an award of damages  </a:t>
            </a:r>
            <a:endParaRPr lang="en-CA" sz="2800" smtClean="0">
              <a:ea typeface="ＭＳ Ｐゴシック" pitchFamily="34" charset="-128"/>
            </a:endParaRPr>
          </a:p>
          <a:p>
            <a:pPr marL="514350" indent="-514350">
              <a:lnSpc>
                <a:spcPct val="80000"/>
              </a:lnSpc>
            </a:pPr>
            <a:endParaRPr lang="en-US" sz="2800" smtClean="0">
              <a:ea typeface="ＭＳ Ｐゴシック" pitchFamily="34" charset="-128"/>
            </a:endParaRPr>
          </a:p>
          <a:p>
            <a:pPr marL="514350" indent="-514350">
              <a:lnSpc>
                <a:spcPct val="80000"/>
              </a:lnSpc>
            </a:pPr>
            <a:r>
              <a:rPr lang="en-US" sz="2800" smtClean="0">
                <a:ea typeface="ＭＳ Ｐゴシック" pitchFamily="34" charset="-128"/>
              </a:rPr>
              <a:t>Mitigation of Damages  </a:t>
            </a:r>
            <a:endParaRPr lang="en-CA" sz="2800" smtClean="0">
              <a:ea typeface="ＭＳ Ｐゴシック" pitchFamily="34" charset="-128"/>
            </a:endParaRPr>
          </a:p>
          <a:p>
            <a:pPr marL="514350" indent="-514350">
              <a:lnSpc>
                <a:spcPct val="80000"/>
              </a:lnSpc>
            </a:pPr>
            <a:endParaRPr lang="en-US" sz="2800" smtClean="0">
              <a:ea typeface="ＭＳ Ｐゴシック" pitchFamily="34" charset="-128"/>
            </a:endParaRPr>
          </a:p>
          <a:p>
            <a:pPr marL="514350" indent="-514350">
              <a:lnSpc>
                <a:spcPct val="80000"/>
              </a:lnSpc>
            </a:pPr>
            <a:r>
              <a:rPr lang="en-US" sz="2800" smtClean="0">
                <a:ea typeface="ＭＳ Ｐゴシック" pitchFamily="34" charset="-128"/>
              </a:rPr>
              <a:t>Prerequisites for an Award of Damages</a:t>
            </a:r>
          </a:p>
          <a:p>
            <a:pPr marL="914400" lvl="1" indent="-514350">
              <a:lnSpc>
                <a:spcPct val="80000"/>
              </a:lnSpc>
            </a:pPr>
            <a:r>
              <a:rPr lang="en-US" sz="2400" smtClean="0">
                <a:ea typeface="ＭＳ Ｐゴシック" pitchFamily="34" charset="-128"/>
              </a:rPr>
              <a:t>Must </a:t>
            </a:r>
            <a:r>
              <a:rPr lang="ja-JP" altLang="en-US" sz="2400" smtClean="0">
                <a:ea typeface="ＭＳ Ｐゴシック" pitchFamily="34" charset="-128"/>
              </a:rPr>
              <a:t>“</a:t>
            </a:r>
            <a:r>
              <a:rPr lang="en-US" altLang="ja-JP" sz="2400" smtClean="0">
                <a:ea typeface="ＭＳ Ｐゴシック" pitchFamily="34" charset="-128"/>
              </a:rPr>
              <a:t>flow naturally from the breach</a:t>
            </a:r>
            <a:r>
              <a:rPr lang="ja-JP" altLang="en-US" sz="2400" smtClean="0">
                <a:ea typeface="ＭＳ Ｐゴシック" pitchFamily="34" charset="-128"/>
              </a:rPr>
              <a:t>”</a:t>
            </a:r>
            <a:endParaRPr lang="en-CA" altLang="ja-JP" sz="2400" smtClean="0">
              <a:ea typeface="ＭＳ Ｐゴシック" pitchFamily="34" charset="-128"/>
            </a:endParaRPr>
          </a:p>
          <a:p>
            <a:pPr marL="914400" lvl="1" indent="-514350">
              <a:lnSpc>
                <a:spcPct val="80000"/>
              </a:lnSpc>
            </a:pPr>
            <a:endParaRPr lang="en-CA" sz="2000" smtClean="0">
              <a:ea typeface="ＭＳ Ｐゴシック" pitchFamily="34" charset="-128"/>
            </a:endParaRPr>
          </a:p>
          <a:p>
            <a:pPr marL="514350" indent="-514350">
              <a:lnSpc>
                <a:spcPct val="80000"/>
              </a:lnSpc>
              <a:buFontTx/>
              <a:buNone/>
            </a:pPr>
            <a:endParaRPr lang="en-CA" smtClean="0">
              <a:ea typeface="ＭＳ Ｐゴシック" pitchFamily="34" charset="-12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CA" smtClean="0">
                <a:ea typeface="ＭＳ Ｐゴシック" pitchFamily="34" charset="-128"/>
              </a:rPr>
              <a:t>Damages</a:t>
            </a:r>
          </a:p>
        </p:txBody>
      </p:sp>
      <p:sp>
        <p:nvSpPr>
          <p:cNvPr id="24579" name="Content Placeholder 2"/>
          <p:cNvSpPr>
            <a:spLocks noGrp="1"/>
          </p:cNvSpPr>
          <p:nvPr>
            <p:ph sz="quarter" idx="1"/>
          </p:nvPr>
        </p:nvSpPr>
        <p:spPr/>
        <p:txBody>
          <a:bodyPr/>
          <a:lstStyle/>
          <a:p>
            <a:pPr>
              <a:lnSpc>
                <a:spcPct val="80000"/>
              </a:lnSpc>
              <a:buFontTx/>
              <a:buNone/>
            </a:pPr>
            <a:r>
              <a:rPr lang="en-US" sz="2800" b="1" smtClean="0">
                <a:ea typeface="ＭＳ Ｐゴシック" pitchFamily="34" charset="-128"/>
              </a:rPr>
              <a:t>Common Law Damages include expectation, consequential, general,  specific, reliance, liquidated and nominal damages</a:t>
            </a:r>
          </a:p>
          <a:p>
            <a:pPr>
              <a:lnSpc>
                <a:spcPct val="80000"/>
              </a:lnSpc>
              <a:buFontTx/>
              <a:buNone/>
            </a:pPr>
            <a:endParaRPr lang="en-CA" sz="2400" smtClean="0">
              <a:ea typeface="ＭＳ Ｐゴシック" pitchFamily="34" charset="-128"/>
            </a:endParaRPr>
          </a:p>
          <a:p>
            <a:pPr>
              <a:lnSpc>
                <a:spcPct val="80000"/>
              </a:lnSpc>
            </a:pPr>
            <a:r>
              <a:rPr lang="en-US" sz="2400" b="1" smtClean="0">
                <a:ea typeface="ＭＳ Ｐゴシック" pitchFamily="34" charset="-128"/>
              </a:rPr>
              <a:t>Expectation Damages</a:t>
            </a:r>
          </a:p>
          <a:p>
            <a:pPr>
              <a:lnSpc>
                <a:spcPct val="80000"/>
              </a:lnSpc>
            </a:pPr>
            <a:r>
              <a:rPr lang="en-US" sz="2400" b="1" smtClean="0">
                <a:ea typeface="ＭＳ Ｐゴシック" pitchFamily="34" charset="-128"/>
              </a:rPr>
              <a:t>Consequential Damages</a:t>
            </a:r>
          </a:p>
          <a:p>
            <a:pPr>
              <a:lnSpc>
                <a:spcPct val="80000"/>
              </a:lnSpc>
            </a:pPr>
            <a:r>
              <a:rPr lang="en-US" sz="2400" b="1" smtClean="0">
                <a:ea typeface="ＭＳ Ｐゴシック" pitchFamily="34" charset="-128"/>
              </a:rPr>
              <a:t>General Damages (Non-economic losses)</a:t>
            </a:r>
            <a:endParaRPr lang="en-CA" sz="2400" smtClean="0">
              <a:ea typeface="ＭＳ Ｐゴシック" pitchFamily="34" charset="-128"/>
            </a:endParaRPr>
          </a:p>
          <a:p>
            <a:pPr>
              <a:lnSpc>
                <a:spcPct val="80000"/>
              </a:lnSpc>
            </a:pPr>
            <a:r>
              <a:rPr lang="en-US" sz="2400" b="1" smtClean="0">
                <a:ea typeface="ＭＳ Ｐゴシック" pitchFamily="34" charset="-128"/>
              </a:rPr>
              <a:t>Specific Damages</a:t>
            </a:r>
            <a:endParaRPr lang="en-CA" sz="2400" smtClean="0">
              <a:ea typeface="ＭＳ Ｐゴシック" pitchFamily="34" charset="-128"/>
            </a:endParaRPr>
          </a:p>
          <a:p>
            <a:pPr>
              <a:lnSpc>
                <a:spcPct val="80000"/>
              </a:lnSpc>
            </a:pPr>
            <a:r>
              <a:rPr lang="en-US" sz="2400" b="1" smtClean="0">
                <a:ea typeface="ＭＳ Ｐゴシック" pitchFamily="34" charset="-128"/>
              </a:rPr>
              <a:t>Reliance Damages</a:t>
            </a:r>
            <a:endParaRPr lang="en-CA" sz="2400" smtClean="0">
              <a:ea typeface="ＭＳ Ｐゴシック" pitchFamily="34" charset="-128"/>
            </a:endParaRPr>
          </a:p>
          <a:p>
            <a:pPr>
              <a:lnSpc>
                <a:spcPct val="80000"/>
              </a:lnSpc>
            </a:pPr>
            <a:r>
              <a:rPr lang="en-US" sz="2400" b="1" smtClean="0">
                <a:ea typeface="ＭＳ Ｐゴシック" pitchFamily="34" charset="-128"/>
              </a:rPr>
              <a:t>Liquidated Damages</a:t>
            </a:r>
            <a:endParaRPr lang="en-CA" sz="2400" smtClean="0">
              <a:ea typeface="ＭＳ Ｐゴシック" pitchFamily="34" charset="-128"/>
            </a:endParaRPr>
          </a:p>
          <a:p>
            <a:pPr>
              <a:lnSpc>
                <a:spcPct val="80000"/>
              </a:lnSpc>
            </a:pPr>
            <a:r>
              <a:rPr lang="en-US" sz="2400" b="1" smtClean="0">
                <a:ea typeface="ＭＳ Ｐゴシック" pitchFamily="34" charset="-128"/>
              </a:rPr>
              <a:t>Nominal Damages</a:t>
            </a:r>
            <a:endParaRPr lang="en-CA" sz="2400" smtClean="0">
              <a:ea typeface="ＭＳ Ｐゴシック" pitchFamily="34" charset="-128"/>
            </a:endParaRPr>
          </a:p>
          <a:p>
            <a:pPr>
              <a:lnSpc>
                <a:spcPct val="80000"/>
              </a:lnSpc>
            </a:pPr>
            <a:endParaRPr lang="en-CA" sz="2400" smtClean="0">
              <a:ea typeface="ＭＳ Ｐゴシック" pitchFamily="34"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25603" name="Content Placeholder 2"/>
          <p:cNvSpPr>
            <a:spLocks noGrp="1"/>
          </p:cNvSpPr>
          <p:nvPr>
            <p:ph sz="quarter" idx="1"/>
          </p:nvPr>
        </p:nvSpPr>
        <p:spPr>
          <a:xfrm>
            <a:off x="373063" y="1527175"/>
            <a:ext cx="8413750" cy="5187950"/>
          </a:xfrm>
        </p:spPr>
        <p:txBody>
          <a:bodyPr/>
          <a:lstStyle/>
          <a:p>
            <a:pPr>
              <a:lnSpc>
                <a:spcPct val="80000"/>
              </a:lnSpc>
              <a:buFontTx/>
              <a:buNone/>
            </a:pPr>
            <a:r>
              <a:rPr lang="en-US" sz="2400" b="1" smtClean="0">
                <a:ea typeface="ＭＳ Ｐゴシック" pitchFamily="34" charset="-128"/>
              </a:rPr>
              <a:t>2) Equitable Remedies: Sometimes common law remedies are just not good enough</a:t>
            </a:r>
          </a:p>
          <a:p>
            <a:pPr>
              <a:lnSpc>
                <a:spcPct val="80000"/>
              </a:lnSpc>
              <a:buFontTx/>
              <a:buNone/>
            </a:pPr>
            <a:endParaRPr lang="en-US" sz="2400" b="1" smtClean="0">
              <a:ea typeface="ＭＳ Ｐゴシック" pitchFamily="34" charset="-128"/>
            </a:endParaRPr>
          </a:p>
          <a:p>
            <a:pPr>
              <a:lnSpc>
                <a:spcPct val="80000"/>
              </a:lnSpc>
            </a:pPr>
            <a:r>
              <a:rPr lang="en-US" sz="2400" smtClean="0">
                <a:ea typeface="ＭＳ Ｐゴシック" pitchFamily="34" charset="-128"/>
              </a:rPr>
              <a:t>Equitable remedies are discretionary (must fulfill these criteria)</a:t>
            </a:r>
            <a:endParaRPr lang="en-CA" sz="2400" smtClean="0">
              <a:ea typeface="ＭＳ Ｐゴシック" pitchFamily="34" charset="-128"/>
            </a:endParaRPr>
          </a:p>
          <a:p>
            <a:pPr lvl="1">
              <a:lnSpc>
                <a:spcPct val="80000"/>
              </a:lnSpc>
            </a:pPr>
            <a:r>
              <a:rPr lang="en-US" sz="2000" smtClean="0">
                <a:ea typeface="ＭＳ Ｐゴシック" pitchFamily="34" charset="-128"/>
              </a:rPr>
              <a:t>Damages are inadequate</a:t>
            </a:r>
            <a:endParaRPr lang="en-CA" sz="2000" smtClean="0">
              <a:ea typeface="ＭＳ Ｐゴシック" pitchFamily="34" charset="-128"/>
            </a:endParaRPr>
          </a:p>
          <a:p>
            <a:pPr lvl="1">
              <a:lnSpc>
                <a:spcPct val="80000"/>
              </a:lnSpc>
            </a:pPr>
            <a:r>
              <a:rPr lang="en-US" sz="2000" smtClean="0">
                <a:ea typeface="ＭＳ Ｐゴシック" pitchFamily="34" charset="-128"/>
              </a:rPr>
              <a:t>Plaintiff must come to court with clean hands</a:t>
            </a:r>
            <a:endParaRPr lang="en-CA" sz="2000" smtClean="0">
              <a:ea typeface="ＭＳ Ｐゴシック" pitchFamily="34" charset="-128"/>
            </a:endParaRPr>
          </a:p>
          <a:p>
            <a:pPr lvl="1">
              <a:lnSpc>
                <a:spcPct val="80000"/>
              </a:lnSpc>
            </a:pPr>
            <a:r>
              <a:rPr lang="en-US" sz="2000" smtClean="0">
                <a:ea typeface="ＭＳ Ｐゴシック" pitchFamily="34" charset="-128"/>
              </a:rPr>
              <a:t>If plaintiff delays unreasonably, court will deny equitable remedy</a:t>
            </a:r>
            <a:endParaRPr lang="en-CA" sz="2000" smtClean="0">
              <a:ea typeface="ＭＳ Ｐゴシック" pitchFamily="34" charset="-128"/>
            </a:endParaRPr>
          </a:p>
          <a:p>
            <a:pPr lvl="1">
              <a:lnSpc>
                <a:spcPct val="80000"/>
              </a:lnSpc>
            </a:pPr>
            <a:r>
              <a:rPr lang="en-US" sz="2000" smtClean="0">
                <a:ea typeface="ＭＳ Ｐゴシック" pitchFamily="34" charset="-128"/>
              </a:rPr>
              <a:t>No innocent third party involved</a:t>
            </a:r>
            <a:endParaRPr lang="en-CA" sz="2000" smtClean="0">
              <a:ea typeface="ＭＳ Ｐゴシック" pitchFamily="34" charset="-128"/>
            </a:endParaRPr>
          </a:p>
          <a:p>
            <a:pPr lvl="1">
              <a:lnSpc>
                <a:spcPct val="80000"/>
              </a:lnSpc>
            </a:pPr>
            <a:r>
              <a:rPr lang="en-US" sz="2000" smtClean="0">
                <a:ea typeface="ＭＳ Ｐゴシック" pitchFamily="34" charset="-128"/>
              </a:rPr>
              <a:t>Will not grant remedy when plaintiff has not paid substantial consideration for defendant</a:t>
            </a:r>
            <a:r>
              <a:rPr lang="ja-JP" altLang="en-US" sz="2000" smtClean="0">
                <a:ea typeface="ＭＳ Ｐゴシック" pitchFamily="34" charset="-128"/>
              </a:rPr>
              <a:t>’</a:t>
            </a:r>
            <a:r>
              <a:rPr lang="en-US" altLang="ja-JP" sz="2000" smtClean="0">
                <a:ea typeface="ＭＳ Ｐゴシック" pitchFamily="34" charset="-128"/>
              </a:rPr>
              <a:t>s promise (if its seal, you only receive damages)</a:t>
            </a:r>
            <a:endParaRPr lang="en-CA" altLang="ja-JP" sz="2000" smtClean="0">
              <a:ea typeface="ＭＳ Ｐゴシック" pitchFamily="34" charset="-128"/>
            </a:endParaRPr>
          </a:p>
          <a:p>
            <a:pPr>
              <a:lnSpc>
                <a:spcPct val="80000"/>
              </a:lnSpc>
            </a:pPr>
            <a:r>
              <a:rPr lang="en-US" sz="2400" b="1" smtClean="0">
                <a:solidFill>
                  <a:srgbClr val="FF0000"/>
                </a:solidFill>
                <a:ea typeface="ＭＳ Ｐゴシック" pitchFamily="34" charset="-128"/>
              </a:rPr>
              <a:t>Specific Performance</a:t>
            </a:r>
            <a:endParaRPr lang="en-CA" sz="2400" smtClean="0">
              <a:solidFill>
                <a:srgbClr val="FF0000"/>
              </a:solidFill>
              <a:ea typeface="ＭＳ Ｐゴシック" pitchFamily="34" charset="-128"/>
            </a:endParaRPr>
          </a:p>
          <a:p>
            <a:pPr lvl="1">
              <a:lnSpc>
                <a:spcPct val="80000"/>
              </a:lnSpc>
            </a:pPr>
            <a:r>
              <a:rPr lang="en-CA" sz="2000" smtClean="0">
                <a:ea typeface="ＭＳ Ｐゴシック" pitchFamily="34" charset="-128"/>
              </a:rPr>
              <a:t>O</a:t>
            </a:r>
            <a:r>
              <a:rPr lang="en-US" sz="2000" smtClean="0">
                <a:ea typeface="ＭＳ Ｐゴシック" pitchFamily="34" charset="-128"/>
              </a:rPr>
              <a:t>rder requiring a defendant to do a specified act, usually to complete a transaction</a:t>
            </a:r>
            <a:endParaRPr lang="en-CA" sz="2000" smtClean="0">
              <a:ea typeface="ＭＳ Ｐゴシック" pitchFamily="34" charset="-128"/>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26627" name="Content Placeholder 2"/>
          <p:cNvSpPr>
            <a:spLocks noGrp="1"/>
          </p:cNvSpPr>
          <p:nvPr>
            <p:ph sz="quarter" idx="1"/>
          </p:nvPr>
        </p:nvSpPr>
        <p:spPr>
          <a:xfrm>
            <a:off x="214313" y="1527175"/>
            <a:ext cx="8628062" cy="5045075"/>
          </a:xfrm>
        </p:spPr>
        <p:txBody>
          <a:bodyPr/>
          <a:lstStyle/>
          <a:p>
            <a:pPr>
              <a:lnSpc>
                <a:spcPct val="80000"/>
              </a:lnSpc>
            </a:pPr>
            <a:r>
              <a:rPr lang="en-US" sz="2400" b="1" smtClean="0">
                <a:solidFill>
                  <a:srgbClr val="FF0000"/>
                </a:solidFill>
                <a:ea typeface="ＭＳ Ｐゴシック" pitchFamily="34" charset="-128"/>
              </a:rPr>
              <a:t>Injunction</a:t>
            </a:r>
            <a:endParaRPr lang="en-CA" sz="2400" smtClean="0">
              <a:solidFill>
                <a:srgbClr val="FF0000"/>
              </a:solidFill>
              <a:ea typeface="ＭＳ Ｐゴシック" pitchFamily="34" charset="-128"/>
            </a:endParaRPr>
          </a:p>
          <a:p>
            <a:pPr lvl="1">
              <a:lnSpc>
                <a:spcPct val="80000"/>
              </a:lnSpc>
            </a:pPr>
            <a:r>
              <a:rPr lang="en-US" sz="2000" smtClean="0">
                <a:ea typeface="ＭＳ Ｐゴシック" pitchFamily="34" charset="-128"/>
              </a:rPr>
              <a:t>Court order restraining a party from acting in a particular manner, such as committing a breach of contract (Also  known as a negative covenant</a:t>
            </a:r>
            <a:endParaRPr lang="en-CA" sz="2000" smtClean="0">
              <a:ea typeface="ＭＳ Ｐゴシック" pitchFamily="34" charset="-128"/>
            </a:endParaRPr>
          </a:p>
          <a:p>
            <a:pPr lvl="1">
              <a:lnSpc>
                <a:spcPct val="80000"/>
              </a:lnSpc>
            </a:pPr>
            <a:r>
              <a:rPr lang="en-US" sz="2000" smtClean="0">
                <a:ea typeface="ＭＳ Ｐゴシック" pitchFamily="34" charset="-128"/>
              </a:rPr>
              <a:t>Interlocutary Injunction: Temporary restraining order</a:t>
            </a:r>
            <a:endParaRPr lang="en-CA" sz="2000" smtClean="0">
              <a:ea typeface="ＭＳ Ｐゴシック" pitchFamily="34" charset="-128"/>
            </a:endParaRPr>
          </a:p>
          <a:p>
            <a:pPr lvl="1">
              <a:lnSpc>
                <a:spcPct val="80000"/>
              </a:lnSpc>
            </a:pPr>
            <a:r>
              <a:rPr lang="en-US" sz="2000" smtClean="0">
                <a:ea typeface="ＭＳ Ｐゴシック" pitchFamily="34" charset="-128"/>
              </a:rPr>
              <a:t>Injunction against an Employee</a:t>
            </a:r>
            <a:endParaRPr lang="en-CA" sz="1800" smtClean="0">
              <a:ea typeface="ＭＳ Ｐゴシック" pitchFamily="34" charset="-128"/>
            </a:endParaRPr>
          </a:p>
          <a:p>
            <a:pPr>
              <a:lnSpc>
                <a:spcPct val="80000"/>
              </a:lnSpc>
            </a:pPr>
            <a:r>
              <a:rPr lang="en-US" sz="2400" b="1" smtClean="0">
                <a:solidFill>
                  <a:srgbClr val="FF0000"/>
                </a:solidFill>
                <a:ea typeface="ＭＳ Ｐゴシック" pitchFamily="34" charset="-128"/>
              </a:rPr>
              <a:t>Declaration: </a:t>
            </a:r>
            <a:r>
              <a:rPr lang="en-US" sz="2400" smtClean="0">
                <a:ea typeface="ＭＳ Ｐゴシック" pitchFamily="34" charset="-128"/>
              </a:rPr>
              <a:t>A public declaration to demonstrate to the public you</a:t>
            </a:r>
            <a:r>
              <a:rPr lang="en-CA" altLang="en-US" sz="2400" smtClean="0">
                <a:ea typeface="ＭＳ Ｐゴシック" pitchFamily="34" charset="-128"/>
              </a:rPr>
              <a:t>’</a:t>
            </a:r>
            <a:r>
              <a:rPr lang="en-US" altLang="ja-JP" sz="2400" smtClean="0">
                <a:ea typeface="ＭＳ Ｐゴシック" pitchFamily="34" charset="-128"/>
              </a:rPr>
              <a:t>re right</a:t>
            </a:r>
            <a:endParaRPr lang="en-CA" altLang="ja-JP" sz="2400" smtClean="0">
              <a:ea typeface="ＭＳ Ｐゴシック" pitchFamily="34" charset="-128"/>
            </a:endParaRPr>
          </a:p>
          <a:p>
            <a:pPr>
              <a:lnSpc>
                <a:spcPct val="80000"/>
              </a:lnSpc>
            </a:pPr>
            <a:r>
              <a:rPr lang="en-US" sz="2400" b="1" smtClean="0">
                <a:solidFill>
                  <a:srgbClr val="FF0000"/>
                </a:solidFill>
                <a:ea typeface="ＭＳ Ｐゴシック" pitchFamily="34" charset="-128"/>
              </a:rPr>
              <a:t>Rescission</a:t>
            </a:r>
            <a:endParaRPr lang="en-CA" sz="2400" smtClean="0">
              <a:solidFill>
                <a:srgbClr val="FF0000"/>
              </a:solidFill>
              <a:ea typeface="ＭＳ Ｐゴシック" pitchFamily="34" charset="-128"/>
            </a:endParaRPr>
          </a:p>
          <a:p>
            <a:pPr>
              <a:lnSpc>
                <a:spcPct val="80000"/>
              </a:lnSpc>
            </a:pPr>
            <a:r>
              <a:rPr lang="en-US" sz="2400" b="1" smtClean="0">
                <a:ea typeface="ＭＳ Ｐゴシック" pitchFamily="34" charset="-128"/>
              </a:rPr>
              <a:t>Methods of Enforcing Judgment</a:t>
            </a:r>
            <a:endParaRPr lang="en-CA" sz="2400" smtClean="0">
              <a:ea typeface="ＭＳ Ｐゴシック" pitchFamily="34" charset="-128"/>
            </a:endParaRPr>
          </a:p>
          <a:p>
            <a:pPr lvl="1">
              <a:lnSpc>
                <a:spcPct val="80000"/>
              </a:lnSpc>
            </a:pPr>
            <a:r>
              <a:rPr lang="en-US" sz="1800" smtClean="0">
                <a:ea typeface="ＭＳ Ｐゴシック" pitchFamily="34" charset="-128"/>
              </a:rPr>
              <a:t>Plaintiff becomes judgment creditor when they obtain judgment for a sum of money</a:t>
            </a:r>
            <a:endParaRPr lang="en-CA" sz="1800" smtClean="0">
              <a:ea typeface="ＭＳ Ｐゴシック" pitchFamily="34" charset="-128"/>
            </a:endParaRPr>
          </a:p>
          <a:p>
            <a:pPr lvl="1">
              <a:lnSpc>
                <a:spcPct val="80000"/>
              </a:lnSpc>
            </a:pPr>
            <a:r>
              <a:rPr lang="en-US" sz="1800" smtClean="0">
                <a:ea typeface="ＭＳ Ｐゴシック" pitchFamily="34" charset="-128"/>
              </a:rPr>
              <a:t>Defendant becomes a judgment debtor, </a:t>
            </a:r>
            <a:endParaRPr lang="en-CA" sz="1800" smtClean="0">
              <a:ea typeface="ＭＳ Ｐゴシック" pitchFamily="34" charset="-128"/>
            </a:endParaRPr>
          </a:p>
          <a:p>
            <a:pPr lvl="2">
              <a:lnSpc>
                <a:spcPct val="80000"/>
              </a:lnSpc>
            </a:pPr>
            <a:r>
              <a:rPr lang="en-US" sz="1800" b="1" smtClean="0">
                <a:ea typeface="ＭＳ Ｐゴシック" pitchFamily="34" charset="-128"/>
              </a:rPr>
              <a:t>levy execution</a:t>
            </a:r>
            <a:endParaRPr lang="en-CA" sz="1800" smtClean="0">
              <a:ea typeface="ＭＳ Ｐゴシック" pitchFamily="34" charset="-128"/>
            </a:endParaRPr>
          </a:p>
          <a:p>
            <a:pPr lvl="2">
              <a:lnSpc>
                <a:spcPct val="80000"/>
              </a:lnSpc>
            </a:pPr>
            <a:r>
              <a:rPr lang="en-US" sz="1800" b="1" smtClean="0">
                <a:ea typeface="ＭＳ Ｐゴシック" pitchFamily="34" charset="-128"/>
              </a:rPr>
              <a:t>garnishee order</a:t>
            </a:r>
            <a:endParaRPr lang="en-CA" sz="1800" smtClean="0">
              <a:ea typeface="ＭＳ Ｐゴシック" pitchFamily="34" charset="-128"/>
            </a:endParaRPr>
          </a:p>
          <a:p>
            <a:pPr>
              <a:lnSpc>
                <a:spcPct val="80000"/>
              </a:lnSpc>
            </a:pPr>
            <a:endParaRPr lang="en-CA" sz="2000" smtClean="0">
              <a:ea typeface="ＭＳ Ｐゴシック" pitchFamily="34" charset="-128"/>
            </a:endParaRPr>
          </a:p>
          <a:p>
            <a:pPr>
              <a:lnSpc>
                <a:spcPct val="80000"/>
              </a:lnSpc>
            </a:pPr>
            <a:endParaRPr lang="en-CA" sz="2000" smtClean="0">
              <a:ea typeface="ＭＳ Ｐゴシック" pitchFamily="34" charset="-128"/>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ctrTitle"/>
          </p:nvPr>
        </p:nvSpPr>
        <p:spPr/>
        <p:txBody>
          <a:bodyPr/>
          <a:lstStyle/>
          <a:p>
            <a:r>
              <a:rPr lang="en-CA" smtClean="0">
                <a:ea typeface="ＭＳ Ｐゴシック" pitchFamily="34" charset="-128"/>
              </a:rPr>
              <a:t>Chapter 17</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1"/>
          </p:nvPr>
        </p:nvSpPr>
        <p:spPr>
          <a:xfrm>
            <a:off x="228600" y="1295400"/>
            <a:ext cx="8686800" cy="5257800"/>
          </a:xfrm>
        </p:spPr>
        <p:txBody>
          <a:bodyPr/>
          <a:lstStyle/>
          <a:p>
            <a:pPr marL="360363" lvl="1" indent="-360363">
              <a:buFont typeface="Arial" charset="0"/>
              <a:buChar char="•"/>
            </a:pPr>
            <a:endParaRPr lang="en-US" sz="2200" smtClean="0">
              <a:ea typeface="ＭＳ Ｐゴシック" pitchFamily="34" charset="-128"/>
              <a:cs typeface="Times New Roman" pitchFamily="18" charset="0"/>
            </a:endParaRPr>
          </a:p>
          <a:p>
            <a:pPr marL="360363" lvl="1" indent="-360363">
              <a:buFont typeface="Arial" charset="0"/>
              <a:buChar char="•"/>
            </a:pPr>
            <a:r>
              <a:rPr lang="en-US" sz="2200" smtClean="0">
                <a:ea typeface="ＭＳ Ｐゴシック" pitchFamily="34" charset="-128"/>
                <a:cs typeface="Times New Roman" pitchFamily="18" charset="0"/>
              </a:rPr>
              <a:t>Def: Transfer of possession of personal property ONLY (not including land) </a:t>
            </a:r>
            <a:r>
              <a:rPr lang="en-US" sz="2200" u="sng" smtClean="0">
                <a:ea typeface="ＭＳ Ｐゴシック" pitchFamily="34" charset="-128"/>
                <a:cs typeface="Times New Roman" pitchFamily="18" charset="0"/>
              </a:rPr>
              <a:t>without</a:t>
            </a:r>
            <a:r>
              <a:rPr lang="en-US" sz="2200" smtClean="0">
                <a:ea typeface="ＭＳ Ｐゴシック" pitchFamily="34" charset="-128"/>
                <a:cs typeface="Times New Roman" pitchFamily="18" charset="0"/>
              </a:rPr>
              <a:t> a transfer of ownership</a:t>
            </a:r>
          </a:p>
          <a:p>
            <a:pPr marL="360363" lvl="1" indent="-360363">
              <a:buFont typeface="Arial" charset="0"/>
              <a:buChar char="•"/>
            </a:pPr>
            <a:endParaRPr lang="en-CA" sz="2200" smtClean="0">
              <a:ea typeface="ＭＳ Ｐゴシック" pitchFamily="34" charset="-128"/>
              <a:cs typeface="Times New Roman" pitchFamily="18" charset="0"/>
            </a:endParaRPr>
          </a:p>
          <a:p>
            <a:pPr lvl="2"/>
            <a:r>
              <a:rPr lang="en-US" sz="2200" smtClean="0">
                <a:ea typeface="ＭＳ Ｐゴシック" pitchFamily="34" charset="-128"/>
                <a:cs typeface="Times New Roman" pitchFamily="18" charset="0"/>
              </a:rPr>
              <a:t>Transferor / owner of property is the </a:t>
            </a:r>
            <a:r>
              <a:rPr lang="en-US" sz="2200" b="1" smtClean="0">
                <a:solidFill>
                  <a:srgbClr val="FF0000"/>
                </a:solidFill>
                <a:ea typeface="ＭＳ Ｐゴシック" pitchFamily="34" charset="-128"/>
                <a:cs typeface="Times New Roman" pitchFamily="18" charset="0"/>
              </a:rPr>
              <a:t>bailor</a:t>
            </a:r>
            <a:r>
              <a:rPr lang="en-US" sz="2200" b="1" smtClean="0">
                <a:ea typeface="ＭＳ Ｐゴシック" pitchFamily="34" charset="-128"/>
                <a:cs typeface="Times New Roman" pitchFamily="18" charset="0"/>
              </a:rPr>
              <a:t> – </a:t>
            </a:r>
            <a:r>
              <a:rPr lang="en-US" sz="2200" smtClean="0">
                <a:ea typeface="ＭＳ Ｐゴシック" pitchFamily="34" charset="-128"/>
                <a:cs typeface="Times New Roman" pitchFamily="18" charset="0"/>
              </a:rPr>
              <a:t>Still have title, and that the item will go back in the hands of the bailor eventually</a:t>
            </a:r>
            <a:endParaRPr lang="en-CA" sz="2200" smtClean="0">
              <a:ea typeface="ＭＳ Ｐゴシック" pitchFamily="34" charset="-128"/>
              <a:cs typeface="Times New Roman" pitchFamily="18" charset="0"/>
            </a:endParaRPr>
          </a:p>
          <a:p>
            <a:pPr lvl="2"/>
            <a:r>
              <a:rPr lang="en-US" sz="2200" smtClean="0">
                <a:ea typeface="ＭＳ Ｐゴシック" pitchFamily="34" charset="-128"/>
                <a:cs typeface="Times New Roman" pitchFamily="18" charset="0"/>
              </a:rPr>
              <a:t>Party that receives custody is the </a:t>
            </a:r>
            <a:r>
              <a:rPr lang="en-US" sz="2200" b="1" smtClean="0">
                <a:solidFill>
                  <a:srgbClr val="FF0000"/>
                </a:solidFill>
                <a:ea typeface="ＭＳ Ｐゴシック" pitchFamily="34" charset="-128"/>
                <a:cs typeface="Times New Roman" pitchFamily="18" charset="0"/>
              </a:rPr>
              <a:t>bailee</a:t>
            </a:r>
            <a:endParaRPr lang="en-CA" sz="2200" smtClean="0">
              <a:solidFill>
                <a:srgbClr val="FF0000"/>
              </a:solidFill>
              <a:ea typeface="ＭＳ Ｐゴシック" pitchFamily="34" charset="-128"/>
              <a:cs typeface="Times New Roman" pitchFamily="18" charset="0"/>
            </a:endParaRPr>
          </a:p>
          <a:p>
            <a:pPr lvl="2"/>
            <a:r>
              <a:rPr lang="en-US" sz="2200" smtClean="0">
                <a:ea typeface="ＭＳ Ｐゴシック" pitchFamily="34" charset="-128"/>
                <a:cs typeface="Times New Roman" pitchFamily="18" charset="0"/>
              </a:rPr>
              <a:t>Can be contractual or non-contractual, contractual and involuntary</a:t>
            </a:r>
            <a:endParaRPr lang="en-CA" sz="2200" smtClean="0">
              <a:latin typeface="Times New Roman" pitchFamily="18" charset="0"/>
              <a:ea typeface="ＭＳ Ｐゴシック" pitchFamily="34" charset="-128"/>
              <a:cs typeface="Times New Roman" pitchFamily="18" charset="0"/>
            </a:endParaRPr>
          </a:p>
          <a:p>
            <a:endParaRPr lang="en-CA" sz="1800" smtClean="0">
              <a:latin typeface="Times New Roman" pitchFamily="18" charset="0"/>
              <a:ea typeface="ＭＳ Ｐゴシック" pitchFamily="34" charset="-128"/>
              <a:cs typeface="Times New Roman" pitchFamily="18" charset="0"/>
            </a:endParaRPr>
          </a:p>
        </p:txBody>
      </p:sp>
      <p:sp>
        <p:nvSpPr>
          <p:cNvPr id="28675" name="Title 1"/>
          <p:cNvSpPr>
            <a:spLocks noGrp="1"/>
          </p:cNvSpPr>
          <p:nvPr>
            <p:ph type="title"/>
          </p:nvPr>
        </p:nvSpPr>
        <p:spPr/>
        <p:txBody>
          <a:bodyPr/>
          <a:lstStyle/>
          <a:p>
            <a:r>
              <a:rPr lang="en-CA" smtClean="0">
                <a:ea typeface="ＭＳ Ｐゴシック" pitchFamily="34" charset="-128"/>
              </a:rPr>
              <a:t>Bailment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2"/>
          <p:cNvSpPr>
            <a:spLocks noGrp="1"/>
          </p:cNvSpPr>
          <p:nvPr>
            <p:ph idx="1"/>
          </p:nvPr>
        </p:nvSpPr>
        <p:spPr>
          <a:xfrm>
            <a:off x="228600" y="1295400"/>
            <a:ext cx="8686800" cy="5257800"/>
          </a:xfrm>
        </p:spPr>
        <p:txBody>
          <a:bodyPr/>
          <a:lstStyle/>
          <a:p>
            <a:endParaRPr lang="en-US" sz="2200" smtClean="0">
              <a:ea typeface="ＭＳ Ｐゴシック" pitchFamily="34" charset="-128"/>
              <a:cs typeface="Times New Roman" pitchFamily="18" charset="0"/>
            </a:endParaRPr>
          </a:p>
          <a:p>
            <a:r>
              <a:rPr lang="en-US" sz="2400" smtClean="0">
                <a:ea typeface="ＭＳ Ｐゴシック" pitchFamily="34" charset="-128"/>
                <a:cs typeface="Times New Roman" pitchFamily="18" charset="0"/>
              </a:rPr>
              <a:t>Benefit of Bailment</a:t>
            </a:r>
            <a:endParaRPr lang="en-CA" sz="2400" smtClean="0">
              <a:ea typeface="ＭＳ Ｐゴシック" pitchFamily="34" charset="-128"/>
              <a:cs typeface="Times New Roman" pitchFamily="18" charset="0"/>
            </a:endParaRPr>
          </a:p>
          <a:p>
            <a:pPr lvl="2"/>
            <a:r>
              <a:rPr lang="en-US" sz="2200" smtClean="0">
                <a:ea typeface="ＭＳ Ｐゴシック" pitchFamily="34" charset="-128"/>
                <a:cs typeface="Times New Roman" pitchFamily="18" charset="0"/>
              </a:rPr>
              <a:t>A </a:t>
            </a:r>
            <a:r>
              <a:rPr lang="en-US" sz="2200" b="1" smtClean="0">
                <a:solidFill>
                  <a:srgbClr val="FF0000"/>
                </a:solidFill>
                <a:ea typeface="ＭＳ Ｐゴシック" pitchFamily="34" charset="-128"/>
                <a:cs typeface="Times New Roman" pitchFamily="18" charset="0"/>
              </a:rPr>
              <a:t>gratuitous bailment</a:t>
            </a:r>
            <a:r>
              <a:rPr lang="en-US" sz="2200" smtClean="0">
                <a:solidFill>
                  <a:srgbClr val="FF0000"/>
                </a:solidFill>
                <a:ea typeface="ＭＳ Ｐゴシック" pitchFamily="34" charset="-128"/>
                <a:cs typeface="Times New Roman" pitchFamily="18" charset="0"/>
              </a:rPr>
              <a:t> </a:t>
            </a:r>
            <a:r>
              <a:rPr lang="en-US" sz="2200" smtClean="0">
                <a:ea typeface="ＭＳ Ｐゴシック" pitchFamily="34" charset="-128"/>
                <a:cs typeface="Times New Roman" pitchFamily="18" charset="0"/>
              </a:rPr>
              <a:t>may benefit both parties such as when a car is left with a friend for safekeeping, but the friend has permission to use it occasionally</a:t>
            </a:r>
            <a:endParaRPr lang="en-CA" sz="2200" smtClean="0">
              <a:ea typeface="ＭＳ Ｐゴシック" pitchFamily="34" charset="-128"/>
              <a:cs typeface="Times New Roman" pitchFamily="18" charset="0"/>
            </a:endParaRPr>
          </a:p>
          <a:p>
            <a:pPr lvl="2"/>
            <a:r>
              <a:rPr lang="en-US" sz="2200" smtClean="0">
                <a:ea typeface="ＭＳ Ｐゴシック" pitchFamily="34" charset="-128"/>
                <a:cs typeface="Times New Roman" pitchFamily="18" charset="0"/>
              </a:rPr>
              <a:t>A </a:t>
            </a:r>
            <a:r>
              <a:rPr lang="en-US" sz="2200" b="1" smtClean="0">
                <a:solidFill>
                  <a:srgbClr val="FF0000"/>
                </a:solidFill>
                <a:ea typeface="ＭＳ Ｐゴシック" pitchFamily="34" charset="-128"/>
                <a:cs typeface="Times New Roman" pitchFamily="18" charset="0"/>
              </a:rPr>
              <a:t>bailment for value</a:t>
            </a:r>
            <a:r>
              <a:rPr lang="en-US" sz="2200" smtClean="0">
                <a:solidFill>
                  <a:srgbClr val="FF0000"/>
                </a:solidFill>
                <a:ea typeface="ＭＳ Ｐゴシック" pitchFamily="34" charset="-128"/>
                <a:cs typeface="Times New Roman" pitchFamily="18" charset="0"/>
              </a:rPr>
              <a:t> </a:t>
            </a:r>
            <a:r>
              <a:rPr lang="en-US" sz="2200" smtClean="0">
                <a:ea typeface="ＭＳ Ｐゴシック" pitchFamily="34" charset="-128"/>
                <a:cs typeface="Times New Roman" pitchFamily="18" charset="0"/>
              </a:rPr>
              <a:t>can go both ways as well such as when a car dealership gives you a car to play with for a weekend (and hopefully buy) so you can enjoy it</a:t>
            </a:r>
            <a:endParaRPr lang="en-CA" sz="2200" smtClean="0">
              <a:ea typeface="ＭＳ Ｐゴシック" pitchFamily="34" charset="-128"/>
              <a:cs typeface="Times New Roman" pitchFamily="18" charset="0"/>
            </a:endParaRPr>
          </a:p>
          <a:p>
            <a:endParaRPr lang="en-CA" sz="1800" smtClean="0">
              <a:latin typeface="Times New Roman" pitchFamily="18" charset="0"/>
              <a:ea typeface="ＭＳ Ｐゴシック" pitchFamily="34" charset="-128"/>
              <a:cs typeface="Times New Roman" pitchFamily="18" charset="0"/>
            </a:endParaRPr>
          </a:p>
          <a:p>
            <a:endParaRPr lang="en-CA" sz="1800" smtClean="0">
              <a:latin typeface="Times New Roman" pitchFamily="18" charset="0"/>
              <a:ea typeface="ＭＳ Ｐゴシック" pitchFamily="34" charset="-128"/>
              <a:cs typeface="Times New Roman" pitchFamily="18" charset="0"/>
            </a:endParaRPr>
          </a:p>
        </p:txBody>
      </p:sp>
      <p:sp>
        <p:nvSpPr>
          <p:cNvPr id="29699" name="Title 1"/>
          <p:cNvSpPr>
            <a:spLocks noGrp="1"/>
          </p:cNvSpPr>
          <p:nvPr>
            <p:ph type="title"/>
          </p:nvPr>
        </p:nvSpPr>
        <p:spPr/>
        <p:txBody>
          <a:bodyPr/>
          <a:lstStyle/>
          <a:p>
            <a:r>
              <a:rPr lang="en-CA" smtClean="0">
                <a:ea typeface="ＭＳ Ｐゴシック" pitchFamily="34" charset="-128"/>
              </a:rPr>
              <a:t>Bailment</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Content Placeholder 2"/>
          <p:cNvSpPr>
            <a:spLocks noGrp="1"/>
          </p:cNvSpPr>
          <p:nvPr>
            <p:ph idx="1"/>
          </p:nvPr>
        </p:nvSpPr>
        <p:spPr>
          <a:xfrm>
            <a:off x="214313" y="1571625"/>
            <a:ext cx="8686800" cy="4857750"/>
          </a:xfrm>
        </p:spPr>
        <p:txBody>
          <a:bodyPr/>
          <a:lstStyle/>
          <a:p>
            <a:pPr lvl="1">
              <a:lnSpc>
                <a:spcPct val="90000"/>
              </a:lnSpc>
              <a:defRPr/>
            </a:pPr>
            <a:r>
              <a:rPr lang="en-US" sz="2400" dirty="0"/>
              <a:t>The </a:t>
            </a:r>
            <a:r>
              <a:rPr lang="en-US" sz="2400" dirty="0" err="1">
                <a:solidFill>
                  <a:srgbClr val="FF0000"/>
                </a:solidFill>
              </a:rPr>
              <a:t>bailee</a:t>
            </a:r>
            <a:r>
              <a:rPr lang="en-US" sz="2400" dirty="0"/>
              <a:t> has a duty of care to take care of the possession</a:t>
            </a:r>
            <a:endParaRPr lang="en-CA" sz="2400" dirty="0"/>
          </a:p>
          <a:p>
            <a:pPr lvl="1">
              <a:lnSpc>
                <a:spcPct val="90000"/>
              </a:lnSpc>
              <a:defRPr/>
            </a:pPr>
            <a:r>
              <a:rPr lang="en-US" sz="2400" dirty="0"/>
              <a:t>In contract often the terms (express or implied) outline the duties and liabilities of the </a:t>
            </a:r>
            <a:r>
              <a:rPr lang="en-US" sz="2400" dirty="0" err="1"/>
              <a:t>bailee</a:t>
            </a:r>
            <a:endParaRPr lang="en-CA" sz="2400" dirty="0"/>
          </a:p>
          <a:p>
            <a:pPr lvl="2">
              <a:lnSpc>
                <a:spcPct val="90000"/>
              </a:lnSpc>
              <a:defRPr/>
            </a:pPr>
            <a:r>
              <a:rPr lang="en-US" sz="2200" dirty="0"/>
              <a:t>Exemption clauses written into contracts for liability of </a:t>
            </a:r>
            <a:r>
              <a:rPr lang="en-US" sz="2200" dirty="0" err="1"/>
              <a:t>bailees</a:t>
            </a:r>
            <a:r>
              <a:rPr lang="en-US" sz="2200" dirty="0"/>
              <a:t> are construed very strictly by the court</a:t>
            </a:r>
            <a:endParaRPr lang="en-CA" sz="2200" dirty="0"/>
          </a:p>
          <a:p>
            <a:pPr lvl="2">
              <a:lnSpc>
                <a:spcPct val="90000"/>
              </a:lnSpc>
              <a:defRPr/>
            </a:pPr>
            <a:r>
              <a:rPr lang="en-US" sz="2200" dirty="0"/>
              <a:t>If goods are damaged for any reason not related to performance related to the contract, </a:t>
            </a:r>
            <a:r>
              <a:rPr lang="en-US" sz="2200" dirty="0" err="1"/>
              <a:t>bailee</a:t>
            </a:r>
            <a:r>
              <a:rPr lang="en-US" sz="2200" dirty="0"/>
              <a:t> is not protected by the exemption </a:t>
            </a:r>
            <a:r>
              <a:rPr lang="en-US" sz="2200" dirty="0" smtClean="0"/>
              <a:t>clause</a:t>
            </a:r>
          </a:p>
          <a:p>
            <a:pPr marL="914400" lvl="2" indent="0">
              <a:lnSpc>
                <a:spcPct val="90000"/>
              </a:lnSpc>
              <a:buFontTx/>
              <a:buNone/>
              <a:defRPr/>
            </a:pPr>
            <a:endParaRPr lang="en-CA" dirty="0"/>
          </a:p>
          <a:p>
            <a:pPr lvl="1">
              <a:lnSpc>
                <a:spcPct val="90000"/>
              </a:lnSpc>
              <a:defRPr/>
            </a:pPr>
            <a:r>
              <a:rPr lang="en-US" sz="2400" dirty="0"/>
              <a:t>The standard of care required by the law of torts applies in circumstances not covered </a:t>
            </a:r>
            <a:r>
              <a:rPr lang="en-US" sz="2400" dirty="0" smtClean="0"/>
              <a:t>by </a:t>
            </a:r>
            <a:r>
              <a:rPr lang="en-US" sz="2400" dirty="0"/>
              <a:t>the bailment contract</a:t>
            </a:r>
            <a:endParaRPr lang="en-CA" sz="2400" dirty="0"/>
          </a:p>
        </p:txBody>
      </p:sp>
      <p:sp>
        <p:nvSpPr>
          <p:cNvPr id="30723" name="Title 1"/>
          <p:cNvSpPr>
            <a:spLocks noGrp="1"/>
          </p:cNvSpPr>
          <p:nvPr>
            <p:ph type="title"/>
          </p:nvPr>
        </p:nvSpPr>
        <p:spPr>
          <a:xfrm>
            <a:off x="1676400" y="0"/>
            <a:ext cx="7162800" cy="1143000"/>
          </a:xfrm>
        </p:spPr>
        <p:txBody>
          <a:bodyPr/>
          <a:lstStyle/>
          <a:p>
            <a:r>
              <a:rPr lang="en-US" smtClean="0">
                <a:ea typeface="ＭＳ Ｐゴシック" pitchFamily="34" charset="-128"/>
              </a:rPr>
              <a:t>Liability Under Contract and Tort</a:t>
            </a:r>
            <a:endParaRPr lang="en-CA" smtClean="0">
              <a:ea typeface="ＭＳ Ｐゴシック" pitchFamily="34" charset="-128"/>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214313" y="1428750"/>
            <a:ext cx="8686800" cy="4829175"/>
          </a:xfrm>
        </p:spPr>
        <p:txBody>
          <a:bodyPr/>
          <a:lstStyle/>
          <a:p>
            <a:pPr lvl="1">
              <a:lnSpc>
                <a:spcPct val="90000"/>
              </a:lnSpc>
            </a:pPr>
            <a:r>
              <a:rPr lang="en-US" sz="2400" smtClean="0">
                <a:ea typeface="ＭＳ Ｐゴシック" pitchFamily="34" charset="-128"/>
              </a:rPr>
              <a:t>Law of bailment places the burden on bailee to prove that they were not negligent</a:t>
            </a:r>
          </a:p>
          <a:p>
            <a:pPr lvl="1">
              <a:lnSpc>
                <a:spcPct val="90000"/>
              </a:lnSpc>
            </a:pPr>
            <a:r>
              <a:rPr lang="en-US" sz="2400" smtClean="0">
                <a:ea typeface="ＭＳ Ｐゴシック" pitchFamily="34" charset="-128"/>
              </a:rPr>
              <a:t>must offer a reasonable alternative explanation (</a:t>
            </a:r>
            <a:r>
              <a:rPr lang="en-US" sz="2400" b="1" smtClean="0">
                <a:solidFill>
                  <a:srgbClr val="FF0000"/>
                </a:solidFill>
                <a:ea typeface="ＭＳ Ｐゴシック" pitchFamily="34" charset="-128"/>
              </a:rPr>
              <a:t>reverse onus</a:t>
            </a:r>
            <a:r>
              <a:rPr lang="en-US" sz="2400" smtClean="0">
                <a:ea typeface="ＭＳ Ｐゴシック" pitchFamily="34" charset="-128"/>
              </a:rPr>
              <a:t>)</a:t>
            </a:r>
            <a:endParaRPr lang="en-CA" sz="2400" smtClean="0">
              <a:ea typeface="ＭＳ Ｐゴシック" pitchFamily="34" charset="-128"/>
            </a:endParaRPr>
          </a:p>
          <a:p>
            <a:pPr lvl="2">
              <a:lnSpc>
                <a:spcPct val="90000"/>
              </a:lnSpc>
            </a:pPr>
            <a:r>
              <a:rPr lang="en-US" sz="2200" smtClean="0">
                <a:ea typeface="ＭＳ Ｐゴシック" pitchFamily="34" charset="-128"/>
              </a:rPr>
              <a:t>Easier to sue in bailment vs. tort</a:t>
            </a:r>
            <a:endParaRPr lang="en-CA" sz="2200" smtClean="0">
              <a:ea typeface="ＭＳ Ｐゴシック" pitchFamily="34" charset="-128"/>
            </a:endParaRPr>
          </a:p>
          <a:p>
            <a:pPr lvl="2">
              <a:lnSpc>
                <a:spcPct val="90000"/>
              </a:lnSpc>
            </a:pPr>
            <a:r>
              <a:rPr lang="en-US" sz="2200" smtClean="0">
                <a:ea typeface="ＭＳ Ｐゴシック" pitchFamily="34" charset="-128"/>
              </a:rPr>
              <a:t>Eg. You send your car in for repairs and it catches fire, you need only establish the condition of the car when you dropped it off, and the condition it was in when you received it</a:t>
            </a:r>
            <a:endParaRPr lang="en-CA" sz="2200" smtClean="0">
              <a:ea typeface="ＭＳ Ｐゴシック" pitchFamily="34" charset="-128"/>
            </a:endParaRPr>
          </a:p>
          <a:p>
            <a:pPr>
              <a:lnSpc>
                <a:spcPct val="90000"/>
              </a:lnSpc>
            </a:pPr>
            <a:endParaRPr lang="en-CA" sz="2700" smtClean="0">
              <a:ea typeface="ＭＳ Ｐゴシック" pitchFamily="34" charset="-128"/>
            </a:endParaRPr>
          </a:p>
        </p:txBody>
      </p:sp>
      <p:sp>
        <p:nvSpPr>
          <p:cNvPr id="31747"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ctrTitle"/>
          </p:nvPr>
        </p:nvSpPr>
        <p:spPr/>
        <p:txBody>
          <a:bodyPr/>
          <a:lstStyle/>
          <a:p>
            <a:r>
              <a:rPr lang="en-CA" smtClean="0">
                <a:ea typeface="ＭＳ Ｐゴシック" pitchFamily="34" charset="-128"/>
              </a:rPr>
              <a:t>BU231 – Chapter 13</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a:xfrm>
            <a:off x="214313" y="1428750"/>
            <a:ext cx="8686800" cy="4829175"/>
          </a:xfrm>
        </p:spPr>
        <p:txBody>
          <a:bodyPr/>
          <a:lstStyle/>
          <a:p>
            <a:pPr lvl="1">
              <a:lnSpc>
                <a:spcPct val="90000"/>
              </a:lnSpc>
            </a:pPr>
            <a:r>
              <a:rPr lang="en-US" sz="2400" smtClean="0">
                <a:ea typeface="ＭＳ Ｐゴシック" pitchFamily="34" charset="-128"/>
              </a:rPr>
              <a:t>A </a:t>
            </a:r>
            <a:r>
              <a:rPr lang="en-US" sz="2400" smtClean="0">
                <a:solidFill>
                  <a:srgbClr val="FF0000"/>
                </a:solidFill>
                <a:ea typeface="ＭＳ Ｐゴシック" pitchFamily="34" charset="-128"/>
              </a:rPr>
              <a:t>sub-bailee </a:t>
            </a:r>
            <a:r>
              <a:rPr lang="en-US" sz="2400" smtClean="0">
                <a:ea typeface="ＭＳ Ｐゴシック" pitchFamily="34" charset="-128"/>
              </a:rPr>
              <a:t>is when a bailee gives the objects to another person</a:t>
            </a:r>
            <a:endParaRPr lang="en-CA" sz="2400" smtClean="0">
              <a:ea typeface="ＭＳ Ｐゴシック" pitchFamily="34" charset="-128"/>
            </a:endParaRPr>
          </a:p>
          <a:p>
            <a:pPr lvl="2">
              <a:lnSpc>
                <a:spcPct val="90000"/>
              </a:lnSpc>
            </a:pPr>
            <a:r>
              <a:rPr lang="en-US" sz="2200" smtClean="0">
                <a:ea typeface="ＭＳ Ｐゴシック" pitchFamily="34" charset="-128"/>
              </a:rPr>
              <a:t>Eg. Cindy takes her ring to a jewelry store. Jeweler was unable to repair the ring so he sends it to his brother, another jeweler. The brother drops the ring down a drain. Cindy can sue everyone. As bailees (Sub or regular), as they all owed her a duty.</a:t>
            </a:r>
          </a:p>
          <a:p>
            <a:pPr>
              <a:lnSpc>
                <a:spcPct val="90000"/>
              </a:lnSpc>
            </a:pPr>
            <a:endParaRPr lang="en-CA" sz="2700" smtClean="0">
              <a:ea typeface="ＭＳ Ｐゴシック" pitchFamily="34" charset="-128"/>
            </a:endParaRPr>
          </a:p>
        </p:txBody>
      </p:sp>
      <p:sp>
        <p:nvSpPr>
          <p:cNvPr id="32771"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2"/>
          <p:cNvSpPr>
            <a:spLocks noGrp="1"/>
          </p:cNvSpPr>
          <p:nvPr>
            <p:ph idx="1"/>
          </p:nvPr>
        </p:nvSpPr>
        <p:spPr>
          <a:xfrm>
            <a:off x="0" y="1066800"/>
            <a:ext cx="8686800" cy="5257800"/>
          </a:xfrm>
        </p:spPr>
        <p:txBody>
          <a:bodyPr/>
          <a:lstStyle/>
          <a:p>
            <a:pPr marL="0" indent="0">
              <a:lnSpc>
                <a:spcPct val="80000"/>
              </a:lnSpc>
              <a:buFontTx/>
              <a:buNone/>
            </a:pPr>
            <a:endParaRPr lang="en-CA" sz="2200" smtClean="0">
              <a:ea typeface="ＭＳ Ｐゴシック" pitchFamily="34" charset="-128"/>
            </a:endParaRPr>
          </a:p>
          <a:p>
            <a:pPr lvl="1">
              <a:lnSpc>
                <a:spcPct val="80000"/>
              </a:lnSpc>
            </a:pPr>
            <a:r>
              <a:rPr lang="en-US" sz="2200" b="1" i="1" smtClean="0">
                <a:ea typeface="ＭＳ Ｐゴシック" pitchFamily="34" charset="-128"/>
              </a:rPr>
              <a:t>Gratuitous bailment for benefit of </a:t>
            </a:r>
            <a:r>
              <a:rPr lang="en-US" sz="2200" b="1" i="1" u="sng" smtClean="0">
                <a:solidFill>
                  <a:srgbClr val="FF0000"/>
                </a:solidFill>
                <a:ea typeface="ＭＳ Ｐゴシック" pitchFamily="34" charset="-128"/>
              </a:rPr>
              <a:t>Bailor</a:t>
            </a:r>
            <a:endParaRPr lang="en-CA" sz="2200" b="1" smtClean="0">
              <a:solidFill>
                <a:srgbClr val="FF0000"/>
              </a:solidFill>
              <a:ea typeface="ＭＳ Ｐゴシック" pitchFamily="34" charset="-128"/>
            </a:endParaRPr>
          </a:p>
          <a:p>
            <a:pPr lvl="2">
              <a:lnSpc>
                <a:spcPct val="80000"/>
              </a:lnSpc>
            </a:pPr>
            <a:r>
              <a:rPr lang="en-US" sz="2000" smtClean="0">
                <a:ea typeface="ＭＳ Ｐゴシック" pitchFamily="34" charset="-128"/>
              </a:rPr>
              <a:t>Lowest standard of care is owed on the gratuitous benefit where the benefit is to the bailor</a:t>
            </a:r>
            <a:endParaRPr lang="en-CA" sz="2000" smtClean="0">
              <a:ea typeface="ＭＳ Ｐゴシック" pitchFamily="34" charset="-128"/>
            </a:endParaRPr>
          </a:p>
          <a:p>
            <a:pPr lvl="2">
              <a:lnSpc>
                <a:spcPct val="80000"/>
              </a:lnSpc>
            </a:pPr>
            <a:r>
              <a:rPr lang="en-US" sz="2000" smtClean="0">
                <a:ea typeface="ＭＳ Ｐゴシック" pitchFamily="34" charset="-128"/>
              </a:rPr>
              <a:t>Bailee is doing a favour for bailor</a:t>
            </a:r>
            <a:endParaRPr lang="en-CA" sz="2000" smtClean="0">
              <a:ea typeface="ＭＳ Ｐゴシック" pitchFamily="34" charset="-128"/>
            </a:endParaRPr>
          </a:p>
          <a:p>
            <a:pPr lvl="2">
              <a:lnSpc>
                <a:spcPct val="80000"/>
              </a:lnSpc>
            </a:pPr>
            <a:r>
              <a:rPr lang="en-US" sz="2000" smtClean="0">
                <a:ea typeface="ＭＳ Ｐゴシック" pitchFamily="34" charset="-128"/>
              </a:rPr>
              <a:t>Eg. </a:t>
            </a:r>
            <a:r>
              <a:rPr lang="ja-JP" altLang="en-US" sz="2000" smtClean="0">
                <a:ea typeface="ＭＳ Ｐゴシック" pitchFamily="34" charset="-128"/>
              </a:rPr>
              <a:t>“</a:t>
            </a:r>
            <a:r>
              <a:rPr lang="en-US" altLang="ja-JP" sz="2000" smtClean="0">
                <a:ea typeface="ＭＳ Ｐゴシック" pitchFamily="34" charset="-128"/>
              </a:rPr>
              <a:t>Can I put my car in your garage for the winter?</a:t>
            </a:r>
            <a:r>
              <a:rPr lang="ja-JP" altLang="en-US" sz="2000" smtClean="0">
                <a:ea typeface="ＭＳ Ｐゴシック" pitchFamily="34" charset="-128"/>
              </a:rPr>
              <a:t>”</a:t>
            </a:r>
            <a:endParaRPr lang="en-CA" altLang="ja-JP" sz="2000" smtClean="0">
              <a:ea typeface="ＭＳ Ｐゴシック" pitchFamily="34" charset="-128"/>
            </a:endParaRPr>
          </a:p>
          <a:p>
            <a:pPr lvl="2">
              <a:lnSpc>
                <a:spcPct val="80000"/>
              </a:lnSpc>
            </a:pPr>
            <a:endParaRPr lang="en-CA" altLang="ja-JP" sz="2000" smtClean="0">
              <a:ea typeface="ＭＳ Ｐゴシック" pitchFamily="34" charset="-128"/>
            </a:endParaRPr>
          </a:p>
          <a:p>
            <a:pPr lvl="1">
              <a:lnSpc>
                <a:spcPct val="80000"/>
              </a:lnSpc>
            </a:pPr>
            <a:r>
              <a:rPr lang="en-US" sz="2000" b="1" i="1" smtClean="0">
                <a:ea typeface="ＭＳ Ｐゴシック" pitchFamily="34" charset="-128"/>
              </a:rPr>
              <a:t>Gratuitous bailment for benefit of </a:t>
            </a:r>
            <a:r>
              <a:rPr lang="en-US" sz="2000" b="1" i="1" u="sng" smtClean="0">
                <a:solidFill>
                  <a:srgbClr val="FF0000"/>
                </a:solidFill>
                <a:ea typeface="ＭＳ Ｐゴシック" pitchFamily="34" charset="-128"/>
              </a:rPr>
              <a:t>Bailee</a:t>
            </a:r>
            <a:r>
              <a:rPr lang="en-US" sz="2000" b="1" i="1" smtClean="0">
                <a:ea typeface="ＭＳ Ｐゴシック" pitchFamily="34" charset="-128"/>
              </a:rPr>
              <a:t> </a:t>
            </a:r>
            <a:endParaRPr lang="en-CA" sz="2000" b="1" smtClean="0">
              <a:ea typeface="ＭＳ Ｐゴシック" pitchFamily="34" charset="-128"/>
            </a:endParaRPr>
          </a:p>
          <a:p>
            <a:pPr lvl="2">
              <a:lnSpc>
                <a:spcPct val="80000"/>
              </a:lnSpc>
            </a:pPr>
            <a:r>
              <a:rPr lang="en-US" sz="2000" smtClean="0">
                <a:ea typeface="ＭＳ Ｐゴシック" pitchFamily="34" charset="-128"/>
              </a:rPr>
              <a:t>Bailor receives no consideration, thus the bailee should compensate the bailor when damage occurs to goods as result of any slight carelessness</a:t>
            </a:r>
            <a:endParaRPr lang="en-CA" sz="2000" smtClean="0">
              <a:ea typeface="ＭＳ Ｐゴシック" pitchFamily="34" charset="-128"/>
            </a:endParaRPr>
          </a:p>
          <a:p>
            <a:pPr lvl="2">
              <a:lnSpc>
                <a:spcPct val="80000"/>
              </a:lnSpc>
            </a:pPr>
            <a:r>
              <a:rPr lang="en-US" sz="2000" smtClean="0">
                <a:ea typeface="ＭＳ Ｐゴシック" pitchFamily="34" charset="-128"/>
              </a:rPr>
              <a:t>Eg. </a:t>
            </a:r>
            <a:r>
              <a:rPr lang="ja-JP" altLang="en-US" sz="2000" smtClean="0">
                <a:ea typeface="ＭＳ Ｐゴシック" pitchFamily="34" charset="-128"/>
              </a:rPr>
              <a:t>“</a:t>
            </a:r>
            <a:r>
              <a:rPr lang="en-US" altLang="ja-JP" sz="2000" smtClean="0">
                <a:ea typeface="ＭＳ Ｐゴシック" pitchFamily="34" charset="-128"/>
              </a:rPr>
              <a:t>Can I borrow your lawnmower?</a:t>
            </a:r>
            <a:r>
              <a:rPr lang="ja-JP" altLang="en-US" sz="2000" smtClean="0">
                <a:ea typeface="ＭＳ Ｐゴシック" pitchFamily="34" charset="-128"/>
              </a:rPr>
              <a:t>”</a:t>
            </a:r>
            <a:endParaRPr lang="en-CA" altLang="ja-JP" sz="2000" smtClean="0">
              <a:ea typeface="ＭＳ Ｐゴシック" pitchFamily="34" charset="-128"/>
            </a:endParaRPr>
          </a:p>
          <a:p>
            <a:pPr marL="0" indent="0">
              <a:lnSpc>
                <a:spcPct val="80000"/>
              </a:lnSpc>
            </a:pPr>
            <a:endParaRPr lang="en-CA" sz="2000" smtClean="0">
              <a:ea typeface="ＭＳ Ｐゴシック" pitchFamily="34" charset="-128"/>
            </a:endParaRPr>
          </a:p>
        </p:txBody>
      </p:sp>
      <p:sp>
        <p:nvSpPr>
          <p:cNvPr id="33795" name="Title 1"/>
          <p:cNvSpPr>
            <a:spLocks noGrp="1"/>
          </p:cNvSpPr>
          <p:nvPr>
            <p:ph type="title"/>
          </p:nvPr>
        </p:nvSpPr>
        <p:spPr/>
        <p:txBody>
          <a:bodyPr/>
          <a:lstStyle/>
          <a:p>
            <a:r>
              <a:rPr lang="en-CA" smtClean="0">
                <a:ea typeface="ＭＳ Ｐゴシック" pitchFamily="34" charset="-128"/>
              </a:rPr>
              <a:t>Standard of Care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2"/>
          <p:cNvSpPr>
            <a:spLocks noGrp="1"/>
          </p:cNvSpPr>
          <p:nvPr>
            <p:ph idx="1"/>
          </p:nvPr>
        </p:nvSpPr>
        <p:spPr>
          <a:xfrm>
            <a:off x="214313" y="1428750"/>
            <a:ext cx="8686800" cy="4829175"/>
          </a:xfrm>
        </p:spPr>
        <p:txBody>
          <a:bodyPr/>
          <a:lstStyle/>
          <a:p>
            <a:pPr>
              <a:lnSpc>
                <a:spcPct val="80000"/>
              </a:lnSpc>
            </a:pPr>
            <a:r>
              <a:rPr lang="en-US" sz="2700" b="1" i="1" smtClean="0">
                <a:ea typeface="ＭＳ Ｐゴシック" pitchFamily="34" charset="-128"/>
              </a:rPr>
              <a:t>Repair and Storage Liens Act</a:t>
            </a:r>
          </a:p>
          <a:p>
            <a:pPr lvl="1">
              <a:lnSpc>
                <a:spcPct val="80000"/>
              </a:lnSpc>
            </a:pPr>
            <a:r>
              <a:rPr lang="en-US" sz="2400" b="1" smtClean="0">
                <a:solidFill>
                  <a:srgbClr val="FF0000"/>
                </a:solidFill>
                <a:ea typeface="ＭＳ Ｐゴシック" pitchFamily="34" charset="-128"/>
              </a:rPr>
              <a:t>Liens</a:t>
            </a:r>
            <a:r>
              <a:rPr lang="en-US" sz="2400" b="1" smtClean="0">
                <a:ea typeface="ＭＳ Ｐゴシック" pitchFamily="34" charset="-128"/>
              </a:rPr>
              <a:t> </a:t>
            </a:r>
            <a:r>
              <a:rPr lang="en-US" sz="2400" smtClean="0">
                <a:ea typeface="ＭＳ Ｐゴシック" pitchFamily="34" charset="-128"/>
              </a:rPr>
              <a:t>give the bailee a right to retain possession of goods until the bailor pays what is due for the services – Allows the bailee to retain possession until the bailor pays the price requires. </a:t>
            </a:r>
          </a:p>
          <a:p>
            <a:pPr lvl="1">
              <a:lnSpc>
                <a:spcPct val="80000"/>
              </a:lnSpc>
            </a:pPr>
            <a:endParaRPr lang="en-CA" sz="2400" smtClean="0">
              <a:ea typeface="ＭＳ Ｐゴシック" pitchFamily="34" charset="-128"/>
            </a:endParaRPr>
          </a:p>
          <a:p>
            <a:pPr lvl="1">
              <a:lnSpc>
                <a:spcPct val="80000"/>
              </a:lnSpc>
            </a:pPr>
            <a:r>
              <a:rPr lang="en-US" sz="2400" smtClean="0">
                <a:ea typeface="ＭＳ Ｐゴシック" pitchFamily="34" charset="-128"/>
              </a:rPr>
              <a:t>If they obtain the goods back lawfully without fraud, the right of lien is lost. The rights of possession must still be in the bailee</a:t>
            </a:r>
            <a:endParaRPr lang="en-CA" sz="2400" smtClean="0">
              <a:ea typeface="ＭＳ Ｐゴシック" pitchFamily="34" charset="-128"/>
            </a:endParaRPr>
          </a:p>
          <a:p>
            <a:pPr lvl="2">
              <a:lnSpc>
                <a:spcPct val="80000"/>
              </a:lnSpc>
            </a:pPr>
            <a:r>
              <a:rPr lang="en-US" sz="2000" smtClean="0">
                <a:ea typeface="ＭＳ Ｐゴシック" pitchFamily="34" charset="-128"/>
              </a:rPr>
              <a:t>Arises only when the service has already been performed and payment is past-due</a:t>
            </a:r>
          </a:p>
          <a:p>
            <a:pPr lvl="2">
              <a:lnSpc>
                <a:spcPct val="80000"/>
              </a:lnSpc>
            </a:pPr>
            <a:endParaRPr lang="en-CA" sz="2000" smtClean="0">
              <a:ea typeface="ＭＳ Ｐゴシック" pitchFamily="34" charset="-128"/>
            </a:endParaRPr>
          </a:p>
          <a:p>
            <a:pPr lvl="1">
              <a:lnSpc>
                <a:spcPct val="80000"/>
              </a:lnSpc>
            </a:pPr>
            <a:r>
              <a:rPr lang="en-US" sz="2400" smtClean="0">
                <a:ea typeface="ＭＳ Ｐゴシック" pitchFamily="34" charset="-128"/>
              </a:rPr>
              <a:t>A right of lien is available (A common law right) to bailees who perform services in nature of repairs or improvements to goods, innkeepers, common carriers and to lawyers and bankers</a:t>
            </a:r>
          </a:p>
          <a:p>
            <a:pPr lvl="1">
              <a:lnSpc>
                <a:spcPct val="80000"/>
              </a:lnSpc>
            </a:pPr>
            <a:endParaRPr lang="en-US" sz="2000" smtClean="0">
              <a:ea typeface="ＭＳ Ｐゴシック" pitchFamily="34" charset="-128"/>
            </a:endParaRPr>
          </a:p>
        </p:txBody>
      </p:sp>
      <p:sp>
        <p:nvSpPr>
          <p:cNvPr id="34819" name="Title 1"/>
          <p:cNvSpPr>
            <a:spLocks noGrp="1"/>
          </p:cNvSpPr>
          <p:nvPr>
            <p:ph type="title"/>
          </p:nvPr>
        </p:nvSpPr>
        <p:spPr/>
        <p:txBody>
          <a:bodyPr/>
          <a:lstStyle/>
          <a:p>
            <a:r>
              <a:rPr lang="en-CA" smtClean="0">
                <a:ea typeface="ＭＳ Ｐゴシック" pitchFamily="34" charset="-128"/>
              </a:rPr>
              <a:t>Liens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p:txBody>
          <a:bodyPr/>
          <a:lstStyle/>
          <a:p>
            <a:pPr lvl="1">
              <a:lnSpc>
                <a:spcPct val="90000"/>
              </a:lnSpc>
            </a:pPr>
            <a:r>
              <a:rPr lang="en-US" sz="2400" smtClean="0">
                <a:ea typeface="ＭＳ Ｐゴシック" pitchFamily="34" charset="-128"/>
              </a:rPr>
              <a:t>There is no common law right of sale – The only way to get this right is when its under the statue or you contract for it</a:t>
            </a:r>
            <a:endParaRPr lang="en-CA" sz="2400" smtClean="0">
              <a:ea typeface="ＭＳ Ｐゴシック" pitchFamily="34" charset="-128"/>
            </a:endParaRPr>
          </a:p>
          <a:p>
            <a:pPr lvl="1">
              <a:lnSpc>
                <a:spcPct val="90000"/>
              </a:lnSpc>
            </a:pPr>
            <a:r>
              <a:rPr lang="en-US" sz="2400" smtClean="0">
                <a:ea typeface="ＭＳ Ｐゴシック" pitchFamily="34" charset="-128"/>
              </a:rPr>
              <a:t>For a gratuitous situation, you </a:t>
            </a:r>
            <a:r>
              <a:rPr lang="en-US" sz="2400" b="1" smtClean="0">
                <a:ea typeface="ＭＳ Ｐゴシック" pitchFamily="34" charset="-128"/>
              </a:rPr>
              <a:t>cannot</a:t>
            </a:r>
            <a:r>
              <a:rPr lang="en-US" sz="2400" smtClean="0">
                <a:ea typeface="ＭＳ Ｐゴシック" pitchFamily="34" charset="-128"/>
              </a:rPr>
              <a:t> get the right of sale</a:t>
            </a:r>
            <a:endParaRPr lang="en-CA" sz="2400" smtClean="0">
              <a:ea typeface="ＭＳ Ｐゴシック" pitchFamily="34" charset="-128"/>
            </a:endParaRPr>
          </a:p>
          <a:p>
            <a:pPr lvl="1">
              <a:lnSpc>
                <a:spcPct val="90000"/>
              </a:lnSpc>
              <a:buFontTx/>
              <a:buNone/>
            </a:pPr>
            <a:endParaRPr lang="en-CA" sz="2400" b="1" smtClean="0">
              <a:ea typeface="ＭＳ Ｐゴシック" pitchFamily="34" charset="-128"/>
            </a:endParaRPr>
          </a:p>
          <a:p>
            <a:pPr lvl="1">
              <a:lnSpc>
                <a:spcPct val="90000"/>
              </a:lnSpc>
              <a:buFontTx/>
              <a:buNone/>
            </a:pPr>
            <a:r>
              <a:rPr lang="en-US" sz="2400" b="1" smtClean="0">
                <a:ea typeface="ＭＳ Ｐゴシック" pitchFamily="34" charset="-128"/>
              </a:rPr>
              <a:t>Bailees now have a statutory right to sell the goods</a:t>
            </a:r>
            <a:endParaRPr lang="en-CA" sz="2400" b="1" smtClean="0">
              <a:ea typeface="ＭＳ Ｐゴシック" pitchFamily="34" charset="-128"/>
            </a:endParaRPr>
          </a:p>
          <a:p>
            <a:pPr lvl="2">
              <a:lnSpc>
                <a:spcPct val="90000"/>
              </a:lnSpc>
            </a:pPr>
            <a:r>
              <a:rPr lang="en-US" sz="2000" smtClean="0">
                <a:ea typeface="ＭＳ Ｐゴシック" pitchFamily="34" charset="-128"/>
              </a:rPr>
              <a:t>Certain time needs to elapse after payment is due</a:t>
            </a:r>
            <a:endParaRPr lang="en-CA" sz="2000" smtClean="0">
              <a:ea typeface="ＭＳ Ｐゴシック" pitchFamily="34" charset="-128"/>
            </a:endParaRPr>
          </a:p>
          <a:p>
            <a:pPr lvl="2">
              <a:lnSpc>
                <a:spcPct val="90000"/>
              </a:lnSpc>
            </a:pPr>
            <a:r>
              <a:rPr lang="en-US" sz="2000" smtClean="0">
                <a:ea typeface="ＭＳ Ｐゴシック" pitchFamily="34" charset="-128"/>
              </a:rPr>
              <a:t>Advance notice must be given to bailor of the intention to sell</a:t>
            </a:r>
            <a:endParaRPr lang="en-CA" sz="2000" smtClean="0">
              <a:ea typeface="ＭＳ Ｐゴシック" pitchFamily="34" charset="-128"/>
            </a:endParaRPr>
          </a:p>
          <a:p>
            <a:pPr lvl="2">
              <a:lnSpc>
                <a:spcPct val="90000"/>
              </a:lnSpc>
            </a:pPr>
            <a:r>
              <a:rPr lang="en-US" sz="2000" smtClean="0">
                <a:ea typeface="ＭＳ Ｐゴシック" pitchFamily="34" charset="-128"/>
              </a:rPr>
              <a:t>Sale must be advertised or held by public auction </a:t>
            </a:r>
          </a:p>
          <a:p>
            <a:pPr lvl="2">
              <a:lnSpc>
                <a:spcPct val="90000"/>
              </a:lnSpc>
            </a:pPr>
            <a:endParaRPr lang="en-CA" sz="2000" smtClean="0">
              <a:ea typeface="ＭＳ Ｐゴシック" pitchFamily="34" charset="-128"/>
            </a:endParaRPr>
          </a:p>
          <a:p>
            <a:pPr lvl="1">
              <a:lnSpc>
                <a:spcPct val="90000"/>
              </a:lnSpc>
            </a:pPr>
            <a:r>
              <a:rPr lang="en-US" sz="2400" smtClean="0">
                <a:ea typeface="ＭＳ Ｐゴシック" pitchFamily="34" charset="-128"/>
              </a:rPr>
              <a:t>Note: The proceeds of the sale first go to reimburse bailee for costs of sale, then the overdue charges, any in excess goes back to original bailor</a:t>
            </a:r>
            <a:endParaRPr lang="en-CA" sz="2400" smtClean="0">
              <a:ea typeface="ＭＳ Ｐゴシック" pitchFamily="34" charset="-128"/>
            </a:endParaRPr>
          </a:p>
          <a:p>
            <a:pPr>
              <a:lnSpc>
                <a:spcPct val="90000"/>
              </a:lnSpc>
            </a:pPr>
            <a:endParaRPr lang="en-CA" sz="2700" smtClean="0">
              <a:ea typeface="ＭＳ Ｐゴシック" pitchFamily="34" charset="-128"/>
            </a:endParaRPr>
          </a:p>
        </p:txBody>
      </p:sp>
      <p:sp>
        <p:nvSpPr>
          <p:cNvPr id="35843" name="Title 1"/>
          <p:cNvSpPr>
            <a:spLocks noGrp="1"/>
          </p:cNvSpPr>
          <p:nvPr>
            <p:ph type="title"/>
          </p:nvPr>
        </p:nvSpPr>
        <p:spPr/>
        <p:txBody>
          <a:bodyPr/>
          <a:lstStyle/>
          <a:p>
            <a:r>
              <a:rPr lang="en-CA" smtClean="0">
                <a:ea typeface="ＭＳ Ｐゴシック" pitchFamily="34" charset="-128"/>
              </a:rPr>
              <a:t>Right of Sale (Liens)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Content Placeholder 2"/>
          <p:cNvSpPr>
            <a:spLocks noGrp="1"/>
          </p:cNvSpPr>
          <p:nvPr>
            <p:ph idx="1"/>
          </p:nvPr>
        </p:nvSpPr>
        <p:spPr>
          <a:xfrm>
            <a:off x="314325" y="1219200"/>
            <a:ext cx="8686800" cy="5638800"/>
          </a:xfrm>
        </p:spPr>
        <p:txBody>
          <a:bodyPr/>
          <a:lstStyle/>
          <a:p>
            <a:pPr marL="514350" indent="-514350">
              <a:lnSpc>
                <a:spcPct val="80000"/>
              </a:lnSpc>
              <a:buFontTx/>
              <a:buAutoNum type="arabicParenR"/>
            </a:pPr>
            <a:r>
              <a:rPr lang="en-CA" sz="2500" smtClean="0">
                <a:solidFill>
                  <a:srgbClr val="FF0000"/>
                </a:solidFill>
                <a:ea typeface="ＭＳ Ｐゴシック" pitchFamily="34" charset="-128"/>
              </a:rPr>
              <a:t>Storage and Safekeeping</a:t>
            </a:r>
          </a:p>
          <a:p>
            <a:pPr lvl="1">
              <a:lnSpc>
                <a:spcPct val="80000"/>
              </a:lnSpc>
            </a:pPr>
            <a:r>
              <a:rPr lang="en-US" sz="2400" smtClean="0">
                <a:ea typeface="ＭＳ Ｐゴシック" pitchFamily="34" charset="-128"/>
              </a:rPr>
              <a:t>Standard of care depends on the circumstances in the contract but the owner is still required to exercise due care of the goods</a:t>
            </a:r>
          </a:p>
          <a:p>
            <a:pPr lvl="1">
              <a:lnSpc>
                <a:spcPct val="80000"/>
              </a:lnSpc>
            </a:pPr>
            <a:endParaRPr lang="en-CA" sz="2400" smtClean="0">
              <a:ea typeface="ＭＳ Ｐゴシック" pitchFamily="34" charset="-128"/>
            </a:endParaRPr>
          </a:p>
          <a:p>
            <a:pPr lvl="1">
              <a:lnSpc>
                <a:spcPct val="80000"/>
              </a:lnSpc>
            </a:pPr>
            <a:r>
              <a:rPr lang="en-US" sz="2400" smtClean="0">
                <a:ea typeface="ＭＳ Ｐゴシック" pitchFamily="34" charset="-128"/>
              </a:rPr>
              <a:t>Not required to insure unless it is listed in the contract</a:t>
            </a:r>
          </a:p>
          <a:p>
            <a:pPr lvl="1">
              <a:lnSpc>
                <a:spcPct val="80000"/>
              </a:lnSpc>
              <a:buFontTx/>
              <a:buNone/>
            </a:pPr>
            <a:endParaRPr lang="en-CA" sz="2400" smtClean="0">
              <a:ea typeface="ＭＳ Ｐゴシック" pitchFamily="34" charset="-128"/>
            </a:endParaRPr>
          </a:p>
          <a:p>
            <a:pPr lvl="1">
              <a:lnSpc>
                <a:spcPct val="80000"/>
              </a:lnSpc>
            </a:pPr>
            <a:r>
              <a:rPr lang="en-US" sz="2400" smtClean="0">
                <a:ea typeface="ＭＳ Ｐゴシック" pitchFamily="34" charset="-128"/>
              </a:rPr>
              <a:t>Warehouse owners in Canada have a lien on goods, and may sell by public auction </a:t>
            </a:r>
          </a:p>
          <a:p>
            <a:pPr lvl="1">
              <a:lnSpc>
                <a:spcPct val="80000"/>
              </a:lnSpc>
            </a:pPr>
            <a:endParaRPr lang="en-CA" sz="2400" smtClean="0">
              <a:ea typeface="ＭＳ Ｐゴシック" pitchFamily="34" charset="-128"/>
            </a:endParaRPr>
          </a:p>
          <a:p>
            <a:pPr lvl="1">
              <a:lnSpc>
                <a:spcPct val="80000"/>
              </a:lnSpc>
            </a:pPr>
            <a:r>
              <a:rPr lang="en-US" sz="2400" smtClean="0">
                <a:ea typeface="ＭＳ Ｐゴシック" pitchFamily="34" charset="-128"/>
              </a:rPr>
              <a:t>In cases of professional storages, they have the right of lien but the lien must be put it in the contract</a:t>
            </a:r>
            <a:endParaRPr lang="en-CA" sz="2400" smtClean="0">
              <a:ea typeface="ＭＳ Ｐゴシック" pitchFamily="34" charset="-128"/>
            </a:endParaRPr>
          </a:p>
          <a:p>
            <a:pPr marL="514350" indent="-514350">
              <a:lnSpc>
                <a:spcPct val="80000"/>
              </a:lnSpc>
              <a:buFontTx/>
              <a:buNone/>
            </a:pPr>
            <a:endParaRPr lang="en-CA" sz="2500" smtClean="0">
              <a:ea typeface="ＭＳ Ｐゴシック" pitchFamily="34" charset="-128"/>
            </a:endParaRPr>
          </a:p>
        </p:txBody>
      </p:sp>
      <p:sp>
        <p:nvSpPr>
          <p:cNvPr id="36867" name="Title 1"/>
          <p:cNvSpPr>
            <a:spLocks noGrp="1"/>
          </p:cNvSpPr>
          <p:nvPr>
            <p:ph type="title"/>
          </p:nvPr>
        </p:nvSpPr>
        <p:spPr/>
        <p:txBody>
          <a:bodyPr/>
          <a:lstStyle/>
          <a:p>
            <a:r>
              <a:rPr lang="en-CA" smtClean="0">
                <a:ea typeface="ＭＳ Ｐゴシック" pitchFamily="34" charset="-128"/>
              </a:rPr>
              <a:t>Special Types of Bailment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1"/>
          </p:nvPr>
        </p:nvSpPr>
        <p:spPr/>
        <p:txBody>
          <a:bodyPr/>
          <a:lstStyle/>
          <a:p>
            <a:pPr>
              <a:lnSpc>
                <a:spcPct val="90000"/>
              </a:lnSpc>
              <a:buFontTx/>
              <a:buNone/>
            </a:pPr>
            <a:r>
              <a:rPr lang="en-CA" sz="2700" smtClean="0">
                <a:solidFill>
                  <a:srgbClr val="FF0000"/>
                </a:solidFill>
                <a:ea typeface="ＭＳ Ｐゴシック" pitchFamily="34" charset="-128"/>
              </a:rPr>
              <a:t>2) Repairers</a:t>
            </a:r>
          </a:p>
          <a:p>
            <a:pPr lvl="1">
              <a:lnSpc>
                <a:spcPct val="90000"/>
              </a:lnSpc>
            </a:pPr>
            <a:r>
              <a:rPr lang="en-US" sz="2400" smtClean="0">
                <a:ea typeface="ＭＳ Ｐゴシック" pitchFamily="34" charset="-128"/>
              </a:rPr>
              <a:t>Required perform the repair in proper manner and expect a due care</a:t>
            </a:r>
            <a:endParaRPr lang="en-CA" sz="2400" smtClean="0">
              <a:ea typeface="ＭＳ Ｐゴシック" pitchFamily="34" charset="-128"/>
            </a:endParaRPr>
          </a:p>
          <a:p>
            <a:pPr lvl="1">
              <a:lnSpc>
                <a:spcPct val="90000"/>
              </a:lnSpc>
            </a:pPr>
            <a:r>
              <a:rPr lang="en-US" sz="2400" smtClean="0">
                <a:ea typeface="ＭＳ Ｐゴシック" pitchFamily="34" charset="-128"/>
              </a:rPr>
              <a:t>Failure to perform = Breach of contract</a:t>
            </a:r>
            <a:endParaRPr lang="en-CA" sz="2400" smtClean="0">
              <a:ea typeface="ＭＳ Ｐゴシック" pitchFamily="34" charset="-128"/>
            </a:endParaRPr>
          </a:p>
          <a:p>
            <a:pPr lvl="2">
              <a:lnSpc>
                <a:spcPct val="90000"/>
              </a:lnSpc>
            </a:pPr>
            <a:r>
              <a:rPr lang="en-US" sz="2000" smtClean="0">
                <a:ea typeface="ＭＳ Ｐゴシック" pitchFamily="34" charset="-128"/>
              </a:rPr>
              <a:t>Bailor is entitled to get back the goods, might not have to pay for service done and can use for damages</a:t>
            </a:r>
            <a:endParaRPr lang="en-CA" sz="2000" smtClean="0">
              <a:ea typeface="ＭＳ Ｐゴシック" pitchFamily="34" charset="-128"/>
            </a:endParaRPr>
          </a:p>
          <a:p>
            <a:pPr lvl="1">
              <a:lnSpc>
                <a:spcPct val="90000"/>
              </a:lnSpc>
            </a:pPr>
            <a:endParaRPr lang="en-US" sz="2400" smtClean="0">
              <a:ea typeface="ＭＳ Ｐゴシック" pitchFamily="34" charset="-128"/>
            </a:endParaRPr>
          </a:p>
          <a:p>
            <a:pPr lvl="1">
              <a:lnSpc>
                <a:spcPct val="90000"/>
              </a:lnSpc>
            </a:pPr>
            <a:r>
              <a:rPr lang="en-US" sz="2400" smtClean="0">
                <a:ea typeface="ＭＳ Ｐゴシック" pitchFamily="34" charset="-128"/>
              </a:rPr>
              <a:t>Ordinarily, a bailor gives repairers implied authority to order replacement parts unless stipulated in contract</a:t>
            </a:r>
            <a:endParaRPr lang="en-CA" sz="2400" smtClean="0">
              <a:ea typeface="ＭＳ Ｐゴシック" pitchFamily="34" charset="-128"/>
            </a:endParaRPr>
          </a:p>
          <a:p>
            <a:pPr lvl="1">
              <a:lnSpc>
                <a:spcPct val="90000"/>
              </a:lnSpc>
            </a:pPr>
            <a:endParaRPr lang="en-US" sz="2400" smtClean="0">
              <a:ea typeface="ＭＳ Ｐゴシック" pitchFamily="34" charset="-128"/>
            </a:endParaRPr>
          </a:p>
          <a:p>
            <a:pPr lvl="1">
              <a:lnSpc>
                <a:spcPct val="90000"/>
              </a:lnSpc>
            </a:pPr>
            <a:r>
              <a:rPr lang="en-US" sz="2400" smtClean="0">
                <a:ea typeface="ＭＳ Ｐゴシック" pitchFamily="34" charset="-128"/>
              </a:rPr>
              <a:t>Common law gives the repairers a lien on goods, some provinces do not allow for sale, but in Ontario, they allow sale if payment is three months overdue</a:t>
            </a:r>
            <a:endParaRPr lang="en-CA" sz="2400" smtClean="0">
              <a:ea typeface="ＭＳ Ｐゴシック" pitchFamily="34" charset="-128"/>
            </a:endParaRPr>
          </a:p>
          <a:p>
            <a:pPr>
              <a:lnSpc>
                <a:spcPct val="90000"/>
              </a:lnSpc>
              <a:buFontTx/>
              <a:buNone/>
            </a:pPr>
            <a:endParaRPr lang="en-CA" sz="2700" smtClean="0">
              <a:ea typeface="ＭＳ Ｐゴシック" pitchFamily="34" charset="-128"/>
            </a:endParaRPr>
          </a:p>
        </p:txBody>
      </p:sp>
      <p:sp>
        <p:nvSpPr>
          <p:cNvPr id="37891"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ontent Placeholder 2"/>
          <p:cNvSpPr>
            <a:spLocks noGrp="1"/>
          </p:cNvSpPr>
          <p:nvPr>
            <p:ph idx="1"/>
          </p:nvPr>
        </p:nvSpPr>
        <p:spPr>
          <a:xfrm>
            <a:off x="357188" y="1285875"/>
            <a:ext cx="8501062" cy="5257800"/>
          </a:xfrm>
        </p:spPr>
        <p:txBody>
          <a:bodyPr/>
          <a:lstStyle/>
          <a:p>
            <a:pPr>
              <a:lnSpc>
                <a:spcPct val="80000"/>
              </a:lnSpc>
              <a:buFontTx/>
              <a:buNone/>
            </a:pPr>
            <a:r>
              <a:rPr lang="en-CA" sz="2400" smtClean="0">
                <a:solidFill>
                  <a:srgbClr val="FF0000"/>
                </a:solidFill>
                <a:ea typeface="ＭＳ Ｐゴシック" pitchFamily="34" charset="-128"/>
              </a:rPr>
              <a:t>3) Transportation</a:t>
            </a:r>
          </a:p>
          <a:p>
            <a:pPr lvl="1">
              <a:lnSpc>
                <a:spcPct val="80000"/>
              </a:lnSpc>
            </a:pPr>
            <a:r>
              <a:rPr lang="en-US" sz="2200" b="1" smtClean="0">
                <a:ea typeface="ＭＳ Ｐゴシック" pitchFamily="34" charset="-128"/>
              </a:rPr>
              <a:t>Gratuitous Carrier </a:t>
            </a:r>
            <a:r>
              <a:rPr lang="en-US" sz="2200" smtClean="0">
                <a:ea typeface="ＭＳ Ｐゴシック" pitchFamily="34" charset="-128"/>
              </a:rPr>
              <a:t>– Helping your friend move</a:t>
            </a:r>
          </a:p>
          <a:p>
            <a:pPr lvl="1">
              <a:lnSpc>
                <a:spcPct val="80000"/>
              </a:lnSpc>
            </a:pPr>
            <a:endParaRPr lang="en-CA" sz="2200" smtClean="0">
              <a:ea typeface="ＭＳ Ｐゴシック" pitchFamily="34" charset="-128"/>
            </a:endParaRPr>
          </a:p>
          <a:p>
            <a:pPr lvl="1">
              <a:lnSpc>
                <a:spcPct val="80000"/>
              </a:lnSpc>
            </a:pPr>
            <a:r>
              <a:rPr lang="en-US" sz="2200" b="1" smtClean="0">
                <a:ea typeface="ＭＳ Ｐゴシック" pitchFamily="34" charset="-128"/>
              </a:rPr>
              <a:t>Private Carrier </a:t>
            </a:r>
            <a:r>
              <a:rPr lang="en-US" sz="2200" smtClean="0">
                <a:ea typeface="ＭＳ Ｐゴシック" pitchFamily="34" charset="-128"/>
              </a:rPr>
              <a:t>– Move a specific kind of thing and they don</a:t>
            </a:r>
            <a:r>
              <a:rPr lang="ja-JP" altLang="en-US" sz="2200" smtClean="0">
                <a:ea typeface="ＭＳ Ｐゴシック" pitchFamily="34" charset="-128"/>
              </a:rPr>
              <a:t>’</a:t>
            </a:r>
            <a:r>
              <a:rPr lang="en-US" altLang="ja-JP" sz="2200" smtClean="0">
                <a:ea typeface="ＭＳ Ｐゴシック" pitchFamily="34" charset="-128"/>
              </a:rPr>
              <a:t>t do it all the time, reserve the right to choose their clients</a:t>
            </a:r>
          </a:p>
          <a:p>
            <a:pPr lvl="1">
              <a:lnSpc>
                <a:spcPct val="80000"/>
              </a:lnSpc>
            </a:pPr>
            <a:endParaRPr lang="en-CA" altLang="ja-JP" sz="2200" smtClean="0">
              <a:ea typeface="ＭＳ Ｐゴシック" pitchFamily="34" charset="-128"/>
            </a:endParaRPr>
          </a:p>
          <a:p>
            <a:pPr lvl="1">
              <a:lnSpc>
                <a:spcPct val="80000"/>
              </a:lnSpc>
            </a:pPr>
            <a:r>
              <a:rPr lang="en-US" sz="2200" b="1" smtClean="0">
                <a:ea typeface="ＭＳ Ｐゴシック" pitchFamily="34" charset="-128"/>
              </a:rPr>
              <a:t>Common Carrier </a:t>
            </a:r>
            <a:r>
              <a:rPr lang="en-US" sz="2200" smtClean="0">
                <a:ea typeface="ＭＳ Ｐゴシック" pitchFamily="34" charset="-128"/>
              </a:rPr>
              <a:t>– </a:t>
            </a:r>
            <a:r>
              <a:rPr lang="en-US" altLang="ja-JP" sz="2200" smtClean="0">
                <a:ea typeface="ＭＳ Ｐゴシック" pitchFamily="34" charset="-128"/>
              </a:rPr>
              <a:t>Holds the highest standard of care: They are an insurer and a bailee. They indemnify the customers regardless of fault</a:t>
            </a:r>
          </a:p>
          <a:p>
            <a:pPr lvl="1">
              <a:lnSpc>
                <a:spcPct val="80000"/>
              </a:lnSpc>
            </a:pPr>
            <a:endParaRPr lang="en-CA" altLang="ja-JP" sz="2200" smtClean="0">
              <a:ea typeface="ＭＳ Ｐゴシック" pitchFamily="34" charset="-128"/>
            </a:endParaRPr>
          </a:p>
          <a:p>
            <a:pPr lvl="1">
              <a:lnSpc>
                <a:spcPct val="80000"/>
              </a:lnSpc>
            </a:pPr>
            <a:r>
              <a:rPr lang="en-US" sz="2200" smtClean="0">
                <a:ea typeface="ＭＳ Ｐゴシック" pitchFamily="34" charset="-128"/>
              </a:rPr>
              <a:t>All three have a duty of care, even the gratuitous care and must reach the standard of a reasonable person. They must be competent and diligent in their line of business </a:t>
            </a:r>
            <a:endParaRPr lang="en-CA" sz="2200" smtClean="0">
              <a:ea typeface="ＭＳ Ｐゴシック" pitchFamily="34" charset="-128"/>
            </a:endParaRPr>
          </a:p>
          <a:p>
            <a:pPr lvl="3">
              <a:lnSpc>
                <a:spcPct val="80000"/>
              </a:lnSpc>
            </a:pPr>
            <a:endParaRPr lang="en-CA" sz="1300" smtClean="0">
              <a:ea typeface="ＭＳ Ｐゴシック" pitchFamily="34" charset="-128"/>
            </a:endParaRPr>
          </a:p>
        </p:txBody>
      </p:sp>
      <p:sp>
        <p:nvSpPr>
          <p:cNvPr id="38915"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357188" y="1285875"/>
            <a:ext cx="8501062" cy="5257800"/>
          </a:xfrm>
        </p:spPr>
        <p:txBody>
          <a:bodyPr/>
          <a:lstStyle/>
          <a:p>
            <a:pPr lvl="1">
              <a:lnSpc>
                <a:spcPct val="80000"/>
              </a:lnSpc>
              <a:buFontTx/>
              <a:buNone/>
            </a:pPr>
            <a:r>
              <a:rPr lang="en-US" smtClean="0">
                <a:ea typeface="ＭＳ Ｐゴシック" pitchFamily="34" charset="-128"/>
              </a:rPr>
              <a:t>Liability:</a:t>
            </a:r>
          </a:p>
          <a:p>
            <a:pPr lvl="1">
              <a:lnSpc>
                <a:spcPct val="80000"/>
              </a:lnSpc>
              <a:buFontTx/>
              <a:buNone/>
            </a:pPr>
            <a:endParaRPr lang="en-CA" sz="3600" smtClean="0">
              <a:ea typeface="ＭＳ Ｐゴシック" pitchFamily="34" charset="-128"/>
            </a:endParaRPr>
          </a:p>
          <a:p>
            <a:pPr lvl="2">
              <a:lnSpc>
                <a:spcPct val="80000"/>
              </a:lnSpc>
            </a:pPr>
            <a:r>
              <a:rPr lang="en-US" sz="2800" smtClean="0">
                <a:ea typeface="ＭＳ Ｐゴシック" pitchFamily="34" charset="-128"/>
              </a:rPr>
              <a:t>Shipper (Bailor) need only prove that the carrier received the goods in condition, and delivered them in bad condition. Unless otherwise agreed, common carriers are liable for the full value of the good</a:t>
            </a:r>
            <a:endParaRPr lang="en-CA" sz="2800" smtClean="0">
              <a:ea typeface="ＭＳ Ｐゴシック" pitchFamily="34" charset="-128"/>
            </a:endParaRPr>
          </a:p>
          <a:p>
            <a:pPr lvl="2">
              <a:lnSpc>
                <a:spcPct val="80000"/>
              </a:lnSpc>
            </a:pPr>
            <a:endParaRPr lang="en-US" sz="2800" smtClean="0">
              <a:ea typeface="ＭＳ Ｐゴシック" pitchFamily="34" charset="-128"/>
            </a:endParaRPr>
          </a:p>
          <a:p>
            <a:pPr lvl="2">
              <a:lnSpc>
                <a:spcPct val="80000"/>
              </a:lnSpc>
            </a:pPr>
            <a:r>
              <a:rPr lang="en-US" sz="2800" smtClean="0">
                <a:ea typeface="ＭＳ Ｐゴシック" pitchFamily="34" charset="-128"/>
              </a:rPr>
              <a:t>Thus, the burden is on the carrier to establish cause of loss within a recognized defense</a:t>
            </a:r>
          </a:p>
          <a:p>
            <a:pPr lvl="3">
              <a:lnSpc>
                <a:spcPct val="80000"/>
              </a:lnSpc>
            </a:pPr>
            <a:endParaRPr lang="en-US" sz="1800" smtClean="0">
              <a:ea typeface="ＭＳ Ｐゴシック" pitchFamily="34" charset="-128"/>
            </a:endParaRPr>
          </a:p>
        </p:txBody>
      </p:sp>
      <p:sp>
        <p:nvSpPr>
          <p:cNvPr id="39939" name="Title 1"/>
          <p:cNvSpPr>
            <a:spLocks noGrp="1"/>
          </p:cNvSpPr>
          <p:nvPr>
            <p:ph type="title"/>
          </p:nvPr>
        </p:nvSpPr>
        <p:spPr/>
        <p:txBody>
          <a:bodyPr/>
          <a:lstStyle/>
          <a:p>
            <a:r>
              <a:rPr lang="en-CA" smtClean="0">
                <a:ea typeface="ＭＳ Ｐゴシック" pitchFamily="34" charset="-128"/>
              </a:rPr>
              <a:t>Transportation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Content Placeholder 2"/>
          <p:cNvSpPr>
            <a:spLocks noGrp="1"/>
          </p:cNvSpPr>
          <p:nvPr>
            <p:ph idx="1"/>
          </p:nvPr>
        </p:nvSpPr>
        <p:spPr>
          <a:xfrm>
            <a:off x="357188" y="1285875"/>
            <a:ext cx="8501062" cy="5257800"/>
          </a:xfrm>
          <a:extLst>
            <a:ext uri="{909E8E84-426E-40dd-AFC4-6F175D3DCCD1}"/>
            <a:ext uri="{91240B29-F687-4f45-9708-019B960494DF}"/>
            <a:ext uri="{FAA26D3D-D897-4be2-8F04-BA451C77F1D7}"/>
          </a:extLst>
        </p:spPr>
        <p:txBody>
          <a:bodyPr/>
          <a:lstStyle/>
          <a:p>
            <a:pPr>
              <a:lnSpc>
                <a:spcPct val="80000"/>
              </a:lnSpc>
              <a:defRPr/>
            </a:pPr>
            <a:r>
              <a:rPr lang="en-US" dirty="0" smtClean="0">
                <a:ea typeface="ＭＳ Ｐゴシック" pitchFamily="34" charset="-128"/>
              </a:rPr>
              <a:t>Defenses against liability:</a:t>
            </a:r>
          </a:p>
          <a:p>
            <a:pPr>
              <a:lnSpc>
                <a:spcPct val="80000"/>
              </a:lnSpc>
              <a:defRPr/>
            </a:pPr>
            <a:endParaRPr lang="en-CA" dirty="0" smtClean="0">
              <a:ea typeface="ＭＳ Ｐゴシック" pitchFamily="34" charset="-128"/>
            </a:endParaRPr>
          </a:p>
          <a:p>
            <a:pPr lvl="2">
              <a:lnSpc>
                <a:spcPct val="80000"/>
              </a:lnSpc>
              <a:defRPr/>
            </a:pPr>
            <a:r>
              <a:rPr lang="en-US" sz="2200" dirty="0" smtClean="0">
                <a:solidFill>
                  <a:srgbClr val="FF0000"/>
                </a:solidFill>
                <a:ea typeface="ＭＳ Ｐゴシック" pitchFamily="34" charset="-128"/>
              </a:rPr>
              <a:t>Act of God </a:t>
            </a:r>
            <a:r>
              <a:rPr lang="en-US" sz="2200" dirty="0" smtClean="0">
                <a:ea typeface="ＭＳ Ｐゴシック" pitchFamily="34" charset="-128"/>
              </a:rPr>
              <a:t>– Fire is not an act of god, unless lightning started – Cannot work as a defense if the carrier took the risk known about the potential damage it may cause</a:t>
            </a:r>
          </a:p>
          <a:p>
            <a:pPr lvl="2">
              <a:lnSpc>
                <a:spcPct val="80000"/>
              </a:lnSpc>
              <a:defRPr/>
            </a:pPr>
            <a:endParaRPr lang="en-CA" sz="2200" dirty="0" smtClean="0">
              <a:ea typeface="ＭＳ Ｐゴシック" pitchFamily="34" charset="-128"/>
            </a:endParaRPr>
          </a:p>
          <a:p>
            <a:pPr lvl="2">
              <a:lnSpc>
                <a:spcPct val="80000"/>
              </a:lnSpc>
              <a:defRPr/>
            </a:pPr>
            <a:r>
              <a:rPr lang="en-US" sz="2200" dirty="0" smtClean="0">
                <a:solidFill>
                  <a:srgbClr val="FF0000"/>
                </a:solidFill>
                <a:ea typeface="ＭＳ Ｐゴシック" pitchFamily="34" charset="-128"/>
              </a:rPr>
              <a:t>Inherent Vice in the Goods </a:t>
            </a:r>
            <a:r>
              <a:rPr lang="en-US" sz="2200" dirty="0" smtClean="0">
                <a:ea typeface="ＭＳ Ｐゴシック" pitchFamily="34" charset="-128"/>
              </a:rPr>
              <a:t>– Something is wrong with the goods itself</a:t>
            </a:r>
          </a:p>
          <a:p>
            <a:pPr lvl="2">
              <a:lnSpc>
                <a:spcPct val="80000"/>
              </a:lnSpc>
              <a:defRPr/>
            </a:pPr>
            <a:endParaRPr lang="en-CA" sz="2200" dirty="0" smtClean="0">
              <a:ea typeface="ＭＳ Ｐゴシック" pitchFamily="34" charset="-128"/>
            </a:endParaRPr>
          </a:p>
          <a:p>
            <a:pPr lvl="2">
              <a:lnSpc>
                <a:spcPct val="80000"/>
              </a:lnSpc>
              <a:defRPr/>
            </a:pPr>
            <a:r>
              <a:rPr lang="en-US" sz="2200" dirty="0" smtClean="0">
                <a:solidFill>
                  <a:srgbClr val="FF0000"/>
                </a:solidFill>
                <a:ea typeface="ＭＳ Ｐゴシック" pitchFamily="34" charset="-128"/>
              </a:rPr>
              <a:t>Default by Shipper - </a:t>
            </a:r>
            <a:r>
              <a:rPr lang="en-US" sz="2200" dirty="0" smtClean="0">
                <a:ea typeface="ＭＳ Ｐゴシック" pitchFamily="34" charset="-128"/>
              </a:rPr>
              <a:t>Contract contains implied promise that the goods are safe to carry, thus make the movers pack everything themselves -- Implied duty on the shipper that the goods must be safe for transportation</a:t>
            </a:r>
            <a:endParaRPr lang="en-CA" sz="2200" dirty="0" smtClean="0">
              <a:ea typeface="ＭＳ Ｐゴシック" pitchFamily="34" charset="-128"/>
            </a:endParaRPr>
          </a:p>
          <a:p>
            <a:pPr lvl="7">
              <a:lnSpc>
                <a:spcPct val="80000"/>
              </a:lnSpc>
              <a:defRPr/>
            </a:pPr>
            <a:endParaRPr lang="en-CA" dirty="0" smtClean="0">
              <a:ea typeface="ＭＳ Ｐゴシック" pitchFamily="34" charset="-128"/>
            </a:endParaRPr>
          </a:p>
          <a:p>
            <a:pPr lvl="3">
              <a:lnSpc>
                <a:spcPct val="80000"/>
              </a:lnSpc>
              <a:defRPr/>
            </a:pPr>
            <a:endParaRPr lang="en-US" sz="1800" dirty="0" smtClean="0">
              <a:ea typeface="ＭＳ Ｐゴシック" pitchFamily="34" charset="-128"/>
            </a:endParaRPr>
          </a:p>
        </p:txBody>
      </p:sp>
      <p:sp>
        <p:nvSpPr>
          <p:cNvPr id="40963" name="Title 1"/>
          <p:cNvSpPr>
            <a:spLocks noGrp="1"/>
          </p:cNvSpPr>
          <p:nvPr>
            <p:ph type="title"/>
          </p:nvPr>
        </p:nvSpPr>
        <p:spPr/>
        <p:txBody>
          <a:bodyPr/>
          <a:lstStyle/>
          <a:p>
            <a:r>
              <a:rPr lang="en-CA" smtClean="0">
                <a:ea typeface="ＭＳ Ｐゴシック" pitchFamily="34" charset="-128"/>
              </a:rPr>
              <a:t>Transportation</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2"/>
          <p:cNvSpPr>
            <a:spLocks noGrp="1"/>
          </p:cNvSpPr>
          <p:nvPr>
            <p:ph idx="1"/>
          </p:nvPr>
        </p:nvSpPr>
        <p:spPr>
          <a:xfrm>
            <a:off x="357188" y="1285875"/>
            <a:ext cx="8501062" cy="5257800"/>
          </a:xfrm>
        </p:spPr>
        <p:txBody>
          <a:bodyPr/>
          <a:lstStyle/>
          <a:p>
            <a:pPr>
              <a:lnSpc>
                <a:spcPct val="80000"/>
              </a:lnSpc>
            </a:pPr>
            <a:r>
              <a:rPr lang="en-US" sz="2400" smtClean="0">
                <a:ea typeface="ＭＳ Ｐゴシック" pitchFamily="34" charset="-128"/>
              </a:rPr>
              <a:t>1) Storage and Safekeeping</a:t>
            </a:r>
          </a:p>
          <a:p>
            <a:pPr>
              <a:lnSpc>
                <a:spcPct val="80000"/>
              </a:lnSpc>
            </a:pPr>
            <a:r>
              <a:rPr lang="en-US" sz="2400" smtClean="0">
                <a:ea typeface="ＭＳ Ｐゴシック" pitchFamily="34" charset="-128"/>
              </a:rPr>
              <a:t>2) Repairers</a:t>
            </a:r>
          </a:p>
          <a:p>
            <a:pPr>
              <a:lnSpc>
                <a:spcPct val="80000"/>
              </a:lnSpc>
            </a:pPr>
            <a:r>
              <a:rPr lang="en-US" sz="2400" smtClean="0">
                <a:ea typeface="ＭＳ Ｐゴシック" pitchFamily="34" charset="-128"/>
              </a:rPr>
              <a:t>3) Transporation</a:t>
            </a:r>
          </a:p>
          <a:p>
            <a:pPr>
              <a:lnSpc>
                <a:spcPct val="80000"/>
              </a:lnSpc>
            </a:pPr>
            <a:endParaRPr lang="en-US" sz="2400" smtClean="0">
              <a:ea typeface="ＭＳ Ｐゴシック" pitchFamily="34" charset="-128"/>
            </a:endParaRPr>
          </a:p>
          <a:p>
            <a:pPr>
              <a:lnSpc>
                <a:spcPct val="80000"/>
              </a:lnSpc>
            </a:pPr>
            <a:endParaRPr lang="en-US" sz="2400" smtClean="0">
              <a:ea typeface="ＭＳ Ｐゴシック" pitchFamily="34" charset="-128"/>
            </a:endParaRPr>
          </a:p>
          <a:p>
            <a:pPr>
              <a:lnSpc>
                <a:spcPct val="80000"/>
              </a:lnSpc>
              <a:buFontTx/>
              <a:buNone/>
            </a:pPr>
            <a:r>
              <a:rPr lang="en-US" sz="2400" smtClean="0">
                <a:ea typeface="ＭＳ Ｐゴシック" pitchFamily="34" charset="-128"/>
              </a:rPr>
              <a:t> 	Each have a duty of care, even the gratuitous care and must reach the standard of a reasonable person. They must be competent and diligent in their line of business </a:t>
            </a:r>
          </a:p>
          <a:p>
            <a:pPr>
              <a:lnSpc>
                <a:spcPct val="80000"/>
              </a:lnSpc>
            </a:pPr>
            <a:endParaRPr lang="en-CA" sz="2400" smtClean="0">
              <a:ea typeface="ＭＳ Ｐゴシック" pitchFamily="34" charset="-128"/>
            </a:endParaRPr>
          </a:p>
          <a:p>
            <a:pPr lvl="2">
              <a:lnSpc>
                <a:spcPct val="80000"/>
              </a:lnSpc>
            </a:pPr>
            <a:r>
              <a:rPr lang="en-US" sz="2200" smtClean="0">
                <a:ea typeface="ＭＳ Ｐゴシック" pitchFamily="34" charset="-128"/>
              </a:rPr>
              <a:t>Liability:</a:t>
            </a:r>
            <a:endParaRPr lang="en-CA" sz="2200" smtClean="0">
              <a:ea typeface="ＭＳ Ｐゴシック" pitchFamily="34" charset="-128"/>
            </a:endParaRPr>
          </a:p>
          <a:p>
            <a:pPr lvl="3">
              <a:lnSpc>
                <a:spcPct val="80000"/>
              </a:lnSpc>
            </a:pPr>
            <a:r>
              <a:rPr lang="en-US" smtClean="0">
                <a:ea typeface="ＭＳ Ｐゴシック" pitchFamily="34" charset="-128"/>
              </a:rPr>
              <a:t>Unless otherwise agreed, common carriers are liable for the full value of the good</a:t>
            </a:r>
            <a:endParaRPr lang="en-CA" smtClean="0">
              <a:ea typeface="ＭＳ Ｐゴシック" pitchFamily="34" charset="-128"/>
            </a:endParaRPr>
          </a:p>
          <a:p>
            <a:pPr lvl="3">
              <a:lnSpc>
                <a:spcPct val="80000"/>
              </a:lnSpc>
              <a:buFontTx/>
              <a:buNone/>
            </a:pPr>
            <a:endParaRPr lang="en-CA" sz="1300" smtClean="0">
              <a:ea typeface="ＭＳ Ｐゴシック" pitchFamily="34" charset="-128"/>
            </a:endParaRPr>
          </a:p>
        </p:txBody>
      </p:sp>
      <p:sp>
        <p:nvSpPr>
          <p:cNvPr id="41987" name="Title 1"/>
          <p:cNvSpPr>
            <a:spLocks noGrp="1"/>
          </p:cNvSpPr>
          <p:nvPr>
            <p:ph type="title"/>
          </p:nvPr>
        </p:nvSpPr>
        <p:spPr/>
        <p:txBody>
          <a:bodyPr/>
          <a:lstStyle/>
          <a:p>
            <a:r>
              <a:rPr lang="en-CA" smtClean="0">
                <a:ea typeface="ＭＳ Ｐゴシック" pitchFamily="34" charset="-128"/>
              </a:rPr>
              <a:t>Special Bailments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CA" smtClean="0">
                <a:ea typeface="ＭＳ Ｐゴシック" pitchFamily="34" charset="-128"/>
              </a:rPr>
              <a:t>Discharge</a:t>
            </a:r>
            <a:endParaRPr lang="en-CA" smtClean="0">
              <a:solidFill>
                <a:srgbClr val="FF0000"/>
              </a:solidFill>
              <a:ea typeface="ＭＳ Ｐゴシック" pitchFamily="34" charset="-128"/>
            </a:endParaRPr>
          </a:p>
        </p:txBody>
      </p:sp>
      <p:sp>
        <p:nvSpPr>
          <p:cNvPr id="6147" name="Content Placeholder 2"/>
          <p:cNvSpPr>
            <a:spLocks noGrp="1"/>
          </p:cNvSpPr>
          <p:nvPr>
            <p:ph sz="quarter" idx="1"/>
          </p:nvPr>
        </p:nvSpPr>
        <p:spPr/>
        <p:txBody>
          <a:bodyPr/>
          <a:lstStyle/>
          <a:p>
            <a:r>
              <a:rPr lang="en-US" smtClean="0">
                <a:ea typeface="ＭＳ Ｐゴシック" pitchFamily="34" charset="-128"/>
              </a:rPr>
              <a:t>To </a:t>
            </a:r>
            <a:r>
              <a:rPr lang="en-US" b="1" smtClean="0">
                <a:solidFill>
                  <a:srgbClr val="FF0000"/>
                </a:solidFill>
                <a:ea typeface="ＭＳ Ｐゴシック" pitchFamily="34" charset="-128"/>
              </a:rPr>
              <a:t>discharge a contract</a:t>
            </a:r>
            <a:r>
              <a:rPr lang="en-US" smtClean="0">
                <a:ea typeface="ＭＳ Ｐゴシック" pitchFamily="34" charset="-128"/>
              </a:rPr>
              <a:t> </a:t>
            </a:r>
          </a:p>
          <a:p>
            <a:pPr lvl="1"/>
            <a:r>
              <a:rPr lang="en-US" smtClean="0">
                <a:ea typeface="ＭＳ Ｐゴシック" pitchFamily="34" charset="-128"/>
              </a:rPr>
              <a:t>to cancel the obligation of a contract</a:t>
            </a:r>
          </a:p>
          <a:p>
            <a:pPr lvl="1"/>
            <a:r>
              <a:rPr lang="en-US" smtClean="0">
                <a:ea typeface="ＭＳ Ｐゴシック" pitchFamily="34" charset="-128"/>
              </a:rPr>
              <a:t>all outstanding obligations are finished</a:t>
            </a:r>
          </a:p>
          <a:p>
            <a:r>
              <a:rPr lang="en-US" smtClean="0">
                <a:ea typeface="ＭＳ Ｐゴシック" pitchFamily="34" charset="-128"/>
              </a:rPr>
              <a:t>There are four ways in which discharge may occur: </a:t>
            </a:r>
          </a:p>
          <a:p>
            <a:pPr lvl="1"/>
            <a:r>
              <a:rPr lang="en-US" b="1" smtClean="0">
                <a:ea typeface="ＭＳ Ｐゴシック" pitchFamily="34" charset="-128"/>
              </a:rPr>
              <a:t>Performance</a:t>
            </a:r>
          </a:p>
          <a:p>
            <a:pPr lvl="1"/>
            <a:r>
              <a:rPr lang="en-US" b="1" smtClean="0">
                <a:ea typeface="ＭＳ Ｐゴシック" pitchFamily="34" charset="-128"/>
              </a:rPr>
              <a:t>Agreement</a:t>
            </a:r>
          </a:p>
          <a:p>
            <a:pPr lvl="1"/>
            <a:r>
              <a:rPr lang="en-US" b="1" smtClean="0">
                <a:ea typeface="ＭＳ Ｐゴシック" pitchFamily="34" charset="-128"/>
              </a:rPr>
              <a:t>Frustration</a:t>
            </a:r>
          </a:p>
          <a:p>
            <a:pPr lvl="1"/>
            <a:r>
              <a:rPr lang="en-US" b="1" smtClean="0">
                <a:ea typeface="ＭＳ Ｐゴシック" pitchFamily="34" charset="-128"/>
              </a:rPr>
              <a:t>Operation of Law</a:t>
            </a:r>
            <a:endParaRPr lang="en-CA" smtClean="0">
              <a:ea typeface="ＭＳ Ｐゴシック" pitchFamily="34" charset="-128"/>
            </a:endParaRPr>
          </a:p>
          <a:p>
            <a:endParaRPr lang="en-CA" smtClean="0">
              <a:ea typeface="ＭＳ Ｐゴシック" pitchFamily="34" charset="-128"/>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p:cNvSpPr>
            <a:spLocks noGrp="1"/>
          </p:cNvSpPr>
          <p:nvPr>
            <p:ph idx="1"/>
          </p:nvPr>
        </p:nvSpPr>
        <p:spPr/>
        <p:txBody>
          <a:bodyPr/>
          <a:lstStyle/>
          <a:p>
            <a:pPr>
              <a:lnSpc>
                <a:spcPct val="80000"/>
              </a:lnSpc>
              <a:buFontTx/>
              <a:buNone/>
            </a:pPr>
            <a:r>
              <a:rPr lang="en-CA" sz="2700" smtClean="0">
                <a:solidFill>
                  <a:srgbClr val="FF0000"/>
                </a:solidFill>
                <a:ea typeface="ＭＳ Ｐゴシック" pitchFamily="34" charset="-128"/>
              </a:rPr>
              <a:t>4) Innkeepers</a:t>
            </a:r>
          </a:p>
          <a:p>
            <a:pPr>
              <a:lnSpc>
                <a:spcPct val="50000"/>
              </a:lnSpc>
              <a:buFontTx/>
              <a:buNone/>
            </a:pPr>
            <a:endParaRPr lang="en-CA" sz="2700" smtClean="0">
              <a:solidFill>
                <a:srgbClr val="FF0000"/>
              </a:solidFill>
              <a:ea typeface="ＭＳ Ｐゴシック" pitchFamily="34" charset="-128"/>
            </a:endParaRPr>
          </a:p>
          <a:p>
            <a:pPr lvl="1">
              <a:lnSpc>
                <a:spcPct val="80000"/>
              </a:lnSpc>
            </a:pPr>
            <a:r>
              <a:rPr lang="en-US" sz="2400" b="1" smtClean="0">
                <a:ea typeface="ＭＳ Ｐゴシック" pitchFamily="34" charset="-128"/>
              </a:rPr>
              <a:t>Innkeepers</a:t>
            </a:r>
            <a:r>
              <a:rPr lang="en-US" sz="2400" smtClean="0">
                <a:ea typeface="ＭＳ Ｐゴシック" pitchFamily="34" charset="-128"/>
              </a:rPr>
              <a:t> are any people who maintain a establishment offering lodging to any member of the public – As long as you can pay, you can stay there</a:t>
            </a:r>
          </a:p>
          <a:p>
            <a:pPr lvl="1">
              <a:lnSpc>
                <a:spcPct val="80000"/>
              </a:lnSpc>
            </a:pPr>
            <a:endParaRPr lang="en-CA" sz="2400" smtClean="0">
              <a:ea typeface="ＭＳ Ｐゴシック" pitchFamily="34" charset="-128"/>
            </a:endParaRPr>
          </a:p>
          <a:p>
            <a:pPr lvl="1">
              <a:lnSpc>
                <a:spcPct val="80000"/>
              </a:lnSpc>
            </a:pPr>
            <a:r>
              <a:rPr lang="en-US" sz="2400" smtClean="0">
                <a:ea typeface="ＭＳ Ｐゴシック" pitchFamily="34" charset="-128"/>
              </a:rPr>
              <a:t>Must keep the belongings of their guests and patrons safe. They have duty to take reasonable care of the guests belongings – They must avoid negligent acts of themselves and their employees from suffering from lost or thief</a:t>
            </a:r>
            <a:endParaRPr lang="en-CA" sz="2400" smtClean="0">
              <a:ea typeface="ＭＳ Ｐゴシック" pitchFamily="34" charset="-128"/>
            </a:endParaRPr>
          </a:p>
          <a:p>
            <a:pPr>
              <a:lnSpc>
                <a:spcPct val="80000"/>
              </a:lnSpc>
              <a:buFontTx/>
              <a:buNone/>
            </a:pPr>
            <a:endParaRPr lang="en-CA" sz="2700" smtClean="0">
              <a:ea typeface="ＭＳ Ｐゴシック" pitchFamily="34" charset="-128"/>
            </a:endParaRPr>
          </a:p>
        </p:txBody>
      </p:sp>
      <p:sp>
        <p:nvSpPr>
          <p:cNvPr id="43011"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p:txBody>
          <a:bodyPr/>
          <a:lstStyle/>
          <a:p>
            <a:pPr>
              <a:lnSpc>
                <a:spcPct val="80000"/>
              </a:lnSpc>
              <a:buFontTx/>
              <a:buNone/>
            </a:pPr>
            <a:r>
              <a:rPr lang="en-CA" sz="2700" smtClean="0">
                <a:solidFill>
                  <a:srgbClr val="FF0000"/>
                </a:solidFill>
                <a:ea typeface="ＭＳ Ｐゴシック" pitchFamily="34" charset="-128"/>
              </a:rPr>
              <a:t>4) Innkeepers (con</a:t>
            </a:r>
            <a:r>
              <a:rPr lang="en-CA" altLang="en-US" sz="2700" smtClean="0">
                <a:solidFill>
                  <a:srgbClr val="FF0000"/>
                </a:solidFill>
                <a:ea typeface="ＭＳ Ｐゴシック" pitchFamily="34" charset="-128"/>
              </a:rPr>
              <a:t>’</a:t>
            </a:r>
            <a:r>
              <a:rPr lang="en-CA" sz="2700" smtClean="0">
                <a:solidFill>
                  <a:srgbClr val="FF0000"/>
                </a:solidFill>
                <a:ea typeface="ＭＳ Ｐゴシック" pitchFamily="34" charset="-128"/>
              </a:rPr>
              <a:t>t)</a:t>
            </a:r>
          </a:p>
          <a:p>
            <a:pPr lvl="1">
              <a:lnSpc>
                <a:spcPct val="50000"/>
              </a:lnSpc>
            </a:pPr>
            <a:endParaRPr lang="en-US" sz="2400" smtClean="0">
              <a:ea typeface="ＭＳ Ｐゴシック" pitchFamily="34" charset="-128"/>
            </a:endParaRPr>
          </a:p>
          <a:p>
            <a:pPr lvl="1">
              <a:lnSpc>
                <a:spcPct val="80000"/>
              </a:lnSpc>
            </a:pPr>
            <a:r>
              <a:rPr lang="en-US" sz="2400" smtClean="0">
                <a:ea typeface="ＭＳ Ｐゴシック" pitchFamily="34" charset="-128"/>
              </a:rPr>
              <a:t>The Innkeepers </a:t>
            </a:r>
            <a:r>
              <a:rPr lang="en-US" sz="2400" b="1" smtClean="0">
                <a:ea typeface="ＭＳ Ｐゴシック" pitchFamily="34" charset="-128"/>
              </a:rPr>
              <a:t>Act limits their liability to $40 </a:t>
            </a:r>
            <a:r>
              <a:rPr lang="en-US" sz="2400" smtClean="0">
                <a:ea typeface="ＭＳ Ｐゴシック" pitchFamily="34" charset="-128"/>
              </a:rPr>
              <a:t>and they must illustrate that they make a contractual agreement with the guests listing the liability to $40</a:t>
            </a:r>
          </a:p>
          <a:p>
            <a:pPr lvl="1">
              <a:lnSpc>
                <a:spcPct val="80000"/>
              </a:lnSpc>
            </a:pPr>
            <a:endParaRPr lang="en-CA" sz="2400" smtClean="0">
              <a:ea typeface="ＭＳ Ｐゴシック" pitchFamily="34" charset="-128"/>
            </a:endParaRPr>
          </a:p>
          <a:p>
            <a:pPr lvl="1">
              <a:lnSpc>
                <a:spcPct val="80000"/>
              </a:lnSpc>
            </a:pPr>
            <a:r>
              <a:rPr lang="en-US" sz="2400" smtClean="0">
                <a:ea typeface="ＭＳ Ｐゴシック" pitchFamily="34" charset="-128"/>
              </a:rPr>
              <a:t>If a customer specifically states that they would want something for safe-keeping, the bailee (innkeeper) is fully liable </a:t>
            </a:r>
            <a:r>
              <a:rPr lang="en-US" sz="2400" b="1" smtClean="0">
                <a:ea typeface="ＭＳ Ｐゴシック" pitchFamily="34" charset="-128"/>
              </a:rPr>
              <a:t>BUT </a:t>
            </a:r>
            <a:r>
              <a:rPr lang="en-US" sz="2400" smtClean="0">
                <a:ea typeface="ＭＳ Ｐゴシック" pitchFamily="34" charset="-128"/>
              </a:rPr>
              <a:t>they are free from liability if they can prove that it was the negligence of the guests for their loss</a:t>
            </a:r>
            <a:endParaRPr lang="en-CA" sz="2400" smtClean="0">
              <a:ea typeface="ＭＳ Ｐゴシック" pitchFamily="34" charset="-128"/>
            </a:endParaRPr>
          </a:p>
          <a:p>
            <a:pPr>
              <a:lnSpc>
                <a:spcPct val="80000"/>
              </a:lnSpc>
              <a:buFontTx/>
              <a:buNone/>
            </a:pPr>
            <a:endParaRPr lang="en-CA" sz="2700" smtClean="0">
              <a:ea typeface="ＭＳ Ｐゴシック" pitchFamily="34" charset="-128"/>
            </a:endParaRPr>
          </a:p>
        </p:txBody>
      </p:sp>
      <p:sp>
        <p:nvSpPr>
          <p:cNvPr id="44035"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1"/>
          </p:nvPr>
        </p:nvSpPr>
        <p:spPr/>
        <p:txBody>
          <a:bodyPr/>
          <a:lstStyle/>
          <a:p>
            <a:pPr lvl="1">
              <a:lnSpc>
                <a:spcPct val="90000"/>
              </a:lnSpc>
              <a:buFontTx/>
              <a:buNone/>
            </a:pPr>
            <a:r>
              <a:rPr lang="en-US" sz="3200" smtClean="0">
                <a:ea typeface="ＭＳ Ｐゴシック" pitchFamily="34" charset="-128"/>
              </a:rPr>
              <a:t>Liability:</a:t>
            </a:r>
          </a:p>
          <a:p>
            <a:pPr lvl="1">
              <a:lnSpc>
                <a:spcPct val="90000"/>
              </a:lnSpc>
            </a:pPr>
            <a:endParaRPr lang="en-CA" sz="3200" smtClean="0">
              <a:ea typeface="ＭＳ Ｐゴシック" pitchFamily="34" charset="-128"/>
            </a:endParaRPr>
          </a:p>
          <a:p>
            <a:pPr lvl="2">
              <a:lnSpc>
                <a:spcPct val="90000"/>
              </a:lnSpc>
            </a:pPr>
            <a:r>
              <a:rPr lang="en-US" sz="2800" smtClean="0">
                <a:ea typeface="ＭＳ Ｐゴシック" pitchFamily="34" charset="-128"/>
              </a:rPr>
              <a:t>Innkeepers are typically only liable where the goods have been stolen, lost or injured through the willful act, default, or neglect of the innkeeper or an employee, or where goods have been deposited expressly for safekeeping</a:t>
            </a:r>
          </a:p>
          <a:p>
            <a:pPr lvl="2">
              <a:lnSpc>
                <a:spcPct val="90000"/>
              </a:lnSpc>
            </a:pPr>
            <a:endParaRPr lang="en-CA" sz="2800" smtClean="0">
              <a:ea typeface="ＭＳ Ｐゴシック" pitchFamily="34" charset="-128"/>
            </a:endParaRPr>
          </a:p>
          <a:p>
            <a:pPr lvl="2">
              <a:lnSpc>
                <a:spcPct val="90000"/>
              </a:lnSpc>
            </a:pPr>
            <a:r>
              <a:rPr lang="en-US" sz="2800" smtClean="0">
                <a:ea typeface="ＭＳ Ｐゴシック" pitchFamily="34" charset="-128"/>
              </a:rPr>
              <a:t>Burden is on hotel guest (bailor) to demonstrate carelessness of employees</a:t>
            </a:r>
            <a:endParaRPr lang="en-CA" sz="2800" smtClean="0">
              <a:ea typeface="ＭＳ Ｐゴシック" pitchFamily="34" charset="-128"/>
            </a:endParaRPr>
          </a:p>
          <a:p>
            <a:pPr>
              <a:lnSpc>
                <a:spcPct val="90000"/>
              </a:lnSpc>
            </a:pPr>
            <a:endParaRPr lang="en-CA" sz="3000" smtClean="0">
              <a:ea typeface="ＭＳ Ｐゴシック" pitchFamily="34" charset="-128"/>
            </a:endParaRPr>
          </a:p>
        </p:txBody>
      </p:sp>
      <p:sp>
        <p:nvSpPr>
          <p:cNvPr id="45059"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2"/>
          <p:cNvSpPr>
            <a:spLocks noGrp="1"/>
          </p:cNvSpPr>
          <p:nvPr>
            <p:ph idx="1"/>
          </p:nvPr>
        </p:nvSpPr>
        <p:spPr>
          <a:xfrm>
            <a:off x="152400" y="1219200"/>
            <a:ext cx="8686800" cy="5181600"/>
          </a:xfrm>
        </p:spPr>
        <p:txBody>
          <a:bodyPr/>
          <a:lstStyle/>
          <a:p>
            <a:pPr>
              <a:lnSpc>
                <a:spcPct val="80000"/>
              </a:lnSpc>
            </a:pPr>
            <a:endParaRPr lang="en-US" sz="2600" b="1" smtClean="0">
              <a:solidFill>
                <a:srgbClr val="FF0000"/>
              </a:solidFill>
              <a:ea typeface="ＭＳ Ｐゴシック" pitchFamily="34" charset="-128"/>
            </a:endParaRPr>
          </a:p>
          <a:p>
            <a:pPr>
              <a:lnSpc>
                <a:spcPct val="80000"/>
              </a:lnSpc>
            </a:pPr>
            <a:r>
              <a:rPr lang="en-US" sz="2600" b="1" smtClean="0">
                <a:solidFill>
                  <a:srgbClr val="FF0000"/>
                </a:solidFill>
                <a:ea typeface="ＭＳ Ｐゴシック" pitchFamily="34" charset="-128"/>
              </a:rPr>
              <a:t>Pawn</a:t>
            </a:r>
            <a:r>
              <a:rPr lang="en-US" sz="2600" smtClean="0">
                <a:ea typeface="ＭＳ Ｐゴシック" pitchFamily="34" charset="-128"/>
              </a:rPr>
              <a:t> is a bailment of personal property for security for a repayment for a loan where the possession is </a:t>
            </a:r>
            <a:r>
              <a:rPr lang="en-US" sz="2600" b="1" smtClean="0">
                <a:ea typeface="ＭＳ Ｐゴシック" pitchFamily="34" charset="-128"/>
              </a:rPr>
              <a:t>transferred to the creditor </a:t>
            </a:r>
          </a:p>
          <a:p>
            <a:pPr>
              <a:lnSpc>
                <a:spcPct val="80000"/>
              </a:lnSpc>
            </a:pPr>
            <a:endParaRPr lang="en-CA" sz="2600" b="1" smtClean="0">
              <a:ea typeface="ＭＳ Ｐゴシック" pitchFamily="34" charset="-128"/>
            </a:endParaRPr>
          </a:p>
          <a:p>
            <a:pPr>
              <a:lnSpc>
                <a:spcPct val="80000"/>
              </a:lnSpc>
            </a:pPr>
            <a:endParaRPr lang="en-CA" sz="2600" b="1" smtClean="0">
              <a:ea typeface="ＭＳ Ｐゴシック" pitchFamily="34" charset="-128"/>
            </a:endParaRPr>
          </a:p>
          <a:p>
            <a:pPr>
              <a:lnSpc>
                <a:spcPct val="80000"/>
              </a:lnSpc>
            </a:pPr>
            <a:r>
              <a:rPr lang="en-US" sz="2600" smtClean="0">
                <a:ea typeface="ＭＳ Ｐゴシック" pitchFamily="34" charset="-128"/>
              </a:rPr>
              <a:t>Borrower is pledgor; creditor is pledgee (eg. Bank, pawnbroker)</a:t>
            </a:r>
            <a:endParaRPr lang="en-CA" sz="2600" smtClean="0">
              <a:ea typeface="ＭＳ Ｐゴシック" pitchFamily="34" charset="-128"/>
            </a:endParaRPr>
          </a:p>
          <a:p>
            <a:pPr lvl="1">
              <a:lnSpc>
                <a:spcPct val="80000"/>
              </a:lnSpc>
            </a:pPr>
            <a:r>
              <a:rPr lang="en-US" sz="2300" smtClean="0">
                <a:ea typeface="ＭＳ Ｐゴシック" pitchFamily="34" charset="-128"/>
              </a:rPr>
              <a:t>Pledgee is similar to bailee for value in their exercise of a standard of care</a:t>
            </a:r>
          </a:p>
        </p:txBody>
      </p:sp>
      <p:sp>
        <p:nvSpPr>
          <p:cNvPr id="46083" name="Title 1"/>
          <p:cNvSpPr>
            <a:spLocks noGrp="1"/>
          </p:cNvSpPr>
          <p:nvPr>
            <p:ph type="title"/>
          </p:nvPr>
        </p:nvSpPr>
        <p:spPr/>
        <p:txBody>
          <a:bodyPr/>
          <a:lstStyle/>
          <a:p>
            <a:r>
              <a:rPr lang="en-CA" smtClean="0">
                <a:ea typeface="ＭＳ Ｐゴシック" pitchFamily="34" charset="-128"/>
              </a:rPr>
              <a:t>Pledges of Pawn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Content Placeholder 2"/>
          <p:cNvSpPr>
            <a:spLocks noGrp="1"/>
          </p:cNvSpPr>
          <p:nvPr>
            <p:ph idx="1"/>
          </p:nvPr>
        </p:nvSpPr>
        <p:spPr>
          <a:xfrm>
            <a:off x="152400" y="1219200"/>
            <a:ext cx="8686800" cy="5181600"/>
          </a:xfrm>
        </p:spPr>
        <p:txBody>
          <a:bodyPr/>
          <a:lstStyle/>
          <a:p>
            <a:pPr lvl="1">
              <a:lnSpc>
                <a:spcPct val="80000"/>
              </a:lnSpc>
            </a:pPr>
            <a:endParaRPr lang="en-CA" sz="2300" smtClean="0">
              <a:ea typeface="ＭＳ Ｐゴシック" pitchFamily="34" charset="-128"/>
            </a:endParaRPr>
          </a:p>
          <a:p>
            <a:pPr>
              <a:lnSpc>
                <a:spcPct val="80000"/>
              </a:lnSpc>
            </a:pPr>
            <a:r>
              <a:rPr lang="en-US" sz="2600" smtClean="0">
                <a:ea typeface="ＭＳ Ｐゴシック" pitchFamily="34" charset="-128"/>
              </a:rPr>
              <a:t>Pledgee</a:t>
            </a:r>
            <a:r>
              <a:rPr lang="ja-JP" altLang="en-US" sz="2600" smtClean="0">
                <a:ea typeface="ＭＳ Ｐゴシック" pitchFamily="34" charset="-128"/>
              </a:rPr>
              <a:t>’</a:t>
            </a:r>
            <a:r>
              <a:rPr lang="en-US" altLang="ja-JP" sz="2600" smtClean="0">
                <a:ea typeface="ＭＳ Ｐゴシック" pitchFamily="34" charset="-128"/>
              </a:rPr>
              <a:t>s obtain liens on the property pledged, and the pledgor gives authority to the pledgee to sell the pledged goods upon default</a:t>
            </a:r>
          </a:p>
          <a:p>
            <a:pPr>
              <a:lnSpc>
                <a:spcPct val="50000"/>
              </a:lnSpc>
            </a:pPr>
            <a:endParaRPr lang="en-CA" altLang="ja-JP" sz="2600" smtClean="0">
              <a:ea typeface="ＭＳ Ｐゴシック" pitchFamily="34" charset="-128"/>
            </a:endParaRPr>
          </a:p>
          <a:p>
            <a:pPr lvl="1">
              <a:lnSpc>
                <a:spcPct val="80000"/>
              </a:lnSpc>
            </a:pPr>
            <a:r>
              <a:rPr lang="en-US" smtClean="0">
                <a:ea typeface="ＭＳ Ｐゴシック" pitchFamily="34" charset="-128"/>
              </a:rPr>
              <a:t>They can obtain the costs and debts, but any surplus funds remaining belongs to the pledgor – Same things as the lean-holder</a:t>
            </a:r>
            <a:endParaRPr lang="en-CA" smtClean="0">
              <a:ea typeface="ＭＳ Ｐゴシック" pitchFamily="34" charset="-128"/>
            </a:endParaRPr>
          </a:p>
          <a:p>
            <a:pPr lvl="1">
              <a:lnSpc>
                <a:spcPct val="80000"/>
              </a:lnSpc>
            </a:pPr>
            <a:r>
              <a:rPr lang="en-US" smtClean="0">
                <a:ea typeface="ＭＳ Ｐゴシック" pitchFamily="34" charset="-128"/>
              </a:rPr>
              <a:t>However, pawn </a:t>
            </a:r>
            <a:r>
              <a:rPr lang="en-US" b="1" smtClean="0">
                <a:ea typeface="ＭＳ Ｐゴシック" pitchFamily="34" charset="-128"/>
              </a:rPr>
              <a:t>actually obtains title </a:t>
            </a:r>
            <a:r>
              <a:rPr lang="en-US" smtClean="0">
                <a:ea typeface="ＭＳ Ｐゴシック" pitchFamily="34" charset="-128"/>
              </a:rPr>
              <a:t>of the good pledged</a:t>
            </a:r>
            <a:endParaRPr lang="en-CA" smtClean="0">
              <a:ea typeface="ＭＳ Ｐゴシック" pitchFamily="34" charset="-128"/>
            </a:endParaRPr>
          </a:p>
          <a:p>
            <a:pPr lvl="2">
              <a:lnSpc>
                <a:spcPct val="80000"/>
              </a:lnSpc>
            </a:pPr>
            <a:r>
              <a:rPr lang="en-US" smtClean="0">
                <a:ea typeface="ＭＳ Ｐゴシック" pitchFamily="34" charset="-128"/>
              </a:rPr>
              <a:t>Must post notice and advertise the final notice to the pledgor – After they receive they take title of the item and can keep all surplus funds</a:t>
            </a:r>
            <a:endParaRPr lang="en-CA" smtClean="0">
              <a:ea typeface="ＭＳ Ｐゴシック" pitchFamily="34" charset="-128"/>
            </a:endParaRPr>
          </a:p>
          <a:p>
            <a:pPr lvl="2">
              <a:lnSpc>
                <a:spcPct val="80000"/>
              </a:lnSpc>
            </a:pPr>
            <a:r>
              <a:rPr lang="en-US" smtClean="0">
                <a:ea typeface="ＭＳ Ｐゴシック" pitchFamily="34" charset="-128"/>
              </a:rPr>
              <a:t>Governed by the Pawn Broker</a:t>
            </a:r>
            <a:r>
              <a:rPr lang="ja-JP" altLang="en-US" smtClean="0">
                <a:ea typeface="ＭＳ Ｐゴシック" pitchFamily="34" charset="-128"/>
              </a:rPr>
              <a:t>’</a:t>
            </a:r>
            <a:r>
              <a:rPr lang="en-US" altLang="ja-JP" smtClean="0">
                <a:ea typeface="ＭＳ Ｐゴシック" pitchFamily="34" charset="-128"/>
              </a:rPr>
              <a:t>s Act in Ontario</a:t>
            </a:r>
            <a:endParaRPr lang="en-CA" smtClean="0">
              <a:ea typeface="ＭＳ Ｐゴシック" pitchFamily="34" charset="-128"/>
            </a:endParaRPr>
          </a:p>
        </p:txBody>
      </p:sp>
      <p:sp>
        <p:nvSpPr>
          <p:cNvPr id="47107" name="Title 1"/>
          <p:cNvSpPr>
            <a:spLocks noGrp="1"/>
          </p:cNvSpPr>
          <p:nvPr>
            <p:ph type="title"/>
          </p:nvPr>
        </p:nvSpPr>
        <p:spPr/>
        <p:txBody>
          <a:bodyPr/>
          <a:lstStyle/>
          <a:p>
            <a:r>
              <a:rPr lang="en-CA" smtClean="0">
                <a:ea typeface="ＭＳ Ｐゴシック" pitchFamily="34" charset="-128"/>
              </a:rPr>
              <a:t>Pledges of Pawn</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3"/>
          <p:cNvSpPr>
            <a:spLocks noGrp="1"/>
          </p:cNvSpPr>
          <p:nvPr>
            <p:ph type="ctrTitle"/>
          </p:nvPr>
        </p:nvSpPr>
        <p:spPr/>
        <p:txBody>
          <a:bodyPr/>
          <a:lstStyle/>
          <a:p>
            <a:r>
              <a:rPr lang="en-CA" smtClean="0">
                <a:ea typeface="ＭＳ Ｐゴシック" pitchFamily="34" charset="-128"/>
              </a:rPr>
              <a:t>Chapter 19</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2"/>
          <p:cNvSpPr>
            <a:spLocks noGrp="1"/>
          </p:cNvSpPr>
          <p:nvPr>
            <p:ph type="title"/>
          </p:nvPr>
        </p:nvSpPr>
        <p:spPr/>
        <p:txBody>
          <a:bodyPr/>
          <a:lstStyle/>
          <a:p>
            <a:r>
              <a:rPr lang="en-CA" smtClean="0">
                <a:ea typeface="ＭＳ Ｐゴシック" pitchFamily="34" charset="-128"/>
              </a:rPr>
              <a:t>Agents</a:t>
            </a:r>
          </a:p>
        </p:txBody>
      </p:sp>
      <p:sp>
        <p:nvSpPr>
          <p:cNvPr id="49155" name="Content Placeholder 1"/>
          <p:cNvSpPr>
            <a:spLocks noGrp="1"/>
          </p:cNvSpPr>
          <p:nvPr>
            <p:ph sz="quarter" idx="1"/>
          </p:nvPr>
        </p:nvSpPr>
        <p:spPr/>
        <p:txBody>
          <a:bodyPr/>
          <a:lstStyle/>
          <a:p>
            <a:pPr>
              <a:lnSpc>
                <a:spcPct val="80000"/>
              </a:lnSpc>
            </a:pPr>
            <a:endParaRPr lang="en-US" sz="2400" b="1" smtClean="0">
              <a:solidFill>
                <a:srgbClr val="FF0000"/>
              </a:solidFill>
              <a:ea typeface="ＭＳ Ｐゴシック" pitchFamily="34" charset="-128"/>
            </a:endParaRPr>
          </a:p>
          <a:p>
            <a:pPr>
              <a:lnSpc>
                <a:spcPct val="80000"/>
              </a:lnSpc>
            </a:pPr>
            <a:r>
              <a:rPr lang="en-US" sz="2400" b="1" smtClean="0">
                <a:solidFill>
                  <a:srgbClr val="FF0000"/>
                </a:solidFill>
                <a:ea typeface="ＭＳ Ｐゴシック" pitchFamily="34" charset="-128"/>
              </a:rPr>
              <a:t>Dependent Agents</a:t>
            </a:r>
            <a:r>
              <a:rPr lang="en-US" sz="2400" smtClean="0">
                <a:solidFill>
                  <a:srgbClr val="FF0000"/>
                </a:solidFill>
                <a:ea typeface="ＭＳ Ｐゴシック" pitchFamily="34" charset="-128"/>
              </a:rPr>
              <a:t> </a:t>
            </a:r>
            <a:r>
              <a:rPr lang="en-US" sz="2400" smtClean="0">
                <a:ea typeface="ＭＳ Ｐゴシック" pitchFamily="34" charset="-128"/>
              </a:rPr>
              <a:t>– Act exclusively for a single principal</a:t>
            </a:r>
          </a:p>
          <a:p>
            <a:pPr>
              <a:lnSpc>
                <a:spcPct val="50000"/>
              </a:lnSpc>
            </a:pPr>
            <a:endParaRPr lang="en-CA" sz="2200" smtClean="0">
              <a:ea typeface="ＭＳ Ｐゴシック" pitchFamily="34" charset="-128"/>
            </a:endParaRPr>
          </a:p>
          <a:p>
            <a:pPr lvl="1">
              <a:lnSpc>
                <a:spcPct val="80000"/>
              </a:lnSpc>
            </a:pPr>
            <a:r>
              <a:rPr lang="en-US" sz="2200" smtClean="0">
                <a:ea typeface="ＭＳ Ｐゴシック" pitchFamily="34" charset="-128"/>
              </a:rPr>
              <a:t>Functions of agency and employment may be entirely separate, I.E. an agent need not be an employee just as an employee need not be an agent</a:t>
            </a:r>
          </a:p>
          <a:p>
            <a:pPr lvl="1">
              <a:lnSpc>
                <a:spcPct val="80000"/>
              </a:lnSpc>
            </a:pPr>
            <a:endParaRPr lang="en-CA" sz="2200" smtClean="0">
              <a:ea typeface="ＭＳ Ｐゴシック" pitchFamily="34" charset="-128"/>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2"/>
          <p:cNvSpPr>
            <a:spLocks noGrp="1"/>
          </p:cNvSpPr>
          <p:nvPr>
            <p:ph type="title"/>
          </p:nvPr>
        </p:nvSpPr>
        <p:spPr/>
        <p:txBody>
          <a:bodyPr/>
          <a:lstStyle/>
          <a:p>
            <a:r>
              <a:rPr lang="en-CA" smtClean="0">
                <a:ea typeface="ＭＳ Ｐゴシック" pitchFamily="34" charset="-128"/>
              </a:rPr>
              <a:t>Agents</a:t>
            </a:r>
          </a:p>
        </p:txBody>
      </p:sp>
      <p:sp>
        <p:nvSpPr>
          <p:cNvPr id="50179" name="Content Placeholder 1"/>
          <p:cNvSpPr>
            <a:spLocks noGrp="1"/>
          </p:cNvSpPr>
          <p:nvPr>
            <p:ph sz="quarter" idx="1"/>
          </p:nvPr>
        </p:nvSpPr>
        <p:spPr/>
        <p:txBody>
          <a:bodyPr/>
          <a:lstStyle/>
          <a:p>
            <a:pPr>
              <a:lnSpc>
                <a:spcPct val="80000"/>
              </a:lnSpc>
            </a:pPr>
            <a:r>
              <a:rPr lang="en-US" sz="2200" b="1" smtClean="0">
                <a:solidFill>
                  <a:srgbClr val="FF0000"/>
                </a:solidFill>
                <a:ea typeface="ＭＳ Ｐゴシック" pitchFamily="34" charset="-128"/>
              </a:rPr>
              <a:t>Independent Agents </a:t>
            </a:r>
            <a:r>
              <a:rPr lang="en-US" sz="2200" smtClean="0">
                <a:ea typeface="ＭＳ Ｐゴシック" pitchFamily="34" charset="-128"/>
              </a:rPr>
              <a:t>– Not an employee. Acts on behalf of several principals or clients. </a:t>
            </a:r>
          </a:p>
          <a:p>
            <a:pPr lvl="1">
              <a:lnSpc>
                <a:spcPct val="80000"/>
              </a:lnSpc>
            </a:pPr>
            <a:r>
              <a:rPr lang="en-US" sz="1800" smtClean="0">
                <a:ea typeface="ＭＳ Ｐゴシック" pitchFamily="34" charset="-128"/>
              </a:rPr>
              <a:t>E.G. Lawyers or stock brokers who act as agents for their clients when dealing with purchases of land, buildings, shares</a:t>
            </a:r>
          </a:p>
          <a:p>
            <a:pPr>
              <a:lnSpc>
                <a:spcPct val="50000"/>
              </a:lnSpc>
            </a:pPr>
            <a:endParaRPr lang="en-CA" sz="2200" smtClean="0">
              <a:ea typeface="ＭＳ Ｐゴシック" pitchFamily="34" charset="-128"/>
            </a:endParaRPr>
          </a:p>
          <a:p>
            <a:pPr lvl="1">
              <a:lnSpc>
                <a:spcPct val="80000"/>
              </a:lnSpc>
            </a:pPr>
            <a:r>
              <a:rPr lang="en-US" sz="2000" smtClean="0">
                <a:ea typeface="ＭＳ Ｐゴシック" pitchFamily="34" charset="-128"/>
              </a:rPr>
              <a:t>A real-estate agent does not have authority to sell the property of a client and thus is not a true agent</a:t>
            </a:r>
            <a:endParaRPr lang="en-CA" sz="2000" smtClean="0">
              <a:ea typeface="ＭＳ Ｐゴシック" pitchFamily="34" charset="-128"/>
            </a:endParaRPr>
          </a:p>
          <a:p>
            <a:pPr lvl="2">
              <a:lnSpc>
                <a:spcPct val="80000"/>
              </a:lnSpc>
            </a:pPr>
            <a:r>
              <a:rPr lang="en-US" sz="2000" smtClean="0">
                <a:ea typeface="ＭＳ Ｐゴシック" pitchFamily="34" charset="-128"/>
              </a:rPr>
              <a:t>Real estate agent can also act on behalf of buyer and seller which creates a conflict of interest</a:t>
            </a:r>
          </a:p>
          <a:p>
            <a:pPr lvl="2">
              <a:lnSpc>
                <a:spcPct val="80000"/>
              </a:lnSpc>
            </a:pPr>
            <a:endParaRPr lang="en-CA" sz="1800" smtClean="0">
              <a:ea typeface="ＭＳ Ｐゴシック" pitchFamily="34" charset="-128"/>
            </a:endParaRPr>
          </a:p>
          <a:p>
            <a:pPr lvl="2">
              <a:lnSpc>
                <a:spcPct val="80000"/>
              </a:lnSpc>
            </a:pPr>
            <a:endParaRPr lang="en-CA" sz="1800" smtClean="0">
              <a:ea typeface="ＭＳ Ｐゴシック" pitchFamily="34" charset="-128"/>
            </a:endParaRPr>
          </a:p>
          <a:p>
            <a:pPr>
              <a:lnSpc>
                <a:spcPct val="80000"/>
              </a:lnSpc>
            </a:pPr>
            <a:r>
              <a:rPr lang="en-US" sz="2200" smtClean="0">
                <a:ea typeface="ＭＳ Ｐゴシック" pitchFamily="34" charset="-128"/>
              </a:rPr>
              <a:t>Note: Once a person begins to act as an agent in a particular transaction, that person is bound by all the duties of a contractual agent. </a:t>
            </a:r>
            <a:endParaRPr lang="en-CA" sz="2200" smtClean="0">
              <a:ea typeface="ＭＳ Ｐゴシック" pitchFamily="34" charset="-128"/>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CA" smtClean="0">
                <a:ea typeface="ＭＳ Ｐゴシック" pitchFamily="34" charset="-128"/>
              </a:rPr>
              <a:t>Agency relationships</a:t>
            </a:r>
          </a:p>
        </p:txBody>
      </p:sp>
      <p:sp>
        <p:nvSpPr>
          <p:cNvPr id="51203" name="Content Placeholder 2"/>
          <p:cNvSpPr>
            <a:spLocks noGrp="1"/>
          </p:cNvSpPr>
          <p:nvPr>
            <p:ph sz="quarter" idx="1"/>
          </p:nvPr>
        </p:nvSpPr>
        <p:spPr/>
        <p:txBody>
          <a:bodyPr/>
          <a:lstStyle/>
          <a:p>
            <a:pPr>
              <a:lnSpc>
                <a:spcPct val="80000"/>
              </a:lnSpc>
            </a:pPr>
            <a:r>
              <a:rPr lang="en-US" sz="2300" b="1" smtClean="0">
                <a:ea typeface="ＭＳ Ｐゴシック" pitchFamily="34" charset="-128"/>
              </a:rPr>
              <a:t>An agent</a:t>
            </a:r>
            <a:r>
              <a:rPr lang="ja-JP" altLang="en-US" sz="2300" b="1" smtClean="0">
                <a:ea typeface="ＭＳ Ｐゴシック" pitchFamily="34" charset="-128"/>
              </a:rPr>
              <a:t>’</a:t>
            </a:r>
            <a:r>
              <a:rPr lang="en-US" altLang="ja-JP" sz="2300" b="1" smtClean="0">
                <a:ea typeface="ＭＳ Ｐゴシック" pitchFamily="34" charset="-128"/>
              </a:rPr>
              <a:t>s power to contract on behalf of her principal is limited to the capacity that the principal possesses, as set out in the agency agreement</a:t>
            </a:r>
          </a:p>
          <a:p>
            <a:pPr>
              <a:lnSpc>
                <a:spcPct val="80000"/>
              </a:lnSpc>
            </a:pPr>
            <a:endParaRPr lang="en-CA" altLang="ja-JP" sz="2300" b="1" smtClean="0">
              <a:ea typeface="ＭＳ Ｐゴシック" pitchFamily="34" charset="-128"/>
            </a:endParaRPr>
          </a:p>
          <a:p>
            <a:pPr lvl="1">
              <a:lnSpc>
                <a:spcPct val="80000"/>
              </a:lnSpc>
            </a:pPr>
            <a:r>
              <a:rPr lang="en-US" sz="2200" b="1" smtClean="0">
                <a:ea typeface="ＭＳ Ｐゴシック" pitchFamily="34" charset="-128"/>
              </a:rPr>
              <a:t>Agent and Principal </a:t>
            </a:r>
            <a:r>
              <a:rPr lang="en-US" sz="2200" b="1" smtClean="0">
                <a:ea typeface="ＭＳ Ｐゴシック" pitchFamily="34" charset="-128"/>
                <a:sym typeface="Wingdings" pitchFamily="2" charset="2"/>
              </a:rPr>
              <a:t> </a:t>
            </a:r>
            <a:r>
              <a:rPr lang="en-US" sz="2200" b="1" smtClean="0">
                <a:solidFill>
                  <a:srgbClr val="FF0000"/>
                </a:solidFill>
                <a:ea typeface="ＭＳ Ｐゴシック" pitchFamily="34" charset="-128"/>
              </a:rPr>
              <a:t>Agency Agreement</a:t>
            </a:r>
            <a:endParaRPr lang="en-CA" sz="2200" b="1" smtClean="0">
              <a:solidFill>
                <a:srgbClr val="FF0000"/>
              </a:solidFill>
              <a:ea typeface="ＭＳ Ｐゴシック" pitchFamily="34" charset="-128"/>
            </a:endParaRPr>
          </a:p>
          <a:p>
            <a:pPr lvl="2">
              <a:lnSpc>
                <a:spcPct val="80000"/>
              </a:lnSpc>
            </a:pPr>
            <a:r>
              <a:rPr lang="en-US" sz="2200" smtClean="0">
                <a:ea typeface="ＭＳ Ｐゴシック" pitchFamily="34" charset="-128"/>
              </a:rPr>
              <a:t>Agent acts under the principal </a:t>
            </a:r>
            <a:endParaRPr lang="en-CA" sz="2200" smtClean="0">
              <a:ea typeface="ＭＳ Ｐゴシック" pitchFamily="34" charset="-128"/>
            </a:endParaRPr>
          </a:p>
          <a:p>
            <a:pPr lvl="2">
              <a:lnSpc>
                <a:spcPct val="80000"/>
              </a:lnSpc>
            </a:pPr>
            <a:r>
              <a:rPr lang="en-US" sz="2200" smtClean="0">
                <a:ea typeface="ＭＳ Ｐゴシック" pitchFamily="34" charset="-128"/>
              </a:rPr>
              <a:t>The authority of the agent must be expressly set out in the agreement</a:t>
            </a:r>
            <a:endParaRPr lang="en-CA" sz="2200" smtClean="0">
              <a:ea typeface="ＭＳ Ｐゴシック" pitchFamily="34" charset="-128"/>
            </a:endParaRPr>
          </a:p>
          <a:p>
            <a:pPr lvl="3">
              <a:lnSpc>
                <a:spcPct val="80000"/>
              </a:lnSpc>
            </a:pPr>
            <a:r>
              <a:rPr lang="en-US" sz="1900" smtClean="0">
                <a:ea typeface="ＭＳ Ｐゴシック" pitchFamily="34" charset="-128"/>
              </a:rPr>
              <a:t>If it includes issuing notes and signing checks, they must be in writing</a:t>
            </a:r>
            <a:endParaRPr lang="en-CA" sz="1900" smtClean="0">
              <a:ea typeface="ＭＳ Ｐゴシック" pitchFamily="34" charset="-128"/>
            </a:endParaRPr>
          </a:p>
          <a:p>
            <a:pPr lvl="3">
              <a:lnSpc>
                <a:spcPct val="80000"/>
              </a:lnSpc>
            </a:pPr>
            <a:r>
              <a:rPr lang="en-US" sz="1900" smtClean="0">
                <a:ea typeface="ＭＳ Ｐゴシック" pitchFamily="34" charset="-128"/>
              </a:rPr>
              <a:t>Financial Power of attorney: Able to sign the documents on behalf of the principle – This also must be in writing</a:t>
            </a:r>
            <a:endParaRPr lang="en-CA" sz="1900" smtClean="0">
              <a:ea typeface="ＭＳ Ｐゴシック" pitchFamily="34" charset="-128"/>
            </a:endParaRPr>
          </a:p>
          <a:p>
            <a:pPr lvl="3">
              <a:lnSpc>
                <a:spcPct val="80000"/>
              </a:lnSpc>
            </a:pPr>
            <a:r>
              <a:rPr lang="en-US" sz="1900" smtClean="0">
                <a:ea typeface="ＭＳ Ｐゴシック" pitchFamily="34" charset="-128"/>
              </a:rPr>
              <a:t>If there is a power not included in the contract, and the agent has the right to do something similar, it is implied that they are able to do the similar thing.</a:t>
            </a:r>
            <a:endParaRPr lang="en-CA" sz="1900" smtClean="0">
              <a:ea typeface="ＭＳ Ｐゴシック" pitchFamily="34" charset="-128"/>
            </a:endParaRPr>
          </a:p>
          <a:p>
            <a:pPr>
              <a:lnSpc>
                <a:spcPct val="80000"/>
              </a:lnSpc>
            </a:pPr>
            <a:endParaRPr lang="en-CA" sz="3000" smtClean="0">
              <a:ea typeface="ＭＳ Ｐゴシック" pitchFamily="34" charset="-128"/>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52227" name="Content Placeholder 2"/>
          <p:cNvSpPr>
            <a:spLocks noGrp="1"/>
          </p:cNvSpPr>
          <p:nvPr>
            <p:ph sz="quarter" idx="1"/>
          </p:nvPr>
        </p:nvSpPr>
        <p:spPr/>
        <p:txBody>
          <a:bodyPr/>
          <a:lstStyle/>
          <a:p>
            <a:pPr>
              <a:lnSpc>
                <a:spcPct val="90000"/>
              </a:lnSpc>
            </a:pPr>
            <a:r>
              <a:rPr lang="en-US" sz="2400" b="1" smtClean="0">
                <a:ea typeface="ＭＳ Ｐゴシック" pitchFamily="34" charset="-128"/>
              </a:rPr>
              <a:t>Principal and third party</a:t>
            </a:r>
            <a:endParaRPr lang="en-CA" sz="2400" b="1" smtClean="0">
              <a:ea typeface="ＭＳ Ｐゴシック" pitchFamily="34" charset="-128"/>
            </a:endParaRPr>
          </a:p>
          <a:p>
            <a:pPr lvl="1">
              <a:lnSpc>
                <a:spcPct val="90000"/>
              </a:lnSpc>
            </a:pPr>
            <a:r>
              <a:rPr lang="en-US" sz="2200" smtClean="0">
                <a:ea typeface="ＭＳ Ｐゴシック" pitchFamily="34" charset="-128"/>
              </a:rPr>
              <a:t>Agent makes contracts between the principal and the third party on the principal</a:t>
            </a:r>
            <a:r>
              <a:rPr lang="ja-JP" altLang="en-US" sz="2200" smtClean="0">
                <a:ea typeface="ＭＳ Ｐゴシック" pitchFamily="34" charset="-128"/>
              </a:rPr>
              <a:t>’</a:t>
            </a:r>
            <a:r>
              <a:rPr lang="en-US" altLang="ja-JP" sz="2200" smtClean="0">
                <a:ea typeface="ＭＳ Ｐゴシック" pitchFamily="34" charset="-128"/>
              </a:rPr>
              <a:t>s behalf</a:t>
            </a:r>
          </a:p>
          <a:p>
            <a:pPr lvl="1">
              <a:lnSpc>
                <a:spcPct val="90000"/>
              </a:lnSpc>
            </a:pPr>
            <a:endParaRPr lang="en-CA" altLang="ja-JP" sz="2200" smtClean="0">
              <a:ea typeface="ＭＳ Ｐゴシック" pitchFamily="34" charset="-128"/>
            </a:endParaRPr>
          </a:p>
          <a:p>
            <a:pPr lvl="1">
              <a:lnSpc>
                <a:spcPct val="90000"/>
              </a:lnSpc>
            </a:pPr>
            <a:r>
              <a:rPr lang="en-US" sz="2200" smtClean="0">
                <a:ea typeface="ＭＳ Ｐゴシック" pitchFamily="34" charset="-128"/>
              </a:rPr>
              <a:t>Principal must ratify the contract if the agent goes above their authority as an agent</a:t>
            </a:r>
            <a:endParaRPr lang="en-CA" sz="2200" smtClean="0">
              <a:ea typeface="ＭＳ Ｐゴシック" pitchFamily="34" charset="-128"/>
            </a:endParaRPr>
          </a:p>
          <a:p>
            <a:pPr lvl="3">
              <a:lnSpc>
                <a:spcPct val="90000"/>
              </a:lnSpc>
            </a:pPr>
            <a:r>
              <a:rPr lang="en-US" smtClean="0">
                <a:ea typeface="ＭＳ Ｐゴシック" pitchFamily="34" charset="-128"/>
              </a:rPr>
              <a:t>If the principal becomes insane or dies, the ratification is not valid.</a:t>
            </a:r>
            <a:endParaRPr lang="en-CA" smtClean="0">
              <a:ea typeface="ＭＳ Ｐゴシック" pitchFamily="34" charset="-128"/>
            </a:endParaRPr>
          </a:p>
          <a:p>
            <a:pPr lvl="3">
              <a:lnSpc>
                <a:spcPct val="90000"/>
              </a:lnSpc>
            </a:pPr>
            <a:r>
              <a:rPr lang="en-US" smtClean="0">
                <a:ea typeface="ＭＳ Ｐゴシック" pitchFamily="34" charset="-128"/>
              </a:rPr>
              <a:t>Ratification must be timely and the principal has to interact with the third party.</a:t>
            </a:r>
          </a:p>
          <a:p>
            <a:pPr lvl="3">
              <a:lnSpc>
                <a:spcPct val="90000"/>
              </a:lnSpc>
            </a:pPr>
            <a:r>
              <a:rPr lang="en-US" smtClean="0">
                <a:ea typeface="ＭＳ Ｐゴシック" pitchFamily="34" charset="-128"/>
              </a:rPr>
              <a:t>Ratification can be implied by accepting the benefits of a contract</a:t>
            </a:r>
          </a:p>
          <a:p>
            <a:pPr lvl="3">
              <a:lnSpc>
                <a:spcPct val="90000"/>
              </a:lnSpc>
            </a:pPr>
            <a:r>
              <a:rPr lang="en-US" smtClean="0">
                <a:ea typeface="ＭＳ Ｐゴシック" pitchFamily="34" charset="-128"/>
              </a:rPr>
              <a:t>Conditional acceptance is not ratification</a:t>
            </a:r>
            <a:endParaRPr lang="en-CA" smtClean="0">
              <a:ea typeface="ＭＳ Ｐゴシック" pitchFamily="34"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CA" smtClean="0">
                <a:ea typeface="ＭＳ Ｐゴシック" pitchFamily="34" charset="-128"/>
              </a:rPr>
              <a:t>1) Discharge by Performance</a:t>
            </a:r>
          </a:p>
        </p:txBody>
      </p:sp>
      <p:sp>
        <p:nvSpPr>
          <p:cNvPr id="7171" name="Content Placeholder 2"/>
          <p:cNvSpPr>
            <a:spLocks noGrp="1"/>
          </p:cNvSpPr>
          <p:nvPr>
            <p:ph sz="quarter" idx="1"/>
          </p:nvPr>
        </p:nvSpPr>
        <p:spPr/>
        <p:txBody>
          <a:bodyPr/>
          <a:lstStyle/>
          <a:p>
            <a:pPr>
              <a:lnSpc>
                <a:spcPct val="90000"/>
              </a:lnSpc>
            </a:pPr>
            <a:r>
              <a:rPr lang="en-US" sz="2600" smtClean="0">
                <a:ea typeface="ＭＳ Ｐゴシック" pitchFamily="34" charset="-128"/>
              </a:rPr>
              <a:t>Parties who enter into a contract expect it to be discharged by performance –</a:t>
            </a:r>
          </a:p>
          <a:p>
            <a:pPr lvl="1">
              <a:lnSpc>
                <a:spcPct val="90000"/>
              </a:lnSpc>
            </a:pPr>
            <a:r>
              <a:rPr lang="en-US" sz="2200" smtClean="0">
                <a:ea typeface="ＭＳ Ｐゴシック" pitchFamily="34" charset="-128"/>
              </a:rPr>
              <a:t>to be fully discharged, both parties must complete the performance</a:t>
            </a:r>
          </a:p>
          <a:p>
            <a:pPr lvl="1">
              <a:lnSpc>
                <a:spcPct val="90000"/>
              </a:lnSpc>
            </a:pPr>
            <a:endParaRPr lang="en-US" sz="2200" smtClean="0">
              <a:ea typeface="ＭＳ Ｐゴシック" pitchFamily="34" charset="-128"/>
            </a:endParaRPr>
          </a:p>
          <a:p>
            <a:pPr>
              <a:lnSpc>
                <a:spcPct val="90000"/>
              </a:lnSpc>
            </a:pPr>
            <a:r>
              <a:rPr lang="en-US" sz="2600" smtClean="0">
                <a:ea typeface="ＭＳ Ｐゴシック" pitchFamily="34" charset="-128"/>
              </a:rPr>
              <a:t>Tender of Performance </a:t>
            </a:r>
            <a:endParaRPr lang="en-CA" sz="2600" smtClean="0">
              <a:ea typeface="ＭＳ Ｐゴシック" pitchFamily="34" charset="-128"/>
            </a:endParaRPr>
          </a:p>
          <a:p>
            <a:pPr lvl="1">
              <a:lnSpc>
                <a:spcPct val="90000"/>
              </a:lnSpc>
            </a:pPr>
            <a:r>
              <a:rPr lang="en-US" sz="2200" smtClean="0">
                <a:ea typeface="ＭＳ Ｐゴシック" pitchFamily="34" charset="-128"/>
              </a:rPr>
              <a:t>One party may attempt to perform, but the other party refuses to accept the performance (for whatever reason)</a:t>
            </a:r>
            <a:endParaRPr lang="en-CA" sz="2200" smtClean="0">
              <a:ea typeface="ＭＳ Ｐゴシック" pitchFamily="34" charset="-128"/>
            </a:endParaRPr>
          </a:p>
          <a:p>
            <a:pPr lvl="2">
              <a:lnSpc>
                <a:spcPct val="90000"/>
              </a:lnSpc>
            </a:pPr>
            <a:r>
              <a:rPr lang="en-US" sz="2200" smtClean="0">
                <a:ea typeface="ＭＳ Ｐゴシック" pitchFamily="34" charset="-128"/>
              </a:rPr>
              <a:t>Eg. If a seller tenders delivery of goods and buyer refuses, the seller is under no obligation to attempt delivery again, may sue for breach</a:t>
            </a:r>
          </a:p>
          <a:p>
            <a:pPr lvl="2">
              <a:lnSpc>
                <a:spcPct val="90000"/>
              </a:lnSpc>
            </a:pPr>
            <a:endParaRPr lang="en-US" sz="2200" smtClean="0">
              <a:ea typeface="ＭＳ Ｐゴシック" pitchFamily="34" charset="-128"/>
            </a:endParaRPr>
          </a:p>
          <a:p>
            <a:pPr lvl="1">
              <a:lnSpc>
                <a:spcPct val="90000"/>
              </a:lnSpc>
            </a:pPr>
            <a:r>
              <a:rPr lang="en-US" sz="2200" smtClean="0">
                <a:ea typeface="ＭＳ Ｐゴシック" pitchFamily="34" charset="-128"/>
              </a:rPr>
              <a:t>Also, regardless of circumstances, the </a:t>
            </a:r>
            <a:r>
              <a:rPr lang="en-US" sz="2200" u="sng" smtClean="0">
                <a:ea typeface="ＭＳ Ｐゴシック" pitchFamily="34" charset="-128"/>
              </a:rPr>
              <a:t>onus is on the debtor to find and pay her creditor</a:t>
            </a:r>
            <a:endParaRPr lang="en-CA" sz="2200" u="sng" smtClean="0">
              <a:ea typeface="ＭＳ Ｐゴシック" pitchFamily="34" charset="-128"/>
            </a:endParaRPr>
          </a:p>
          <a:p>
            <a:pPr>
              <a:lnSpc>
                <a:spcPct val="90000"/>
              </a:lnSpc>
            </a:pPr>
            <a:endParaRPr lang="en-CA" sz="3000" u="sng" smtClean="0">
              <a:ea typeface="ＭＳ Ｐゴシック" pitchFamily="34" charset="-128"/>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CA" smtClean="0">
                <a:ea typeface="ＭＳ Ｐゴシック" pitchFamily="34" charset="-128"/>
              </a:rPr>
              <a:t>Apparent Authority</a:t>
            </a:r>
          </a:p>
        </p:txBody>
      </p:sp>
      <p:sp>
        <p:nvSpPr>
          <p:cNvPr id="53251" name="Content Placeholder 2"/>
          <p:cNvSpPr>
            <a:spLocks noGrp="1"/>
          </p:cNvSpPr>
          <p:nvPr>
            <p:ph sz="quarter" idx="1"/>
          </p:nvPr>
        </p:nvSpPr>
        <p:spPr>
          <a:xfrm>
            <a:off x="228600" y="1219200"/>
            <a:ext cx="8686800" cy="5257800"/>
          </a:xfrm>
        </p:spPr>
        <p:txBody>
          <a:bodyPr/>
          <a:lstStyle/>
          <a:p>
            <a:pPr>
              <a:lnSpc>
                <a:spcPct val="80000"/>
              </a:lnSpc>
            </a:pPr>
            <a:r>
              <a:rPr lang="en-US" sz="2200" smtClean="0">
                <a:ea typeface="ＭＳ Ｐゴシック" pitchFamily="34" charset="-128"/>
              </a:rPr>
              <a:t>Apparent Authority</a:t>
            </a:r>
            <a:endParaRPr lang="en-CA" sz="2200" smtClean="0">
              <a:ea typeface="ＭＳ Ｐゴシック" pitchFamily="34" charset="-128"/>
            </a:endParaRPr>
          </a:p>
          <a:p>
            <a:pPr lvl="1">
              <a:lnSpc>
                <a:spcPct val="80000"/>
              </a:lnSpc>
            </a:pPr>
            <a:r>
              <a:rPr lang="en-US" sz="1800" smtClean="0">
                <a:ea typeface="ＭＳ Ｐゴシック" pitchFamily="34" charset="-128"/>
              </a:rPr>
              <a:t>In </a:t>
            </a:r>
            <a:r>
              <a:rPr lang="en-US" sz="1800" b="1" smtClean="0">
                <a:solidFill>
                  <a:srgbClr val="FF0000"/>
                </a:solidFill>
                <a:ea typeface="ＭＳ Ｐゴシック" pitchFamily="34" charset="-128"/>
              </a:rPr>
              <a:t>apparent authority</a:t>
            </a:r>
            <a:r>
              <a:rPr lang="en-US" sz="1800" b="1" smtClean="0">
                <a:ea typeface="ＭＳ Ｐゴシック" pitchFamily="34" charset="-128"/>
              </a:rPr>
              <a:t>, </a:t>
            </a:r>
            <a:r>
              <a:rPr lang="en-US" sz="1800" smtClean="0">
                <a:ea typeface="ＭＳ Ｐゴシック" pitchFamily="34" charset="-128"/>
              </a:rPr>
              <a:t>circumstances may make it appear to third parties that an agent has authority to make the bargain, when in fact they don</a:t>
            </a:r>
            <a:r>
              <a:rPr lang="en-CA" sz="1800" smtClean="0">
                <a:ea typeface="ＭＳ Ｐゴシック" pitchFamily="34" charset="-128"/>
              </a:rPr>
              <a:t>’</a:t>
            </a:r>
            <a:r>
              <a:rPr lang="en-US" altLang="ja-JP" sz="1800" smtClean="0">
                <a:ea typeface="ＭＳ Ｐゴシック" pitchFamily="34" charset="-128"/>
              </a:rPr>
              <a:t>t have the authority to make that contract.</a:t>
            </a:r>
          </a:p>
          <a:p>
            <a:pPr lvl="1">
              <a:lnSpc>
                <a:spcPct val="80000"/>
              </a:lnSpc>
            </a:pPr>
            <a:endParaRPr lang="en-CA" altLang="ja-JP" sz="1800" smtClean="0">
              <a:ea typeface="ＭＳ Ｐゴシック" pitchFamily="34" charset="-128"/>
            </a:endParaRPr>
          </a:p>
          <a:p>
            <a:pPr lvl="1">
              <a:lnSpc>
                <a:spcPct val="80000"/>
              </a:lnSpc>
            </a:pPr>
            <a:r>
              <a:rPr lang="en-CA" sz="1800" smtClean="0">
                <a:ea typeface="ＭＳ Ｐゴシック" pitchFamily="34" charset="-128"/>
              </a:rPr>
              <a:t>When this happens the principal is bound to the contract even though the agent exceeded their authority.</a:t>
            </a:r>
          </a:p>
          <a:p>
            <a:pPr lvl="1">
              <a:lnSpc>
                <a:spcPct val="80000"/>
              </a:lnSpc>
            </a:pPr>
            <a:endParaRPr lang="en-CA" sz="1800" smtClean="0">
              <a:ea typeface="ＭＳ Ｐゴシック" pitchFamily="34" charset="-128"/>
            </a:endParaRPr>
          </a:p>
          <a:p>
            <a:pPr lvl="1">
              <a:lnSpc>
                <a:spcPct val="80000"/>
              </a:lnSpc>
            </a:pPr>
            <a:r>
              <a:rPr lang="en-CA" sz="1800" smtClean="0">
                <a:ea typeface="ＭＳ Ｐゴシック" pitchFamily="34" charset="-128"/>
              </a:rPr>
              <a:t>Presumption of authority of agent.</a:t>
            </a:r>
          </a:p>
          <a:p>
            <a:pPr lvl="1">
              <a:lnSpc>
                <a:spcPct val="80000"/>
              </a:lnSpc>
            </a:pPr>
            <a:endParaRPr lang="en-CA" sz="1800" smtClean="0">
              <a:ea typeface="ＭＳ Ｐゴシック" pitchFamily="34" charset="-128"/>
            </a:endParaRPr>
          </a:p>
          <a:p>
            <a:pPr lvl="1">
              <a:lnSpc>
                <a:spcPct val="80000"/>
              </a:lnSpc>
            </a:pPr>
            <a:r>
              <a:rPr lang="en-US" sz="1800" smtClean="0">
                <a:ea typeface="ＭＳ Ｐゴシック" pitchFamily="34" charset="-128"/>
              </a:rPr>
              <a:t>So when can a principal legally refuse to be bound by a contract?</a:t>
            </a:r>
            <a:endParaRPr lang="en-CA" sz="1800" smtClean="0">
              <a:ea typeface="ＭＳ Ｐゴシック" pitchFamily="34" charset="-128"/>
            </a:endParaRPr>
          </a:p>
          <a:p>
            <a:pPr lvl="2">
              <a:lnSpc>
                <a:spcPct val="80000"/>
              </a:lnSpc>
            </a:pPr>
            <a:r>
              <a:rPr lang="en-US" sz="1800" smtClean="0">
                <a:ea typeface="ＭＳ Ｐゴシック" pitchFamily="34" charset="-128"/>
              </a:rPr>
              <a:t>Test is whether a third party should have been aware of the agent</a:t>
            </a:r>
            <a:r>
              <a:rPr lang="ja-JP" altLang="en-US" sz="1800" smtClean="0">
                <a:ea typeface="ＭＳ Ｐゴシック" pitchFamily="34" charset="-128"/>
              </a:rPr>
              <a:t>’</a:t>
            </a:r>
            <a:r>
              <a:rPr lang="en-US" altLang="ja-JP" sz="1800" smtClean="0">
                <a:ea typeface="ＭＳ Ｐゴシック" pitchFamily="34" charset="-128"/>
              </a:rPr>
              <a:t>s lack of authority, or had reason to be suspicious</a:t>
            </a:r>
            <a:endParaRPr lang="en-CA" altLang="ja-JP" sz="1800" smtClean="0">
              <a:ea typeface="ＭＳ Ｐゴシック" pitchFamily="34" charset="-128"/>
            </a:endParaRPr>
          </a:p>
          <a:p>
            <a:pPr lvl="2">
              <a:lnSpc>
                <a:spcPct val="80000"/>
              </a:lnSpc>
            </a:pPr>
            <a:r>
              <a:rPr lang="en-US" sz="1800" smtClean="0">
                <a:ea typeface="ＭＳ Ｐゴシック" pitchFamily="34" charset="-128"/>
              </a:rPr>
              <a:t>A third party is expected to act with a reasonable measure of business acumen and common sense </a:t>
            </a:r>
            <a:endParaRPr lang="en-CA" sz="1800" smtClean="0">
              <a:ea typeface="ＭＳ Ｐゴシック" pitchFamily="34" charset="-128"/>
            </a:endParaRPr>
          </a:p>
          <a:p>
            <a:pPr lvl="2">
              <a:lnSpc>
                <a:spcPct val="80000"/>
              </a:lnSpc>
            </a:pPr>
            <a:endParaRPr lang="en-CA" sz="1800" smtClean="0">
              <a:ea typeface="ＭＳ Ｐゴシック" pitchFamily="34" charset="-128"/>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CA" smtClean="0">
                <a:ea typeface="ＭＳ Ｐゴシック" pitchFamily="34" charset="-128"/>
              </a:rPr>
              <a:t>Estoppel &amp; Holding Out</a:t>
            </a:r>
          </a:p>
        </p:txBody>
      </p:sp>
      <p:sp>
        <p:nvSpPr>
          <p:cNvPr id="54275" name="Content Placeholder 2"/>
          <p:cNvSpPr>
            <a:spLocks noGrp="1"/>
          </p:cNvSpPr>
          <p:nvPr>
            <p:ph idx="1"/>
          </p:nvPr>
        </p:nvSpPr>
        <p:spPr/>
        <p:txBody>
          <a:bodyPr/>
          <a:lstStyle/>
          <a:p>
            <a:r>
              <a:rPr lang="en-CA" sz="2400" smtClean="0">
                <a:ea typeface="ＭＳ Ｐゴシック" pitchFamily="34" charset="-128"/>
              </a:rPr>
              <a:t>When the agent has exceeded their authority, and the doctrine of </a:t>
            </a:r>
            <a:r>
              <a:rPr lang="en-CA" sz="2400" i="1" smtClean="0">
                <a:ea typeface="ＭＳ Ｐゴシック" pitchFamily="34" charset="-128"/>
              </a:rPr>
              <a:t>apparent authority</a:t>
            </a:r>
            <a:r>
              <a:rPr lang="en-CA" sz="2400" smtClean="0">
                <a:ea typeface="ＭＳ Ｐゴシック" pitchFamily="34" charset="-128"/>
              </a:rPr>
              <a:t> applies, the principal is estopped from denying the contract (called holding out).</a:t>
            </a:r>
          </a:p>
          <a:p>
            <a:endParaRPr lang="en-CA" sz="2400" smtClean="0">
              <a:ea typeface="ＭＳ Ｐゴシック" pitchFamily="34" charset="-128"/>
            </a:endParaRPr>
          </a:p>
          <a:p>
            <a:r>
              <a:rPr lang="en-CA" sz="2400" smtClean="0">
                <a:ea typeface="ＭＳ Ｐゴシック" pitchFamily="34" charset="-128"/>
              </a:rPr>
              <a:t>Translation: When the agent has gone past their powers as an agent, and put the principal in a contract that the agent was not legally entitled to make, the principal HAS to accept the contract, and is bound by the rules of that contract.</a:t>
            </a:r>
          </a:p>
          <a:p>
            <a:endParaRPr lang="en-CA" sz="2400" smtClean="0">
              <a:ea typeface="ＭＳ Ｐゴシック" pitchFamily="34" charset="-128"/>
            </a:endParaRPr>
          </a:p>
          <a:p>
            <a:r>
              <a:rPr lang="en-CA" sz="2400" smtClean="0">
                <a:ea typeface="ＭＳ Ｐゴシック" pitchFamily="34" charset="-128"/>
              </a:rPr>
              <a:t>HOWEVER, the principal may sue the agent for the damages caused by the creation of the contract.</a:t>
            </a:r>
          </a:p>
        </p:txBody>
      </p:sp>
      <p:sp>
        <p:nvSpPr>
          <p:cNvPr id="54276" name="Slide Number Placeholder 3"/>
          <p:cNvSpPr>
            <a:spLocks noGrp="1"/>
          </p:cNvSpPr>
          <p:nvPr>
            <p:ph type="sldNum" sz="quarter" idx="12"/>
          </p:nvPr>
        </p:nvSpPr>
        <p:spPr>
          <a:noFill/>
        </p:spPr>
        <p:txBody>
          <a:bodyPr/>
          <a:lstStyle/>
          <a:p>
            <a:fld id="{E433DA8A-5E1D-4562-AD4E-2B72F505F3F8}" type="slidenum">
              <a:rPr lang="en-US"/>
              <a:pPr/>
              <a:t>51</a:t>
            </a:fld>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CA" smtClean="0">
                <a:ea typeface="ＭＳ Ｐゴシック" pitchFamily="34" charset="-128"/>
              </a:rPr>
              <a:t>Agent by Necesscity</a:t>
            </a:r>
          </a:p>
        </p:txBody>
      </p:sp>
      <p:sp>
        <p:nvSpPr>
          <p:cNvPr id="55299" name="Content Placeholder 2"/>
          <p:cNvSpPr>
            <a:spLocks noGrp="1"/>
          </p:cNvSpPr>
          <p:nvPr>
            <p:ph sz="quarter" idx="1"/>
          </p:nvPr>
        </p:nvSpPr>
        <p:spPr/>
        <p:txBody>
          <a:bodyPr/>
          <a:lstStyle/>
          <a:p>
            <a:pPr lvl="1"/>
            <a:r>
              <a:rPr lang="en-US" sz="2400" smtClean="0">
                <a:ea typeface="ＭＳ Ｐゴシック" pitchFamily="34" charset="-128"/>
              </a:rPr>
              <a:t>Agent has to act in </a:t>
            </a:r>
            <a:r>
              <a:rPr lang="en-US" sz="2400" b="1" smtClean="0">
                <a:ea typeface="ＭＳ Ｐゴシック" pitchFamily="34" charset="-128"/>
              </a:rPr>
              <a:t>dire circumstances </a:t>
            </a:r>
            <a:r>
              <a:rPr lang="en-US" sz="2400" smtClean="0">
                <a:ea typeface="ＭＳ Ｐゴシック" pitchFamily="34" charset="-128"/>
              </a:rPr>
              <a:t>and it is not recognized as legitimate authority</a:t>
            </a:r>
            <a:endParaRPr lang="en-CA" sz="2400" smtClean="0">
              <a:ea typeface="ＭＳ Ｐゴシック" pitchFamily="34" charset="-128"/>
            </a:endParaRPr>
          </a:p>
          <a:p>
            <a:pPr lvl="2"/>
            <a:r>
              <a:rPr lang="en-US" smtClean="0">
                <a:ea typeface="ＭＳ Ｐゴシック" pitchFamily="34" charset="-128"/>
              </a:rPr>
              <a:t>Eg. </a:t>
            </a:r>
            <a:r>
              <a:rPr lang="en-CA" smtClean="0">
                <a:ea typeface="ＭＳ Ｐゴシック" pitchFamily="34" charset="-128"/>
              </a:rPr>
              <a:t>Neighbour</a:t>
            </a:r>
            <a:r>
              <a:rPr lang="en-CA" altLang="en-US" smtClean="0">
                <a:ea typeface="ＭＳ Ｐゴシック" pitchFamily="34" charset="-128"/>
              </a:rPr>
              <a:t>’</a:t>
            </a:r>
            <a:r>
              <a:rPr lang="en-CA" smtClean="0">
                <a:ea typeface="ＭＳ Ｐゴシック" pitchFamily="34" charset="-128"/>
              </a:rPr>
              <a:t>s roof collapses</a:t>
            </a:r>
            <a:endParaRPr lang="en-CA" altLang="ja-JP" smtClean="0">
              <a:ea typeface="ＭＳ Ｐゴシック" pitchFamily="34" charset="-128"/>
            </a:endParaRPr>
          </a:p>
          <a:p>
            <a:pPr lvl="1"/>
            <a:endParaRPr lang="en-US" sz="2400" smtClean="0">
              <a:ea typeface="ＭＳ Ｐゴシック" pitchFamily="34" charset="-128"/>
            </a:endParaRPr>
          </a:p>
          <a:p>
            <a:pPr lvl="1"/>
            <a:r>
              <a:rPr lang="en-US" sz="2400" smtClean="0">
                <a:ea typeface="ＭＳ Ｐゴシック" pitchFamily="34" charset="-128"/>
              </a:rPr>
              <a:t>While there may be a moral duty to ratify, as a general rule our law does not force liability on a person against his will</a:t>
            </a:r>
            <a:endParaRPr lang="en-CA" sz="2400" smtClean="0">
              <a:ea typeface="ＭＳ Ｐゴシック" pitchFamily="34" charset="-128"/>
            </a:endParaRPr>
          </a:p>
          <a:p>
            <a:endParaRPr lang="en-CA" smtClean="0">
              <a:ea typeface="ＭＳ Ｐゴシック" pitchFamily="34" charset="-128"/>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smtClean="0">
                <a:ea typeface="ＭＳ Ｐゴシック" pitchFamily="34" charset="-128"/>
              </a:rPr>
              <a:t>Duties of Agent to the Principal</a:t>
            </a:r>
            <a:endParaRPr lang="en-CA" smtClean="0">
              <a:ea typeface="ＭＳ Ｐゴシック" pitchFamily="34" charset="-128"/>
            </a:endParaRPr>
          </a:p>
        </p:txBody>
      </p:sp>
      <p:sp>
        <p:nvSpPr>
          <p:cNvPr id="56323" name="Content Placeholder 2"/>
          <p:cNvSpPr>
            <a:spLocks noGrp="1"/>
          </p:cNvSpPr>
          <p:nvPr>
            <p:ph sz="quarter" idx="1"/>
          </p:nvPr>
        </p:nvSpPr>
        <p:spPr/>
        <p:txBody>
          <a:bodyPr/>
          <a:lstStyle/>
          <a:p>
            <a:pPr>
              <a:lnSpc>
                <a:spcPct val="80000"/>
              </a:lnSpc>
              <a:buFontTx/>
              <a:buNone/>
            </a:pPr>
            <a:r>
              <a:rPr lang="en-US" sz="3000" smtClean="0">
                <a:solidFill>
                  <a:srgbClr val="FF0000"/>
                </a:solidFill>
                <a:ea typeface="ＭＳ Ｐゴシック" pitchFamily="34" charset="-128"/>
              </a:rPr>
              <a:t>1) Duty to comply with the contract </a:t>
            </a:r>
            <a:endParaRPr lang="en-CA" sz="3000" smtClean="0">
              <a:solidFill>
                <a:srgbClr val="FF0000"/>
              </a:solidFill>
              <a:ea typeface="ＭＳ Ｐゴシック" pitchFamily="34" charset="-128"/>
            </a:endParaRPr>
          </a:p>
          <a:p>
            <a:pPr lvl="1">
              <a:lnSpc>
                <a:spcPct val="80000"/>
              </a:lnSpc>
            </a:pPr>
            <a:r>
              <a:rPr lang="en-US" sz="2200" smtClean="0">
                <a:ea typeface="ＭＳ Ｐゴシック" pitchFamily="34" charset="-128"/>
              </a:rPr>
              <a:t>Determined by terms, explicitly and implied of the contract</a:t>
            </a:r>
            <a:endParaRPr lang="en-CA" sz="2200" smtClean="0">
              <a:ea typeface="ＭＳ Ｐゴシック" pitchFamily="34" charset="-128"/>
            </a:endParaRPr>
          </a:p>
          <a:p>
            <a:pPr lvl="1">
              <a:lnSpc>
                <a:spcPct val="80000"/>
              </a:lnSpc>
            </a:pPr>
            <a:r>
              <a:rPr lang="en-CA" sz="2200" smtClean="0">
                <a:ea typeface="ＭＳ Ｐゴシック" pitchFamily="34" charset="-128"/>
              </a:rPr>
              <a:t>Punished by breach of contract</a:t>
            </a:r>
          </a:p>
          <a:p>
            <a:pPr lvl="1">
              <a:lnSpc>
                <a:spcPct val="80000"/>
              </a:lnSpc>
            </a:pPr>
            <a:r>
              <a:rPr lang="en-US" sz="2200" smtClean="0">
                <a:ea typeface="ＭＳ Ｐゴシック" pitchFamily="34" charset="-128"/>
              </a:rPr>
              <a:t>Agent has a duty to be diligent in keeping her principal informed about important developments</a:t>
            </a:r>
            <a:endParaRPr lang="en-CA" sz="2600" smtClean="0">
              <a:ea typeface="ＭＳ Ｐゴシック" pitchFamily="34" charset="-128"/>
            </a:endParaRPr>
          </a:p>
          <a:p>
            <a:pPr>
              <a:lnSpc>
                <a:spcPct val="80000"/>
              </a:lnSpc>
              <a:buFontTx/>
              <a:buNone/>
            </a:pPr>
            <a:r>
              <a:rPr lang="en-US" sz="3000" smtClean="0">
                <a:solidFill>
                  <a:srgbClr val="FF0000"/>
                </a:solidFill>
                <a:ea typeface="ＭＳ Ｐゴシック" pitchFamily="34" charset="-128"/>
              </a:rPr>
              <a:t>2) Duty of Care</a:t>
            </a:r>
            <a:endParaRPr lang="en-CA" sz="3000" smtClean="0">
              <a:solidFill>
                <a:srgbClr val="FF0000"/>
              </a:solidFill>
              <a:ea typeface="ＭＳ Ｐゴシック" pitchFamily="34" charset="-128"/>
            </a:endParaRPr>
          </a:p>
          <a:p>
            <a:pPr lvl="1">
              <a:lnSpc>
                <a:spcPct val="80000"/>
              </a:lnSpc>
            </a:pPr>
            <a:r>
              <a:rPr lang="en-US" sz="2200" smtClean="0">
                <a:ea typeface="ＭＳ Ｐゴシック" pitchFamily="34" charset="-128"/>
              </a:rPr>
              <a:t>Agent owes duty of care to principal </a:t>
            </a:r>
            <a:endParaRPr lang="en-CA" sz="2200" smtClean="0">
              <a:ea typeface="ＭＳ Ｐゴシック" pitchFamily="34" charset="-128"/>
            </a:endParaRPr>
          </a:p>
          <a:p>
            <a:pPr lvl="1">
              <a:lnSpc>
                <a:spcPct val="80000"/>
              </a:lnSpc>
            </a:pPr>
            <a:r>
              <a:rPr lang="en-US" sz="2200" smtClean="0">
                <a:ea typeface="ＭＳ Ｐゴシック" pitchFamily="34" charset="-128"/>
              </a:rPr>
              <a:t>Reasonable care, diligence and skill when dealing with transactions of the principal</a:t>
            </a:r>
            <a:endParaRPr lang="en-CA" sz="2200" smtClean="0">
              <a:ea typeface="ＭＳ Ｐゴシック" pitchFamily="34" charset="-128"/>
            </a:endParaRPr>
          </a:p>
          <a:p>
            <a:pPr lvl="2">
              <a:lnSpc>
                <a:spcPct val="80000"/>
              </a:lnSpc>
            </a:pPr>
            <a:r>
              <a:rPr lang="en-US" sz="2200" smtClean="0">
                <a:ea typeface="ＭＳ Ｐゴシック" pitchFamily="34" charset="-128"/>
              </a:rPr>
              <a:t>Will depend on their own degree of knowledge, skill and their task</a:t>
            </a:r>
          </a:p>
          <a:p>
            <a:pPr>
              <a:lnSpc>
                <a:spcPct val="80000"/>
              </a:lnSpc>
              <a:buFontTx/>
              <a:buNone/>
            </a:pPr>
            <a:r>
              <a:rPr lang="en-US" sz="3000" smtClean="0">
                <a:solidFill>
                  <a:srgbClr val="FF0000"/>
                </a:solidFill>
                <a:ea typeface="ＭＳ Ｐゴシック" pitchFamily="34" charset="-128"/>
              </a:rPr>
              <a:t>3) Personal Performance</a:t>
            </a:r>
          </a:p>
          <a:p>
            <a:pPr>
              <a:lnSpc>
                <a:spcPct val="80000"/>
              </a:lnSpc>
              <a:buFontTx/>
              <a:buNone/>
            </a:pPr>
            <a:r>
              <a:rPr lang="en-US" sz="3000" smtClean="0">
                <a:solidFill>
                  <a:srgbClr val="FF0000"/>
                </a:solidFill>
                <a:ea typeface="ＭＳ Ｐゴシック" pitchFamily="34" charset="-128"/>
              </a:rPr>
              <a:t>4) Good Faith</a:t>
            </a:r>
            <a:endParaRPr lang="en-CA" sz="3000" smtClean="0">
              <a:solidFill>
                <a:srgbClr val="FF0000"/>
              </a:solidFill>
              <a:ea typeface="ＭＳ Ｐゴシック" pitchFamily="34" charset="-128"/>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smtClean="0">
                <a:ea typeface="ＭＳ Ｐゴシック" pitchFamily="34" charset="-128"/>
              </a:rPr>
              <a:t>Personal Performance</a:t>
            </a:r>
            <a:endParaRPr lang="en-CA" smtClean="0">
              <a:ea typeface="ＭＳ Ｐゴシック" pitchFamily="34" charset="-128"/>
            </a:endParaRPr>
          </a:p>
        </p:txBody>
      </p:sp>
      <p:sp>
        <p:nvSpPr>
          <p:cNvPr id="57347" name="Content Placeholder 2"/>
          <p:cNvSpPr>
            <a:spLocks noGrp="1"/>
          </p:cNvSpPr>
          <p:nvPr>
            <p:ph sz="quarter" idx="1"/>
          </p:nvPr>
        </p:nvSpPr>
        <p:spPr/>
        <p:txBody>
          <a:bodyPr/>
          <a:lstStyle/>
          <a:p>
            <a:pPr lvl="1"/>
            <a:r>
              <a:rPr lang="en-CA" sz="2400" smtClean="0">
                <a:ea typeface="ＭＳ Ｐゴシック" pitchFamily="34" charset="-128"/>
              </a:rPr>
              <a:t>Another duty to principal</a:t>
            </a:r>
            <a:endParaRPr lang="en-CA" altLang="ja-JP" sz="2400" smtClean="0">
              <a:ea typeface="ＭＳ Ｐゴシック" pitchFamily="34" charset="-128"/>
            </a:endParaRPr>
          </a:p>
          <a:p>
            <a:pPr lvl="1"/>
            <a:r>
              <a:rPr lang="en-US" sz="2400" smtClean="0">
                <a:ea typeface="ＭＳ Ｐゴシック" pitchFamily="34" charset="-128"/>
              </a:rPr>
              <a:t>Cannot delegate agency status to another party without telling the principal</a:t>
            </a:r>
          </a:p>
          <a:p>
            <a:pPr lvl="1"/>
            <a:r>
              <a:rPr lang="en-CA" sz="2400" smtClean="0">
                <a:ea typeface="ＭＳ Ｐゴシック" pitchFamily="34" charset="-128"/>
              </a:rPr>
              <a:t>When an agent can act through a sub agent, there is only privity between:</a:t>
            </a:r>
          </a:p>
          <a:p>
            <a:pPr lvl="2"/>
            <a:r>
              <a:rPr lang="en-CA" sz="2000" smtClean="0">
                <a:ea typeface="ＭＳ Ｐゴシック" pitchFamily="34" charset="-128"/>
              </a:rPr>
              <a:t>The agent and sub agent</a:t>
            </a:r>
          </a:p>
          <a:p>
            <a:pPr lvl="2"/>
            <a:r>
              <a:rPr lang="en-CA" sz="2000" smtClean="0">
                <a:ea typeface="ＭＳ Ｐゴシック" pitchFamily="34" charset="-128"/>
              </a:rPr>
              <a:t>The principal and the original agent</a:t>
            </a:r>
            <a:endParaRPr lang="en-CA" sz="1800" smtClean="0">
              <a:ea typeface="ＭＳ Ｐゴシック" pitchFamily="34" charset="-128"/>
            </a:endParaRPr>
          </a:p>
          <a:p>
            <a:endParaRPr lang="en-CA" smtClean="0">
              <a:ea typeface="ＭＳ Ｐゴシック" pitchFamily="34" charset="-128"/>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smtClean="0">
                <a:ea typeface="ＭＳ Ｐゴシック" pitchFamily="34" charset="-128"/>
              </a:rPr>
              <a:t>Good Faith </a:t>
            </a:r>
            <a:endParaRPr lang="en-CA" smtClean="0">
              <a:ea typeface="ＭＳ Ｐゴシック" pitchFamily="34" charset="-128"/>
            </a:endParaRPr>
          </a:p>
        </p:txBody>
      </p:sp>
      <p:sp>
        <p:nvSpPr>
          <p:cNvPr id="58371" name="Content Placeholder 2"/>
          <p:cNvSpPr>
            <a:spLocks noGrp="1"/>
          </p:cNvSpPr>
          <p:nvPr>
            <p:ph sz="quarter" idx="1"/>
          </p:nvPr>
        </p:nvSpPr>
        <p:spPr>
          <a:xfrm>
            <a:off x="152400" y="1219200"/>
            <a:ext cx="8839200" cy="5181600"/>
          </a:xfrm>
        </p:spPr>
        <p:txBody>
          <a:bodyPr/>
          <a:lstStyle/>
          <a:p>
            <a:pPr>
              <a:lnSpc>
                <a:spcPct val="90000"/>
              </a:lnSpc>
            </a:pPr>
            <a:r>
              <a:rPr lang="en-US" sz="2400" smtClean="0">
                <a:solidFill>
                  <a:srgbClr val="FF0000"/>
                </a:solidFill>
                <a:ea typeface="ＭＳ Ｐゴシック" pitchFamily="34" charset="-128"/>
              </a:rPr>
              <a:t>Fiduciary Relationship</a:t>
            </a:r>
            <a:endParaRPr lang="en-CA" sz="2400" smtClean="0">
              <a:solidFill>
                <a:srgbClr val="FF0000"/>
              </a:solidFill>
              <a:ea typeface="ＭＳ Ｐゴシック" pitchFamily="34" charset="-128"/>
            </a:endParaRPr>
          </a:p>
          <a:p>
            <a:pPr lvl="2">
              <a:lnSpc>
                <a:spcPct val="90000"/>
              </a:lnSpc>
            </a:pPr>
            <a:r>
              <a:rPr lang="en-US" sz="2000" smtClean="0">
                <a:ea typeface="ＭＳ Ｐゴシック" pitchFamily="34" charset="-128"/>
              </a:rPr>
              <a:t>Agents must place the interest of the principal ahead of their own interest</a:t>
            </a:r>
            <a:endParaRPr lang="en-CA" sz="2000" smtClean="0">
              <a:ea typeface="ＭＳ Ｐゴシック" pitchFamily="34" charset="-128"/>
            </a:endParaRPr>
          </a:p>
          <a:p>
            <a:pPr lvl="2">
              <a:lnSpc>
                <a:spcPct val="90000"/>
              </a:lnSpc>
            </a:pPr>
            <a:r>
              <a:rPr lang="en-US" sz="2000" smtClean="0">
                <a:ea typeface="ＭＳ Ｐゴシック" pitchFamily="34" charset="-128"/>
              </a:rPr>
              <a:t>Duty also requires that an agent inform the principal of any information that may influence the principal</a:t>
            </a:r>
            <a:r>
              <a:rPr lang="ja-JP" altLang="en-US" sz="2000" smtClean="0">
                <a:ea typeface="ＭＳ Ｐゴシック" pitchFamily="34" charset="-128"/>
              </a:rPr>
              <a:t>’</a:t>
            </a:r>
            <a:r>
              <a:rPr lang="en-US" altLang="ja-JP" sz="2000" smtClean="0">
                <a:ea typeface="ＭＳ Ｐゴシック" pitchFamily="34" charset="-128"/>
              </a:rPr>
              <a:t>s decisions</a:t>
            </a:r>
            <a:endParaRPr lang="en-CA" altLang="ja-JP" sz="2000" smtClean="0">
              <a:ea typeface="ＭＳ Ｐゴシック" pitchFamily="34" charset="-128"/>
            </a:endParaRPr>
          </a:p>
          <a:p>
            <a:pPr lvl="1">
              <a:lnSpc>
                <a:spcPct val="90000"/>
              </a:lnSpc>
            </a:pPr>
            <a:r>
              <a:rPr lang="en-US" sz="2000" smtClean="0">
                <a:ea typeface="ＭＳ Ｐゴシック" pitchFamily="34" charset="-128"/>
              </a:rPr>
              <a:t>Acting for two principals</a:t>
            </a:r>
            <a:endParaRPr lang="en-CA" sz="2000" smtClean="0">
              <a:ea typeface="ＭＳ Ｐゴシック" pitchFamily="34" charset="-128"/>
            </a:endParaRPr>
          </a:p>
          <a:p>
            <a:pPr lvl="2">
              <a:lnSpc>
                <a:spcPct val="90000"/>
              </a:lnSpc>
            </a:pPr>
            <a:r>
              <a:rPr lang="en-US" sz="2000" smtClean="0">
                <a:ea typeface="ＭＳ Ｐゴシック" pitchFamily="34" charset="-128"/>
              </a:rPr>
              <a:t>Generally not acceptable nor very wise</a:t>
            </a:r>
            <a:endParaRPr lang="en-CA" sz="2000" smtClean="0">
              <a:ea typeface="ＭＳ Ｐゴシック" pitchFamily="34" charset="-128"/>
            </a:endParaRPr>
          </a:p>
          <a:p>
            <a:pPr lvl="3">
              <a:lnSpc>
                <a:spcPct val="90000"/>
              </a:lnSpc>
            </a:pPr>
            <a:r>
              <a:rPr lang="en-US" sz="1800" smtClean="0">
                <a:ea typeface="ＭＳ Ｐゴシック" pitchFamily="34" charset="-128"/>
              </a:rPr>
              <a:t>An agent can act for both parties in a transaction if they are aware of the arrangement and have agreed to it</a:t>
            </a:r>
            <a:endParaRPr lang="en-CA" sz="1800" smtClean="0">
              <a:ea typeface="ＭＳ Ｐゴシック" pitchFamily="34" charset="-128"/>
            </a:endParaRPr>
          </a:p>
          <a:p>
            <a:pPr lvl="1">
              <a:lnSpc>
                <a:spcPct val="90000"/>
              </a:lnSpc>
              <a:buFontTx/>
              <a:buNone/>
            </a:pPr>
            <a:r>
              <a:rPr lang="en-US" sz="2000" smtClean="0">
                <a:ea typeface="ＭＳ Ｐゴシック" pitchFamily="34" charset="-128"/>
              </a:rPr>
              <a:t> </a:t>
            </a:r>
            <a:endParaRPr lang="en-CA" sz="2000" smtClean="0">
              <a:ea typeface="ＭＳ Ｐゴシック" pitchFamily="34" charset="-128"/>
            </a:endParaRPr>
          </a:p>
          <a:p>
            <a:pPr>
              <a:lnSpc>
                <a:spcPct val="90000"/>
              </a:lnSpc>
            </a:pPr>
            <a:endParaRPr lang="en-CA" sz="2700" smtClean="0">
              <a:ea typeface="ＭＳ Ｐゴシック" pitchFamily="34" charset="-128"/>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smtClean="0">
                <a:ea typeface="ＭＳ Ｐゴシック" pitchFamily="34" charset="-128"/>
              </a:rPr>
              <a:t>Duties of Principal to Agent</a:t>
            </a:r>
            <a:endParaRPr lang="en-CA" smtClean="0">
              <a:ea typeface="ＭＳ Ｐゴシック" pitchFamily="34" charset="-128"/>
            </a:endParaRPr>
          </a:p>
        </p:txBody>
      </p:sp>
      <p:sp>
        <p:nvSpPr>
          <p:cNvPr id="59395" name="Content Placeholder 2"/>
          <p:cNvSpPr>
            <a:spLocks noGrp="1"/>
          </p:cNvSpPr>
          <p:nvPr>
            <p:ph sz="quarter" idx="1"/>
          </p:nvPr>
        </p:nvSpPr>
        <p:spPr/>
        <p:txBody>
          <a:bodyPr/>
          <a:lstStyle/>
          <a:p>
            <a:pPr>
              <a:lnSpc>
                <a:spcPct val="90000"/>
              </a:lnSpc>
            </a:pPr>
            <a:r>
              <a:rPr lang="en-US" sz="3000" smtClean="0">
                <a:ea typeface="ＭＳ Ｐゴシック" pitchFamily="34" charset="-128"/>
              </a:rPr>
              <a:t>Any principal that uses agent implies that they will reasonably pay the renumeration by quantum merit or whatever was enlisted in the contract</a:t>
            </a:r>
            <a:endParaRPr lang="en-CA" sz="3000" smtClean="0">
              <a:ea typeface="ＭＳ Ｐゴシック" pitchFamily="34" charset="-128"/>
            </a:endParaRPr>
          </a:p>
          <a:p>
            <a:pPr>
              <a:lnSpc>
                <a:spcPct val="90000"/>
              </a:lnSpc>
            </a:pPr>
            <a:r>
              <a:rPr lang="en-CA" sz="3000" smtClean="0">
                <a:ea typeface="ＭＳ Ｐゴシック" pitchFamily="34" charset="-128"/>
              </a:rPr>
              <a:t>Translation:</a:t>
            </a:r>
          </a:p>
          <a:p>
            <a:pPr lvl="1">
              <a:lnSpc>
                <a:spcPct val="90000"/>
              </a:lnSpc>
            </a:pPr>
            <a:r>
              <a:rPr lang="en-CA" sz="1800" smtClean="0">
                <a:ea typeface="ＭＳ Ｐゴシック" pitchFamily="34" charset="-128"/>
              </a:rPr>
              <a:t>You will pay them for their services</a:t>
            </a:r>
          </a:p>
          <a:p>
            <a:pPr lvl="1">
              <a:lnSpc>
                <a:spcPct val="90000"/>
              </a:lnSpc>
            </a:pPr>
            <a:r>
              <a:rPr lang="en-CA" sz="1800" smtClean="0">
                <a:ea typeface="ＭＳ Ｐゴシック" pitchFamily="34" charset="-128"/>
              </a:rPr>
              <a:t>You will reimburse their expenses</a:t>
            </a:r>
          </a:p>
          <a:p>
            <a:pPr>
              <a:lnSpc>
                <a:spcPct val="90000"/>
              </a:lnSpc>
            </a:pPr>
            <a:endParaRPr lang="en-CA" sz="3000" smtClean="0">
              <a:ea typeface="ＭＳ Ｐゴシック" pitchFamily="34" charset="-128"/>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sz="3600" smtClean="0">
                <a:ea typeface="ＭＳ Ｐゴシック" pitchFamily="34" charset="-128"/>
              </a:rPr>
              <a:t>Who Is Liable?</a:t>
            </a:r>
            <a:endParaRPr lang="en-CA" sz="3600" smtClean="0">
              <a:ea typeface="ＭＳ Ｐゴシック" pitchFamily="34" charset="-128"/>
            </a:endParaRPr>
          </a:p>
        </p:txBody>
      </p:sp>
      <p:sp>
        <p:nvSpPr>
          <p:cNvPr id="60419" name="Content Placeholder 2"/>
          <p:cNvSpPr>
            <a:spLocks noGrp="1"/>
          </p:cNvSpPr>
          <p:nvPr>
            <p:ph sz="quarter" idx="1"/>
          </p:nvPr>
        </p:nvSpPr>
        <p:spPr/>
        <p:txBody>
          <a:bodyPr/>
          <a:lstStyle/>
          <a:p>
            <a:pPr>
              <a:lnSpc>
                <a:spcPct val="80000"/>
              </a:lnSpc>
            </a:pPr>
            <a:r>
              <a:rPr lang="en-US" sz="2500" smtClean="0">
                <a:ea typeface="ＭＳ Ｐゴシック" pitchFamily="34" charset="-128"/>
              </a:rPr>
              <a:t>An agent should have no liability in a properly constructed contract because the contract is between the principal and third party</a:t>
            </a:r>
          </a:p>
          <a:p>
            <a:pPr>
              <a:lnSpc>
                <a:spcPct val="80000"/>
              </a:lnSpc>
            </a:pPr>
            <a:endParaRPr lang="en-CA" sz="2500" smtClean="0">
              <a:ea typeface="ＭＳ Ｐゴシック" pitchFamily="34" charset="-128"/>
            </a:endParaRPr>
          </a:p>
          <a:p>
            <a:pPr>
              <a:lnSpc>
                <a:spcPct val="80000"/>
              </a:lnSpc>
            </a:pPr>
            <a:r>
              <a:rPr lang="en-CA" sz="2500" smtClean="0">
                <a:ea typeface="ＭＳ Ｐゴシック" pitchFamily="34" charset="-128"/>
              </a:rPr>
              <a:t>An agent alone is liable if contracting for an undisclosed principal, and acts as the principal themselves.</a:t>
            </a:r>
          </a:p>
          <a:p>
            <a:pPr>
              <a:lnSpc>
                <a:spcPct val="80000"/>
              </a:lnSpc>
            </a:pPr>
            <a:endParaRPr lang="en-CA" sz="2500" smtClean="0">
              <a:ea typeface="ＭＳ Ｐゴシック" pitchFamily="34" charset="-128"/>
            </a:endParaRPr>
          </a:p>
          <a:p>
            <a:pPr>
              <a:lnSpc>
                <a:spcPct val="80000"/>
              </a:lnSpc>
            </a:pPr>
            <a:r>
              <a:rPr lang="en-CA" sz="2500" smtClean="0">
                <a:ea typeface="ＭＳ Ｐゴシック" pitchFamily="34" charset="-128"/>
              </a:rPr>
              <a:t>Both are liable if the agent acts as the principal, but then discovers the actual principal.</a:t>
            </a:r>
          </a:p>
          <a:p>
            <a:pPr lvl="1">
              <a:lnSpc>
                <a:spcPct val="80000"/>
              </a:lnSpc>
            </a:pPr>
            <a:r>
              <a:rPr lang="en-CA" sz="2100" smtClean="0">
                <a:ea typeface="ＭＳ Ｐゴシック" pitchFamily="34" charset="-128"/>
              </a:rPr>
              <a:t>Can sue the agent or the principal, but not both.</a:t>
            </a:r>
          </a:p>
          <a:p>
            <a:pPr lvl="1">
              <a:lnSpc>
                <a:spcPct val="80000"/>
              </a:lnSpc>
            </a:pPr>
            <a:r>
              <a:rPr lang="en-CA" sz="2100" smtClean="0">
                <a:ea typeface="ＭＳ Ｐゴシック" pitchFamily="34" charset="-128"/>
              </a:rPr>
              <a:t>If real principal is discovered during litigation, can terminate the lawsuit and sue the real principal.</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smtClean="0">
                <a:ea typeface="ＭＳ Ｐゴシック" pitchFamily="34" charset="-128"/>
              </a:rPr>
              <a:t>Liability for Torts</a:t>
            </a:r>
            <a:endParaRPr lang="en-CA" smtClean="0">
              <a:ea typeface="ＭＳ Ｐゴシック" pitchFamily="34" charset="-128"/>
            </a:endParaRPr>
          </a:p>
        </p:txBody>
      </p:sp>
      <p:sp>
        <p:nvSpPr>
          <p:cNvPr id="61443" name="Content Placeholder 2"/>
          <p:cNvSpPr>
            <a:spLocks noGrp="1"/>
          </p:cNvSpPr>
          <p:nvPr>
            <p:ph sz="quarter" idx="1"/>
          </p:nvPr>
        </p:nvSpPr>
        <p:spPr/>
        <p:txBody>
          <a:bodyPr/>
          <a:lstStyle/>
          <a:p>
            <a:pPr lvl="1">
              <a:lnSpc>
                <a:spcPct val="90000"/>
              </a:lnSpc>
            </a:pPr>
            <a:r>
              <a:rPr lang="en-CA" sz="2400" smtClean="0">
                <a:ea typeface="ＭＳ Ｐゴシック" pitchFamily="34" charset="-128"/>
              </a:rPr>
              <a:t>If agent is guilty of fraudulent misrepresentation, </a:t>
            </a:r>
            <a:r>
              <a:rPr lang="en-US" altLang="ja-JP" sz="2400" smtClean="0">
                <a:ea typeface="ＭＳ Ｐゴシック" pitchFamily="34" charset="-128"/>
              </a:rPr>
              <a:t>the contract becomes </a:t>
            </a:r>
            <a:r>
              <a:rPr lang="en-US" altLang="ja-JP" sz="2400" b="1" smtClean="0">
                <a:ea typeface="ＭＳ Ｐゴシック" pitchFamily="34" charset="-128"/>
              </a:rPr>
              <a:t>voidable and the third party may rescind it</a:t>
            </a:r>
            <a:endParaRPr lang="en-US" altLang="ja-JP" sz="2400" smtClean="0">
              <a:ea typeface="ＭＳ Ｐゴシック" pitchFamily="34" charset="-128"/>
            </a:endParaRPr>
          </a:p>
          <a:p>
            <a:pPr lvl="2">
              <a:lnSpc>
                <a:spcPct val="90000"/>
              </a:lnSpc>
            </a:pPr>
            <a:r>
              <a:rPr lang="en-US" altLang="ja-JP" sz="2000" smtClean="0">
                <a:ea typeface="ＭＳ Ｐゴシック" pitchFamily="34" charset="-128"/>
              </a:rPr>
              <a:t>Can also sue for deceit</a:t>
            </a:r>
          </a:p>
          <a:p>
            <a:pPr lvl="2">
              <a:lnSpc>
                <a:spcPct val="90000"/>
              </a:lnSpc>
            </a:pPr>
            <a:endParaRPr lang="en-CA" altLang="ja-JP" sz="2000" smtClean="0">
              <a:ea typeface="ＭＳ Ｐゴシック" pitchFamily="34" charset="-128"/>
            </a:endParaRPr>
          </a:p>
          <a:p>
            <a:pPr lvl="1">
              <a:lnSpc>
                <a:spcPct val="90000"/>
              </a:lnSpc>
            </a:pPr>
            <a:r>
              <a:rPr lang="en-US" sz="2400" smtClean="0">
                <a:ea typeface="ＭＳ Ｐゴシック" pitchFamily="34" charset="-128"/>
              </a:rPr>
              <a:t>If the agent was operating within apparent authority, the third party can sue the principal as well as the agent for deceit</a:t>
            </a:r>
          </a:p>
          <a:p>
            <a:pPr lvl="1">
              <a:lnSpc>
                <a:spcPct val="90000"/>
              </a:lnSpc>
            </a:pPr>
            <a:endParaRPr lang="en-CA" sz="2400" smtClean="0">
              <a:ea typeface="ＭＳ Ｐゴシック" pitchFamily="34" charset="-128"/>
            </a:endParaRPr>
          </a:p>
          <a:p>
            <a:pPr lvl="1">
              <a:lnSpc>
                <a:spcPct val="90000"/>
              </a:lnSpc>
            </a:pPr>
            <a:r>
              <a:rPr lang="en-US" sz="2400" smtClean="0">
                <a:ea typeface="ＭＳ Ｐゴシック" pitchFamily="34" charset="-128"/>
              </a:rPr>
              <a:t>Agents can be liable to negligent misrepresentation because they owe a duty of care to the third party.</a:t>
            </a:r>
            <a:endParaRPr lang="en-CA" smtClean="0">
              <a:ea typeface="ＭＳ Ｐゴシック" pitchFamily="34" charset="-128"/>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marL="342900" indent="-342900">
              <a:lnSpc>
                <a:spcPct val="90000"/>
              </a:lnSpc>
            </a:pPr>
            <a:r>
              <a:rPr lang="en-US" sz="3600" smtClean="0">
                <a:ea typeface="ＭＳ Ｐゴシック" pitchFamily="34" charset="-128"/>
              </a:rPr>
              <a:t>Breach of Warranty of Authority</a:t>
            </a:r>
            <a:endParaRPr lang="en-CA" sz="3600" smtClean="0">
              <a:ea typeface="ＭＳ Ｐゴシック" pitchFamily="34" charset="-128"/>
            </a:endParaRPr>
          </a:p>
        </p:txBody>
      </p:sp>
      <p:sp>
        <p:nvSpPr>
          <p:cNvPr id="62467" name="Content Placeholder 2"/>
          <p:cNvSpPr>
            <a:spLocks noGrp="1"/>
          </p:cNvSpPr>
          <p:nvPr>
            <p:ph sz="quarter" idx="1"/>
          </p:nvPr>
        </p:nvSpPr>
        <p:spPr/>
        <p:txBody>
          <a:bodyPr/>
          <a:lstStyle/>
          <a:p>
            <a:pPr lvl="2">
              <a:lnSpc>
                <a:spcPct val="90000"/>
              </a:lnSpc>
            </a:pPr>
            <a:r>
              <a:rPr lang="en-US" sz="2200" smtClean="0">
                <a:ea typeface="ＭＳ Ｐゴシック" pitchFamily="34" charset="-128"/>
              </a:rPr>
              <a:t>There is no contract if a person holds themselves out as an agent but has no authority (actual or apparent) and principal doesn</a:t>
            </a:r>
            <a:r>
              <a:rPr lang="ja-JP" altLang="en-US" sz="2200" smtClean="0">
                <a:ea typeface="ＭＳ Ｐゴシック" pitchFamily="34" charset="-128"/>
              </a:rPr>
              <a:t>’</a:t>
            </a:r>
            <a:r>
              <a:rPr lang="en-US" altLang="ja-JP" sz="2200" smtClean="0">
                <a:ea typeface="ＭＳ Ｐゴシック" pitchFamily="34" charset="-128"/>
              </a:rPr>
              <a:t>t ratify </a:t>
            </a:r>
          </a:p>
          <a:p>
            <a:pPr lvl="2">
              <a:lnSpc>
                <a:spcPct val="90000"/>
              </a:lnSpc>
            </a:pPr>
            <a:endParaRPr lang="en-US" sz="2200" smtClean="0">
              <a:ea typeface="ＭＳ Ｐゴシック" pitchFamily="34" charset="-128"/>
            </a:endParaRPr>
          </a:p>
          <a:p>
            <a:pPr lvl="2">
              <a:lnSpc>
                <a:spcPct val="90000"/>
              </a:lnSpc>
            </a:pPr>
            <a:r>
              <a:rPr lang="en-US" sz="2200" smtClean="0">
                <a:ea typeface="ＭＳ Ｐゴシック" pitchFamily="34" charset="-128"/>
              </a:rPr>
              <a:t>In this case a third party can take the so-called agent to court for a tort known as </a:t>
            </a:r>
            <a:r>
              <a:rPr lang="en-US" sz="2200" b="1" smtClean="0">
                <a:ea typeface="ＭＳ Ｐゴシック" pitchFamily="34" charset="-128"/>
              </a:rPr>
              <a:t>breach of</a:t>
            </a:r>
            <a:r>
              <a:rPr lang="en-US" sz="2200" smtClean="0">
                <a:ea typeface="ＭＳ Ｐゴシック" pitchFamily="34" charset="-128"/>
              </a:rPr>
              <a:t> </a:t>
            </a:r>
            <a:r>
              <a:rPr lang="en-US" sz="2200" b="1" smtClean="0">
                <a:ea typeface="ＭＳ Ｐゴシック" pitchFamily="34" charset="-128"/>
              </a:rPr>
              <a:t>warranty of authority</a:t>
            </a:r>
            <a:endParaRPr lang="en-CA" sz="2200" smtClean="0">
              <a:ea typeface="ＭＳ Ｐゴシック" pitchFamily="34" charset="-128"/>
            </a:endParaRPr>
          </a:p>
          <a:p>
            <a:pPr lvl="2">
              <a:lnSpc>
                <a:spcPct val="90000"/>
              </a:lnSpc>
            </a:pPr>
            <a:endParaRPr lang="en-US" sz="2200" smtClean="0">
              <a:ea typeface="ＭＳ Ｐゴシック" pitchFamily="34" charset="-128"/>
            </a:endParaRPr>
          </a:p>
          <a:p>
            <a:pPr lvl="2">
              <a:lnSpc>
                <a:spcPct val="90000"/>
              </a:lnSpc>
            </a:pPr>
            <a:r>
              <a:rPr lang="en-US" sz="2200" smtClean="0">
                <a:ea typeface="ＭＳ Ｐゴシック" pitchFamily="34" charset="-128"/>
              </a:rPr>
              <a:t>Damages are awarded to put the third party in the position in which they would</a:t>
            </a:r>
            <a:r>
              <a:rPr lang="ja-JP" altLang="en-US" sz="2200" smtClean="0">
                <a:ea typeface="ＭＳ Ｐゴシック" pitchFamily="34" charset="-128"/>
              </a:rPr>
              <a:t> </a:t>
            </a:r>
            <a:r>
              <a:rPr lang="en-US" altLang="ja-JP" sz="2200" smtClean="0">
                <a:ea typeface="ＭＳ Ｐゴシック" pitchFamily="34" charset="-128"/>
              </a:rPr>
              <a:t>have been if representation was true.</a:t>
            </a:r>
            <a:endParaRPr lang="en-CA" altLang="ja-JP" sz="2200" smtClean="0">
              <a:ea typeface="ＭＳ Ｐゴシック" pitchFamily="34" charset="-128"/>
            </a:endParaRPr>
          </a:p>
          <a:p>
            <a:pPr>
              <a:lnSpc>
                <a:spcPct val="90000"/>
              </a:lnSpc>
            </a:pPr>
            <a:endParaRPr lang="en-CA" sz="3000" smtClean="0">
              <a:ea typeface="ＭＳ Ｐゴシック"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CA" smtClean="0">
                <a:ea typeface="ＭＳ Ｐゴシック" pitchFamily="34" charset="-128"/>
              </a:rPr>
              <a:t>2) Discharge by Agreement</a:t>
            </a:r>
          </a:p>
        </p:txBody>
      </p:sp>
      <p:sp>
        <p:nvSpPr>
          <p:cNvPr id="8195" name="Content Placeholder 2"/>
          <p:cNvSpPr>
            <a:spLocks noGrp="1"/>
          </p:cNvSpPr>
          <p:nvPr>
            <p:ph sz="quarter" idx="1"/>
          </p:nvPr>
        </p:nvSpPr>
        <p:spPr/>
        <p:txBody>
          <a:bodyPr/>
          <a:lstStyle/>
          <a:p>
            <a:pPr>
              <a:lnSpc>
                <a:spcPct val="80000"/>
              </a:lnSpc>
            </a:pPr>
            <a:r>
              <a:rPr lang="en-US" b="1" smtClean="0">
                <a:ea typeface="ＭＳ Ｐゴシック" pitchFamily="34" charset="-128"/>
              </a:rPr>
              <a:t>There are FOUR METHODS of Discharge by Agreement (WNAD)</a:t>
            </a:r>
          </a:p>
          <a:p>
            <a:pPr>
              <a:lnSpc>
                <a:spcPct val="80000"/>
              </a:lnSpc>
            </a:pPr>
            <a:endParaRPr lang="en-US" b="1" smtClean="0">
              <a:ea typeface="ＭＳ Ｐゴシック" pitchFamily="34" charset="-128"/>
            </a:endParaRPr>
          </a:p>
          <a:p>
            <a:pPr>
              <a:lnSpc>
                <a:spcPct val="80000"/>
              </a:lnSpc>
            </a:pPr>
            <a:r>
              <a:rPr lang="en-US" b="1" smtClean="0">
                <a:solidFill>
                  <a:srgbClr val="FF0000"/>
                </a:solidFill>
                <a:ea typeface="ＭＳ Ｐゴシック" pitchFamily="34" charset="-128"/>
              </a:rPr>
              <a:t>Waiver</a:t>
            </a:r>
            <a:r>
              <a:rPr lang="en-US" b="1" smtClean="0">
                <a:ea typeface="ＭＳ Ｐゴシック" pitchFamily="34" charset="-128"/>
              </a:rPr>
              <a:t>: </a:t>
            </a:r>
            <a:r>
              <a:rPr lang="en-US" smtClean="0">
                <a:ea typeface="ＭＳ Ｐゴシック" pitchFamily="34" charset="-128"/>
              </a:rPr>
              <a:t>A</a:t>
            </a:r>
            <a:r>
              <a:rPr lang="en-US" sz="2800" smtClean="0">
                <a:ea typeface="ＭＳ Ｐゴシック" pitchFamily="34" charset="-128"/>
              </a:rPr>
              <a:t>greement not to proceed with the performance of a contract already in existence</a:t>
            </a:r>
            <a:endParaRPr lang="en-CA" sz="2800" smtClean="0">
              <a:ea typeface="ＭＳ Ｐゴシック" pitchFamily="34" charset="-128"/>
            </a:endParaRPr>
          </a:p>
          <a:p>
            <a:pPr lvl="1">
              <a:lnSpc>
                <a:spcPct val="80000"/>
              </a:lnSpc>
            </a:pPr>
            <a:r>
              <a:rPr lang="en-US" smtClean="0">
                <a:ea typeface="ＭＳ Ｐゴシック" pitchFamily="34" charset="-128"/>
              </a:rPr>
              <a:t>Note on consideration:</a:t>
            </a:r>
            <a:endParaRPr lang="en-CA" smtClean="0">
              <a:ea typeface="ＭＳ Ｐゴシック" pitchFamily="34" charset="-128"/>
            </a:endParaRPr>
          </a:p>
          <a:p>
            <a:pPr lvl="2">
              <a:lnSpc>
                <a:spcPct val="80000"/>
              </a:lnSpc>
            </a:pPr>
            <a:r>
              <a:rPr lang="en-US" sz="2800" smtClean="0">
                <a:ea typeface="ＭＳ Ｐゴシック" pitchFamily="34" charset="-128"/>
              </a:rPr>
              <a:t>If </a:t>
            </a:r>
            <a:r>
              <a:rPr lang="en-US" sz="2800" u="sng" smtClean="0">
                <a:ea typeface="ＭＳ Ｐゴシック" pitchFamily="34" charset="-128"/>
              </a:rPr>
              <a:t>neither</a:t>
            </a:r>
            <a:r>
              <a:rPr lang="en-US" sz="2800" smtClean="0">
                <a:ea typeface="ＭＳ Ｐゴシック" pitchFamily="34" charset="-128"/>
              </a:rPr>
              <a:t> party has performed fully at the time the contract is called off, there is automatically consideration for the waiver</a:t>
            </a:r>
            <a:endParaRPr lang="en-CA" sz="2800" smtClean="0">
              <a:ea typeface="ＭＳ Ｐゴシック" pitchFamily="34" charset="-128"/>
            </a:endParaRPr>
          </a:p>
          <a:p>
            <a:pPr lvl="2">
              <a:lnSpc>
                <a:spcPct val="80000"/>
              </a:lnSpc>
            </a:pPr>
            <a:r>
              <a:rPr lang="en-US" sz="2800" smtClean="0">
                <a:ea typeface="ＭＳ Ｐゴシック" pitchFamily="34" charset="-128"/>
              </a:rPr>
              <a:t>If one party has performed fully then the incomplete party requires a release under seal from the other party</a:t>
            </a:r>
            <a:endParaRPr lang="en-CA" sz="2800" smtClean="0">
              <a:ea typeface="ＭＳ Ｐゴシック" pitchFamily="34" charset="-128"/>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smtClean="0">
                <a:ea typeface="ＭＳ Ｐゴシック" pitchFamily="34" charset="-128"/>
              </a:rPr>
              <a:t>Terminating an Agency Relationship</a:t>
            </a:r>
            <a:endParaRPr lang="en-CA" smtClean="0">
              <a:ea typeface="ＭＳ Ｐゴシック" pitchFamily="34" charset="-128"/>
            </a:endParaRPr>
          </a:p>
        </p:txBody>
      </p:sp>
      <p:sp>
        <p:nvSpPr>
          <p:cNvPr id="63491" name="Content Placeholder 2"/>
          <p:cNvSpPr>
            <a:spLocks noGrp="1"/>
          </p:cNvSpPr>
          <p:nvPr>
            <p:ph sz="quarter" idx="1"/>
          </p:nvPr>
        </p:nvSpPr>
        <p:spPr/>
        <p:txBody>
          <a:bodyPr/>
          <a:lstStyle/>
          <a:p>
            <a:pPr>
              <a:lnSpc>
                <a:spcPct val="80000"/>
              </a:lnSpc>
            </a:pPr>
            <a:r>
              <a:rPr lang="en-US" sz="2700" smtClean="0">
                <a:ea typeface="ＭＳ Ｐゴシック" pitchFamily="34" charset="-128"/>
              </a:rPr>
              <a:t>Authority is terminated when:</a:t>
            </a:r>
            <a:endParaRPr lang="en-CA" sz="2700" smtClean="0">
              <a:ea typeface="ＭＳ Ｐゴシック" pitchFamily="34" charset="-128"/>
            </a:endParaRPr>
          </a:p>
          <a:p>
            <a:pPr lvl="1">
              <a:lnSpc>
                <a:spcPct val="80000"/>
              </a:lnSpc>
            </a:pPr>
            <a:r>
              <a:rPr lang="en-US" sz="2000" u="sng" smtClean="0">
                <a:ea typeface="ＭＳ Ｐゴシック" pitchFamily="34" charset="-128"/>
              </a:rPr>
              <a:t>End of time specified in the agency agreement</a:t>
            </a:r>
            <a:endParaRPr lang="en-CA" sz="2000" u="sng" smtClean="0">
              <a:ea typeface="ＭＳ Ｐゴシック" pitchFamily="34" charset="-128"/>
            </a:endParaRPr>
          </a:p>
          <a:p>
            <a:pPr lvl="2">
              <a:lnSpc>
                <a:spcPct val="80000"/>
              </a:lnSpc>
            </a:pPr>
            <a:r>
              <a:rPr lang="en-US" sz="2000" smtClean="0">
                <a:ea typeface="ＭＳ Ｐゴシック" pitchFamily="34" charset="-128"/>
              </a:rPr>
              <a:t>With no specified time, it can be terminated by any party at any time. </a:t>
            </a:r>
            <a:endParaRPr lang="en-CA" sz="2000" smtClean="0">
              <a:ea typeface="ＭＳ Ｐゴシック" pitchFamily="34" charset="-128"/>
            </a:endParaRPr>
          </a:p>
          <a:p>
            <a:pPr lvl="2">
              <a:lnSpc>
                <a:spcPct val="80000"/>
              </a:lnSpc>
            </a:pPr>
            <a:r>
              <a:rPr lang="en-US" sz="2000" smtClean="0">
                <a:ea typeface="ＭＳ Ｐゴシック" pitchFamily="34" charset="-128"/>
              </a:rPr>
              <a:t>If the agency is not ended by insanity or death, then the agency can still be seen as a parent-authority and the principal may still be liable to the third party</a:t>
            </a:r>
            <a:endParaRPr lang="en-CA" sz="2000" smtClean="0">
              <a:ea typeface="ＭＳ Ｐゴシック" pitchFamily="34" charset="-128"/>
            </a:endParaRPr>
          </a:p>
          <a:p>
            <a:pPr lvl="1">
              <a:lnSpc>
                <a:spcPct val="80000"/>
              </a:lnSpc>
            </a:pPr>
            <a:r>
              <a:rPr lang="en-US" sz="2000" u="sng" smtClean="0">
                <a:ea typeface="ＭＳ Ｐゴシック" pitchFamily="34" charset="-128"/>
              </a:rPr>
              <a:t>Completion</a:t>
            </a:r>
            <a:r>
              <a:rPr lang="en-US" sz="2000" smtClean="0">
                <a:ea typeface="ＭＳ Ｐゴシック" pitchFamily="34" charset="-128"/>
              </a:rPr>
              <a:t> of particular project for which agency was formed</a:t>
            </a:r>
            <a:endParaRPr lang="en-CA" sz="2000" smtClean="0">
              <a:ea typeface="ＭＳ Ｐゴシック" pitchFamily="34" charset="-128"/>
            </a:endParaRPr>
          </a:p>
          <a:p>
            <a:pPr lvl="1">
              <a:lnSpc>
                <a:spcPct val="80000"/>
              </a:lnSpc>
            </a:pPr>
            <a:r>
              <a:rPr lang="en-US" sz="2000" u="sng" smtClean="0">
                <a:ea typeface="ＭＳ Ｐゴシック" pitchFamily="34" charset="-128"/>
              </a:rPr>
              <a:t>Notice</a:t>
            </a:r>
            <a:r>
              <a:rPr lang="en-US" sz="2000" smtClean="0">
                <a:ea typeface="ＭＳ Ｐゴシック" pitchFamily="34" charset="-128"/>
              </a:rPr>
              <a:t> by principal or agent that they wish to end the agency</a:t>
            </a:r>
            <a:endParaRPr lang="en-CA" sz="2000" smtClean="0">
              <a:ea typeface="ＭＳ Ｐゴシック" pitchFamily="34" charset="-128"/>
            </a:endParaRPr>
          </a:p>
          <a:p>
            <a:pPr lvl="1">
              <a:lnSpc>
                <a:spcPct val="80000"/>
              </a:lnSpc>
            </a:pPr>
            <a:r>
              <a:rPr lang="en-US" sz="2000" u="sng" smtClean="0">
                <a:ea typeface="ＭＳ Ｐゴシック" pitchFamily="34" charset="-128"/>
              </a:rPr>
              <a:t>Death or insanity of principal or agent</a:t>
            </a:r>
            <a:endParaRPr lang="en-CA" sz="2000" u="sng" smtClean="0">
              <a:ea typeface="ＭＳ Ｐゴシック" pitchFamily="34" charset="-128"/>
            </a:endParaRPr>
          </a:p>
          <a:p>
            <a:pPr lvl="1">
              <a:lnSpc>
                <a:spcPct val="80000"/>
              </a:lnSpc>
            </a:pPr>
            <a:r>
              <a:rPr lang="en-US" sz="2000" u="sng" smtClean="0">
                <a:ea typeface="ＭＳ Ｐゴシック" pitchFamily="34" charset="-128"/>
              </a:rPr>
              <a:t>Bankruptcy of principal</a:t>
            </a:r>
            <a:endParaRPr lang="en-CA" sz="2000" u="sng" smtClean="0">
              <a:ea typeface="ＭＳ Ｐゴシック" pitchFamily="34" charset="-128"/>
            </a:endParaRPr>
          </a:p>
          <a:p>
            <a:pPr lvl="1">
              <a:lnSpc>
                <a:spcPct val="80000"/>
              </a:lnSpc>
            </a:pPr>
            <a:r>
              <a:rPr lang="en-US" sz="2000" smtClean="0">
                <a:ea typeface="ＭＳ Ｐゴシック" pitchFamily="34" charset="-128"/>
              </a:rPr>
              <a:t>Event that </a:t>
            </a:r>
            <a:r>
              <a:rPr lang="en-US" sz="2000" u="sng" smtClean="0">
                <a:ea typeface="ＭＳ Ｐゴシック" pitchFamily="34" charset="-128"/>
              </a:rPr>
              <a:t>makes the performance of the agency impossible</a:t>
            </a:r>
            <a:endParaRPr lang="en-CA" sz="2000" u="sng" smtClean="0">
              <a:ea typeface="ＭＳ Ｐゴシック" pitchFamily="34" charset="-128"/>
            </a:endParaRPr>
          </a:p>
          <a:p>
            <a:pPr lvl="1">
              <a:lnSpc>
                <a:spcPct val="80000"/>
              </a:lnSpc>
            </a:pPr>
            <a:r>
              <a:rPr lang="en-US" sz="2000" u="sng" smtClean="0">
                <a:ea typeface="ＭＳ Ｐゴシック" pitchFamily="34" charset="-128"/>
              </a:rPr>
              <a:t>Loss of capacity</a:t>
            </a:r>
            <a:endParaRPr lang="en-CA" sz="2000" u="sng" smtClean="0">
              <a:ea typeface="ＭＳ Ｐゴシック" pitchFamily="34" charset="-128"/>
            </a:endParaRPr>
          </a:p>
          <a:p>
            <a:pPr>
              <a:lnSpc>
                <a:spcPct val="80000"/>
              </a:lnSpc>
            </a:pPr>
            <a:endParaRPr lang="en-CA" sz="2700" smtClean="0">
              <a:ea typeface="ＭＳ Ｐゴシック" pitchFamily="34" charset="-128"/>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sz="3600" smtClean="0">
                <a:ea typeface="ＭＳ Ｐゴシック" pitchFamily="34" charset="-128"/>
              </a:rPr>
              <a:t>Relationship of Employer and Employee</a:t>
            </a:r>
            <a:endParaRPr lang="en-CA" sz="3600" smtClean="0">
              <a:ea typeface="ＭＳ Ｐゴシック" pitchFamily="34" charset="-128"/>
            </a:endParaRPr>
          </a:p>
        </p:txBody>
      </p:sp>
      <p:sp>
        <p:nvSpPr>
          <p:cNvPr id="64515" name="Content Placeholder 2"/>
          <p:cNvSpPr>
            <a:spLocks noGrp="1"/>
          </p:cNvSpPr>
          <p:nvPr>
            <p:ph idx="1"/>
          </p:nvPr>
        </p:nvSpPr>
        <p:spPr>
          <a:xfrm>
            <a:off x="228600" y="1219200"/>
            <a:ext cx="8686800" cy="5257800"/>
          </a:xfrm>
        </p:spPr>
        <p:txBody>
          <a:bodyPr/>
          <a:lstStyle/>
          <a:p>
            <a:pPr>
              <a:lnSpc>
                <a:spcPct val="50000"/>
              </a:lnSpc>
            </a:pPr>
            <a:endParaRPr lang="en-CA" sz="1200" smtClean="0">
              <a:ea typeface="ＭＳ Ｐゴシック" pitchFamily="34" charset="-128"/>
            </a:endParaRPr>
          </a:p>
          <a:p>
            <a:pPr>
              <a:lnSpc>
                <a:spcPct val="80000"/>
              </a:lnSpc>
            </a:pPr>
            <a:r>
              <a:rPr lang="en-US" sz="2000" smtClean="0">
                <a:ea typeface="ＭＳ Ｐゴシック" pitchFamily="34" charset="-128"/>
              </a:rPr>
              <a:t>Employment contract is what governs the relationship between the employer and employee. It is a contractual relationship</a:t>
            </a:r>
          </a:p>
          <a:p>
            <a:pPr>
              <a:lnSpc>
                <a:spcPct val="50000"/>
              </a:lnSpc>
            </a:pPr>
            <a:endParaRPr lang="en-CA" sz="1200" smtClean="0">
              <a:ea typeface="ＭＳ Ｐゴシック" pitchFamily="34" charset="-128"/>
            </a:endParaRPr>
          </a:p>
          <a:p>
            <a:pPr>
              <a:lnSpc>
                <a:spcPct val="80000"/>
              </a:lnSpc>
            </a:pPr>
            <a:r>
              <a:rPr lang="en-US" sz="2000" smtClean="0">
                <a:ea typeface="ＭＳ Ｐゴシック" pitchFamily="34" charset="-128"/>
              </a:rPr>
              <a:t>Relationship of employer and employee is established by a contract that gives one party, the employer, the authority to direct and control the work of another party, the worker.</a:t>
            </a:r>
          </a:p>
          <a:p>
            <a:pPr>
              <a:lnSpc>
                <a:spcPct val="80000"/>
              </a:lnSpc>
            </a:pPr>
            <a:endParaRPr lang="en-CA" sz="2000" smtClean="0">
              <a:ea typeface="ＭＳ Ｐゴシック" pitchFamily="34" charset="-128"/>
            </a:endParaRPr>
          </a:p>
          <a:p>
            <a:pPr lvl="1">
              <a:lnSpc>
                <a:spcPct val="80000"/>
              </a:lnSpc>
            </a:pPr>
            <a:r>
              <a:rPr lang="en-US" sz="2000" smtClean="0">
                <a:ea typeface="ＭＳ Ｐゴシック" pitchFamily="34" charset="-128"/>
              </a:rPr>
              <a:t>Additional terms are implied relating to </a:t>
            </a:r>
            <a:endParaRPr lang="en-CA" sz="2000" smtClean="0">
              <a:ea typeface="ＭＳ Ｐゴシック" pitchFamily="34" charset="-128"/>
            </a:endParaRPr>
          </a:p>
          <a:p>
            <a:pPr lvl="2">
              <a:lnSpc>
                <a:spcPct val="80000"/>
              </a:lnSpc>
            </a:pPr>
            <a:r>
              <a:rPr lang="en-US" sz="1800" smtClean="0">
                <a:ea typeface="ＭＳ Ｐゴシック" pitchFamily="34" charset="-128"/>
              </a:rPr>
              <a:t>Common law (termination, notice)</a:t>
            </a:r>
            <a:endParaRPr lang="en-CA" sz="1800" smtClean="0">
              <a:ea typeface="ＭＳ Ｐゴシック" pitchFamily="34" charset="-128"/>
            </a:endParaRPr>
          </a:p>
          <a:p>
            <a:pPr lvl="2">
              <a:lnSpc>
                <a:spcPct val="80000"/>
              </a:lnSpc>
            </a:pPr>
            <a:r>
              <a:rPr lang="en-US" sz="1800" smtClean="0">
                <a:ea typeface="ＭＳ Ｐゴシック" pitchFamily="34" charset="-128"/>
              </a:rPr>
              <a:t>Statute (Statutory minimums, worker</a:t>
            </a:r>
            <a:r>
              <a:rPr lang="ja-JP" altLang="en-US" sz="1800" smtClean="0">
                <a:ea typeface="ＭＳ Ｐゴシック" pitchFamily="34" charset="-128"/>
              </a:rPr>
              <a:t>’</a:t>
            </a:r>
            <a:r>
              <a:rPr lang="en-US" altLang="ja-JP" sz="1800" smtClean="0">
                <a:ea typeface="ＭＳ Ｐゴシック" pitchFamily="34" charset="-128"/>
              </a:rPr>
              <a:t>s rights…)</a:t>
            </a:r>
            <a:endParaRPr lang="en-CA" altLang="ja-JP" sz="1800" smtClean="0">
              <a:ea typeface="ＭＳ Ｐゴシック" pitchFamily="34" charset="-128"/>
            </a:endParaRPr>
          </a:p>
          <a:p>
            <a:pPr lvl="2">
              <a:lnSpc>
                <a:spcPct val="50000"/>
              </a:lnSpc>
            </a:pPr>
            <a:endParaRPr lang="en-CA" sz="1200" smtClean="0">
              <a:ea typeface="ＭＳ Ｐゴシック" pitchFamily="34" charset="-128"/>
            </a:endParaRPr>
          </a:p>
          <a:p>
            <a:pPr lvl="1">
              <a:lnSpc>
                <a:spcPct val="80000"/>
              </a:lnSpc>
            </a:pPr>
            <a:r>
              <a:rPr lang="en-US" sz="2000" smtClean="0">
                <a:ea typeface="ＭＳ Ｐゴシック" pitchFamily="34" charset="-128"/>
              </a:rPr>
              <a:t>Terms of Contract</a:t>
            </a:r>
            <a:endParaRPr lang="en-CA" sz="2000" smtClean="0">
              <a:ea typeface="ＭＳ Ｐゴシック" pitchFamily="34" charset="-128"/>
            </a:endParaRPr>
          </a:p>
          <a:p>
            <a:pPr lvl="2">
              <a:lnSpc>
                <a:spcPct val="80000"/>
              </a:lnSpc>
            </a:pPr>
            <a:r>
              <a:rPr lang="en-US" sz="1800" smtClean="0">
                <a:ea typeface="ＭＳ Ｐゴシック" pitchFamily="34" charset="-128"/>
              </a:rPr>
              <a:t>Job Description (from HR)</a:t>
            </a:r>
            <a:endParaRPr lang="en-CA" sz="1800" smtClean="0">
              <a:ea typeface="ＭＳ Ｐゴシック" pitchFamily="34" charset="-128"/>
            </a:endParaRPr>
          </a:p>
          <a:p>
            <a:pPr lvl="3">
              <a:lnSpc>
                <a:spcPct val="80000"/>
              </a:lnSpc>
            </a:pPr>
            <a:r>
              <a:rPr lang="en-US" sz="1800" smtClean="0">
                <a:ea typeface="ＭＳ Ｐゴシック" pitchFamily="34" charset="-128"/>
              </a:rPr>
              <a:t>Provides standard against which to evaluate your performance</a:t>
            </a:r>
            <a:endParaRPr lang="en-CA" sz="1800" smtClean="0">
              <a:ea typeface="ＭＳ Ｐゴシック" pitchFamily="34" charset="-128"/>
            </a:endParaRPr>
          </a:p>
          <a:p>
            <a:pPr lvl="2">
              <a:lnSpc>
                <a:spcPct val="80000"/>
              </a:lnSpc>
            </a:pPr>
            <a:r>
              <a:rPr lang="en-US" sz="1800" smtClean="0">
                <a:ea typeface="ＭＳ Ｐゴシック" pitchFamily="34" charset="-128"/>
              </a:rPr>
              <a:t>Rate of Pay</a:t>
            </a:r>
            <a:endParaRPr lang="en-CA" sz="1800" smtClean="0">
              <a:ea typeface="ＭＳ Ｐゴシック" pitchFamily="34" charset="-128"/>
            </a:endParaRPr>
          </a:p>
          <a:p>
            <a:pPr lvl="2">
              <a:lnSpc>
                <a:spcPct val="80000"/>
              </a:lnSpc>
            </a:pPr>
            <a:r>
              <a:rPr lang="en-US" sz="1800" smtClean="0">
                <a:ea typeface="ＭＳ Ｐゴシック" pitchFamily="34" charset="-128"/>
              </a:rPr>
              <a:t>Term – Option to terminate (discussed later)</a:t>
            </a:r>
            <a:endParaRPr lang="en-CA" sz="1800" smtClean="0">
              <a:ea typeface="ＭＳ Ｐゴシック" pitchFamily="34" charset="-128"/>
            </a:endParaRPr>
          </a:p>
          <a:p>
            <a:pPr>
              <a:lnSpc>
                <a:spcPct val="80000"/>
              </a:lnSpc>
            </a:pPr>
            <a:endParaRPr lang="en-CA" sz="2000" smtClean="0">
              <a:ea typeface="ＭＳ Ｐゴシック" pitchFamily="34" charset="-128"/>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3"/>
          <p:cNvSpPr>
            <a:spLocks noGrp="1"/>
          </p:cNvSpPr>
          <p:nvPr>
            <p:ph type="ctrTitle"/>
          </p:nvPr>
        </p:nvSpPr>
        <p:spPr/>
        <p:txBody>
          <a:bodyPr/>
          <a:lstStyle/>
          <a:p>
            <a:r>
              <a:rPr lang="en-CA" smtClean="0">
                <a:ea typeface="ＭＳ Ｐゴシック" pitchFamily="34" charset="-128"/>
              </a:rPr>
              <a:t>Chapter 20</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CA" smtClean="0">
                <a:ea typeface="ＭＳ Ｐゴシック" pitchFamily="34" charset="-128"/>
              </a:rPr>
              <a:t>Employees</a:t>
            </a:r>
          </a:p>
        </p:txBody>
      </p:sp>
      <p:sp>
        <p:nvSpPr>
          <p:cNvPr id="66563" name="Content Placeholder 2"/>
          <p:cNvSpPr>
            <a:spLocks noGrp="1"/>
          </p:cNvSpPr>
          <p:nvPr>
            <p:ph idx="1"/>
          </p:nvPr>
        </p:nvSpPr>
        <p:spPr>
          <a:xfrm>
            <a:off x="228600" y="1371600"/>
            <a:ext cx="8686800" cy="4876800"/>
          </a:xfrm>
        </p:spPr>
        <p:txBody>
          <a:bodyPr/>
          <a:lstStyle/>
          <a:p>
            <a:pPr>
              <a:lnSpc>
                <a:spcPct val="80000"/>
              </a:lnSpc>
            </a:pPr>
            <a:r>
              <a:rPr lang="en-US" sz="2400" smtClean="0">
                <a:ea typeface="ＭＳ Ｐゴシック" pitchFamily="34" charset="-128"/>
              </a:rPr>
              <a:t>Compare with Independent Contractor</a:t>
            </a:r>
          </a:p>
          <a:p>
            <a:pPr>
              <a:lnSpc>
                <a:spcPct val="50000"/>
              </a:lnSpc>
            </a:pPr>
            <a:endParaRPr lang="en-CA" sz="2200" smtClean="0">
              <a:ea typeface="ＭＳ Ｐゴシック" pitchFamily="34" charset="-128"/>
            </a:endParaRPr>
          </a:p>
          <a:p>
            <a:pPr lvl="1">
              <a:lnSpc>
                <a:spcPct val="80000"/>
              </a:lnSpc>
            </a:pPr>
            <a:r>
              <a:rPr lang="en-US" sz="2200" smtClean="0">
                <a:ea typeface="ＭＳ Ｐゴシック" pitchFamily="34" charset="-128"/>
              </a:rPr>
              <a:t>An independent contractor - the relationship is governed by the terms of the contract and the general principles of contract law</a:t>
            </a:r>
          </a:p>
          <a:p>
            <a:pPr lvl="1">
              <a:lnSpc>
                <a:spcPct val="50000"/>
              </a:lnSpc>
            </a:pPr>
            <a:endParaRPr lang="en-CA" sz="2200" smtClean="0">
              <a:ea typeface="ＭＳ Ｐゴシック" pitchFamily="34" charset="-128"/>
            </a:endParaRPr>
          </a:p>
          <a:p>
            <a:pPr lvl="1">
              <a:lnSpc>
                <a:spcPct val="80000"/>
              </a:lnSpc>
            </a:pPr>
            <a:r>
              <a:rPr lang="en-US" sz="2200" smtClean="0">
                <a:solidFill>
                  <a:srgbClr val="FF0000"/>
                </a:solidFill>
                <a:ea typeface="ＭＳ Ｐゴシック" pitchFamily="34" charset="-128"/>
              </a:rPr>
              <a:t>IMPORTANT: </a:t>
            </a:r>
            <a:r>
              <a:rPr lang="en-US" sz="2200" smtClean="0">
                <a:ea typeface="ＭＳ Ｐゴシック" pitchFamily="34" charset="-128"/>
              </a:rPr>
              <a:t>You have to look at the whole picture to see if they are an independent contractor or an employee – It makes a difference because the liability of an employee are different from that of an independent contractor</a:t>
            </a:r>
          </a:p>
          <a:p>
            <a:pPr lvl="1">
              <a:lnSpc>
                <a:spcPct val="80000"/>
              </a:lnSpc>
            </a:pPr>
            <a:endParaRPr lang="en-US" sz="2200" smtClean="0">
              <a:ea typeface="ＭＳ Ｐゴシック" pitchFamily="34" charset="-128"/>
            </a:endParaRPr>
          </a:p>
          <a:p>
            <a:pPr>
              <a:lnSpc>
                <a:spcPct val="80000"/>
              </a:lnSpc>
            </a:pPr>
            <a:r>
              <a:rPr lang="en-US" sz="2200" b="1" smtClean="0">
                <a:ea typeface="ＭＳ Ｐゴシック" pitchFamily="34" charset="-128"/>
              </a:rPr>
              <a:t>Distinction is important as it affects agency and vicarious liability</a:t>
            </a:r>
            <a:endParaRPr lang="en-CA" sz="2200" b="1" smtClean="0">
              <a:ea typeface="ＭＳ Ｐゴシック" pitchFamily="34" charset="-128"/>
            </a:endParaRPr>
          </a:p>
          <a:p>
            <a:pPr lvl="1">
              <a:lnSpc>
                <a:spcPct val="80000"/>
              </a:lnSpc>
            </a:pPr>
            <a:r>
              <a:rPr lang="en-US" sz="2000" smtClean="0">
                <a:ea typeface="ＭＳ Ｐゴシック" pitchFamily="34" charset="-128"/>
              </a:rPr>
              <a:t>When a firm undertakes work as an independent contractor, any liabilities that it incurs are almost entirely its own, however the contractor must take reasonable precautions  to avoid endangering third parties</a:t>
            </a:r>
            <a:endParaRPr lang="en-CA" sz="2000" smtClean="0">
              <a:ea typeface="ＭＳ Ｐゴシック" pitchFamily="34" charset="-128"/>
            </a:endParaRPr>
          </a:p>
          <a:p>
            <a:pPr>
              <a:lnSpc>
                <a:spcPct val="80000"/>
              </a:lnSpc>
            </a:pPr>
            <a:endParaRPr lang="en-CA" sz="2600" smtClean="0">
              <a:ea typeface="ＭＳ Ｐゴシック" pitchFamily="34" charset="-128"/>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sz="3600" smtClean="0">
                <a:ea typeface="ＭＳ Ｐゴシック" pitchFamily="34" charset="-128"/>
              </a:rPr>
              <a:t>Amending Terms of Employment Contracts</a:t>
            </a:r>
            <a:endParaRPr lang="en-CA" sz="3600" smtClean="0">
              <a:ea typeface="ＭＳ Ｐゴシック" pitchFamily="34" charset="-128"/>
            </a:endParaRPr>
          </a:p>
        </p:txBody>
      </p:sp>
      <p:sp>
        <p:nvSpPr>
          <p:cNvPr id="67587" name="Content Placeholder 2"/>
          <p:cNvSpPr>
            <a:spLocks noGrp="1"/>
          </p:cNvSpPr>
          <p:nvPr>
            <p:ph idx="1"/>
          </p:nvPr>
        </p:nvSpPr>
        <p:spPr/>
        <p:txBody>
          <a:bodyPr/>
          <a:lstStyle/>
          <a:p>
            <a:pPr>
              <a:lnSpc>
                <a:spcPct val="90000"/>
              </a:lnSpc>
            </a:pPr>
            <a:r>
              <a:rPr lang="en-US" sz="2800" smtClean="0">
                <a:ea typeface="ＭＳ Ｐゴシック" pitchFamily="34" charset="-128"/>
              </a:rPr>
              <a:t>The ability of an employer to amend the terms of the employment contract will be impacted by the terms of the contract</a:t>
            </a:r>
          </a:p>
          <a:p>
            <a:pPr>
              <a:lnSpc>
                <a:spcPct val="90000"/>
              </a:lnSpc>
            </a:pPr>
            <a:endParaRPr lang="en-CA" sz="2800" smtClean="0">
              <a:ea typeface="ＭＳ Ｐゴシック" pitchFamily="34" charset="-128"/>
            </a:endParaRPr>
          </a:p>
          <a:p>
            <a:pPr>
              <a:lnSpc>
                <a:spcPct val="90000"/>
              </a:lnSpc>
            </a:pPr>
            <a:r>
              <a:rPr lang="en-US" sz="2800" smtClean="0">
                <a:ea typeface="ＭＳ Ｐゴシック" pitchFamily="34" charset="-128"/>
              </a:rPr>
              <a:t>A unilateral substantial change to an important term (I.e. salary, job position…) can result in constructive dismissal</a:t>
            </a:r>
          </a:p>
          <a:p>
            <a:pPr>
              <a:lnSpc>
                <a:spcPct val="90000"/>
              </a:lnSpc>
            </a:pPr>
            <a:endParaRPr lang="en-CA" sz="2800" smtClean="0">
              <a:ea typeface="ＭＳ Ｐゴシック" pitchFamily="34" charset="-128"/>
            </a:endParaRPr>
          </a:p>
          <a:p>
            <a:pPr lvl="1">
              <a:lnSpc>
                <a:spcPct val="90000"/>
              </a:lnSpc>
            </a:pPr>
            <a:r>
              <a:rPr lang="en-US" sz="2400" b="1" smtClean="0">
                <a:solidFill>
                  <a:srgbClr val="FF0000"/>
                </a:solidFill>
                <a:ea typeface="ＭＳ Ｐゴシック" pitchFamily="34" charset="-128"/>
              </a:rPr>
              <a:t>Constructive dismissal </a:t>
            </a:r>
            <a:r>
              <a:rPr lang="en-US" sz="2400" smtClean="0">
                <a:ea typeface="ＭＳ Ｐゴシック" pitchFamily="34" charset="-128"/>
              </a:rPr>
              <a:t>- an employee claims wrongful dismissal based on the unilateral change of the terms of employment which amounts to repudiation of the employment contract</a:t>
            </a:r>
            <a:endParaRPr lang="en-CA" sz="2400" smtClean="0">
              <a:ea typeface="ＭＳ Ｐゴシック" pitchFamily="34" charset="-128"/>
            </a:endParaRPr>
          </a:p>
          <a:p>
            <a:pPr>
              <a:lnSpc>
                <a:spcPct val="90000"/>
              </a:lnSpc>
            </a:pPr>
            <a:endParaRPr lang="en-CA" smtClean="0">
              <a:ea typeface="ＭＳ Ｐゴシック" pitchFamily="34" charset="-128"/>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smtClean="0">
                <a:ea typeface="ＭＳ Ｐゴシック" pitchFamily="34" charset="-128"/>
              </a:rPr>
              <a:t>Employer</a:t>
            </a:r>
            <a:r>
              <a:rPr lang="ja-JP" altLang="en-US" smtClean="0">
                <a:ea typeface="ＭＳ Ｐゴシック" pitchFamily="34" charset="-128"/>
              </a:rPr>
              <a:t>’</a:t>
            </a:r>
            <a:r>
              <a:rPr lang="en-US" altLang="ja-JP" smtClean="0">
                <a:ea typeface="ＭＳ Ｐゴシック" pitchFamily="34" charset="-128"/>
              </a:rPr>
              <a:t>s Liability</a:t>
            </a:r>
            <a:endParaRPr lang="en-CA" smtClean="0">
              <a:ea typeface="ＭＳ Ｐゴシック" pitchFamily="34" charset="-128"/>
            </a:endParaRPr>
          </a:p>
        </p:txBody>
      </p:sp>
      <p:sp>
        <p:nvSpPr>
          <p:cNvPr id="68611" name="Content Placeholder 2"/>
          <p:cNvSpPr>
            <a:spLocks noGrp="1"/>
          </p:cNvSpPr>
          <p:nvPr>
            <p:ph idx="1"/>
          </p:nvPr>
        </p:nvSpPr>
        <p:spPr/>
        <p:txBody>
          <a:bodyPr/>
          <a:lstStyle/>
          <a:p>
            <a:pPr>
              <a:lnSpc>
                <a:spcPct val="80000"/>
              </a:lnSpc>
            </a:pPr>
            <a:r>
              <a:rPr lang="en-US" sz="2800" smtClean="0">
                <a:ea typeface="ＭＳ Ｐゴシック" pitchFamily="34" charset="-128"/>
              </a:rPr>
              <a:t>Liability in Contract</a:t>
            </a:r>
            <a:endParaRPr lang="en-CA" sz="2800" smtClean="0">
              <a:ea typeface="ＭＳ Ｐゴシック" pitchFamily="34" charset="-128"/>
            </a:endParaRPr>
          </a:p>
          <a:p>
            <a:pPr lvl="1">
              <a:lnSpc>
                <a:spcPct val="80000"/>
              </a:lnSpc>
            </a:pPr>
            <a:r>
              <a:rPr lang="en-US" sz="2400" smtClean="0">
                <a:ea typeface="ＭＳ Ｐゴシック" pitchFamily="34" charset="-128"/>
              </a:rPr>
              <a:t>Employers are held responsible for improper work done by employees just as a promisor is liable for work that it subcontracts</a:t>
            </a:r>
          </a:p>
          <a:p>
            <a:pPr lvl="1">
              <a:lnSpc>
                <a:spcPct val="80000"/>
              </a:lnSpc>
            </a:pPr>
            <a:endParaRPr lang="en-CA" sz="2400" smtClean="0">
              <a:ea typeface="ＭＳ Ｐゴシック" pitchFamily="34" charset="-128"/>
            </a:endParaRPr>
          </a:p>
          <a:p>
            <a:pPr>
              <a:lnSpc>
                <a:spcPct val="80000"/>
              </a:lnSpc>
            </a:pPr>
            <a:r>
              <a:rPr lang="en-US" sz="2800" smtClean="0">
                <a:ea typeface="ＭＳ Ｐゴシック" pitchFamily="34" charset="-128"/>
              </a:rPr>
              <a:t>Liability in Tort</a:t>
            </a:r>
            <a:endParaRPr lang="en-CA" sz="2800" smtClean="0">
              <a:ea typeface="ＭＳ Ｐゴシック" pitchFamily="34" charset="-128"/>
            </a:endParaRPr>
          </a:p>
          <a:p>
            <a:pPr lvl="1">
              <a:lnSpc>
                <a:spcPct val="80000"/>
              </a:lnSpc>
            </a:pPr>
            <a:r>
              <a:rPr lang="en-US" sz="2400" smtClean="0">
                <a:ea typeface="ＭＳ Ｐゴシック" pitchFamily="34" charset="-128"/>
              </a:rPr>
              <a:t>A business is vicariously responsible for damages to any third party for the consequences of any tort that an employee commits in their course of employment</a:t>
            </a:r>
            <a:endParaRPr lang="en-CA" sz="2400" smtClean="0">
              <a:ea typeface="ＭＳ Ｐゴシック" pitchFamily="34" charset="-128"/>
            </a:endParaRPr>
          </a:p>
          <a:p>
            <a:pPr lvl="1">
              <a:lnSpc>
                <a:spcPct val="80000"/>
              </a:lnSpc>
            </a:pPr>
            <a:r>
              <a:rPr lang="en-US" sz="2400" smtClean="0">
                <a:ea typeface="ＭＳ Ｐゴシック" pitchFamily="34" charset="-128"/>
              </a:rPr>
              <a:t>All the injured party need establish is that the employee caused the damage while engaged at their work (ie. on-delivery etc…)</a:t>
            </a:r>
            <a:endParaRPr lang="en-CA" sz="2400" smtClean="0">
              <a:ea typeface="ＭＳ Ｐゴシック" pitchFamily="34" charset="-128"/>
            </a:endParaRPr>
          </a:p>
          <a:p>
            <a:pPr lvl="1">
              <a:lnSpc>
                <a:spcPct val="80000"/>
              </a:lnSpc>
            </a:pPr>
            <a:r>
              <a:rPr lang="en-US" sz="2400" smtClean="0">
                <a:ea typeface="ＭＳ Ｐゴシック" pitchFamily="34" charset="-128"/>
              </a:rPr>
              <a:t>Employers can still sue the employee if it deems it worthwhile</a:t>
            </a:r>
            <a:endParaRPr lang="en-CA" sz="2400" smtClean="0">
              <a:ea typeface="ＭＳ Ｐゴシック" pitchFamily="34" charset="-128"/>
            </a:endParaRPr>
          </a:p>
          <a:p>
            <a:pPr>
              <a:lnSpc>
                <a:spcPct val="80000"/>
              </a:lnSpc>
            </a:pPr>
            <a:endParaRPr lang="en-CA" sz="2800" smtClean="0">
              <a:ea typeface="ＭＳ Ｐゴシック" pitchFamily="34" charset="-128"/>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a:xfrm>
            <a:off x="1143000" y="-4763"/>
            <a:ext cx="8229600" cy="1066801"/>
          </a:xfrm>
        </p:spPr>
        <p:txBody>
          <a:bodyPr/>
          <a:lstStyle/>
          <a:p>
            <a:r>
              <a:rPr lang="en-US" sz="3600" smtClean="0">
                <a:ea typeface="ＭＳ Ｐゴシック" pitchFamily="34" charset="-128"/>
              </a:rPr>
              <a:t>Notice of Termination of Ind. Employee Contracts</a:t>
            </a:r>
            <a:endParaRPr lang="en-CA" sz="3600" smtClean="0">
              <a:ea typeface="ＭＳ Ｐゴシック" pitchFamily="34" charset="-128"/>
            </a:endParaRPr>
          </a:p>
        </p:txBody>
      </p:sp>
      <p:sp>
        <p:nvSpPr>
          <p:cNvPr id="69635" name="Content Placeholder 2"/>
          <p:cNvSpPr>
            <a:spLocks noGrp="1"/>
          </p:cNvSpPr>
          <p:nvPr>
            <p:ph idx="1"/>
          </p:nvPr>
        </p:nvSpPr>
        <p:spPr>
          <a:xfrm>
            <a:off x="228600" y="1447800"/>
            <a:ext cx="8610600" cy="4876800"/>
          </a:xfrm>
        </p:spPr>
        <p:txBody>
          <a:bodyPr/>
          <a:lstStyle/>
          <a:p>
            <a:pPr>
              <a:lnSpc>
                <a:spcPct val="80000"/>
              </a:lnSpc>
            </a:pPr>
            <a:r>
              <a:rPr lang="en-US" sz="2200" smtClean="0">
                <a:ea typeface="ＭＳ Ｐゴシック" pitchFamily="34" charset="-128"/>
              </a:rPr>
              <a:t>Most employment contract tend to be </a:t>
            </a:r>
            <a:r>
              <a:rPr lang="en-US" sz="2200" b="1" smtClean="0">
                <a:ea typeface="ＭＳ Ｐゴシック" pitchFamily="34" charset="-128"/>
              </a:rPr>
              <a:t>continuous in nature</a:t>
            </a:r>
            <a:r>
              <a:rPr lang="en-US" sz="2200" smtClean="0">
                <a:ea typeface="ＭＳ Ｐゴシック" pitchFamily="34" charset="-128"/>
              </a:rPr>
              <a:t>, in order to terminate, </a:t>
            </a:r>
            <a:r>
              <a:rPr lang="en-US" sz="2200" b="1" smtClean="0">
                <a:ea typeface="ＭＳ Ｐゴシック" pitchFamily="34" charset="-128"/>
              </a:rPr>
              <a:t>a notice is required by both parties to end the contract</a:t>
            </a:r>
          </a:p>
          <a:p>
            <a:pPr>
              <a:lnSpc>
                <a:spcPct val="50000"/>
              </a:lnSpc>
            </a:pPr>
            <a:endParaRPr lang="en-CA" sz="1200" b="1" smtClean="0">
              <a:ea typeface="ＭＳ Ｐゴシック" pitchFamily="34" charset="-128"/>
            </a:endParaRPr>
          </a:p>
          <a:p>
            <a:pPr>
              <a:lnSpc>
                <a:spcPct val="80000"/>
              </a:lnSpc>
            </a:pPr>
            <a:r>
              <a:rPr lang="en-US" sz="2200" smtClean="0">
                <a:ea typeface="ＭＳ Ｐゴシック" pitchFamily="34" charset="-128"/>
              </a:rPr>
              <a:t>First off, when an employer has hired an employee for a stated period of time, and that time has elapsed, no notice of termination is required</a:t>
            </a:r>
          </a:p>
          <a:p>
            <a:pPr>
              <a:lnSpc>
                <a:spcPct val="50000"/>
              </a:lnSpc>
            </a:pPr>
            <a:endParaRPr lang="en-CA" sz="1200" smtClean="0">
              <a:ea typeface="ＭＳ Ｐゴシック" pitchFamily="34" charset="-128"/>
            </a:endParaRPr>
          </a:p>
          <a:p>
            <a:pPr>
              <a:lnSpc>
                <a:spcPct val="80000"/>
              </a:lnSpc>
            </a:pPr>
            <a:r>
              <a:rPr lang="en-US" sz="2200" smtClean="0">
                <a:ea typeface="ＭＳ Ｐゴシック" pitchFamily="34" charset="-128"/>
              </a:rPr>
              <a:t>In common law, reasonable notice is required and it depends on the circumstances of each individual</a:t>
            </a:r>
            <a:endParaRPr lang="en-CA" sz="2200" smtClean="0">
              <a:ea typeface="ＭＳ Ｐゴシック" pitchFamily="34" charset="-128"/>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1143000" y="-4763"/>
            <a:ext cx="8229600" cy="1066801"/>
          </a:xfrm>
        </p:spPr>
        <p:txBody>
          <a:bodyPr/>
          <a:lstStyle/>
          <a:p>
            <a:r>
              <a:rPr lang="en-US" sz="3600" smtClean="0">
                <a:ea typeface="ＭＳ Ｐゴシック" pitchFamily="34" charset="-128"/>
              </a:rPr>
              <a:t>Notice of Termination of Ind. Employee Contracts</a:t>
            </a:r>
            <a:endParaRPr lang="en-CA" sz="3600" smtClean="0">
              <a:ea typeface="ＭＳ Ｐゴシック" pitchFamily="34" charset="-128"/>
            </a:endParaRPr>
          </a:p>
        </p:txBody>
      </p:sp>
      <p:sp>
        <p:nvSpPr>
          <p:cNvPr id="70659" name="Content Placeholder 2"/>
          <p:cNvSpPr>
            <a:spLocks noGrp="1"/>
          </p:cNvSpPr>
          <p:nvPr>
            <p:ph idx="1"/>
          </p:nvPr>
        </p:nvSpPr>
        <p:spPr>
          <a:xfrm>
            <a:off x="228600" y="1447800"/>
            <a:ext cx="8610600" cy="4876800"/>
          </a:xfrm>
        </p:spPr>
        <p:txBody>
          <a:bodyPr/>
          <a:lstStyle/>
          <a:p>
            <a:pPr>
              <a:lnSpc>
                <a:spcPct val="80000"/>
              </a:lnSpc>
            </a:pPr>
            <a:r>
              <a:rPr lang="en-US" sz="2400" smtClean="0">
                <a:ea typeface="ＭＳ Ｐゴシック" pitchFamily="34" charset="-128"/>
              </a:rPr>
              <a:t>Employment Standards Act – They are minimums and not sufficient by common law </a:t>
            </a:r>
            <a:r>
              <a:rPr lang="en-US" sz="2400" smtClean="0">
                <a:ea typeface="ＭＳ Ｐゴシック" pitchFamily="34" charset="-128"/>
                <a:sym typeface="Wingdings" pitchFamily="2" charset="2"/>
              </a:rPr>
              <a:t> </a:t>
            </a:r>
            <a:r>
              <a:rPr lang="en-US" sz="2400" b="1" smtClean="0">
                <a:ea typeface="ＭＳ Ｐゴシック" pitchFamily="34" charset="-128"/>
              </a:rPr>
              <a:t>Notice = Time = $$</a:t>
            </a:r>
          </a:p>
          <a:p>
            <a:pPr>
              <a:lnSpc>
                <a:spcPct val="80000"/>
              </a:lnSpc>
            </a:pPr>
            <a:endParaRPr lang="en-US" sz="2400" b="1" smtClean="0">
              <a:ea typeface="ＭＳ Ｐゴシック" pitchFamily="34" charset="-128"/>
            </a:endParaRPr>
          </a:p>
          <a:p>
            <a:pPr>
              <a:lnSpc>
                <a:spcPct val="50000"/>
              </a:lnSpc>
            </a:pPr>
            <a:endParaRPr lang="en-CA" sz="1400" b="1" smtClean="0">
              <a:ea typeface="ＭＳ Ｐゴシック" pitchFamily="34" charset="-128"/>
            </a:endParaRPr>
          </a:p>
          <a:p>
            <a:pPr>
              <a:lnSpc>
                <a:spcPct val="80000"/>
              </a:lnSpc>
            </a:pPr>
            <a:r>
              <a:rPr lang="en-US" sz="2400" smtClean="0">
                <a:ea typeface="ＭＳ Ｐゴシック" pitchFamily="34" charset="-128"/>
              </a:rPr>
              <a:t>If the hiring is general or indefinite reasonable notice depends on the circumstances of employment</a:t>
            </a:r>
          </a:p>
          <a:p>
            <a:pPr>
              <a:lnSpc>
                <a:spcPct val="80000"/>
              </a:lnSpc>
            </a:pPr>
            <a:endParaRPr lang="en-CA" sz="2400" smtClean="0">
              <a:ea typeface="ＭＳ Ｐゴシック" pitchFamily="34" charset="-128"/>
            </a:endParaRPr>
          </a:p>
          <a:p>
            <a:pPr lvl="1">
              <a:lnSpc>
                <a:spcPct val="80000"/>
              </a:lnSpc>
            </a:pPr>
            <a:r>
              <a:rPr lang="en-US" sz="2400" smtClean="0">
                <a:ea typeface="ＭＳ Ｐゴシック" pitchFamily="34" charset="-128"/>
              </a:rPr>
              <a:t>In most provinces the minimum length of required notice is specified by statute, any attempt to undermine this is void </a:t>
            </a:r>
            <a:r>
              <a:rPr lang="en-US" sz="2400" smtClean="0">
                <a:ea typeface="ＭＳ Ｐゴシック" pitchFamily="34" charset="-128"/>
                <a:sym typeface="Wingdings" pitchFamily="2" charset="2"/>
              </a:rPr>
              <a:t> </a:t>
            </a:r>
            <a:r>
              <a:rPr lang="en-US" sz="2400" b="1" smtClean="0">
                <a:ea typeface="ＭＳ Ｐゴシック" pitchFamily="34" charset="-128"/>
              </a:rPr>
              <a:t>Often 1 wk / year of employment</a:t>
            </a:r>
          </a:p>
          <a:p>
            <a:pPr lvl="1">
              <a:lnSpc>
                <a:spcPct val="80000"/>
              </a:lnSpc>
            </a:pPr>
            <a:endParaRPr lang="en-CA" sz="2400" b="1" smtClean="0">
              <a:ea typeface="ＭＳ Ｐゴシック" pitchFamily="34" charset="-128"/>
            </a:endParaRPr>
          </a:p>
          <a:p>
            <a:pPr lvl="1">
              <a:lnSpc>
                <a:spcPct val="80000"/>
              </a:lnSpc>
            </a:pPr>
            <a:r>
              <a:rPr lang="en-US" sz="2400" smtClean="0">
                <a:ea typeface="ＭＳ Ｐゴシック" pitchFamily="34" charset="-128"/>
              </a:rPr>
              <a:t>Allowed to have an option to terminate, </a:t>
            </a:r>
            <a:r>
              <a:rPr lang="ja-JP" altLang="en-US" sz="2400" smtClean="0">
                <a:ea typeface="ＭＳ Ｐゴシック" pitchFamily="34" charset="-128"/>
              </a:rPr>
              <a:t>“</a:t>
            </a:r>
            <a:r>
              <a:rPr lang="en-US" altLang="ja-JP" sz="2400" smtClean="0">
                <a:ea typeface="ＭＳ Ｐゴシック" pitchFamily="34" charset="-128"/>
              </a:rPr>
              <a:t>terminate you at any time provided you give me $###,###.00</a:t>
            </a:r>
            <a:endParaRPr lang="en-CA" sz="2400" smtClean="0">
              <a:ea typeface="ＭＳ Ｐゴシック" pitchFamily="34" charset="-128"/>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sz="3400" smtClean="0">
                <a:ea typeface="ＭＳ Ｐゴシック" pitchFamily="34" charset="-128"/>
              </a:rPr>
              <a:t>Grounds for Dismissal Without Notice (MIDD) </a:t>
            </a:r>
            <a:endParaRPr lang="en-CA" sz="3400" smtClean="0">
              <a:ea typeface="ＭＳ Ｐゴシック" pitchFamily="34" charset="-128"/>
            </a:endParaRPr>
          </a:p>
        </p:txBody>
      </p:sp>
      <p:sp>
        <p:nvSpPr>
          <p:cNvPr id="71683" name="Content Placeholder 2"/>
          <p:cNvSpPr>
            <a:spLocks noGrp="1"/>
          </p:cNvSpPr>
          <p:nvPr>
            <p:ph idx="1"/>
          </p:nvPr>
        </p:nvSpPr>
        <p:spPr/>
        <p:txBody>
          <a:bodyPr/>
          <a:lstStyle/>
          <a:p>
            <a:pPr>
              <a:lnSpc>
                <a:spcPct val="80000"/>
              </a:lnSpc>
            </a:pPr>
            <a:endParaRPr lang="en-US" sz="2500" smtClean="0">
              <a:ea typeface="ＭＳ Ｐゴシック" pitchFamily="34" charset="-128"/>
            </a:endParaRPr>
          </a:p>
          <a:p>
            <a:pPr>
              <a:lnSpc>
                <a:spcPct val="80000"/>
              </a:lnSpc>
            </a:pPr>
            <a:r>
              <a:rPr lang="en-US" sz="2500" smtClean="0">
                <a:ea typeface="ＭＳ Ｐゴシック" pitchFamily="34" charset="-128"/>
              </a:rPr>
              <a:t>Dismissal without further obligation by the employer when the employee</a:t>
            </a:r>
            <a:r>
              <a:rPr lang="ja-JP" altLang="en-US" sz="2500" smtClean="0">
                <a:ea typeface="ＭＳ Ｐゴシック" pitchFamily="34" charset="-128"/>
              </a:rPr>
              <a:t>’</a:t>
            </a:r>
            <a:r>
              <a:rPr lang="en-US" altLang="ja-JP" sz="2500" smtClean="0">
                <a:ea typeface="ＭＳ Ｐゴシック" pitchFamily="34" charset="-128"/>
              </a:rPr>
              <a:t>s conduct amounts to a breach of contract (A major term in a major way) and they can sue for damages.</a:t>
            </a:r>
          </a:p>
          <a:p>
            <a:pPr>
              <a:lnSpc>
                <a:spcPct val="80000"/>
              </a:lnSpc>
            </a:pPr>
            <a:endParaRPr lang="en-CA" altLang="ja-JP" sz="2500" smtClean="0">
              <a:ea typeface="ＭＳ Ｐゴシック" pitchFamily="34" charset="-128"/>
            </a:endParaRPr>
          </a:p>
          <a:p>
            <a:pPr>
              <a:lnSpc>
                <a:spcPct val="80000"/>
              </a:lnSpc>
            </a:pPr>
            <a:r>
              <a:rPr lang="en-US" sz="2500" smtClean="0">
                <a:ea typeface="ＭＳ Ｐゴシック" pitchFamily="34" charset="-128"/>
              </a:rPr>
              <a:t>If they tried to terminate for a minor breach, they can be sued</a:t>
            </a:r>
            <a:endParaRPr lang="en-CA" sz="2500" smtClean="0">
              <a:ea typeface="ＭＳ Ｐゴシック" pitchFamily="34" charset="-128"/>
            </a:endParaRPr>
          </a:p>
          <a:p>
            <a:pPr>
              <a:lnSpc>
                <a:spcPct val="80000"/>
              </a:lnSpc>
            </a:pPr>
            <a:endParaRPr lang="en-CA" sz="2500" smtClean="0">
              <a:ea typeface="ＭＳ Ｐゴシック" pitchFamily="34" charset="-128"/>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sz="3400" smtClean="0">
                <a:ea typeface="ＭＳ Ｐゴシック" pitchFamily="34" charset="-128"/>
              </a:rPr>
              <a:t>Grounds for Dismissal Without Notice (MIDD) </a:t>
            </a:r>
            <a:endParaRPr lang="en-CA" sz="3400" smtClean="0">
              <a:ea typeface="ＭＳ Ｐゴシック" pitchFamily="34" charset="-128"/>
            </a:endParaRPr>
          </a:p>
        </p:txBody>
      </p:sp>
      <p:sp>
        <p:nvSpPr>
          <p:cNvPr id="72707" name="Content Placeholder 2"/>
          <p:cNvSpPr>
            <a:spLocks noGrp="1"/>
          </p:cNvSpPr>
          <p:nvPr>
            <p:ph idx="1"/>
          </p:nvPr>
        </p:nvSpPr>
        <p:spPr/>
        <p:txBody>
          <a:bodyPr/>
          <a:lstStyle/>
          <a:p>
            <a:pPr>
              <a:lnSpc>
                <a:spcPct val="80000"/>
              </a:lnSpc>
            </a:pPr>
            <a:endParaRPr lang="en-US" sz="2500" b="1" smtClean="0">
              <a:ea typeface="ＭＳ Ｐゴシック" pitchFamily="34" charset="-128"/>
            </a:endParaRPr>
          </a:p>
          <a:p>
            <a:pPr>
              <a:lnSpc>
                <a:spcPct val="80000"/>
              </a:lnSpc>
            </a:pPr>
            <a:r>
              <a:rPr lang="en-US" sz="2500" b="1" smtClean="0">
                <a:ea typeface="ＭＳ Ｐゴシック" pitchFamily="34" charset="-128"/>
              </a:rPr>
              <a:t>The Contractual Basis</a:t>
            </a:r>
            <a:endParaRPr lang="en-CA" sz="2500" b="1" smtClean="0">
              <a:ea typeface="ＭＳ Ｐゴシック" pitchFamily="34" charset="-128"/>
            </a:endParaRPr>
          </a:p>
          <a:p>
            <a:pPr lvl="1">
              <a:lnSpc>
                <a:spcPct val="80000"/>
              </a:lnSpc>
            </a:pPr>
            <a:r>
              <a:rPr lang="en-US" sz="2200" smtClean="0">
                <a:ea typeface="ＭＳ Ｐゴシック" pitchFamily="34" charset="-128"/>
              </a:rPr>
              <a:t>An employer need not give notice when it can show that the employee was dismissed for cause (ie. when an employees conduct amounts to breach of the contract of employment)…</a:t>
            </a:r>
            <a:endParaRPr lang="en-CA" sz="2200" smtClean="0">
              <a:ea typeface="ＭＳ Ｐゴシック" pitchFamily="34" charset="-128"/>
            </a:endParaRPr>
          </a:p>
          <a:p>
            <a:pPr lvl="1">
              <a:lnSpc>
                <a:spcPct val="80000"/>
              </a:lnSpc>
            </a:pPr>
            <a:r>
              <a:rPr lang="en-US" sz="2200" smtClean="0">
                <a:ea typeface="ＭＳ Ｐゴシック" pitchFamily="34" charset="-128"/>
              </a:rPr>
              <a:t>Employer then becomes discharged  from any further obligations </a:t>
            </a:r>
          </a:p>
          <a:p>
            <a:pPr lvl="1">
              <a:lnSpc>
                <a:spcPct val="80000"/>
              </a:lnSpc>
            </a:pPr>
            <a:endParaRPr lang="en-CA" sz="2200" smtClean="0">
              <a:ea typeface="ＭＳ Ｐゴシック" pitchFamily="34" charset="-128"/>
            </a:endParaRPr>
          </a:p>
          <a:p>
            <a:pPr>
              <a:lnSpc>
                <a:spcPct val="80000"/>
              </a:lnSpc>
            </a:pPr>
            <a:r>
              <a:rPr lang="en-US" sz="2500" smtClean="0">
                <a:ea typeface="ＭＳ Ｐゴシック" pitchFamily="34" charset="-128"/>
              </a:rPr>
              <a:t>The courts have classified the breaches into different breaches that are accepted grounds for </a:t>
            </a:r>
            <a:r>
              <a:rPr lang="ja-JP" altLang="en-US" sz="2500" smtClean="0">
                <a:ea typeface="ＭＳ Ｐゴシック" pitchFamily="34" charset="-128"/>
              </a:rPr>
              <a:t>‘</a:t>
            </a:r>
            <a:r>
              <a:rPr lang="en-US" altLang="ja-JP" sz="2500" smtClean="0">
                <a:ea typeface="ＭＳ Ｐゴシック" pitchFamily="34" charset="-128"/>
              </a:rPr>
              <a:t>cause of dismissal</a:t>
            </a:r>
            <a:r>
              <a:rPr lang="ja-JP" altLang="en-US" sz="2500" smtClean="0">
                <a:ea typeface="ＭＳ Ｐゴシック" pitchFamily="34" charset="-128"/>
              </a:rPr>
              <a:t>’</a:t>
            </a:r>
            <a:endParaRPr lang="en-CA" altLang="ja-JP" sz="2500" smtClean="0">
              <a:ea typeface="ＭＳ Ｐゴシック" pitchFamily="34" charset="-128"/>
            </a:endParaRPr>
          </a:p>
          <a:p>
            <a:pPr>
              <a:lnSpc>
                <a:spcPct val="80000"/>
              </a:lnSpc>
            </a:pPr>
            <a:endParaRPr lang="en-CA" sz="2500" smtClean="0">
              <a:ea typeface="ＭＳ Ｐゴシック"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CA" smtClean="0">
                <a:ea typeface="ＭＳ Ｐゴシック" pitchFamily="34" charset="-128"/>
              </a:rPr>
              <a:t>2) Discharge by Agreement</a:t>
            </a:r>
          </a:p>
        </p:txBody>
      </p:sp>
      <p:sp>
        <p:nvSpPr>
          <p:cNvPr id="9219" name="Content Placeholder 2"/>
          <p:cNvSpPr>
            <a:spLocks noGrp="1"/>
          </p:cNvSpPr>
          <p:nvPr>
            <p:ph sz="quarter" idx="1"/>
          </p:nvPr>
        </p:nvSpPr>
        <p:spPr/>
        <p:txBody>
          <a:bodyPr/>
          <a:lstStyle/>
          <a:p>
            <a:pPr>
              <a:lnSpc>
                <a:spcPct val="80000"/>
              </a:lnSpc>
            </a:pPr>
            <a:r>
              <a:rPr lang="en-US" sz="2800" b="1" smtClean="0">
                <a:solidFill>
                  <a:srgbClr val="FF0000"/>
                </a:solidFill>
                <a:ea typeface="ＭＳ Ｐゴシック" pitchFamily="34" charset="-128"/>
              </a:rPr>
              <a:t>Novation</a:t>
            </a:r>
            <a:r>
              <a:rPr lang="en-US" sz="2800" b="1" smtClean="0">
                <a:ea typeface="ＭＳ Ｐゴシック" pitchFamily="34" charset="-128"/>
              </a:rPr>
              <a:t>: </a:t>
            </a:r>
            <a:r>
              <a:rPr lang="en-US" sz="2800" smtClean="0">
                <a:ea typeface="ＭＳ Ｐゴシック" pitchFamily="34" charset="-128"/>
              </a:rPr>
              <a:t>Parties agree to a material alteration of the terms (Root terms of contract) they have discharged the original contract and replaced it with something else.</a:t>
            </a:r>
          </a:p>
          <a:p>
            <a:pPr>
              <a:lnSpc>
                <a:spcPct val="80000"/>
              </a:lnSpc>
            </a:pPr>
            <a:endParaRPr lang="en-US" sz="2800" smtClean="0">
              <a:ea typeface="ＭＳ Ｐゴシック" pitchFamily="34" charset="-128"/>
            </a:endParaRPr>
          </a:p>
          <a:p>
            <a:pPr>
              <a:lnSpc>
                <a:spcPct val="80000"/>
              </a:lnSpc>
            </a:pPr>
            <a:r>
              <a:rPr lang="en-US" sz="2800" b="1" smtClean="0">
                <a:solidFill>
                  <a:srgbClr val="FF0000"/>
                </a:solidFill>
                <a:ea typeface="ＭＳ Ｐゴシック" pitchFamily="34" charset="-128"/>
              </a:rPr>
              <a:t>Accord and Satisfaction</a:t>
            </a:r>
            <a:r>
              <a:rPr lang="en-US" sz="2800" b="1" smtClean="0">
                <a:ea typeface="ＭＳ Ｐゴシック" pitchFamily="34" charset="-128"/>
              </a:rPr>
              <a:t> </a:t>
            </a:r>
            <a:r>
              <a:rPr lang="en-US" sz="2800" smtClean="0">
                <a:ea typeface="ＭＳ Ｐゴシック" pitchFamily="34" charset="-128"/>
              </a:rPr>
              <a:t>is a compromise (Often out of court) between two parties to substitute a new contractual obligation and to release a party from an existing</a:t>
            </a:r>
            <a:endParaRPr lang="en-CA" sz="2800" smtClean="0">
              <a:ea typeface="ＭＳ Ｐゴシック" pitchFamily="34" charset="-128"/>
            </a:endParaRPr>
          </a:p>
          <a:p>
            <a:pPr lvl="1">
              <a:lnSpc>
                <a:spcPct val="80000"/>
              </a:lnSpc>
            </a:pPr>
            <a:r>
              <a:rPr lang="en-US" sz="2400" smtClean="0">
                <a:ea typeface="ＭＳ Ｐゴシック" pitchFamily="34" charset="-128"/>
              </a:rPr>
              <a:t>Sometimes a promisor finds it cannot perform its obligation according to the </a:t>
            </a:r>
            <a:r>
              <a:rPr lang="en-US" sz="2400" b="1" smtClean="0">
                <a:ea typeface="ＭＳ Ｐゴシック" pitchFamily="34" charset="-128"/>
              </a:rPr>
              <a:t>terms of the contract, or performance has become very difficult</a:t>
            </a:r>
            <a:endParaRPr lang="en-CA" sz="2400" b="1" smtClean="0">
              <a:ea typeface="ＭＳ Ｐゴシック" pitchFamily="34" charset="-128"/>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609600" y="0"/>
            <a:ext cx="8229600" cy="1066800"/>
          </a:xfrm>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73731" name="Content Placeholder 2"/>
          <p:cNvSpPr>
            <a:spLocks noGrp="1"/>
          </p:cNvSpPr>
          <p:nvPr>
            <p:ph idx="1"/>
          </p:nvPr>
        </p:nvSpPr>
        <p:spPr>
          <a:xfrm>
            <a:off x="-304800" y="1295400"/>
            <a:ext cx="9144000" cy="4929188"/>
          </a:xfrm>
        </p:spPr>
        <p:txBody>
          <a:bodyPr/>
          <a:lstStyle/>
          <a:p>
            <a:pPr lvl="1">
              <a:lnSpc>
                <a:spcPct val="80000"/>
              </a:lnSpc>
            </a:pPr>
            <a:endParaRPr lang="en-US" sz="2200" smtClean="0">
              <a:solidFill>
                <a:srgbClr val="FF0000"/>
              </a:solidFill>
              <a:ea typeface="ＭＳ Ｐゴシック" pitchFamily="34" charset="-128"/>
            </a:endParaRPr>
          </a:p>
          <a:p>
            <a:pPr lvl="1">
              <a:lnSpc>
                <a:spcPct val="80000"/>
              </a:lnSpc>
            </a:pPr>
            <a:r>
              <a:rPr lang="en-US" sz="2200" smtClean="0">
                <a:solidFill>
                  <a:srgbClr val="FF0000"/>
                </a:solidFill>
                <a:ea typeface="ＭＳ Ｐゴシック" pitchFamily="34" charset="-128"/>
              </a:rPr>
              <a:t>Misconduct </a:t>
            </a:r>
            <a:endParaRPr lang="en-CA" sz="2200" smtClean="0">
              <a:solidFill>
                <a:srgbClr val="FF0000"/>
              </a:solidFill>
              <a:ea typeface="ＭＳ Ｐゴシック" pitchFamily="34" charset="-128"/>
            </a:endParaRPr>
          </a:p>
          <a:p>
            <a:pPr lvl="2">
              <a:lnSpc>
                <a:spcPct val="80000"/>
              </a:lnSpc>
            </a:pPr>
            <a:r>
              <a:rPr lang="en-US" sz="2000" smtClean="0">
                <a:ea typeface="ＭＳ Ｐゴシック" pitchFamily="34" charset="-128"/>
              </a:rPr>
              <a:t>cause a economic loss and it must be sufficient that the employee cannot be trusted. </a:t>
            </a:r>
            <a:endParaRPr lang="en-CA" sz="2000" smtClean="0">
              <a:ea typeface="ＭＳ Ｐゴシック" pitchFamily="34" charset="-128"/>
            </a:endParaRPr>
          </a:p>
          <a:p>
            <a:pPr lvl="2">
              <a:lnSpc>
                <a:spcPct val="80000"/>
              </a:lnSpc>
            </a:pPr>
            <a:r>
              <a:rPr lang="en-US" sz="2000" smtClean="0">
                <a:ea typeface="ＭＳ Ｐゴシック" pitchFamily="34" charset="-128"/>
              </a:rPr>
              <a:t>Anything illegal or immoral that would bring business into public disrepute, and or cause employer financial loss are grounds of dismissal without notice</a:t>
            </a:r>
          </a:p>
          <a:p>
            <a:pPr lvl="2">
              <a:lnSpc>
                <a:spcPct val="80000"/>
              </a:lnSpc>
            </a:pPr>
            <a:endParaRPr lang="en-CA" sz="1900" smtClean="0">
              <a:ea typeface="ＭＳ Ｐゴシック" pitchFamily="34" charset="-128"/>
            </a:endParaRPr>
          </a:p>
          <a:p>
            <a:pPr lvl="1">
              <a:lnSpc>
                <a:spcPct val="80000"/>
              </a:lnSpc>
            </a:pPr>
            <a:r>
              <a:rPr lang="en-US" sz="2200" smtClean="0">
                <a:solidFill>
                  <a:srgbClr val="FF0000"/>
                </a:solidFill>
                <a:ea typeface="ＭＳ Ｐゴシック" pitchFamily="34" charset="-128"/>
              </a:rPr>
              <a:t>Disobedience</a:t>
            </a:r>
            <a:endParaRPr lang="en-CA" sz="2200" smtClean="0">
              <a:solidFill>
                <a:srgbClr val="FF0000"/>
              </a:solidFill>
              <a:ea typeface="ＭＳ Ｐゴシック" pitchFamily="34" charset="-128"/>
            </a:endParaRPr>
          </a:p>
          <a:p>
            <a:pPr lvl="2">
              <a:lnSpc>
                <a:spcPct val="80000"/>
              </a:lnSpc>
            </a:pPr>
            <a:r>
              <a:rPr lang="en-US" sz="2000" smtClean="0">
                <a:ea typeface="ＭＳ Ｐゴシック" pitchFamily="34" charset="-128"/>
              </a:rPr>
              <a:t>Willfully disrespecting reasonable chain of command, boss</a:t>
            </a:r>
            <a:r>
              <a:rPr lang="ja-JP" altLang="en-US" sz="2000" smtClean="0">
                <a:ea typeface="ＭＳ Ｐゴシック" pitchFamily="34" charset="-128"/>
              </a:rPr>
              <a:t>’</a:t>
            </a:r>
            <a:r>
              <a:rPr lang="en-US" altLang="ja-JP" sz="2000" smtClean="0">
                <a:ea typeface="ＭＳ Ｐゴシック" pitchFamily="34" charset="-128"/>
              </a:rPr>
              <a:t> wishes – Does not require notice</a:t>
            </a:r>
            <a:endParaRPr lang="en-CA" altLang="ja-JP" sz="2000" smtClean="0">
              <a:ea typeface="ＭＳ Ｐゴシック" pitchFamily="34" charset="-128"/>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74755" name="Content Placeholder 2"/>
          <p:cNvSpPr>
            <a:spLocks noGrp="1"/>
          </p:cNvSpPr>
          <p:nvPr>
            <p:ph idx="1"/>
          </p:nvPr>
        </p:nvSpPr>
        <p:spPr>
          <a:xfrm>
            <a:off x="-304800" y="1371600"/>
            <a:ext cx="9144000" cy="4608513"/>
          </a:xfrm>
        </p:spPr>
        <p:txBody>
          <a:bodyPr/>
          <a:lstStyle/>
          <a:p>
            <a:pPr lvl="1">
              <a:lnSpc>
                <a:spcPct val="80000"/>
              </a:lnSpc>
            </a:pPr>
            <a:r>
              <a:rPr lang="en-US" sz="2200" smtClean="0">
                <a:solidFill>
                  <a:srgbClr val="FF0000"/>
                </a:solidFill>
                <a:ea typeface="ＭＳ Ｐゴシック" pitchFamily="34" charset="-128"/>
              </a:rPr>
              <a:t>Incompetence</a:t>
            </a:r>
            <a:endParaRPr lang="en-CA" sz="2200" smtClean="0">
              <a:solidFill>
                <a:srgbClr val="FF0000"/>
              </a:solidFill>
              <a:ea typeface="ＭＳ Ｐゴシック" pitchFamily="34" charset="-128"/>
            </a:endParaRPr>
          </a:p>
          <a:p>
            <a:pPr lvl="2">
              <a:lnSpc>
                <a:spcPct val="80000"/>
              </a:lnSpc>
            </a:pPr>
            <a:r>
              <a:rPr lang="en-US" sz="2000" smtClean="0">
                <a:ea typeface="ＭＳ Ｐゴシック" pitchFamily="34" charset="-128"/>
              </a:rPr>
              <a:t>Expressed term requiring competence</a:t>
            </a:r>
            <a:endParaRPr lang="en-CA" sz="2000" smtClean="0">
              <a:ea typeface="ＭＳ Ｐゴシック" pitchFamily="34" charset="-128"/>
            </a:endParaRPr>
          </a:p>
          <a:p>
            <a:pPr lvl="3">
              <a:lnSpc>
                <a:spcPct val="80000"/>
              </a:lnSpc>
            </a:pPr>
            <a:r>
              <a:rPr lang="en-US" smtClean="0">
                <a:ea typeface="ＭＳ Ｐゴシック" pitchFamily="34" charset="-128"/>
              </a:rPr>
              <a:t>Employee has stated specifically in their resume that they possess the certain capabilities or that they are licensed = </a:t>
            </a:r>
            <a:r>
              <a:rPr lang="en-US" b="1" smtClean="0">
                <a:ea typeface="ＭＳ Ｐゴシック" pitchFamily="34" charset="-128"/>
              </a:rPr>
              <a:t>Expressidly stated</a:t>
            </a:r>
            <a:endParaRPr lang="en-CA" b="1" smtClean="0">
              <a:ea typeface="ＭＳ Ｐゴシック" pitchFamily="34" charset="-128"/>
            </a:endParaRPr>
          </a:p>
          <a:p>
            <a:pPr lvl="3">
              <a:lnSpc>
                <a:spcPct val="80000"/>
              </a:lnSpc>
            </a:pPr>
            <a:r>
              <a:rPr lang="en-US" smtClean="0">
                <a:ea typeface="ＭＳ Ｐゴシック" pitchFamily="34" charset="-128"/>
              </a:rPr>
              <a:t>It can also be implied that requires a certain skill in the nature of the job</a:t>
            </a:r>
          </a:p>
          <a:p>
            <a:pPr lvl="3">
              <a:lnSpc>
                <a:spcPct val="80000"/>
              </a:lnSpc>
            </a:pPr>
            <a:endParaRPr lang="en-CA" smtClean="0">
              <a:ea typeface="ＭＳ Ｐゴシック" pitchFamily="34" charset="-128"/>
            </a:endParaRPr>
          </a:p>
          <a:p>
            <a:pPr lvl="2">
              <a:lnSpc>
                <a:spcPct val="80000"/>
              </a:lnSpc>
            </a:pPr>
            <a:r>
              <a:rPr lang="en-US" sz="2000" smtClean="0">
                <a:ea typeface="ＭＳ Ｐゴシック" pitchFamily="34" charset="-128"/>
              </a:rPr>
              <a:t>If the employer does hire someone and discovers that they are incompetent, then the </a:t>
            </a:r>
            <a:r>
              <a:rPr lang="en-US" sz="2000" b="1" smtClean="0">
                <a:ea typeface="ＭＳ Ｐゴシック" pitchFamily="34" charset="-128"/>
              </a:rPr>
              <a:t>notice is not required to dismiss</a:t>
            </a:r>
            <a:r>
              <a:rPr lang="en-US" sz="2000" smtClean="0">
                <a:ea typeface="ＭＳ Ｐゴシック" pitchFamily="34" charset="-128"/>
              </a:rPr>
              <a:t>.</a:t>
            </a:r>
          </a:p>
          <a:p>
            <a:pPr lvl="2">
              <a:lnSpc>
                <a:spcPct val="80000"/>
              </a:lnSpc>
            </a:pPr>
            <a:endParaRPr lang="en-US" sz="2000" smtClean="0">
              <a:ea typeface="ＭＳ Ｐゴシック" pitchFamily="34" charset="-128"/>
            </a:endParaRPr>
          </a:p>
          <a:p>
            <a:pPr lvl="3">
              <a:lnSpc>
                <a:spcPct val="80000"/>
              </a:lnSpc>
            </a:pPr>
            <a:r>
              <a:rPr lang="en-US" smtClean="0">
                <a:ea typeface="ＭＳ Ｐゴシック" pitchFamily="34" charset="-128"/>
              </a:rPr>
              <a:t>You have to give them the opportunity to change and learn the required skills</a:t>
            </a:r>
          </a:p>
          <a:p>
            <a:pPr lvl="3">
              <a:lnSpc>
                <a:spcPct val="80000"/>
              </a:lnSpc>
            </a:pPr>
            <a:endParaRPr lang="en-CA" smtClean="0">
              <a:ea typeface="ＭＳ Ｐゴシック" pitchFamily="34" charset="-128"/>
            </a:endParaRPr>
          </a:p>
          <a:p>
            <a:pPr lvl="2">
              <a:lnSpc>
                <a:spcPct val="80000"/>
              </a:lnSpc>
            </a:pPr>
            <a:r>
              <a:rPr lang="en-US" sz="2000" smtClean="0">
                <a:ea typeface="ＭＳ Ｐゴシック" pitchFamily="34" charset="-128"/>
              </a:rPr>
              <a:t>Cause for dismissal becomes more difficult to justify the longer an employee is hired for</a:t>
            </a:r>
            <a:endParaRPr lang="en-CA" sz="2000" smtClean="0">
              <a:ea typeface="ＭＳ Ｐゴシック" pitchFamily="34" charset="-128"/>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75779" name="Content Placeholder 2"/>
          <p:cNvSpPr>
            <a:spLocks noGrp="1"/>
          </p:cNvSpPr>
          <p:nvPr>
            <p:ph idx="1"/>
          </p:nvPr>
        </p:nvSpPr>
        <p:spPr>
          <a:xfrm>
            <a:off x="-304800" y="1371600"/>
            <a:ext cx="9144000" cy="4608513"/>
          </a:xfrm>
        </p:spPr>
        <p:txBody>
          <a:bodyPr/>
          <a:lstStyle/>
          <a:p>
            <a:pPr lvl="1">
              <a:lnSpc>
                <a:spcPct val="80000"/>
              </a:lnSpc>
            </a:pPr>
            <a:r>
              <a:rPr lang="en-US" sz="2200" smtClean="0">
                <a:solidFill>
                  <a:srgbClr val="FF0000"/>
                </a:solidFill>
                <a:ea typeface="ＭＳ Ｐゴシック" pitchFamily="34" charset="-128"/>
              </a:rPr>
              <a:t>Illness – Frustrating event</a:t>
            </a:r>
            <a:endParaRPr lang="en-CA" sz="2200" smtClean="0">
              <a:solidFill>
                <a:srgbClr val="FF0000"/>
              </a:solidFill>
              <a:ea typeface="ＭＳ Ｐゴシック" pitchFamily="34" charset="-128"/>
            </a:endParaRPr>
          </a:p>
          <a:p>
            <a:pPr lvl="2">
              <a:lnSpc>
                <a:spcPct val="80000"/>
              </a:lnSpc>
            </a:pPr>
            <a:r>
              <a:rPr lang="en-US" sz="2000" smtClean="0">
                <a:ea typeface="ＭＳ Ｐゴシック" pitchFamily="34" charset="-128"/>
              </a:rPr>
              <a:t>Reality is that if it is a serious illness or a recurring illness, it is by frustration because it is outside of the employer</a:t>
            </a:r>
            <a:r>
              <a:rPr lang="ja-JP" altLang="en-US" sz="2000" smtClean="0">
                <a:ea typeface="ＭＳ Ｐゴシック" pitchFamily="34" charset="-128"/>
              </a:rPr>
              <a:t>’</a:t>
            </a:r>
            <a:r>
              <a:rPr lang="en-US" altLang="ja-JP" sz="2000" smtClean="0">
                <a:ea typeface="ＭＳ Ｐゴシック" pitchFamily="34" charset="-128"/>
              </a:rPr>
              <a:t>s contract</a:t>
            </a:r>
          </a:p>
          <a:p>
            <a:pPr lvl="2">
              <a:lnSpc>
                <a:spcPct val="80000"/>
              </a:lnSpc>
            </a:pPr>
            <a:endParaRPr lang="en-CA" altLang="ja-JP" sz="2000" smtClean="0">
              <a:ea typeface="ＭＳ Ｐゴシック" pitchFamily="34" charset="-128"/>
            </a:endParaRPr>
          </a:p>
          <a:p>
            <a:pPr lvl="2">
              <a:lnSpc>
                <a:spcPct val="80000"/>
              </a:lnSpc>
            </a:pPr>
            <a:r>
              <a:rPr lang="en-US" sz="2000" smtClean="0">
                <a:ea typeface="ＭＳ Ｐゴシック" pitchFamily="34" charset="-128"/>
              </a:rPr>
              <a:t>You can fire people, but it looks bad… better to hand over to insurance  </a:t>
            </a:r>
            <a:r>
              <a:rPr lang="en-US" sz="2000" smtClean="0">
                <a:ea typeface="ＭＳ Ｐゴシック" pitchFamily="34" charset="-128"/>
                <a:sym typeface="Wingdings" pitchFamily="2" charset="2"/>
              </a:rPr>
              <a:t> You still pay them</a:t>
            </a:r>
          </a:p>
          <a:p>
            <a:pPr lvl="2">
              <a:lnSpc>
                <a:spcPct val="80000"/>
              </a:lnSpc>
            </a:pPr>
            <a:endParaRPr lang="en-CA" sz="2000" smtClean="0">
              <a:ea typeface="ＭＳ Ｐゴシック" pitchFamily="34" charset="-128"/>
            </a:endParaRPr>
          </a:p>
          <a:p>
            <a:pPr lvl="2">
              <a:lnSpc>
                <a:spcPct val="80000"/>
              </a:lnSpc>
            </a:pPr>
            <a:r>
              <a:rPr lang="en-US" sz="2000" smtClean="0">
                <a:ea typeface="ＭＳ Ｐゴシック" pitchFamily="34" charset="-128"/>
              </a:rPr>
              <a:t>You also have a duty to accommodate, if you can accommodate the person (flex-time, accessibility) you must!</a:t>
            </a:r>
          </a:p>
          <a:p>
            <a:pPr lvl="2">
              <a:lnSpc>
                <a:spcPct val="80000"/>
              </a:lnSpc>
            </a:pPr>
            <a:endParaRPr lang="en-CA" sz="2000" smtClean="0">
              <a:ea typeface="ＭＳ Ｐゴシック" pitchFamily="34" charset="-128"/>
            </a:endParaRPr>
          </a:p>
          <a:p>
            <a:pPr lvl="2">
              <a:lnSpc>
                <a:spcPct val="80000"/>
              </a:lnSpc>
            </a:pPr>
            <a:r>
              <a:rPr lang="en-US" sz="2000" smtClean="0">
                <a:ea typeface="ＭＳ Ｐゴシック" pitchFamily="34" charset="-128"/>
              </a:rPr>
              <a:t>In a layoff condition, the statue states that the employer must give notice. However, if it a short term layoff (3 months), you don</a:t>
            </a:r>
            <a:r>
              <a:rPr lang="ja-JP" altLang="en-US" sz="2000" smtClean="0">
                <a:ea typeface="ＭＳ Ｐゴシック" pitchFamily="34" charset="-128"/>
              </a:rPr>
              <a:t>’</a:t>
            </a:r>
            <a:r>
              <a:rPr lang="en-US" altLang="ja-JP" sz="2000" smtClean="0">
                <a:ea typeface="ＭＳ Ｐゴシック" pitchFamily="34" charset="-128"/>
              </a:rPr>
              <a:t>t have to give notice and giving money or providing them certain time</a:t>
            </a:r>
            <a:endParaRPr lang="en-CA" sz="2000" smtClean="0">
              <a:ea typeface="ＭＳ Ｐゴシック" pitchFamily="34" charset="-128"/>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smtClean="0">
                <a:ea typeface="ＭＳ Ｐゴシック" pitchFamily="34" charset="-128"/>
              </a:rPr>
              <a:t>Non-Competition Clauses</a:t>
            </a:r>
            <a:endParaRPr lang="en-CA" smtClean="0">
              <a:ea typeface="ＭＳ Ｐゴシック" pitchFamily="34" charset="-128"/>
            </a:endParaRPr>
          </a:p>
        </p:txBody>
      </p:sp>
      <p:sp>
        <p:nvSpPr>
          <p:cNvPr id="76803" name="Content Placeholder 2"/>
          <p:cNvSpPr>
            <a:spLocks noGrp="1"/>
          </p:cNvSpPr>
          <p:nvPr>
            <p:ph idx="1"/>
          </p:nvPr>
        </p:nvSpPr>
        <p:spPr/>
        <p:txBody>
          <a:bodyPr/>
          <a:lstStyle/>
          <a:p>
            <a:r>
              <a:rPr lang="en-US" smtClean="0">
                <a:ea typeface="ＭＳ Ｐゴシック" pitchFamily="34" charset="-128"/>
              </a:rPr>
              <a:t>Terms of clause must be reasonable with respect to time, geography and the activity itself</a:t>
            </a:r>
          </a:p>
          <a:p>
            <a:r>
              <a:rPr lang="en-US" smtClean="0">
                <a:ea typeface="ＭＳ Ｐゴシック" pitchFamily="34" charset="-128"/>
              </a:rPr>
              <a:t>Specially stated in employment contract</a:t>
            </a:r>
            <a:endParaRPr lang="en-CA" smtClean="0">
              <a:ea typeface="ＭＳ Ｐゴシック" pitchFamily="34" charset="-128"/>
            </a:endParaRPr>
          </a:p>
          <a:p>
            <a:endParaRPr lang="en-CA" smtClean="0">
              <a:ea typeface="ＭＳ Ｐゴシック" pitchFamily="34" charset="-128"/>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CA" smtClean="0">
                <a:ea typeface="ＭＳ Ｐゴシック" pitchFamily="34" charset="-128"/>
              </a:rPr>
              <a:t>Wrongful Dismissal</a:t>
            </a:r>
          </a:p>
        </p:txBody>
      </p:sp>
      <p:sp>
        <p:nvSpPr>
          <p:cNvPr id="77827" name="Content Placeholder 2"/>
          <p:cNvSpPr>
            <a:spLocks noGrp="1"/>
          </p:cNvSpPr>
          <p:nvPr>
            <p:ph idx="1"/>
          </p:nvPr>
        </p:nvSpPr>
        <p:spPr/>
        <p:txBody>
          <a:bodyPr/>
          <a:lstStyle/>
          <a:p>
            <a:pPr>
              <a:lnSpc>
                <a:spcPct val="90000"/>
              </a:lnSpc>
            </a:pPr>
            <a:endParaRPr lang="en-US" sz="2700" smtClean="0">
              <a:ea typeface="ＭＳ Ｐゴシック" pitchFamily="34" charset="-128"/>
            </a:endParaRPr>
          </a:p>
          <a:p>
            <a:pPr>
              <a:lnSpc>
                <a:spcPct val="90000"/>
              </a:lnSpc>
            </a:pPr>
            <a:r>
              <a:rPr lang="en-US" sz="2700" smtClean="0">
                <a:ea typeface="ＭＳ Ｐゴシック" pitchFamily="34" charset="-128"/>
              </a:rPr>
              <a:t>Either they didn</a:t>
            </a:r>
            <a:r>
              <a:rPr lang="ja-JP" altLang="en-US" sz="2700" smtClean="0">
                <a:ea typeface="ＭＳ Ｐゴシック" pitchFamily="34" charset="-128"/>
              </a:rPr>
              <a:t>’</a:t>
            </a:r>
            <a:r>
              <a:rPr lang="en-US" altLang="ja-JP" sz="2700" smtClean="0">
                <a:ea typeface="ＭＳ Ｐゴシック" pitchFamily="34" charset="-128"/>
              </a:rPr>
              <a:t>t cause the breach of contract, they didn</a:t>
            </a:r>
            <a:r>
              <a:rPr lang="ja-JP" altLang="en-US" sz="2700" smtClean="0">
                <a:ea typeface="ＭＳ Ｐゴシック" pitchFamily="34" charset="-128"/>
              </a:rPr>
              <a:t>’</a:t>
            </a:r>
            <a:r>
              <a:rPr lang="en-US" altLang="ja-JP" sz="2700" smtClean="0">
                <a:ea typeface="ＭＳ Ｐゴシック" pitchFamily="34" charset="-128"/>
              </a:rPr>
              <a:t>t give enough time to train, and they didn</a:t>
            </a:r>
            <a:r>
              <a:rPr lang="ja-JP" altLang="en-US" sz="2700" smtClean="0">
                <a:ea typeface="ＭＳ Ｐゴシック" pitchFamily="34" charset="-128"/>
              </a:rPr>
              <a:t>’</a:t>
            </a:r>
            <a:r>
              <a:rPr lang="en-US" altLang="ja-JP" sz="2700" smtClean="0">
                <a:ea typeface="ＭＳ Ｐゴシック" pitchFamily="34" charset="-128"/>
              </a:rPr>
              <a:t>t give notice</a:t>
            </a:r>
          </a:p>
          <a:p>
            <a:pPr>
              <a:lnSpc>
                <a:spcPct val="90000"/>
              </a:lnSpc>
            </a:pPr>
            <a:endParaRPr lang="en-CA" altLang="ja-JP" sz="2700" smtClean="0">
              <a:ea typeface="ＭＳ Ｐゴシック" pitchFamily="34" charset="-128"/>
            </a:endParaRPr>
          </a:p>
          <a:p>
            <a:pPr>
              <a:lnSpc>
                <a:spcPct val="90000"/>
              </a:lnSpc>
            </a:pPr>
            <a:r>
              <a:rPr lang="en-US" sz="2700" smtClean="0">
                <a:ea typeface="ＭＳ Ｐゴシック" pitchFamily="34" charset="-128"/>
              </a:rPr>
              <a:t>The employer</a:t>
            </a:r>
            <a:r>
              <a:rPr lang="ja-JP" altLang="en-US" sz="2700" smtClean="0">
                <a:ea typeface="ＭＳ Ｐゴシック" pitchFamily="34" charset="-128"/>
              </a:rPr>
              <a:t>’</a:t>
            </a:r>
            <a:r>
              <a:rPr lang="en-US" altLang="ja-JP" sz="2700" smtClean="0">
                <a:ea typeface="ＭＳ Ｐゴシック" pitchFamily="34" charset="-128"/>
              </a:rPr>
              <a:t>s defense includes: They were dismissed because of cause, or when adequate notice is given</a:t>
            </a:r>
            <a:endParaRPr lang="en-CA" altLang="ja-JP" sz="2700" smtClean="0">
              <a:ea typeface="ＭＳ Ｐゴシック" pitchFamily="34" charset="-128"/>
            </a:endParaRPr>
          </a:p>
          <a:p>
            <a:pPr>
              <a:lnSpc>
                <a:spcPct val="90000"/>
              </a:lnSpc>
            </a:pPr>
            <a:endParaRPr lang="en-CA" sz="2700" smtClean="0">
              <a:ea typeface="ＭＳ Ｐゴシック" pitchFamily="34" charset="-128"/>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CA" smtClean="0">
                <a:ea typeface="ＭＳ Ｐゴシック" pitchFamily="34" charset="-128"/>
              </a:rPr>
              <a:t>Wrongful Dismissal</a:t>
            </a:r>
          </a:p>
        </p:txBody>
      </p:sp>
      <p:sp>
        <p:nvSpPr>
          <p:cNvPr id="78851" name="Content Placeholder 2"/>
          <p:cNvSpPr>
            <a:spLocks noGrp="1"/>
          </p:cNvSpPr>
          <p:nvPr>
            <p:ph idx="1"/>
          </p:nvPr>
        </p:nvSpPr>
        <p:spPr/>
        <p:txBody>
          <a:bodyPr/>
          <a:lstStyle/>
          <a:p>
            <a:pPr>
              <a:lnSpc>
                <a:spcPct val="90000"/>
              </a:lnSpc>
            </a:pPr>
            <a:endParaRPr lang="en-US" sz="2700" smtClean="0">
              <a:ea typeface="ＭＳ Ｐゴシック" pitchFamily="34" charset="-128"/>
            </a:endParaRPr>
          </a:p>
          <a:p>
            <a:pPr>
              <a:lnSpc>
                <a:spcPct val="90000"/>
              </a:lnSpc>
            </a:pPr>
            <a:r>
              <a:rPr lang="en-US" sz="2700" smtClean="0">
                <a:ea typeface="ＭＳ Ｐゴシック" pitchFamily="34" charset="-128"/>
              </a:rPr>
              <a:t>Even though the employer has given money instead of notice</a:t>
            </a:r>
          </a:p>
          <a:p>
            <a:pPr lvl="1">
              <a:lnSpc>
                <a:spcPct val="90000"/>
              </a:lnSpc>
            </a:pPr>
            <a:r>
              <a:rPr lang="en-US" sz="2300" smtClean="0">
                <a:ea typeface="ＭＳ Ｐゴシック" pitchFamily="34" charset="-128"/>
              </a:rPr>
              <a:t>they can still use to get that money back because of a breach (Illegal activity, fraud, etc.)</a:t>
            </a:r>
          </a:p>
          <a:p>
            <a:pPr>
              <a:lnSpc>
                <a:spcPct val="90000"/>
              </a:lnSpc>
            </a:pPr>
            <a:endParaRPr lang="en-CA" sz="2700" smtClean="0">
              <a:ea typeface="ＭＳ Ｐゴシック" pitchFamily="34" charset="-128"/>
            </a:endParaRPr>
          </a:p>
          <a:p>
            <a:pPr>
              <a:lnSpc>
                <a:spcPct val="90000"/>
              </a:lnSpc>
            </a:pPr>
            <a:r>
              <a:rPr lang="en-US" sz="2700" smtClean="0">
                <a:ea typeface="ＭＳ Ｐゴシック" pitchFamily="34" charset="-128"/>
              </a:rPr>
              <a:t>Usually, the employer should keep a file in order to avoid complications when there is a lawsuit – Building the document/evidence in the HR file</a:t>
            </a:r>
            <a:endParaRPr lang="en-CA" sz="2700" smtClean="0">
              <a:ea typeface="ＭＳ Ｐゴシック" pitchFamily="34" charset="-128"/>
            </a:endParaRPr>
          </a:p>
          <a:p>
            <a:pPr>
              <a:lnSpc>
                <a:spcPct val="90000"/>
              </a:lnSpc>
            </a:pPr>
            <a:endParaRPr lang="en-CA" sz="2700" smtClean="0">
              <a:ea typeface="ＭＳ Ｐゴシック" pitchFamily="34" charset="-128"/>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79875" name="Content Placeholder 2"/>
          <p:cNvSpPr>
            <a:spLocks noGrp="1"/>
          </p:cNvSpPr>
          <p:nvPr>
            <p:ph idx="1"/>
          </p:nvPr>
        </p:nvSpPr>
        <p:spPr/>
        <p:txBody>
          <a:bodyPr/>
          <a:lstStyle/>
          <a:p>
            <a:r>
              <a:rPr lang="en-US" sz="2600" smtClean="0">
                <a:ea typeface="ＭＳ Ｐゴシック" pitchFamily="34" charset="-128"/>
              </a:rPr>
              <a:t>Damages</a:t>
            </a:r>
            <a:endParaRPr lang="en-CA" sz="2600" smtClean="0">
              <a:ea typeface="ＭＳ Ｐゴシック" pitchFamily="34" charset="-128"/>
            </a:endParaRPr>
          </a:p>
          <a:p>
            <a:pPr lvl="1"/>
            <a:r>
              <a:rPr lang="en-US" sz="2400" smtClean="0">
                <a:ea typeface="ＭＳ Ｐゴシック" pitchFamily="34" charset="-128"/>
              </a:rPr>
              <a:t>For an employee to succeed in an action against her employer for wrongful dismissal, they must show that the employer has broken the contract by failing to give employee notice they were entitled</a:t>
            </a:r>
            <a:endParaRPr lang="en-CA" sz="2400" smtClean="0">
              <a:ea typeface="ＭＳ Ｐゴシック" pitchFamily="34" charset="-128"/>
            </a:endParaRPr>
          </a:p>
          <a:p>
            <a:pPr lvl="1"/>
            <a:r>
              <a:rPr lang="en-US" sz="2400" smtClean="0">
                <a:ea typeface="ＭＳ Ｐゴシック" pitchFamily="34" charset="-128"/>
              </a:rPr>
              <a:t>As for adequate notice, the courts can believe that the industry standard isn</a:t>
            </a:r>
            <a:r>
              <a:rPr lang="ja-JP" altLang="en-US" sz="2400" smtClean="0">
                <a:ea typeface="ＭＳ Ｐゴシック" pitchFamily="34" charset="-128"/>
              </a:rPr>
              <a:t>’</a:t>
            </a:r>
            <a:r>
              <a:rPr lang="en-US" altLang="ja-JP" sz="2400" smtClean="0">
                <a:ea typeface="ＭＳ Ｐゴシック" pitchFamily="34" charset="-128"/>
              </a:rPr>
              <a:t>t enough notice, therefore they give it themselves. How do they decide?</a:t>
            </a:r>
            <a:endParaRPr lang="en-CA" altLang="ja-JP" sz="2400" smtClean="0">
              <a:ea typeface="ＭＳ Ｐゴシック" pitchFamily="34" charset="-128"/>
            </a:endParaRPr>
          </a:p>
          <a:p>
            <a:pPr lvl="1"/>
            <a:r>
              <a:rPr lang="en-US" sz="2400" smtClean="0">
                <a:ea typeface="ＭＳ Ｐゴシック" pitchFamily="34" charset="-128"/>
              </a:rPr>
              <a:t>Task of court is to first determine the length of time that should have been reasonable given circumstances</a:t>
            </a:r>
            <a:endParaRPr lang="en-CA" sz="2400" smtClean="0">
              <a:ea typeface="ＭＳ Ｐゴシック" pitchFamily="34" charset="-128"/>
            </a:endParaRPr>
          </a:p>
          <a:p>
            <a:pPr lvl="2"/>
            <a:r>
              <a:rPr lang="en-US" sz="2200" smtClean="0">
                <a:ea typeface="ＭＳ Ｐゴシック" pitchFamily="34" charset="-128"/>
              </a:rPr>
              <a:t>Employment Standards legislation is just a minimum</a:t>
            </a:r>
            <a:endParaRPr lang="en-CA" sz="2200" smtClean="0">
              <a:ea typeface="ＭＳ Ｐゴシック" pitchFamily="34" charset="-128"/>
            </a:endParaRPr>
          </a:p>
          <a:p>
            <a:endParaRPr lang="en-CA" sz="3000" smtClean="0">
              <a:ea typeface="ＭＳ Ｐゴシック" pitchFamily="34" charset="-128"/>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80899" name="Content Placeholder 2"/>
          <p:cNvSpPr>
            <a:spLocks noGrp="1"/>
          </p:cNvSpPr>
          <p:nvPr>
            <p:ph idx="1"/>
          </p:nvPr>
        </p:nvSpPr>
        <p:spPr>
          <a:xfrm>
            <a:off x="14288" y="1295400"/>
            <a:ext cx="8686800" cy="5181600"/>
          </a:xfrm>
        </p:spPr>
        <p:txBody>
          <a:bodyPr/>
          <a:lstStyle/>
          <a:p>
            <a:pPr lvl="1">
              <a:lnSpc>
                <a:spcPct val="80000"/>
              </a:lnSpc>
            </a:pPr>
            <a:r>
              <a:rPr lang="en-US" sz="2400" smtClean="0">
                <a:ea typeface="ＭＳ Ｐゴシック" pitchFamily="34" charset="-128"/>
              </a:rPr>
              <a:t>Next, court reviews whether </a:t>
            </a:r>
            <a:r>
              <a:rPr lang="en-US" sz="2400" b="1" smtClean="0">
                <a:ea typeface="ＭＳ Ｐゴシック" pitchFamily="34" charset="-128"/>
              </a:rPr>
              <a:t>bad faith a</a:t>
            </a:r>
            <a:r>
              <a:rPr lang="en-US" sz="2400" smtClean="0">
                <a:ea typeface="ＭＳ Ｐゴシック" pitchFamily="34" charset="-128"/>
              </a:rPr>
              <a:t>dds to the harm caused, the court may award extra damages</a:t>
            </a:r>
          </a:p>
          <a:p>
            <a:pPr lvl="1">
              <a:lnSpc>
                <a:spcPct val="80000"/>
              </a:lnSpc>
            </a:pPr>
            <a:endParaRPr lang="en-CA" sz="2400" smtClean="0">
              <a:ea typeface="ＭＳ Ｐゴシック" pitchFamily="34" charset="-128"/>
            </a:endParaRPr>
          </a:p>
          <a:p>
            <a:pPr lvl="1">
              <a:lnSpc>
                <a:spcPct val="80000"/>
              </a:lnSpc>
            </a:pPr>
            <a:r>
              <a:rPr lang="en-US" sz="2400" smtClean="0">
                <a:ea typeface="ＭＳ Ｐゴシック" pitchFamily="34" charset="-128"/>
              </a:rPr>
              <a:t>Finally, the court will consider any other damages flowing directly from breach, such as the transportation costs of finding a new job</a:t>
            </a:r>
          </a:p>
          <a:p>
            <a:pPr lvl="1">
              <a:lnSpc>
                <a:spcPct val="80000"/>
              </a:lnSpc>
            </a:pPr>
            <a:endParaRPr lang="en-CA" sz="2400" smtClean="0">
              <a:ea typeface="ＭＳ Ｐゴシック" pitchFamily="34" charset="-128"/>
            </a:endParaRPr>
          </a:p>
          <a:p>
            <a:pPr lvl="1">
              <a:lnSpc>
                <a:spcPct val="80000"/>
              </a:lnSpc>
            </a:pPr>
            <a:r>
              <a:rPr lang="en-US" altLang="ja-JP" sz="2400" smtClean="0">
                <a:ea typeface="ＭＳ Ｐゴシック" pitchFamily="34" charset="-128"/>
              </a:rPr>
              <a:t>How much money would they have gained if they …?</a:t>
            </a:r>
            <a:endParaRPr lang="en-CA" altLang="ja-JP" sz="2400" smtClean="0">
              <a:ea typeface="ＭＳ Ｐゴシック" pitchFamily="34" charset="-128"/>
            </a:endParaRPr>
          </a:p>
          <a:p>
            <a:pPr lvl="1">
              <a:lnSpc>
                <a:spcPct val="80000"/>
              </a:lnSpc>
            </a:pPr>
            <a:r>
              <a:rPr lang="en-US" sz="2400" smtClean="0">
                <a:ea typeface="ＭＳ Ｐゴシック" pitchFamily="34" charset="-128"/>
              </a:rPr>
              <a:t>Note:</a:t>
            </a:r>
            <a:endParaRPr lang="en-CA" sz="2400" smtClean="0">
              <a:ea typeface="ＭＳ Ｐゴシック" pitchFamily="34" charset="-128"/>
            </a:endParaRPr>
          </a:p>
          <a:p>
            <a:pPr lvl="2">
              <a:lnSpc>
                <a:spcPct val="80000"/>
              </a:lnSpc>
            </a:pPr>
            <a:r>
              <a:rPr lang="en-US" sz="2000" smtClean="0">
                <a:ea typeface="ＭＳ Ｐゴシック" pitchFamily="34" charset="-128"/>
              </a:rPr>
              <a:t>Party</a:t>
            </a:r>
            <a:r>
              <a:rPr lang="ja-JP" altLang="en-US" sz="2000" smtClean="0">
                <a:ea typeface="ＭＳ Ｐゴシック" pitchFamily="34" charset="-128"/>
              </a:rPr>
              <a:t>’</a:t>
            </a:r>
            <a:r>
              <a:rPr lang="en-US" altLang="ja-JP" sz="2000" smtClean="0">
                <a:ea typeface="ＭＳ Ｐゴシック" pitchFamily="34" charset="-128"/>
              </a:rPr>
              <a:t>s injured by the breach of contract are expected to mitigate their losses by taking other (similar) job opportunities if possible</a:t>
            </a:r>
            <a:endParaRPr lang="en-CA" altLang="ja-JP" sz="2000" smtClean="0">
              <a:ea typeface="ＭＳ Ｐゴシック" pitchFamily="34" charset="-128"/>
            </a:endParaRPr>
          </a:p>
          <a:p>
            <a:pPr lvl="2">
              <a:lnSpc>
                <a:spcPct val="80000"/>
              </a:lnSpc>
            </a:pPr>
            <a:r>
              <a:rPr lang="en-US" sz="2000" smtClean="0">
                <a:ea typeface="ＭＳ Ｐゴシック" pitchFamily="34" charset="-128"/>
              </a:rPr>
              <a:t>If they didn</a:t>
            </a:r>
            <a:r>
              <a:rPr lang="ja-JP" altLang="en-US" sz="2000" smtClean="0">
                <a:ea typeface="ＭＳ Ｐゴシック" pitchFamily="34" charset="-128"/>
              </a:rPr>
              <a:t>’</a:t>
            </a:r>
            <a:r>
              <a:rPr lang="en-US" altLang="ja-JP" sz="2000" smtClean="0">
                <a:ea typeface="ＭＳ Ｐゴシック" pitchFamily="34" charset="-128"/>
              </a:rPr>
              <a:t>t mitigate, the amount that they would have gained if they didn</a:t>
            </a:r>
            <a:r>
              <a:rPr lang="ja-JP" altLang="en-US" sz="2000" smtClean="0">
                <a:ea typeface="ＭＳ Ｐゴシック" pitchFamily="34" charset="-128"/>
              </a:rPr>
              <a:t>’</a:t>
            </a:r>
            <a:r>
              <a:rPr lang="en-US" altLang="ja-JP" sz="2000" smtClean="0">
                <a:ea typeface="ＭＳ Ｐゴシック" pitchFamily="34" charset="-128"/>
              </a:rPr>
              <a:t>t get enough notice and received damages, this amount can be reduced from the damages amount </a:t>
            </a:r>
            <a:endParaRPr lang="en-CA" altLang="ja-JP" sz="2000" smtClean="0">
              <a:ea typeface="ＭＳ Ｐゴシック" pitchFamily="34" charset="-128"/>
            </a:endParaRPr>
          </a:p>
          <a:p>
            <a:pPr>
              <a:lnSpc>
                <a:spcPct val="80000"/>
              </a:lnSpc>
            </a:pPr>
            <a:endParaRPr lang="en-CA" sz="2700" smtClean="0">
              <a:ea typeface="ＭＳ Ｐゴシック" pitchFamily="34" charset="-128"/>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sz="3600" smtClean="0">
                <a:ea typeface="ＭＳ Ｐゴシック" pitchFamily="34" charset="-128"/>
              </a:rPr>
              <a:t>Change in Employment Law - IMPORTANT</a:t>
            </a:r>
            <a:endParaRPr lang="en-CA" sz="3600" smtClean="0">
              <a:ea typeface="ＭＳ Ｐゴシック" pitchFamily="34" charset="-128"/>
            </a:endParaRPr>
          </a:p>
        </p:txBody>
      </p:sp>
      <p:sp>
        <p:nvSpPr>
          <p:cNvPr id="81923" name="Content Placeholder 2"/>
          <p:cNvSpPr>
            <a:spLocks noGrp="1"/>
          </p:cNvSpPr>
          <p:nvPr>
            <p:ph idx="1"/>
          </p:nvPr>
        </p:nvSpPr>
        <p:spPr/>
        <p:txBody>
          <a:bodyPr/>
          <a:lstStyle/>
          <a:p>
            <a:pPr>
              <a:lnSpc>
                <a:spcPct val="80000"/>
              </a:lnSpc>
            </a:pPr>
            <a:r>
              <a:rPr lang="en-US" sz="2200" smtClean="0">
                <a:ea typeface="ＭＳ Ｐゴシック" pitchFamily="34" charset="-128"/>
              </a:rPr>
              <a:t>Realized that some contracts became a personal element</a:t>
            </a:r>
            <a:endParaRPr lang="en-CA" sz="2200" smtClean="0">
              <a:ea typeface="ＭＳ Ｐゴシック" pitchFamily="34" charset="-128"/>
            </a:endParaRPr>
          </a:p>
          <a:p>
            <a:pPr>
              <a:lnSpc>
                <a:spcPct val="80000"/>
              </a:lnSpc>
            </a:pPr>
            <a:r>
              <a:rPr lang="en-US" sz="2200" smtClean="0">
                <a:ea typeface="ＭＳ Ｐゴシック" pitchFamily="34" charset="-128"/>
              </a:rPr>
              <a:t>Courts have realized that this can apply in employment as well</a:t>
            </a:r>
            <a:endParaRPr lang="en-CA" sz="2200" smtClean="0">
              <a:ea typeface="ＭＳ Ｐゴシック" pitchFamily="34" charset="-128"/>
            </a:endParaRPr>
          </a:p>
          <a:p>
            <a:pPr>
              <a:lnSpc>
                <a:spcPct val="80000"/>
              </a:lnSpc>
            </a:pPr>
            <a:endParaRPr lang="en-US" sz="2200" b="1" smtClean="0">
              <a:ea typeface="ＭＳ Ｐゴシック" pitchFamily="34" charset="-128"/>
            </a:endParaRPr>
          </a:p>
          <a:p>
            <a:pPr>
              <a:lnSpc>
                <a:spcPct val="80000"/>
              </a:lnSpc>
              <a:buFontTx/>
              <a:buNone/>
            </a:pPr>
            <a:r>
              <a:rPr lang="en-US" sz="2200" b="1" smtClean="0">
                <a:ea typeface="ＭＳ Ｐゴシック" pitchFamily="34" charset="-128"/>
              </a:rPr>
              <a:t>Wallace vs. United Grain Grower</a:t>
            </a:r>
          </a:p>
          <a:p>
            <a:pPr lvl="1">
              <a:lnSpc>
                <a:spcPct val="80000"/>
              </a:lnSpc>
            </a:pPr>
            <a:r>
              <a:rPr lang="en-US" sz="2000" smtClean="0">
                <a:ea typeface="ＭＳ Ｐゴシック" pitchFamily="34" charset="-128"/>
              </a:rPr>
              <a:t>He was promised security till retired – He was convinced to take the job and quit his old one</a:t>
            </a:r>
          </a:p>
          <a:p>
            <a:pPr lvl="1">
              <a:lnSpc>
                <a:spcPct val="80000"/>
              </a:lnSpc>
            </a:pPr>
            <a:r>
              <a:rPr lang="en-US" sz="2000" smtClean="0">
                <a:ea typeface="ＭＳ Ｐゴシック" pitchFamily="34" charset="-128"/>
              </a:rPr>
              <a:t>Shortly after he was hired, his new manager started to harass him and it became intolerable and Mr. Wallace was fired – It was done in a humiliating and high-handed manner – This was bad faith from the employer</a:t>
            </a:r>
          </a:p>
          <a:p>
            <a:pPr lvl="1">
              <a:lnSpc>
                <a:spcPct val="80000"/>
              </a:lnSpc>
            </a:pPr>
            <a:r>
              <a:rPr lang="en-US" sz="2000" smtClean="0">
                <a:ea typeface="ＭＳ Ｐゴシック" pitchFamily="34" charset="-128"/>
              </a:rPr>
              <a:t>The Supreme Court of Canada stated that the employer acted in bad faith, harshly, cruelly, or high-handedly and the employee has suffered from terrible mental distress and additional award above notice was granted</a:t>
            </a:r>
          </a:p>
          <a:p>
            <a:pPr lvl="1">
              <a:lnSpc>
                <a:spcPct val="80000"/>
              </a:lnSpc>
            </a:pPr>
            <a:endParaRPr lang="en-CA" sz="2000" smtClean="0">
              <a:ea typeface="ＭＳ Ｐゴシック" pitchFamily="34" charset="-128"/>
            </a:endParaRPr>
          </a:p>
          <a:p>
            <a:pPr lvl="2">
              <a:lnSpc>
                <a:spcPct val="80000"/>
              </a:lnSpc>
            </a:pPr>
            <a:r>
              <a:rPr lang="en-US" sz="2000" smtClean="0">
                <a:ea typeface="ＭＳ Ｐゴシック" pitchFamily="34" charset="-128"/>
              </a:rPr>
              <a:t>He didn</a:t>
            </a:r>
            <a:r>
              <a:rPr lang="ja-JP" altLang="en-US" sz="2000" smtClean="0">
                <a:ea typeface="ＭＳ Ｐゴシック" pitchFamily="34" charset="-128"/>
              </a:rPr>
              <a:t>’</a:t>
            </a:r>
            <a:r>
              <a:rPr lang="en-US" altLang="ja-JP" sz="2000" smtClean="0">
                <a:ea typeface="ＭＳ Ｐゴシック" pitchFamily="34" charset="-128"/>
              </a:rPr>
              <a:t>t get much money but this opened the door</a:t>
            </a:r>
            <a:endParaRPr lang="en-CA" altLang="ja-JP" sz="2000" smtClean="0">
              <a:ea typeface="ＭＳ Ｐゴシック" pitchFamily="34" charset="-128"/>
            </a:endParaRPr>
          </a:p>
          <a:p>
            <a:pPr lvl="2">
              <a:lnSpc>
                <a:spcPct val="80000"/>
              </a:lnSpc>
            </a:pPr>
            <a:r>
              <a:rPr lang="en-US" sz="2000" smtClean="0">
                <a:ea typeface="ＭＳ Ｐゴシック" pitchFamily="34" charset="-128"/>
              </a:rPr>
              <a:t>PERSONAL ELEMENTS MUST BE CONSIDERED NOW IN EMPLOYMENT LAW </a:t>
            </a:r>
            <a:endParaRPr lang="en-CA" sz="2000" smtClean="0">
              <a:ea typeface="ＭＳ Ｐゴシック" pitchFamily="34" charset="-128"/>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82947" name="Content Placeholder 2"/>
          <p:cNvSpPr>
            <a:spLocks noGrp="1"/>
          </p:cNvSpPr>
          <p:nvPr>
            <p:ph idx="1"/>
          </p:nvPr>
        </p:nvSpPr>
        <p:spPr>
          <a:xfrm>
            <a:off x="-228600" y="1295400"/>
            <a:ext cx="9067800" cy="5181600"/>
          </a:xfrm>
        </p:spPr>
        <p:txBody>
          <a:bodyPr/>
          <a:lstStyle/>
          <a:p>
            <a:pPr lvl="1">
              <a:lnSpc>
                <a:spcPct val="90000"/>
              </a:lnSpc>
            </a:pPr>
            <a:r>
              <a:rPr lang="en-US" sz="2600" smtClean="0">
                <a:ea typeface="ＭＳ Ｐゴシック" pitchFamily="34" charset="-128"/>
              </a:rPr>
              <a:t>Damages that are considered above and beyond notice include:</a:t>
            </a:r>
            <a:endParaRPr lang="en-CA" sz="2600" smtClean="0">
              <a:ea typeface="ＭＳ Ｐゴシック" pitchFamily="34" charset="-128"/>
            </a:endParaRPr>
          </a:p>
          <a:p>
            <a:pPr lvl="2">
              <a:lnSpc>
                <a:spcPct val="90000"/>
              </a:lnSpc>
            </a:pPr>
            <a:r>
              <a:rPr lang="en-US" sz="2200" smtClean="0">
                <a:ea typeface="ＭＳ Ｐゴシック" pitchFamily="34" charset="-128"/>
              </a:rPr>
              <a:t>Ruined reputation</a:t>
            </a:r>
            <a:endParaRPr lang="en-CA" sz="2200" smtClean="0">
              <a:ea typeface="ＭＳ Ｐゴシック" pitchFamily="34" charset="-128"/>
            </a:endParaRPr>
          </a:p>
          <a:p>
            <a:pPr lvl="2">
              <a:lnSpc>
                <a:spcPct val="90000"/>
              </a:lnSpc>
            </a:pPr>
            <a:r>
              <a:rPr lang="en-US" sz="2200" smtClean="0">
                <a:ea typeface="ＭＳ Ｐゴシック" pitchFamily="34" charset="-128"/>
              </a:rPr>
              <a:t>Physical health is damaged</a:t>
            </a:r>
            <a:endParaRPr lang="en-CA" sz="2200" smtClean="0">
              <a:ea typeface="ＭＳ Ｐゴシック" pitchFamily="34" charset="-128"/>
            </a:endParaRPr>
          </a:p>
          <a:p>
            <a:pPr lvl="2">
              <a:lnSpc>
                <a:spcPct val="90000"/>
              </a:lnSpc>
            </a:pPr>
            <a:r>
              <a:rPr lang="en-US" sz="2200" smtClean="0">
                <a:ea typeface="ＭＳ Ｐゴシック" pitchFamily="34" charset="-128"/>
              </a:rPr>
              <a:t>Expenses incurred when looking for another job</a:t>
            </a:r>
            <a:endParaRPr lang="en-CA" sz="2200" smtClean="0">
              <a:ea typeface="ＭＳ Ｐゴシック" pitchFamily="34" charset="-128"/>
            </a:endParaRPr>
          </a:p>
          <a:p>
            <a:pPr lvl="1">
              <a:lnSpc>
                <a:spcPct val="90000"/>
              </a:lnSpc>
            </a:pPr>
            <a:endParaRPr lang="en-CA" sz="2600" smtClean="0">
              <a:ea typeface="ＭＳ Ｐゴシック" pitchFamily="34" charset="-128"/>
            </a:endParaRPr>
          </a:p>
          <a:p>
            <a:pPr lvl="1">
              <a:lnSpc>
                <a:spcPct val="90000"/>
              </a:lnSpc>
            </a:pPr>
            <a:r>
              <a:rPr lang="en-US" sz="2600" smtClean="0">
                <a:ea typeface="ＭＳ Ｐゴシック" pitchFamily="34" charset="-128"/>
              </a:rPr>
              <a:t>Employee can obligate the employer to reinstate them</a:t>
            </a:r>
            <a:endParaRPr lang="en-CA" sz="2600" smtClean="0">
              <a:ea typeface="ＭＳ Ｐゴシック" pitchFamily="34" charset="-128"/>
            </a:endParaRPr>
          </a:p>
          <a:p>
            <a:pPr lvl="3">
              <a:lnSpc>
                <a:spcPct val="90000"/>
              </a:lnSpc>
            </a:pPr>
            <a:r>
              <a:rPr lang="en-US" sz="2200" smtClean="0">
                <a:ea typeface="ＭＳ Ｐゴシック" pitchFamily="34" charset="-128"/>
              </a:rPr>
              <a:t> Impersonal nature of corporations </a:t>
            </a:r>
            <a:r>
              <a:rPr lang="en-US" sz="2200" smtClean="0">
                <a:ea typeface="ＭＳ Ｐゴシック" pitchFamily="34" charset="-128"/>
                <a:sym typeface="Wingdings" pitchFamily="2" charset="2"/>
              </a:rPr>
              <a:t> </a:t>
            </a:r>
            <a:r>
              <a:rPr lang="en-US" sz="2200" smtClean="0">
                <a:ea typeface="ＭＳ Ｐゴシック" pitchFamily="34" charset="-128"/>
              </a:rPr>
              <a:t>different department</a:t>
            </a:r>
            <a:endParaRPr lang="en-CA" sz="2200" smtClean="0">
              <a:ea typeface="ＭＳ Ｐゴシック" pitchFamily="34" charset="-128"/>
            </a:endParaRPr>
          </a:p>
          <a:p>
            <a:pPr lvl="3">
              <a:lnSpc>
                <a:spcPct val="90000"/>
              </a:lnSpc>
            </a:pPr>
            <a:r>
              <a:rPr lang="en-US" sz="2200" smtClean="0">
                <a:ea typeface="ＭＳ Ｐゴシック" pitchFamily="34" charset="-128"/>
              </a:rPr>
              <a:t>In small companies, the courts will seldom allow this and they will state that damages is sufficient</a:t>
            </a:r>
            <a:endParaRPr lang="en-CA" sz="2200" smtClean="0">
              <a:ea typeface="ＭＳ Ｐゴシック" pitchFamily="34" charset="-128"/>
            </a:endParaRPr>
          </a:p>
          <a:p>
            <a:pPr>
              <a:lnSpc>
                <a:spcPct val="90000"/>
              </a:lnSpc>
            </a:pPr>
            <a:endParaRPr lang="en-CA" sz="3000" smtClean="0">
              <a:ea typeface="ＭＳ Ｐゴシック" pitchFamily="34"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10243" name="Content Placeholder 2"/>
          <p:cNvSpPr>
            <a:spLocks noGrp="1"/>
          </p:cNvSpPr>
          <p:nvPr>
            <p:ph sz="quarter" idx="1"/>
          </p:nvPr>
        </p:nvSpPr>
        <p:spPr>
          <a:xfrm>
            <a:off x="228600" y="1295400"/>
            <a:ext cx="8686800" cy="5257800"/>
          </a:xfrm>
        </p:spPr>
        <p:txBody>
          <a:bodyPr/>
          <a:lstStyle/>
          <a:p>
            <a:pPr>
              <a:lnSpc>
                <a:spcPct val="80000"/>
              </a:lnSpc>
            </a:pPr>
            <a:r>
              <a:rPr lang="en-US" sz="2400" b="1" smtClean="0">
                <a:ea typeface="ＭＳ Ｐゴシック" pitchFamily="34" charset="-128"/>
              </a:rPr>
              <a:t>Contract provides for its own </a:t>
            </a:r>
            <a:r>
              <a:rPr lang="en-US" sz="2400" b="1" smtClean="0">
                <a:solidFill>
                  <a:srgbClr val="FF0000"/>
                </a:solidFill>
                <a:ea typeface="ＭＳ Ｐゴシック" pitchFamily="34" charset="-128"/>
              </a:rPr>
              <a:t>Dissolution</a:t>
            </a:r>
            <a:r>
              <a:rPr lang="en-US" sz="2400" b="1" smtClean="0">
                <a:ea typeface="ＭＳ Ｐゴシック" pitchFamily="34" charset="-128"/>
              </a:rPr>
              <a:t> is when one party expresses concern about a possible event affecting its ability or willingness to perform – If the other party agrees, they may include an express term to allow for this event.</a:t>
            </a:r>
            <a:endParaRPr lang="en-CA" sz="2400" u="sng" smtClean="0">
              <a:ea typeface="ＭＳ Ｐゴシック" pitchFamily="34" charset="-128"/>
            </a:endParaRPr>
          </a:p>
          <a:p>
            <a:pPr lvl="1">
              <a:lnSpc>
                <a:spcPct val="80000"/>
              </a:lnSpc>
            </a:pPr>
            <a:r>
              <a:rPr lang="en-US" sz="2000" smtClean="0">
                <a:solidFill>
                  <a:srgbClr val="FF0000"/>
                </a:solidFill>
                <a:ea typeface="ＭＳ Ｐゴシック" pitchFamily="34" charset="-128"/>
              </a:rPr>
              <a:t>Condition Precedent</a:t>
            </a:r>
            <a:endParaRPr lang="en-CA" sz="2000" smtClean="0">
              <a:solidFill>
                <a:srgbClr val="FF0000"/>
              </a:solidFill>
              <a:ea typeface="ＭＳ Ｐゴシック" pitchFamily="34" charset="-128"/>
            </a:endParaRPr>
          </a:p>
          <a:p>
            <a:pPr lvl="2">
              <a:lnSpc>
                <a:spcPct val="80000"/>
              </a:lnSpc>
            </a:pPr>
            <a:r>
              <a:rPr lang="en-US" sz="2000" smtClean="0">
                <a:ea typeface="ＭＳ Ｐゴシック" pitchFamily="34" charset="-128"/>
              </a:rPr>
              <a:t>A future or uncertain event that must have occurred before the promisor</a:t>
            </a:r>
            <a:r>
              <a:rPr lang="ja-JP" altLang="en-US" sz="2000" smtClean="0">
                <a:ea typeface="ＭＳ Ｐゴシック" pitchFamily="34" charset="-128"/>
              </a:rPr>
              <a:t>’</a:t>
            </a:r>
            <a:r>
              <a:rPr lang="en-US" altLang="ja-JP" sz="2000" smtClean="0">
                <a:ea typeface="ＭＳ Ｐゴシック" pitchFamily="34" charset="-128"/>
              </a:rPr>
              <a:t>s liability is established </a:t>
            </a:r>
          </a:p>
          <a:p>
            <a:pPr lvl="2">
              <a:lnSpc>
                <a:spcPct val="80000"/>
              </a:lnSpc>
            </a:pPr>
            <a:endParaRPr lang="en-CA" sz="2000" smtClean="0">
              <a:ea typeface="ＭＳ Ｐゴシック" pitchFamily="34" charset="-128"/>
            </a:endParaRPr>
          </a:p>
          <a:p>
            <a:pPr lvl="1">
              <a:lnSpc>
                <a:spcPct val="80000"/>
              </a:lnSpc>
            </a:pPr>
            <a:r>
              <a:rPr lang="en-US" sz="2000" smtClean="0">
                <a:solidFill>
                  <a:srgbClr val="FF0000"/>
                </a:solidFill>
                <a:ea typeface="ＭＳ Ｐゴシック" pitchFamily="34" charset="-128"/>
              </a:rPr>
              <a:t>Condition Subsequent</a:t>
            </a:r>
            <a:endParaRPr lang="en-CA" sz="2000" smtClean="0">
              <a:solidFill>
                <a:srgbClr val="FF0000"/>
              </a:solidFill>
              <a:ea typeface="ＭＳ Ｐゴシック" pitchFamily="34" charset="-128"/>
            </a:endParaRPr>
          </a:p>
          <a:p>
            <a:pPr lvl="2">
              <a:lnSpc>
                <a:spcPct val="80000"/>
              </a:lnSpc>
            </a:pPr>
            <a:r>
              <a:rPr lang="en-US" sz="2000" smtClean="0">
                <a:ea typeface="ＭＳ Ｐゴシック" pitchFamily="34" charset="-128"/>
              </a:rPr>
              <a:t>An uncertain event that brings a promisor</a:t>
            </a:r>
            <a:r>
              <a:rPr lang="en-CA" altLang="en-US" sz="2000" smtClean="0">
                <a:ea typeface="ＭＳ Ｐゴシック" pitchFamily="34" charset="-128"/>
              </a:rPr>
              <a:t>’</a:t>
            </a:r>
            <a:r>
              <a:rPr lang="en-US" altLang="ja-JP" sz="2000" smtClean="0">
                <a:ea typeface="ＭＳ Ｐゴシック" pitchFamily="34" charset="-128"/>
              </a:rPr>
              <a:t>s liability to an end if it happens</a:t>
            </a:r>
          </a:p>
          <a:p>
            <a:pPr lvl="2">
              <a:lnSpc>
                <a:spcPct val="80000"/>
              </a:lnSpc>
            </a:pPr>
            <a:endParaRPr lang="en-CA" sz="2000" smtClean="0">
              <a:ea typeface="ＭＳ Ｐゴシック" pitchFamily="34" charset="-128"/>
            </a:endParaRPr>
          </a:p>
          <a:p>
            <a:pPr lvl="1">
              <a:lnSpc>
                <a:spcPct val="80000"/>
              </a:lnSpc>
            </a:pPr>
            <a:r>
              <a:rPr lang="en-US" sz="2000" smtClean="0">
                <a:solidFill>
                  <a:srgbClr val="FF0000"/>
                </a:solidFill>
                <a:ea typeface="ＭＳ Ｐゴシック" pitchFamily="34" charset="-128"/>
              </a:rPr>
              <a:t>Option to Terminate</a:t>
            </a:r>
            <a:endParaRPr lang="en-CA" sz="2000" smtClean="0">
              <a:solidFill>
                <a:srgbClr val="FF0000"/>
              </a:solidFill>
              <a:ea typeface="ＭＳ Ｐゴシック" pitchFamily="34" charset="-128"/>
            </a:endParaRPr>
          </a:p>
          <a:p>
            <a:pPr lvl="2">
              <a:lnSpc>
                <a:spcPct val="80000"/>
              </a:lnSpc>
            </a:pPr>
            <a:r>
              <a:rPr lang="en-US" sz="2000" smtClean="0">
                <a:ea typeface="ＭＳ Ｐゴシック" pitchFamily="34" charset="-128"/>
              </a:rPr>
              <a:t>Contract may include a term that gives one party, or both the option of bringing the contract to an end before completing performance… often by giving notice</a:t>
            </a:r>
            <a:endParaRPr lang="en-CA" sz="2000" smtClean="0">
              <a:ea typeface="ＭＳ Ｐゴシック" pitchFamily="34" charset="-128"/>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US" smtClean="0">
                <a:ea typeface="ＭＳ Ｐゴシック" pitchFamily="34" charset="-128"/>
              </a:rPr>
              <a:t>Employee Welfare Legislation</a:t>
            </a:r>
            <a:endParaRPr lang="en-CA" smtClean="0">
              <a:ea typeface="ＭＳ Ｐゴシック" pitchFamily="34" charset="-128"/>
            </a:endParaRPr>
          </a:p>
        </p:txBody>
      </p:sp>
      <p:sp>
        <p:nvSpPr>
          <p:cNvPr id="83971" name="Content Placeholder 2"/>
          <p:cNvSpPr>
            <a:spLocks noGrp="1"/>
          </p:cNvSpPr>
          <p:nvPr>
            <p:ph idx="1"/>
          </p:nvPr>
        </p:nvSpPr>
        <p:spPr/>
        <p:txBody>
          <a:bodyPr/>
          <a:lstStyle/>
          <a:p>
            <a:pPr>
              <a:lnSpc>
                <a:spcPct val="80000"/>
              </a:lnSpc>
            </a:pPr>
            <a:endParaRPr lang="en-US" sz="2500" smtClean="0">
              <a:ea typeface="ＭＳ Ｐゴシック" pitchFamily="34" charset="-128"/>
            </a:endParaRPr>
          </a:p>
          <a:p>
            <a:pPr>
              <a:lnSpc>
                <a:spcPct val="80000"/>
              </a:lnSpc>
            </a:pPr>
            <a:r>
              <a:rPr lang="en-US" sz="2500" smtClean="0">
                <a:ea typeface="ＭＳ Ｐゴシック" pitchFamily="34" charset="-128"/>
              </a:rPr>
              <a:t>Employee Rights</a:t>
            </a:r>
          </a:p>
          <a:p>
            <a:pPr>
              <a:lnSpc>
                <a:spcPct val="50000"/>
              </a:lnSpc>
            </a:pPr>
            <a:endParaRPr lang="en-CA" sz="1200" smtClean="0">
              <a:ea typeface="ＭＳ Ｐゴシック" pitchFamily="34" charset="-128"/>
            </a:endParaRPr>
          </a:p>
          <a:p>
            <a:pPr lvl="1">
              <a:lnSpc>
                <a:spcPct val="80000"/>
              </a:lnSpc>
            </a:pPr>
            <a:r>
              <a:rPr lang="en-US" sz="2200" smtClean="0">
                <a:solidFill>
                  <a:srgbClr val="FF0000"/>
                </a:solidFill>
                <a:ea typeface="ＭＳ Ｐゴシック" pitchFamily="34" charset="-128"/>
              </a:rPr>
              <a:t>Human Rights </a:t>
            </a:r>
            <a:r>
              <a:rPr lang="en-US" sz="2200" i="1" smtClean="0">
                <a:ea typeface="ＭＳ Ｐゴシック" pitchFamily="34" charset="-128"/>
              </a:rPr>
              <a:t>(Human Rights Code – Ontario)</a:t>
            </a:r>
            <a:endParaRPr lang="en-CA" sz="2200" smtClean="0">
              <a:ea typeface="ＭＳ Ｐゴシック" pitchFamily="34" charset="-128"/>
            </a:endParaRPr>
          </a:p>
          <a:p>
            <a:pPr lvl="2">
              <a:lnSpc>
                <a:spcPct val="80000"/>
              </a:lnSpc>
            </a:pPr>
            <a:r>
              <a:rPr lang="en-US" sz="2000" smtClean="0">
                <a:ea typeface="ＭＳ Ｐゴシック" pitchFamily="34" charset="-128"/>
              </a:rPr>
              <a:t>Can</a:t>
            </a:r>
            <a:r>
              <a:rPr lang="ja-JP" altLang="en-US" sz="2000" smtClean="0">
                <a:ea typeface="ＭＳ Ｐゴシック" pitchFamily="34" charset="-128"/>
              </a:rPr>
              <a:t>’</a:t>
            </a:r>
            <a:r>
              <a:rPr lang="en-US" altLang="ja-JP" sz="2000" smtClean="0">
                <a:ea typeface="ＭＳ Ｐゴシック" pitchFamily="34" charset="-128"/>
              </a:rPr>
              <a:t>t ask questions during interviews about age, race, gender, disability, religion, sexual orientation, marital status, family status, or conviction when a pardon is granted</a:t>
            </a:r>
            <a:endParaRPr lang="en-CA" altLang="ja-JP" sz="2000" smtClean="0">
              <a:ea typeface="ＭＳ Ｐゴシック" pitchFamily="34" charset="-128"/>
            </a:endParaRPr>
          </a:p>
          <a:p>
            <a:pPr lvl="2">
              <a:lnSpc>
                <a:spcPct val="80000"/>
              </a:lnSpc>
            </a:pPr>
            <a:r>
              <a:rPr lang="en-US" sz="2000" smtClean="0">
                <a:ea typeface="ＭＳ Ｐゴシック" pitchFamily="34" charset="-128"/>
              </a:rPr>
              <a:t>Have to hire people if they</a:t>
            </a:r>
            <a:r>
              <a:rPr lang="ja-JP" altLang="en-US" sz="2000" smtClean="0">
                <a:ea typeface="ＭＳ Ｐゴシック" pitchFamily="34" charset="-128"/>
              </a:rPr>
              <a:t>’</a:t>
            </a:r>
            <a:r>
              <a:rPr lang="en-US" altLang="ja-JP" sz="2000" smtClean="0">
                <a:ea typeface="ＭＳ Ｐゴシック" pitchFamily="34" charset="-128"/>
              </a:rPr>
              <a:t>re capable of doing the work</a:t>
            </a:r>
            <a:endParaRPr lang="en-CA" altLang="ja-JP" sz="2000" smtClean="0">
              <a:ea typeface="ＭＳ Ｐゴシック" pitchFamily="34" charset="-128"/>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smtClean="0">
                <a:ea typeface="ＭＳ Ｐゴシック" pitchFamily="34" charset="-128"/>
              </a:rPr>
              <a:t>Employee Welfare Legislation</a:t>
            </a:r>
            <a:endParaRPr lang="en-CA" smtClean="0">
              <a:ea typeface="ＭＳ Ｐゴシック" pitchFamily="34" charset="-128"/>
            </a:endParaRPr>
          </a:p>
        </p:txBody>
      </p:sp>
      <p:sp>
        <p:nvSpPr>
          <p:cNvPr id="84995" name="Content Placeholder 2"/>
          <p:cNvSpPr>
            <a:spLocks noGrp="1"/>
          </p:cNvSpPr>
          <p:nvPr>
            <p:ph idx="1"/>
          </p:nvPr>
        </p:nvSpPr>
        <p:spPr/>
        <p:txBody>
          <a:bodyPr/>
          <a:lstStyle/>
          <a:p>
            <a:pPr>
              <a:lnSpc>
                <a:spcPct val="80000"/>
              </a:lnSpc>
            </a:pPr>
            <a:endParaRPr lang="en-US" sz="2500" smtClean="0">
              <a:ea typeface="ＭＳ Ｐゴシック" pitchFamily="34" charset="-128"/>
            </a:endParaRPr>
          </a:p>
          <a:p>
            <a:pPr>
              <a:lnSpc>
                <a:spcPct val="80000"/>
              </a:lnSpc>
            </a:pPr>
            <a:r>
              <a:rPr lang="en-US" sz="2500" smtClean="0">
                <a:ea typeface="ＭＳ Ｐゴシック" pitchFamily="34" charset="-128"/>
              </a:rPr>
              <a:t>Newest problem is the </a:t>
            </a:r>
            <a:r>
              <a:rPr lang="en-US" sz="2500" b="1" smtClean="0">
                <a:ea typeface="ＭＳ Ｐゴシック" pitchFamily="34" charset="-128"/>
              </a:rPr>
              <a:t>wrongful failure to hire</a:t>
            </a:r>
            <a:r>
              <a:rPr lang="en-US" sz="2500" smtClean="0">
                <a:ea typeface="ＭＳ Ｐゴシック" pitchFamily="34" charset="-128"/>
              </a:rPr>
              <a:t> when you feel you were discriminated against in some form when you really deserved to be hired</a:t>
            </a:r>
          </a:p>
          <a:p>
            <a:pPr>
              <a:lnSpc>
                <a:spcPct val="50000"/>
              </a:lnSpc>
            </a:pPr>
            <a:endParaRPr lang="en-US" sz="1200" smtClean="0">
              <a:ea typeface="ＭＳ Ｐゴシック" pitchFamily="34" charset="-128"/>
            </a:endParaRPr>
          </a:p>
          <a:p>
            <a:pPr lvl="1">
              <a:lnSpc>
                <a:spcPct val="80000"/>
              </a:lnSpc>
            </a:pPr>
            <a:r>
              <a:rPr lang="en-US" sz="2200" smtClean="0">
                <a:solidFill>
                  <a:srgbClr val="FF0000"/>
                </a:solidFill>
                <a:ea typeface="ＭＳ Ｐゴシック" pitchFamily="34" charset="-128"/>
              </a:rPr>
              <a:t>Pay Equity</a:t>
            </a:r>
            <a:endParaRPr lang="en-CA" sz="2200" smtClean="0">
              <a:solidFill>
                <a:srgbClr val="FF0000"/>
              </a:solidFill>
              <a:ea typeface="ＭＳ Ｐゴシック" pitchFamily="34" charset="-128"/>
            </a:endParaRPr>
          </a:p>
          <a:p>
            <a:pPr lvl="2">
              <a:lnSpc>
                <a:spcPct val="80000"/>
              </a:lnSpc>
            </a:pPr>
            <a:r>
              <a:rPr lang="ja-JP" altLang="en-US" sz="1900" smtClean="0">
                <a:ea typeface="ＭＳ Ｐゴシック" pitchFamily="34" charset="-128"/>
              </a:rPr>
              <a:t>“</a:t>
            </a:r>
            <a:r>
              <a:rPr lang="en-US" altLang="ja-JP" sz="1900" smtClean="0">
                <a:ea typeface="ＭＳ Ｐゴシック" pitchFamily="34" charset="-128"/>
              </a:rPr>
              <a:t>Equal pay for equal work</a:t>
            </a:r>
            <a:r>
              <a:rPr lang="ja-JP" altLang="en-US" sz="1900" smtClean="0">
                <a:ea typeface="ＭＳ Ｐゴシック" pitchFamily="34" charset="-128"/>
              </a:rPr>
              <a:t>”</a:t>
            </a:r>
            <a:r>
              <a:rPr lang="en-US" altLang="ja-JP" sz="1900" smtClean="0">
                <a:ea typeface="ＭＳ Ｐゴシック" pitchFamily="34" charset="-128"/>
              </a:rPr>
              <a:t>, prohibiting different levels of pay for the same kind of work in the same establishment</a:t>
            </a:r>
            <a:endParaRPr lang="en-CA" altLang="ja-JP" sz="1900" smtClean="0">
              <a:ea typeface="ＭＳ Ｐゴシック" pitchFamily="34" charset="-128"/>
            </a:endParaRPr>
          </a:p>
          <a:p>
            <a:pPr lvl="2">
              <a:lnSpc>
                <a:spcPct val="80000"/>
              </a:lnSpc>
            </a:pPr>
            <a:r>
              <a:rPr lang="ja-JP" altLang="en-US" sz="1900" smtClean="0">
                <a:ea typeface="ＭＳ Ｐゴシック" pitchFamily="34" charset="-128"/>
              </a:rPr>
              <a:t>“</a:t>
            </a:r>
            <a:r>
              <a:rPr lang="en-US" altLang="ja-JP" sz="1900" smtClean="0">
                <a:ea typeface="ＭＳ Ｐゴシック" pitchFamily="34" charset="-128"/>
              </a:rPr>
              <a:t>Comparative value</a:t>
            </a:r>
            <a:r>
              <a:rPr lang="ja-JP" altLang="en-US" sz="1900" smtClean="0">
                <a:ea typeface="ＭＳ Ｐゴシック" pitchFamily="34" charset="-128"/>
              </a:rPr>
              <a:t>”</a:t>
            </a:r>
            <a:r>
              <a:rPr lang="en-US" altLang="ja-JP" sz="1900" smtClean="0">
                <a:ea typeface="ＭＳ Ｐゴシック" pitchFamily="34" charset="-128"/>
              </a:rPr>
              <a:t> with respect to skills / training in addition to the type of work – set up a scorecard on different aspects of jobs… </a:t>
            </a:r>
            <a:r>
              <a:rPr lang="ja-JP" altLang="en-US" sz="1900" smtClean="0">
                <a:ea typeface="ＭＳ Ｐゴシック" pitchFamily="34" charset="-128"/>
              </a:rPr>
              <a:t>“</a:t>
            </a:r>
            <a:r>
              <a:rPr lang="en-US" altLang="ja-JP" sz="1900" smtClean="0">
                <a:ea typeface="ＭＳ Ｐゴシック" pitchFamily="34" charset="-128"/>
              </a:rPr>
              <a:t>when jobs aren</a:t>
            </a:r>
            <a:r>
              <a:rPr lang="ja-JP" altLang="en-US" sz="1900" smtClean="0">
                <a:ea typeface="ＭＳ Ｐゴシック" pitchFamily="34" charset="-128"/>
              </a:rPr>
              <a:t>’</a:t>
            </a:r>
            <a:r>
              <a:rPr lang="en-US" altLang="ja-JP" sz="1900" smtClean="0">
                <a:ea typeface="ＭＳ Ｐゴシック" pitchFamily="34" charset="-128"/>
              </a:rPr>
              <a:t>t identical but have equal value</a:t>
            </a:r>
            <a:r>
              <a:rPr lang="ja-JP" altLang="en-US" sz="1900" smtClean="0">
                <a:ea typeface="ＭＳ Ｐゴシック" pitchFamily="34" charset="-128"/>
              </a:rPr>
              <a:t>”</a:t>
            </a:r>
            <a:endParaRPr lang="en-CA" altLang="ja-JP" sz="1900" smtClean="0">
              <a:ea typeface="ＭＳ Ｐゴシック" pitchFamily="34" charset="-128"/>
            </a:endParaRPr>
          </a:p>
          <a:p>
            <a:pPr lvl="2">
              <a:lnSpc>
                <a:spcPct val="80000"/>
              </a:lnSpc>
            </a:pPr>
            <a:r>
              <a:rPr lang="en-CA" sz="1900" smtClean="0">
                <a:ea typeface="ＭＳ Ｐゴシック" pitchFamily="34" charset="-128"/>
              </a:rPr>
              <a:t>T</a:t>
            </a:r>
            <a:r>
              <a:rPr lang="en-US" sz="1900" smtClean="0">
                <a:ea typeface="ＭＳ Ｐゴシック" pitchFamily="34" charset="-128"/>
              </a:rPr>
              <a:t>rying to amend between women and men, but the changes have been really slow and there are still discrepancies </a:t>
            </a:r>
            <a:endParaRPr lang="en-CA" sz="1900" smtClean="0">
              <a:ea typeface="ＭＳ Ｐゴシック" pitchFamily="34" charset="-128"/>
            </a:endParaRPr>
          </a:p>
          <a:p>
            <a:pPr>
              <a:lnSpc>
                <a:spcPct val="80000"/>
              </a:lnSpc>
            </a:pPr>
            <a:endParaRPr lang="en-CA" sz="2500" smtClean="0">
              <a:ea typeface="ＭＳ Ｐゴシック" pitchFamily="34" charset="-128"/>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86019" name="Content Placeholder 2"/>
          <p:cNvSpPr>
            <a:spLocks noGrp="1"/>
          </p:cNvSpPr>
          <p:nvPr>
            <p:ph idx="1"/>
          </p:nvPr>
        </p:nvSpPr>
        <p:spPr>
          <a:xfrm>
            <a:off x="76200" y="1219200"/>
            <a:ext cx="8786813" cy="5081588"/>
          </a:xfrm>
        </p:spPr>
        <p:txBody>
          <a:bodyPr/>
          <a:lstStyle/>
          <a:p>
            <a:pPr lvl="1">
              <a:lnSpc>
                <a:spcPct val="80000"/>
              </a:lnSpc>
            </a:pPr>
            <a:r>
              <a:rPr lang="en-US" sz="2200" smtClean="0">
                <a:solidFill>
                  <a:srgbClr val="FF0000"/>
                </a:solidFill>
                <a:ea typeface="ＭＳ Ｐゴシック" pitchFamily="34" charset="-128"/>
              </a:rPr>
              <a:t>Employment Equity</a:t>
            </a:r>
            <a:endParaRPr lang="en-CA" sz="2200" smtClean="0">
              <a:solidFill>
                <a:srgbClr val="FF0000"/>
              </a:solidFill>
              <a:ea typeface="ＭＳ Ｐゴシック" pitchFamily="34" charset="-128"/>
            </a:endParaRPr>
          </a:p>
          <a:p>
            <a:pPr lvl="2">
              <a:lnSpc>
                <a:spcPct val="80000"/>
              </a:lnSpc>
            </a:pPr>
            <a:r>
              <a:rPr lang="en-US" sz="1900" smtClean="0">
                <a:ea typeface="ＭＳ Ｐゴシック" pitchFamily="34" charset="-128"/>
              </a:rPr>
              <a:t>Employment equity act require employers with over 100 employees and under the federal jurisdiction based on the Constitution Act to obtain relevant information about personal characteristics of their employees in order to determine under-representation of designated groups, results in  preferential hiring</a:t>
            </a:r>
            <a:endParaRPr lang="en-CA" sz="1900" smtClean="0">
              <a:ea typeface="ＭＳ Ｐゴシック" pitchFamily="34" charset="-128"/>
            </a:endParaRPr>
          </a:p>
          <a:p>
            <a:pPr lvl="2">
              <a:lnSpc>
                <a:spcPct val="80000"/>
              </a:lnSpc>
            </a:pPr>
            <a:r>
              <a:rPr lang="en-US" sz="1900" smtClean="0">
                <a:ea typeface="ＭＳ Ｐゴシック" pitchFamily="34" charset="-128"/>
              </a:rPr>
              <a:t>They can pick someone over another if they require it to even out the group</a:t>
            </a:r>
          </a:p>
          <a:p>
            <a:pPr lvl="2">
              <a:lnSpc>
                <a:spcPct val="50000"/>
              </a:lnSpc>
            </a:pPr>
            <a:endParaRPr lang="en-CA" sz="1200" smtClean="0">
              <a:ea typeface="ＭＳ Ｐゴシック" pitchFamily="34" charset="-128"/>
            </a:endParaRPr>
          </a:p>
          <a:p>
            <a:pPr lvl="1">
              <a:lnSpc>
                <a:spcPct val="80000"/>
              </a:lnSpc>
            </a:pPr>
            <a:r>
              <a:rPr lang="en-US" sz="2200" smtClean="0">
                <a:solidFill>
                  <a:srgbClr val="FF0000"/>
                </a:solidFill>
                <a:ea typeface="ＭＳ Ｐゴシック" pitchFamily="34" charset="-128"/>
              </a:rPr>
              <a:t>Mandatory Retirement</a:t>
            </a:r>
            <a:endParaRPr lang="en-CA" sz="2200" smtClean="0">
              <a:solidFill>
                <a:srgbClr val="FF0000"/>
              </a:solidFill>
              <a:ea typeface="ＭＳ Ｐゴシック" pitchFamily="34" charset="-128"/>
            </a:endParaRPr>
          </a:p>
          <a:p>
            <a:pPr lvl="2">
              <a:lnSpc>
                <a:spcPct val="80000"/>
              </a:lnSpc>
            </a:pPr>
            <a:r>
              <a:rPr lang="en-US" sz="1900" smtClean="0">
                <a:ea typeface="ＭＳ Ｐゴシック" pitchFamily="34" charset="-128"/>
              </a:rPr>
              <a:t>No longer any mandatory retirement in Ontario</a:t>
            </a:r>
          </a:p>
          <a:p>
            <a:pPr lvl="2">
              <a:lnSpc>
                <a:spcPct val="50000"/>
              </a:lnSpc>
            </a:pPr>
            <a:endParaRPr lang="en-US" sz="1200" smtClean="0">
              <a:ea typeface="ＭＳ Ｐゴシック" pitchFamily="34" charset="-128"/>
            </a:endParaRPr>
          </a:p>
          <a:p>
            <a:pPr lvl="1">
              <a:lnSpc>
                <a:spcPct val="80000"/>
              </a:lnSpc>
            </a:pPr>
            <a:r>
              <a:rPr lang="en-US" sz="2200" smtClean="0">
                <a:solidFill>
                  <a:srgbClr val="FF0000"/>
                </a:solidFill>
                <a:ea typeface="ＭＳ Ｐゴシック" pitchFamily="34" charset="-128"/>
              </a:rPr>
              <a:t>Regulation of work conditions </a:t>
            </a:r>
            <a:r>
              <a:rPr lang="en-US" sz="2200" smtClean="0">
                <a:ea typeface="ＭＳ Ｐゴシック" pitchFamily="34" charset="-128"/>
              </a:rPr>
              <a:t>(</a:t>
            </a:r>
            <a:r>
              <a:rPr lang="en-US" sz="2200" i="1" smtClean="0">
                <a:ea typeface="ＭＳ Ｐゴシック" pitchFamily="34" charset="-128"/>
              </a:rPr>
              <a:t>Employment Standard Act</a:t>
            </a:r>
            <a:r>
              <a:rPr lang="en-US" sz="2200" smtClean="0">
                <a:ea typeface="ＭＳ Ｐゴシック" pitchFamily="34" charset="-128"/>
              </a:rPr>
              <a:t>)</a:t>
            </a:r>
            <a:endParaRPr lang="en-CA" sz="2200" smtClean="0">
              <a:ea typeface="ＭＳ Ｐゴシック" pitchFamily="34" charset="-128"/>
            </a:endParaRPr>
          </a:p>
          <a:p>
            <a:pPr lvl="2">
              <a:lnSpc>
                <a:spcPct val="80000"/>
              </a:lnSpc>
            </a:pPr>
            <a:r>
              <a:rPr lang="en-US" sz="1900" smtClean="0">
                <a:ea typeface="ＭＳ Ｐゴシック" pitchFamily="34" charset="-128"/>
              </a:rPr>
              <a:t>General work conditions</a:t>
            </a:r>
            <a:endParaRPr lang="en-CA" sz="1900" smtClean="0">
              <a:ea typeface="ＭＳ Ｐゴシック" pitchFamily="34" charset="-128"/>
            </a:endParaRPr>
          </a:p>
          <a:p>
            <a:pPr lvl="3">
              <a:lnSpc>
                <a:spcPct val="80000"/>
              </a:lnSpc>
            </a:pPr>
            <a:r>
              <a:rPr lang="en-US" sz="1900" smtClean="0">
                <a:ea typeface="ＭＳ Ｐゴシック" pitchFamily="34" charset="-128"/>
              </a:rPr>
              <a:t>All provinces now provide annual vacations with pay, stat holidays</a:t>
            </a:r>
            <a:endParaRPr lang="en-CA" sz="1900" smtClean="0">
              <a:ea typeface="ＭＳ Ｐゴシック" pitchFamily="34" charset="-128"/>
            </a:endParaRPr>
          </a:p>
          <a:p>
            <a:pPr lvl="3">
              <a:lnSpc>
                <a:spcPct val="80000"/>
              </a:lnSpc>
            </a:pPr>
            <a:r>
              <a:rPr lang="en-US" sz="1900" smtClean="0">
                <a:ea typeface="ＭＳ Ｐゴシック" pitchFamily="34" charset="-128"/>
              </a:rPr>
              <a:t>15 minute break, every 4 hrs</a:t>
            </a:r>
            <a:endParaRPr lang="en-CA" sz="1900" smtClean="0">
              <a:ea typeface="ＭＳ Ｐゴシック" pitchFamily="34" charset="-128"/>
            </a:endParaRPr>
          </a:p>
          <a:p>
            <a:pPr lvl="3">
              <a:lnSpc>
                <a:spcPct val="80000"/>
              </a:lnSpc>
            </a:pPr>
            <a:r>
              <a:rPr lang="en-US" sz="1900" smtClean="0">
                <a:ea typeface="ＭＳ Ｐゴシック" pitchFamily="34" charset="-128"/>
              </a:rPr>
              <a:t>1 yr. Maternity/Paternity leave</a:t>
            </a:r>
            <a:endParaRPr lang="en-CA" sz="1900" smtClean="0">
              <a:ea typeface="ＭＳ Ｐゴシック" pitchFamily="34" charset="-128"/>
            </a:endParaRPr>
          </a:p>
          <a:p>
            <a:pPr lvl="3">
              <a:lnSpc>
                <a:spcPct val="80000"/>
              </a:lnSpc>
            </a:pPr>
            <a:r>
              <a:rPr lang="en-US" sz="1900" smtClean="0">
                <a:ea typeface="ＭＳ Ｐゴシック" pitchFamily="34" charset="-128"/>
              </a:rPr>
              <a:t>Working hours for older people/ No child labour</a:t>
            </a:r>
          </a:p>
          <a:p>
            <a:pPr lvl="3">
              <a:lnSpc>
                <a:spcPct val="80000"/>
              </a:lnSpc>
            </a:pPr>
            <a:r>
              <a:rPr lang="en-US" sz="1900" smtClean="0">
                <a:ea typeface="ＭＳ Ｐゴシック" pitchFamily="34" charset="-128"/>
              </a:rPr>
              <a:t>Minimum wage</a:t>
            </a:r>
            <a:endParaRPr lang="en-CA" sz="1900" smtClean="0">
              <a:ea typeface="ＭＳ Ｐゴシック" pitchFamily="34" charset="-128"/>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914400" y="11113"/>
            <a:ext cx="8229600" cy="1066800"/>
          </a:xfrm>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87043" name="Content Placeholder 2"/>
          <p:cNvSpPr>
            <a:spLocks noGrp="1"/>
          </p:cNvSpPr>
          <p:nvPr>
            <p:ph idx="1"/>
          </p:nvPr>
        </p:nvSpPr>
        <p:spPr>
          <a:xfrm>
            <a:off x="304800" y="1219200"/>
            <a:ext cx="8229600" cy="4975225"/>
          </a:xfrm>
        </p:spPr>
        <p:txBody>
          <a:bodyPr/>
          <a:lstStyle/>
          <a:p>
            <a:pPr lvl="1">
              <a:lnSpc>
                <a:spcPct val="80000"/>
              </a:lnSpc>
            </a:pPr>
            <a:r>
              <a:rPr lang="en-US" sz="2200" smtClean="0">
                <a:solidFill>
                  <a:srgbClr val="FF0000"/>
                </a:solidFill>
                <a:ea typeface="ＭＳ Ｐゴシック" pitchFamily="34" charset="-128"/>
              </a:rPr>
              <a:t>Employment Insurance</a:t>
            </a:r>
            <a:endParaRPr lang="en-CA" sz="2200" smtClean="0">
              <a:solidFill>
                <a:srgbClr val="FF0000"/>
              </a:solidFill>
              <a:ea typeface="ＭＳ Ｐゴシック" pitchFamily="34" charset="-128"/>
            </a:endParaRPr>
          </a:p>
          <a:p>
            <a:pPr lvl="2">
              <a:lnSpc>
                <a:spcPct val="80000"/>
              </a:lnSpc>
            </a:pPr>
            <a:r>
              <a:rPr lang="en-US" sz="1900" smtClean="0">
                <a:ea typeface="ＭＳ Ｐゴシック" pitchFamily="34" charset="-128"/>
              </a:rPr>
              <a:t>Employment Insurance act requires employers and employees to contribute to the government controlled fund that entitles the employee to collect these funds they are unemployed</a:t>
            </a:r>
            <a:endParaRPr lang="en-CA" sz="1900" smtClean="0">
              <a:ea typeface="ＭＳ Ｐゴシック" pitchFamily="34" charset="-128"/>
            </a:endParaRPr>
          </a:p>
          <a:p>
            <a:pPr lvl="2">
              <a:lnSpc>
                <a:spcPct val="80000"/>
              </a:lnSpc>
            </a:pPr>
            <a:r>
              <a:rPr lang="en-US" sz="1900" smtClean="0">
                <a:ea typeface="ＭＳ Ｐゴシック" pitchFamily="34" charset="-128"/>
              </a:rPr>
              <a:t>Does not apply to: Retired and self-employed people , people working for their spouse or on strike</a:t>
            </a:r>
            <a:endParaRPr lang="en-CA" sz="1900" smtClean="0">
              <a:ea typeface="ＭＳ Ｐゴシック" pitchFamily="34" charset="-128"/>
            </a:endParaRPr>
          </a:p>
          <a:p>
            <a:pPr lvl="2">
              <a:lnSpc>
                <a:spcPct val="80000"/>
              </a:lnSpc>
            </a:pPr>
            <a:r>
              <a:rPr lang="en-US" sz="1900" smtClean="0">
                <a:ea typeface="ＭＳ Ｐゴシック" pitchFamily="34" charset="-128"/>
              </a:rPr>
              <a:t>Employer must account for all contributions and send them to the government</a:t>
            </a:r>
          </a:p>
          <a:p>
            <a:pPr lvl="2">
              <a:lnSpc>
                <a:spcPct val="50000"/>
              </a:lnSpc>
            </a:pPr>
            <a:endParaRPr lang="en-US" sz="1200" smtClean="0">
              <a:ea typeface="ＭＳ Ｐゴシック" pitchFamily="34" charset="-128"/>
            </a:endParaRPr>
          </a:p>
          <a:p>
            <a:pPr lvl="1">
              <a:lnSpc>
                <a:spcPct val="80000"/>
              </a:lnSpc>
            </a:pPr>
            <a:r>
              <a:rPr lang="en-US" sz="2200" smtClean="0">
                <a:solidFill>
                  <a:srgbClr val="FF0000"/>
                </a:solidFill>
                <a:ea typeface="ＭＳ Ｐゴシック" pitchFamily="34" charset="-128"/>
              </a:rPr>
              <a:t>Occupational Health </a:t>
            </a:r>
            <a:r>
              <a:rPr lang="en-US" sz="2200" i="1" smtClean="0">
                <a:ea typeface="ＭＳ Ｐゴシック" pitchFamily="34" charset="-128"/>
              </a:rPr>
              <a:t>(Occupational Health and Safety Act)</a:t>
            </a:r>
            <a:endParaRPr lang="en-CA" sz="2200" smtClean="0">
              <a:ea typeface="ＭＳ Ｐゴシック" pitchFamily="34" charset="-128"/>
            </a:endParaRPr>
          </a:p>
          <a:p>
            <a:pPr lvl="2">
              <a:lnSpc>
                <a:spcPct val="80000"/>
              </a:lnSpc>
            </a:pPr>
            <a:r>
              <a:rPr lang="en-US" sz="1900" b="1" smtClean="0">
                <a:ea typeface="ＭＳ Ｐゴシック" pitchFamily="34" charset="-128"/>
              </a:rPr>
              <a:t>Proactive / preventative approach</a:t>
            </a:r>
            <a:r>
              <a:rPr lang="en-US" sz="1900" smtClean="0">
                <a:ea typeface="ＭＳ Ｐゴシック" pitchFamily="34" charset="-128"/>
              </a:rPr>
              <a:t> to preventing dangerous situations</a:t>
            </a:r>
            <a:endParaRPr lang="en-CA" sz="1900" smtClean="0">
              <a:ea typeface="ＭＳ Ｐゴシック" pitchFamily="34" charset="-128"/>
            </a:endParaRPr>
          </a:p>
          <a:p>
            <a:pPr lvl="2">
              <a:lnSpc>
                <a:spcPct val="80000"/>
              </a:lnSpc>
            </a:pPr>
            <a:r>
              <a:rPr lang="en-US" sz="1900" smtClean="0">
                <a:ea typeface="ＭＳ Ｐゴシック" pitchFamily="34" charset="-128"/>
              </a:rPr>
              <a:t>There are areas that must be considered in employment situation and now they are talks if the industry or government should control these standards</a:t>
            </a:r>
            <a:endParaRPr lang="en-CA" sz="1900" smtClean="0">
              <a:ea typeface="ＭＳ Ｐゴシック" pitchFamily="34" charset="-128"/>
            </a:endParaRPr>
          </a:p>
          <a:p>
            <a:pPr lvl="3">
              <a:lnSpc>
                <a:spcPct val="80000"/>
              </a:lnSpc>
            </a:pPr>
            <a:r>
              <a:rPr lang="en-US" sz="1900" smtClean="0">
                <a:ea typeface="ＭＳ Ｐゴシック" pitchFamily="34" charset="-128"/>
              </a:rPr>
              <a:t>Firefighters have respiratory problems because of the fire they inhale</a:t>
            </a:r>
            <a:endParaRPr lang="en-CA" sz="1900" smtClean="0">
              <a:ea typeface="ＭＳ Ｐゴシック" pitchFamily="34" charset="-128"/>
            </a:endParaRPr>
          </a:p>
          <a:p>
            <a:pPr lvl="2">
              <a:lnSpc>
                <a:spcPct val="80000"/>
              </a:lnSpc>
            </a:pPr>
            <a:endParaRPr lang="en-CA" sz="1900" smtClean="0">
              <a:ea typeface="ＭＳ Ｐゴシック" pitchFamily="34" charset="-128"/>
            </a:endParaRPr>
          </a:p>
          <a:p>
            <a:pPr>
              <a:lnSpc>
                <a:spcPct val="80000"/>
              </a:lnSpc>
            </a:pPr>
            <a:endParaRPr lang="en-CA" sz="2500" smtClean="0">
              <a:ea typeface="ＭＳ Ｐゴシック" pitchFamily="34" charset="-128"/>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609600" y="0"/>
            <a:ext cx="8229600" cy="1066800"/>
          </a:xfrm>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88067" name="Content Placeholder 2"/>
          <p:cNvSpPr>
            <a:spLocks noGrp="1"/>
          </p:cNvSpPr>
          <p:nvPr>
            <p:ph idx="1"/>
          </p:nvPr>
        </p:nvSpPr>
        <p:spPr>
          <a:xfrm>
            <a:off x="28575" y="1371600"/>
            <a:ext cx="8229600" cy="5037138"/>
          </a:xfrm>
        </p:spPr>
        <p:txBody>
          <a:bodyPr/>
          <a:lstStyle/>
          <a:p>
            <a:pPr>
              <a:lnSpc>
                <a:spcPct val="80000"/>
              </a:lnSpc>
            </a:pPr>
            <a:r>
              <a:rPr lang="en-US" sz="2400" smtClean="0">
                <a:solidFill>
                  <a:srgbClr val="FF0000"/>
                </a:solidFill>
                <a:ea typeface="ＭＳ Ｐゴシック" pitchFamily="34" charset="-128"/>
              </a:rPr>
              <a:t>Worker</a:t>
            </a:r>
            <a:r>
              <a:rPr lang="ja-JP" altLang="en-US" sz="2400" smtClean="0">
                <a:solidFill>
                  <a:srgbClr val="FF0000"/>
                </a:solidFill>
                <a:ea typeface="ＭＳ Ｐゴシック" pitchFamily="34" charset="-128"/>
              </a:rPr>
              <a:t>’</a:t>
            </a:r>
            <a:r>
              <a:rPr lang="en-US" altLang="ja-JP" sz="2400" smtClean="0">
                <a:solidFill>
                  <a:srgbClr val="FF0000"/>
                </a:solidFill>
                <a:ea typeface="ＭＳ Ｐゴシック" pitchFamily="34" charset="-128"/>
              </a:rPr>
              <a:t>s Compensation </a:t>
            </a:r>
            <a:r>
              <a:rPr lang="en-US" altLang="ja-JP" sz="2100" smtClean="0">
                <a:ea typeface="ＭＳ Ｐゴシック" pitchFamily="34" charset="-128"/>
              </a:rPr>
              <a:t>(</a:t>
            </a:r>
            <a:r>
              <a:rPr lang="en-US" altLang="ja-JP" sz="2100" i="1" smtClean="0">
                <a:ea typeface="ＭＳ Ｐゴシック" pitchFamily="34" charset="-128"/>
              </a:rPr>
              <a:t>Workplace Safety &amp; Insurance Act</a:t>
            </a:r>
            <a:r>
              <a:rPr lang="en-US" altLang="ja-JP" sz="2100" smtClean="0">
                <a:ea typeface="ＭＳ Ｐゴシック" pitchFamily="34" charset="-128"/>
              </a:rPr>
              <a:t>)</a:t>
            </a:r>
          </a:p>
          <a:p>
            <a:pPr>
              <a:lnSpc>
                <a:spcPct val="50000"/>
              </a:lnSpc>
            </a:pPr>
            <a:endParaRPr lang="en-CA" altLang="ja-JP" sz="1200" smtClean="0">
              <a:ea typeface="ＭＳ Ｐゴシック" pitchFamily="34" charset="-128"/>
            </a:endParaRPr>
          </a:p>
          <a:p>
            <a:pPr lvl="1">
              <a:lnSpc>
                <a:spcPct val="80000"/>
              </a:lnSpc>
            </a:pPr>
            <a:r>
              <a:rPr lang="en-US" sz="2200" b="1" smtClean="0">
                <a:solidFill>
                  <a:srgbClr val="FF0000"/>
                </a:solidFill>
                <a:ea typeface="ＭＳ Ｐゴシック" pitchFamily="34" charset="-128"/>
              </a:rPr>
              <a:t>No-fault system</a:t>
            </a:r>
            <a:r>
              <a:rPr lang="en-US" sz="2200" smtClean="0">
                <a:ea typeface="ＭＳ Ｐゴシック" pitchFamily="34" charset="-128"/>
              </a:rPr>
              <a:t>, keeps employer-employee relations better after injury</a:t>
            </a:r>
          </a:p>
          <a:p>
            <a:pPr lvl="1">
              <a:lnSpc>
                <a:spcPct val="50000"/>
              </a:lnSpc>
            </a:pPr>
            <a:endParaRPr lang="en-CA" sz="1200" smtClean="0">
              <a:ea typeface="ＭＳ Ｐゴシック" pitchFamily="34" charset="-128"/>
            </a:endParaRPr>
          </a:p>
          <a:p>
            <a:pPr lvl="1">
              <a:lnSpc>
                <a:spcPct val="80000"/>
              </a:lnSpc>
            </a:pPr>
            <a:r>
              <a:rPr lang="en-US" sz="2200" smtClean="0">
                <a:ea typeface="ＭＳ Ｐゴシック" pitchFamily="34" charset="-128"/>
              </a:rPr>
              <a:t>All the employer must prove is that the injury was caused by a contributory negligence for the employee and they don</a:t>
            </a:r>
            <a:r>
              <a:rPr lang="ja-JP" altLang="en-US" sz="2200" smtClean="0">
                <a:ea typeface="ＭＳ Ｐゴシック" pitchFamily="34" charset="-128"/>
              </a:rPr>
              <a:t>’</a:t>
            </a:r>
            <a:r>
              <a:rPr lang="en-US" altLang="ja-JP" sz="2200" smtClean="0">
                <a:ea typeface="ＭＳ Ｐゴシック" pitchFamily="34" charset="-128"/>
              </a:rPr>
              <a:t>t need to pay</a:t>
            </a:r>
            <a:endParaRPr lang="en-CA" altLang="ja-JP" sz="2200" smtClean="0">
              <a:ea typeface="ＭＳ Ｐゴシック" pitchFamily="34" charset="-128"/>
            </a:endParaRPr>
          </a:p>
          <a:p>
            <a:pPr lvl="2">
              <a:lnSpc>
                <a:spcPct val="80000"/>
              </a:lnSpc>
            </a:pPr>
            <a:r>
              <a:rPr lang="en-US" sz="2200" smtClean="0">
                <a:ea typeface="ＭＳ Ｐゴシック" pitchFamily="34" charset="-128"/>
              </a:rPr>
              <a:t>If the employer can prove that another employee caused the harm – They need to make sure that they are competent and did training</a:t>
            </a:r>
            <a:endParaRPr lang="en-CA" sz="2200" smtClean="0">
              <a:ea typeface="ＭＳ Ｐゴシック" pitchFamily="34" charset="-128"/>
            </a:endParaRPr>
          </a:p>
          <a:p>
            <a:pPr lvl="2">
              <a:lnSpc>
                <a:spcPct val="80000"/>
              </a:lnSpc>
            </a:pPr>
            <a:r>
              <a:rPr lang="en-US" sz="2200" smtClean="0">
                <a:ea typeface="ＭＳ Ｐゴシック" pitchFamily="34" charset="-128"/>
              </a:rPr>
              <a:t>If there is a voluntary assumption of risk, then the employer is off the hook – Because they accepted these risks when they took the job</a:t>
            </a:r>
            <a:endParaRPr lang="en-CA" sz="2200" smtClean="0">
              <a:ea typeface="ＭＳ Ｐゴシック" pitchFamily="34" charset="-128"/>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609600" y="0"/>
            <a:ext cx="8229600" cy="1066800"/>
          </a:xfrm>
        </p:spPr>
        <p:txBody>
          <a:bodyPr/>
          <a:lstStyle/>
          <a:p>
            <a:r>
              <a:rPr lang="en-CA" smtClean="0">
                <a:ea typeface="ＭＳ Ｐゴシック" pitchFamily="34" charset="-128"/>
              </a:rPr>
              <a:t>(con</a:t>
            </a:r>
            <a:r>
              <a:rPr lang="en-CA" altLang="en-US" smtClean="0">
                <a:ea typeface="ＭＳ Ｐゴシック" pitchFamily="34" charset="-128"/>
              </a:rPr>
              <a:t>’</a:t>
            </a:r>
            <a:r>
              <a:rPr lang="en-CA" smtClean="0">
                <a:ea typeface="ＭＳ Ｐゴシック" pitchFamily="34" charset="-128"/>
              </a:rPr>
              <a:t>t)</a:t>
            </a:r>
          </a:p>
        </p:txBody>
      </p:sp>
      <p:sp>
        <p:nvSpPr>
          <p:cNvPr id="89091" name="Content Placeholder 2"/>
          <p:cNvSpPr>
            <a:spLocks noGrp="1"/>
          </p:cNvSpPr>
          <p:nvPr>
            <p:ph idx="1"/>
          </p:nvPr>
        </p:nvSpPr>
        <p:spPr>
          <a:xfrm>
            <a:off x="28575" y="1371600"/>
            <a:ext cx="8229600" cy="5037138"/>
          </a:xfrm>
        </p:spPr>
        <p:txBody>
          <a:bodyPr/>
          <a:lstStyle/>
          <a:p>
            <a:pPr>
              <a:lnSpc>
                <a:spcPct val="80000"/>
              </a:lnSpc>
            </a:pPr>
            <a:r>
              <a:rPr lang="en-US" sz="2400" smtClean="0">
                <a:solidFill>
                  <a:srgbClr val="FF0000"/>
                </a:solidFill>
                <a:ea typeface="ＭＳ Ｐゴシック" pitchFamily="34" charset="-128"/>
              </a:rPr>
              <a:t>Worker</a:t>
            </a:r>
            <a:r>
              <a:rPr lang="ja-JP" altLang="en-US" sz="2400" smtClean="0">
                <a:solidFill>
                  <a:srgbClr val="FF0000"/>
                </a:solidFill>
                <a:ea typeface="ＭＳ Ｐゴシック" pitchFamily="34" charset="-128"/>
              </a:rPr>
              <a:t>’</a:t>
            </a:r>
            <a:r>
              <a:rPr lang="en-US" altLang="ja-JP" sz="2400" smtClean="0">
                <a:solidFill>
                  <a:srgbClr val="FF0000"/>
                </a:solidFill>
                <a:ea typeface="ＭＳ Ｐゴシック" pitchFamily="34" charset="-128"/>
              </a:rPr>
              <a:t>s Compensation (con’t)</a:t>
            </a:r>
          </a:p>
          <a:p>
            <a:pPr lvl="1">
              <a:lnSpc>
                <a:spcPct val="80000"/>
              </a:lnSpc>
            </a:pPr>
            <a:endParaRPr lang="en-US" sz="2200" smtClean="0">
              <a:ea typeface="ＭＳ Ｐゴシック" pitchFamily="34" charset="-128"/>
            </a:endParaRPr>
          </a:p>
          <a:p>
            <a:pPr lvl="1">
              <a:lnSpc>
                <a:spcPct val="80000"/>
              </a:lnSpc>
            </a:pPr>
            <a:r>
              <a:rPr lang="en-US" sz="2200" smtClean="0">
                <a:ea typeface="ＭＳ Ｐゴシック" pitchFamily="34" charset="-128"/>
              </a:rPr>
              <a:t>Employers must contribute to the fund which is then used to pay claims however, if it was willful misconduct on the part of the employee, then the employee cannot claim for these funds. </a:t>
            </a:r>
          </a:p>
          <a:p>
            <a:pPr lvl="1">
              <a:lnSpc>
                <a:spcPct val="80000"/>
              </a:lnSpc>
            </a:pPr>
            <a:r>
              <a:rPr lang="en-US" sz="2200" smtClean="0">
                <a:ea typeface="ＭＳ Ｐゴシック" pitchFamily="34" charset="-128"/>
              </a:rPr>
              <a:t>However if they become severely disable or die, the family members can still use even if there was willful misconduct on the part of the employee </a:t>
            </a:r>
            <a:endParaRPr lang="en-CA" sz="2200" smtClean="0">
              <a:ea typeface="ＭＳ Ｐゴシック" pitchFamily="34" charset="-128"/>
            </a:endParaRPr>
          </a:p>
          <a:p>
            <a:pPr>
              <a:lnSpc>
                <a:spcPct val="80000"/>
              </a:lnSpc>
            </a:pPr>
            <a:endParaRPr lang="en-CA" sz="2200" smtClean="0">
              <a:ea typeface="ＭＳ Ｐゴシック" pitchFamily="34" charset="-128"/>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4"/>
          <p:cNvSpPr>
            <a:spLocks noGrp="1"/>
          </p:cNvSpPr>
          <p:nvPr>
            <p:ph type="title"/>
          </p:nvPr>
        </p:nvSpPr>
        <p:spPr/>
        <p:txBody>
          <a:bodyPr/>
          <a:lstStyle/>
          <a:p>
            <a:endParaRPr lang="en-CA" cap="none" smtClean="0">
              <a:ea typeface="ＭＳ Ｐゴシック" pitchFamily="34" charset="-128"/>
            </a:endParaRPr>
          </a:p>
        </p:txBody>
      </p:sp>
      <p:sp>
        <p:nvSpPr>
          <p:cNvPr id="90115" name="Text Placeholder 5"/>
          <p:cNvSpPr>
            <a:spLocks noGrp="1"/>
          </p:cNvSpPr>
          <p:nvPr>
            <p:ph type="body" idx="1"/>
          </p:nvPr>
        </p:nvSpPr>
        <p:spPr>
          <a:xfrm>
            <a:off x="762000" y="2590800"/>
            <a:ext cx="7772400" cy="1500188"/>
          </a:xfrm>
        </p:spPr>
        <p:txBody>
          <a:bodyPr/>
          <a:lstStyle/>
          <a:p>
            <a:pPr algn="ctr"/>
            <a:r>
              <a:rPr lang="en-CA" sz="5000" smtClean="0">
                <a:solidFill>
                  <a:schemeClr val="accent2"/>
                </a:solidFill>
                <a:ea typeface="ＭＳ Ｐゴシック" pitchFamily="34" charset="-128"/>
              </a:rPr>
              <a:t>Chapter 26</a:t>
            </a:r>
          </a:p>
        </p:txBody>
      </p:sp>
      <p:sp>
        <p:nvSpPr>
          <p:cNvPr id="90116" name="Slide Number Placeholder 3"/>
          <p:cNvSpPr>
            <a:spLocks noGrp="1"/>
          </p:cNvSpPr>
          <p:nvPr>
            <p:ph type="sldNum" sz="quarter" idx="12"/>
          </p:nvPr>
        </p:nvSpPr>
        <p:spPr>
          <a:noFill/>
        </p:spPr>
        <p:txBody>
          <a:bodyPr/>
          <a:lstStyle/>
          <a:p>
            <a:fld id="{9A82A6F8-0F6B-4628-8839-038A8F10A2C1}" type="slidenum">
              <a:rPr lang="en-US"/>
              <a:pPr/>
              <a:t>86</a:t>
            </a:fld>
            <a:endParaRPr lang="en-US"/>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r>
              <a:rPr lang="en-CA" smtClean="0">
                <a:ea typeface="ＭＳ Ｐゴシック" pitchFamily="34" charset="-128"/>
              </a:rPr>
              <a:t>Sole Proprietorship</a:t>
            </a:r>
          </a:p>
        </p:txBody>
      </p:sp>
      <p:sp>
        <p:nvSpPr>
          <p:cNvPr id="91139" name="Content Placeholder 2"/>
          <p:cNvSpPr>
            <a:spLocks noGrp="1"/>
          </p:cNvSpPr>
          <p:nvPr>
            <p:ph idx="1"/>
          </p:nvPr>
        </p:nvSpPr>
        <p:spPr/>
        <p:txBody>
          <a:bodyPr/>
          <a:lstStyle/>
          <a:p>
            <a:r>
              <a:rPr lang="en-CA" smtClean="0">
                <a:ea typeface="ＭＳ Ｐゴシック" pitchFamily="34" charset="-128"/>
              </a:rPr>
              <a:t>Unincorporated business owned by a single person</a:t>
            </a:r>
          </a:p>
          <a:p>
            <a:r>
              <a:rPr lang="en-CA" smtClean="0">
                <a:ea typeface="ＭＳ Ｐゴシック" pitchFamily="34" charset="-128"/>
              </a:rPr>
              <a:t>Subject to many regulations common to all businesses.</a:t>
            </a:r>
          </a:p>
          <a:p>
            <a:pPr lvl="1"/>
            <a:r>
              <a:rPr lang="en-CA" smtClean="0">
                <a:ea typeface="ＭＳ Ｐゴシック" pitchFamily="34" charset="-128"/>
              </a:rPr>
              <a:t>Must have a license to carry on that type of business</a:t>
            </a:r>
          </a:p>
          <a:p>
            <a:pPr lvl="1"/>
            <a:r>
              <a:rPr lang="en-CA" smtClean="0">
                <a:ea typeface="ＭＳ Ｐゴシック" pitchFamily="34" charset="-128"/>
              </a:rPr>
              <a:t>Must keep proper accounts and tax deductions</a:t>
            </a:r>
          </a:p>
          <a:p>
            <a:pPr lvl="1"/>
            <a:r>
              <a:rPr lang="en-CA" smtClean="0">
                <a:ea typeface="ＭＳ Ｐゴシック" pitchFamily="34" charset="-128"/>
              </a:rPr>
              <a:t>Must observe human rights and safety regulations</a:t>
            </a:r>
          </a:p>
          <a:p>
            <a:endParaRPr lang="en-CA" smtClean="0">
              <a:ea typeface="ＭＳ Ｐゴシック" pitchFamily="34" charset="-128"/>
            </a:endParaRPr>
          </a:p>
        </p:txBody>
      </p:sp>
      <p:sp>
        <p:nvSpPr>
          <p:cNvPr id="91140" name="Slide Number Placeholder 3"/>
          <p:cNvSpPr>
            <a:spLocks noGrp="1"/>
          </p:cNvSpPr>
          <p:nvPr>
            <p:ph type="sldNum" sz="quarter" idx="12"/>
          </p:nvPr>
        </p:nvSpPr>
        <p:spPr>
          <a:noFill/>
        </p:spPr>
        <p:txBody>
          <a:bodyPr/>
          <a:lstStyle/>
          <a:p>
            <a:fld id="{606E446E-543B-4783-947E-661E832A3999}" type="slidenum">
              <a:rPr lang="en-US"/>
              <a:pPr/>
              <a:t>87</a:t>
            </a:fld>
            <a:endParaRPr 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CA" smtClean="0">
                <a:ea typeface="ＭＳ Ｐゴシック" pitchFamily="34" charset="-128"/>
              </a:rPr>
              <a:t>Partnerships</a:t>
            </a:r>
          </a:p>
        </p:txBody>
      </p:sp>
      <p:sp>
        <p:nvSpPr>
          <p:cNvPr id="92163" name="Content Placeholder 2"/>
          <p:cNvSpPr>
            <a:spLocks noGrp="1"/>
          </p:cNvSpPr>
          <p:nvPr>
            <p:ph idx="1"/>
          </p:nvPr>
        </p:nvSpPr>
        <p:spPr/>
        <p:txBody>
          <a:bodyPr/>
          <a:lstStyle/>
          <a:p>
            <a:r>
              <a:rPr lang="en-CA" smtClean="0">
                <a:ea typeface="ＭＳ Ｐゴシック" pitchFamily="34" charset="-128"/>
              </a:rPr>
              <a:t>Relation between two or more people carrying on a business with a view to profit</a:t>
            </a:r>
          </a:p>
          <a:p>
            <a:r>
              <a:rPr lang="en-CA" smtClean="0">
                <a:ea typeface="ＭＳ Ｐゴシック" pitchFamily="34" charset="-128"/>
              </a:rPr>
              <a:t>Advantages:</a:t>
            </a:r>
          </a:p>
          <a:p>
            <a:pPr lvl="1"/>
            <a:r>
              <a:rPr lang="en-CA" smtClean="0">
                <a:ea typeface="ＭＳ Ｐゴシック" pitchFamily="34" charset="-128"/>
              </a:rPr>
              <a:t>Pool knowledge and skills</a:t>
            </a:r>
          </a:p>
          <a:p>
            <a:pPr lvl="1"/>
            <a:r>
              <a:rPr lang="en-CA" smtClean="0">
                <a:ea typeface="ＭＳ Ｐゴシック" pitchFamily="34" charset="-128"/>
              </a:rPr>
              <a:t>Physical and financial resources</a:t>
            </a:r>
          </a:p>
          <a:p>
            <a:r>
              <a:rPr lang="en-CA" smtClean="0">
                <a:ea typeface="ＭＳ Ｐゴシック" pitchFamily="34" charset="-128"/>
              </a:rPr>
              <a:t>Disadvantages:</a:t>
            </a:r>
          </a:p>
          <a:p>
            <a:pPr lvl="1"/>
            <a:r>
              <a:rPr lang="en-CA" smtClean="0">
                <a:ea typeface="ＭＳ Ｐゴシック" pitchFamily="34" charset="-128"/>
              </a:rPr>
              <a:t>Disagreements &amp; incompetence</a:t>
            </a:r>
          </a:p>
          <a:p>
            <a:pPr lvl="1"/>
            <a:r>
              <a:rPr lang="en-CA" smtClean="0">
                <a:ea typeface="ＭＳ Ｐゴシック" pitchFamily="34" charset="-128"/>
              </a:rPr>
              <a:t>Lost time in arguments</a:t>
            </a:r>
          </a:p>
        </p:txBody>
      </p:sp>
      <p:sp>
        <p:nvSpPr>
          <p:cNvPr id="92164" name="Slide Number Placeholder 3"/>
          <p:cNvSpPr>
            <a:spLocks noGrp="1"/>
          </p:cNvSpPr>
          <p:nvPr>
            <p:ph type="sldNum" sz="quarter" idx="12"/>
          </p:nvPr>
        </p:nvSpPr>
        <p:spPr>
          <a:noFill/>
        </p:spPr>
        <p:txBody>
          <a:bodyPr/>
          <a:lstStyle/>
          <a:p>
            <a:fld id="{795B0BFB-E4DB-4AAD-AD5F-BE67EE864477}" type="slidenum">
              <a:rPr lang="en-US"/>
              <a:pPr/>
              <a:t>88</a:t>
            </a:fld>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en-CA" smtClean="0">
                <a:ea typeface="ＭＳ Ｐゴシック" pitchFamily="34" charset="-128"/>
              </a:rPr>
              <a:t>The Partnership Act</a:t>
            </a:r>
          </a:p>
        </p:txBody>
      </p:sp>
      <p:sp>
        <p:nvSpPr>
          <p:cNvPr id="93187" name="Content Placeholder 2"/>
          <p:cNvSpPr>
            <a:spLocks noGrp="1"/>
          </p:cNvSpPr>
          <p:nvPr>
            <p:ph idx="1"/>
          </p:nvPr>
        </p:nvSpPr>
        <p:spPr/>
        <p:txBody>
          <a:bodyPr/>
          <a:lstStyle/>
          <a:p>
            <a:r>
              <a:rPr lang="en-CA" smtClean="0">
                <a:ea typeface="ＭＳ Ｐゴシック" pitchFamily="34" charset="-128"/>
              </a:rPr>
              <a:t>Partnership rules under a body of law.</a:t>
            </a:r>
          </a:p>
          <a:p>
            <a:endParaRPr lang="en-CA" smtClean="0">
              <a:ea typeface="ＭＳ Ｐゴシック" pitchFamily="34" charset="-128"/>
            </a:endParaRPr>
          </a:p>
          <a:p>
            <a:r>
              <a:rPr lang="en-CA" smtClean="0">
                <a:ea typeface="ＭＳ Ｐゴシック" pitchFamily="34" charset="-128"/>
              </a:rPr>
              <a:t>Developed over numerous cases supported by general legal principles</a:t>
            </a:r>
          </a:p>
          <a:p>
            <a:endParaRPr lang="en-CA" smtClean="0">
              <a:ea typeface="ＭＳ Ｐゴシック" pitchFamily="34" charset="-128"/>
            </a:endParaRPr>
          </a:p>
        </p:txBody>
      </p:sp>
      <p:sp>
        <p:nvSpPr>
          <p:cNvPr id="93188" name="Slide Number Placeholder 3"/>
          <p:cNvSpPr>
            <a:spLocks noGrp="1"/>
          </p:cNvSpPr>
          <p:nvPr>
            <p:ph type="sldNum" sz="quarter" idx="12"/>
          </p:nvPr>
        </p:nvSpPr>
        <p:spPr>
          <a:noFill/>
        </p:spPr>
        <p:txBody>
          <a:bodyPr/>
          <a:lstStyle/>
          <a:p>
            <a:fld id="{8567300F-CEE8-4909-83AF-2C29817FB75C}" type="slidenum">
              <a:rPr lang="en-US"/>
              <a:pPr/>
              <a:t>89</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CA" smtClean="0">
                <a:ea typeface="ＭＳ Ｐゴシック" pitchFamily="34" charset="-128"/>
              </a:rPr>
              <a:t>3) Discharge by Frustration</a:t>
            </a:r>
          </a:p>
        </p:txBody>
      </p:sp>
      <p:sp>
        <p:nvSpPr>
          <p:cNvPr id="11267" name="Content Placeholder 2"/>
          <p:cNvSpPr>
            <a:spLocks noGrp="1"/>
          </p:cNvSpPr>
          <p:nvPr>
            <p:ph sz="quarter" idx="1"/>
          </p:nvPr>
        </p:nvSpPr>
        <p:spPr/>
        <p:txBody>
          <a:bodyPr/>
          <a:lstStyle/>
          <a:p>
            <a:pPr>
              <a:lnSpc>
                <a:spcPct val="80000"/>
              </a:lnSpc>
            </a:pPr>
            <a:r>
              <a:rPr lang="en-US" sz="2400" b="1" smtClean="0">
                <a:ea typeface="ＭＳ Ｐゴシック" pitchFamily="34" charset="-128"/>
              </a:rPr>
              <a:t>Effect of Absolute Promises</a:t>
            </a:r>
            <a:endParaRPr lang="en-CA" sz="2400" b="1" smtClean="0">
              <a:ea typeface="ＭＳ Ｐゴシック" pitchFamily="34" charset="-128"/>
            </a:endParaRPr>
          </a:p>
          <a:p>
            <a:pPr lvl="1">
              <a:lnSpc>
                <a:spcPct val="80000"/>
              </a:lnSpc>
            </a:pPr>
            <a:r>
              <a:rPr lang="en-US" sz="2000" smtClean="0">
                <a:ea typeface="ＭＳ Ｐゴシック" pitchFamily="34" charset="-128"/>
              </a:rPr>
              <a:t>Common law originally held a party absolutely responsible for failure to perform, regardless of whether the failure had not been their fault</a:t>
            </a:r>
          </a:p>
          <a:p>
            <a:pPr lvl="1">
              <a:lnSpc>
                <a:spcPct val="80000"/>
              </a:lnSpc>
            </a:pPr>
            <a:endParaRPr lang="en-CA" sz="2000" smtClean="0">
              <a:ea typeface="ＭＳ Ｐゴシック" pitchFamily="34" charset="-128"/>
            </a:endParaRPr>
          </a:p>
          <a:p>
            <a:pPr>
              <a:lnSpc>
                <a:spcPct val="80000"/>
              </a:lnSpc>
            </a:pPr>
            <a:r>
              <a:rPr lang="en-US" sz="2400" b="1" smtClean="0">
                <a:ea typeface="ＭＳ Ｐゴシック" pitchFamily="34" charset="-128"/>
              </a:rPr>
              <a:t>Doctrine of Frustration</a:t>
            </a:r>
            <a:endParaRPr lang="en-CA" sz="2400" smtClean="0">
              <a:ea typeface="ＭＳ Ｐゴシック" pitchFamily="34" charset="-128"/>
            </a:endParaRPr>
          </a:p>
          <a:p>
            <a:pPr lvl="1">
              <a:lnSpc>
                <a:spcPct val="80000"/>
              </a:lnSpc>
            </a:pPr>
            <a:r>
              <a:rPr lang="ja-JP" altLang="en-US" sz="2000" smtClean="0">
                <a:ea typeface="ＭＳ Ｐゴシック" pitchFamily="34" charset="-128"/>
              </a:rPr>
              <a:t>“</a:t>
            </a:r>
            <a:r>
              <a:rPr lang="en-US" altLang="ja-JP" sz="2000" smtClean="0">
                <a:ea typeface="ＭＳ Ｐゴシック" pitchFamily="34" charset="-128"/>
              </a:rPr>
              <a:t>Without default of either party a contractual obligation has become incapable of being performed because the circumstances have changed, made it radically different than those which were agreed on</a:t>
            </a:r>
            <a:r>
              <a:rPr lang="ja-JP" altLang="en-US" sz="2000" smtClean="0">
                <a:ea typeface="ＭＳ Ｐゴシック" pitchFamily="34" charset="-128"/>
              </a:rPr>
              <a:t>”</a:t>
            </a:r>
            <a:endParaRPr lang="en-CA" altLang="ja-JP" sz="2000" smtClean="0">
              <a:ea typeface="ＭＳ Ｐゴシック" pitchFamily="34" charset="-128"/>
            </a:endParaRPr>
          </a:p>
          <a:p>
            <a:pPr lvl="2">
              <a:lnSpc>
                <a:spcPct val="80000"/>
              </a:lnSpc>
            </a:pPr>
            <a:r>
              <a:rPr lang="en-US" sz="2000" smtClean="0">
                <a:ea typeface="ＭＳ Ｐゴシック" pitchFamily="34" charset="-128"/>
              </a:rPr>
              <a:t>performance becomes literally impossible</a:t>
            </a:r>
            <a:endParaRPr lang="en-CA" sz="2000" smtClean="0">
              <a:ea typeface="ＭＳ Ｐゴシック" pitchFamily="34" charset="-128"/>
            </a:endParaRPr>
          </a:p>
          <a:p>
            <a:pPr lvl="1">
              <a:lnSpc>
                <a:spcPct val="80000"/>
              </a:lnSpc>
              <a:buFontTx/>
              <a:buNone/>
            </a:pPr>
            <a:endParaRPr lang="en-US" sz="2000" smtClean="0">
              <a:ea typeface="ＭＳ Ｐゴシック" pitchFamily="34" charset="-128"/>
            </a:endParaRPr>
          </a:p>
          <a:p>
            <a:pPr>
              <a:lnSpc>
                <a:spcPct val="80000"/>
              </a:lnSpc>
            </a:pPr>
            <a:r>
              <a:rPr lang="en-US" sz="2400" b="1" smtClean="0">
                <a:ea typeface="ＭＳ Ｐゴシック" pitchFamily="34" charset="-128"/>
              </a:rPr>
              <a:t>Self- Induced Frustration</a:t>
            </a:r>
            <a:endParaRPr lang="en-CA" sz="2400" smtClean="0">
              <a:ea typeface="ＭＳ Ｐゴシック" pitchFamily="34" charset="-128"/>
            </a:endParaRPr>
          </a:p>
          <a:p>
            <a:pPr lvl="1">
              <a:lnSpc>
                <a:spcPct val="80000"/>
              </a:lnSpc>
            </a:pPr>
            <a:r>
              <a:rPr lang="en-US" sz="2000" smtClean="0">
                <a:ea typeface="ＭＳ Ｐゴシック" pitchFamily="34" charset="-128"/>
              </a:rPr>
              <a:t>Party to a contract cannot willfully disable itself from performing and then claim successfully that the contract has been frustrated, rather this action constitutes a breach of contract</a:t>
            </a:r>
            <a:endParaRPr lang="en-CA" sz="2000" smtClean="0">
              <a:ea typeface="ＭＳ Ｐゴシック" pitchFamily="34" charset="-128"/>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r>
              <a:rPr lang="en-CA" smtClean="0">
                <a:ea typeface="ＭＳ Ｐゴシック" pitchFamily="34" charset="-128"/>
              </a:rPr>
              <a:t>Nature of a Partnership</a:t>
            </a:r>
          </a:p>
        </p:txBody>
      </p:sp>
      <p:sp>
        <p:nvSpPr>
          <p:cNvPr id="94211" name="Content Placeholder 2"/>
          <p:cNvSpPr>
            <a:spLocks noGrp="1"/>
          </p:cNvSpPr>
          <p:nvPr>
            <p:ph idx="1"/>
          </p:nvPr>
        </p:nvSpPr>
        <p:spPr/>
        <p:txBody>
          <a:bodyPr/>
          <a:lstStyle/>
          <a:p>
            <a:r>
              <a:rPr lang="en-CA" smtClean="0">
                <a:ea typeface="ＭＳ Ｐゴシック" pitchFamily="34" charset="-128"/>
              </a:rPr>
              <a:t>Four basic elements to a partnership:</a:t>
            </a:r>
          </a:p>
          <a:p>
            <a:pPr lvl="1">
              <a:buFontTx/>
              <a:buNone/>
            </a:pPr>
            <a:r>
              <a:rPr lang="en-CA" smtClean="0">
                <a:ea typeface="ＭＳ Ｐゴシック" pitchFamily="34" charset="-128"/>
              </a:rPr>
              <a:t>1) The partnership relationship</a:t>
            </a:r>
          </a:p>
          <a:p>
            <a:pPr lvl="2"/>
            <a:r>
              <a:rPr lang="en-CA" smtClean="0">
                <a:ea typeface="ＭＳ Ｐゴシック" pitchFamily="34" charset="-128"/>
              </a:rPr>
              <a:t>Consentual and contractual agreement</a:t>
            </a:r>
          </a:p>
          <a:p>
            <a:pPr lvl="2"/>
            <a:r>
              <a:rPr lang="en-CA" smtClean="0">
                <a:ea typeface="ＭＳ Ｐゴシック" pitchFamily="34" charset="-128"/>
              </a:rPr>
              <a:t>Without written agreement, found to be partners if they have acted as such</a:t>
            </a:r>
          </a:p>
          <a:p>
            <a:pPr lvl="1">
              <a:buFontTx/>
              <a:buNone/>
            </a:pPr>
            <a:r>
              <a:rPr lang="en-CA" smtClean="0">
                <a:ea typeface="ＭＳ Ｐゴシック" pitchFamily="34" charset="-128"/>
              </a:rPr>
              <a:t>2) Between persons</a:t>
            </a:r>
          </a:p>
          <a:p>
            <a:pPr lvl="1">
              <a:buFontTx/>
              <a:buNone/>
            </a:pPr>
            <a:r>
              <a:rPr lang="en-CA" smtClean="0">
                <a:ea typeface="ＭＳ Ｐゴシック" pitchFamily="34" charset="-128"/>
              </a:rPr>
              <a:t>3) Business Nature</a:t>
            </a:r>
          </a:p>
          <a:p>
            <a:pPr lvl="1">
              <a:buFontTx/>
              <a:buNone/>
            </a:pPr>
            <a:r>
              <a:rPr lang="en-CA" smtClean="0">
                <a:ea typeface="ＭＳ Ｐゴシック" pitchFamily="34" charset="-128"/>
              </a:rPr>
              <a:t>4) Profit Motive</a:t>
            </a:r>
          </a:p>
          <a:p>
            <a:endParaRPr lang="en-CA" smtClean="0">
              <a:ea typeface="ＭＳ Ｐゴシック" pitchFamily="34" charset="-128"/>
            </a:endParaRPr>
          </a:p>
        </p:txBody>
      </p:sp>
      <p:sp>
        <p:nvSpPr>
          <p:cNvPr id="94212" name="Slide Number Placeholder 3"/>
          <p:cNvSpPr>
            <a:spLocks noGrp="1"/>
          </p:cNvSpPr>
          <p:nvPr>
            <p:ph type="sldNum" sz="quarter" idx="12"/>
          </p:nvPr>
        </p:nvSpPr>
        <p:spPr>
          <a:noFill/>
        </p:spPr>
        <p:txBody>
          <a:bodyPr/>
          <a:lstStyle/>
          <a:p>
            <a:fld id="{7D5101CE-F3E8-43C3-B7DF-A2B1D0C90760}" type="slidenum">
              <a:rPr lang="en-US"/>
              <a:pPr/>
              <a:t>90</a:t>
            </a:fld>
            <a:endParaRPr 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r>
              <a:rPr lang="en-CA" smtClean="0">
                <a:ea typeface="ＭＳ Ｐゴシック" pitchFamily="34" charset="-128"/>
              </a:rPr>
              <a:t>Legal Nature of a Partnership</a:t>
            </a:r>
          </a:p>
        </p:txBody>
      </p:sp>
      <p:sp>
        <p:nvSpPr>
          <p:cNvPr id="95235" name="Content Placeholder 2"/>
          <p:cNvSpPr>
            <a:spLocks noGrp="1"/>
          </p:cNvSpPr>
          <p:nvPr>
            <p:ph idx="1"/>
          </p:nvPr>
        </p:nvSpPr>
        <p:spPr/>
        <p:txBody>
          <a:bodyPr/>
          <a:lstStyle/>
          <a:p>
            <a:pPr lvl="1">
              <a:buFont typeface="Arial" charset="0"/>
              <a:buChar char="•"/>
            </a:pPr>
            <a:r>
              <a:rPr lang="en-CA" sz="2600" smtClean="0">
                <a:ea typeface="ＭＳ Ｐゴシック" pitchFamily="34" charset="-128"/>
              </a:rPr>
              <a:t>Legal Personality</a:t>
            </a:r>
          </a:p>
          <a:p>
            <a:pPr lvl="2"/>
            <a:r>
              <a:rPr lang="en-CA" sz="2200" smtClean="0">
                <a:ea typeface="ＭＳ Ｐゴシック" pitchFamily="34" charset="-128"/>
              </a:rPr>
              <a:t>Partnership has no independent existence</a:t>
            </a:r>
          </a:p>
          <a:p>
            <a:pPr lvl="2"/>
            <a:r>
              <a:rPr lang="en-CA" sz="2200" smtClean="0">
                <a:ea typeface="ＭＳ Ｐゴシック" pitchFamily="34" charset="-128"/>
              </a:rPr>
              <a:t>Adding/subtracting partners makes a new partnership</a:t>
            </a:r>
          </a:p>
          <a:p>
            <a:pPr lvl="1">
              <a:buFont typeface="Arial" charset="0"/>
              <a:buChar char="•"/>
            </a:pPr>
            <a:r>
              <a:rPr lang="en-CA" sz="2600" smtClean="0">
                <a:ea typeface="ＭＳ Ｐゴシック" pitchFamily="34" charset="-128"/>
              </a:rPr>
              <a:t>Continuing Relationship</a:t>
            </a:r>
          </a:p>
          <a:p>
            <a:pPr lvl="2"/>
            <a:r>
              <a:rPr lang="en-CA" sz="2200" smtClean="0">
                <a:ea typeface="ＭＳ Ｐゴシック" pitchFamily="34" charset="-128"/>
              </a:rPr>
              <a:t>Partnership assumed to continue</a:t>
            </a:r>
          </a:p>
          <a:p>
            <a:pPr lvl="2"/>
            <a:r>
              <a:rPr lang="en-CA" sz="2200" smtClean="0">
                <a:ea typeface="ＭＳ Ｐゴシック" pitchFamily="34" charset="-128"/>
              </a:rPr>
              <a:t>Can make express terms for adding/subtracting partner</a:t>
            </a:r>
          </a:p>
          <a:p>
            <a:pPr lvl="1">
              <a:buFont typeface="Arial" charset="0"/>
              <a:buChar char="•"/>
            </a:pPr>
            <a:r>
              <a:rPr lang="en-CA" sz="2600" smtClean="0">
                <a:ea typeface="ＭＳ Ｐゴシック" pitchFamily="34" charset="-128"/>
              </a:rPr>
              <a:t>Property</a:t>
            </a:r>
          </a:p>
          <a:p>
            <a:pPr lvl="2"/>
            <a:r>
              <a:rPr lang="en-CA" sz="2200" smtClean="0">
                <a:ea typeface="ＭＳ Ｐゴシック" pitchFamily="34" charset="-128"/>
              </a:rPr>
              <a:t>No partner owns the property, each have an interest</a:t>
            </a:r>
          </a:p>
          <a:p>
            <a:pPr lvl="1">
              <a:buFont typeface="Arial" charset="0"/>
              <a:buChar char="•"/>
            </a:pPr>
            <a:r>
              <a:rPr lang="en-CA" sz="2600" smtClean="0">
                <a:ea typeface="ＭＳ Ｐゴシック" pitchFamily="34" charset="-128"/>
              </a:rPr>
              <a:t>Creditors</a:t>
            </a:r>
          </a:p>
          <a:p>
            <a:pPr lvl="2"/>
            <a:r>
              <a:rPr lang="en-CA" sz="2200" smtClean="0">
                <a:ea typeface="ＭＳ Ｐゴシック" pitchFamily="34" charset="-128"/>
              </a:rPr>
              <a:t>Cannot distribute wealth until creditors are paid</a:t>
            </a:r>
          </a:p>
          <a:p>
            <a:endParaRPr lang="en-CA" smtClean="0">
              <a:ea typeface="ＭＳ Ｐゴシック" pitchFamily="34" charset="-128"/>
            </a:endParaRPr>
          </a:p>
        </p:txBody>
      </p:sp>
      <p:sp>
        <p:nvSpPr>
          <p:cNvPr id="95236" name="Slide Number Placeholder 3"/>
          <p:cNvSpPr>
            <a:spLocks noGrp="1"/>
          </p:cNvSpPr>
          <p:nvPr>
            <p:ph type="sldNum" sz="quarter" idx="12"/>
          </p:nvPr>
        </p:nvSpPr>
        <p:spPr>
          <a:noFill/>
        </p:spPr>
        <p:txBody>
          <a:bodyPr/>
          <a:lstStyle/>
          <a:p>
            <a:fld id="{BE457024-4939-4B36-A109-6F66FCC8EC96}" type="slidenum">
              <a:rPr lang="en-US"/>
              <a:pPr/>
              <a:t>91</a:t>
            </a:fld>
            <a:endParaRPr lang="en-US"/>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en-CA" smtClean="0">
                <a:ea typeface="ＭＳ Ｐゴシック" pitchFamily="34" charset="-128"/>
              </a:rPr>
              <a:t>Creation of a Partnership</a:t>
            </a:r>
          </a:p>
        </p:txBody>
      </p:sp>
      <p:sp>
        <p:nvSpPr>
          <p:cNvPr id="96259" name="Content Placeholder 2"/>
          <p:cNvSpPr>
            <a:spLocks noGrp="1"/>
          </p:cNvSpPr>
          <p:nvPr>
            <p:ph idx="1"/>
          </p:nvPr>
        </p:nvSpPr>
        <p:spPr/>
        <p:txBody>
          <a:bodyPr/>
          <a:lstStyle/>
          <a:p>
            <a:r>
              <a:rPr lang="en-CA" sz="2800" smtClean="0">
                <a:ea typeface="ＭＳ Ｐゴシック" pitchFamily="34" charset="-128"/>
              </a:rPr>
              <a:t>Partnership Agreement – </a:t>
            </a:r>
          </a:p>
          <a:p>
            <a:pPr lvl="1"/>
            <a:r>
              <a:rPr lang="en-CA" sz="2000" smtClean="0">
                <a:ea typeface="ＭＳ Ｐゴシック" pitchFamily="34" charset="-128"/>
              </a:rPr>
              <a:t>An agreement between persons to create a partnership usually setting out the terms of the agreement</a:t>
            </a:r>
          </a:p>
          <a:p>
            <a:pPr lvl="1"/>
            <a:r>
              <a:rPr lang="en-CA" sz="2000" smtClean="0">
                <a:ea typeface="ＭＳ Ｐゴシック" pitchFamily="34" charset="-128"/>
              </a:rPr>
              <a:t>Partnership comes into existence by the agreement, explicit or implied</a:t>
            </a:r>
          </a:p>
          <a:p>
            <a:pPr lvl="1"/>
            <a:r>
              <a:rPr lang="en-CA" sz="2000" smtClean="0">
                <a:ea typeface="ＭＳ Ｐゴシック" pitchFamily="34" charset="-128"/>
              </a:rPr>
              <a:t>Deals with:</a:t>
            </a:r>
          </a:p>
          <a:p>
            <a:pPr lvl="2"/>
            <a:r>
              <a:rPr lang="en-CA" sz="1800" smtClean="0">
                <a:ea typeface="ＭＳ Ｐゴシック" pitchFamily="34" charset="-128"/>
              </a:rPr>
              <a:t>Identity of partners</a:t>
            </a:r>
          </a:p>
          <a:p>
            <a:pPr lvl="2"/>
            <a:r>
              <a:rPr lang="en-CA" sz="1800" smtClean="0">
                <a:ea typeface="ＭＳ Ｐゴシック" pitchFamily="34" charset="-128"/>
              </a:rPr>
              <a:t>Name of firm</a:t>
            </a:r>
          </a:p>
          <a:p>
            <a:pPr lvl="2"/>
            <a:r>
              <a:rPr lang="en-CA" sz="1800" smtClean="0">
                <a:ea typeface="ＭＳ Ｐゴシック" pitchFamily="34" charset="-128"/>
              </a:rPr>
              <a:t>Nature of business</a:t>
            </a:r>
          </a:p>
          <a:p>
            <a:pPr lvl="2"/>
            <a:r>
              <a:rPr lang="en-CA" sz="1800" smtClean="0">
                <a:ea typeface="ＭＳ Ｐゴシック" pitchFamily="34" charset="-128"/>
              </a:rPr>
              <a:t>Duration of relationship</a:t>
            </a:r>
          </a:p>
          <a:p>
            <a:pPr lvl="2"/>
            <a:r>
              <a:rPr lang="en-CA" sz="1800" smtClean="0">
                <a:ea typeface="ＭＳ Ｐゴシック" pitchFamily="34" charset="-128"/>
              </a:rPr>
              <a:t>Method of termination</a:t>
            </a:r>
          </a:p>
          <a:p>
            <a:pPr lvl="2"/>
            <a:r>
              <a:rPr lang="en-CA" sz="1800" smtClean="0">
                <a:ea typeface="ＭＳ Ｐゴシック" pitchFamily="34" charset="-128"/>
              </a:rPr>
              <a:t>Etc</a:t>
            </a:r>
          </a:p>
          <a:p>
            <a:r>
              <a:rPr lang="en-CA" sz="2300" smtClean="0">
                <a:ea typeface="ＭＳ Ｐゴシック" pitchFamily="34" charset="-128"/>
              </a:rPr>
              <a:t>Limited partnership formed by registration</a:t>
            </a:r>
          </a:p>
          <a:p>
            <a:r>
              <a:rPr lang="en-CA" sz="2300" smtClean="0">
                <a:ea typeface="ＭＳ Ｐゴシック" pitchFamily="34" charset="-128"/>
              </a:rPr>
              <a:t>Do not have to register if partner names are in company title.</a:t>
            </a:r>
          </a:p>
          <a:p>
            <a:endParaRPr lang="en-CA" smtClean="0">
              <a:ea typeface="ＭＳ Ｐゴシック" pitchFamily="34" charset="-128"/>
            </a:endParaRPr>
          </a:p>
        </p:txBody>
      </p:sp>
      <p:sp>
        <p:nvSpPr>
          <p:cNvPr id="96260" name="Slide Number Placeholder 3"/>
          <p:cNvSpPr>
            <a:spLocks noGrp="1"/>
          </p:cNvSpPr>
          <p:nvPr>
            <p:ph type="sldNum" sz="quarter" idx="12"/>
          </p:nvPr>
        </p:nvSpPr>
        <p:spPr>
          <a:noFill/>
        </p:spPr>
        <p:txBody>
          <a:bodyPr/>
          <a:lstStyle/>
          <a:p>
            <a:fld id="{8DE6C0EA-D0A6-41AA-8DE3-F3A4720277E1}" type="slidenum">
              <a:rPr lang="en-US"/>
              <a:pPr/>
              <a:t>92</a:t>
            </a:fld>
            <a:endParaRPr lang="en-US"/>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r>
              <a:rPr lang="en-CA" smtClean="0">
                <a:ea typeface="ＭＳ Ｐゴシック" pitchFamily="34" charset="-128"/>
              </a:rPr>
              <a:t>Liability of a Partner</a:t>
            </a:r>
          </a:p>
        </p:txBody>
      </p:sp>
      <p:sp>
        <p:nvSpPr>
          <p:cNvPr id="97283" name="Content Placeholder 2"/>
          <p:cNvSpPr>
            <a:spLocks noGrp="1"/>
          </p:cNvSpPr>
          <p:nvPr>
            <p:ph idx="1"/>
          </p:nvPr>
        </p:nvSpPr>
        <p:spPr/>
        <p:txBody>
          <a:bodyPr/>
          <a:lstStyle/>
          <a:p>
            <a:r>
              <a:rPr lang="en-CA" sz="2800" smtClean="0">
                <a:ea typeface="ＭＳ Ｐゴシック" pitchFamily="34" charset="-128"/>
              </a:rPr>
              <a:t>Contractual liability</a:t>
            </a:r>
          </a:p>
          <a:p>
            <a:r>
              <a:rPr lang="en-CA" sz="2800" smtClean="0">
                <a:ea typeface="ＭＳ Ｐゴシック" pitchFamily="34" charset="-128"/>
              </a:rPr>
              <a:t>Agency Principles</a:t>
            </a:r>
          </a:p>
          <a:p>
            <a:pPr lvl="1"/>
            <a:r>
              <a:rPr lang="en-CA" sz="2200" smtClean="0">
                <a:ea typeface="ＭＳ Ｐゴシック" pitchFamily="34" charset="-128"/>
              </a:rPr>
              <a:t>Every partner is an agent of the firm &amp; other partner</a:t>
            </a:r>
          </a:p>
          <a:p>
            <a:r>
              <a:rPr lang="en-CA" sz="2800" smtClean="0">
                <a:ea typeface="ＭＳ Ｐゴシック" pitchFamily="34" charset="-128"/>
              </a:rPr>
              <a:t>Joint Liability</a:t>
            </a:r>
          </a:p>
          <a:p>
            <a:pPr lvl="1"/>
            <a:r>
              <a:rPr lang="en-CA" sz="2200" smtClean="0">
                <a:ea typeface="ＭＳ Ｐゴシック" pitchFamily="34" charset="-128"/>
              </a:rPr>
              <a:t>If firm is sued, both partners are liable</a:t>
            </a:r>
          </a:p>
          <a:p>
            <a:pPr lvl="1"/>
            <a:r>
              <a:rPr lang="en-CA" sz="2200" smtClean="0">
                <a:ea typeface="ＭＳ Ｐゴシック" pitchFamily="34" charset="-128"/>
              </a:rPr>
              <a:t>If one partner is sued, can be indemnified by the firm and can then sue co-partner personally</a:t>
            </a:r>
          </a:p>
          <a:p>
            <a:r>
              <a:rPr lang="en-CA" sz="2800" smtClean="0">
                <a:ea typeface="ＭＳ Ｐゴシック" pitchFamily="34" charset="-128"/>
              </a:rPr>
              <a:t>Apparent Partners</a:t>
            </a:r>
          </a:p>
          <a:p>
            <a:pPr lvl="1"/>
            <a:r>
              <a:rPr lang="en-CA" sz="2200" smtClean="0">
                <a:ea typeface="ＭＳ Ｐゴシック" pitchFamily="34" charset="-128"/>
              </a:rPr>
              <a:t>For partner to leave firm, must have novation (waiver) of all other partners and must notify creditors.</a:t>
            </a:r>
          </a:p>
          <a:p>
            <a:r>
              <a:rPr lang="en-CA" sz="2800" smtClean="0">
                <a:ea typeface="ＭＳ Ｐゴシック" pitchFamily="34" charset="-128"/>
              </a:rPr>
              <a:t>Breach of Trust</a:t>
            </a:r>
          </a:p>
          <a:p>
            <a:pPr lvl="1"/>
            <a:r>
              <a:rPr lang="en-CA" sz="2200" smtClean="0">
                <a:ea typeface="ＭＳ Ｐゴシック" pitchFamily="34" charset="-128"/>
              </a:rPr>
              <a:t>Similar to vicarious liability, firm is liable for partners actions</a:t>
            </a:r>
          </a:p>
          <a:p>
            <a:endParaRPr lang="en-CA" smtClean="0">
              <a:ea typeface="ＭＳ Ｐゴシック" pitchFamily="34" charset="-128"/>
            </a:endParaRPr>
          </a:p>
        </p:txBody>
      </p:sp>
      <p:sp>
        <p:nvSpPr>
          <p:cNvPr id="97284" name="Slide Number Placeholder 3"/>
          <p:cNvSpPr>
            <a:spLocks noGrp="1"/>
          </p:cNvSpPr>
          <p:nvPr>
            <p:ph type="sldNum" sz="quarter" idx="12"/>
          </p:nvPr>
        </p:nvSpPr>
        <p:spPr>
          <a:noFill/>
        </p:spPr>
        <p:txBody>
          <a:bodyPr/>
          <a:lstStyle/>
          <a:p>
            <a:fld id="{5CCAAFC5-C40B-4020-A1A0-5342DA80EDA6}" type="slidenum">
              <a:rPr lang="en-US"/>
              <a:pPr/>
              <a:t>93</a:t>
            </a:fld>
            <a:endParaRPr lang="en-US"/>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r>
              <a:rPr lang="en-CA" smtClean="0">
                <a:ea typeface="ＭＳ Ｐゴシック" pitchFamily="34" charset="-128"/>
              </a:rPr>
              <a:t>Termination of a Partnership</a:t>
            </a:r>
          </a:p>
        </p:txBody>
      </p:sp>
      <p:sp>
        <p:nvSpPr>
          <p:cNvPr id="98307" name="Content Placeholder 2"/>
          <p:cNvSpPr>
            <a:spLocks noGrp="1"/>
          </p:cNvSpPr>
          <p:nvPr>
            <p:ph idx="1"/>
          </p:nvPr>
        </p:nvSpPr>
        <p:spPr/>
        <p:txBody>
          <a:bodyPr/>
          <a:lstStyle/>
          <a:p>
            <a:r>
              <a:rPr lang="en-CA" smtClean="0">
                <a:ea typeface="ＭＳ Ｐゴシック" pitchFamily="34" charset="-128"/>
              </a:rPr>
              <a:t>Express Provision – </a:t>
            </a:r>
          </a:p>
          <a:p>
            <a:pPr lvl="1"/>
            <a:r>
              <a:rPr lang="en-CA" sz="2400" smtClean="0">
                <a:ea typeface="ＭＳ Ｐゴシック" pitchFamily="34" charset="-128"/>
              </a:rPr>
              <a:t>Agreement includes a provision to terminate the partnership</a:t>
            </a:r>
          </a:p>
          <a:p>
            <a:r>
              <a:rPr lang="en-CA" smtClean="0">
                <a:ea typeface="ＭＳ Ｐゴシック" pitchFamily="34" charset="-128"/>
              </a:rPr>
              <a:t>Implied Statutory Rules – </a:t>
            </a:r>
          </a:p>
          <a:p>
            <a:pPr lvl="1"/>
            <a:r>
              <a:rPr lang="en-CA" smtClean="0">
                <a:ea typeface="ＭＳ Ｐゴシック" pitchFamily="34" charset="-128"/>
              </a:rPr>
              <a:t>Without express provision, Partnership law has:</a:t>
            </a:r>
          </a:p>
          <a:p>
            <a:pPr lvl="2"/>
            <a:r>
              <a:rPr lang="en-CA" smtClean="0">
                <a:ea typeface="ＭＳ Ｐゴシック" pitchFamily="34" charset="-128"/>
              </a:rPr>
              <a:t>Termination by notice or expiry</a:t>
            </a:r>
          </a:p>
          <a:p>
            <a:pPr lvl="2"/>
            <a:r>
              <a:rPr lang="en-CA" smtClean="0">
                <a:ea typeface="ＭＳ Ｐゴシック" pitchFamily="34" charset="-128"/>
              </a:rPr>
              <a:t>Termination on death of insolvency</a:t>
            </a:r>
          </a:p>
          <a:p>
            <a:endParaRPr lang="en-CA" smtClean="0">
              <a:ea typeface="ＭＳ Ｐゴシック" pitchFamily="34" charset="-128"/>
            </a:endParaRPr>
          </a:p>
        </p:txBody>
      </p:sp>
      <p:sp>
        <p:nvSpPr>
          <p:cNvPr id="98308" name="Slide Number Placeholder 3"/>
          <p:cNvSpPr>
            <a:spLocks noGrp="1"/>
          </p:cNvSpPr>
          <p:nvPr>
            <p:ph type="sldNum" sz="quarter" idx="12"/>
          </p:nvPr>
        </p:nvSpPr>
        <p:spPr>
          <a:noFill/>
        </p:spPr>
        <p:txBody>
          <a:bodyPr/>
          <a:lstStyle/>
          <a:p>
            <a:fld id="{1030E9AA-A6F2-435F-B675-C6B985F256C4}" type="slidenum">
              <a:rPr lang="en-US"/>
              <a:pPr/>
              <a:t>94</a:t>
            </a:fld>
            <a:endParaRPr 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r>
              <a:rPr lang="en-CA" smtClean="0">
                <a:ea typeface="ＭＳ Ｐゴシック" pitchFamily="34" charset="-128"/>
              </a:rPr>
              <a:t>Partnership Dissolution by Law</a:t>
            </a:r>
          </a:p>
        </p:txBody>
      </p:sp>
      <p:sp>
        <p:nvSpPr>
          <p:cNvPr id="99331" name="Content Placeholder 2"/>
          <p:cNvSpPr>
            <a:spLocks noGrp="1"/>
          </p:cNvSpPr>
          <p:nvPr>
            <p:ph idx="1"/>
          </p:nvPr>
        </p:nvSpPr>
        <p:spPr/>
        <p:txBody>
          <a:bodyPr/>
          <a:lstStyle/>
          <a:p>
            <a:r>
              <a:rPr lang="en-CA" smtClean="0">
                <a:ea typeface="ＭＳ Ｐゴシック" pitchFamily="34" charset="-128"/>
              </a:rPr>
              <a:t>A court can dissolve a partnership if:</a:t>
            </a:r>
          </a:p>
          <a:p>
            <a:pPr lvl="1"/>
            <a:r>
              <a:rPr lang="en-CA" sz="2400" smtClean="0">
                <a:ea typeface="ＭＳ Ｐゴシック" pitchFamily="34" charset="-128"/>
              </a:rPr>
              <a:t>A partner is found to be mentally incompetent </a:t>
            </a:r>
          </a:p>
          <a:p>
            <a:pPr lvl="1"/>
            <a:r>
              <a:rPr lang="en-CA" sz="2400" smtClean="0">
                <a:ea typeface="ＭＳ Ｐゴシック" pitchFamily="34" charset="-128"/>
              </a:rPr>
              <a:t>A partner becomes permanently incapable of performing his part of the agreement </a:t>
            </a:r>
          </a:p>
          <a:p>
            <a:pPr lvl="1"/>
            <a:r>
              <a:rPr lang="en-CA" sz="2400" smtClean="0">
                <a:ea typeface="ＭＳ Ｐゴシック" pitchFamily="34" charset="-128"/>
              </a:rPr>
              <a:t>A partner has been guilty of conduct likely to prejudicially affect the business </a:t>
            </a:r>
          </a:p>
          <a:p>
            <a:pPr lvl="1"/>
            <a:r>
              <a:rPr lang="en-CA" sz="2400" smtClean="0">
                <a:ea typeface="ＭＳ Ｐゴシック" pitchFamily="34" charset="-128"/>
              </a:rPr>
              <a:t>A partner commits a breach of the agreement </a:t>
            </a:r>
          </a:p>
          <a:p>
            <a:pPr lvl="1"/>
            <a:r>
              <a:rPr lang="en-CA" sz="2400" smtClean="0">
                <a:ea typeface="ＭＳ Ｐゴシック" pitchFamily="34" charset="-128"/>
              </a:rPr>
              <a:t>It is just and equitable that the partnership be dissolved </a:t>
            </a:r>
          </a:p>
        </p:txBody>
      </p:sp>
      <p:sp>
        <p:nvSpPr>
          <p:cNvPr id="99332" name="Slide Number Placeholder 3"/>
          <p:cNvSpPr>
            <a:spLocks noGrp="1"/>
          </p:cNvSpPr>
          <p:nvPr>
            <p:ph type="sldNum" sz="quarter" idx="12"/>
          </p:nvPr>
        </p:nvSpPr>
        <p:spPr>
          <a:noFill/>
        </p:spPr>
        <p:txBody>
          <a:bodyPr/>
          <a:lstStyle/>
          <a:p>
            <a:fld id="{33D0D5B7-19EE-4487-8714-D27341CC7A92}" type="slidenum">
              <a:rPr lang="en-US"/>
              <a:pPr/>
              <a:t>95</a:t>
            </a:fld>
            <a:endParaRPr lang="en-US"/>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CA" smtClean="0">
                <a:ea typeface="ＭＳ Ｐゴシック" pitchFamily="34" charset="-128"/>
              </a:rPr>
              <a:t>Effects of Dissolution</a:t>
            </a:r>
          </a:p>
        </p:txBody>
      </p:sp>
      <p:sp>
        <p:nvSpPr>
          <p:cNvPr id="100355" name="Content Placeholder 2"/>
          <p:cNvSpPr>
            <a:spLocks noGrp="1"/>
          </p:cNvSpPr>
          <p:nvPr>
            <p:ph idx="1"/>
          </p:nvPr>
        </p:nvSpPr>
        <p:spPr/>
        <p:txBody>
          <a:bodyPr/>
          <a:lstStyle/>
          <a:p>
            <a:r>
              <a:rPr lang="en-CA" sz="3000" smtClean="0">
                <a:ea typeface="ＭＳ Ｐゴシック" pitchFamily="34" charset="-128"/>
              </a:rPr>
              <a:t>Must sell off all assets in partnership, pay creditors, then divide surplus between partners.</a:t>
            </a:r>
          </a:p>
          <a:p>
            <a:endParaRPr lang="en-CA" sz="3000" smtClean="0">
              <a:ea typeface="ＭＳ Ｐゴシック" pitchFamily="34" charset="-128"/>
            </a:endParaRPr>
          </a:p>
          <a:p>
            <a:r>
              <a:rPr lang="en-CA" sz="3000" smtClean="0">
                <a:ea typeface="ＭＳ Ｐゴシック" pitchFamily="34" charset="-128"/>
              </a:rPr>
              <a:t>Sequence of payments is:</a:t>
            </a:r>
          </a:p>
          <a:p>
            <a:pPr lvl="1"/>
            <a:r>
              <a:rPr lang="en-CA" sz="2400" smtClean="0">
                <a:ea typeface="ＭＳ Ｐゴシック" pitchFamily="34" charset="-128"/>
              </a:rPr>
              <a:t>Payment of the debts of the firm owed to non-partners</a:t>
            </a:r>
          </a:p>
          <a:p>
            <a:pPr lvl="1"/>
            <a:r>
              <a:rPr lang="en-CA" sz="2400" smtClean="0">
                <a:ea typeface="ＭＳ Ｐゴシック" pitchFamily="34" charset="-128"/>
              </a:rPr>
              <a:t>Repayment of loans made to the firm by partners </a:t>
            </a:r>
          </a:p>
          <a:p>
            <a:pPr lvl="1"/>
            <a:r>
              <a:rPr lang="en-CA" sz="2400" smtClean="0">
                <a:ea typeface="ＭＳ Ｐゴシック" pitchFamily="34" charset="-128"/>
              </a:rPr>
              <a:t>Repayment of capital contributed by partners </a:t>
            </a:r>
          </a:p>
          <a:p>
            <a:pPr lvl="1"/>
            <a:r>
              <a:rPr lang="en-CA" sz="2400" smtClean="0">
                <a:ea typeface="ＭＳ Ｐゴシック" pitchFamily="34" charset="-128"/>
              </a:rPr>
              <a:t>Sharing any surplus among the partners according to their entitlement  to share in profits</a:t>
            </a:r>
            <a:r>
              <a:rPr lang="en-CA" smtClean="0">
                <a:ea typeface="ＭＳ Ｐゴシック" pitchFamily="34" charset="-128"/>
              </a:rPr>
              <a:t> </a:t>
            </a:r>
          </a:p>
          <a:p>
            <a:endParaRPr lang="en-CA" smtClean="0">
              <a:ea typeface="ＭＳ Ｐゴシック" pitchFamily="34" charset="-128"/>
            </a:endParaRPr>
          </a:p>
        </p:txBody>
      </p:sp>
      <p:sp>
        <p:nvSpPr>
          <p:cNvPr id="100356" name="Slide Number Placeholder 3"/>
          <p:cNvSpPr>
            <a:spLocks noGrp="1"/>
          </p:cNvSpPr>
          <p:nvPr>
            <p:ph type="sldNum" sz="quarter" idx="12"/>
          </p:nvPr>
        </p:nvSpPr>
        <p:spPr>
          <a:noFill/>
        </p:spPr>
        <p:txBody>
          <a:bodyPr/>
          <a:lstStyle/>
          <a:p>
            <a:fld id="{1EEA58C4-AC6C-4FBC-ABD3-56716E03060C}" type="slidenum">
              <a:rPr lang="en-US"/>
              <a:pPr/>
              <a:t>96</a:t>
            </a:fld>
            <a:endParaRPr 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CA" smtClean="0">
                <a:ea typeface="ＭＳ Ｐゴシック" pitchFamily="34" charset="-128"/>
              </a:rPr>
              <a:t>Joint Ventures</a:t>
            </a:r>
          </a:p>
        </p:txBody>
      </p:sp>
      <p:sp>
        <p:nvSpPr>
          <p:cNvPr id="101379" name="Content Placeholder 2"/>
          <p:cNvSpPr>
            <a:spLocks noGrp="1"/>
          </p:cNvSpPr>
          <p:nvPr>
            <p:ph idx="1"/>
          </p:nvPr>
        </p:nvSpPr>
        <p:spPr/>
        <p:txBody>
          <a:bodyPr/>
          <a:lstStyle/>
          <a:p>
            <a:r>
              <a:rPr lang="en-CA" smtClean="0">
                <a:ea typeface="ＭＳ Ｐゴシック" pitchFamily="34" charset="-128"/>
              </a:rPr>
              <a:t>A business venture undertaken by two or more parties (usually companies)</a:t>
            </a:r>
          </a:p>
          <a:p>
            <a:r>
              <a:rPr lang="en-CA" smtClean="0">
                <a:ea typeface="ＭＳ Ｐゴシック" pitchFamily="34" charset="-128"/>
              </a:rPr>
              <a:t>Comes in two forms:</a:t>
            </a:r>
          </a:p>
          <a:p>
            <a:pPr lvl="1"/>
            <a:r>
              <a:rPr lang="en-CA" smtClean="0">
                <a:solidFill>
                  <a:srgbClr val="FF0000"/>
                </a:solidFill>
                <a:ea typeface="ＭＳ Ｐゴシック" pitchFamily="34" charset="-128"/>
              </a:rPr>
              <a:t>Contractual Joint Venture</a:t>
            </a:r>
          </a:p>
          <a:p>
            <a:pPr lvl="2"/>
            <a:r>
              <a:rPr lang="en-CA" smtClean="0">
                <a:ea typeface="ＭＳ Ｐゴシック" pitchFamily="34" charset="-128"/>
              </a:rPr>
              <a:t>Does not create a separate legal entity</a:t>
            </a:r>
          </a:p>
          <a:p>
            <a:pPr lvl="1"/>
            <a:r>
              <a:rPr lang="en-CA" smtClean="0">
                <a:solidFill>
                  <a:srgbClr val="FF0000"/>
                </a:solidFill>
                <a:ea typeface="ＭＳ Ｐゴシック" pitchFamily="34" charset="-128"/>
              </a:rPr>
              <a:t>Equity Joint Venture</a:t>
            </a:r>
          </a:p>
          <a:p>
            <a:pPr lvl="2"/>
            <a:r>
              <a:rPr lang="en-CA" smtClean="0">
                <a:ea typeface="ＭＳ Ｐゴシック" pitchFamily="34" charset="-128"/>
              </a:rPr>
              <a:t>Create a jointly owned corporation owned by both companies</a:t>
            </a:r>
          </a:p>
          <a:p>
            <a:pPr lvl="1"/>
            <a:r>
              <a:rPr lang="en-CA" smtClean="0">
                <a:ea typeface="ＭＳ Ｐゴシック" pitchFamily="34" charset="-128"/>
              </a:rPr>
              <a:t>Ability for recourse changes with each</a:t>
            </a:r>
          </a:p>
        </p:txBody>
      </p:sp>
      <p:sp>
        <p:nvSpPr>
          <p:cNvPr id="101380" name="Slide Number Placeholder 3"/>
          <p:cNvSpPr>
            <a:spLocks noGrp="1"/>
          </p:cNvSpPr>
          <p:nvPr>
            <p:ph type="sldNum" sz="quarter" idx="12"/>
          </p:nvPr>
        </p:nvSpPr>
        <p:spPr>
          <a:noFill/>
        </p:spPr>
        <p:txBody>
          <a:bodyPr/>
          <a:lstStyle/>
          <a:p>
            <a:fld id="{0A61DC67-8F45-4235-BCFF-5543CEED22BB}" type="slidenum">
              <a:rPr lang="en-US"/>
              <a:pPr/>
              <a:t>97</a:t>
            </a:fld>
            <a:endParaRPr 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r>
              <a:rPr lang="en-CA" smtClean="0">
                <a:ea typeface="ＭＳ Ｐゴシック" pitchFamily="34" charset="-128"/>
              </a:rPr>
              <a:t>Limited Partnerships</a:t>
            </a:r>
          </a:p>
        </p:txBody>
      </p:sp>
      <p:sp>
        <p:nvSpPr>
          <p:cNvPr id="102403" name="Content Placeholder 2"/>
          <p:cNvSpPr>
            <a:spLocks noGrp="1"/>
          </p:cNvSpPr>
          <p:nvPr>
            <p:ph idx="1"/>
          </p:nvPr>
        </p:nvSpPr>
        <p:spPr/>
        <p:txBody>
          <a:bodyPr/>
          <a:lstStyle/>
          <a:p>
            <a:r>
              <a:rPr lang="en-CA" sz="2400" smtClean="0">
                <a:ea typeface="ＭＳ Ｐゴシック" pitchFamily="34" charset="-128"/>
              </a:rPr>
              <a:t>Covered under the Limited Partnership Act</a:t>
            </a:r>
          </a:p>
          <a:p>
            <a:r>
              <a:rPr lang="en-CA" sz="2400" smtClean="0">
                <a:ea typeface="ＭＳ Ｐゴシック" pitchFamily="34" charset="-128"/>
              </a:rPr>
              <a:t>A partnership in which some of the partners limit their liability and amount of capital contributions</a:t>
            </a:r>
          </a:p>
          <a:p>
            <a:endParaRPr lang="en-CA" sz="1800" smtClean="0">
              <a:ea typeface="ＭＳ Ｐゴシック" pitchFamily="34" charset="-128"/>
            </a:endParaRPr>
          </a:p>
          <a:p>
            <a:r>
              <a:rPr lang="en-CA" sz="2400" smtClean="0">
                <a:solidFill>
                  <a:srgbClr val="FF0000"/>
                </a:solidFill>
                <a:ea typeface="ＭＳ Ｐゴシック" pitchFamily="34" charset="-128"/>
              </a:rPr>
              <a:t>General Partner </a:t>
            </a:r>
            <a:r>
              <a:rPr lang="en-CA" sz="2400" smtClean="0">
                <a:ea typeface="ＭＳ Ｐゴシック" pitchFamily="34" charset="-128"/>
              </a:rPr>
              <a:t>– </a:t>
            </a:r>
          </a:p>
          <a:p>
            <a:pPr lvl="2"/>
            <a:r>
              <a:rPr lang="en-CA" sz="1900" smtClean="0">
                <a:ea typeface="ＭＳ Ｐゴシック" pitchFamily="34" charset="-128"/>
              </a:rPr>
              <a:t>One who has unlimited liability, and takes part in the day to day functions of the business.</a:t>
            </a:r>
          </a:p>
          <a:p>
            <a:r>
              <a:rPr lang="en-CA" sz="2400" smtClean="0">
                <a:solidFill>
                  <a:srgbClr val="FF0000"/>
                </a:solidFill>
                <a:ea typeface="ＭＳ Ｐゴシック" pitchFamily="34" charset="-128"/>
              </a:rPr>
              <a:t>Limited Partner </a:t>
            </a:r>
            <a:r>
              <a:rPr lang="en-CA" sz="2400" smtClean="0">
                <a:ea typeface="ＭＳ Ｐゴシック" pitchFamily="34" charset="-128"/>
              </a:rPr>
              <a:t>– </a:t>
            </a:r>
          </a:p>
          <a:p>
            <a:pPr lvl="2"/>
            <a:r>
              <a:rPr lang="en-CA" sz="1900" smtClean="0">
                <a:ea typeface="ＭＳ Ｐゴシック" pitchFamily="34" charset="-128"/>
              </a:rPr>
              <a:t>Has limited liability to the amount invested in capital. Cannot take part in the day to day functions.</a:t>
            </a:r>
          </a:p>
          <a:p>
            <a:pPr lvl="2"/>
            <a:endParaRPr lang="en-CA" sz="1800" smtClean="0">
              <a:ea typeface="ＭＳ Ｐゴシック" pitchFamily="34" charset="-128"/>
            </a:endParaRPr>
          </a:p>
          <a:p>
            <a:r>
              <a:rPr lang="en-CA" sz="2400" smtClean="0">
                <a:ea typeface="ＭＳ Ｐゴシック" pitchFamily="34" charset="-128"/>
              </a:rPr>
              <a:t>If a limited partner interferes with the day to day functions too frequently, he can be sued as a general partner.</a:t>
            </a:r>
          </a:p>
        </p:txBody>
      </p:sp>
      <p:sp>
        <p:nvSpPr>
          <p:cNvPr id="102404" name="Slide Number Placeholder 3"/>
          <p:cNvSpPr>
            <a:spLocks noGrp="1"/>
          </p:cNvSpPr>
          <p:nvPr>
            <p:ph type="sldNum" sz="quarter" idx="12"/>
          </p:nvPr>
        </p:nvSpPr>
        <p:spPr>
          <a:noFill/>
        </p:spPr>
        <p:txBody>
          <a:bodyPr/>
          <a:lstStyle/>
          <a:p>
            <a:fld id="{595D040F-ED00-4536-A2CB-60C36AE46E08}" type="slidenum">
              <a:rPr lang="en-US"/>
              <a:pPr/>
              <a:t>98</a:t>
            </a:fld>
            <a:endParaRPr lang="en-US"/>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p:txBody>
          <a:bodyPr/>
          <a:lstStyle/>
          <a:p>
            <a:r>
              <a:rPr lang="en-CA" smtClean="0">
                <a:ea typeface="ＭＳ Ｐゴシック" pitchFamily="34" charset="-128"/>
              </a:rPr>
              <a:t>Limited Liability Partnerships (LLP)</a:t>
            </a:r>
          </a:p>
        </p:txBody>
      </p:sp>
      <p:sp>
        <p:nvSpPr>
          <p:cNvPr id="103427" name="Content Placeholder 2"/>
          <p:cNvSpPr>
            <a:spLocks noGrp="1"/>
          </p:cNvSpPr>
          <p:nvPr>
            <p:ph idx="1"/>
          </p:nvPr>
        </p:nvSpPr>
        <p:spPr/>
        <p:txBody>
          <a:bodyPr/>
          <a:lstStyle/>
          <a:p>
            <a:r>
              <a:rPr lang="en-CA" smtClean="0">
                <a:ea typeface="ＭＳ Ｐゴシック" pitchFamily="34" charset="-128"/>
              </a:rPr>
              <a:t>A partnership in which non negligent partners are not personally liable for losses caused by the negligence of a partner</a:t>
            </a:r>
          </a:p>
          <a:p>
            <a:endParaRPr lang="en-CA" smtClean="0">
              <a:ea typeface="ＭＳ Ｐゴシック" pitchFamily="34" charset="-128"/>
            </a:endParaRPr>
          </a:p>
          <a:p>
            <a:r>
              <a:rPr lang="en-CA" smtClean="0">
                <a:ea typeface="ＭＳ Ｐゴシック" pitchFamily="34" charset="-128"/>
              </a:rPr>
              <a:t>Used primarily for professional organizations</a:t>
            </a:r>
          </a:p>
          <a:p>
            <a:endParaRPr lang="en-CA" smtClean="0">
              <a:ea typeface="ＭＳ Ｐゴシック" pitchFamily="34" charset="-128"/>
            </a:endParaRPr>
          </a:p>
          <a:p>
            <a:r>
              <a:rPr lang="en-CA" smtClean="0">
                <a:ea typeface="ＭＳ Ｐゴシック" pitchFamily="34" charset="-128"/>
              </a:rPr>
              <a:t>Limits fiduciary duty of partners to the one who breaches/creates  the error</a:t>
            </a:r>
          </a:p>
        </p:txBody>
      </p:sp>
      <p:sp>
        <p:nvSpPr>
          <p:cNvPr id="103428" name="Slide Number Placeholder 3"/>
          <p:cNvSpPr>
            <a:spLocks noGrp="1"/>
          </p:cNvSpPr>
          <p:nvPr>
            <p:ph type="sldNum" sz="quarter" idx="12"/>
          </p:nvPr>
        </p:nvSpPr>
        <p:spPr>
          <a:noFill/>
        </p:spPr>
        <p:txBody>
          <a:bodyPr/>
          <a:lstStyle/>
          <a:p>
            <a:fld id="{F669095F-CA12-4185-9B7D-E17EB6FF6874}" type="slidenum">
              <a:rPr lang="en-US"/>
              <a:pPr/>
              <a:t>99</a:t>
            </a:fld>
            <a:endParaRPr lang="en-US"/>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5911</TotalTime>
  <Words>9678</Words>
  <Application>Microsoft Office PowerPoint</Application>
  <PresentationFormat>On-screen Show (4:3)</PresentationFormat>
  <Paragraphs>1190</Paragraphs>
  <Slides>143</Slides>
  <Notes>13</Notes>
  <HiddenSlides>0</HiddenSlides>
  <MMClips>0</MMClips>
  <ScaleCrop>false</ScaleCrop>
  <HeadingPairs>
    <vt:vector size="4" baseType="variant">
      <vt:variant>
        <vt:lpstr>Theme</vt:lpstr>
      </vt:variant>
      <vt:variant>
        <vt:i4>1</vt:i4>
      </vt:variant>
      <vt:variant>
        <vt:lpstr>Slide Titles</vt:lpstr>
      </vt:variant>
      <vt:variant>
        <vt:i4>143</vt:i4>
      </vt:variant>
    </vt:vector>
  </HeadingPairs>
  <TitlesOfParts>
    <vt:vector size="144" baseType="lpstr">
      <vt:lpstr>Default Design</vt:lpstr>
      <vt:lpstr>BU231 EXAM AID</vt:lpstr>
      <vt:lpstr>Agenda</vt:lpstr>
      <vt:lpstr>BU231 – Chapter 13</vt:lpstr>
      <vt:lpstr>Discharge</vt:lpstr>
      <vt:lpstr>1) Discharge by Performance</vt:lpstr>
      <vt:lpstr>2) Discharge by Agreement</vt:lpstr>
      <vt:lpstr>2) Discharge by Agreement</vt:lpstr>
      <vt:lpstr>(con’t)</vt:lpstr>
      <vt:lpstr>3) Discharge by Frustration</vt:lpstr>
      <vt:lpstr>(con’t)</vt:lpstr>
      <vt:lpstr>(con’t)</vt:lpstr>
      <vt:lpstr>4) Discharge by Operation of Law</vt:lpstr>
      <vt:lpstr>BU231 – Chapter 14</vt:lpstr>
      <vt:lpstr>Breach of Contract</vt:lpstr>
      <vt:lpstr>How a Breach May Occur?</vt:lpstr>
      <vt:lpstr>How a Breach May Occur?</vt:lpstr>
      <vt:lpstr>Failure of Performance</vt:lpstr>
      <vt:lpstr>Failure of Performance</vt:lpstr>
      <vt:lpstr>(con’t)</vt:lpstr>
      <vt:lpstr>BU231 – Chapter 15</vt:lpstr>
      <vt:lpstr>Types of Remedies**</vt:lpstr>
      <vt:lpstr>Damages</vt:lpstr>
      <vt:lpstr>(con’t)</vt:lpstr>
      <vt:lpstr>(con’t)</vt:lpstr>
      <vt:lpstr>Chapter 17</vt:lpstr>
      <vt:lpstr>Bailment</vt:lpstr>
      <vt:lpstr>Bailment</vt:lpstr>
      <vt:lpstr>Liability Under Contract and Tort</vt:lpstr>
      <vt:lpstr>(con’t)</vt:lpstr>
      <vt:lpstr>(con’t)</vt:lpstr>
      <vt:lpstr>Standard of Care</vt:lpstr>
      <vt:lpstr>Liens</vt:lpstr>
      <vt:lpstr>Right of Sale (Liens)</vt:lpstr>
      <vt:lpstr>Special Types of Bailment </vt:lpstr>
      <vt:lpstr>(con’t)</vt:lpstr>
      <vt:lpstr>(con’t)</vt:lpstr>
      <vt:lpstr>Transportation</vt:lpstr>
      <vt:lpstr>Transportation</vt:lpstr>
      <vt:lpstr>Special Bailments</vt:lpstr>
      <vt:lpstr>(con’t)</vt:lpstr>
      <vt:lpstr>(con’t)</vt:lpstr>
      <vt:lpstr>(con’t)</vt:lpstr>
      <vt:lpstr>Pledges of Pawn</vt:lpstr>
      <vt:lpstr>Pledges of Pawn</vt:lpstr>
      <vt:lpstr>Chapter 19</vt:lpstr>
      <vt:lpstr>Agents</vt:lpstr>
      <vt:lpstr>Agents</vt:lpstr>
      <vt:lpstr>Agency relationships</vt:lpstr>
      <vt:lpstr>(con’t)</vt:lpstr>
      <vt:lpstr>Apparent Authority</vt:lpstr>
      <vt:lpstr>Estoppel &amp; Holding Out</vt:lpstr>
      <vt:lpstr>Agent by Necesscity</vt:lpstr>
      <vt:lpstr>Duties of Agent to the Principal</vt:lpstr>
      <vt:lpstr>Personal Performance</vt:lpstr>
      <vt:lpstr>Good Faith </vt:lpstr>
      <vt:lpstr>Duties of Principal to Agent</vt:lpstr>
      <vt:lpstr>Who Is Liable?</vt:lpstr>
      <vt:lpstr>Liability for Torts</vt:lpstr>
      <vt:lpstr>Breach of Warranty of Authority</vt:lpstr>
      <vt:lpstr>Terminating an Agency Relationship</vt:lpstr>
      <vt:lpstr>Relationship of Employer and Employee</vt:lpstr>
      <vt:lpstr>Chapter 20</vt:lpstr>
      <vt:lpstr>Employees</vt:lpstr>
      <vt:lpstr>Amending Terms of Employment Contracts</vt:lpstr>
      <vt:lpstr>Employer’s Liability</vt:lpstr>
      <vt:lpstr>Notice of Termination of Ind. Employee Contracts</vt:lpstr>
      <vt:lpstr>Notice of Termination of Ind. Employee Contracts</vt:lpstr>
      <vt:lpstr>Grounds for Dismissal Without Notice (MIDD) </vt:lpstr>
      <vt:lpstr>Grounds for Dismissal Without Notice (MIDD) </vt:lpstr>
      <vt:lpstr>(con’t)</vt:lpstr>
      <vt:lpstr>(con’t)</vt:lpstr>
      <vt:lpstr>(con’t)</vt:lpstr>
      <vt:lpstr>Non-Competition Clauses</vt:lpstr>
      <vt:lpstr>Wrongful Dismissal</vt:lpstr>
      <vt:lpstr>Wrongful Dismissal</vt:lpstr>
      <vt:lpstr>(con’t)</vt:lpstr>
      <vt:lpstr>(con’t)</vt:lpstr>
      <vt:lpstr>Change in Employment Law - IMPORTANT</vt:lpstr>
      <vt:lpstr>(con’t)</vt:lpstr>
      <vt:lpstr>Employee Welfare Legislation</vt:lpstr>
      <vt:lpstr>Employee Welfare Legislation</vt:lpstr>
      <vt:lpstr>(con’t)</vt:lpstr>
      <vt:lpstr>(con’t)</vt:lpstr>
      <vt:lpstr>(con’t)</vt:lpstr>
      <vt:lpstr>(con’t)</vt:lpstr>
      <vt:lpstr>Slide 86</vt:lpstr>
      <vt:lpstr>Sole Proprietorship</vt:lpstr>
      <vt:lpstr>Partnerships</vt:lpstr>
      <vt:lpstr>The Partnership Act</vt:lpstr>
      <vt:lpstr>Nature of a Partnership</vt:lpstr>
      <vt:lpstr>Legal Nature of a Partnership</vt:lpstr>
      <vt:lpstr>Creation of a Partnership</vt:lpstr>
      <vt:lpstr>Liability of a Partner</vt:lpstr>
      <vt:lpstr>Termination of a Partnership</vt:lpstr>
      <vt:lpstr>Partnership Dissolution by Law</vt:lpstr>
      <vt:lpstr>Effects of Dissolution</vt:lpstr>
      <vt:lpstr>Joint Ventures</vt:lpstr>
      <vt:lpstr>Limited Partnerships</vt:lpstr>
      <vt:lpstr>Limited Liability Partnerships (LLP)</vt:lpstr>
      <vt:lpstr>Slide 100</vt:lpstr>
      <vt:lpstr>Corporations</vt:lpstr>
      <vt:lpstr>Corporations - Identity</vt:lpstr>
      <vt:lpstr>Corporations - Liability</vt:lpstr>
      <vt:lpstr>Corporations – Transfer of Ownership</vt:lpstr>
      <vt:lpstr>Corporations - Management</vt:lpstr>
      <vt:lpstr>Corporations – Continued Existence</vt:lpstr>
      <vt:lpstr>Corporations – Fiduciary Duty</vt:lpstr>
      <vt:lpstr>Consequences of Separate Legal Personality</vt:lpstr>
      <vt:lpstr>Exceptions to Limited Liability</vt:lpstr>
      <vt:lpstr>Methods of Incorporation</vt:lpstr>
      <vt:lpstr>Incorporation Process</vt:lpstr>
      <vt:lpstr>Types of Corporations</vt:lpstr>
      <vt:lpstr>Raising Capital</vt:lpstr>
      <vt:lpstr>Slide 114</vt:lpstr>
      <vt:lpstr>Corporate Governance</vt:lpstr>
      <vt:lpstr>Concepts in Corporate Governance</vt:lpstr>
      <vt:lpstr>Illegal Actions</vt:lpstr>
      <vt:lpstr>Rights of a Shareholder</vt:lpstr>
      <vt:lpstr>Remedies of Minority Shareholders</vt:lpstr>
      <vt:lpstr>External Liability</vt:lpstr>
      <vt:lpstr>Creditors &amp; Investors</vt:lpstr>
      <vt:lpstr>Public &amp; Environment</vt:lpstr>
      <vt:lpstr>Slide 123</vt:lpstr>
      <vt:lpstr>E-Commerce</vt:lpstr>
      <vt:lpstr>Establishing an Online Business</vt:lpstr>
      <vt:lpstr>E-Commerce – Contracting   Issues</vt:lpstr>
      <vt:lpstr>Accepting Online Contracts</vt:lpstr>
      <vt:lpstr>Online Capacity &amp; Proof Issues</vt:lpstr>
      <vt:lpstr>Jurisdiction Issues</vt:lpstr>
      <vt:lpstr>Amending an Online Contract</vt:lpstr>
      <vt:lpstr>E-Commerce Tort Issues</vt:lpstr>
      <vt:lpstr>E-Commerce Intellectual Property Issues</vt:lpstr>
      <vt:lpstr>Copyright</vt:lpstr>
      <vt:lpstr>Trademarks</vt:lpstr>
      <vt:lpstr>PIPEDA</vt:lpstr>
      <vt:lpstr>PIPEDA II</vt:lpstr>
      <vt:lpstr>Conducting International Business</vt:lpstr>
      <vt:lpstr>Export/Import Issues</vt:lpstr>
      <vt:lpstr>International Business Contract Issues</vt:lpstr>
      <vt:lpstr>International Business Contract    Issues II</vt:lpstr>
      <vt:lpstr>Commercial Arbitration</vt:lpstr>
      <vt:lpstr>International Legislation</vt:lpstr>
      <vt:lpstr>Slide 143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Modify the master to make it yours! (website info etc)</dc:title>
  <dc:creator>Greg Overholt</dc:creator>
  <cp:lastModifiedBy>Bugs Bunny</cp:lastModifiedBy>
  <cp:revision>169</cp:revision>
  <dcterms:created xsi:type="dcterms:W3CDTF">2008-08-15T11:50:08Z</dcterms:created>
  <dcterms:modified xsi:type="dcterms:W3CDTF">2011-03-31T21:06:41Z</dcterms:modified>
</cp:coreProperties>
</file>