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vml" ContentType="application/vnd.openxmlformats-officedocument.vmlDrawing"/>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embeddings/oleObject1.bin" ContentType="application/vnd.openxmlformats-officedocument.oleObject"/>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6"/>
  </p:notesMasterIdLst>
  <p:sldIdLst>
    <p:sldId id="314" r:id="rId2"/>
    <p:sldId id="315" r:id="rId3"/>
    <p:sldId id="316" r:id="rId4"/>
    <p:sldId id="320" r:id="rId5"/>
    <p:sldId id="322" r:id="rId6"/>
    <p:sldId id="324" r:id="rId7"/>
    <p:sldId id="325" r:id="rId8"/>
    <p:sldId id="326" r:id="rId9"/>
    <p:sldId id="328" r:id="rId10"/>
    <p:sldId id="329" r:id="rId11"/>
    <p:sldId id="330" r:id="rId12"/>
    <p:sldId id="327" r:id="rId13"/>
    <p:sldId id="311" r:id="rId14"/>
    <p:sldId id="312" r:id="rId15"/>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Garamond"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016" autoAdjust="0"/>
  </p:normalViewPr>
  <p:slideViewPr>
    <p:cSldViewPr>
      <p:cViewPr>
        <p:scale>
          <a:sx n="75" d="100"/>
          <a:sy n="75" d="100"/>
        </p:scale>
        <p:origin x="-2064"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45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EEAB1F6C-FD8A-4A43-A574-CB4D5ACACC4D}" type="slidenum">
              <a:rPr lang="en-US"/>
              <a:pPr>
                <a:defRPr/>
              </a:pPr>
              <a:t>‹#›</a:t>
            </a:fld>
            <a:endParaRPr lang="en-US"/>
          </a:p>
        </p:txBody>
      </p:sp>
    </p:spTree>
    <p:extLst>
      <p:ext uri="{BB962C8B-B14F-4D97-AF65-F5344CB8AC3E}">
        <p14:creationId xmlns:p14="http://schemas.microsoft.com/office/powerpoint/2010/main" val="39425078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9FC49CB6-C6E1-4212-BDFA-E4C782901A4D}" type="slidenum">
              <a:rPr lang="en-US" altLang="en-US" smtClean="0">
                <a:latin typeface="Times New Roman" pitchFamily="18" charset="0"/>
              </a:rPr>
              <a:pPr/>
              <a:t>1</a:t>
            </a:fld>
            <a:endParaRPr lang="en-US" altLang="en-US"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None/>
            </a:pPr>
            <a:endParaRPr lang="en-CA" altLang="en-US" sz="1400" dirty="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dirty="0" smtClean="0">
              <a:latin typeface="Times New Roman" pitchFamily="18"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0B079BBE-813C-4611-B055-75CD9E2130AC}" type="slidenum">
              <a:rPr lang="en-US" altLang="en-US" smtClean="0">
                <a:latin typeface="Times New Roman" pitchFamily="18" charset="0"/>
              </a:rPr>
              <a:pPr/>
              <a:t>2</a:t>
            </a:fld>
            <a:endParaRPr lang="en-US" altLang="en-US"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dirty="0" smtClean="0">
                <a:latin typeface="Times New Roman" pitchFamily="18" charset="0"/>
              </a:rPr>
              <a:t>Group of individuals</a:t>
            </a:r>
            <a:r>
              <a:rPr lang="en-US" altLang="en-US" baseline="0" dirty="0" smtClean="0">
                <a:latin typeface="Times New Roman" pitchFamily="18" charset="0"/>
              </a:rPr>
              <a:t> live together, some sort of cultural or historical aspect</a:t>
            </a:r>
          </a:p>
          <a:p>
            <a:pPr>
              <a:buFontTx/>
              <a:buChar char="•"/>
            </a:pPr>
            <a:r>
              <a:rPr lang="en-US" altLang="en-US" baseline="0" dirty="0" smtClean="0">
                <a:latin typeface="Times New Roman" pitchFamily="18" charset="0"/>
              </a:rPr>
              <a:t>Common interests key word</a:t>
            </a:r>
            <a:endParaRPr lang="en-US" altLang="en-US" dirty="0" smtClean="0">
              <a:latin typeface="Times New Roman" pitchFamily="18" charset="0"/>
            </a:endParaRP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C3A0E90C-E5FE-439A-BC0C-E7F91E8353FD}" type="slidenum">
              <a:rPr lang="en-US" altLang="en-US" smtClean="0">
                <a:latin typeface="Times New Roman" pitchFamily="18" charset="0"/>
              </a:rPr>
              <a:pPr/>
              <a:t>3</a:t>
            </a:fld>
            <a:endParaRPr lang="en-US" altLang="en-US"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5F41BE85-FFA1-4039-887A-EF9E2B372057}" type="slidenum">
              <a:rPr lang="en-US" altLang="en-US" smtClean="0">
                <a:latin typeface="Times New Roman" pitchFamily="18" charset="0"/>
              </a:rPr>
              <a:pPr/>
              <a:t>4</a:t>
            </a:fld>
            <a:endParaRPr lang="en-US" altLang="en-US" smtClean="0">
              <a:latin typeface="Times New Roman" pitchFamily="18" charset="0"/>
            </a:endParaRPr>
          </a:p>
        </p:txBody>
      </p:sp>
      <p:sp>
        <p:nvSpPr>
          <p:cNvPr id="39939" name="Rectangle 2050"/>
          <p:cNvSpPr>
            <a:spLocks noGrp="1" noRot="1" noChangeAspect="1" noChangeArrowheads="1" noTextEdit="1"/>
          </p:cNvSpPr>
          <p:nvPr>
            <p:ph type="sldImg"/>
          </p:nvPr>
        </p:nvSpPr>
        <p:spPr>
          <a:ln/>
        </p:spPr>
      </p:sp>
      <p:sp>
        <p:nvSpPr>
          <p:cNvPr id="39940" name="Rectangle 2051"/>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None/>
            </a:pPr>
            <a:r>
              <a:rPr lang="en-CA" altLang="en-US" sz="1400" dirty="0" smtClean="0">
                <a:latin typeface="Times New Roman" pitchFamily="18" charset="0"/>
              </a:rPr>
              <a:t>Overview</a:t>
            </a:r>
            <a:r>
              <a:rPr lang="en-CA" altLang="en-US" sz="1400" baseline="0" dirty="0" smtClean="0">
                <a:latin typeface="Times New Roman" pitchFamily="18" charset="0"/>
              </a:rPr>
              <a:t> of social segment</a:t>
            </a:r>
          </a:p>
          <a:p>
            <a:pPr eaLnBrk="1" hangingPunct="1">
              <a:buFontTx/>
              <a:buNone/>
            </a:pPr>
            <a:r>
              <a:rPr lang="en-CA" altLang="en-US" sz="1400" baseline="0" dirty="0" smtClean="0">
                <a:latin typeface="Times New Roman" pitchFamily="18" charset="0"/>
              </a:rPr>
              <a:t>More cooperation</a:t>
            </a:r>
          </a:p>
          <a:p>
            <a:pPr eaLnBrk="1" hangingPunct="1">
              <a:buFontTx/>
              <a:buNone/>
            </a:pPr>
            <a:r>
              <a:rPr lang="en-CA" altLang="en-US" sz="1400" baseline="0" dirty="0" smtClean="0">
                <a:latin typeface="Times New Roman" pitchFamily="18" charset="0"/>
              </a:rPr>
              <a:t>Less emphasis on financial gains, often do not use the money for themselves</a:t>
            </a:r>
            <a:endParaRPr lang="en-CA" altLang="en-US" sz="1400" dirty="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DCC57B6D-C028-4784-B157-DE4A13A9252A}" type="slidenum">
              <a:rPr lang="en-US" altLang="en-US" smtClean="0">
                <a:latin typeface="Times New Roman" pitchFamily="18" charset="0"/>
              </a:rPr>
              <a:pPr/>
              <a:t>5</a:t>
            </a:fld>
            <a:endParaRPr lang="en-US" altLang="en-US" smtClean="0">
              <a:latin typeface="Times New Roman" pitchFamily="18"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en-CA" altLang="en-US" sz="1400" dirty="0" smtClean="0">
                <a:latin typeface="Times New Roman" pitchFamily="18" charset="0"/>
              </a:rPr>
              <a:t>Don’t</a:t>
            </a:r>
            <a:r>
              <a:rPr lang="en-CA" altLang="en-US" sz="1400" baseline="0" dirty="0" smtClean="0">
                <a:latin typeface="Times New Roman" pitchFamily="18" charset="0"/>
              </a:rPr>
              <a:t> think that competition doesn’t exist between the corporations in the </a:t>
            </a:r>
            <a:r>
              <a:rPr lang="en-CA" altLang="en-US" sz="1400" b="1" baseline="0" dirty="0" smtClean="0">
                <a:latin typeface="Times New Roman" pitchFamily="18" charset="0"/>
              </a:rPr>
              <a:t>third sector</a:t>
            </a:r>
            <a:r>
              <a:rPr lang="en-CA" altLang="en-US" sz="1400" baseline="0" dirty="0" smtClean="0">
                <a:latin typeface="Times New Roman" pitchFamily="18" charset="0"/>
              </a:rPr>
              <a:t>. </a:t>
            </a:r>
          </a:p>
          <a:p>
            <a:pPr eaLnBrk="1" hangingPunct="1">
              <a:lnSpc>
                <a:spcPct val="90000"/>
              </a:lnSpc>
            </a:pPr>
            <a:r>
              <a:rPr lang="en-CA" altLang="en-US" sz="1400" baseline="0" dirty="0" smtClean="0">
                <a:latin typeface="Times New Roman" pitchFamily="18" charset="0"/>
              </a:rPr>
              <a:t>Lots of accountability in contemporary organizations </a:t>
            </a:r>
          </a:p>
          <a:p>
            <a:pPr eaLnBrk="1" hangingPunct="1">
              <a:lnSpc>
                <a:spcPct val="90000"/>
              </a:lnSpc>
            </a:pPr>
            <a:endParaRPr lang="en-CA" altLang="en-US" sz="1400" baseline="0" dirty="0" smtClean="0">
              <a:latin typeface="Times New Roman" pitchFamily="18" charset="0"/>
            </a:endParaRPr>
          </a:p>
          <a:p>
            <a:pPr eaLnBrk="1" hangingPunct="1">
              <a:lnSpc>
                <a:spcPct val="90000"/>
              </a:lnSpc>
            </a:pPr>
            <a:r>
              <a:rPr lang="en-CA" altLang="en-US" sz="1400" baseline="0" dirty="0" smtClean="0">
                <a:latin typeface="Times New Roman" pitchFamily="18" charset="0"/>
              </a:rPr>
              <a:t>More knowledge = more </a:t>
            </a:r>
            <a:r>
              <a:rPr lang="en-CA" altLang="en-US" sz="1400" baseline="0" dirty="0" smtClean="0">
                <a:latin typeface="Times New Roman" pitchFamily="18" charset="0"/>
              </a:rPr>
              <a:t>critics</a:t>
            </a:r>
          </a:p>
          <a:p>
            <a:pPr eaLnBrk="1" hangingPunct="1">
              <a:lnSpc>
                <a:spcPct val="90000"/>
              </a:lnSpc>
            </a:pPr>
            <a:endParaRPr lang="en-CA" altLang="en-US" sz="1400" baseline="0" dirty="0" smtClean="0">
              <a:latin typeface="Times New Roman" pitchFamily="18" charset="0"/>
            </a:endParaRPr>
          </a:p>
          <a:p>
            <a:pPr eaLnBrk="1" hangingPunct="1">
              <a:lnSpc>
                <a:spcPct val="90000"/>
              </a:lnSpc>
            </a:pPr>
            <a:r>
              <a:rPr lang="en-CA" altLang="en-US" sz="1400" baseline="0" dirty="0" smtClean="0">
                <a:latin typeface="Times New Roman" pitchFamily="18" charset="0"/>
              </a:rPr>
              <a:t>Coercion- pressure</a:t>
            </a:r>
            <a:endParaRPr lang="en-CA" altLang="en-US" sz="1400" dirty="0">
              <a:latin typeface="Times New Roman"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27424772-7F5D-4AEB-8C02-1B1467EBA6B0}" type="slidenum">
              <a:rPr lang="en-US" altLang="en-US" smtClean="0">
                <a:latin typeface="Times New Roman" pitchFamily="18" charset="0"/>
              </a:rPr>
              <a:pPr/>
              <a:t>6</a:t>
            </a:fld>
            <a:endParaRPr lang="en-US" altLang="en-US" smtClean="0">
              <a:latin typeface="Times New Roman" pitchFamily="18" charset="0"/>
            </a:endParaRPr>
          </a:p>
        </p:txBody>
      </p:sp>
      <p:sp>
        <p:nvSpPr>
          <p:cNvPr id="44035" name="Rectangle 2"/>
          <p:cNvSpPr>
            <a:spLocks noGrp="1" noRot="1" noChangeAspect="1" noChangeArrowheads="1" noTextEdit="1"/>
          </p:cNvSpPr>
          <p:nvPr>
            <p:ph type="sldImg"/>
          </p:nvPr>
        </p:nvSpPr>
        <p:spPr>
          <a:xfrm>
            <a:off x="1143000" y="687388"/>
            <a:ext cx="4572000" cy="3429000"/>
          </a:xfrm>
          <a:ln/>
        </p:spPr>
      </p:sp>
      <p:sp>
        <p:nvSpPr>
          <p:cNvPr id="44036" name="Rectangle 3"/>
          <p:cNvSpPr>
            <a:spLocks noGrp="1" noChangeArrowheads="1"/>
          </p:cNvSpPr>
          <p:nvPr>
            <p:ph type="body" idx="1"/>
          </p:nvPr>
        </p:nvSpPr>
        <p:spPr>
          <a:xfrm>
            <a:off x="913057" y="4344335"/>
            <a:ext cx="5031887" cy="4111994"/>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5" tIns="45707" rIns="91415" bIns="45707"/>
          <a:lstStyle/>
          <a:p>
            <a:pPr marL="0" indent="0" eaLnBrk="1" hangingPunct="1">
              <a:buFont typeface="+mj-lt"/>
              <a:buNone/>
            </a:pPr>
            <a:r>
              <a:rPr lang="en-CA" altLang="en-US" sz="1400" b="0" dirty="0" smtClean="0">
                <a:latin typeface="Times New Roman" pitchFamily="18" charset="0"/>
              </a:rPr>
              <a:t>Social capital- neighbourhood</a:t>
            </a:r>
            <a:r>
              <a:rPr lang="en-CA" altLang="en-US" sz="1400" b="0" baseline="0" dirty="0" smtClean="0">
                <a:latin typeface="Times New Roman" pitchFamily="18" charset="0"/>
              </a:rPr>
              <a:t> watch, community actions, tight knit community (rich social capital)</a:t>
            </a:r>
          </a:p>
          <a:p>
            <a:pPr marL="0" indent="0" eaLnBrk="1" hangingPunct="1">
              <a:buFont typeface="+mj-lt"/>
              <a:buNone/>
            </a:pPr>
            <a:r>
              <a:rPr lang="en-CA" altLang="en-US" sz="1400" b="0" baseline="0" dirty="0" smtClean="0">
                <a:latin typeface="Times New Roman" pitchFamily="18" charset="0"/>
              </a:rPr>
              <a:t>	doing something good for others</a:t>
            </a:r>
          </a:p>
          <a:p>
            <a:pPr marL="0" indent="0" eaLnBrk="1" hangingPunct="1">
              <a:buFont typeface="+mj-lt"/>
              <a:buNone/>
            </a:pPr>
            <a:endParaRPr lang="en-CA" altLang="en-US" sz="1400" b="0" baseline="0" dirty="0" smtClean="0">
              <a:latin typeface="Times New Roman" pitchFamily="18" charset="0"/>
            </a:endParaRPr>
          </a:p>
          <a:p>
            <a:pPr marL="0" indent="0" eaLnBrk="1" hangingPunct="1">
              <a:buFont typeface="+mj-lt"/>
              <a:buNone/>
            </a:pPr>
            <a:r>
              <a:rPr lang="en-CA" altLang="en-US" sz="1400" b="0" baseline="0" dirty="0" smtClean="0">
                <a:latin typeface="Times New Roman" pitchFamily="18" charset="0"/>
              </a:rPr>
              <a:t>Human capital- economic credentials personal success</a:t>
            </a:r>
            <a:endParaRPr lang="en-CA" altLang="en-US" sz="1400" b="0" dirty="0">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61CD2488-6FF9-4425-9D35-CA71088D686D}" type="slidenum">
              <a:rPr lang="en-US" altLang="en-US" smtClean="0">
                <a:latin typeface="Times New Roman" pitchFamily="18" charset="0"/>
              </a:rPr>
              <a:pPr/>
              <a:t>7</a:t>
            </a:fld>
            <a:endParaRPr lang="en-US" altLang="en-US" smtClean="0">
              <a:latin typeface="Times New Roman" pitchFamily="18" charset="0"/>
            </a:endParaRPr>
          </a:p>
        </p:txBody>
      </p:sp>
      <p:sp>
        <p:nvSpPr>
          <p:cNvPr id="45059" name="Rectangle 2"/>
          <p:cNvSpPr>
            <a:spLocks noGrp="1" noRot="1" noChangeAspect="1" noChangeArrowheads="1" noTextEdit="1"/>
          </p:cNvSpPr>
          <p:nvPr>
            <p:ph type="sldImg"/>
          </p:nvPr>
        </p:nvSpPr>
        <p:spPr>
          <a:xfrm>
            <a:off x="1143000" y="687388"/>
            <a:ext cx="4572000" cy="3429000"/>
          </a:xfrm>
          <a:ln/>
        </p:spPr>
      </p:sp>
      <p:sp>
        <p:nvSpPr>
          <p:cNvPr id="45060" name="Rectangle 3"/>
          <p:cNvSpPr>
            <a:spLocks noGrp="1" noChangeArrowheads="1"/>
          </p:cNvSpPr>
          <p:nvPr>
            <p:ph type="body" idx="1"/>
          </p:nvPr>
        </p:nvSpPr>
        <p:spPr>
          <a:xfrm>
            <a:off x="913057" y="4344335"/>
            <a:ext cx="5031887" cy="4111994"/>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5" tIns="45707" rIns="91415" bIns="45707"/>
          <a:lstStyle/>
          <a:p>
            <a:pPr eaLnBrk="1" hangingPunct="1">
              <a:buFontTx/>
              <a:buNone/>
            </a:pPr>
            <a:r>
              <a:rPr lang="en-CA" altLang="en-US" sz="1400" dirty="0" smtClean="0">
                <a:latin typeface="Times New Roman" pitchFamily="18" charset="0"/>
              </a:rPr>
              <a:t>Highly formal</a:t>
            </a:r>
            <a:r>
              <a:rPr lang="en-CA" altLang="en-US" sz="1400" baseline="0" dirty="0" smtClean="0">
                <a:latin typeface="Times New Roman" pitchFamily="18" charset="0"/>
              </a:rPr>
              <a:t> forms- labour union, any non-profit organizations</a:t>
            </a:r>
          </a:p>
          <a:p>
            <a:pPr eaLnBrk="1" hangingPunct="1">
              <a:buFontTx/>
              <a:buNone/>
            </a:pPr>
            <a:r>
              <a:rPr lang="en-CA" altLang="en-US" sz="1400" baseline="0" dirty="0" smtClean="0">
                <a:latin typeface="Times New Roman" pitchFamily="18" charset="0"/>
              </a:rPr>
              <a:t>Highly informal forms- individuals work in a company, and participate in extracurricular activities together</a:t>
            </a:r>
          </a:p>
          <a:p>
            <a:pPr eaLnBrk="1" hangingPunct="1">
              <a:buFontTx/>
              <a:buNone/>
            </a:pPr>
            <a:r>
              <a:rPr lang="en-CA" altLang="en-US" sz="1400" baseline="0" dirty="0" smtClean="0">
                <a:latin typeface="Times New Roman" pitchFamily="18" charset="0"/>
              </a:rPr>
              <a:t>Density interlaced or comparatively invisible- don</a:t>
            </a:r>
            <a:r>
              <a:rPr lang="fr-FR" altLang="en-US" sz="1400" baseline="0" dirty="0" smtClean="0">
                <a:latin typeface="Times New Roman" pitchFamily="18" charset="0"/>
              </a:rPr>
              <a:t>’</a:t>
            </a:r>
            <a:r>
              <a:rPr lang="en-CA" altLang="en-US" sz="1400" baseline="0" dirty="0" smtClean="0">
                <a:latin typeface="Times New Roman" pitchFamily="18" charset="0"/>
              </a:rPr>
              <a:t>t interact formally or informally, don</a:t>
            </a:r>
            <a:r>
              <a:rPr lang="fr-FR" altLang="en-US" sz="1400" baseline="0" dirty="0" smtClean="0">
                <a:latin typeface="Times New Roman" pitchFamily="18" charset="0"/>
              </a:rPr>
              <a:t>’</a:t>
            </a:r>
            <a:r>
              <a:rPr lang="en-CA" altLang="en-US" sz="1400" baseline="0" dirty="0" smtClean="0">
                <a:latin typeface="Times New Roman" pitchFamily="18" charset="0"/>
              </a:rPr>
              <a:t>t know each other, small talk or smile is all they pass by.</a:t>
            </a:r>
          </a:p>
          <a:p>
            <a:pPr eaLnBrk="1" hangingPunct="1">
              <a:buFontTx/>
              <a:buNone/>
            </a:pPr>
            <a:endParaRPr lang="en-CA" altLang="en-US" sz="1400" baseline="0" dirty="0" smtClean="0">
              <a:latin typeface="Times New Roman" pitchFamily="18" charset="0"/>
            </a:endParaRPr>
          </a:p>
          <a:p>
            <a:pPr eaLnBrk="1" hangingPunct="1">
              <a:buFontTx/>
              <a:buNone/>
            </a:pPr>
            <a:r>
              <a:rPr lang="en-CA" altLang="en-US" sz="1400" baseline="0" dirty="0" smtClean="0">
                <a:latin typeface="Times New Roman" pitchFamily="18" charset="0"/>
              </a:rPr>
              <a:t>Everyone who isn't in government or business sector.</a:t>
            </a:r>
            <a:endParaRPr lang="en-CA" altLang="en-US" sz="1400" dirty="0">
              <a:latin typeface="Times New Roman"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4DA64CAE-2CB4-46DC-8F43-AC920D674252}" type="slidenum">
              <a:rPr lang="en-US" altLang="en-US" smtClean="0">
                <a:latin typeface="Times New Roman" pitchFamily="18" charset="0"/>
              </a:rPr>
              <a:pPr/>
              <a:t>8</a:t>
            </a:fld>
            <a:endParaRPr lang="en-US" altLang="en-US" smtClean="0">
              <a:latin typeface="Times New Roman" pitchFamily="18"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Char char="•"/>
            </a:pPr>
            <a:r>
              <a:rPr lang="en-CA" altLang="en-US" sz="1400" dirty="0" smtClean="0">
                <a:latin typeface="Times New Roman" pitchFamily="18" charset="0"/>
              </a:rPr>
              <a:t>Society- monitors</a:t>
            </a:r>
            <a:r>
              <a:rPr lang="en-CA" altLang="en-US" sz="1400" baseline="0" dirty="0" smtClean="0">
                <a:latin typeface="Times New Roman" pitchFamily="18" charset="0"/>
              </a:rPr>
              <a:t> how things are going and advocate for change</a:t>
            </a:r>
          </a:p>
          <a:p>
            <a:pPr eaLnBrk="1" hangingPunct="1">
              <a:buFontTx/>
              <a:buChar char="•"/>
            </a:pPr>
            <a:endParaRPr lang="en-CA" altLang="en-US" sz="1400" baseline="0" dirty="0" smtClean="0">
              <a:latin typeface="Times New Roman" pitchFamily="18" charset="0"/>
            </a:endParaRPr>
          </a:p>
          <a:p>
            <a:pPr eaLnBrk="1" hangingPunct="1">
              <a:buFontTx/>
              <a:buChar char="•"/>
            </a:pPr>
            <a:r>
              <a:rPr lang="en-CA" altLang="en-US" sz="1400" baseline="0" dirty="0" smtClean="0">
                <a:latin typeface="Times New Roman" pitchFamily="18" charset="0"/>
              </a:rPr>
              <a:t>Service provider </a:t>
            </a:r>
            <a:r>
              <a:rPr lang="en-CA" altLang="en-US" sz="1400" baseline="0" dirty="0" err="1" smtClean="0">
                <a:latin typeface="Times New Roman" pitchFamily="18" charset="0"/>
              </a:rPr>
              <a:t>ie</a:t>
            </a:r>
            <a:r>
              <a:rPr lang="en-CA" altLang="en-US" sz="1400" baseline="0" dirty="0" smtClean="0">
                <a:latin typeface="Times New Roman" pitchFamily="18" charset="0"/>
              </a:rPr>
              <a:t> “safe walk”</a:t>
            </a:r>
          </a:p>
          <a:p>
            <a:pPr eaLnBrk="1" hangingPunct="1">
              <a:buFontTx/>
              <a:buChar char="•"/>
            </a:pPr>
            <a:endParaRPr lang="en-CA" altLang="en-US" sz="1400" baseline="0" dirty="0" smtClean="0">
              <a:latin typeface="Times New Roman" pitchFamily="18" charset="0"/>
            </a:endParaRPr>
          </a:p>
          <a:p>
            <a:pPr eaLnBrk="1" hangingPunct="1">
              <a:buFontTx/>
              <a:buChar char="•"/>
            </a:pPr>
            <a:endParaRPr lang="en-CA" altLang="en-US" sz="1400" dirty="0">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b="1" dirty="0" smtClean="0">
                <a:solidFill>
                  <a:schemeClr val="bg2"/>
                </a:solidFill>
                <a:latin typeface="Times New Roman" pitchFamily="18" charset="0"/>
              </a:rPr>
              <a:t>IMPORTANT</a:t>
            </a:r>
          </a:p>
          <a:p>
            <a:endParaRPr lang="en-US" altLang="en-US" sz="1100" b="1" dirty="0" smtClean="0">
              <a:solidFill>
                <a:schemeClr val="bg2"/>
              </a:solidFill>
              <a:latin typeface="Times New Roman" pitchFamily="18" charset="0"/>
            </a:endParaRPr>
          </a:p>
          <a:p>
            <a:r>
              <a:rPr lang="en-US" altLang="en-US" sz="1100" b="0" dirty="0" smtClean="0">
                <a:solidFill>
                  <a:schemeClr val="bg2"/>
                </a:solidFill>
                <a:latin typeface="Times New Roman" pitchFamily="18" charset="0"/>
              </a:rPr>
              <a:t>1. Segment</a:t>
            </a:r>
            <a:r>
              <a:rPr lang="en-US" altLang="en-US" sz="1100" b="0" baseline="0" dirty="0" smtClean="0">
                <a:solidFill>
                  <a:schemeClr val="bg2"/>
                </a:solidFill>
                <a:latin typeface="Times New Roman" pitchFamily="18" charset="0"/>
              </a:rPr>
              <a:t> fragmentation- looking into level of difficulty, thousands of unincorporated associations as well. How operations are managed, securing volunteer </a:t>
            </a:r>
            <a:r>
              <a:rPr lang="en-US" altLang="en-US" sz="1100" b="0" baseline="0" dirty="0" err="1" smtClean="0">
                <a:solidFill>
                  <a:schemeClr val="bg2"/>
                </a:solidFill>
                <a:latin typeface="Times New Roman" pitchFamily="18" charset="0"/>
              </a:rPr>
              <a:t>supprt</a:t>
            </a:r>
            <a:r>
              <a:rPr lang="en-US" altLang="en-US" sz="1100" b="0" baseline="0" dirty="0" smtClean="0">
                <a:solidFill>
                  <a:schemeClr val="bg2"/>
                </a:solidFill>
                <a:latin typeface="Times New Roman" pitchFamily="18" charset="0"/>
              </a:rPr>
              <a:t>. </a:t>
            </a:r>
          </a:p>
          <a:p>
            <a:r>
              <a:rPr lang="en-US" altLang="en-US" sz="1100" b="0" dirty="0" smtClean="0">
                <a:solidFill>
                  <a:schemeClr val="bg2"/>
                </a:solidFill>
                <a:latin typeface="Times New Roman" pitchFamily="18" charset="0"/>
              </a:rPr>
              <a:t>2. federal/provincial</a:t>
            </a:r>
            <a:r>
              <a:rPr lang="en-US" altLang="en-US" sz="1100" b="0" baseline="0" dirty="0" smtClean="0">
                <a:solidFill>
                  <a:schemeClr val="bg2"/>
                </a:solidFill>
                <a:latin typeface="Times New Roman" pitchFamily="18" charset="0"/>
              </a:rPr>
              <a:t> invest lots of money in non profit. Funding is always there but they compete for volunteers and resources. Government wont pay for overhead costs. Contribution is declining</a:t>
            </a:r>
          </a:p>
          <a:p>
            <a:r>
              <a:rPr lang="en-US" altLang="en-US" sz="1100" b="0" baseline="0" dirty="0" smtClean="0">
                <a:solidFill>
                  <a:schemeClr val="bg2"/>
                </a:solidFill>
                <a:latin typeface="Times New Roman" pitchFamily="18" charset="0"/>
              </a:rPr>
              <a:t>3. Finding board members is challenging, professionals working for free</a:t>
            </a:r>
          </a:p>
          <a:p>
            <a:r>
              <a:rPr lang="en-US" altLang="en-US" sz="1100" b="0" baseline="0" dirty="0" smtClean="0">
                <a:solidFill>
                  <a:schemeClr val="bg2"/>
                </a:solidFill>
                <a:latin typeface="Times New Roman" pitchFamily="18" charset="0"/>
              </a:rPr>
              <a:t>4. Hard to measure your results, and how every $ is spent. People wan to know where money is spent this can put a lot of pressure on the non profit organizations</a:t>
            </a:r>
          </a:p>
          <a:p>
            <a:endParaRPr lang="en-US" altLang="en-US" sz="1100" b="0" dirty="0" smtClean="0">
              <a:solidFill>
                <a:schemeClr val="bg2"/>
              </a:solidFill>
              <a:latin typeface="Times New Roman" pitchFamily="18" charset="0"/>
            </a:endParaRPr>
          </a:p>
          <a:p>
            <a:r>
              <a:rPr lang="en-US" altLang="en-US" sz="1100" b="0" dirty="0" smtClean="0">
                <a:solidFill>
                  <a:schemeClr val="bg2"/>
                </a:solidFill>
                <a:latin typeface="Times New Roman" pitchFamily="18" charset="0"/>
              </a:rPr>
              <a:t>Segment</a:t>
            </a:r>
            <a:r>
              <a:rPr lang="en-US" altLang="en-US" sz="1100" b="0" baseline="0" dirty="0" smtClean="0">
                <a:solidFill>
                  <a:schemeClr val="bg2"/>
                </a:solidFill>
                <a:latin typeface="Times New Roman" pitchFamily="18" charset="0"/>
              </a:rPr>
              <a:t> fragmentation</a:t>
            </a:r>
            <a:endParaRPr lang="en-US" altLang="en-US" sz="1100" b="0" dirty="0" smtClean="0">
              <a:solidFill>
                <a:schemeClr val="bg2"/>
              </a:solidFill>
              <a:latin typeface="Times New Roman" pitchFamily="18" charset="0"/>
            </a:endParaRPr>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5AAC36FB-8ED6-4A1F-A3B5-6FCBE5D4FBBC}" type="slidenum">
              <a:rPr lang="en-US" altLang="en-US" smtClean="0">
                <a:latin typeface="Times New Roman" pitchFamily="18" charset="0"/>
              </a:rPr>
              <a:pPr/>
              <a:t>9</a:t>
            </a:fld>
            <a:endParaRPr lang="en-US" altLang="en-US" smtClean="0">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dirty="0" smtClean="0">
              <a:latin typeface="Times New Roman" pitchFamily="18" charset="0"/>
            </a:endParaRPr>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4D1B45AF-D5B3-42DE-980E-B1487E0B8B52}" type="slidenum">
              <a:rPr lang="en-US" altLang="en-US" smtClean="0">
                <a:latin typeface="Times New Roman" pitchFamily="18" charset="0"/>
              </a:rPr>
              <a:pPr/>
              <a:t>10</a:t>
            </a:fld>
            <a:endParaRPr lang="en-US" altLang="en-US" smtClean="0">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dirty="0" smtClean="0">
                <a:latin typeface="Times New Roman" pitchFamily="18" charset="0"/>
              </a:rPr>
              <a:t>Also what you’re</a:t>
            </a:r>
            <a:r>
              <a:rPr lang="en-US" altLang="en-US" baseline="0" dirty="0" smtClean="0">
                <a:latin typeface="Times New Roman" pitchFamily="18" charset="0"/>
              </a:rPr>
              <a:t> like, how can you cooperate with others.</a:t>
            </a:r>
          </a:p>
          <a:p>
            <a:pPr>
              <a:buFontTx/>
              <a:buChar char="•"/>
            </a:pPr>
            <a:r>
              <a:rPr lang="en-US" altLang="en-US" baseline="0" dirty="0" smtClean="0">
                <a:latin typeface="Times New Roman" pitchFamily="18" charset="0"/>
              </a:rPr>
              <a:t>‘Other oriented’ people</a:t>
            </a:r>
          </a:p>
          <a:p>
            <a:pPr>
              <a:buFontTx/>
              <a:buChar char="•"/>
            </a:pPr>
            <a:r>
              <a:rPr lang="en-US" altLang="en-US" baseline="0" dirty="0" smtClean="0">
                <a:latin typeface="Times New Roman" pitchFamily="18" charset="0"/>
              </a:rPr>
              <a:t>Not always money related; knowledge, relationship, communication. </a:t>
            </a:r>
            <a:endParaRPr lang="en-US" altLang="en-US" dirty="0" smtClean="0">
              <a:latin typeface="Times New Roman" pitchFamily="18" charset="0"/>
            </a:endParaRPr>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E7E4D8CE-4B90-49FA-AD3F-A7D0FAEB227B}" type="slidenum">
              <a:rPr lang="en-US" altLang="en-US" smtClean="0">
                <a:latin typeface="Times New Roman" pitchFamily="18" charset="0"/>
              </a:rPr>
              <a:pPr/>
              <a:t>11</a:t>
            </a:fld>
            <a:endParaRPr lang="en-US" altLang="en-US" smtClean="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dirty="0" smtClean="0">
              <a:latin typeface="Times New Roman" pitchFamily="18" charset="0"/>
            </a:endParaRPr>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eaLnBrk="0" hangingPunct="0">
              <a:defRPr>
                <a:solidFill>
                  <a:schemeClr val="tx1"/>
                </a:solidFill>
                <a:latin typeface="Verdana" pitchFamily="34" charset="0"/>
              </a:defRPr>
            </a:lvl1pPr>
            <a:lvl2pPr marL="727868" indent="-279949" defTabSz="912946" eaLnBrk="0" hangingPunct="0">
              <a:defRPr>
                <a:solidFill>
                  <a:schemeClr val="tx1"/>
                </a:solidFill>
                <a:latin typeface="Verdana" pitchFamily="34" charset="0"/>
              </a:defRPr>
            </a:lvl2pPr>
            <a:lvl3pPr marL="1119797" indent="-223959" defTabSz="912946" eaLnBrk="0" hangingPunct="0">
              <a:defRPr>
                <a:solidFill>
                  <a:schemeClr val="tx1"/>
                </a:solidFill>
                <a:latin typeface="Verdana" pitchFamily="34" charset="0"/>
              </a:defRPr>
            </a:lvl3pPr>
            <a:lvl4pPr marL="1567716" indent="-223959" defTabSz="912946" eaLnBrk="0" hangingPunct="0">
              <a:defRPr>
                <a:solidFill>
                  <a:schemeClr val="tx1"/>
                </a:solidFill>
                <a:latin typeface="Verdana" pitchFamily="34" charset="0"/>
              </a:defRPr>
            </a:lvl4pPr>
            <a:lvl5pPr marL="2015635" indent="-223959" defTabSz="912946" eaLnBrk="0" hangingPunct="0">
              <a:defRPr>
                <a:solidFill>
                  <a:schemeClr val="tx1"/>
                </a:solidFill>
                <a:latin typeface="Verdana" pitchFamily="34" charset="0"/>
              </a:defRPr>
            </a:lvl5pPr>
            <a:lvl6pPr marL="2463554" indent="-223959" defTabSz="912946" eaLnBrk="0" fontAlgn="base" hangingPunct="0">
              <a:spcBef>
                <a:spcPct val="0"/>
              </a:spcBef>
              <a:spcAft>
                <a:spcPct val="0"/>
              </a:spcAft>
              <a:defRPr>
                <a:solidFill>
                  <a:schemeClr val="tx1"/>
                </a:solidFill>
                <a:latin typeface="Verdana" pitchFamily="34" charset="0"/>
              </a:defRPr>
            </a:lvl6pPr>
            <a:lvl7pPr marL="2911472" indent="-223959" defTabSz="912946" eaLnBrk="0" fontAlgn="base" hangingPunct="0">
              <a:spcBef>
                <a:spcPct val="0"/>
              </a:spcBef>
              <a:spcAft>
                <a:spcPct val="0"/>
              </a:spcAft>
              <a:defRPr>
                <a:solidFill>
                  <a:schemeClr val="tx1"/>
                </a:solidFill>
                <a:latin typeface="Verdana" pitchFamily="34" charset="0"/>
              </a:defRPr>
            </a:lvl7pPr>
            <a:lvl8pPr marL="3359391" indent="-223959" defTabSz="912946" eaLnBrk="0" fontAlgn="base" hangingPunct="0">
              <a:spcBef>
                <a:spcPct val="0"/>
              </a:spcBef>
              <a:spcAft>
                <a:spcPct val="0"/>
              </a:spcAft>
              <a:defRPr>
                <a:solidFill>
                  <a:schemeClr val="tx1"/>
                </a:solidFill>
                <a:latin typeface="Verdana" pitchFamily="34" charset="0"/>
              </a:defRPr>
            </a:lvl8pPr>
            <a:lvl9pPr marL="3807310" indent="-223959" defTabSz="912946" eaLnBrk="0" fontAlgn="base" hangingPunct="0">
              <a:spcBef>
                <a:spcPct val="0"/>
              </a:spcBef>
              <a:spcAft>
                <a:spcPct val="0"/>
              </a:spcAft>
              <a:defRPr>
                <a:solidFill>
                  <a:schemeClr val="tx1"/>
                </a:solidFill>
                <a:latin typeface="Verdana" pitchFamily="34" charset="0"/>
              </a:defRPr>
            </a:lvl9pPr>
          </a:lstStyle>
          <a:p>
            <a:fld id="{471E97D9-0318-4D17-8BDA-D9026F6D8BF3}" type="slidenum">
              <a:rPr lang="en-US" altLang="en-US" smtClean="0">
                <a:latin typeface="Times New Roman" pitchFamily="18" charset="0"/>
              </a:rPr>
              <a:pPr/>
              <a:t>12</a:t>
            </a:fld>
            <a:endParaRPr lang="en-US" altLang="en-U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5131" name="Rectangle 11"/>
          <p:cNvSpPr>
            <a:spLocks noGrp="1" noChangeArrowheads="1"/>
          </p:cNvSpPr>
          <p:nvPr>
            <p:ph type="ctrTitle" sz="quarter"/>
          </p:nvPr>
        </p:nvSpPr>
        <p:spPr>
          <a:xfrm>
            <a:off x="685800" y="1736725"/>
            <a:ext cx="7772400" cy="1920875"/>
          </a:xfrm>
        </p:spPr>
        <p:txBody>
          <a:bodyPr/>
          <a:lstStyle>
            <a:lvl1pPr>
              <a:defRPr sz="6000"/>
            </a:lvl1pPr>
          </a:lstStyle>
          <a:p>
            <a:r>
              <a:rPr lang="en-US" smtClean="0"/>
              <a:t>Click to edit Master title style</a:t>
            </a:r>
            <a:endParaRPr lang="en-US"/>
          </a:p>
        </p:txBody>
      </p:sp>
      <p:sp>
        <p:nvSpPr>
          <p:cNvPr id="5132"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smtClean="0"/>
              <a:t>Click to edit Master subtitle style</a:t>
            </a:r>
            <a:endParaRPr lang="en-US"/>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en-US"/>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en-US"/>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B513E8F6-1670-49E4-861A-9D9A1428EAC3}"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93EF5C5D-3891-464B-BFD1-92B6AC21491E}"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0F3A3267-65E8-456D-B4B3-2517B3EAE4A2}"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88844CF7-3E01-4416-80D8-F580A4C09578}"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p>
        </p:txBody>
      </p:sp>
      <p:sp>
        <p:nvSpPr>
          <p:cNvPr id="8" name="Rectangle 3"/>
          <p:cNvSpPr>
            <a:spLocks noGrp="1" noChangeArrowheads="1"/>
          </p:cNvSpPr>
          <p:nvPr>
            <p:ph type="sldNum" sz="quarter" idx="11"/>
          </p:nvPr>
        </p:nvSpPr>
        <p:spPr>
          <a:ln/>
        </p:spPr>
        <p:txBody>
          <a:bodyPr/>
          <a:lstStyle>
            <a:lvl1pPr>
              <a:defRPr/>
            </a:lvl1pPr>
          </a:lstStyle>
          <a:p>
            <a:pPr>
              <a:defRPr/>
            </a:pPr>
            <a:fld id="{6827CFAF-7E8F-4438-B851-9FCCED5CFA88}" type="slidenum">
              <a:rPr lang="en-US"/>
              <a:pPr>
                <a:defRPr/>
              </a:pPr>
              <a:t>‹#›</a:t>
            </a:fld>
            <a:endParaRPr lang="en-US"/>
          </a:p>
        </p:txBody>
      </p:sp>
      <p:sp>
        <p:nvSpPr>
          <p:cNvPr id="9"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pPr>
              <a:defRPr/>
            </a:pPr>
            <a:fld id="{C35FCE42-F2EC-4289-880B-9F6B8C76EFCA}" type="slidenum">
              <a:rPr lang="en-US"/>
              <a:pPr>
                <a:defRPr/>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p>
        </p:txBody>
      </p:sp>
      <p:sp>
        <p:nvSpPr>
          <p:cNvPr id="3" name="Rectangle 3"/>
          <p:cNvSpPr>
            <a:spLocks noGrp="1" noChangeArrowheads="1"/>
          </p:cNvSpPr>
          <p:nvPr>
            <p:ph type="sldNum" sz="quarter" idx="11"/>
          </p:nvPr>
        </p:nvSpPr>
        <p:spPr>
          <a:ln/>
        </p:spPr>
        <p:txBody>
          <a:bodyPr/>
          <a:lstStyle>
            <a:lvl1pPr>
              <a:defRPr/>
            </a:lvl1pPr>
          </a:lstStyle>
          <a:p>
            <a:pPr>
              <a:defRPr/>
            </a:pPr>
            <a:fld id="{B1B419CC-D8E2-4912-98A6-FF7D5589EB3E}" type="slidenum">
              <a:rPr lang="en-US"/>
              <a:pPr>
                <a:defRPr/>
              </a:pPr>
              <a:t>‹#›</a:t>
            </a:fld>
            <a:endParaRPr lang="en-US"/>
          </a:p>
        </p:txBody>
      </p:sp>
      <p:sp>
        <p:nvSpPr>
          <p:cNvPr id="4"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869DA943-46AD-4D57-8F65-A1E1C4423009}"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91DB2A60-F92E-478D-878E-E04224677CD5}"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CB9E0FD0-87A2-4091-8348-54B83C9D64B8}"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5630488F-74F1-4C03-843C-7944B91B0143}"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5B157734-D14A-4E39-9F0F-48DB3EB361B2}"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099"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E414D2B0-2F22-4BB0-853A-E195FEB26CCF}" type="slidenum">
              <a:rPr lang="en-US"/>
              <a:pPr>
                <a:defRPr/>
              </a:pPr>
              <a:t>‹#›</a:t>
            </a:fld>
            <a:endParaRPr lang="en-US"/>
          </a:p>
        </p:txBody>
      </p:sp>
      <p:grpSp>
        <p:nvGrpSpPr>
          <p:cNvPr id="1028" name="Group 4"/>
          <p:cNvGrpSpPr>
            <a:grpSpLocks/>
          </p:cNvGrpSpPr>
          <p:nvPr/>
        </p:nvGrpSpPr>
        <p:grpSpPr bwMode="auto">
          <a:xfrm>
            <a:off x="0" y="0"/>
            <a:ext cx="9140825" cy="6850063"/>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4102"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4103"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4104"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4105"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4106"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4107"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4108"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4109"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10"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en-US"/>
          </a:p>
        </p:txBody>
      </p:sp>
      <p:sp>
        <p:nvSpPr>
          <p:cNvPr id="4111"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87"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iming>
    <p:tnLst>
      <p:par>
        <p:cTn xmlns:p14="http://schemas.microsoft.com/office/powerpoint/2010/main" id="1" dur="indefinite" restart="never" nodeType="tmRoot"/>
      </p:par>
    </p:tnLst>
  </p:timing>
  <p:txStyles>
    <p:titleStyle>
      <a:lvl1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1" fontAlgn="base" hangingPunct="1">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4" Type="http://schemas.openxmlformats.org/officeDocument/2006/relationships/oleObject" Target="../embeddings/oleObject1.bin"/><Relationship Id="rId5" Type="http://schemas.openxmlformats.org/officeDocument/2006/relationships/image" Target="../media/image1.w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youtube.com/watch?v=WQR0gx0QBZ4"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youtube.com/watch?v=L9_c1j9VRw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2"/>
          <p:cNvSpPr>
            <a:spLocks noGrp="1" noChangeArrowheads="1"/>
          </p:cNvSpPr>
          <p:nvPr>
            <p:ph type="title"/>
          </p:nvPr>
        </p:nvSpPr>
        <p:spPr>
          <a:xfrm>
            <a:off x="457200" y="1066800"/>
            <a:ext cx="8229600" cy="1143000"/>
          </a:xfrm>
        </p:spPr>
        <p:txBody>
          <a:bodyPr/>
          <a:lstStyle/>
          <a:p>
            <a:r>
              <a:rPr lang="en-CA" altLang="en-US" sz="3200" dirty="0">
                <a:solidFill>
                  <a:srgbClr val="FFC000"/>
                </a:solidFill>
              </a:rPr>
              <a:t>Canadian Business in its Social Context</a:t>
            </a:r>
            <a:endParaRPr lang="en-US" altLang="en-US" sz="3200" dirty="0" smtClean="0">
              <a:solidFill>
                <a:srgbClr val="FFC000"/>
              </a:solidFill>
            </a:endParaRPr>
          </a:p>
        </p:txBody>
      </p:sp>
      <p:sp>
        <p:nvSpPr>
          <p:cNvPr id="1030" name="AutoShape 4"/>
          <p:cNvSpPr>
            <a:spLocks noChangeArrowheads="1"/>
          </p:cNvSpPr>
          <p:nvPr/>
        </p:nvSpPr>
        <p:spPr bwMode="auto">
          <a:xfrm>
            <a:off x="762000" y="3048000"/>
            <a:ext cx="4876800" cy="3429000"/>
          </a:xfrm>
          <a:prstGeom prst="triangle">
            <a:avLst>
              <a:gd name="adj" fmla="val 50000"/>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endParaRPr lang="en-CA" altLang="en-US"/>
          </a:p>
        </p:txBody>
      </p:sp>
      <p:sp>
        <p:nvSpPr>
          <p:cNvPr id="1031" name="Line 5"/>
          <p:cNvSpPr>
            <a:spLocks noChangeShapeType="1"/>
          </p:cNvSpPr>
          <p:nvPr/>
        </p:nvSpPr>
        <p:spPr bwMode="auto">
          <a:xfrm>
            <a:off x="2133600" y="4572000"/>
            <a:ext cx="9906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032" name="Line 6"/>
          <p:cNvSpPr>
            <a:spLocks noChangeShapeType="1"/>
          </p:cNvSpPr>
          <p:nvPr/>
        </p:nvSpPr>
        <p:spPr bwMode="auto">
          <a:xfrm flipV="1">
            <a:off x="3124200" y="4648200"/>
            <a:ext cx="1219200" cy="533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033" name="Line 7"/>
          <p:cNvSpPr>
            <a:spLocks noChangeShapeType="1"/>
          </p:cNvSpPr>
          <p:nvPr/>
        </p:nvSpPr>
        <p:spPr bwMode="auto">
          <a:xfrm>
            <a:off x="3124200" y="5181600"/>
            <a:ext cx="0" cy="1219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aphicFrame>
        <p:nvGraphicFramePr>
          <p:cNvPr id="1026" name="Object 12"/>
          <p:cNvGraphicFramePr>
            <a:graphicFrameLocks noChangeAspect="1"/>
          </p:cNvGraphicFramePr>
          <p:nvPr/>
        </p:nvGraphicFramePr>
        <p:xfrm>
          <a:off x="6019800" y="4038600"/>
          <a:ext cx="2700338" cy="2266950"/>
        </p:xfrm>
        <a:graphic>
          <a:graphicData uri="http://schemas.openxmlformats.org/presentationml/2006/ole">
            <mc:AlternateContent xmlns:mc="http://schemas.openxmlformats.org/markup-compatibility/2006">
              <mc:Choice xmlns:v="urn:schemas-microsoft-com:vml" Requires="v">
                <p:oleObj spid="_x0000_s1054" name="Clip" r:id="rId4" imgW="4331880" imgH="3468960" progId="MS_ClipArt_Gallery.2">
                  <p:embed/>
                </p:oleObj>
              </mc:Choice>
              <mc:Fallback>
                <p:oleObj name="Clip" r:id="rId4" imgW="4331880" imgH="3468960" progId="MS_ClipArt_Gallery.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9800" y="4038600"/>
                        <a:ext cx="2700338" cy="2266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34" name="Line 13"/>
          <p:cNvSpPr>
            <a:spLocks noChangeShapeType="1"/>
          </p:cNvSpPr>
          <p:nvPr/>
        </p:nvSpPr>
        <p:spPr bwMode="auto">
          <a:xfrm>
            <a:off x="4114800" y="5486400"/>
            <a:ext cx="1752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035" name="Rectangle 14"/>
          <p:cNvSpPr>
            <a:spLocks noChangeArrowheads="1"/>
          </p:cNvSpPr>
          <p:nvPr/>
        </p:nvSpPr>
        <p:spPr bwMode="auto">
          <a:xfrm>
            <a:off x="3429000" y="5791200"/>
            <a:ext cx="1430338" cy="301625"/>
          </a:xfrm>
          <a:prstGeom prst="rect">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CA" altLang="en-US" sz="1600">
                <a:latin typeface="Times New Roman" pitchFamily="18" charset="0"/>
              </a:rPr>
              <a:t>Social Segment</a:t>
            </a:r>
            <a:endParaRPr lang="en-US" altLang="en-US" sz="1600">
              <a:latin typeface="Times New Roman" pitchFamily="18" charset="0"/>
            </a:endParaRPr>
          </a:p>
        </p:txBody>
      </p:sp>
      <p:sp>
        <p:nvSpPr>
          <p:cNvPr id="1036" name="Rectangle 15"/>
          <p:cNvSpPr>
            <a:spLocks noChangeArrowheads="1"/>
          </p:cNvSpPr>
          <p:nvPr/>
        </p:nvSpPr>
        <p:spPr bwMode="auto">
          <a:xfrm>
            <a:off x="2411413" y="4292600"/>
            <a:ext cx="1584325" cy="3175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600">
                <a:latin typeface="Times New Roman" pitchFamily="18" charset="0"/>
              </a:rPr>
              <a:t>Business</a:t>
            </a:r>
          </a:p>
        </p:txBody>
      </p:sp>
      <p:sp>
        <p:nvSpPr>
          <p:cNvPr id="1037" name="Rectangle 16"/>
          <p:cNvSpPr>
            <a:spLocks noChangeArrowheads="1"/>
          </p:cNvSpPr>
          <p:nvPr/>
        </p:nvSpPr>
        <p:spPr bwMode="auto">
          <a:xfrm>
            <a:off x="1331913" y="5791200"/>
            <a:ext cx="1563687" cy="301625"/>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CA" altLang="en-US" sz="1600">
                <a:latin typeface="Times New Roman" pitchFamily="18" charset="0"/>
              </a:rPr>
              <a:t>Government</a:t>
            </a:r>
            <a:endParaRPr lang="en-US" altLang="en-US" sz="1600">
              <a:latin typeface="Times New Roman" pitchFamily="18" charset="0"/>
            </a:endParaRPr>
          </a:p>
        </p:txBody>
      </p:sp>
    </p:spTree>
    <p:extLst>
      <p:ext uri="{BB962C8B-B14F-4D97-AF65-F5344CB8AC3E}">
        <p14:creationId xmlns:p14="http://schemas.microsoft.com/office/powerpoint/2010/main" val="91009114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pPr eaLnBrk="1" hangingPunct="1"/>
            <a:r>
              <a:rPr lang="en-CA" altLang="en-US" sz="3600" b="1" dirty="0" smtClean="0">
                <a:solidFill>
                  <a:srgbClr val="FFC000"/>
                </a:solidFill>
              </a:rPr>
              <a:t>What is ‘civil society’?</a:t>
            </a:r>
            <a:endParaRPr lang="en-US" altLang="en-US" sz="3600" b="1" dirty="0" smtClean="0">
              <a:solidFill>
                <a:srgbClr val="FFC000"/>
              </a:solidFill>
            </a:endParaRPr>
          </a:p>
        </p:txBody>
      </p:sp>
      <p:sp>
        <p:nvSpPr>
          <p:cNvPr id="6148" name="Rectangle 3"/>
          <p:cNvSpPr>
            <a:spLocks noGrp="1" noChangeArrowheads="1"/>
          </p:cNvSpPr>
          <p:nvPr>
            <p:ph type="body" idx="1"/>
          </p:nvPr>
        </p:nvSpPr>
        <p:spPr>
          <a:xfrm>
            <a:off x="762000" y="1600200"/>
            <a:ext cx="7924800" cy="4525963"/>
          </a:xfrm>
        </p:spPr>
        <p:txBody>
          <a:bodyPr/>
          <a:lstStyle/>
          <a:p>
            <a:pPr eaLnBrk="1" hangingPunct="1"/>
            <a:r>
              <a:rPr lang="en-CA" altLang="en-US" sz="2500" dirty="0" smtClean="0"/>
              <a:t>Also referred to as the ‘third segment’</a:t>
            </a:r>
          </a:p>
          <a:p>
            <a:pPr lvl="1" eaLnBrk="1" hangingPunct="1"/>
            <a:r>
              <a:rPr lang="en-CA" altLang="en-US" sz="2500" dirty="0" smtClean="0"/>
              <a:t>Nongovernmental</a:t>
            </a:r>
          </a:p>
          <a:p>
            <a:pPr lvl="1" eaLnBrk="1" hangingPunct="1"/>
            <a:r>
              <a:rPr lang="en-CA" altLang="en-US" sz="2500" dirty="0" smtClean="0"/>
              <a:t>Not-for-profit</a:t>
            </a:r>
          </a:p>
          <a:p>
            <a:pPr lvl="1" eaLnBrk="1" hangingPunct="1"/>
            <a:r>
              <a:rPr lang="en-CA" altLang="en-US" sz="2500" dirty="0" smtClean="0"/>
              <a:t>Independent</a:t>
            </a:r>
          </a:p>
          <a:p>
            <a:pPr lvl="1" eaLnBrk="1" hangingPunct="1"/>
            <a:r>
              <a:rPr lang="en-CA" altLang="en-US" sz="2500" dirty="0" smtClean="0"/>
              <a:t>Self-regulating, and</a:t>
            </a:r>
          </a:p>
          <a:p>
            <a:pPr lvl="1" eaLnBrk="1" hangingPunct="1"/>
            <a:r>
              <a:rPr lang="en-CA" altLang="en-US" sz="2500" dirty="0" smtClean="0"/>
              <a:t>Reliant on some measure on the work on volunteers</a:t>
            </a:r>
          </a:p>
          <a:p>
            <a:pPr lvl="1" eaLnBrk="1" hangingPunct="1">
              <a:buFont typeface="Wingdings" pitchFamily="2" charset="2"/>
              <a:buNone/>
            </a:pPr>
            <a:endParaRPr lang="en-CA" altLang="en-US" sz="2500" dirty="0" smtClean="0"/>
          </a:p>
          <a:p>
            <a:pPr eaLnBrk="1" hangingPunct="1"/>
            <a:r>
              <a:rPr lang="en-CA" altLang="en-US" sz="2500" i="1" dirty="0" smtClean="0"/>
              <a:t>The totality of voluntary civic and social organizations and institutions</a:t>
            </a:r>
            <a:endParaRPr lang="en-US" altLang="en-US" sz="2500" i="1" dirty="0" smtClean="0"/>
          </a:p>
          <a:p>
            <a:pPr eaLnBrk="1" hangingPunct="1"/>
            <a:endParaRPr lang="en-US" altLang="en-US" sz="2500" dirty="0" smtClean="0"/>
          </a:p>
        </p:txBody>
      </p:sp>
    </p:spTree>
    <p:extLst>
      <p:ext uri="{BB962C8B-B14F-4D97-AF65-F5344CB8AC3E}">
        <p14:creationId xmlns:p14="http://schemas.microsoft.com/office/powerpoint/2010/main" val="300322280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a:xfrm>
            <a:off x="457200" y="274638"/>
            <a:ext cx="8382000" cy="1143000"/>
          </a:xfrm>
        </p:spPr>
        <p:txBody>
          <a:bodyPr/>
          <a:lstStyle/>
          <a:p>
            <a:pPr eaLnBrk="1" hangingPunct="1"/>
            <a:r>
              <a:rPr lang="en-CA" altLang="en-US" sz="3600" b="1" dirty="0" smtClean="0">
                <a:solidFill>
                  <a:srgbClr val="FFC000"/>
                </a:solidFill>
              </a:rPr>
              <a:t>“Community” </a:t>
            </a:r>
            <a:r>
              <a:rPr lang="en-CA" altLang="en-US" sz="2400" dirty="0" smtClean="0"/>
              <a:t> </a:t>
            </a:r>
            <a:br>
              <a:rPr lang="en-CA" altLang="en-US" sz="2400" dirty="0" smtClean="0"/>
            </a:br>
            <a:r>
              <a:rPr lang="en-CA" altLang="en-US" sz="1400" dirty="0" smtClean="0"/>
              <a:t>(source: Erickson, Bradley, Stephenson, Williams (2009): Business in Society. Polity Books, Cambridge, UK)</a:t>
            </a:r>
            <a:endParaRPr lang="en-US" altLang="en-US" sz="2400" b="1" dirty="0" smtClean="0"/>
          </a:p>
        </p:txBody>
      </p:sp>
      <p:sp>
        <p:nvSpPr>
          <p:cNvPr id="7172" name="Rectangle 3"/>
          <p:cNvSpPr>
            <a:spLocks noGrp="1" noChangeArrowheads="1"/>
          </p:cNvSpPr>
          <p:nvPr>
            <p:ph type="body" idx="1"/>
          </p:nvPr>
        </p:nvSpPr>
        <p:spPr>
          <a:xfrm>
            <a:off x="838200" y="1600200"/>
            <a:ext cx="7848600" cy="4525963"/>
          </a:xfrm>
        </p:spPr>
        <p:txBody>
          <a:bodyPr/>
          <a:lstStyle/>
          <a:p>
            <a:pPr eaLnBrk="1" hangingPunct="1"/>
            <a:r>
              <a:rPr lang="en-CA" altLang="en-US" sz="2500" dirty="0" smtClean="0"/>
              <a:t>“locality” and “common interests”</a:t>
            </a:r>
          </a:p>
          <a:p>
            <a:pPr eaLnBrk="1" hangingPunct="1"/>
            <a:r>
              <a:rPr lang="en-CA" altLang="en-US" sz="2500" dirty="0" smtClean="0"/>
              <a:t>Shared characteristics, values, interests, goals that provoke a sense of belonging:</a:t>
            </a:r>
            <a:endParaRPr lang="en-US" altLang="en-US" sz="1800" dirty="0" smtClean="0"/>
          </a:p>
          <a:p>
            <a:pPr lvl="1" eaLnBrk="1" hangingPunct="1"/>
            <a:r>
              <a:rPr lang="en-US" altLang="en-US" sz="2100" dirty="0" smtClean="0"/>
              <a:t>Closeness</a:t>
            </a:r>
          </a:p>
          <a:p>
            <a:pPr lvl="1" eaLnBrk="1" hangingPunct="1"/>
            <a:r>
              <a:rPr lang="en-US" altLang="en-US" sz="2100" dirty="0" smtClean="0"/>
              <a:t>Warmth</a:t>
            </a:r>
          </a:p>
          <a:p>
            <a:pPr lvl="1" eaLnBrk="1" hangingPunct="1"/>
            <a:r>
              <a:rPr lang="en-US" altLang="en-US" sz="2100" dirty="0" smtClean="0"/>
              <a:t>Protection</a:t>
            </a:r>
          </a:p>
          <a:p>
            <a:pPr lvl="1" eaLnBrk="1" hangingPunct="1"/>
            <a:r>
              <a:rPr lang="en-US" altLang="en-US" sz="2100" dirty="0" smtClean="0"/>
              <a:t>engagement</a:t>
            </a:r>
            <a:endParaRPr lang="en-CA" altLang="en-US" sz="2100" dirty="0" smtClean="0"/>
          </a:p>
        </p:txBody>
      </p:sp>
    </p:spTree>
    <p:extLst>
      <p:ext uri="{BB962C8B-B14F-4D97-AF65-F5344CB8AC3E}">
        <p14:creationId xmlns:p14="http://schemas.microsoft.com/office/powerpoint/2010/main" val="427937964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fld id="{C84BB1B7-EDD2-40BB-9993-F7A367DD13C4}" type="slidenum">
              <a:rPr lang="en-CA" altLang="en-US" smtClean="0"/>
              <a:pPr eaLnBrk="1" hangingPunct="1"/>
              <a:t>4</a:t>
            </a:fld>
            <a:endParaRPr lang="en-CA" altLang="en-US" smtClean="0"/>
          </a:p>
        </p:txBody>
      </p:sp>
      <p:sp>
        <p:nvSpPr>
          <p:cNvPr id="11267" name="Rectangle 2"/>
          <p:cNvSpPr>
            <a:spLocks noGrp="1" noChangeArrowheads="1"/>
          </p:cNvSpPr>
          <p:nvPr>
            <p:ph type="title"/>
          </p:nvPr>
        </p:nvSpPr>
        <p:spPr/>
        <p:txBody>
          <a:bodyPr/>
          <a:lstStyle/>
          <a:p>
            <a:pPr eaLnBrk="1" hangingPunct="1"/>
            <a:r>
              <a:rPr lang="en-US" altLang="en-US" sz="3600" b="1" dirty="0" smtClean="0">
                <a:solidFill>
                  <a:srgbClr val="FFC000"/>
                </a:solidFill>
              </a:rPr>
              <a:t>Civil Society (Social Segment)</a:t>
            </a:r>
          </a:p>
        </p:txBody>
      </p:sp>
      <p:sp>
        <p:nvSpPr>
          <p:cNvPr id="11268" name="Rectangle 3"/>
          <p:cNvSpPr>
            <a:spLocks noGrp="1" noChangeArrowheads="1"/>
          </p:cNvSpPr>
          <p:nvPr>
            <p:ph type="body" idx="1"/>
          </p:nvPr>
        </p:nvSpPr>
        <p:spPr/>
        <p:txBody>
          <a:bodyPr/>
          <a:lstStyle/>
          <a:p>
            <a:pPr eaLnBrk="1" hangingPunct="1"/>
            <a:r>
              <a:rPr lang="en-US" altLang="en-US" sz="1900" smtClean="0"/>
              <a:t>Overall Characteristics:</a:t>
            </a:r>
          </a:p>
        </p:txBody>
      </p:sp>
      <p:sp>
        <p:nvSpPr>
          <p:cNvPr id="11269" name="AutoShape 4"/>
          <p:cNvSpPr>
            <a:spLocks noChangeArrowheads="1"/>
          </p:cNvSpPr>
          <p:nvPr/>
        </p:nvSpPr>
        <p:spPr bwMode="auto">
          <a:xfrm>
            <a:off x="762000" y="3048000"/>
            <a:ext cx="4876800" cy="3429000"/>
          </a:xfrm>
          <a:prstGeom prst="triangle">
            <a:avLst>
              <a:gd name="adj" fmla="val 50000"/>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endParaRPr lang="en-CA" altLang="en-US"/>
          </a:p>
        </p:txBody>
      </p:sp>
      <p:sp>
        <p:nvSpPr>
          <p:cNvPr id="11270" name="Line 5"/>
          <p:cNvSpPr>
            <a:spLocks noChangeShapeType="1"/>
          </p:cNvSpPr>
          <p:nvPr/>
        </p:nvSpPr>
        <p:spPr bwMode="auto">
          <a:xfrm>
            <a:off x="2133600" y="4572000"/>
            <a:ext cx="9906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71" name="Line 6"/>
          <p:cNvSpPr>
            <a:spLocks noChangeShapeType="1"/>
          </p:cNvSpPr>
          <p:nvPr/>
        </p:nvSpPr>
        <p:spPr bwMode="auto">
          <a:xfrm flipV="1">
            <a:off x="3124200" y="4648200"/>
            <a:ext cx="1219200" cy="533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72" name="Line 7"/>
          <p:cNvSpPr>
            <a:spLocks noChangeShapeType="1"/>
          </p:cNvSpPr>
          <p:nvPr/>
        </p:nvSpPr>
        <p:spPr bwMode="auto">
          <a:xfrm>
            <a:off x="3124200" y="5181600"/>
            <a:ext cx="0" cy="1219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73" name="Rectangle 9"/>
          <p:cNvSpPr>
            <a:spLocks noChangeArrowheads="1"/>
          </p:cNvSpPr>
          <p:nvPr/>
        </p:nvSpPr>
        <p:spPr bwMode="auto">
          <a:xfrm>
            <a:off x="3348038" y="5876925"/>
            <a:ext cx="1376362" cy="301625"/>
          </a:xfrm>
          <a:prstGeom prst="rect">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CA" altLang="en-US" sz="1600">
                <a:latin typeface="Times New Roman" pitchFamily="18" charset="0"/>
              </a:rPr>
              <a:t>Social Segment</a:t>
            </a:r>
            <a:endParaRPr lang="en-US" altLang="en-US" sz="1600">
              <a:latin typeface="Times New Roman" pitchFamily="18" charset="0"/>
            </a:endParaRPr>
          </a:p>
        </p:txBody>
      </p:sp>
      <p:sp>
        <p:nvSpPr>
          <p:cNvPr id="11274" name="Rectangle 10"/>
          <p:cNvSpPr>
            <a:spLocks noChangeArrowheads="1"/>
          </p:cNvSpPr>
          <p:nvPr/>
        </p:nvSpPr>
        <p:spPr bwMode="auto">
          <a:xfrm>
            <a:off x="2411413" y="4365625"/>
            <a:ext cx="1584325" cy="3175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600">
                <a:latin typeface="Times New Roman" pitchFamily="18" charset="0"/>
              </a:rPr>
              <a:t>BusinessSegment</a:t>
            </a:r>
          </a:p>
        </p:txBody>
      </p:sp>
      <p:sp>
        <p:nvSpPr>
          <p:cNvPr id="11275" name="Rectangle 11"/>
          <p:cNvSpPr>
            <a:spLocks noChangeArrowheads="1"/>
          </p:cNvSpPr>
          <p:nvPr/>
        </p:nvSpPr>
        <p:spPr bwMode="auto">
          <a:xfrm>
            <a:off x="1258888" y="5876925"/>
            <a:ext cx="1800225" cy="301625"/>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600">
                <a:latin typeface="Times New Roman" pitchFamily="18" charset="0"/>
              </a:rPr>
              <a:t>Government Segment</a:t>
            </a:r>
          </a:p>
        </p:txBody>
      </p:sp>
      <p:sp>
        <p:nvSpPr>
          <p:cNvPr id="11276" name="Rectangle 13"/>
          <p:cNvSpPr>
            <a:spLocks noChangeArrowheads="1"/>
          </p:cNvSpPr>
          <p:nvPr/>
        </p:nvSpPr>
        <p:spPr bwMode="auto">
          <a:xfrm>
            <a:off x="5638800" y="2971800"/>
            <a:ext cx="3352800" cy="6096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a:latin typeface="Times New Roman" pitchFamily="18" charset="0"/>
              </a:rPr>
              <a:t>Smaller, more cooperative, less</a:t>
            </a:r>
          </a:p>
          <a:p>
            <a:pPr algn="ctr"/>
            <a:r>
              <a:rPr lang="en-US" altLang="en-US" sz="1400">
                <a:latin typeface="Times New Roman" pitchFamily="18" charset="0"/>
              </a:rPr>
              <a:t>hierarchical organizations</a:t>
            </a:r>
          </a:p>
        </p:txBody>
      </p:sp>
      <p:sp>
        <p:nvSpPr>
          <p:cNvPr id="11277" name="Rectangle 14"/>
          <p:cNvSpPr>
            <a:spLocks noChangeArrowheads="1"/>
          </p:cNvSpPr>
          <p:nvPr/>
        </p:nvSpPr>
        <p:spPr bwMode="auto">
          <a:xfrm>
            <a:off x="5638800" y="3581400"/>
            <a:ext cx="3352800" cy="6096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a:latin typeface="Times New Roman" pitchFamily="18" charset="0"/>
              </a:rPr>
              <a:t>Large number of women relative to men</a:t>
            </a:r>
          </a:p>
        </p:txBody>
      </p:sp>
      <p:sp>
        <p:nvSpPr>
          <p:cNvPr id="11278" name="Rectangle 15"/>
          <p:cNvSpPr>
            <a:spLocks noChangeArrowheads="1"/>
          </p:cNvSpPr>
          <p:nvPr/>
        </p:nvSpPr>
        <p:spPr bwMode="auto">
          <a:xfrm>
            <a:off x="5638800" y="4191000"/>
            <a:ext cx="3352800" cy="7620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a:latin typeface="Times New Roman" pitchFamily="18" charset="0"/>
              </a:rPr>
              <a:t>Less emphasis on private accumulation &amp;</a:t>
            </a:r>
          </a:p>
          <a:p>
            <a:pPr algn="ctr"/>
            <a:r>
              <a:rPr lang="en-US" altLang="en-US" sz="1400">
                <a:latin typeface="Times New Roman" pitchFamily="18" charset="0"/>
              </a:rPr>
              <a:t>minimizing cost, more emphasis on public</a:t>
            </a:r>
          </a:p>
          <a:p>
            <a:pPr algn="ctr"/>
            <a:r>
              <a:rPr lang="en-US" altLang="en-US" sz="1400">
                <a:latin typeface="Times New Roman" pitchFamily="18" charset="0"/>
              </a:rPr>
              <a:t>goods and maximizing participation</a:t>
            </a:r>
          </a:p>
        </p:txBody>
      </p:sp>
      <p:sp>
        <p:nvSpPr>
          <p:cNvPr id="11279" name="Rectangle 16"/>
          <p:cNvSpPr>
            <a:spLocks noChangeArrowheads="1"/>
          </p:cNvSpPr>
          <p:nvPr/>
        </p:nvSpPr>
        <p:spPr bwMode="auto">
          <a:xfrm>
            <a:off x="5638800" y="4953000"/>
            <a:ext cx="3352800" cy="5334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a:latin typeface="Times New Roman" pitchFamily="18" charset="0"/>
              </a:rPr>
              <a:t>Activities are more labour intensive</a:t>
            </a:r>
          </a:p>
        </p:txBody>
      </p:sp>
      <p:sp>
        <p:nvSpPr>
          <p:cNvPr id="11280" name="Rectangle 17"/>
          <p:cNvSpPr>
            <a:spLocks noChangeArrowheads="1"/>
          </p:cNvSpPr>
          <p:nvPr/>
        </p:nvSpPr>
        <p:spPr bwMode="auto">
          <a:xfrm>
            <a:off x="5638800" y="5486400"/>
            <a:ext cx="3352800" cy="5334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a:latin typeface="Times New Roman" pitchFamily="18" charset="0"/>
              </a:rPr>
              <a:t>Importance is placed on gratitude, obligation,</a:t>
            </a:r>
          </a:p>
          <a:p>
            <a:pPr algn="ctr"/>
            <a:r>
              <a:rPr lang="en-US" altLang="en-US" sz="1400">
                <a:latin typeface="Times New Roman" pitchFamily="18" charset="0"/>
              </a:rPr>
              <a:t>generalized reciprocity and symbols</a:t>
            </a:r>
          </a:p>
        </p:txBody>
      </p:sp>
      <p:sp>
        <p:nvSpPr>
          <p:cNvPr id="11281" name="Line 18"/>
          <p:cNvSpPr>
            <a:spLocks noChangeShapeType="1"/>
          </p:cNvSpPr>
          <p:nvPr/>
        </p:nvSpPr>
        <p:spPr bwMode="auto">
          <a:xfrm flipV="1">
            <a:off x="4800600" y="3352800"/>
            <a:ext cx="838200" cy="1981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82" name="Line 19"/>
          <p:cNvSpPr>
            <a:spLocks noChangeShapeType="1"/>
          </p:cNvSpPr>
          <p:nvPr/>
        </p:nvSpPr>
        <p:spPr bwMode="auto">
          <a:xfrm flipV="1">
            <a:off x="4800600" y="3962400"/>
            <a:ext cx="838200" cy="1371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83" name="Line 20"/>
          <p:cNvSpPr>
            <a:spLocks noChangeShapeType="1"/>
          </p:cNvSpPr>
          <p:nvPr/>
        </p:nvSpPr>
        <p:spPr bwMode="auto">
          <a:xfrm flipV="1">
            <a:off x="4800600" y="4495800"/>
            <a:ext cx="838200" cy="838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84" name="Line 21"/>
          <p:cNvSpPr>
            <a:spLocks noChangeShapeType="1"/>
          </p:cNvSpPr>
          <p:nvPr/>
        </p:nvSpPr>
        <p:spPr bwMode="auto">
          <a:xfrm flipV="1">
            <a:off x="4800600" y="5181600"/>
            <a:ext cx="83820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85" name="Line 22"/>
          <p:cNvSpPr>
            <a:spLocks noChangeShapeType="1"/>
          </p:cNvSpPr>
          <p:nvPr/>
        </p:nvSpPr>
        <p:spPr bwMode="auto">
          <a:xfrm>
            <a:off x="4800600" y="5334000"/>
            <a:ext cx="838200" cy="457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86" name="Rectangle 23"/>
          <p:cNvSpPr>
            <a:spLocks noChangeArrowheads="1"/>
          </p:cNvSpPr>
          <p:nvPr/>
        </p:nvSpPr>
        <p:spPr bwMode="auto">
          <a:xfrm>
            <a:off x="4787900" y="2708275"/>
            <a:ext cx="4203700" cy="263525"/>
          </a:xfrm>
          <a:prstGeom prst="rect">
            <a:avLst/>
          </a:prstGeom>
          <a:solidFill>
            <a:srgbClr val="D7D4CF"/>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600" dirty="0">
                <a:solidFill>
                  <a:schemeClr val="bg2"/>
                </a:solidFill>
                <a:latin typeface="Times New Roman" pitchFamily="18" charset="0"/>
              </a:rPr>
              <a:t>Relative to the economic and political segments</a:t>
            </a:r>
          </a:p>
        </p:txBody>
      </p:sp>
    </p:spTree>
    <p:extLst>
      <p:ext uri="{BB962C8B-B14F-4D97-AF65-F5344CB8AC3E}">
        <p14:creationId xmlns:p14="http://schemas.microsoft.com/office/powerpoint/2010/main" val="4141900251"/>
      </p:ext>
    </p:extLst>
  </p:cSld>
  <p:clrMapOvr>
    <a:masterClrMapping/>
  </p:clrMapOvr>
  <p:transition xmlns:p14="http://schemas.microsoft.com/office/powerpoint/2010/mai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p:txBody>
          <a:bodyPr/>
          <a:lstStyle/>
          <a:p>
            <a:pPr eaLnBrk="1" hangingPunct="1"/>
            <a:r>
              <a:rPr lang="en-US" altLang="en-US" sz="3600" b="1" dirty="0" smtClean="0">
                <a:solidFill>
                  <a:srgbClr val="FFC000"/>
                </a:solidFill>
              </a:rPr>
              <a:t>The Dynamics of the Civil Society Segment</a:t>
            </a:r>
          </a:p>
        </p:txBody>
      </p:sp>
      <p:sp>
        <p:nvSpPr>
          <p:cNvPr id="13316" name="Rectangle 3"/>
          <p:cNvSpPr>
            <a:spLocks noGrp="1" noChangeArrowheads="1"/>
          </p:cNvSpPr>
          <p:nvPr>
            <p:ph type="body" idx="1"/>
          </p:nvPr>
        </p:nvSpPr>
        <p:spPr/>
        <p:txBody>
          <a:bodyPr/>
          <a:lstStyle/>
          <a:p>
            <a:pPr eaLnBrk="1" hangingPunct="1"/>
            <a:r>
              <a:rPr lang="en-US" altLang="en-US" sz="1900" smtClean="0"/>
              <a:t>The dynamics of this sector are somewhat different from the other two sectors:</a:t>
            </a:r>
          </a:p>
        </p:txBody>
      </p:sp>
      <p:sp>
        <p:nvSpPr>
          <p:cNvPr id="13317" name="Rectangle 4"/>
          <p:cNvSpPr>
            <a:spLocks noChangeArrowheads="1"/>
          </p:cNvSpPr>
          <p:nvPr/>
        </p:nvSpPr>
        <p:spPr bwMode="auto">
          <a:xfrm>
            <a:off x="914400" y="2819400"/>
            <a:ext cx="3657600" cy="10668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dirty="0">
                <a:solidFill>
                  <a:schemeClr val="bg2"/>
                </a:solidFill>
                <a:latin typeface="Times New Roman" pitchFamily="18" charset="0"/>
              </a:rPr>
              <a:t>In the economic segment, emerging issues are</a:t>
            </a:r>
          </a:p>
          <a:p>
            <a:pPr algn="ctr"/>
            <a:r>
              <a:rPr lang="en-US" altLang="en-US" sz="1400" dirty="0">
                <a:solidFill>
                  <a:schemeClr val="bg2"/>
                </a:solidFill>
                <a:latin typeface="Times New Roman" pitchFamily="18" charset="0"/>
              </a:rPr>
              <a:t>translated into opportunities for profit -- the</a:t>
            </a:r>
          </a:p>
          <a:p>
            <a:pPr algn="ctr"/>
            <a:r>
              <a:rPr lang="en-US" altLang="en-US" sz="1400" b="1" dirty="0">
                <a:solidFill>
                  <a:schemeClr val="bg2"/>
                </a:solidFill>
                <a:latin typeface="Times New Roman" pitchFamily="18" charset="0"/>
              </a:rPr>
              <a:t>sorting mechanism s are supply and demand</a:t>
            </a:r>
          </a:p>
          <a:p>
            <a:pPr algn="ctr"/>
            <a:r>
              <a:rPr lang="en-US" altLang="en-US" sz="1400" b="1" dirty="0">
                <a:solidFill>
                  <a:schemeClr val="bg2"/>
                </a:solidFill>
                <a:latin typeface="Times New Roman" pitchFamily="18" charset="0"/>
              </a:rPr>
              <a:t>In the context of competition</a:t>
            </a:r>
            <a:r>
              <a:rPr lang="en-US" altLang="en-US" sz="1400" dirty="0">
                <a:solidFill>
                  <a:schemeClr val="bg2"/>
                </a:solidFill>
                <a:latin typeface="Times New Roman" pitchFamily="18" charset="0"/>
              </a:rPr>
              <a:t>.</a:t>
            </a:r>
          </a:p>
        </p:txBody>
      </p:sp>
      <p:sp>
        <p:nvSpPr>
          <p:cNvPr id="13318" name="Rectangle 5"/>
          <p:cNvSpPr>
            <a:spLocks noChangeArrowheads="1"/>
          </p:cNvSpPr>
          <p:nvPr/>
        </p:nvSpPr>
        <p:spPr bwMode="auto">
          <a:xfrm>
            <a:off x="914400" y="4191000"/>
            <a:ext cx="3657600" cy="10668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dirty="0">
                <a:solidFill>
                  <a:schemeClr val="bg2"/>
                </a:solidFill>
                <a:latin typeface="Times New Roman" pitchFamily="18" charset="0"/>
              </a:rPr>
              <a:t>In the political segment, the government must</a:t>
            </a:r>
          </a:p>
          <a:p>
            <a:pPr algn="ctr"/>
            <a:r>
              <a:rPr lang="en-US" altLang="en-US" sz="1400" dirty="0">
                <a:solidFill>
                  <a:schemeClr val="bg2"/>
                </a:solidFill>
                <a:latin typeface="Times New Roman" pitchFamily="18" charset="0"/>
              </a:rPr>
              <a:t>learn from the values and views of its citizens</a:t>
            </a:r>
          </a:p>
          <a:p>
            <a:pPr algn="ctr"/>
            <a:r>
              <a:rPr lang="en-US" altLang="en-US" sz="1400" dirty="0">
                <a:solidFill>
                  <a:schemeClr val="bg2"/>
                </a:solidFill>
                <a:latin typeface="Times New Roman" pitchFamily="18" charset="0"/>
              </a:rPr>
              <a:t>following which the </a:t>
            </a:r>
            <a:r>
              <a:rPr lang="en-US" altLang="en-US" sz="1400" b="1" dirty="0">
                <a:solidFill>
                  <a:schemeClr val="bg2"/>
                </a:solidFill>
                <a:latin typeface="Times New Roman" pitchFamily="18" charset="0"/>
              </a:rPr>
              <a:t>sorting mechanism is</a:t>
            </a:r>
          </a:p>
          <a:p>
            <a:pPr algn="ctr"/>
            <a:r>
              <a:rPr lang="en-US" altLang="en-US" sz="1400" b="1" dirty="0">
                <a:solidFill>
                  <a:schemeClr val="bg2"/>
                </a:solidFill>
                <a:latin typeface="Times New Roman" pitchFamily="18" charset="0"/>
              </a:rPr>
              <a:t>redistribution and coercion</a:t>
            </a:r>
          </a:p>
        </p:txBody>
      </p:sp>
      <p:sp>
        <p:nvSpPr>
          <p:cNvPr id="13319" name="Oval 6"/>
          <p:cNvSpPr>
            <a:spLocks noChangeArrowheads="1"/>
          </p:cNvSpPr>
          <p:nvPr/>
        </p:nvSpPr>
        <p:spPr bwMode="auto">
          <a:xfrm>
            <a:off x="4932363" y="2565400"/>
            <a:ext cx="4032250" cy="351155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dirty="0">
                <a:solidFill>
                  <a:schemeClr val="bg2"/>
                </a:solidFill>
                <a:latin typeface="Times New Roman" pitchFamily="18" charset="0"/>
              </a:rPr>
              <a:t>In the social segment, the art of </a:t>
            </a:r>
            <a:r>
              <a:rPr lang="en-US" altLang="en-US" sz="1400" b="1" dirty="0">
                <a:solidFill>
                  <a:schemeClr val="bg2"/>
                </a:solidFill>
                <a:latin typeface="Times New Roman" pitchFamily="18" charset="0"/>
              </a:rPr>
              <a:t>associating,</a:t>
            </a:r>
          </a:p>
          <a:p>
            <a:pPr algn="ctr"/>
            <a:r>
              <a:rPr lang="en-US" altLang="en-US" sz="1400" b="1" dirty="0">
                <a:solidFill>
                  <a:schemeClr val="bg2"/>
                </a:solidFill>
                <a:latin typeface="Times New Roman" pitchFamily="18" charset="0"/>
              </a:rPr>
              <a:t>rooted in civil society provides the</a:t>
            </a:r>
          </a:p>
          <a:p>
            <a:pPr algn="ctr"/>
            <a:r>
              <a:rPr lang="en-US" altLang="en-US" sz="1400" b="1" dirty="0">
                <a:solidFill>
                  <a:schemeClr val="bg2"/>
                </a:solidFill>
                <a:latin typeface="Times New Roman" pitchFamily="18" charset="0"/>
              </a:rPr>
              <a:t>third sorting mechanism</a:t>
            </a:r>
            <a:r>
              <a:rPr lang="en-US" altLang="en-US" sz="1400" dirty="0">
                <a:solidFill>
                  <a:schemeClr val="bg2"/>
                </a:solidFill>
                <a:latin typeface="Times New Roman" pitchFamily="18" charset="0"/>
              </a:rPr>
              <a:t> - and kicks in</a:t>
            </a:r>
          </a:p>
          <a:p>
            <a:pPr algn="ctr"/>
            <a:r>
              <a:rPr lang="en-US" altLang="en-US" sz="1400" dirty="0">
                <a:solidFill>
                  <a:schemeClr val="bg2"/>
                </a:solidFill>
                <a:latin typeface="Times New Roman" pitchFamily="18" charset="0"/>
              </a:rPr>
              <a:t>generally when the other two fail.</a:t>
            </a:r>
          </a:p>
          <a:p>
            <a:pPr algn="ctr"/>
            <a:endParaRPr lang="en-US" altLang="en-US" sz="1400" dirty="0">
              <a:solidFill>
                <a:schemeClr val="bg2"/>
              </a:solidFill>
              <a:latin typeface="Times New Roman" pitchFamily="18" charset="0"/>
            </a:endParaRPr>
          </a:p>
          <a:p>
            <a:pPr algn="ctr"/>
            <a:r>
              <a:rPr lang="en-US" altLang="en-US" sz="1400" dirty="0">
                <a:solidFill>
                  <a:schemeClr val="bg2"/>
                </a:solidFill>
                <a:latin typeface="Times New Roman" pitchFamily="18" charset="0"/>
              </a:rPr>
              <a:t>The third sector is a set of social</a:t>
            </a:r>
          </a:p>
          <a:p>
            <a:pPr algn="ctr"/>
            <a:r>
              <a:rPr lang="en-US" altLang="en-US" sz="1400" dirty="0">
                <a:solidFill>
                  <a:schemeClr val="bg2"/>
                </a:solidFill>
                <a:latin typeface="Times New Roman" pitchFamily="18" charset="0"/>
              </a:rPr>
              <a:t>arrangements that are continually evolving</a:t>
            </a:r>
          </a:p>
          <a:p>
            <a:pPr algn="ctr"/>
            <a:r>
              <a:rPr lang="en-US" altLang="en-US" sz="1400" dirty="0">
                <a:solidFill>
                  <a:schemeClr val="bg2"/>
                </a:solidFill>
                <a:latin typeface="Times New Roman" pitchFamily="18" charset="0"/>
              </a:rPr>
              <a:t>into active networks of non-market</a:t>
            </a:r>
          </a:p>
          <a:p>
            <a:pPr algn="ctr"/>
            <a:r>
              <a:rPr lang="en-US" altLang="en-US" sz="1400" dirty="0">
                <a:solidFill>
                  <a:schemeClr val="bg2"/>
                </a:solidFill>
                <a:latin typeface="Times New Roman" pitchFamily="18" charset="0"/>
              </a:rPr>
              <a:t>and non-state arrangements</a:t>
            </a:r>
          </a:p>
        </p:txBody>
      </p:sp>
      <p:sp>
        <p:nvSpPr>
          <p:cNvPr id="2" name="TextBox 1"/>
          <p:cNvSpPr txBox="1"/>
          <p:nvPr/>
        </p:nvSpPr>
        <p:spPr>
          <a:xfrm>
            <a:off x="-982133" y="3420533"/>
            <a:ext cx="184666" cy="369332"/>
          </a:xfrm>
          <a:prstGeom prst="rect">
            <a:avLst/>
          </a:prstGeom>
          <a:noFill/>
        </p:spPr>
        <p:txBody>
          <a:bodyPr wrap="none" rtlCol="0">
            <a:spAutoFit/>
          </a:bodyPr>
          <a:lstStyle/>
          <a:p>
            <a:endParaRPr lang="en-US"/>
          </a:p>
        </p:txBody>
      </p:sp>
    </p:spTree>
    <p:extLst>
      <p:ext uri="{BB962C8B-B14F-4D97-AF65-F5344CB8AC3E}">
        <p14:creationId xmlns:p14="http://schemas.microsoft.com/office/powerpoint/2010/main" val="2757622724"/>
      </p:ext>
    </p:extLst>
  </p:cSld>
  <p:clrMapOvr>
    <a:masterClrMapping/>
  </p:clrMapOvr>
  <p:transition xmlns:p14="http://schemas.microsoft.com/office/powerpoint/2010/mai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pPr eaLnBrk="1" hangingPunct="1"/>
            <a:r>
              <a:rPr lang="en-US" altLang="en-US" sz="2400" b="1" dirty="0" smtClean="0">
                <a:solidFill>
                  <a:srgbClr val="FFC000"/>
                </a:solidFill>
              </a:rPr>
              <a:t>Social Capital vs. Human Capital</a:t>
            </a:r>
            <a:r>
              <a:rPr lang="en-US" altLang="en-US" sz="2400" b="1" dirty="0" smtClean="0"/>
              <a:t/>
            </a:r>
            <a:br>
              <a:rPr lang="en-US" altLang="en-US" sz="2400" b="1" dirty="0" smtClean="0"/>
            </a:br>
            <a:r>
              <a:rPr lang="en-US" altLang="en-US" sz="1300" dirty="0" smtClean="0"/>
              <a:t>Tom </a:t>
            </a:r>
            <a:r>
              <a:rPr lang="en-US" altLang="en-US" sz="1300" dirty="0" err="1" smtClean="0"/>
              <a:t>Schuller</a:t>
            </a:r>
            <a:r>
              <a:rPr lang="en-US" altLang="en-US" sz="1300" dirty="0" smtClean="0"/>
              <a:t>, ISUMA, Spring, 2001)</a:t>
            </a:r>
            <a:endParaRPr lang="en-US" altLang="en-US" sz="2100" dirty="0" smtClean="0"/>
          </a:p>
        </p:txBody>
      </p:sp>
      <p:sp>
        <p:nvSpPr>
          <p:cNvPr id="15364" name="Rectangle 3"/>
          <p:cNvSpPr>
            <a:spLocks noGrp="1" noChangeArrowheads="1"/>
          </p:cNvSpPr>
          <p:nvPr>
            <p:ph type="body" idx="1"/>
          </p:nvPr>
        </p:nvSpPr>
        <p:spPr/>
        <p:txBody>
          <a:bodyPr/>
          <a:lstStyle/>
          <a:p>
            <a:pPr eaLnBrk="1" hangingPunct="1"/>
            <a:r>
              <a:rPr lang="en-US" altLang="en-US" sz="1900" smtClean="0"/>
              <a:t>Social capital is </a:t>
            </a:r>
            <a:r>
              <a:rPr lang="en-US" altLang="en-US" sz="1900" b="1" u="sng" smtClean="0"/>
              <a:t>not </a:t>
            </a:r>
            <a:r>
              <a:rPr lang="en-US" altLang="en-US" sz="1900" smtClean="0"/>
              <a:t>human capital.  The differences can be expressed as follows:</a:t>
            </a:r>
          </a:p>
        </p:txBody>
      </p:sp>
      <p:sp>
        <p:nvSpPr>
          <p:cNvPr id="15365" name="Rectangle 4"/>
          <p:cNvSpPr>
            <a:spLocks noChangeArrowheads="1"/>
          </p:cNvSpPr>
          <p:nvPr/>
        </p:nvSpPr>
        <p:spPr bwMode="auto">
          <a:xfrm>
            <a:off x="2590800" y="2971800"/>
            <a:ext cx="2209800" cy="457200"/>
          </a:xfrm>
          <a:prstGeom prst="rect">
            <a:avLst/>
          </a:prstGeom>
          <a:solidFill>
            <a:srgbClr val="FFFF00"/>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600">
                <a:solidFill>
                  <a:schemeClr val="bg2"/>
                </a:solidFill>
                <a:latin typeface="Times New Roman" pitchFamily="18" charset="0"/>
              </a:rPr>
              <a:t>Human Capital</a:t>
            </a:r>
          </a:p>
        </p:txBody>
      </p:sp>
      <p:sp>
        <p:nvSpPr>
          <p:cNvPr id="15366" name="Rectangle 5"/>
          <p:cNvSpPr>
            <a:spLocks noChangeArrowheads="1"/>
          </p:cNvSpPr>
          <p:nvPr/>
        </p:nvSpPr>
        <p:spPr bwMode="auto">
          <a:xfrm>
            <a:off x="5181600" y="2971800"/>
            <a:ext cx="2362200" cy="457200"/>
          </a:xfrm>
          <a:prstGeom prst="rect">
            <a:avLst/>
          </a:prstGeom>
          <a:solidFill>
            <a:srgbClr val="3399FF"/>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600">
                <a:latin typeface="Times New Roman" pitchFamily="18" charset="0"/>
              </a:rPr>
              <a:t>Social Capital</a:t>
            </a:r>
          </a:p>
        </p:txBody>
      </p:sp>
      <p:sp>
        <p:nvSpPr>
          <p:cNvPr id="15367" name="Rectangle 6"/>
          <p:cNvSpPr>
            <a:spLocks noChangeArrowheads="1"/>
          </p:cNvSpPr>
          <p:nvPr/>
        </p:nvSpPr>
        <p:spPr bwMode="auto">
          <a:xfrm>
            <a:off x="1066800" y="3429000"/>
            <a:ext cx="1219200" cy="3810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600" b="1">
                <a:latin typeface="Times New Roman" pitchFamily="18" charset="0"/>
              </a:rPr>
              <a:t>FOCUS</a:t>
            </a:r>
            <a:endParaRPr lang="en-US" altLang="en-US" sz="1600">
              <a:latin typeface="Times New Roman" pitchFamily="18" charset="0"/>
            </a:endParaRPr>
          </a:p>
        </p:txBody>
      </p:sp>
      <p:sp>
        <p:nvSpPr>
          <p:cNvPr id="15368" name="Rectangle 7"/>
          <p:cNvSpPr>
            <a:spLocks noChangeArrowheads="1"/>
          </p:cNvSpPr>
          <p:nvPr/>
        </p:nvSpPr>
        <p:spPr bwMode="auto">
          <a:xfrm>
            <a:off x="1066800" y="4038600"/>
            <a:ext cx="1219200" cy="3810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600" b="1">
                <a:latin typeface="Times New Roman" pitchFamily="18" charset="0"/>
              </a:rPr>
              <a:t>MEASURES</a:t>
            </a:r>
            <a:endParaRPr lang="en-US" altLang="en-US" sz="1600">
              <a:latin typeface="Times New Roman" pitchFamily="18" charset="0"/>
            </a:endParaRPr>
          </a:p>
        </p:txBody>
      </p:sp>
      <p:sp>
        <p:nvSpPr>
          <p:cNvPr id="15369" name="Rectangle 8"/>
          <p:cNvSpPr>
            <a:spLocks noChangeArrowheads="1"/>
          </p:cNvSpPr>
          <p:nvPr/>
        </p:nvSpPr>
        <p:spPr bwMode="auto">
          <a:xfrm>
            <a:off x="1066800" y="4724400"/>
            <a:ext cx="1219200" cy="3810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600" b="1">
                <a:latin typeface="Times New Roman" pitchFamily="18" charset="0"/>
              </a:rPr>
              <a:t>OUTCOMES</a:t>
            </a:r>
            <a:endParaRPr lang="en-US" altLang="en-US" sz="1600">
              <a:latin typeface="Times New Roman" pitchFamily="18" charset="0"/>
            </a:endParaRPr>
          </a:p>
        </p:txBody>
      </p:sp>
      <p:sp>
        <p:nvSpPr>
          <p:cNvPr id="15370" name="Rectangle 10"/>
          <p:cNvSpPr>
            <a:spLocks noChangeArrowheads="1"/>
          </p:cNvSpPr>
          <p:nvPr/>
        </p:nvSpPr>
        <p:spPr bwMode="auto">
          <a:xfrm>
            <a:off x="2286000" y="3429000"/>
            <a:ext cx="5410200" cy="3810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endParaRPr lang="en-CA" altLang="en-US">
              <a:solidFill>
                <a:schemeClr val="bg2"/>
              </a:solidFill>
            </a:endParaRPr>
          </a:p>
        </p:txBody>
      </p:sp>
      <p:sp>
        <p:nvSpPr>
          <p:cNvPr id="15371" name="Rectangle 11"/>
          <p:cNvSpPr>
            <a:spLocks noChangeArrowheads="1"/>
          </p:cNvSpPr>
          <p:nvPr/>
        </p:nvSpPr>
        <p:spPr bwMode="auto">
          <a:xfrm>
            <a:off x="2286000" y="4038600"/>
            <a:ext cx="5410200" cy="3810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endParaRPr lang="en-CA" altLang="en-US"/>
          </a:p>
        </p:txBody>
      </p:sp>
      <p:sp>
        <p:nvSpPr>
          <p:cNvPr id="15372" name="Rectangle 12"/>
          <p:cNvSpPr>
            <a:spLocks noChangeArrowheads="1"/>
          </p:cNvSpPr>
          <p:nvPr/>
        </p:nvSpPr>
        <p:spPr bwMode="auto">
          <a:xfrm>
            <a:off x="2286000" y="4724400"/>
            <a:ext cx="5410200" cy="3810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endParaRPr lang="en-CA" altLang="en-US"/>
          </a:p>
        </p:txBody>
      </p:sp>
      <p:sp>
        <p:nvSpPr>
          <p:cNvPr id="15373" name="Rectangle 14"/>
          <p:cNvSpPr>
            <a:spLocks noChangeArrowheads="1"/>
          </p:cNvSpPr>
          <p:nvPr/>
        </p:nvSpPr>
        <p:spPr bwMode="auto">
          <a:xfrm>
            <a:off x="2590800" y="3429000"/>
            <a:ext cx="2209800" cy="381000"/>
          </a:xfrm>
          <a:prstGeom prst="rect">
            <a:avLst/>
          </a:prstGeom>
          <a:solidFill>
            <a:srgbClr val="FFFF00"/>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dirty="0">
                <a:solidFill>
                  <a:schemeClr val="bg2"/>
                </a:solidFill>
                <a:latin typeface="Times New Roman" pitchFamily="18" charset="0"/>
              </a:rPr>
              <a:t>Individual Agent</a:t>
            </a:r>
          </a:p>
        </p:txBody>
      </p:sp>
      <p:sp>
        <p:nvSpPr>
          <p:cNvPr id="15374" name="Rectangle 15"/>
          <p:cNvSpPr>
            <a:spLocks noChangeArrowheads="1"/>
          </p:cNvSpPr>
          <p:nvPr/>
        </p:nvSpPr>
        <p:spPr bwMode="auto">
          <a:xfrm>
            <a:off x="5181600" y="3429000"/>
            <a:ext cx="2362200" cy="381000"/>
          </a:xfrm>
          <a:prstGeom prst="rect">
            <a:avLst/>
          </a:prstGeom>
          <a:solidFill>
            <a:srgbClr val="3399FF"/>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a:latin typeface="Times New Roman" pitchFamily="18" charset="0"/>
              </a:rPr>
              <a:t>Relationships</a:t>
            </a:r>
          </a:p>
        </p:txBody>
      </p:sp>
      <p:sp>
        <p:nvSpPr>
          <p:cNvPr id="15375" name="Rectangle 16"/>
          <p:cNvSpPr>
            <a:spLocks noChangeArrowheads="1"/>
          </p:cNvSpPr>
          <p:nvPr/>
        </p:nvSpPr>
        <p:spPr bwMode="auto">
          <a:xfrm>
            <a:off x="2590800" y="4038600"/>
            <a:ext cx="2209800" cy="381000"/>
          </a:xfrm>
          <a:prstGeom prst="rect">
            <a:avLst/>
          </a:prstGeom>
          <a:solidFill>
            <a:srgbClr val="FFFF00"/>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dirty="0">
                <a:solidFill>
                  <a:schemeClr val="bg2"/>
                </a:solidFill>
                <a:latin typeface="Times New Roman" pitchFamily="18" charset="0"/>
              </a:rPr>
              <a:t>Duration of schooling</a:t>
            </a:r>
          </a:p>
          <a:p>
            <a:pPr algn="ctr"/>
            <a:r>
              <a:rPr lang="en-US" altLang="en-US" sz="1400" dirty="0">
                <a:solidFill>
                  <a:schemeClr val="bg2"/>
                </a:solidFill>
                <a:latin typeface="Times New Roman" pitchFamily="18" charset="0"/>
              </a:rPr>
              <a:t>Qualifications</a:t>
            </a:r>
          </a:p>
        </p:txBody>
      </p:sp>
      <p:sp>
        <p:nvSpPr>
          <p:cNvPr id="15376" name="Rectangle 17"/>
          <p:cNvSpPr>
            <a:spLocks noChangeArrowheads="1"/>
          </p:cNvSpPr>
          <p:nvPr/>
        </p:nvSpPr>
        <p:spPr bwMode="auto">
          <a:xfrm>
            <a:off x="5181600" y="4038600"/>
            <a:ext cx="2362200" cy="381000"/>
          </a:xfrm>
          <a:prstGeom prst="rect">
            <a:avLst/>
          </a:prstGeom>
          <a:solidFill>
            <a:srgbClr val="3399FF"/>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a:latin typeface="Times New Roman" pitchFamily="18" charset="0"/>
              </a:rPr>
              <a:t>Attitudes/Values</a:t>
            </a:r>
          </a:p>
          <a:p>
            <a:pPr algn="ctr"/>
            <a:r>
              <a:rPr lang="en-US" altLang="en-US" sz="1400">
                <a:latin typeface="Times New Roman" pitchFamily="18" charset="0"/>
              </a:rPr>
              <a:t>Membership/participation/Trust</a:t>
            </a:r>
          </a:p>
        </p:txBody>
      </p:sp>
      <p:sp>
        <p:nvSpPr>
          <p:cNvPr id="15377" name="Rectangle 18"/>
          <p:cNvSpPr>
            <a:spLocks noChangeArrowheads="1"/>
          </p:cNvSpPr>
          <p:nvPr/>
        </p:nvSpPr>
        <p:spPr bwMode="auto">
          <a:xfrm>
            <a:off x="2590800" y="4724400"/>
            <a:ext cx="2209800" cy="381000"/>
          </a:xfrm>
          <a:prstGeom prst="rect">
            <a:avLst/>
          </a:prstGeom>
          <a:solidFill>
            <a:srgbClr val="FFFF00"/>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dirty="0">
                <a:solidFill>
                  <a:schemeClr val="bg2"/>
                </a:solidFill>
                <a:latin typeface="Times New Roman" pitchFamily="18" charset="0"/>
              </a:rPr>
              <a:t>Direct: Income, productivity</a:t>
            </a:r>
          </a:p>
          <a:p>
            <a:pPr algn="ctr"/>
            <a:r>
              <a:rPr lang="en-US" altLang="en-US" sz="1400" dirty="0">
                <a:solidFill>
                  <a:schemeClr val="bg2"/>
                </a:solidFill>
                <a:latin typeface="Times New Roman" pitchFamily="18" charset="0"/>
              </a:rPr>
              <a:t>Indirect: health, civic activity</a:t>
            </a:r>
          </a:p>
        </p:txBody>
      </p:sp>
      <p:sp>
        <p:nvSpPr>
          <p:cNvPr id="15378" name="Rectangle 19"/>
          <p:cNvSpPr>
            <a:spLocks noChangeArrowheads="1"/>
          </p:cNvSpPr>
          <p:nvPr/>
        </p:nvSpPr>
        <p:spPr bwMode="auto">
          <a:xfrm>
            <a:off x="5181600" y="4724400"/>
            <a:ext cx="2362200" cy="381000"/>
          </a:xfrm>
          <a:prstGeom prst="rect">
            <a:avLst/>
          </a:prstGeom>
          <a:solidFill>
            <a:srgbClr val="3399FF"/>
          </a:solidFill>
          <a:ln w="9525">
            <a:solidFill>
              <a:schemeClr val="tx1"/>
            </a:solidFill>
            <a:miter lim="800000"/>
            <a:headEnd/>
            <a:tailEnd/>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r>
              <a:rPr lang="en-US" altLang="en-US" sz="1400">
                <a:latin typeface="Times New Roman" pitchFamily="18" charset="0"/>
              </a:rPr>
              <a:t>Social cohesion, economic</a:t>
            </a:r>
          </a:p>
          <a:p>
            <a:pPr algn="ctr"/>
            <a:r>
              <a:rPr lang="en-US" altLang="en-US" sz="1400">
                <a:latin typeface="Times New Roman" pitchFamily="18" charset="0"/>
              </a:rPr>
              <a:t>achievement, more social capital</a:t>
            </a:r>
          </a:p>
        </p:txBody>
      </p:sp>
    </p:spTree>
    <p:extLst>
      <p:ext uri="{BB962C8B-B14F-4D97-AF65-F5344CB8AC3E}">
        <p14:creationId xmlns:p14="http://schemas.microsoft.com/office/powerpoint/2010/main" val="2241579767"/>
      </p:ext>
    </p:extLst>
  </p:cSld>
  <p:clrMapOvr>
    <a:masterClrMapping/>
  </p:clrMapOvr>
  <p:transition xmlns:p14="http://schemas.microsoft.com/office/powerpoint/2010/mai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p:txBody>
          <a:bodyPr/>
          <a:lstStyle/>
          <a:p>
            <a:pPr eaLnBrk="1" hangingPunct="1"/>
            <a:r>
              <a:rPr lang="en-US" altLang="en-US" sz="2400" b="1" dirty="0" smtClean="0">
                <a:solidFill>
                  <a:srgbClr val="FFC000"/>
                </a:solidFill>
              </a:rPr>
              <a:t>Some Simple Forms of Social Capital</a:t>
            </a:r>
            <a:r>
              <a:rPr lang="en-US" altLang="en-US" sz="2400" b="1" dirty="0" smtClean="0"/>
              <a:t/>
            </a:r>
            <a:br>
              <a:rPr lang="en-US" altLang="en-US" sz="2400" b="1" dirty="0" smtClean="0"/>
            </a:br>
            <a:r>
              <a:rPr lang="en-US" altLang="en-US" sz="1300" dirty="0" smtClean="0"/>
              <a:t>(Robert Putman, ISUMA, Spring 2001)</a:t>
            </a:r>
            <a:endParaRPr lang="en-US" altLang="en-US" sz="2100" dirty="0" smtClean="0"/>
          </a:p>
        </p:txBody>
      </p:sp>
      <p:sp>
        <p:nvSpPr>
          <p:cNvPr id="16388" name="Rectangle 3"/>
          <p:cNvSpPr>
            <a:spLocks noGrp="1" noChangeArrowheads="1"/>
          </p:cNvSpPr>
          <p:nvPr>
            <p:ph type="body" idx="1"/>
          </p:nvPr>
        </p:nvSpPr>
        <p:spPr>
          <a:xfrm>
            <a:off x="611188" y="1752600"/>
            <a:ext cx="8304212" cy="4114800"/>
          </a:xfrm>
        </p:spPr>
        <p:txBody>
          <a:bodyPr/>
          <a:lstStyle/>
          <a:p>
            <a:pPr eaLnBrk="1" hangingPunct="1">
              <a:lnSpc>
                <a:spcPct val="90000"/>
              </a:lnSpc>
            </a:pPr>
            <a:r>
              <a:rPr lang="en-US" altLang="en-US" sz="2100" dirty="0" smtClean="0"/>
              <a:t>Highly formal forms:</a:t>
            </a:r>
          </a:p>
          <a:p>
            <a:pPr eaLnBrk="1" hangingPunct="1">
              <a:lnSpc>
                <a:spcPct val="90000"/>
              </a:lnSpc>
            </a:pPr>
            <a:r>
              <a:rPr lang="en-US" altLang="en-US" sz="2100" dirty="0" smtClean="0"/>
              <a:t>Highly informal forms:</a:t>
            </a:r>
          </a:p>
          <a:p>
            <a:pPr eaLnBrk="1" hangingPunct="1">
              <a:lnSpc>
                <a:spcPct val="90000"/>
              </a:lnSpc>
            </a:pPr>
            <a:r>
              <a:rPr lang="en-US" altLang="en-US" sz="2100" dirty="0" smtClean="0"/>
              <a:t>Densely interlaced or comparatively invisible</a:t>
            </a:r>
          </a:p>
        </p:txBody>
      </p:sp>
    </p:spTree>
    <p:extLst>
      <p:ext uri="{BB962C8B-B14F-4D97-AF65-F5344CB8AC3E}">
        <p14:creationId xmlns:p14="http://schemas.microsoft.com/office/powerpoint/2010/main" val="401209541"/>
      </p:ext>
    </p:extLst>
  </p:cSld>
  <p:clrMapOvr>
    <a:masterClrMapping/>
  </p:clrMapOvr>
  <p:transition xmlns:p14="http://schemas.microsoft.com/office/powerpoint/2010/mai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p:txBody>
          <a:bodyPr/>
          <a:lstStyle/>
          <a:p>
            <a:pPr eaLnBrk="1" hangingPunct="1"/>
            <a:r>
              <a:rPr lang="en-CA" altLang="en-US" sz="2800" dirty="0" smtClean="0">
                <a:solidFill>
                  <a:srgbClr val="FFC000"/>
                </a:solidFill>
              </a:rPr>
              <a:t>Five Roles of Civil Society</a:t>
            </a:r>
            <a:r>
              <a:rPr lang="en-CA" altLang="en-US" sz="1800" dirty="0" smtClean="0">
                <a:solidFill>
                  <a:srgbClr val="FFC000"/>
                </a:solidFill>
              </a:rPr>
              <a:t/>
            </a:r>
            <a:br>
              <a:rPr lang="en-CA" altLang="en-US" sz="1800" dirty="0" smtClean="0">
                <a:solidFill>
                  <a:srgbClr val="FFC000"/>
                </a:solidFill>
              </a:rPr>
            </a:br>
            <a:r>
              <a:rPr lang="en-CA" altLang="en-US" sz="1200" dirty="0" err="1" smtClean="0"/>
              <a:t>Source:Najam</a:t>
            </a:r>
            <a:r>
              <a:rPr lang="en-CA" altLang="en-US" sz="1200" dirty="0" smtClean="0"/>
              <a:t>, A. 1999. </a:t>
            </a:r>
            <a:r>
              <a:rPr lang="en-CA" altLang="en-US" sz="1200" i="1" dirty="0" smtClean="0"/>
              <a:t>Citizen organizations as policy entrepreneurs</a:t>
            </a:r>
            <a:r>
              <a:rPr lang="en-CA" altLang="en-US" sz="1200" dirty="0" smtClean="0"/>
              <a:t> in D. Lewis (</a:t>
            </a:r>
            <a:r>
              <a:rPr lang="en-CA" altLang="en-US" sz="1200" dirty="0" err="1" smtClean="0"/>
              <a:t>ed</a:t>
            </a:r>
            <a:r>
              <a:rPr lang="en-CA" altLang="en-US" sz="1200" dirty="0" smtClean="0"/>
              <a:t>) International perspectives in voluntary </a:t>
            </a:r>
            <a:r>
              <a:rPr lang="en-CA" altLang="en-US" sz="1200" dirty="0" err="1" smtClean="0"/>
              <a:t>action:reshaping</a:t>
            </a:r>
            <a:r>
              <a:rPr lang="en-CA" altLang="en-US" sz="1200" dirty="0" smtClean="0"/>
              <a:t> the third sector, London: </a:t>
            </a:r>
            <a:r>
              <a:rPr lang="en-CA" altLang="en-US" sz="1200" dirty="0" err="1" smtClean="0"/>
              <a:t>Earthscan</a:t>
            </a:r>
            <a:endParaRPr lang="en-US" altLang="en-US" sz="1200" b="1" dirty="0" smtClean="0"/>
          </a:p>
        </p:txBody>
      </p:sp>
      <p:sp>
        <p:nvSpPr>
          <p:cNvPr id="17412" name="Rectangle 3"/>
          <p:cNvSpPr>
            <a:spLocks noGrp="1" noChangeArrowheads="1"/>
          </p:cNvSpPr>
          <p:nvPr>
            <p:ph type="body" idx="1"/>
          </p:nvPr>
        </p:nvSpPr>
        <p:spPr>
          <a:xfrm>
            <a:off x="611188" y="1752600"/>
            <a:ext cx="7956550" cy="4629150"/>
          </a:xfrm>
        </p:spPr>
        <p:txBody>
          <a:bodyPr/>
          <a:lstStyle/>
          <a:p>
            <a:r>
              <a:rPr lang="en-CA" altLang="en-US" sz="2000" i="1" smtClean="0"/>
              <a:t>Monitoring</a:t>
            </a:r>
            <a:r>
              <a:rPr lang="en-CA" altLang="en-US" sz="2000" smtClean="0"/>
              <a:t> through which policy is kept ‘honest’</a:t>
            </a:r>
            <a:endParaRPr lang="en-US" altLang="en-US" sz="2000" smtClean="0"/>
          </a:p>
          <a:p>
            <a:endParaRPr lang="en-CA" altLang="en-US" sz="2000" i="1" smtClean="0"/>
          </a:p>
          <a:p>
            <a:r>
              <a:rPr lang="en-CA" altLang="en-US" sz="2000" i="1" smtClean="0"/>
              <a:t>Advocacy </a:t>
            </a:r>
            <a:r>
              <a:rPr lang="en-CA" altLang="en-US" sz="2000" smtClean="0"/>
              <a:t>through which policy options can be supported or not supported</a:t>
            </a:r>
            <a:endParaRPr lang="en-US" altLang="en-US" sz="2000" smtClean="0"/>
          </a:p>
          <a:p>
            <a:endParaRPr lang="en-CA" altLang="en-US" sz="2000" i="1" smtClean="0"/>
          </a:p>
          <a:p>
            <a:r>
              <a:rPr lang="en-CA" altLang="en-US" sz="2000" i="1" smtClean="0"/>
              <a:t>Innovator</a:t>
            </a:r>
            <a:r>
              <a:rPr lang="en-CA" altLang="en-US" sz="2000" smtClean="0"/>
              <a:t> through which different ways of doing things are developed and demonstrated</a:t>
            </a:r>
            <a:endParaRPr lang="en-US" altLang="en-US" sz="2000" smtClean="0"/>
          </a:p>
          <a:p>
            <a:endParaRPr lang="en-CA" altLang="en-US" sz="2000" i="1" smtClean="0"/>
          </a:p>
          <a:p>
            <a:r>
              <a:rPr lang="en-CA" altLang="en-US" sz="2000" i="1" smtClean="0"/>
              <a:t>Service provider</a:t>
            </a:r>
            <a:r>
              <a:rPr lang="en-CA" altLang="en-US" sz="2000" smtClean="0"/>
              <a:t> through which a particular need is fulfilled</a:t>
            </a:r>
            <a:endParaRPr lang="en-US" altLang="en-US" sz="2000" smtClean="0"/>
          </a:p>
          <a:p>
            <a:endParaRPr lang="en-CA" altLang="en-US" sz="2000" i="1" smtClean="0"/>
          </a:p>
          <a:p>
            <a:r>
              <a:rPr lang="en-CA" altLang="en-US" sz="2000" i="1" smtClean="0"/>
              <a:t>Capacity builder</a:t>
            </a:r>
            <a:r>
              <a:rPr lang="en-CA" altLang="en-US" sz="2000" smtClean="0"/>
              <a:t> through which support is provided to other civil society organizations</a:t>
            </a:r>
            <a:endParaRPr lang="en-US" altLang="en-US" sz="2000" smtClean="0"/>
          </a:p>
        </p:txBody>
      </p:sp>
    </p:spTree>
    <p:extLst>
      <p:ext uri="{BB962C8B-B14F-4D97-AF65-F5344CB8AC3E}">
        <p14:creationId xmlns:p14="http://schemas.microsoft.com/office/powerpoint/2010/main" val="873445698"/>
      </p:ext>
    </p:extLst>
  </p:cSld>
  <p:clrMapOvr>
    <a:masterClrMapping/>
  </p:clrMapOvr>
  <p:transition xmlns:p14="http://schemas.microsoft.com/office/powerpoint/2010/mai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pPr eaLnBrk="1" hangingPunct="1"/>
            <a:r>
              <a:rPr lang="en-CA" altLang="en-US" sz="3200" b="1" dirty="0" smtClean="0">
                <a:solidFill>
                  <a:srgbClr val="FFC000"/>
                </a:solidFill>
              </a:rPr>
              <a:t>Civil Society – An important but complex segment with complex issues</a:t>
            </a:r>
            <a:endParaRPr lang="en-US" altLang="en-US" sz="3200" b="1" dirty="0" smtClean="0">
              <a:solidFill>
                <a:srgbClr val="FFC000"/>
              </a:solidFill>
            </a:endParaRPr>
          </a:p>
        </p:txBody>
      </p:sp>
      <p:sp>
        <p:nvSpPr>
          <p:cNvPr id="21508" name="Rectangle 3"/>
          <p:cNvSpPr>
            <a:spLocks noGrp="1" noChangeArrowheads="1"/>
          </p:cNvSpPr>
          <p:nvPr>
            <p:ph type="body" idx="1"/>
          </p:nvPr>
        </p:nvSpPr>
        <p:spPr/>
        <p:txBody>
          <a:bodyPr/>
          <a:lstStyle/>
          <a:p>
            <a:pPr marL="514350" indent="-514350" eaLnBrk="1" hangingPunct="1">
              <a:buFont typeface="Verdana" pitchFamily="34" charset="0"/>
              <a:buAutoNum type="arabicPeriod"/>
            </a:pPr>
            <a:r>
              <a:rPr lang="en-CA" altLang="en-US" sz="2800" dirty="0" smtClean="0"/>
              <a:t>Segment fragmentation</a:t>
            </a:r>
          </a:p>
          <a:p>
            <a:pPr marL="514350" indent="-514350" eaLnBrk="1" hangingPunct="1">
              <a:buFont typeface="Verdana" pitchFamily="34" charset="0"/>
              <a:buAutoNum type="arabicPeriod"/>
            </a:pPr>
            <a:r>
              <a:rPr lang="en-CA" altLang="en-US" sz="2800" dirty="0" smtClean="0"/>
              <a:t>Funding</a:t>
            </a:r>
          </a:p>
          <a:p>
            <a:pPr marL="514350" indent="-514350" eaLnBrk="1" hangingPunct="1">
              <a:buFont typeface="Verdana" pitchFamily="34" charset="0"/>
              <a:buAutoNum type="arabicPeriod"/>
            </a:pPr>
            <a:r>
              <a:rPr lang="en-CA" altLang="en-US" sz="2800" dirty="0" smtClean="0"/>
              <a:t>Attracting and retaining volunteers and strong non-profit board members</a:t>
            </a:r>
          </a:p>
          <a:p>
            <a:pPr marL="514350" indent="-514350" eaLnBrk="1" hangingPunct="1">
              <a:buFont typeface="Verdana" pitchFamily="34" charset="0"/>
              <a:buAutoNum type="arabicPeriod"/>
            </a:pPr>
            <a:r>
              <a:rPr lang="en-CA" altLang="en-US" sz="2800" dirty="0" smtClean="0"/>
              <a:t>Measuring outcomes</a:t>
            </a:r>
            <a:endParaRPr lang="en-US" altLang="en-US" sz="2800" dirty="0" smtClean="0"/>
          </a:p>
        </p:txBody>
      </p:sp>
    </p:spTree>
    <p:extLst>
      <p:ext uri="{BB962C8B-B14F-4D97-AF65-F5344CB8AC3E}">
        <p14:creationId xmlns:p14="http://schemas.microsoft.com/office/powerpoint/2010/main" val="3560541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p:txBody>
          <a:bodyPr/>
          <a:lstStyle/>
          <a:p>
            <a:pPr eaLnBrk="1" hangingPunct="1"/>
            <a:r>
              <a:rPr lang="en-CA" altLang="en-US" sz="2400" dirty="0" smtClean="0">
                <a:solidFill>
                  <a:srgbClr val="FFC000"/>
                </a:solidFill>
              </a:rPr>
              <a:t>Reflection: Might “Civil Society” and/or “Community” be in decline? </a:t>
            </a:r>
            <a:r>
              <a:rPr lang="en-CA" altLang="en-US" sz="1600" dirty="0" smtClean="0"/>
              <a:t>(see Robert Putnam (2000): Bowling Alone. The Collapse and Revival of American Community.  New York: Simon and Schuster.</a:t>
            </a:r>
            <a:endParaRPr lang="en-US" altLang="en-US" sz="2800" dirty="0" smtClean="0"/>
          </a:p>
        </p:txBody>
      </p:sp>
      <p:sp>
        <p:nvSpPr>
          <p:cNvPr id="28676" name="Rectangle 3"/>
          <p:cNvSpPr>
            <a:spLocks noGrp="1" noChangeArrowheads="1"/>
          </p:cNvSpPr>
          <p:nvPr>
            <p:ph type="body" sz="half" idx="1"/>
          </p:nvPr>
        </p:nvSpPr>
        <p:spPr>
          <a:xfrm>
            <a:off x="566738" y="1752600"/>
            <a:ext cx="7893050" cy="4267200"/>
          </a:xfrm>
        </p:spPr>
        <p:txBody>
          <a:bodyPr/>
          <a:lstStyle/>
          <a:p>
            <a:pPr marL="742950" lvl="1" indent="-285750" eaLnBrk="1" hangingPunct="1">
              <a:lnSpc>
                <a:spcPct val="90000"/>
              </a:lnSpc>
            </a:pPr>
            <a:r>
              <a:rPr lang="en-US" altLang="en-US" sz="2200" smtClean="0"/>
              <a:t>Putnam (2000):</a:t>
            </a:r>
          </a:p>
          <a:p>
            <a:pPr marL="1139825" lvl="2" indent="-285750" eaLnBrk="1" hangingPunct="1">
              <a:lnSpc>
                <a:spcPct val="90000"/>
              </a:lnSpc>
            </a:pPr>
            <a:r>
              <a:rPr lang="en-US" altLang="en-US" sz="1900" smtClean="0"/>
              <a:t>People disengaged from “civic life”</a:t>
            </a:r>
          </a:p>
          <a:p>
            <a:pPr marL="1528763" lvl="3" indent="-285750" eaLnBrk="1" hangingPunct="1">
              <a:lnSpc>
                <a:spcPct val="90000"/>
              </a:lnSpc>
            </a:pPr>
            <a:r>
              <a:rPr lang="en-US" altLang="en-US" sz="1600" smtClean="0"/>
              <a:t>Fewer voters, political activity, newspaper readership, participation in local associations – the result: a decline in social capital, community relations and social cohesion – a weakening of the “social glue” in society</a:t>
            </a:r>
          </a:p>
          <a:p>
            <a:pPr marL="1139825" lvl="2" indent="-285750" eaLnBrk="1" hangingPunct="1">
              <a:lnSpc>
                <a:spcPct val="90000"/>
              </a:lnSpc>
            </a:pPr>
            <a:r>
              <a:rPr lang="en-US" altLang="en-US" sz="1900" smtClean="0"/>
              <a:t>The Cause(s):</a:t>
            </a:r>
          </a:p>
          <a:p>
            <a:pPr marL="1528763" lvl="3" indent="-285750" eaLnBrk="1" hangingPunct="1">
              <a:lnSpc>
                <a:spcPct val="90000"/>
              </a:lnSpc>
            </a:pPr>
            <a:r>
              <a:rPr lang="en-US" altLang="en-US" sz="1600" smtClean="0"/>
              <a:t>Changes in family structure</a:t>
            </a:r>
          </a:p>
          <a:p>
            <a:pPr marL="1528763" lvl="3" indent="-285750" eaLnBrk="1" hangingPunct="1">
              <a:lnSpc>
                <a:spcPct val="90000"/>
              </a:lnSpc>
            </a:pPr>
            <a:r>
              <a:rPr lang="en-US" altLang="en-US" sz="1600" smtClean="0"/>
              <a:t>Suburban sprawl</a:t>
            </a:r>
          </a:p>
          <a:p>
            <a:pPr marL="1528763" lvl="3" indent="-285750" eaLnBrk="1" hangingPunct="1">
              <a:lnSpc>
                <a:spcPct val="90000"/>
              </a:lnSpc>
            </a:pPr>
            <a:r>
              <a:rPr lang="en-US" altLang="en-US" sz="1600" smtClean="0"/>
              <a:t>Time pressures</a:t>
            </a:r>
          </a:p>
          <a:p>
            <a:pPr marL="1528763" lvl="3" indent="-285750" eaLnBrk="1" hangingPunct="1">
              <a:lnSpc>
                <a:spcPct val="90000"/>
              </a:lnSpc>
            </a:pPr>
            <a:r>
              <a:rPr lang="en-US" altLang="en-US" sz="1600" smtClean="0"/>
              <a:t>Electronic entertainment</a:t>
            </a:r>
          </a:p>
          <a:p>
            <a:pPr marL="1528763" lvl="3" indent="-285750" eaLnBrk="1" hangingPunct="1">
              <a:lnSpc>
                <a:spcPct val="90000"/>
              </a:lnSpc>
            </a:pPr>
            <a:r>
              <a:rPr lang="en-US" altLang="en-US" sz="1600" smtClean="0"/>
              <a:t>technology</a:t>
            </a:r>
          </a:p>
        </p:txBody>
      </p:sp>
    </p:spTree>
    <p:extLst>
      <p:ext uri="{BB962C8B-B14F-4D97-AF65-F5344CB8AC3E}">
        <p14:creationId xmlns:p14="http://schemas.microsoft.com/office/powerpoint/2010/main" val="2492498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CA" altLang="en-US" sz="2800" dirty="0" smtClean="0">
                <a:solidFill>
                  <a:srgbClr val="FFC000"/>
                </a:solidFill>
              </a:rPr>
              <a:t>Bourdieu: Four Types of Personal Capital</a:t>
            </a:r>
            <a:br>
              <a:rPr lang="en-CA" altLang="en-US" sz="2800" dirty="0" smtClean="0">
                <a:solidFill>
                  <a:srgbClr val="FFC000"/>
                </a:solidFill>
              </a:rPr>
            </a:br>
            <a:r>
              <a:rPr lang="en-CA" altLang="en-US" sz="2800" dirty="0" smtClean="0"/>
              <a:t> </a:t>
            </a:r>
            <a:r>
              <a:rPr lang="en-CA" altLang="en-US" sz="1600" dirty="0" smtClean="0"/>
              <a:t>(source: Erickson, Bradley, Stephenson, Williams (2009): Business in Society. Polity Books, Cambridge, UK)</a:t>
            </a:r>
          </a:p>
        </p:txBody>
      </p:sp>
      <p:sp>
        <p:nvSpPr>
          <p:cNvPr id="29699" name="Text Placeholder 2"/>
          <p:cNvSpPr>
            <a:spLocks noGrp="1"/>
          </p:cNvSpPr>
          <p:nvPr>
            <p:ph type="body" sz="half" idx="1"/>
          </p:nvPr>
        </p:nvSpPr>
        <p:spPr>
          <a:xfrm>
            <a:off x="457200" y="1600200"/>
            <a:ext cx="7162800" cy="4525963"/>
          </a:xfrm>
        </p:spPr>
        <p:txBody>
          <a:bodyPr/>
          <a:lstStyle/>
          <a:p>
            <a:pPr eaLnBrk="1" hangingPunct="1"/>
            <a:r>
              <a:rPr lang="en-CA" altLang="en-US" sz="2000" dirty="0" smtClean="0"/>
              <a:t>Each person in society will possess differing amounts of:</a:t>
            </a:r>
          </a:p>
          <a:p>
            <a:pPr lvl="1" eaLnBrk="1" hangingPunct="1"/>
            <a:r>
              <a:rPr lang="en-CA" altLang="en-US" sz="1800" dirty="0" smtClean="0"/>
              <a:t>Social capital (who you know)</a:t>
            </a:r>
          </a:p>
          <a:p>
            <a:pPr lvl="1" eaLnBrk="1" hangingPunct="1"/>
            <a:r>
              <a:rPr lang="en-CA" altLang="en-US" sz="1800" dirty="0" smtClean="0"/>
              <a:t>Economic capital (what you have)</a:t>
            </a:r>
          </a:p>
          <a:p>
            <a:pPr lvl="1" eaLnBrk="1" hangingPunct="1"/>
            <a:r>
              <a:rPr lang="en-CA" altLang="en-US" sz="1800" dirty="0" smtClean="0"/>
              <a:t>Cultural capital (legitimate knowledge: what you know)</a:t>
            </a:r>
          </a:p>
          <a:p>
            <a:pPr lvl="1" eaLnBrk="1" hangingPunct="1"/>
            <a:r>
              <a:rPr lang="en-CA" altLang="en-US" sz="1800" dirty="0" smtClean="0"/>
              <a:t>Symbolic capital (your status in the eyes of others)</a:t>
            </a:r>
          </a:p>
        </p:txBody>
      </p:sp>
    </p:spTree>
    <p:extLst>
      <p:ext uri="{BB962C8B-B14F-4D97-AF65-F5344CB8AC3E}">
        <p14:creationId xmlns:p14="http://schemas.microsoft.com/office/powerpoint/2010/main" val="2069137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CA" altLang="en-US" sz="3200" b="1" dirty="0" smtClean="0">
                <a:solidFill>
                  <a:srgbClr val="FFC000"/>
                </a:solidFill>
              </a:rPr>
              <a:t>Video: The Sum is Greater</a:t>
            </a:r>
          </a:p>
        </p:txBody>
      </p:sp>
      <p:sp>
        <p:nvSpPr>
          <p:cNvPr id="19459" name="Content Placeholder 2"/>
          <p:cNvSpPr>
            <a:spLocks noGrp="1"/>
          </p:cNvSpPr>
          <p:nvPr>
            <p:ph idx="1"/>
          </p:nvPr>
        </p:nvSpPr>
        <p:spPr/>
        <p:txBody>
          <a:bodyPr/>
          <a:lstStyle/>
          <a:p>
            <a:r>
              <a:rPr lang="en-CA" altLang="en-US" sz="2800" dirty="0" smtClean="0"/>
              <a:t>Which aspects of civil society were apparent in this video?</a:t>
            </a:r>
          </a:p>
          <a:p>
            <a:r>
              <a:rPr lang="en-CA" altLang="en-US" sz="2800" dirty="0"/>
              <a:t>What is the relationship between civil society and business?</a:t>
            </a:r>
          </a:p>
          <a:p>
            <a:endParaRPr lang="en-CA" altLang="en-US" sz="2800" dirty="0" smtClean="0"/>
          </a:p>
        </p:txBody>
      </p:sp>
    </p:spTree>
    <p:extLst>
      <p:ext uri="{BB962C8B-B14F-4D97-AF65-F5344CB8AC3E}">
        <p14:creationId xmlns:p14="http://schemas.microsoft.com/office/powerpoint/2010/main" val="870242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err="1">
                <a:solidFill>
                  <a:srgbClr val="FFC000"/>
                </a:solidFill>
                <a:effectLst/>
              </a:rPr>
              <a:t>TedTalks</a:t>
            </a:r>
            <a:r>
              <a:rPr lang="en-US" sz="3200" dirty="0">
                <a:solidFill>
                  <a:srgbClr val="FFC000"/>
                </a:solidFill>
                <a:effectLst/>
              </a:rPr>
              <a:t>: Jimmy Wales -- How a Ragtag band created Wikipedia </a:t>
            </a:r>
            <a:r>
              <a:rPr lang="en-US" sz="3200" dirty="0">
                <a:effectLst/>
              </a:rPr>
              <a:t>(20:00)</a:t>
            </a:r>
            <a:endParaRPr lang="en-US" sz="3200" dirty="0"/>
          </a:p>
        </p:txBody>
      </p:sp>
      <p:sp>
        <p:nvSpPr>
          <p:cNvPr id="3" name="Content Placeholder 2"/>
          <p:cNvSpPr>
            <a:spLocks noGrp="1"/>
          </p:cNvSpPr>
          <p:nvPr>
            <p:ph idx="1"/>
          </p:nvPr>
        </p:nvSpPr>
        <p:spPr/>
        <p:txBody>
          <a:bodyPr/>
          <a:lstStyle/>
          <a:p>
            <a:r>
              <a:rPr lang="en-US" sz="2400" dirty="0"/>
              <a:t>In this </a:t>
            </a:r>
            <a:r>
              <a:rPr lang="en-US" sz="2400" dirty="0" err="1"/>
              <a:t>TEDTalk</a:t>
            </a:r>
            <a:r>
              <a:rPr lang="en-US" sz="2400" dirty="0"/>
              <a:t>, Jimmy Wales recalls how he assembled "a ragtag band of volunteers," gave them tools for collaborating, and created Wikipedia, the self-organizing, self-correcting, ever-expanding online encyclopedia. The ultimate goal? "To get a free encyclopedia to every single person on the planet," says Wales. "We're really interested in all the issues of the digital divide, poverty worldwide, empowering people everywhere to have the information that they need to make good decisions." </a:t>
            </a:r>
            <a:endParaRPr lang="en-US" sz="2400" dirty="0" smtClean="0"/>
          </a:p>
          <a:p>
            <a:pPr marL="0" indent="0">
              <a:buNone/>
            </a:pPr>
            <a:r>
              <a:rPr lang="en-US" sz="2400" dirty="0">
                <a:solidFill>
                  <a:srgbClr val="FFC000"/>
                </a:solidFill>
                <a:hlinkClick r:id="rId2"/>
              </a:rPr>
              <a:t>http://</a:t>
            </a:r>
            <a:r>
              <a:rPr lang="en-US" sz="2400" dirty="0" smtClean="0">
                <a:solidFill>
                  <a:srgbClr val="FFC000"/>
                </a:solidFill>
                <a:hlinkClick r:id="rId2"/>
              </a:rPr>
              <a:t>www.youtube.com/watch?v=WQR0gx0QBZ4</a:t>
            </a:r>
            <a:r>
              <a:rPr lang="en-US" sz="2400" dirty="0" smtClean="0">
                <a:solidFill>
                  <a:srgbClr val="FFC000"/>
                </a:solidFill>
              </a:rPr>
              <a:t>  </a:t>
            </a:r>
            <a:r>
              <a:rPr lang="en-US" sz="2400" dirty="0"/>
              <a:t/>
            </a:r>
            <a:br>
              <a:rPr lang="en-US" sz="2400" dirty="0"/>
            </a:br>
            <a:endParaRPr lang="en-US" sz="2400" dirty="0"/>
          </a:p>
        </p:txBody>
      </p:sp>
    </p:spTree>
    <p:extLst>
      <p:ext uri="{BB962C8B-B14F-4D97-AF65-F5344CB8AC3E}">
        <p14:creationId xmlns:p14="http://schemas.microsoft.com/office/powerpoint/2010/main" val="294598635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err="1">
                <a:solidFill>
                  <a:srgbClr val="FFC000"/>
                </a:solidFill>
                <a:effectLst/>
              </a:rPr>
              <a:t>TedTalks</a:t>
            </a:r>
            <a:r>
              <a:rPr lang="en-US" sz="3600" dirty="0">
                <a:solidFill>
                  <a:srgbClr val="FFC000"/>
                </a:solidFill>
                <a:effectLst/>
              </a:rPr>
              <a:t>: Paul </a:t>
            </a:r>
            <a:r>
              <a:rPr lang="en-US" sz="3600" dirty="0" err="1">
                <a:solidFill>
                  <a:srgbClr val="FFC000"/>
                </a:solidFill>
                <a:effectLst/>
              </a:rPr>
              <a:t>Conneally</a:t>
            </a:r>
            <a:r>
              <a:rPr lang="en-US" sz="3600" dirty="0">
                <a:solidFill>
                  <a:srgbClr val="FFC000"/>
                </a:solidFill>
                <a:effectLst/>
              </a:rPr>
              <a:t> - Digital Humanitarianism (11 minutes)</a:t>
            </a:r>
            <a:br>
              <a:rPr lang="en-US" sz="3600" dirty="0">
                <a:solidFill>
                  <a:srgbClr val="FFC000"/>
                </a:solidFill>
                <a:effectLst/>
              </a:rPr>
            </a:br>
            <a:endParaRPr lang="en-US" sz="3600" dirty="0">
              <a:solidFill>
                <a:srgbClr val="FFC000"/>
              </a:solidFill>
            </a:endParaRPr>
          </a:p>
        </p:txBody>
      </p:sp>
      <p:sp>
        <p:nvSpPr>
          <p:cNvPr id="3" name="Content Placeholder 2"/>
          <p:cNvSpPr>
            <a:spLocks noGrp="1"/>
          </p:cNvSpPr>
          <p:nvPr>
            <p:ph idx="1"/>
          </p:nvPr>
        </p:nvSpPr>
        <p:spPr/>
        <p:txBody>
          <a:bodyPr/>
          <a:lstStyle/>
          <a:p>
            <a:r>
              <a:rPr lang="en-US" sz="2400" dirty="0"/>
              <a:t>The disastrous earthquake in Haiti taught humanitarian groups an unexpected lesson: the power of mobile devices to coordinate, inform, and guide relief efforts</a:t>
            </a:r>
            <a:r>
              <a:rPr lang="en-US" sz="2400" dirty="0" smtClean="0"/>
              <a:t>. </a:t>
            </a:r>
            <a:r>
              <a:rPr lang="en-US" sz="2400" dirty="0"/>
              <a:t>Paul </a:t>
            </a:r>
            <a:r>
              <a:rPr lang="en-US" sz="2400" dirty="0" err="1"/>
              <a:t>Conneally</a:t>
            </a:r>
            <a:r>
              <a:rPr lang="en-US" sz="2400" dirty="0"/>
              <a:t> shows extraordinary examples of social media and other new technologies becoming central to humanitarian </a:t>
            </a:r>
            <a:r>
              <a:rPr lang="en-US" sz="2400" dirty="0" smtClean="0"/>
              <a:t>aid</a:t>
            </a:r>
          </a:p>
          <a:p>
            <a:pPr marL="0" indent="0">
              <a:buNone/>
            </a:pPr>
            <a:r>
              <a:rPr lang="en-US" sz="2400" dirty="0" smtClean="0">
                <a:hlinkClick r:id="rId2"/>
              </a:rPr>
              <a:t>http</a:t>
            </a:r>
            <a:r>
              <a:rPr lang="en-US" sz="2400" dirty="0">
                <a:hlinkClick r:id="rId2"/>
              </a:rPr>
              <a:t>://</a:t>
            </a:r>
            <a:r>
              <a:rPr lang="en-US" sz="2400" dirty="0" smtClean="0">
                <a:hlinkClick r:id="rId2"/>
              </a:rPr>
              <a:t>www.youtube.com/watch?v=L9_c1j9VRwE</a:t>
            </a:r>
            <a:r>
              <a:rPr lang="en-US" sz="2400" dirty="0" smtClean="0"/>
              <a:t> </a:t>
            </a:r>
            <a:endParaRPr lang="en-US" sz="2400" dirty="0"/>
          </a:p>
        </p:txBody>
      </p:sp>
    </p:spTree>
    <p:extLst>
      <p:ext uri="{BB962C8B-B14F-4D97-AF65-F5344CB8AC3E}">
        <p14:creationId xmlns:p14="http://schemas.microsoft.com/office/powerpoint/2010/main" val="971872943"/>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ADM3339 Lec 4">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ADM3339 Lec 4</Template>
  <TotalTime>3776</TotalTime>
  <Words>1153</Words>
  <Application>Microsoft Macintosh PowerPoint</Application>
  <PresentationFormat>On-screen Show (4:3)</PresentationFormat>
  <Paragraphs>162</Paragraphs>
  <Slides>14</Slides>
  <Notes>12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16" baseType="lpstr">
      <vt:lpstr>ADM3339 Lec 4</vt:lpstr>
      <vt:lpstr>Clip</vt:lpstr>
      <vt:lpstr>Canadian Business in its Social Context</vt:lpstr>
      <vt:lpstr>What is ‘civil society’?</vt:lpstr>
      <vt:lpstr>“Community”   (source: Erickson, Bradley, Stephenson, Williams (2009): Business in Society. Polity Books, Cambridge, UK)</vt:lpstr>
      <vt:lpstr>Civil Society (Social Segment)</vt:lpstr>
      <vt:lpstr>The Dynamics of the Civil Society Segment</vt:lpstr>
      <vt:lpstr>Social Capital vs. Human Capital Tom Schuller, ISUMA, Spring, 2001)</vt:lpstr>
      <vt:lpstr>Some Simple Forms of Social Capital (Robert Putman, ISUMA, Spring 2001)</vt:lpstr>
      <vt:lpstr>Five Roles of Civil Society Source:Najam, A. 1999. Citizen organizations as policy entrepreneurs in D. Lewis (ed) International perspectives in voluntary action:reshaping the third sector, London: Earthscan</vt:lpstr>
      <vt:lpstr>Civil Society – An important but complex segment with complex issues</vt:lpstr>
      <vt:lpstr>Reflection: Might “Civil Society” and/or “Community” be in decline? (see Robert Putnam (2000): Bowling Alone. The Collapse and Revival of American Community.  New York: Simon and Schuster.</vt:lpstr>
      <vt:lpstr>Bourdieu: Four Types of Personal Capital  (source: Erickson, Bradley, Stephenson, Williams (2009): Business in Society. Polity Books, Cambridge, UK)</vt:lpstr>
      <vt:lpstr>Video: The Sum is Greater</vt:lpstr>
      <vt:lpstr>TedTalks: Jimmy Wales -- How a Ragtag band created Wikipedia (20:00)</vt:lpstr>
      <vt:lpstr>TedTalks: Paul Conneally - Digital Humanitarianism (11 minutes) </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Mitch Crozier</cp:lastModifiedBy>
  <cp:revision>144</cp:revision>
  <dcterms:created xsi:type="dcterms:W3CDTF">2012-09-09T19:08:40Z</dcterms:created>
  <dcterms:modified xsi:type="dcterms:W3CDTF">2013-10-02T20:36:01Z</dcterms:modified>
</cp:coreProperties>
</file>