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4"/>
  </p:notesMasterIdLst>
  <p:handoutMasterIdLst>
    <p:handoutMasterId r:id="rId35"/>
  </p:handoutMasterIdLst>
  <p:sldIdLst>
    <p:sldId id="267" r:id="rId2"/>
    <p:sldId id="268" r:id="rId3"/>
    <p:sldId id="269" r:id="rId4"/>
    <p:sldId id="363" r:id="rId5"/>
    <p:sldId id="364" r:id="rId6"/>
    <p:sldId id="365" r:id="rId7"/>
    <p:sldId id="305" r:id="rId8"/>
    <p:sldId id="366" r:id="rId9"/>
    <p:sldId id="332" r:id="rId10"/>
    <p:sldId id="333" r:id="rId11"/>
    <p:sldId id="367" r:id="rId12"/>
    <p:sldId id="368" r:id="rId13"/>
    <p:sldId id="369" r:id="rId14"/>
    <p:sldId id="372" r:id="rId15"/>
    <p:sldId id="375" r:id="rId16"/>
    <p:sldId id="374" r:id="rId17"/>
    <p:sldId id="376" r:id="rId18"/>
    <p:sldId id="377" r:id="rId19"/>
    <p:sldId id="378" r:id="rId20"/>
    <p:sldId id="387" r:id="rId21"/>
    <p:sldId id="379" r:id="rId22"/>
    <p:sldId id="380" r:id="rId23"/>
    <p:sldId id="381" r:id="rId24"/>
    <p:sldId id="382" r:id="rId25"/>
    <p:sldId id="383" r:id="rId26"/>
    <p:sldId id="384" r:id="rId27"/>
    <p:sldId id="385" r:id="rId28"/>
    <p:sldId id="386" r:id="rId29"/>
    <p:sldId id="295" r:id="rId30"/>
    <p:sldId id="362" r:id="rId31"/>
    <p:sldId id="373" r:id="rId32"/>
    <p:sldId id="361" r:id="rId3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486C4F"/>
    <a:srgbClr val="8F001A"/>
    <a:srgbClr val="009D93"/>
    <a:srgbClr val="2F1A45"/>
    <a:srgbClr val="3B3734"/>
    <a:srgbClr val="F38A00"/>
    <a:srgbClr val="D1B400"/>
    <a:srgbClr val="ACA39A"/>
    <a:srgbClr val="049ADB"/>
    <a:srgbClr val="1BA2E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22"/>
    <p:restoredTop sz="91460" autoAdjust="0"/>
  </p:normalViewPr>
  <p:slideViewPr>
    <p:cSldViewPr>
      <p:cViewPr varScale="1">
        <p:scale>
          <a:sx n="190" d="100"/>
          <a:sy n="190" d="100"/>
        </p:scale>
        <p:origin x="376"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591BB15-DE40-F842-8059-510BF077C15F}" type="datetimeFigureOut">
              <a:rPr lang="en-US" smtClean="0"/>
              <a:t>2/26/18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9A442AD-E810-5C4F-BBB9-F00611DA0A64}" type="slidenum">
              <a:rPr lang="en-US" smtClean="0"/>
              <a:t>‹#›</a:t>
            </a:fld>
            <a:endParaRPr lang="en-US"/>
          </a:p>
        </p:txBody>
      </p:sp>
    </p:spTree>
    <p:extLst>
      <p:ext uri="{BB962C8B-B14F-4D97-AF65-F5344CB8AC3E}">
        <p14:creationId xmlns:p14="http://schemas.microsoft.com/office/powerpoint/2010/main" val="21696211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a:latin typeface="Times" pitchFamily="-110" charset="0"/>
                <a:ea typeface="+mn-ea"/>
                <a:cs typeface="+mn-cs"/>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pitchFamily="-110" charset="0"/>
                <a:ea typeface="+mn-ea"/>
                <a:cs typeface="+mn-cs"/>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a:latin typeface="Times" pitchFamily="-110" charset="0"/>
                <a:ea typeface="+mn-ea"/>
                <a:cs typeface="+mn-cs"/>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0BA96726-B0E5-5C4D-84CE-D53510198312}" type="slidenum">
              <a:rPr lang="en-US"/>
              <a:pPr/>
              <a:t>‹#›</a:t>
            </a:fld>
            <a:endParaRPr lang="en-US"/>
          </a:p>
        </p:txBody>
      </p:sp>
    </p:spTree>
    <p:extLst>
      <p:ext uri="{BB962C8B-B14F-4D97-AF65-F5344CB8AC3E}">
        <p14:creationId xmlns:p14="http://schemas.microsoft.com/office/powerpoint/2010/main" val="2996191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10"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2pPr>
    <a:lvl3pPr marL="9144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3pPr>
    <a:lvl4pPr marL="13716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4pPr>
    <a:lvl5pPr marL="18288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a:t>
            </a:fld>
            <a:endParaRPr lang="en-US"/>
          </a:p>
        </p:txBody>
      </p:sp>
    </p:spTree>
    <p:extLst>
      <p:ext uri="{BB962C8B-B14F-4D97-AF65-F5344CB8AC3E}">
        <p14:creationId xmlns:p14="http://schemas.microsoft.com/office/powerpoint/2010/main" val="24988686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a:t>
            </a:fld>
            <a:endParaRPr lang="en-US"/>
          </a:p>
        </p:txBody>
      </p:sp>
    </p:spTree>
    <p:extLst>
      <p:ext uri="{BB962C8B-B14F-4D97-AF65-F5344CB8AC3E}">
        <p14:creationId xmlns:p14="http://schemas.microsoft.com/office/powerpoint/2010/main" val="1515978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3</a:t>
            </a:fld>
            <a:endParaRPr lang="en-US"/>
          </a:p>
        </p:txBody>
      </p:sp>
    </p:spTree>
    <p:extLst>
      <p:ext uri="{BB962C8B-B14F-4D97-AF65-F5344CB8AC3E}">
        <p14:creationId xmlns:p14="http://schemas.microsoft.com/office/powerpoint/2010/main" val="1965519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4</a:t>
            </a:fld>
            <a:endParaRPr lang="en-US"/>
          </a:p>
        </p:txBody>
      </p:sp>
    </p:spTree>
    <p:extLst>
      <p:ext uri="{BB962C8B-B14F-4D97-AF65-F5344CB8AC3E}">
        <p14:creationId xmlns:p14="http://schemas.microsoft.com/office/powerpoint/2010/main" val="975943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5</a:t>
            </a:fld>
            <a:endParaRPr lang="en-US"/>
          </a:p>
        </p:txBody>
      </p:sp>
    </p:spTree>
    <p:extLst>
      <p:ext uri="{BB962C8B-B14F-4D97-AF65-F5344CB8AC3E}">
        <p14:creationId xmlns:p14="http://schemas.microsoft.com/office/powerpoint/2010/main" val="807542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6</a:t>
            </a:fld>
            <a:endParaRPr lang="en-US"/>
          </a:p>
        </p:txBody>
      </p:sp>
    </p:spTree>
    <p:extLst>
      <p:ext uri="{BB962C8B-B14F-4D97-AF65-F5344CB8AC3E}">
        <p14:creationId xmlns:p14="http://schemas.microsoft.com/office/powerpoint/2010/main" val="774468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7</a:t>
            </a:fld>
            <a:endParaRPr lang="en-US"/>
          </a:p>
        </p:txBody>
      </p:sp>
    </p:spTree>
    <p:extLst>
      <p:ext uri="{BB962C8B-B14F-4D97-AF65-F5344CB8AC3E}">
        <p14:creationId xmlns:p14="http://schemas.microsoft.com/office/powerpoint/2010/main" val="17246651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8</a:t>
            </a:fld>
            <a:endParaRPr lang="en-US"/>
          </a:p>
        </p:txBody>
      </p:sp>
    </p:spTree>
    <p:extLst>
      <p:ext uri="{BB962C8B-B14F-4D97-AF65-F5344CB8AC3E}">
        <p14:creationId xmlns:p14="http://schemas.microsoft.com/office/powerpoint/2010/main" val="691179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9</a:t>
            </a:fld>
            <a:endParaRPr lang="en-US"/>
          </a:p>
        </p:txBody>
      </p:sp>
    </p:spTree>
    <p:extLst>
      <p:ext uri="{BB962C8B-B14F-4D97-AF65-F5344CB8AC3E}">
        <p14:creationId xmlns:p14="http://schemas.microsoft.com/office/powerpoint/2010/main" val="827611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10</a:t>
            </a:fld>
            <a:endParaRPr lang="en-US"/>
          </a:p>
        </p:txBody>
      </p:sp>
    </p:spTree>
    <p:extLst>
      <p:ext uri="{BB962C8B-B14F-4D97-AF65-F5344CB8AC3E}">
        <p14:creationId xmlns:p14="http://schemas.microsoft.com/office/powerpoint/2010/main" val="1451816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11</a:t>
            </a:fld>
            <a:endParaRPr lang="en-US"/>
          </a:p>
        </p:txBody>
      </p:sp>
    </p:spTree>
    <p:extLst>
      <p:ext uri="{BB962C8B-B14F-4D97-AF65-F5344CB8AC3E}">
        <p14:creationId xmlns:p14="http://schemas.microsoft.com/office/powerpoint/2010/main" val="1632147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12</a:t>
            </a:fld>
            <a:endParaRPr lang="en-US"/>
          </a:p>
        </p:txBody>
      </p:sp>
    </p:spTree>
    <p:extLst>
      <p:ext uri="{BB962C8B-B14F-4D97-AF65-F5344CB8AC3E}">
        <p14:creationId xmlns:p14="http://schemas.microsoft.com/office/powerpoint/2010/main" val="5208449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13</a:t>
            </a:fld>
            <a:endParaRPr lang="en-US"/>
          </a:p>
        </p:txBody>
      </p:sp>
    </p:spTree>
    <p:extLst>
      <p:ext uri="{BB962C8B-B14F-4D97-AF65-F5344CB8AC3E}">
        <p14:creationId xmlns:p14="http://schemas.microsoft.com/office/powerpoint/2010/main" val="1298037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14</a:t>
            </a:fld>
            <a:endParaRPr lang="en-US"/>
          </a:p>
        </p:txBody>
      </p:sp>
    </p:spTree>
    <p:extLst>
      <p:ext uri="{BB962C8B-B14F-4D97-AF65-F5344CB8AC3E}">
        <p14:creationId xmlns:p14="http://schemas.microsoft.com/office/powerpoint/2010/main" val="1899485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15</a:t>
            </a:fld>
            <a:endParaRPr lang="en-US"/>
          </a:p>
        </p:txBody>
      </p:sp>
    </p:spTree>
    <p:extLst>
      <p:ext uri="{BB962C8B-B14F-4D97-AF65-F5344CB8AC3E}">
        <p14:creationId xmlns:p14="http://schemas.microsoft.com/office/powerpoint/2010/main" val="19203611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16</a:t>
            </a:fld>
            <a:endParaRPr lang="en-US"/>
          </a:p>
        </p:txBody>
      </p:sp>
    </p:spTree>
    <p:extLst>
      <p:ext uri="{BB962C8B-B14F-4D97-AF65-F5344CB8AC3E}">
        <p14:creationId xmlns:p14="http://schemas.microsoft.com/office/powerpoint/2010/main" val="850095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17</a:t>
            </a:fld>
            <a:endParaRPr lang="en-US"/>
          </a:p>
        </p:txBody>
      </p:sp>
    </p:spTree>
    <p:extLst>
      <p:ext uri="{BB962C8B-B14F-4D97-AF65-F5344CB8AC3E}">
        <p14:creationId xmlns:p14="http://schemas.microsoft.com/office/powerpoint/2010/main" val="12969646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18</a:t>
            </a:fld>
            <a:endParaRPr lang="en-US"/>
          </a:p>
        </p:txBody>
      </p:sp>
    </p:spTree>
    <p:extLst>
      <p:ext uri="{BB962C8B-B14F-4D97-AF65-F5344CB8AC3E}">
        <p14:creationId xmlns:p14="http://schemas.microsoft.com/office/powerpoint/2010/main" val="19638231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19</a:t>
            </a:fld>
            <a:endParaRPr lang="en-US"/>
          </a:p>
        </p:txBody>
      </p:sp>
    </p:spTree>
    <p:extLst>
      <p:ext uri="{BB962C8B-B14F-4D97-AF65-F5344CB8AC3E}">
        <p14:creationId xmlns:p14="http://schemas.microsoft.com/office/powerpoint/2010/main" val="6789885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20</a:t>
            </a:fld>
            <a:endParaRPr lang="en-US"/>
          </a:p>
        </p:txBody>
      </p:sp>
    </p:spTree>
    <p:extLst>
      <p:ext uri="{BB962C8B-B14F-4D97-AF65-F5344CB8AC3E}">
        <p14:creationId xmlns:p14="http://schemas.microsoft.com/office/powerpoint/2010/main" val="1584459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21</a:t>
            </a:fld>
            <a:endParaRPr lang="en-US"/>
          </a:p>
        </p:txBody>
      </p:sp>
    </p:spTree>
    <p:extLst>
      <p:ext uri="{BB962C8B-B14F-4D97-AF65-F5344CB8AC3E}">
        <p14:creationId xmlns:p14="http://schemas.microsoft.com/office/powerpoint/2010/main" val="736952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22</a:t>
            </a:fld>
            <a:endParaRPr lang="en-US"/>
          </a:p>
        </p:txBody>
      </p:sp>
    </p:spTree>
    <p:extLst>
      <p:ext uri="{BB962C8B-B14F-4D97-AF65-F5344CB8AC3E}">
        <p14:creationId xmlns:p14="http://schemas.microsoft.com/office/powerpoint/2010/main" val="409850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23</a:t>
            </a:fld>
            <a:endParaRPr lang="en-US"/>
          </a:p>
        </p:txBody>
      </p:sp>
    </p:spTree>
    <p:extLst>
      <p:ext uri="{BB962C8B-B14F-4D97-AF65-F5344CB8AC3E}">
        <p14:creationId xmlns:p14="http://schemas.microsoft.com/office/powerpoint/2010/main" val="15570112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24</a:t>
            </a:fld>
            <a:endParaRPr lang="en-US"/>
          </a:p>
        </p:txBody>
      </p:sp>
    </p:spTree>
    <p:extLst>
      <p:ext uri="{BB962C8B-B14F-4D97-AF65-F5344CB8AC3E}">
        <p14:creationId xmlns:p14="http://schemas.microsoft.com/office/powerpoint/2010/main" val="5563860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25</a:t>
            </a:fld>
            <a:endParaRPr lang="en-US"/>
          </a:p>
        </p:txBody>
      </p:sp>
    </p:spTree>
    <p:extLst>
      <p:ext uri="{BB962C8B-B14F-4D97-AF65-F5344CB8AC3E}">
        <p14:creationId xmlns:p14="http://schemas.microsoft.com/office/powerpoint/2010/main" val="820233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26</a:t>
            </a:fld>
            <a:endParaRPr lang="en-US"/>
          </a:p>
        </p:txBody>
      </p:sp>
    </p:spTree>
    <p:extLst>
      <p:ext uri="{BB962C8B-B14F-4D97-AF65-F5344CB8AC3E}">
        <p14:creationId xmlns:p14="http://schemas.microsoft.com/office/powerpoint/2010/main" val="7643321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27</a:t>
            </a:fld>
            <a:endParaRPr lang="en-US"/>
          </a:p>
        </p:txBody>
      </p:sp>
    </p:spTree>
    <p:extLst>
      <p:ext uri="{BB962C8B-B14F-4D97-AF65-F5344CB8AC3E}">
        <p14:creationId xmlns:p14="http://schemas.microsoft.com/office/powerpoint/2010/main" val="11485323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28</a:t>
            </a:fld>
            <a:endParaRPr lang="en-US"/>
          </a:p>
        </p:txBody>
      </p:sp>
    </p:spTree>
    <p:extLst>
      <p:ext uri="{BB962C8B-B14F-4D97-AF65-F5344CB8AC3E}">
        <p14:creationId xmlns:p14="http://schemas.microsoft.com/office/powerpoint/2010/main" val="3722473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29</a:t>
            </a:fld>
            <a:endParaRPr lang="en-US"/>
          </a:p>
        </p:txBody>
      </p:sp>
    </p:spTree>
    <p:extLst>
      <p:ext uri="{BB962C8B-B14F-4D97-AF65-F5344CB8AC3E}">
        <p14:creationId xmlns:p14="http://schemas.microsoft.com/office/powerpoint/2010/main" val="9767715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30</a:t>
            </a:fld>
            <a:endParaRPr lang="en-US"/>
          </a:p>
        </p:txBody>
      </p:sp>
    </p:spTree>
    <p:extLst>
      <p:ext uri="{BB962C8B-B14F-4D97-AF65-F5344CB8AC3E}">
        <p14:creationId xmlns:p14="http://schemas.microsoft.com/office/powerpoint/2010/main" val="26617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31</a:t>
            </a:fld>
            <a:endParaRPr lang="en-US"/>
          </a:p>
        </p:txBody>
      </p:sp>
    </p:spTree>
    <p:extLst>
      <p:ext uri="{BB962C8B-B14F-4D97-AF65-F5344CB8AC3E}">
        <p14:creationId xmlns:p14="http://schemas.microsoft.com/office/powerpoint/2010/main" val="12076304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A96726-B0E5-5C4D-84CE-D53510198312}" type="slidenum">
              <a:rPr lang="en-US" smtClean="0"/>
              <a:pPr/>
              <a:t>32</a:t>
            </a:fld>
            <a:endParaRPr lang="en-US"/>
          </a:p>
        </p:txBody>
      </p:sp>
    </p:spTree>
    <p:extLst>
      <p:ext uri="{BB962C8B-B14F-4D97-AF65-F5344CB8AC3E}">
        <p14:creationId xmlns:p14="http://schemas.microsoft.com/office/powerpoint/2010/main" val="5299091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alphaModFix amt="0"/>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pic>
        <p:nvPicPr>
          <p:cNvPr id="5" name="Picture 4" descr="top.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6"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7" name="Picture 6" descr="uOttawa_HOR_WG7.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525191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Title 1"/>
          <p:cNvSpPr>
            <a:spLocks noGrp="1"/>
          </p:cNvSpPr>
          <p:nvPr>
            <p:ph type="title"/>
          </p:nvPr>
        </p:nvSpPr>
        <p:spPr>
          <a:xfrm>
            <a:off x="412750" y="692696"/>
            <a:ext cx="7774632" cy="864096"/>
          </a:xfrm>
        </p:spPr>
        <p:txBody>
          <a:bodyPr/>
          <a:lstStyle/>
          <a:p>
            <a:endParaRPr lang="en-US" b="1" dirty="0"/>
          </a:p>
        </p:txBody>
      </p:sp>
      <p:sp>
        <p:nvSpPr>
          <p:cNvPr id="11" name="Content Placeholder 2"/>
          <p:cNvSpPr>
            <a:spLocks noGrp="1"/>
          </p:cNvSpPr>
          <p:nvPr>
            <p:ph idx="1"/>
          </p:nvPr>
        </p:nvSpPr>
        <p:spPr>
          <a:xfrm>
            <a:off x="395536" y="1700808"/>
            <a:ext cx="7772400" cy="3753544"/>
          </a:xfrm>
        </p:spPr>
        <p:txBody>
          <a:bodyPr/>
          <a:lstStyle/>
          <a:p>
            <a:endParaRPr lang="en-US" dirty="0"/>
          </a:p>
        </p:txBody>
      </p:sp>
      <p:pic>
        <p:nvPicPr>
          <p:cNvPr id="14" name="Picture 13"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7" name="Rectangle 16"/>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8"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9" name="Picture 18"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036645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281115"/>
            <a:ext cx="7772400" cy="1362075"/>
          </a:xfrm>
        </p:spPr>
        <p:txBody>
          <a:bodyPr anchor="t"/>
          <a:lstStyle>
            <a:lvl1pPr algn="l">
              <a:defRPr sz="4000" b="1" cap="all"/>
            </a:lvl1pPr>
          </a:lstStyle>
          <a:p>
            <a:r>
              <a:rPr lang="fr-CA"/>
              <a:t>Click to edit Master title style</a:t>
            </a:r>
            <a:endParaRPr lang="en-US" dirty="0"/>
          </a:p>
        </p:txBody>
      </p:sp>
      <p:sp>
        <p:nvSpPr>
          <p:cNvPr id="3" name="Text Placeholder 2"/>
          <p:cNvSpPr>
            <a:spLocks noGrp="1"/>
          </p:cNvSpPr>
          <p:nvPr>
            <p:ph type="body" idx="1"/>
          </p:nvPr>
        </p:nvSpPr>
        <p:spPr>
          <a:xfrm>
            <a:off x="722313" y="2780928"/>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CA"/>
              <a:t>Click to edit Master text styles</a:t>
            </a:r>
          </a:p>
        </p:txBody>
      </p:sp>
      <p:pic>
        <p:nvPicPr>
          <p:cNvPr id="6" name="Picture 5"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0" name="Rectangle 9"/>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1"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2" name="Picture 11"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4137314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Click to edit Master title style</a:t>
            </a:r>
            <a:endParaRPr lang="en-US"/>
          </a:p>
        </p:txBody>
      </p:sp>
      <p:sp>
        <p:nvSpPr>
          <p:cNvPr id="3" name="Content Placeholder 2"/>
          <p:cNvSpPr>
            <a:spLocks noGrp="1"/>
          </p:cNvSpPr>
          <p:nvPr>
            <p:ph sz="half" idx="1"/>
          </p:nvPr>
        </p:nvSpPr>
        <p:spPr>
          <a:xfrm>
            <a:off x="685800" y="1524000"/>
            <a:ext cx="3810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sp>
        <p:nvSpPr>
          <p:cNvPr id="4" name="Content Placeholder 3"/>
          <p:cNvSpPr>
            <a:spLocks noGrp="1"/>
          </p:cNvSpPr>
          <p:nvPr>
            <p:ph sz="half" idx="2"/>
          </p:nvPr>
        </p:nvSpPr>
        <p:spPr>
          <a:xfrm>
            <a:off x="4648200" y="1524000"/>
            <a:ext cx="3810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7" name="Picture 6"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1" name="Rectangle 10"/>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2"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3" name="Picture 12"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1805733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fr-CA"/>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9" name="Picture 8"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3" name="Rectangle 12"/>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4"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5" name="Picture 14"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2" name="Picture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972345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Click to edit Master title style</a:t>
            </a:r>
            <a:endParaRPr lang="en-US"/>
          </a:p>
        </p:txBody>
      </p:sp>
      <p:pic>
        <p:nvPicPr>
          <p:cNvPr id="5" name="Picture 4"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9" name="Rectangle 8"/>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0"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1" name="Picture 10"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8" name="Picture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229001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4" name="Picture 3"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8" name="Rectangle 7"/>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9"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0" name="Picture 9"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7" name="Picture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493743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3008313" cy="1162050"/>
          </a:xfrm>
        </p:spPr>
        <p:txBody>
          <a:bodyPr anchor="b"/>
          <a:lstStyle>
            <a:lvl1pPr algn="l">
              <a:defRPr sz="2000" b="1"/>
            </a:lvl1pPr>
          </a:lstStyle>
          <a:p>
            <a:r>
              <a:rPr lang="fr-CA" dirty="0"/>
              <a:t>Click to </a:t>
            </a:r>
            <a:r>
              <a:rPr lang="fr-CA" dirty="0" err="1"/>
              <a:t>edit</a:t>
            </a:r>
            <a:r>
              <a:rPr lang="fr-CA" dirty="0"/>
              <a:t> Master </a:t>
            </a:r>
            <a:r>
              <a:rPr lang="fr-CA" dirty="0" err="1"/>
              <a:t>title</a:t>
            </a:r>
            <a:r>
              <a:rPr lang="fr-CA" dirty="0"/>
              <a:t> style</a:t>
            </a:r>
            <a:endParaRPr lang="en-US" dirty="0"/>
          </a:p>
        </p:txBody>
      </p:sp>
      <p:sp>
        <p:nvSpPr>
          <p:cNvPr id="3" name="Content Placeholder 2"/>
          <p:cNvSpPr>
            <a:spLocks noGrp="1"/>
          </p:cNvSpPr>
          <p:nvPr>
            <p:ph idx="1"/>
          </p:nvPr>
        </p:nvSpPr>
        <p:spPr>
          <a:xfrm>
            <a:off x="3575050" y="40466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dirty="0"/>
              <a:t>Click to </a:t>
            </a:r>
            <a:r>
              <a:rPr lang="fr-CA" dirty="0" err="1"/>
              <a:t>edit</a:t>
            </a:r>
            <a:r>
              <a:rPr lang="fr-CA" dirty="0"/>
              <a:t> Master </a:t>
            </a:r>
            <a:r>
              <a:rPr lang="fr-CA" dirty="0" err="1"/>
              <a:t>text</a:t>
            </a:r>
            <a:r>
              <a:rPr lang="fr-CA" dirty="0"/>
              <a:t> styles</a:t>
            </a:r>
          </a:p>
          <a:p>
            <a:pPr lvl="1"/>
            <a:r>
              <a:rPr lang="fr-CA" dirty="0"/>
              <a:t>Second </a:t>
            </a:r>
            <a:r>
              <a:rPr lang="fr-CA" dirty="0" err="1"/>
              <a:t>level</a:t>
            </a:r>
            <a:endParaRPr lang="fr-CA" dirty="0"/>
          </a:p>
          <a:p>
            <a:pPr lvl="2"/>
            <a:r>
              <a:rPr lang="fr-CA" dirty="0" err="1"/>
              <a:t>Third</a:t>
            </a:r>
            <a:r>
              <a:rPr lang="fr-CA" dirty="0"/>
              <a:t> </a:t>
            </a:r>
            <a:r>
              <a:rPr lang="fr-CA" dirty="0" err="1"/>
              <a:t>level</a:t>
            </a:r>
            <a:endParaRPr lang="fr-CA" dirty="0"/>
          </a:p>
          <a:p>
            <a:pPr lvl="3"/>
            <a:r>
              <a:rPr lang="fr-CA" dirty="0" err="1"/>
              <a:t>Fourth</a:t>
            </a:r>
            <a:r>
              <a:rPr lang="fr-CA" dirty="0"/>
              <a:t> </a:t>
            </a:r>
            <a:r>
              <a:rPr lang="fr-CA" dirty="0" err="1"/>
              <a:t>level</a:t>
            </a:r>
            <a:endParaRPr lang="fr-CA" dirty="0"/>
          </a:p>
          <a:p>
            <a:pPr lvl="4"/>
            <a:r>
              <a:rPr lang="fr-CA" dirty="0" err="1"/>
              <a:t>Fifth</a:t>
            </a:r>
            <a:r>
              <a:rPr lang="fr-CA" dirty="0"/>
              <a:t> </a:t>
            </a:r>
            <a:r>
              <a:rPr lang="fr-CA" dirty="0" err="1"/>
              <a:t>level</a:t>
            </a:r>
            <a:endParaRPr lang="en-US" dirty="0"/>
          </a:p>
        </p:txBody>
      </p:sp>
      <p:sp>
        <p:nvSpPr>
          <p:cNvPr id="4" name="Text Placeholder 3"/>
          <p:cNvSpPr>
            <a:spLocks noGrp="1"/>
          </p:cNvSpPr>
          <p:nvPr>
            <p:ph type="body" sz="half" idx="2"/>
          </p:nvPr>
        </p:nvSpPr>
        <p:spPr>
          <a:xfrm>
            <a:off x="457200" y="1772816"/>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Click to edit Master text styles</a:t>
            </a:r>
          </a:p>
        </p:txBody>
      </p:sp>
      <p:pic>
        <p:nvPicPr>
          <p:cNvPr id="7" name="Picture 6"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1" name="Rectangle 10"/>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2"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3" name="Picture 12"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67423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302422"/>
            <a:ext cx="5486400" cy="566738"/>
          </a:xfrm>
        </p:spPr>
        <p:txBody>
          <a:bodyPr anchor="b"/>
          <a:lstStyle>
            <a:lvl1pPr algn="l">
              <a:defRPr sz="2000" b="1"/>
            </a:lvl1pPr>
          </a:lstStyle>
          <a:p>
            <a:r>
              <a:rPr lang="fr-CA"/>
              <a:t>Click to edit Master title style</a:t>
            </a:r>
            <a:endParaRPr lang="en-US"/>
          </a:p>
        </p:txBody>
      </p:sp>
      <p:sp>
        <p:nvSpPr>
          <p:cNvPr id="3" name="Picture Placeholder 2"/>
          <p:cNvSpPr>
            <a:spLocks noGrp="1"/>
          </p:cNvSpPr>
          <p:nvPr>
            <p:ph type="pic" idx="1"/>
          </p:nvPr>
        </p:nvSpPr>
        <p:spPr>
          <a:xfrm>
            <a:off x="1792288" y="612775"/>
            <a:ext cx="5486400" cy="353630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CA" noProof="0"/>
              <a:t>Drag picture to placeholder or click icon to add</a:t>
            </a:r>
            <a:endParaRPr lang="en-US" noProof="0"/>
          </a:p>
        </p:txBody>
      </p:sp>
      <p:sp>
        <p:nvSpPr>
          <p:cNvPr id="4" name="Text Placeholder 3"/>
          <p:cNvSpPr>
            <a:spLocks noGrp="1"/>
          </p:cNvSpPr>
          <p:nvPr>
            <p:ph type="body" sz="half" idx="2"/>
          </p:nvPr>
        </p:nvSpPr>
        <p:spPr>
          <a:xfrm>
            <a:off x="1792288" y="4869160"/>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Click to edit Master text styles</a:t>
            </a:r>
          </a:p>
        </p:txBody>
      </p:sp>
      <p:pic>
        <p:nvPicPr>
          <p:cNvPr id="7" name="Picture 6"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1" name="Rectangle 10"/>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2"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3" name="Picture 12"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502005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6" name="Picture 5"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0" name="Rectangle 9"/>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1"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2" name="Picture 11"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4439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81000"/>
            <a:ext cx="1943100" cy="5029200"/>
          </a:xfrm>
        </p:spPr>
        <p:txBody>
          <a:bodyPr vert="eaVert"/>
          <a:lstStyle/>
          <a:p>
            <a:r>
              <a:rPr lang="fr-CA"/>
              <a:t>Click to edit Master title style</a:t>
            </a:r>
            <a:endParaRPr lang="en-US"/>
          </a:p>
        </p:txBody>
      </p:sp>
      <p:sp>
        <p:nvSpPr>
          <p:cNvPr id="3" name="Vertical Text Placeholder 2"/>
          <p:cNvSpPr>
            <a:spLocks noGrp="1"/>
          </p:cNvSpPr>
          <p:nvPr>
            <p:ph type="body" orient="vert" idx="1"/>
          </p:nvPr>
        </p:nvSpPr>
        <p:spPr>
          <a:xfrm>
            <a:off x="685800" y="381000"/>
            <a:ext cx="5676900" cy="5029200"/>
          </a:xfrm>
        </p:spPr>
        <p:txBody>
          <a:bodyPr vert="eaVert"/>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6" name="Picture 5"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0" name="Rectangle 9"/>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Times" pitchFamily="-110" charset="0"/>
              </a:rPr>
              <a:t> </a:t>
            </a:r>
          </a:p>
        </p:txBody>
      </p:sp>
      <p:sp>
        <p:nvSpPr>
          <p:cNvPr id="11"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rgbClr val="A69C95"/>
                </a:solidFill>
              </a:rPr>
              <a:t>uOttawa.ca</a:t>
            </a:r>
            <a:endParaRPr lang="en-US" dirty="0">
              <a:solidFill>
                <a:srgbClr val="A69C95"/>
              </a:solidFill>
            </a:endParaRPr>
          </a:p>
        </p:txBody>
      </p:sp>
      <p:pic>
        <p:nvPicPr>
          <p:cNvPr id="12" name="Picture 11"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1348269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0"/>
          </a:blip>
          <a:srcRect/>
          <a:stretch>
            <a:fillRect/>
          </a:stretch>
        </a:blip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85800" y="381000"/>
            <a:ext cx="6553200" cy="91440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CA" dirty="0"/>
              <a:t>Click to </a:t>
            </a:r>
            <a:r>
              <a:rPr lang="fr-CA" dirty="0" err="1"/>
              <a:t>add</a:t>
            </a:r>
            <a:r>
              <a:rPr lang="fr-CA" dirty="0"/>
              <a:t> </a:t>
            </a:r>
            <a:r>
              <a:rPr lang="fr-CA" dirty="0" err="1"/>
              <a:t>title</a:t>
            </a:r>
            <a:r>
              <a:rPr lang="fr-CA" dirty="0"/>
              <a:t> </a:t>
            </a:r>
            <a:r>
              <a:rPr lang="fr-CA" dirty="0" err="1"/>
              <a:t>here</a:t>
            </a:r>
            <a:endParaRPr lang="en-US" dirty="0"/>
          </a:p>
        </p:txBody>
      </p:sp>
      <p:sp>
        <p:nvSpPr>
          <p:cNvPr id="1028" name="Rectangle 3"/>
          <p:cNvSpPr>
            <a:spLocks noGrp="1" noChangeArrowheads="1"/>
          </p:cNvSpPr>
          <p:nvPr>
            <p:ph type="body" idx="1"/>
          </p:nvPr>
        </p:nvSpPr>
        <p:spPr bwMode="auto">
          <a:xfrm>
            <a:off x="685800" y="1524000"/>
            <a:ext cx="7772400" cy="388620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CA" dirty="0"/>
              <a:t>Click to </a:t>
            </a:r>
            <a:r>
              <a:rPr lang="fr-CA" dirty="0" err="1"/>
              <a:t>add</a:t>
            </a:r>
            <a:r>
              <a:rPr lang="fr-CA" dirty="0"/>
              <a:t> content </a:t>
            </a:r>
            <a:r>
              <a:rPr lang="fr-CA" dirty="0" err="1"/>
              <a:t>here</a:t>
            </a:r>
            <a:endParaRPr lang="en-US" dirty="0"/>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sldNum="0" hdr="0" dt="0"/>
  <p:txStyles>
    <p:titleStyle>
      <a:lvl1pPr algn="l" rtl="0" eaLnBrk="1" fontAlgn="base" hangingPunct="1">
        <a:spcBef>
          <a:spcPct val="0"/>
        </a:spcBef>
        <a:spcAft>
          <a:spcPct val="0"/>
        </a:spcAft>
        <a:defRPr sz="2800" b="1">
          <a:solidFill>
            <a:srgbClr val="990000"/>
          </a:solidFill>
          <a:latin typeface="Verdana"/>
          <a:ea typeface="ＭＳ Ｐゴシック" charset="0"/>
          <a:cs typeface="Verdana"/>
        </a:defRPr>
      </a:lvl1pPr>
      <a:lvl2pPr algn="l" rtl="0" eaLnBrk="1" fontAlgn="base" hangingPunct="1">
        <a:spcBef>
          <a:spcPct val="0"/>
        </a:spcBef>
        <a:spcAft>
          <a:spcPct val="0"/>
        </a:spcAft>
        <a:defRPr sz="2800">
          <a:solidFill>
            <a:srgbClr val="990000"/>
          </a:solidFill>
          <a:latin typeface="Verdana" charset="0"/>
          <a:ea typeface="ＭＳ Ｐゴシック" charset="0"/>
        </a:defRPr>
      </a:lvl2pPr>
      <a:lvl3pPr algn="l" rtl="0" eaLnBrk="1" fontAlgn="base" hangingPunct="1">
        <a:spcBef>
          <a:spcPct val="0"/>
        </a:spcBef>
        <a:spcAft>
          <a:spcPct val="0"/>
        </a:spcAft>
        <a:defRPr sz="2800">
          <a:solidFill>
            <a:srgbClr val="990000"/>
          </a:solidFill>
          <a:latin typeface="Verdana" charset="0"/>
          <a:ea typeface="ＭＳ Ｐゴシック" charset="0"/>
        </a:defRPr>
      </a:lvl3pPr>
      <a:lvl4pPr algn="l" rtl="0" eaLnBrk="1" fontAlgn="base" hangingPunct="1">
        <a:spcBef>
          <a:spcPct val="0"/>
        </a:spcBef>
        <a:spcAft>
          <a:spcPct val="0"/>
        </a:spcAft>
        <a:defRPr sz="2800">
          <a:solidFill>
            <a:srgbClr val="990000"/>
          </a:solidFill>
          <a:latin typeface="Verdana" charset="0"/>
          <a:ea typeface="ＭＳ Ｐゴシック" charset="0"/>
        </a:defRPr>
      </a:lvl4pPr>
      <a:lvl5pPr algn="l" rtl="0" eaLnBrk="1" fontAlgn="base" hangingPunct="1">
        <a:spcBef>
          <a:spcPct val="0"/>
        </a:spcBef>
        <a:spcAft>
          <a:spcPct val="0"/>
        </a:spcAft>
        <a:defRPr sz="2800">
          <a:solidFill>
            <a:srgbClr val="990000"/>
          </a:solidFill>
          <a:latin typeface="Verdana" charset="0"/>
          <a:ea typeface="ＭＳ Ｐゴシック" charset="0"/>
        </a:defRPr>
      </a:lvl5pPr>
      <a:lvl6pPr marL="457200" algn="l" rtl="0" eaLnBrk="1" fontAlgn="base" hangingPunct="1">
        <a:spcBef>
          <a:spcPct val="0"/>
        </a:spcBef>
        <a:spcAft>
          <a:spcPct val="0"/>
        </a:spcAft>
        <a:defRPr sz="2800">
          <a:solidFill>
            <a:srgbClr val="990000"/>
          </a:solidFill>
          <a:latin typeface="Arial Black" pitchFamily="-110" charset="0"/>
        </a:defRPr>
      </a:lvl6pPr>
      <a:lvl7pPr marL="914400" algn="l" rtl="0" eaLnBrk="1" fontAlgn="base" hangingPunct="1">
        <a:spcBef>
          <a:spcPct val="0"/>
        </a:spcBef>
        <a:spcAft>
          <a:spcPct val="0"/>
        </a:spcAft>
        <a:defRPr sz="2800">
          <a:solidFill>
            <a:srgbClr val="990000"/>
          </a:solidFill>
          <a:latin typeface="Arial Black" pitchFamily="-110" charset="0"/>
        </a:defRPr>
      </a:lvl7pPr>
      <a:lvl8pPr marL="1371600" algn="l" rtl="0" eaLnBrk="1" fontAlgn="base" hangingPunct="1">
        <a:spcBef>
          <a:spcPct val="0"/>
        </a:spcBef>
        <a:spcAft>
          <a:spcPct val="0"/>
        </a:spcAft>
        <a:defRPr sz="2800">
          <a:solidFill>
            <a:srgbClr val="990000"/>
          </a:solidFill>
          <a:latin typeface="Arial Black" pitchFamily="-110" charset="0"/>
        </a:defRPr>
      </a:lvl8pPr>
      <a:lvl9pPr marL="1828800" algn="l" rtl="0" eaLnBrk="1" fontAlgn="base" hangingPunct="1">
        <a:spcBef>
          <a:spcPct val="0"/>
        </a:spcBef>
        <a:spcAft>
          <a:spcPct val="0"/>
        </a:spcAft>
        <a:defRPr sz="2800">
          <a:solidFill>
            <a:srgbClr val="990000"/>
          </a:solidFill>
          <a:latin typeface="Arial Black" pitchFamily="-110" charset="0"/>
        </a:defRPr>
      </a:lvl9pPr>
    </p:titleStyle>
    <p:bodyStyle>
      <a:lvl1pPr marL="342900" indent="-342900" algn="l" rtl="0" eaLnBrk="1" fontAlgn="base" hangingPunct="1">
        <a:spcBef>
          <a:spcPct val="20000"/>
        </a:spcBef>
        <a:spcAft>
          <a:spcPct val="0"/>
        </a:spcAft>
        <a:buChar char="•"/>
        <a:defRPr sz="2000">
          <a:solidFill>
            <a:schemeClr val="tx1"/>
          </a:solidFill>
          <a:latin typeface="Verdana"/>
          <a:ea typeface="ＭＳ Ｐゴシック" charset="0"/>
          <a:cs typeface="Verdana"/>
        </a:defRPr>
      </a:lvl1pPr>
      <a:lvl2pPr marL="742950" indent="-28575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2pPr>
      <a:lvl3pPr marL="11430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3pPr>
      <a:lvl4pPr marL="16002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4pPr>
      <a:lvl5pPr marL="20574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2.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ourworldindata.org/economic-growth"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en.wikipedia.org/wiki/List_of_countries_by_GDP_(real)_per_capita_growth_rate"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20140120RLIMG_0019_RETOUCHED.jpg"/>
          <p:cNvPicPr>
            <a:picLocks noChangeAspect="1"/>
          </p:cNvPicPr>
          <p:nvPr/>
        </p:nvPicPr>
        <p:blipFill rotWithShape="1">
          <a:blip r:embed="rId3">
            <a:extLst>
              <a:ext uri="{28A0092B-C50C-407E-A947-70E740481C1C}">
                <a14:useLocalDpi xmlns:a14="http://schemas.microsoft.com/office/drawing/2010/main" val="0"/>
              </a:ext>
            </a:extLst>
          </a:blip>
          <a:srcRect l="12062" t="4093"/>
          <a:stretch/>
        </p:blipFill>
        <p:spPr>
          <a:xfrm>
            <a:off x="0" y="6865"/>
            <a:ext cx="9144000" cy="6648400"/>
          </a:xfrm>
          <a:prstGeom prst="rect">
            <a:avLst/>
          </a:prstGeom>
        </p:spPr>
      </p:pic>
      <p:sp>
        <p:nvSpPr>
          <p:cNvPr id="28" name="Rectangle 27"/>
          <p:cNvSpPr/>
          <p:nvPr/>
        </p:nvSpPr>
        <p:spPr bwMode="auto">
          <a:xfrm>
            <a:off x="1763688" y="2852936"/>
            <a:ext cx="7380312" cy="1224136"/>
          </a:xfrm>
          <a:prstGeom prst="rect">
            <a:avLst/>
          </a:prstGeom>
          <a:solidFill>
            <a:schemeClr val="tx1">
              <a:alpha val="75000"/>
            </a:schemeClr>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pitchFamily="-110" charset="0"/>
            </a:endParaRPr>
          </a:p>
        </p:txBody>
      </p:sp>
      <p:sp>
        <p:nvSpPr>
          <p:cNvPr id="29" name="Rectangle 28"/>
          <p:cNvSpPr/>
          <p:nvPr/>
        </p:nvSpPr>
        <p:spPr bwMode="auto">
          <a:xfrm>
            <a:off x="1763688" y="4149080"/>
            <a:ext cx="7380312" cy="321320"/>
          </a:xfrm>
          <a:prstGeom prst="rect">
            <a:avLst/>
          </a:prstGeom>
          <a:solidFill>
            <a:schemeClr val="tx1">
              <a:alpha val="75000"/>
            </a:schemeClr>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pitchFamily="-110" charset="0"/>
            </a:endParaRPr>
          </a:p>
        </p:txBody>
      </p:sp>
      <p:sp>
        <p:nvSpPr>
          <p:cNvPr id="30" name="Title 1"/>
          <p:cNvSpPr txBox="1">
            <a:spLocks/>
          </p:cNvSpPr>
          <p:nvPr/>
        </p:nvSpPr>
        <p:spPr bwMode="auto">
          <a:xfrm>
            <a:off x="1890314" y="3068960"/>
            <a:ext cx="7164288" cy="792088"/>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800" b="1">
                <a:solidFill>
                  <a:srgbClr val="990000"/>
                </a:solidFill>
                <a:latin typeface="Verdana"/>
                <a:ea typeface="ＭＳ Ｐゴシック" charset="0"/>
                <a:cs typeface="Verdana"/>
              </a:defRPr>
            </a:lvl1pPr>
            <a:lvl2pPr algn="l" rtl="0" eaLnBrk="1" fontAlgn="base" hangingPunct="1">
              <a:spcBef>
                <a:spcPct val="0"/>
              </a:spcBef>
              <a:spcAft>
                <a:spcPct val="0"/>
              </a:spcAft>
              <a:defRPr sz="2800">
                <a:solidFill>
                  <a:srgbClr val="990000"/>
                </a:solidFill>
                <a:latin typeface="Verdana" charset="0"/>
                <a:ea typeface="ＭＳ Ｐゴシック" charset="0"/>
              </a:defRPr>
            </a:lvl2pPr>
            <a:lvl3pPr algn="l" rtl="0" eaLnBrk="1" fontAlgn="base" hangingPunct="1">
              <a:spcBef>
                <a:spcPct val="0"/>
              </a:spcBef>
              <a:spcAft>
                <a:spcPct val="0"/>
              </a:spcAft>
              <a:defRPr sz="2800">
                <a:solidFill>
                  <a:srgbClr val="990000"/>
                </a:solidFill>
                <a:latin typeface="Verdana" charset="0"/>
                <a:ea typeface="ＭＳ Ｐゴシック" charset="0"/>
              </a:defRPr>
            </a:lvl3pPr>
            <a:lvl4pPr algn="l" rtl="0" eaLnBrk="1" fontAlgn="base" hangingPunct="1">
              <a:spcBef>
                <a:spcPct val="0"/>
              </a:spcBef>
              <a:spcAft>
                <a:spcPct val="0"/>
              </a:spcAft>
              <a:defRPr sz="2800">
                <a:solidFill>
                  <a:srgbClr val="990000"/>
                </a:solidFill>
                <a:latin typeface="Verdana" charset="0"/>
                <a:ea typeface="ＭＳ Ｐゴシック" charset="0"/>
              </a:defRPr>
            </a:lvl4pPr>
            <a:lvl5pPr algn="l" rtl="0" eaLnBrk="1" fontAlgn="base" hangingPunct="1">
              <a:spcBef>
                <a:spcPct val="0"/>
              </a:spcBef>
              <a:spcAft>
                <a:spcPct val="0"/>
              </a:spcAft>
              <a:defRPr sz="2800">
                <a:solidFill>
                  <a:srgbClr val="990000"/>
                </a:solidFill>
                <a:latin typeface="Verdana" charset="0"/>
                <a:ea typeface="ＭＳ Ｐゴシック" charset="0"/>
              </a:defRPr>
            </a:lvl5pPr>
            <a:lvl6pPr marL="457200" algn="l" rtl="0" eaLnBrk="1" fontAlgn="base" hangingPunct="1">
              <a:spcBef>
                <a:spcPct val="0"/>
              </a:spcBef>
              <a:spcAft>
                <a:spcPct val="0"/>
              </a:spcAft>
              <a:defRPr sz="2800">
                <a:solidFill>
                  <a:srgbClr val="990000"/>
                </a:solidFill>
                <a:latin typeface="Arial Black" pitchFamily="-110" charset="0"/>
              </a:defRPr>
            </a:lvl6pPr>
            <a:lvl7pPr marL="914400" algn="l" rtl="0" eaLnBrk="1" fontAlgn="base" hangingPunct="1">
              <a:spcBef>
                <a:spcPct val="0"/>
              </a:spcBef>
              <a:spcAft>
                <a:spcPct val="0"/>
              </a:spcAft>
              <a:defRPr sz="2800">
                <a:solidFill>
                  <a:srgbClr val="990000"/>
                </a:solidFill>
                <a:latin typeface="Arial Black" pitchFamily="-110" charset="0"/>
              </a:defRPr>
            </a:lvl7pPr>
            <a:lvl8pPr marL="1371600" algn="l" rtl="0" eaLnBrk="1" fontAlgn="base" hangingPunct="1">
              <a:spcBef>
                <a:spcPct val="0"/>
              </a:spcBef>
              <a:spcAft>
                <a:spcPct val="0"/>
              </a:spcAft>
              <a:defRPr sz="2800">
                <a:solidFill>
                  <a:srgbClr val="990000"/>
                </a:solidFill>
                <a:latin typeface="Arial Black" pitchFamily="-110" charset="0"/>
              </a:defRPr>
            </a:lvl8pPr>
            <a:lvl9pPr marL="1828800" algn="l" rtl="0" eaLnBrk="1" fontAlgn="base" hangingPunct="1">
              <a:spcBef>
                <a:spcPct val="0"/>
              </a:spcBef>
              <a:spcAft>
                <a:spcPct val="0"/>
              </a:spcAft>
              <a:defRPr sz="2800">
                <a:solidFill>
                  <a:srgbClr val="990000"/>
                </a:solidFill>
                <a:latin typeface="Arial Black" pitchFamily="-110" charset="0"/>
              </a:defRPr>
            </a:lvl9pPr>
          </a:lstStyle>
          <a:p>
            <a:r>
              <a:rPr lang="en-US" sz="1800" dirty="0">
                <a:solidFill>
                  <a:schemeClr val="bg1"/>
                </a:solidFill>
                <a:latin typeface="Arial"/>
                <a:cs typeface="Arial"/>
              </a:rPr>
              <a:t>CHAPITRE 9: LA CROISSANCE ÉCONOMIQUE</a:t>
            </a:r>
          </a:p>
        </p:txBody>
      </p:sp>
      <p:sp>
        <p:nvSpPr>
          <p:cNvPr id="32" name="Text Placeholder 2"/>
          <p:cNvSpPr txBox="1">
            <a:spLocks/>
          </p:cNvSpPr>
          <p:nvPr/>
        </p:nvSpPr>
        <p:spPr bwMode="auto">
          <a:xfrm>
            <a:off x="1872208" y="4149080"/>
            <a:ext cx="7164288" cy="28803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har char="•"/>
              <a:defRPr sz="2000">
                <a:solidFill>
                  <a:schemeClr val="tx1"/>
                </a:solidFill>
                <a:latin typeface="Verdana"/>
                <a:ea typeface="ＭＳ Ｐゴシック" charset="0"/>
                <a:cs typeface="Verdana"/>
              </a:defRPr>
            </a:lvl1pPr>
            <a:lvl2pPr marL="742950" indent="-28575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2pPr>
            <a:lvl3pPr marL="11430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3pPr>
            <a:lvl4pPr marL="16002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4pPr>
            <a:lvl5pPr marL="20574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9pPr>
          </a:lstStyle>
          <a:p>
            <a:pPr marL="0" indent="0">
              <a:buNone/>
            </a:pPr>
            <a:endParaRPr lang="en-US" sz="1200" dirty="0">
              <a:solidFill>
                <a:schemeClr val="bg1"/>
              </a:solidFill>
              <a:latin typeface="Arial"/>
              <a:cs typeface="Arial"/>
            </a:endParaRPr>
          </a:p>
        </p:txBody>
      </p:sp>
      <p:sp>
        <p:nvSpPr>
          <p:cNvPr id="18" name="Rectangle 17"/>
          <p:cNvSpPr/>
          <p:nvPr/>
        </p:nvSpPr>
        <p:spPr bwMode="auto">
          <a:xfrm>
            <a:off x="1688352" y="2852936"/>
            <a:ext cx="78511" cy="1224136"/>
          </a:xfrm>
          <a:prstGeom prst="rect">
            <a:avLst/>
          </a:prstGeom>
          <a:solidFill>
            <a:srgbClr val="009D93"/>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A69C95"/>
              </a:solidFill>
              <a:effectLst/>
              <a:latin typeface="Times" pitchFamily="-110" charset="0"/>
            </a:endParaRPr>
          </a:p>
        </p:txBody>
      </p:sp>
      <p:sp>
        <p:nvSpPr>
          <p:cNvPr id="19" name="Rectangle 18"/>
          <p:cNvSpPr/>
          <p:nvPr/>
        </p:nvSpPr>
        <p:spPr bwMode="auto">
          <a:xfrm>
            <a:off x="1688353" y="4149080"/>
            <a:ext cx="78510" cy="321320"/>
          </a:xfrm>
          <a:prstGeom prst="rect">
            <a:avLst/>
          </a:prstGeom>
          <a:solidFill>
            <a:srgbClr val="009D93"/>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rgbClr val="A69C95"/>
                </a:solidFill>
                <a:effectLst/>
                <a:latin typeface="Times" pitchFamily="-110" charset="0"/>
              </a:rPr>
              <a:t> </a:t>
            </a:r>
          </a:p>
        </p:txBody>
      </p:sp>
      <p:grpSp>
        <p:nvGrpSpPr>
          <p:cNvPr id="2" name="Group 1"/>
          <p:cNvGrpSpPr/>
          <p:nvPr/>
        </p:nvGrpSpPr>
        <p:grpSpPr>
          <a:xfrm>
            <a:off x="-13729" y="-1866"/>
            <a:ext cx="9172670" cy="6866730"/>
            <a:chOff x="-13729" y="-1866"/>
            <a:chExt cx="9172670" cy="6866730"/>
          </a:xfrm>
        </p:grpSpPr>
        <p:sp>
          <p:nvSpPr>
            <p:cNvPr id="8" name="Rectangle 7"/>
            <p:cNvSpPr/>
            <p:nvPr/>
          </p:nvSpPr>
          <p:spPr bwMode="auto">
            <a:xfrm>
              <a:off x="-6643" y="5704704"/>
              <a:ext cx="9165584" cy="950222"/>
            </a:xfrm>
            <a:prstGeom prst="rect">
              <a:avLst/>
            </a:prstGeom>
            <a:solidFill>
              <a:schemeClr val="tx1">
                <a:alpha val="75000"/>
              </a:schemeClr>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pic>
          <p:nvPicPr>
            <p:cNvPr id="16" name="Picture 15" descr="uOttawa_HOR_WHIT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3600" y="5949280"/>
              <a:ext cx="1693389" cy="452922"/>
            </a:xfrm>
            <a:prstGeom prst="rect">
              <a:avLst/>
            </a:prstGeom>
          </p:spPr>
        </p:pic>
        <p:pic>
          <p:nvPicPr>
            <p:cNvPr id="14" name="Picture 13" descr="top.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7" name="Footer Placeholder 6"/>
            <p:cNvSpPr txBox="1">
              <a:spLocks noChangeArrowheads="1"/>
            </p:cNvSpPr>
            <p:nvPr/>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a:solidFill>
                    <a:schemeClr val="bg1"/>
                  </a:solidFill>
                </a:rPr>
                <a:t>uOttawa.ca</a:t>
              </a:r>
              <a:endParaRPr lang="en-US" dirty="0">
                <a:solidFill>
                  <a:schemeClr val="bg1"/>
                </a:solidFill>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
          <p:nvSpPr>
            <p:cNvPr id="20" name="Footer Placeholder 6"/>
            <p:cNvSpPr txBox="1">
              <a:spLocks noChangeArrowheads="1"/>
            </p:cNvSpPr>
            <p:nvPr/>
          </p:nvSpPr>
          <p:spPr bwMode="auto">
            <a:xfrm>
              <a:off x="179512" y="5753851"/>
              <a:ext cx="6408712"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sz="1450" err="1">
                  <a:solidFill>
                    <a:schemeClr val="bg1"/>
                  </a:solidFill>
                </a:rPr>
                <a:t>Faculté</a:t>
              </a:r>
              <a:r>
                <a:rPr lang="en-US" sz="1450">
                  <a:solidFill>
                    <a:schemeClr val="bg1"/>
                  </a:solidFill>
                </a:rPr>
                <a:t> des sciences </a:t>
              </a:r>
              <a:r>
                <a:rPr lang="en-US" sz="1450" err="1">
                  <a:solidFill>
                    <a:schemeClr val="bg1"/>
                  </a:solidFill>
                </a:rPr>
                <a:t>sociales</a:t>
              </a:r>
              <a:r>
                <a:rPr lang="en-US" sz="1450">
                  <a:solidFill>
                    <a:schemeClr val="bg1"/>
                  </a:solidFill>
                </a:rPr>
                <a:t>  |  Faculty of Social Sciences</a:t>
              </a:r>
            </a:p>
          </p:txBody>
        </p:sp>
      </p:grpSp>
    </p:spTree>
    <p:extLst>
      <p:ext uri="{BB962C8B-B14F-4D97-AF65-F5344CB8AC3E}">
        <p14:creationId xmlns:p14="http://schemas.microsoft.com/office/powerpoint/2010/main" val="875560913"/>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a:latin typeface="Calibri Light" charset="0"/>
                <a:ea typeface="Calibri Light" charset="0"/>
                <a:cs typeface="Calibri Light" charset="0"/>
              </a:rPr>
              <a:t>Objectifs d’apprentissage</a:t>
            </a:r>
          </a:p>
        </p:txBody>
      </p:sp>
      <p:sp>
        <p:nvSpPr>
          <p:cNvPr id="7" name="Content Placeholder 6"/>
          <p:cNvSpPr>
            <a:spLocks noGrp="1"/>
          </p:cNvSpPr>
          <p:nvPr>
            <p:ph idx="1"/>
          </p:nvPr>
        </p:nvSpPr>
        <p:spPr/>
        <p:txBody>
          <a:bodyPr/>
          <a:lstStyle/>
          <a:p>
            <a:r>
              <a:rPr lang="fr-CA" sz="1800" dirty="0">
                <a:latin typeface="Calibri Light" charset="0"/>
                <a:ea typeface="Calibri Light" charset="0"/>
                <a:cs typeface="Calibri Light" charset="0"/>
              </a:rPr>
              <a:t>Calculer le taux de croissance du PIB réel par habitant, en tenant compte des variations des niveaux de prix et de la population.</a:t>
            </a:r>
          </a:p>
          <a:p>
            <a:r>
              <a:rPr lang="fr-CA" sz="1800" dirty="0">
                <a:latin typeface="Calibri Light" charset="0"/>
                <a:ea typeface="Calibri Light" charset="0"/>
                <a:cs typeface="Calibri Light" charset="0"/>
              </a:rPr>
              <a:t>Décrire la relation entre la productivité et la croissance, et dresser la liste des facteurs qui déterminent la productivité.</a:t>
            </a:r>
          </a:p>
          <a:p>
            <a:r>
              <a:rPr lang="fr-CA" sz="1800" dirty="0">
                <a:latin typeface="Calibri Light" charset="0"/>
                <a:ea typeface="Calibri Light" charset="0"/>
                <a:cs typeface="Calibri Light" charset="0"/>
              </a:rPr>
              <a:t>Expliquer la différence entre le niveau de revenu d’un pays et son taux de croissance.</a:t>
            </a:r>
          </a:p>
          <a:p>
            <a:r>
              <a:rPr lang="fr-CA" sz="1800" dirty="0">
                <a:latin typeface="Calibri Light" charset="0"/>
                <a:ea typeface="Calibri Light" charset="0"/>
                <a:cs typeface="Calibri Light" charset="0"/>
              </a:rPr>
              <a:t>Évaluer les données empiriques qui confirment ou qui réfutent la théorie de la convergence.</a:t>
            </a:r>
          </a:p>
          <a:p>
            <a:r>
              <a:rPr lang="fr-CA" sz="1800" dirty="0">
                <a:latin typeface="Calibri Light" charset="0"/>
                <a:ea typeface="Calibri Light" charset="0"/>
                <a:cs typeface="Calibri Light" charset="0"/>
              </a:rPr>
              <a:t>Discuter des politiques qui pourraient favoriser la croissance, et mettre en relation ces politiques avec la productivité.</a:t>
            </a:r>
          </a:p>
          <a:p>
            <a:r>
              <a:rPr lang="fr-CA" sz="1800" dirty="0">
                <a:latin typeface="Calibri Light" charset="0"/>
                <a:ea typeface="Calibri Light" charset="0"/>
                <a:cs typeface="Calibri Light" charset="0"/>
              </a:rPr>
              <a:t>Expliquer comment une bonne gouvernance et l’ouverture économique permettent de jeter les bases de la croissance.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a:t>
            </a:fld>
            <a:endParaRPr lang="en-US" sz="1200">
              <a:solidFill>
                <a:srgbClr val="A69C95"/>
              </a:solidFill>
              <a:latin typeface="Arial"/>
              <a:cs typeface="Arial"/>
            </a:endParaRPr>
          </a:p>
        </p:txBody>
      </p:sp>
    </p:spTree>
    <p:extLst>
      <p:ext uri="{BB962C8B-B14F-4D97-AF65-F5344CB8AC3E}">
        <p14:creationId xmlns:p14="http://schemas.microsoft.com/office/powerpoint/2010/main" val="4150672164"/>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Pourquoi la croissance économique est-elle importante?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sz="1800" dirty="0">
                <a:latin typeface="Calibri Light" charset="0"/>
                <a:ea typeface="Calibri Light" charset="0"/>
                <a:cs typeface="Calibri Light" charset="0"/>
              </a:rPr>
              <a:t>Partout dans le monde, les dirigeants cherchent à favoriser la croissance économique, car elle permet aux citoyens d’être plus riches, en meilleure santé et plus instruits, tout en menant une vie plus confortable. </a:t>
            </a:r>
          </a:p>
          <a:p>
            <a:pPr>
              <a:spcBef>
                <a:spcPts val="0"/>
              </a:spcBef>
              <a:spcAft>
                <a:spcPts val="600"/>
              </a:spcAft>
              <a:buFont typeface="Arial" charset="0"/>
              <a:buChar char="•"/>
            </a:pPr>
            <a:r>
              <a:rPr lang="fr-CA" sz="1800" dirty="0">
                <a:latin typeface="Calibri Light" charset="0"/>
                <a:ea typeface="Calibri Light" charset="0"/>
                <a:cs typeface="Calibri Light" charset="0"/>
              </a:rPr>
              <a:t>Par ailleurs, elle permet aux gouvernements d’accroître leurs recettes fiscales et aux investisseurs d’avoir accès à d’excellentes occasions d’affaires. </a:t>
            </a:r>
          </a:p>
          <a:p>
            <a:pPr>
              <a:spcBef>
                <a:spcPts val="0"/>
              </a:spcBef>
              <a:spcAft>
                <a:spcPts val="600"/>
              </a:spcAft>
              <a:buFont typeface="Arial" charset="0"/>
              <a:buChar char="•"/>
            </a:pPr>
            <a:r>
              <a:rPr lang="fr-CA" sz="1800" dirty="0">
                <a:latin typeface="Calibri Light" charset="0"/>
                <a:ea typeface="Calibri Light" charset="0"/>
                <a:cs typeface="Calibri Light" charset="0"/>
              </a:rPr>
              <a:t>Malheureusement, la formule magique pour favoriser la croissance économique n’existe pas. </a:t>
            </a:r>
          </a:p>
          <a:p>
            <a:pPr>
              <a:spcBef>
                <a:spcPts val="0"/>
              </a:spcBef>
              <a:spcAft>
                <a:spcPts val="600"/>
              </a:spcAft>
              <a:buFont typeface="Arial" charset="0"/>
              <a:buChar char="•"/>
            </a:pPr>
            <a:r>
              <a:rPr lang="fr-CA" sz="1800" dirty="0">
                <a:latin typeface="Calibri Light" charset="0"/>
                <a:ea typeface="Calibri Light" charset="0"/>
                <a:cs typeface="Calibri Light" charset="0"/>
              </a:rPr>
              <a:t>Des décennies de recherche ont permis de comprendre pourquoi certains pays sont riches, alors que d’autres sont pauvres.</a:t>
            </a:r>
          </a:p>
          <a:p>
            <a:pPr>
              <a:spcBef>
                <a:spcPts val="0"/>
              </a:spcBef>
              <a:spcAft>
                <a:spcPts val="600"/>
              </a:spcAft>
              <a:buFont typeface="Arial" charset="0"/>
              <a:buChar char="•"/>
            </a:pPr>
            <a:r>
              <a:rPr lang="fr-CA" sz="1800" dirty="0">
                <a:latin typeface="Calibri Light" charset="0"/>
                <a:ea typeface="Calibri Light" charset="0"/>
                <a:cs typeface="Calibri Light" charset="0"/>
              </a:rPr>
              <a:t>L’histoire a aussi montré qu’il n’est pas facile de traduire cette compréhension en mesures concrètes.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a:t>
            </a:fld>
            <a:endParaRPr lang="en-US" sz="1200">
              <a:solidFill>
                <a:srgbClr val="A69C95"/>
              </a:solidFill>
              <a:latin typeface="Arial"/>
              <a:cs typeface="Arial"/>
            </a:endParaRPr>
          </a:p>
        </p:txBody>
      </p:sp>
    </p:spTree>
    <p:extLst>
      <p:ext uri="{BB962C8B-B14F-4D97-AF65-F5344CB8AC3E}">
        <p14:creationId xmlns:p14="http://schemas.microsoft.com/office/powerpoint/2010/main" val="103485440"/>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989248" cy="864096"/>
          </a:xfrm>
        </p:spPr>
        <p:txBody>
          <a:bodyPr/>
          <a:lstStyle/>
          <a:p>
            <a:r>
              <a:rPr lang="fr-CA" sz="2400" dirty="0">
                <a:latin typeface="Calibri Light" charset="0"/>
                <a:ea typeface="Calibri Light" charset="0"/>
                <a:cs typeface="Calibri Light" charset="0"/>
              </a:rPr>
              <a:t>Pourquoi la croissance économique </a:t>
            </a:r>
            <a:r>
              <a:rPr lang="fr-CA" sz="2400">
                <a:latin typeface="Calibri Light" charset="0"/>
                <a:ea typeface="Calibri Light" charset="0"/>
                <a:cs typeface="Calibri Light" charset="0"/>
              </a:rPr>
              <a:t>est-elle importante? </a:t>
            </a:r>
            <a:r>
              <a:rPr lang="fr-CA" sz="2400" dirty="0">
                <a:latin typeface="Calibri Light" charset="0"/>
                <a:ea typeface="Calibri Light" charset="0"/>
                <a:cs typeface="Calibri Light" charset="0"/>
              </a:rPr>
              <a:t>(suite)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La recherche en vue de trouver une recette qui procurerait la croissance économique est un sujet qui passionne les économistes.</a:t>
            </a:r>
          </a:p>
          <a:p>
            <a:pPr>
              <a:spcBef>
                <a:spcPts val="0"/>
              </a:spcBef>
              <a:spcAft>
                <a:spcPts val="600"/>
              </a:spcAft>
              <a:buFont typeface="Arial" charset="0"/>
              <a:buChar char="•"/>
            </a:pPr>
            <a:r>
              <a:rPr lang="fr-CA" dirty="0">
                <a:latin typeface="Calibri Light" charset="0"/>
                <a:ea typeface="Calibri Light" charset="0"/>
                <a:cs typeface="Calibri Light" charset="0"/>
              </a:rPr>
              <a:t>C’est également l’une des questions les plus importantes et les plus fascinantes en économie et un sujet d’incessants travaux.</a:t>
            </a:r>
          </a:p>
          <a:p>
            <a:pPr>
              <a:spcBef>
                <a:spcPts val="0"/>
              </a:spcBef>
              <a:spcAft>
                <a:spcPts val="600"/>
              </a:spcAft>
              <a:buFont typeface="Arial" charset="0"/>
              <a:buChar char="•"/>
            </a:pPr>
            <a:r>
              <a:rPr lang="fr-CA" dirty="0">
                <a:latin typeface="Calibri Light" charset="0"/>
                <a:ea typeface="Calibri Light" charset="0"/>
                <a:cs typeface="Calibri Light" charset="0"/>
              </a:rPr>
              <a:t>Dans ce chapitre, nous décrirons trois aspects de l’étude de la croissance.</a:t>
            </a:r>
          </a:p>
          <a:p>
            <a:pPr lvl="1">
              <a:spcBef>
                <a:spcPts val="0"/>
              </a:spcBef>
              <a:spcAft>
                <a:spcPts val="600"/>
              </a:spcAft>
              <a:buFont typeface="Arial" charset="0"/>
              <a:buChar char="•"/>
            </a:pPr>
            <a:r>
              <a:rPr lang="fr-CA" sz="1800" dirty="0">
                <a:latin typeface="Calibri Light" charset="0"/>
                <a:ea typeface="Calibri Light" charset="0"/>
                <a:cs typeface="Calibri Light" charset="0"/>
              </a:rPr>
              <a:t>Comment on mesure la croissance.</a:t>
            </a:r>
          </a:p>
          <a:p>
            <a:pPr lvl="1">
              <a:spcBef>
                <a:spcPts val="0"/>
              </a:spcBef>
              <a:spcAft>
                <a:spcPts val="600"/>
              </a:spcAft>
              <a:buFont typeface="Arial" charset="0"/>
              <a:buChar char="•"/>
            </a:pPr>
            <a:r>
              <a:rPr lang="fr-CA" sz="1800" dirty="0">
                <a:latin typeface="Calibri Light" charset="0"/>
                <a:ea typeface="Calibri Light" charset="0"/>
                <a:cs typeface="Calibri Light" charset="0"/>
              </a:rPr>
              <a:t>La création d’un cadre conceptuel afin de comprendre pourquoi la croissance a lieu.</a:t>
            </a:r>
          </a:p>
          <a:p>
            <a:pPr lvl="1">
              <a:spcBef>
                <a:spcPts val="0"/>
              </a:spcBef>
              <a:spcAft>
                <a:spcPts val="600"/>
              </a:spcAft>
              <a:buFont typeface="Arial" charset="0"/>
              <a:buChar char="•"/>
            </a:pPr>
            <a:r>
              <a:rPr lang="fr-CA" sz="1800" dirty="0">
                <a:latin typeface="Calibri Light" charset="0"/>
                <a:ea typeface="Calibri Light" charset="0"/>
                <a:cs typeface="Calibri Light" charset="0"/>
              </a:rPr>
              <a:t>Comment les choix en politiques publics peuvent influer sur la croissance.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a:t>
            </a:fld>
            <a:endParaRPr lang="en-US" sz="1200">
              <a:solidFill>
                <a:srgbClr val="A69C95"/>
              </a:solidFill>
              <a:latin typeface="Arial"/>
              <a:cs typeface="Arial"/>
            </a:endParaRPr>
          </a:p>
        </p:txBody>
      </p:sp>
    </p:spTree>
    <p:extLst>
      <p:ext uri="{BB962C8B-B14F-4D97-AF65-F5344CB8AC3E}">
        <p14:creationId xmlns:p14="http://schemas.microsoft.com/office/powerpoint/2010/main" val="1151294318"/>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989248" cy="864096"/>
          </a:xfrm>
        </p:spPr>
        <p:txBody>
          <a:bodyPr/>
          <a:lstStyle/>
          <a:p>
            <a:r>
              <a:rPr lang="fr-CA" sz="2400" dirty="0">
                <a:latin typeface="Calibri Light" charset="0"/>
                <a:ea typeface="Calibri Light" charset="0"/>
                <a:cs typeface="Calibri Light" charset="0"/>
              </a:rPr>
              <a:t>La croissance économique au fil du temps</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Le taux de croissance du PIB réel par habitant est habituellement la donnée qui intéresse les économistes, car il décrit la variation du pouvoir d’achat réel de chaque personne. </a:t>
            </a:r>
          </a:p>
          <a:p>
            <a:pPr>
              <a:spcBef>
                <a:spcPts val="0"/>
              </a:spcBef>
              <a:spcAft>
                <a:spcPts val="600"/>
              </a:spcAft>
              <a:buFont typeface="Arial" charset="0"/>
              <a:buChar char="•"/>
            </a:pPr>
            <a:r>
              <a:rPr lang="fr-CA" dirty="0">
                <a:latin typeface="Calibri Light" charset="0"/>
                <a:ea typeface="Calibri Light" charset="0"/>
                <a:cs typeface="Calibri Light" charset="0"/>
              </a:rPr>
              <a:t>Pour avoir un portrait exact du taux de croissance du PIB réel par habitant, il faut soustraire la variation des prix et la variation de la population du taux de croissance du PIB nominal, comme l’indique l’équation suivante : </a:t>
            </a:r>
          </a:p>
          <a:p>
            <a:pPr>
              <a:spcBef>
                <a:spcPts val="0"/>
              </a:spcBef>
              <a:spcAft>
                <a:spcPts val="600"/>
              </a:spcAft>
              <a:buFont typeface="Arial" charset="0"/>
              <a:buChar char="•"/>
            </a:pPr>
            <a:endParaRPr lang="fr-CA" dirty="0">
              <a:latin typeface="Calibri Light" charset="0"/>
              <a:ea typeface="Calibri Light" charset="0"/>
              <a:cs typeface="Calibri Light" charset="0"/>
            </a:endParaRPr>
          </a:p>
          <a:p>
            <a:pPr>
              <a:spcBef>
                <a:spcPts val="0"/>
              </a:spcBef>
              <a:spcAft>
                <a:spcPts val="600"/>
              </a:spcAft>
              <a:buFont typeface="Arial" charset="0"/>
              <a:buChar char="•"/>
            </a:pPr>
            <a:endParaRPr lang="fr-CA" dirty="0">
              <a:latin typeface="Calibri Light" charset="0"/>
              <a:ea typeface="Calibri Light" charset="0"/>
              <a:cs typeface="Calibri Light" charset="0"/>
            </a:endParaRPr>
          </a:p>
          <a:p>
            <a:pPr>
              <a:spcBef>
                <a:spcPts val="0"/>
              </a:spcBef>
              <a:spcAft>
                <a:spcPts val="600"/>
              </a:spcAft>
              <a:buFont typeface="Arial" charset="0"/>
              <a:buChar char="•"/>
            </a:pPr>
            <a:endParaRPr lang="fr-CA" dirty="0">
              <a:latin typeface="Calibri Light" charset="0"/>
              <a:ea typeface="Calibri Light" charset="0"/>
              <a:cs typeface="Calibri Light" charset="0"/>
            </a:endParaRPr>
          </a:p>
          <a:p>
            <a:pPr>
              <a:spcBef>
                <a:spcPts val="0"/>
              </a:spcBef>
              <a:spcAft>
                <a:spcPts val="600"/>
              </a:spcAft>
              <a:buFont typeface="Arial" charset="0"/>
              <a:buChar char="•"/>
            </a:pPr>
            <a:r>
              <a:rPr lang="fr-CA" dirty="0">
                <a:latin typeface="Calibri Light" charset="0"/>
                <a:ea typeface="Calibri Light" charset="0"/>
                <a:cs typeface="Calibri Light" charset="0"/>
              </a:rPr>
              <a:t>Au cours des derniers siècles, le PIB réel par habitant au Canada a connu une croissance moyenne d’environ 2 % par année.</a:t>
            </a:r>
            <a:endParaRPr lang="fr-CA" sz="1800" dirty="0">
              <a:latin typeface="Calibri Light" charset="0"/>
              <a:ea typeface="Calibri Light" charset="0"/>
              <a:cs typeface="Calibri Light" charset="0"/>
            </a:endParaRP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5</a:t>
            </a:fld>
            <a:endParaRPr lang="en-US" sz="1200">
              <a:solidFill>
                <a:srgbClr val="A69C95"/>
              </a:solidFill>
              <a:latin typeface="Arial"/>
              <a:cs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576" y="4149080"/>
            <a:ext cx="7452320" cy="864923"/>
          </a:xfrm>
          <a:prstGeom prst="rect">
            <a:avLst/>
          </a:prstGeom>
        </p:spPr>
      </p:pic>
    </p:spTree>
    <p:extLst>
      <p:ext uri="{BB962C8B-B14F-4D97-AF65-F5344CB8AC3E}">
        <p14:creationId xmlns:p14="http://schemas.microsoft.com/office/powerpoint/2010/main" val="278721329"/>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6</a:t>
            </a:fld>
            <a:endParaRPr lang="en-US" sz="1200">
              <a:solidFill>
                <a:srgbClr val="A69C95"/>
              </a:solidFill>
              <a:latin typeface="Arial"/>
              <a:cs typeface="Aria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554527"/>
            <a:ext cx="5773483" cy="5395425"/>
          </a:xfrm>
          <a:prstGeom prst="rect">
            <a:avLst/>
          </a:prstGeom>
        </p:spPr>
      </p:pic>
    </p:spTree>
    <p:extLst>
      <p:ext uri="{BB962C8B-B14F-4D97-AF65-F5344CB8AC3E}">
        <p14:creationId xmlns:p14="http://schemas.microsoft.com/office/powerpoint/2010/main" val="1389451517"/>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dirty="0">
                <a:solidFill>
                  <a:srgbClr val="486C4F"/>
                </a:solidFill>
                <a:latin typeface="Calibri Light" charset="0"/>
                <a:ea typeface="Calibri Light" charset="0"/>
                <a:cs typeface="Calibri Light" charset="0"/>
              </a:rPr>
              <a:t>Exercice pratique </a:t>
            </a:r>
          </a:p>
        </p:txBody>
      </p:sp>
      <p:sp>
        <p:nvSpPr>
          <p:cNvPr id="7" name="Content Placeholder 6"/>
          <p:cNvSpPr>
            <a:spLocks noGrp="1"/>
          </p:cNvSpPr>
          <p:nvPr>
            <p:ph idx="1"/>
          </p:nvPr>
        </p:nvSpPr>
        <p:spPr>
          <a:xfrm>
            <a:off x="405896" y="1713526"/>
            <a:ext cx="8054536" cy="3744416"/>
          </a:xfrm>
        </p:spPr>
        <p:txBody>
          <a:bodyPr/>
          <a:lstStyle/>
          <a:p>
            <a:pPr>
              <a:spcBef>
                <a:spcPts val="0"/>
              </a:spcBef>
              <a:spcAft>
                <a:spcPts val="0"/>
              </a:spcAft>
              <a:buFont typeface="Arial" charset="0"/>
              <a:buChar char="•"/>
            </a:pPr>
            <a:r>
              <a:rPr lang="fr-CA" sz="1800" b="1" dirty="0">
                <a:solidFill>
                  <a:srgbClr val="486C4F"/>
                </a:solidFill>
                <a:latin typeface="Calibri Light" charset="0"/>
                <a:ea typeface="Calibri Light" charset="0"/>
                <a:cs typeface="Calibri Light" charset="0"/>
              </a:rPr>
              <a:t>Utilisez la formule pour calculer les valeurs manquantes pour la croissance du PIB réel par habitant.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7</a:t>
            </a:fld>
            <a:endParaRPr lang="en-US" sz="1200">
              <a:solidFill>
                <a:srgbClr val="A69C95"/>
              </a:solidFill>
              <a:latin typeface="Arial"/>
              <a:cs typeface="Arial"/>
            </a:endParaRPr>
          </a:p>
        </p:txBody>
      </p:sp>
      <p:graphicFrame>
        <p:nvGraphicFramePr>
          <p:cNvPr id="72" name="Table 71"/>
          <p:cNvGraphicFramePr>
            <a:graphicFrameLocks noGrp="1"/>
          </p:cNvGraphicFramePr>
          <p:nvPr>
            <p:extLst>
              <p:ext uri="{D42A27DB-BD31-4B8C-83A1-F6EECF244321}">
                <p14:modId xmlns:p14="http://schemas.microsoft.com/office/powerpoint/2010/main" val="591413618"/>
              </p:ext>
            </p:extLst>
          </p:nvPr>
        </p:nvGraphicFramePr>
        <p:xfrm>
          <a:off x="1043608" y="2734356"/>
          <a:ext cx="6927305" cy="2157224"/>
        </p:xfrm>
        <a:graphic>
          <a:graphicData uri="http://schemas.openxmlformats.org/drawingml/2006/table">
            <a:tbl>
              <a:tblPr firstRow="1" bandRow="1">
                <a:tableStyleId>{5C22544A-7EE6-4342-B048-85BDC9FD1C3A}</a:tableStyleId>
              </a:tblPr>
              <a:tblGrid>
                <a:gridCol w="1385461">
                  <a:extLst>
                    <a:ext uri="{9D8B030D-6E8A-4147-A177-3AD203B41FA5}">
                      <a16:colId xmlns:a16="http://schemas.microsoft.com/office/drawing/2014/main" val="20000"/>
                    </a:ext>
                  </a:extLst>
                </a:gridCol>
                <a:gridCol w="1385461">
                  <a:extLst>
                    <a:ext uri="{9D8B030D-6E8A-4147-A177-3AD203B41FA5}">
                      <a16:colId xmlns:a16="http://schemas.microsoft.com/office/drawing/2014/main" val="20001"/>
                    </a:ext>
                  </a:extLst>
                </a:gridCol>
                <a:gridCol w="1385461">
                  <a:extLst>
                    <a:ext uri="{9D8B030D-6E8A-4147-A177-3AD203B41FA5}">
                      <a16:colId xmlns:a16="http://schemas.microsoft.com/office/drawing/2014/main" val="20002"/>
                    </a:ext>
                  </a:extLst>
                </a:gridCol>
                <a:gridCol w="1460241">
                  <a:extLst>
                    <a:ext uri="{9D8B030D-6E8A-4147-A177-3AD203B41FA5}">
                      <a16:colId xmlns:a16="http://schemas.microsoft.com/office/drawing/2014/main" val="20003"/>
                    </a:ext>
                  </a:extLst>
                </a:gridCol>
                <a:gridCol w="1310681">
                  <a:extLst>
                    <a:ext uri="{9D8B030D-6E8A-4147-A177-3AD203B41FA5}">
                      <a16:colId xmlns:a16="http://schemas.microsoft.com/office/drawing/2014/main" val="20004"/>
                    </a:ext>
                  </a:extLst>
                </a:gridCol>
              </a:tblGrid>
              <a:tr h="695879">
                <a:tc>
                  <a:txBody>
                    <a:bodyPr/>
                    <a:lstStyle/>
                    <a:p>
                      <a:pPr algn="ctr"/>
                      <a:r>
                        <a:rPr lang="fr-CA" sz="1200" noProof="0" dirty="0">
                          <a:solidFill>
                            <a:srgbClr val="3D223B"/>
                          </a:solidFill>
                          <a:latin typeface="+mn-lt"/>
                        </a:rPr>
                        <a:t>Pays</a:t>
                      </a:r>
                    </a:p>
                  </a:txBody>
                  <a:tcPr anchor="ctr">
                    <a:solidFill>
                      <a:srgbClr val="D8E0C5"/>
                    </a:solidFill>
                  </a:tcPr>
                </a:tc>
                <a:tc>
                  <a:txBody>
                    <a:bodyPr/>
                    <a:lstStyle/>
                    <a:p>
                      <a:pPr algn="ctr"/>
                      <a:r>
                        <a:rPr lang="fr-CA" sz="1200" noProof="0" dirty="0">
                          <a:solidFill>
                            <a:srgbClr val="3D223B"/>
                          </a:solidFill>
                          <a:latin typeface="+mn-lt"/>
                        </a:rPr>
                        <a:t>Croissance du PIB nominal (%)</a:t>
                      </a:r>
                    </a:p>
                  </a:txBody>
                  <a:tcPr anchor="ctr">
                    <a:solidFill>
                      <a:srgbClr val="D8E0C5"/>
                    </a:solidFill>
                  </a:tcPr>
                </a:tc>
                <a:tc>
                  <a:txBody>
                    <a:bodyPr/>
                    <a:lstStyle/>
                    <a:p>
                      <a:pPr algn="ctr"/>
                      <a:r>
                        <a:rPr lang="fr-CA" sz="1200" noProof="0" dirty="0">
                          <a:solidFill>
                            <a:srgbClr val="3D223B"/>
                          </a:solidFill>
                          <a:latin typeface="+mn-lt"/>
                        </a:rPr>
                        <a:t>Inflation (%)</a:t>
                      </a:r>
                    </a:p>
                  </a:txBody>
                  <a:tcPr anchor="ctr">
                    <a:solidFill>
                      <a:srgbClr val="D8E0C5"/>
                    </a:solidFill>
                  </a:tcPr>
                </a:tc>
                <a:tc>
                  <a:txBody>
                    <a:bodyPr/>
                    <a:lstStyle/>
                    <a:p>
                      <a:pPr algn="ctr"/>
                      <a:r>
                        <a:rPr lang="fr-CA" sz="1200" noProof="0" dirty="0">
                          <a:solidFill>
                            <a:srgbClr val="3D223B"/>
                          </a:solidFill>
                          <a:latin typeface="+mn-lt"/>
                        </a:rPr>
                        <a:t>Croissance de la population (%)</a:t>
                      </a:r>
                    </a:p>
                  </a:txBody>
                  <a:tcPr anchor="ctr">
                    <a:solidFill>
                      <a:srgbClr val="D8E0C5"/>
                    </a:solidFill>
                  </a:tcPr>
                </a:tc>
                <a:tc>
                  <a:txBody>
                    <a:bodyPr/>
                    <a:lstStyle/>
                    <a:p>
                      <a:pPr algn="ctr"/>
                      <a:r>
                        <a:rPr lang="fr-CA" sz="1200" noProof="0" dirty="0">
                          <a:solidFill>
                            <a:srgbClr val="3D223B"/>
                          </a:solidFill>
                          <a:latin typeface="+mn-lt"/>
                        </a:rPr>
                        <a:t>Croissance du PIB</a:t>
                      </a:r>
                      <a:r>
                        <a:rPr lang="fr-CA" sz="1200" baseline="0" noProof="0" dirty="0">
                          <a:solidFill>
                            <a:srgbClr val="3D223B"/>
                          </a:solidFill>
                          <a:latin typeface="+mn-lt"/>
                        </a:rPr>
                        <a:t> réel par habitant </a:t>
                      </a:r>
                      <a:r>
                        <a:rPr lang="fr-CA" sz="1200" noProof="0" dirty="0">
                          <a:solidFill>
                            <a:srgbClr val="3D223B"/>
                          </a:solidFill>
                          <a:latin typeface="+mn-lt"/>
                        </a:rPr>
                        <a:t>(%)</a:t>
                      </a:r>
                    </a:p>
                  </a:txBody>
                  <a:tcPr anchor="ctr">
                    <a:solidFill>
                      <a:srgbClr val="D8E0C5"/>
                    </a:solidFill>
                  </a:tcPr>
                </a:tc>
                <a:extLst>
                  <a:ext uri="{0D108BD9-81ED-4DB2-BD59-A6C34878D82A}">
                    <a16:rowId xmlns:a16="http://schemas.microsoft.com/office/drawing/2014/main" val="10000"/>
                  </a:ext>
                </a:extLst>
              </a:tr>
              <a:tr h="487115">
                <a:tc>
                  <a:txBody>
                    <a:bodyPr/>
                    <a:lstStyle/>
                    <a:p>
                      <a:pPr algn="ctr"/>
                      <a:r>
                        <a:rPr lang="fr-CA" sz="1400" noProof="0" dirty="0">
                          <a:solidFill>
                            <a:srgbClr val="3D223B"/>
                          </a:solidFill>
                          <a:latin typeface="+mn-lt"/>
                        </a:rPr>
                        <a:t>Panama</a:t>
                      </a:r>
                    </a:p>
                  </a:txBody>
                  <a:tcPr anchor="ctr">
                    <a:solidFill>
                      <a:schemeClr val="bg1"/>
                    </a:solidFill>
                  </a:tcPr>
                </a:tc>
                <a:tc>
                  <a:txBody>
                    <a:bodyPr/>
                    <a:lstStyle/>
                    <a:p>
                      <a:pPr algn="ctr"/>
                      <a:r>
                        <a:rPr lang="fr-CA" sz="1400" noProof="0" dirty="0">
                          <a:solidFill>
                            <a:srgbClr val="3D223B"/>
                          </a:solidFill>
                          <a:latin typeface="+mn-lt"/>
                        </a:rPr>
                        <a:t>15,4</a:t>
                      </a:r>
                    </a:p>
                  </a:txBody>
                  <a:tcPr anchor="ctr">
                    <a:solidFill>
                      <a:schemeClr val="bg1"/>
                    </a:solidFill>
                  </a:tcPr>
                </a:tc>
                <a:tc>
                  <a:txBody>
                    <a:bodyPr/>
                    <a:lstStyle/>
                    <a:p>
                      <a:pPr algn="ctr"/>
                      <a:r>
                        <a:rPr lang="fr-CA" sz="1400" noProof="0" dirty="0">
                          <a:solidFill>
                            <a:srgbClr val="3D223B"/>
                          </a:solidFill>
                          <a:latin typeface="+mn-lt"/>
                        </a:rPr>
                        <a:t>4,0</a:t>
                      </a:r>
                    </a:p>
                  </a:txBody>
                  <a:tcPr anchor="ctr">
                    <a:solidFill>
                      <a:schemeClr val="bg1"/>
                    </a:solidFill>
                  </a:tcPr>
                </a:tc>
                <a:tc>
                  <a:txBody>
                    <a:bodyPr/>
                    <a:lstStyle/>
                    <a:p>
                      <a:pPr algn="ctr"/>
                      <a:r>
                        <a:rPr lang="fr-CA" sz="1400" noProof="0" dirty="0">
                          <a:solidFill>
                            <a:srgbClr val="3D223B"/>
                          </a:solidFill>
                          <a:latin typeface="+mn-lt"/>
                        </a:rPr>
                        <a:t>1,4</a:t>
                      </a:r>
                    </a:p>
                  </a:txBody>
                  <a:tcPr anchor="ctr">
                    <a:solidFill>
                      <a:schemeClr val="bg1"/>
                    </a:solidFill>
                  </a:tcPr>
                </a:tc>
                <a:tc>
                  <a:txBody>
                    <a:bodyPr/>
                    <a:lstStyle/>
                    <a:p>
                      <a:pPr algn="ctr"/>
                      <a:endParaRPr lang="fr-CA" sz="1400" noProof="0" dirty="0">
                        <a:solidFill>
                          <a:srgbClr val="3D223B"/>
                        </a:solidFill>
                        <a:latin typeface="+mn-lt"/>
                      </a:endParaRPr>
                    </a:p>
                  </a:txBody>
                  <a:tcPr anchor="ctr">
                    <a:solidFill>
                      <a:schemeClr val="bg1"/>
                    </a:solidFill>
                  </a:tcPr>
                </a:tc>
                <a:extLst>
                  <a:ext uri="{0D108BD9-81ED-4DB2-BD59-A6C34878D82A}">
                    <a16:rowId xmlns:a16="http://schemas.microsoft.com/office/drawing/2014/main" val="10001"/>
                  </a:ext>
                </a:extLst>
              </a:tr>
              <a:tr h="487115">
                <a:tc>
                  <a:txBody>
                    <a:bodyPr/>
                    <a:lstStyle/>
                    <a:p>
                      <a:pPr algn="ctr"/>
                      <a:r>
                        <a:rPr lang="fr-CA" sz="1400" noProof="0" dirty="0">
                          <a:solidFill>
                            <a:srgbClr val="3D223B"/>
                          </a:solidFill>
                          <a:latin typeface="+mn-lt"/>
                        </a:rPr>
                        <a:t>Guatemala</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9,0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4,0</a:t>
                      </a:r>
                    </a:p>
                  </a:txBody>
                  <a:tcPr anchor="ctr">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CA" sz="1400" noProof="0" dirty="0">
                        <a:solidFill>
                          <a:srgbClr val="3D223B"/>
                        </a:solidFill>
                        <a:latin typeface="+mn-lt"/>
                      </a:endParaRP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3,0</a:t>
                      </a:r>
                    </a:p>
                  </a:txBody>
                  <a:tcPr anchor="ctr">
                    <a:solidFill>
                      <a:schemeClr val="accent4">
                        <a:lumMod val="40000"/>
                        <a:lumOff val="60000"/>
                      </a:schemeClr>
                    </a:solidFill>
                  </a:tcPr>
                </a:tc>
                <a:extLst>
                  <a:ext uri="{0D108BD9-81ED-4DB2-BD59-A6C34878D82A}">
                    <a16:rowId xmlns:a16="http://schemas.microsoft.com/office/drawing/2014/main" val="10002"/>
                  </a:ext>
                </a:extLst>
              </a:tr>
              <a:tr h="487115">
                <a:tc>
                  <a:txBody>
                    <a:bodyPr/>
                    <a:lstStyle/>
                    <a:p>
                      <a:pPr algn="ctr"/>
                      <a:r>
                        <a:rPr lang="fr-CA" sz="1400" noProof="0" dirty="0">
                          <a:solidFill>
                            <a:srgbClr val="3D223B"/>
                          </a:solidFill>
                          <a:latin typeface="+mn-lt"/>
                        </a:rPr>
                        <a:t>Italie</a:t>
                      </a:r>
                    </a:p>
                  </a:txBody>
                  <a:tcPr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CA" sz="1400" noProof="0" dirty="0">
                        <a:solidFill>
                          <a:srgbClr val="3D223B"/>
                        </a:solidFill>
                        <a:latin typeface="+mn-lt"/>
                      </a:endParaRPr>
                    </a:p>
                  </a:txBody>
                  <a:tcPr anchor="ctr">
                    <a:solidFill>
                      <a:schemeClr val="bg1"/>
                    </a:solidFill>
                  </a:tcPr>
                </a:tc>
                <a:tc>
                  <a:txBody>
                    <a:bodyPr/>
                    <a:lstStyle/>
                    <a:p>
                      <a:pPr algn="ctr"/>
                      <a:r>
                        <a:rPr lang="fr-CA" sz="1400" noProof="0" dirty="0">
                          <a:solidFill>
                            <a:srgbClr val="3D223B"/>
                          </a:solidFill>
                          <a:latin typeface="+mn-lt"/>
                        </a:rPr>
                        <a:t>1,2</a:t>
                      </a:r>
                    </a:p>
                  </a:txBody>
                  <a:tcPr anchor="ctr">
                    <a:solidFill>
                      <a:schemeClr val="bg1"/>
                    </a:solidFill>
                  </a:tcPr>
                </a:tc>
                <a:tc>
                  <a:txBody>
                    <a:bodyPr/>
                    <a:lstStyle/>
                    <a:p>
                      <a:pPr algn="ctr"/>
                      <a:r>
                        <a:rPr lang="fr-CA" sz="1400" noProof="0" dirty="0">
                          <a:solidFill>
                            <a:srgbClr val="3D223B"/>
                          </a:solidFill>
                          <a:latin typeface="+mn-lt"/>
                        </a:rPr>
                        <a:t>0,4</a:t>
                      </a:r>
                    </a:p>
                  </a:txBody>
                  <a:tcPr anchor="ctr">
                    <a:solidFill>
                      <a:schemeClr val="bg1"/>
                    </a:solidFill>
                  </a:tcPr>
                </a:tc>
                <a:tc>
                  <a:txBody>
                    <a:bodyPr/>
                    <a:lstStyle/>
                    <a:p>
                      <a:pPr algn="ctr"/>
                      <a:r>
                        <a:rPr lang="fr-CA" sz="1400" noProof="0" dirty="0">
                          <a:solidFill>
                            <a:srgbClr val="3D223B"/>
                          </a:solidFill>
                          <a:latin typeface="+mn-lt"/>
                        </a:rPr>
                        <a:t>- 2,4</a:t>
                      </a:r>
                    </a:p>
                  </a:txBody>
                  <a:tcPr anchor="ctr">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84909009"/>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dirty="0">
                <a:solidFill>
                  <a:srgbClr val="486C4F"/>
                </a:solidFill>
                <a:latin typeface="Calibri Light" charset="0"/>
                <a:ea typeface="Calibri Light" charset="0"/>
                <a:cs typeface="Calibri Light" charset="0"/>
              </a:rPr>
              <a:t>Exercice pratique : Réponse </a:t>
            </a:r>
          </a:p>
        </p:txBody>
      </p:sp>
      <p:sp>
        <p:nvSpPr>
          <p:cNvPr id="7" name="Content Placeholder 6"/>
          <p:cNvSpPr>
            <a:spLocks noGrp="1"/>
          </p:cNvSpPr>
          <p:nvPr>
            <p:ph idx="1"/>
          </p:nvPr>
        </p:nvSpPr>
        <p:spPr>
          <a:xfrm>
            <a:off x="405896" y="1713526"/>
            <a:ext cx="8054536" cy="3744416"/>
          </a:xfrm>
        </p:spPr>
        <p:txBody>
          <a:bodyPr/>
          <a:lstStyle/>
          <a:p>
            <a:pPr>
              <a:spcBef>
                <a:spcPts val="0"/>
              </a:spcBef>
              <a:spcAft>
                <a:spcPts val="0"/>
              </a:spcAft>
              <a:buFont typeface="Arial" charset="0"/>
              <a:buChar char="•"/>
            </a:pPr>
            <a:r>
              <a:rPr lang="fr-CA" sz="1800" b="1" dirty="0">
                <a:solidFill>
                  <a:srgbClr val="486C4F"/>
                </a:solidFill>
                <a:latin typeface="Calibri Light" charset="0"/>
                <a:ea typeface="Calibri Light" charset="0"/>
                <a:cs typeface="Calibri Light" charset="0"/>
              </a:rPr>
              <a:t>Utilisez la formule pour calculer les valeurs manquantes pour la croissance du PIB réel par habitant.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8</a:t>
            </a:fld>
            <a:endParaRPr lang="en-US" sz="1200">
              <a:solidFill>
                <a:srgbClr val="A69C95"/>
              </a:solidFill>
              <a:latin typeface="Arial"/>
              <a:cs typeface="Arial"/>
            </a:endParaRPr>
          </a:p>
        </p:txBody>
      </p:sp>
      <p:graphicFrame>
        <p:nvGraphicFramePr>
          <p:cNvPr id="71" name="Table 70"/>
          <p:cNvGraphicFramePr>
            <a:graphicFrameLocks noGrp="1"/>
          </p:cNvGraphicFramePr>
          <p:nvPr>
            <p:extLst>
              <p:ext uri="{D42A27DB-BD31-4B8C-83A1-F6EECF244321}">
                <p14:modId xmlns:p14="http://schemas.microsoft.com/office/powerpoint/2010/main" val="1129721593"/>
              </p:ext>
            </p:extLst>
          </p:nvPr>
        </p:nvGraphicFramePr>
        <p:xfrm>
          <a:off x="1043608" y="2734356"/>
          <a:ext cx="6927305" cy="2157224"/>
        </p:xfrm>
        <a:graphic>
          <a:graphicData uri="http://schemas.openxmlformats.org/drawingml/2006/table">
            <a:tbl>
              <a:tblPr firstRow="1" bandRow="1">
                <a:tableStyleId>{5C22544A-7EE6-4342-B048-85BDC9FD1C3A}</a:tableStyleId>
              </a:tblPr>
              <a:tblGrid>
                <a:gridCol w="1385461">
                  <a:extLst>
                    <a:ext uri="{9D8B030D-6E8A-4147-A177-3AD203B41FA5}">
                      <a16:colId xmlns:a16="http://schemas.microsoft.com/office/drawing/2014/main" val="20000"/>
                    </a:ext>
                  </a:extLst>
                </a:gridCol>
                <a:gridCol w="1385461">
                  <a:extLst>
                    <a:ext uri="{9D8B030D-6E8A-4147-A177-3AD203B41FA5}">
                      <a16:colId xmlns:a16="http://schemas.microsoft.com/office/drawing/2014/main" val="20001"/>
                    </a:ext>
                  </a:extLst>
                </a:gridCol>
                <a:gridCol w="1385461">
                  <a:extLst>
                    <a:ext uri="{9D8B030D-6E8A-4147-A177-3AD203B41FA5}">
                      <a16:colId xmlns:a16="http://schemas.microsoft.com/office/drawing/2014/main" val="20002"/>
                    </a:ext>
                  </a:extLst>
                </a:gridCol>
                <a:gridCol w="1460241">
                  <a:extLst>
                    <a:ext uri="{9D8B030D-6E8A-4147-A177-3AD203B41FA5}">
                      <a16:colId xmlns:a16="http://schemas.microsoft.com/office/drawing/2014/main" val="20003"/>
                    </a:ext>
                  </a:extLst>
                </a:gridCol>
                <a:gridCol w="1310681">
                  <a:extLst>
                    <a:ext uri="{9D8B030D-6E8A-4147-A177-3AD203B41FA5}">
                      <a16:colId xmlns:a16="http://schemas.microsoft.com/office/drawing/2014/main" val="20004"/>
                    </a:ext>
                  </a:extLst>
                </a:gridCol>
              </a:tblGrid>
              <a:tr h="695879">
                <a:tc>
                  <a:txBody>
                    <a:bodyPr/>
                    <a:lstStyle/>
                    <a:p>
                      <a:pPr algn="ctr"/>
                      <a:r>
                        <a:rPr lang="fr-CA" sz="1200" noProof="0" dirty="0">
                          <a:solidFill>
                            <a:srgbClr val="3D223B"/>
                          </a:solidFill>
                          <a:latin typeface="+mn-lt"/>
                        </a:rPr>
                        <a:t>Pays</a:t>
                      </a:r>
                    </a:p>
                  </a:txBody>
                  <a:tcPr anchor="ctr">
                    <a:solidFill>
                      <a:srgbClr val="D8E0C5"/>
                    </a:solidFill>
                  </a:tcPr>
                </a:tc>
                <a:tc>
                  <a:txBody>
                    <a:bodyPr/>
                    <a:lstStyle/>
                    <a:p>
                      <a:pPr algn="ctr"/>
                      <a:r>
                        <a:rPr lang="fr-CA" sz="1200" noProof="0" dirty="0">
                          <a:solidFill>
                            <a:srgbClr val="3D223B"/>
                          </a:solidFill>
                          <a:latin typeface="+mn-lt"/>
                        </a:rPr>
                        <a:t>Croissance du PIB nominal (%)</a:t>
                      </a:r>
                    </a:p>
                  </a:txBody>
                  <a:tcPr anchor="ctr">
                    <a:solidFill>
                      <a:srgbClr val="D8E0C5"/>
                    </a:solidFill>
                  </a:tcPr>
                </a:tc>
                <a:tc>
                  <a:txBody>
                    <a:bodyPr/>
                    <a:lstStyle/>
                    <a:p>
                      <a:pPr algn="ctr"/>
                      <a:r>
                        <a:rPr lang="fr-CA" sz="1200" noProof="0" dirty="0">
                          <a:solidFill>
                            <a:srgbClr val="3D223B"/>
                          </a:solidFill>
                          <a:latin typeface="+mn-lt"/>
                        </a:rPr>
                        <a:t>Inflation (%)</a:t>
                      </a:r>
                    </a:p>
                  </a:txBody>
                  <a:tcPr anchor="ctr">
                    <a:solidFill>
                      <a:srgbClr val="D8E0C5"/>
                    </a:solidFill>
                  </a:tcPr>
                </a:tc>
                <a:tc>
                  <a:txBody>
                    <a:bodyPr/>
                    <a:lstStyle/>
                    <a:p>
                      <a:pPr algn="ctr"/>
                      <a:r>
                        <a:rPr lang="fr-CA" sz="1200" noProof="0" dirty="0">
                          <a:solidFill>
                            <a:srgbClr val="3D223B"/>
                          </a:solidFill>
                          <a:latin typeface="+mn-lt"/>
                        </a:rPr>
                        <a:t>Croissance de la population (%)</a:t>
                      </a:r>
                    </a:p>
                  </a:txBody>
                  <a:tcPr anchor="ctr">
                    <a:solidFill>
                      <a:srgbClr val="D8E0C5"/>
                    </a:solidFill>
                  </a:tcPr>
                </a:tc>
                <a:tc>
                  <a:txBody>
                    <a:bodyPr/>
                    <a:lstStyle/>
                    <a:p>
                      <a:pPr algn="ctr"/>
                      <a:r>
                        <a:rPr lang="fr-CA" sz="1200" noProof="0" dirty="0">
                          <a:solidFill>
                            <a:srgbClr val="3D223B"/>
                          </a:solidFill>
                          <a:latin typeface="+mn-lt"/>
                        </a:rPr>
                        <a:t>Croissance du PIB</a:t>
                      </a:r>
                      <a:r>
                        <a:rPr lang="fr-CA" sz="1200" baseline="0" noProof="0" dirty="0">
                          <a:solidFill>
                            <a:srgbClr val="3D223B"/>
                          </a:solidFill>
                          <a:latin typeface="+mn-lt"/>
                        </a:rPr>
                        <a:t> réel par habitant </a:t>
                      </a:r>
                      <a:r>
                        <a:rPr lang="fr-CA" sz="1200" noProof="0" dirty="0">
                          <a:solidFill>
                            <a:srgbClr val="3D223B"/>
                          </a:solidFill>
                          <a:latin typeface="+mn-lt"/>
                        </a:rPr>
                        <a:t>(%)</a:t>
                      </a:r>
                    </a:p>
                  </a:txBody>
                  <a:tcPr anchor="ctr">
                    <a:solidFill>
                      <a:srgbClr val="D8E0C5"/>
                    </a:solidFill>
                  </a:tcPr>
                </a:tc>
                <a:extLst>
                  <a:ext uri="{0D108BD9-81ED-4DB2-BD59-A6C34878D82A}">
                    <a16:rowId xmlns:a16="http://schemas.microsoft.com/office/drawing/2014/main" val="10000"/>
                  </a:ext>
                </a:extLst>
              </a:tr>
              <a:tr h="487115">
                <a:tc>
                  <a:txBody>
                    <a:bodyPr/>
                    <a:lstStyle/>
                    <a:p>
                      <a:pPr algn="ctr"/>
                      <a:r>
                        <a:rPr lang="fr-CA" sz="1400" noProof="0" dirty="0">
                          <a:solidFill>
                            <a:srgbClr val="3D223B"/>
                          </a:solidFill>
                          <a:latin typeface="+mn-lt"/>
                        </a:rPr>
                        <a:t>Panama</a:t>
                      </a:r>
                    </a:p>
                  </a:txBody>
                  <a:tcPr anchor="ctr">
                    <a:solidFill>
                      <a:schemeClr val="bg1"/>
                    </a:solidFill>
                  </a:tcPr>
                </a:tc>
                <a:tc>
                  <a:txBody>
                    <a:bodyPr/>
                    <a:lstStyle/>
                    <a:p>
                      <a:pPr algn="ctr"/>
                      <a:r>
                        <a:rPr lang="fr-CA" sz="1400" noProof="0" dirty="0">
                          <a:solidFill>
                            <a:srgbClr val="3D223B"/>
                          </a:solidFill>
                          <a:latin typeface="+mn-lt"/>
                        </a:rPr>
                        <a:t>15,4</a:t>
                      </a:r>
                    </a:p>
                  </a:txBody>
                  <a:tcPr anchor="ctr">
                    <a:solidFill>
                      <a:schemeClr val="bg1"/>
                    </a:solidFill>
                  </a:tcPr>
                </a:tc>
                <a:tc>
                  <a:txBody>
                    <a:bodyPr/>
                    <a:lstStyle/>
                    <a:p>
                      <a:pPr algn="ctr"/>
                      <a:r>
                        <a:rPr lang="fr-CA" sz="1400" noProof="0" dirty="0">
                          <a:solidFill>
                            <a:srgbClr val="3D223B"/>
                          </a:solidFill>
                          <a:latin typeface="+mn-lt"/>
                        </a:rPr>
                        <a:t>4,0</a:t>
                      </a:r>
                    </a:p>
                  </a:txBody>
                  <a:tcPr anchor="ctr">
                    <a:solidFill>
                      <a:schemeClr val="bg1"/>
                    </a:solidFill>
                  </a:tcPr>
                </a:tc>
                <a:tc>
                  <a:txBody>
                    <a:bodyPr/>
                    <a:lstStyle/>
                    <a:p>
                      <a:pPr algn="ctr"/>
                      <a:r>
                        <a:rPr lang="fr-CA" sz="1400" noProof="0" dirty="0">
                          <a:solidFill>
                            <a:srgbClr val="3D223B"/>
                          </a:solidFill>
                          <a:latin typeface="+mn-lt"/>
                        </a:rPr>
                        <a:t>1,4</a:t>
                      </a:r>
                    </a:p>
                  </a:txBody>
                  <a:tcPr anchor="ctr">
                    <a:solidFill>
                      <a:schemeClr val="bg1"/>
                    </a:solidFill>
                  </a:tcPr>
                </a:tc>
                <a:tc>
                  <a:txBody>
                    <a:bodyPr/>
                    <a:lstStyle/>
                    <a:p>
                      <a:pPr algn="ctr"/>
                      <a:r>
                        <a:rPr lang="fr-CA" sz="1400" noProof="0" dirty="0">
                          <a:solidFill>
                            <a:srgbClr val="3D223B"/>
                          </a:solidFill>
                          <a:latin typeface="+mn-lt"/>
                        </a:rPr>
                        <a:t>10,0</a:t>
                      </a:r>
                    </a:p>
                  </a:txBody>
                  <a:tcPr anchor="ctr">
                    <a:solidFill>
                      <a:schemeClr val="bg1"/>
                    </a:solidFill>
                  </a:tcPr>
                </a:tc>
                <a:extLst>
                  <a:ext uri="{0D108BD9-81ED-4DB2-BD59-A6C34878D82A}">
                    <a16:rowId xmlns:a16="http://schemas.microsoft.com/office/drawing/2014/main" val="10001"/>
                  </a:ext>
                </a:extLst>
              </a:tr>
              <a:tr h="487115">
                <a:tc>
                  <a:txBody>
                    <a:bodyPr/>
                    <a:lstStyle/>
                    <a:p>
                      <a:pPr algn="ctr"/>
                      <a:r>
                        <a:rPr lang="fr-CA" sz="1400" noProof="0" dirty="0">
                          <a:solidFill>
                            <a:srgbClr val="3D223B"/>
                          </a:solidFill>
                          <a:latin typeface="+mn-lt"/>
                        </a:rPr>
                        <a:t>Guatemala</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9,0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4,0</a:t>
                      </a:r>
                    </a:p>
                  </a:txBody>
                  <a:tcPr anchor="ctr">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noProof="0" dirty="0">
                          <a:solidFill>
                            <a:srgbClr val="3D223B"/>
                          </a:solidFill>
                          <a:latin typeface="+mn-lt"/>
                        </a:rPr>
                        <a:t>2,0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3,0</a:t>
                      </a:r>
                    </a:p>
                  </a:txBody>
                  <a:tcPr anchor="ctr">
                    <a:solidFill>
                      <a:schemeClr val="accent4">
                        <a:lumMod val="40000"/>
                        <a:lumOff val="60000"/>
                      </a:schemeClr>
                    </a:solidFill>
                  </a:tcPr>
                </a:tc>
                <a:extLst>
                  <a:ext uri="{0D108BD9-81ED-4DB2-BD59-A6C34878D82A}">
                    <a16:rowId xmlns:a16="http://schemas.microsoft.com/office/drawing/2014/main" val="10002"/>
                  </a:ext>
                </a:extLst>
              </a:tr>
              <a:tr h="487115">
                <a:tc>
                  <a:txBody>
                    <a:bodyPr/>
                    <a:lstStyle/>
                    <a:p>
                      <a:pPr algn="ctr"/>
                      <a:r>
                        <a:rPr lang="fr-CA" sz="1400" noProof="0" dirty="0">
                          <a:solidFill>
                            <a:srgbClr val="3D223B"/>
                          </a:solidFill>
                          <a:latin typeface="+mn-lt"/>
                        </a:rPr>
                        <a:t>Italie</a:t>
                      </a:r>
                    </a:p>
                  </a:txBody>
                  <a:tcPr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noProof="0" dirty="0">
                          <a:solidFill>
                            <a:srgbClr val="3D223B"/>
                          </a:solidFill>
                          <a:latin typeface="+mn-lt"/>
                        </a:rPr>
                        <a:t>- 0,8</a:t>
                      </a:r>
                    </a:p>
                  </a:txBody>
                  <a:tcPr anchor="ctr">
                    <a:solidFill>
                      <a:schemeClr val="bg1"/>
                    </a:solidFill>
                  </a:tcPr>
                </a:tc>
                <a:tc>
                  <a:txBody>
                    <a:bodyPr/>
                    <a:lstStyle/>
                    <a:p>
                      <a:pPr algn="ctr"/>
                      <a:r>
                        <a:rPr lang="fr-CA" sz="1400" noProof="0" dirty="0">
                          <a:solidFill>
                            <a:srgbClr val="3D223B"/>
                          </a:solidFill>
                          <a:latin typeface="+mn-lt"/>
                        </a:rPr>
                        <a:t>1,2</a:t>
                      </a:r>
                    </a:p>
                  </a:txBody>
                  <a:tcPr anchor="ctr">
                    <a:solidFill>
                      <a:schemeClr val="bg1"/>
                    </a:solidFill>
                  </a:tcPr>
                </a:tc>
                <a:tc>
                  <a:txBody>
                    <a:bodyPr/>
                    <a:lstStyle/>
                    <a:p>
                      <a:pPr algn="ctr"/>
                      <a:r>
                        <a:rPr lang="fr-CA" sz="1400" noProof="0" dirty="0">
                          <a:solidFill>
                            <a:srgbClr val="3D223B"/>
                          </a:solidFill>
                          <a:latin typeface="+mn-lt"/>
                        </a:rPr>
                        <a:t>0,4</a:t>
                      </a:r>
                    </a:p>
                  </a:txBody>
                  <a:tcPr anchor="ctr">
                    <a:solidFill>
                      <a:schemeClr val="bg1"/>
                    </a:solidFill>
                  </a:tcPr>
                </a:tc>
                <a:tc>
                  <a:txBody>
                    <a:bodyPr/>
                    <a:lstStyle/>
                    <a:p>
                      <a:pPr algn="ctr"/>
                      <a:r>
                        <a:rPr lang="fr-CA" sz="1400" noProof="0" dirty="0">
                          <a:solidFill>
                            <a:srgbClr val="3D223B"/>
                          </a:solidFill>
                          <a:latin typeface="+mn-lt"/>
                        </a:rPr>
                        <a:t>- 2,4</a:t>
                      </a:r>
                    </a:p>
                  </a:txBody>
                  <a:tcPr anchor="ctr">
                    <a:solidFill>
                      <a:schemeClr val="bg1"/>
                    </a:solidFill>
                  </a:tcPr>
                </a:tc>
                <a:extLst>
                  <a:ext uri="{0D108BD9-81ED-4DB2-BD59-A6C34878D82A}">
                    <a16:rowId xmlns:a16="http://schemas.microsoft.com/office/drawing/2014/main" val="10003"/>
                  </a:ext>
                </a:extLst>
              </a:tr>
            </a:tbl>
          </a:graphicData>
        </a:graphic>
      </p:graphicFrame>
      <p:pic>
        <p:nvPicPr>
          <p:cNvPr id="6" name="Picture 5">
            <a:extLst>
              <a:ext uri="{FF2B5EF4-FFF2-40B4-BE49-F238E27FC236}">
                <a16:creationId xmlns:a16="http://schemas.microsoft.com/office/drawing/2014/main" id="{C4F41524-959E-8644-B1F6-CB422F08B6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5047487"/>
            <a:ext cx="7452320" cy="864923"/>
          </a:xfrm>
          <a:prstGeom prst="rect">
            <a:avLst/>
          </a:prstGeom>
        </p:spPr>
      </p:pic>
    </p:spTree>
    <p:extLst>
      <p:ext uri="{BB962C8B-B14F-4D97-AF65-F5344CB8AC3E}">
        <p14:creationId xmlns:p14="http://schemas.microsoft.com/office/powerpoint/2010/main" val="132158581"/>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La capitalisation et la règle de 70</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sz="1800" dirty="0">
                <a:latin typeface="Calibri Light" charset="0"/>
                <a:ea typeface="Calibri Light" charset="0"/>
                <a:cs typeface="Calibri Light" charset="0"/>
              </a:rPr>
              <a:t>Un taux de croissance annuel relativement modeste peut créer un important changement économique au fil du temps. </a:t>
            </a:r>
          </a:p>
          <a:p>
            <a:pPr>
              <a:spcBef>
                <a:spcPts val="0"/>
              </a:spcBef>
              <a:spcAft>
                <a:spcPts val="600"/>
              </a:spcAft>
              <a:buFont typeface="Arial" charset="0"/>
              <a:buChar char="•"/>
            </a:pPr>
            <a:r>
              <a:rPr lang="fr-CA" sz="1800" dirty="0">
                <a:latin typeface="Calibri Light" charset="0"/>
                <a:ea typeface="Calibri Light" charset="0"/>
                <a:cs typeface="Calibri Light" charset="0"/>
              </a:rPr>
              <a:t>En fait, le PIB par habitant au Canada est aujourd’hui beaucoup plus élevé qu’il y a 80 ans.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9</a:t>
            </a:fld>
            <a:endParaRPr lang="en-US" sz="1200">
              <a:solidFill>
                <a:srgbClr val="A69C95"/>
              </a:solidFill>
              <a:latin typeface="Arial"/>
              <a:cs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3140968"/>
            <a:ext cx="3695948" cy="2783198"/>
          </a:xfrm>
          <a:prstGeom prst="rect">
            <a:avLst/>
          </a:prstGeom>
        </p:spPr>
      </p:pic>
      <p:sp>
        <p:nvSpPr>
          <p:cNvPr id="6" name="Rectangle 5"/>
          <p:cNvSpPr/>
          <p:nvPr/>
        </p:nvSpPr>
        <p:spPr>
          <a:xfrm>
            <a:off x="5085594" y="3133463"/>
            <a:ext cx="2520280" cy="2800767"/>
          </a:xfrm>
          <a:prstGeom prst="rect">
            <a:avLst/>
          </a:prstGeom>
        </p:spPr>
        <p:txBody>
          <a:bodyPr wrap="square">
            <a:spAutoFit/>
          </a:bodyPr>
          <a:lstStyle/>
          <a:p>
            <a:pPr marL="285750" indent="-285750">
              <a:buFont typeface="Arial" pitchFamily="34" charset="0"/>
              <a:buChar char="•"/>
            </a:pPr>
            <a:r>
              <a:rPr lang="fr-CA" sz="1600" dirty="0">
                <a:solidFill>
                  <a:srgbClr val="3D223B"/>
                </a:solidFill>
                <a:latin typeface="Calibri Light" pitchFamily="34" charset="0"/>
              </a:rPr>
              <a:t>La croissance annuelle moyenne du PIB réel par habitant au dernier siècle se chiffre à 2%. </a:t>
            </a:r>
          </a:p>
          <a:p>
            <a:pPr marL="285750" indent="-285750">
              <a:buFont typeface="Arial" pitchFamily="34" charset="0"/>
              <a:buChar char="•"/>
            </a:pPr>
            <a:endParaRPr lang="fr-CA" sz="1600" dirty="0">
              <a:solidFill>
                <a:srgbClr val="3D223B"/>
              </a:solidFill>
              <a:latin typeface="Calibri Light" pitchFamily="34" charset="0"/>
            </a:endParaRPr>
          </a:p>
          <a:p>
            <a:pPr marL="285750" indent="-285750">
              <a:buFont typeface="Arial" pitchFamily="34" charset="0"/>
              <a:buChar char="•"/>
            </a:pPr>
            <a:r>
              <a:rPr lang="fr-CA" sz="1600" dirty="0">
                <a:solidFill>
                  <a:srgbClr val="3D223B"/>
                </a:solidFill>
                <a:latin typeface="Calibri Light" pitchFamily="34" charset="0"/>
              </a:rPr>
              <a:t>Ceci se traduit dans un PIB réel par habitant qui est 7 fois plus élevé aujourd’hui qu’il ne l’était au début du dernier siècle. </a:t>
            </a:r>
          </a:p>
        </p:txBody>
      </p:sp>
    </p:spTree>
    <p:extLst>
      <p:ext uri="{BB962C8B-B14F-4D97-AF65-F5344CB8AC3E}">
        <p14:creationId xmlns:p14="http://schemas.microsoft.com/office/powerpoint/2010/main" val="20195041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La capitalisation et la règle de 70 (suite)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La variation totale du PIB dans le temps est supérieure au taux de croissance annuel.</a:t>
            </a:r>
          </a:p>
          <a:p>
            <a:pPr>
              <a:spcBef>
                <a:spcPts val="0"/>
              </a:spcBef>
              <a:spcAft>
                <a:spcPts val="600"/>
              </a:spcAft>
              <a:buFont typeface="Arial" charset="0"/>
              <a:buChar char="•"/>
            </a:pPr>
            <a:r>
              <a:rPr lang="fr-CA" dirty="0">
                <a:latin typeface="Calibri Light" charset="0"/>
                <a:ea typeface="Calibri Light" charset="0"/>
                <a:cs typeface="Calibri Light" charset="0"/>
              </a:rPr>
              <a:t>L’idée maîtresse, c’est que la base à partir de laquelle on mesure la croissance s’élargit chaque année.</a:t>
            </a:r>
          </a:p>
          <a:p>
            <a:pPr>
              <a:spcBef>
                <a:spcPts val="0"/>
              </a:spcBef>
              <a:spcAft>
                <a:spcPts val="600"/>
              </a:spcAft>
              <a:buFont typeface="Arial" charset="0"/>
              <a:buChar char="•"/>
            </a:pPr>
            <a:r>
              <a:rPr lang="fr-CA" dirty="0">
                <a:latin typeface="Calibri Light" charset="0"/>
                <a:ea typeface="Calibri Light" charset="0"/>
                <a:cs typeface="Calibri Light" charset="0"/>
              </a:rPr>
              <a:t>Avec le taux de croissance moyen et le PIB d’une année quelconque, on peut calculer un PIB futur.  </a:t>
            </a:r>
          </a:p>
          <a:p>
            <a:pPr marL="0" indent="0" algn="ctr">
              <a:spcBef>
                <a:spcPts val="0"/>
              </a:spcBef>
              <a:spcAft>
                <a:spcPts val="600"/>
              </a:spcAft>
              <a:buNone/>
            </a:pPr>
            <a:r>
              <a:rPr lang="fr-CA" sz="1600" b="1" dirty="0">
                <a:solidFill>
                  <a:srgbClr val="425124"/>
                </a:solidFill>
              </a:rPr>
              <a:t>PIB </a:t>
            </a:r>
            <a:r>
              <a:rPr lang="fr-CA" sz="1600" b="1" baseline="-25000" dirty="0">
                <a:solidFill>
                  <a:srgbClr val="425124"/>
                </a:solidFill>
              </a:rPr>
              <a:t>Année A</a:t>
            </a:r>
            <a:r>
              <a:rPr lang="fr-CA" sz="1600" b="1" dirty="0">
                <a:solidFill>
                  <a:srgbClr val="425124"/>
                </a:solidFill>
              </a:rPr>
              <a:t> = PIB </a:t>
            </a:r>
            <a:r>
              <a:rPr lang="fr-CA" sz="1600" b="1" baseline="-25000" dirty="0">
                <a:solidFill>
                  <a:srgbClr val="425124"/>
                </a:solidFill>
              </a:rPr>
              <a:t>Année B</a:t>
            </a:r>
            <a:r>
              <a:rPr lang="fr-CA" sz="1600" b="1" dirty="0">
                <a:solidFill>
                  <a:srgbClr val="425124"/>
                </a:solidFill>
              </a:rPr>
              <a:t> × (1 + </a:t>
            </a:r>
            <a:r>
              <a:rPr lang="fr-CA" sz="1600" b="1" dirty="0" err="1">
                <a:solidFill>
                  <a:srgbClr val="425124"/>
                </a:solidFill>
              </a:rPr>
              <a:t>t.d.c</a:t>
            </a:r>
            <a:r>
              <a:rPr lang="fr-CA" sz="1600" b="1" dirty="0">
                <a:solidFill>
                  <a:srgbClr val="425124"/>
                </a:solidFill>
              </a:rPr>
              <a:t>.)</a:t>
            </a:r>
            <a:r>
              <a:rPr lang="fr-CA" sz="1600" b="1" baseline="30000" dirty="0">
                <a:solidFill>
                  <a:srgbClr val="425124"/>
                </a:solidFill>
              </a:rPr>
              <a:t>(année A – année B)</a:t>
            </a:r>
          </a:p>
          <a:p>
            <a:pPr>
              <a:spcBef>
                <a:spcPts val="0"/>
              </a:spcBef>
              <a:spcAft>
                <a:spcPts val="600"/>
              </a:spcAft>
              <a:buFont typeface="Arial" charset="0"/>
              <a:buChar char="•"/>
            </a:pPr>
            <a:r>
              <a:rPr lang="fr-CA" dirty="0">
                <a:latin typeface="Calibri Light" charset="0"/>
                <a:ea typeface="Calibri Light" charset="0"/>
                <a:cs typeface="Calibri Light" charset="0"/>
              </a:rPr>
              <a:t>La règle de 70 représente un raccourci simplifié qui permet d’obtenir une approximation pour que le revenu (PIB) double.</a:t>
            </a:r>
          </a:p>
          <a:p>
            <a:pPr>
              <a:spcBef>
                <a:spcPts val="0"/>
              </a:spcBef>
              <a:spcAft>
                <a:spcPts val="600"/>
              </a:spcAft>
              <a:buFont typeface="Arial" charset="0"/>
              <a:buChar char="•"/>
            </a:pPr>
            <a:endParaRPr lang="fr-CA" dirty="0">
              <a:latin typeface="Calibri Light" charset="0"/>
              <a:ea typeface="Calibri Light" charset="0"/>
              <a:cs typeface="Calibri Light" charset="0"/>
            </a:endParaRP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10</a:t>
            </a:fld>
            <a:endParaRPr lang="en-US" sz="1200">
              <a:solidFill>
                <a:srgbClr val="A69C95"/>
              </a:solidFill>
              <a:latin typeface="Arial"/>
              <a:cs typeface="Aria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3144" y="4941168"/>
            <a:ext cx="4877420" cy="694440"/>
          </a:xfrm>
          <a:prstGeom prst="rect">
            <a:avLst/>
          </a:prstGeom>
        </p:spPr>
      </p:pic>
    </p:spTree>
    <p:extLst>
      <p:ext uri="{BB962C8B-B14F-4D97-AF65-F5344CB8AC3E}">
        <p14:creationId xmlns:p14="http://schemas.microsoft.com/office/powerpoint/2010/main" val="1366364875"/>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dirty="0">
                <a:solidFill>
                  <a:srgbClr val="486C4F"/>
                </a:solidFill>
                <a:latin typeface="Calibri Light" charset="0"/>
                <a:ea typeface="Calibri Light" charset="0"/>
                <a:cs typeface="Calibri Light" charset="0"/>
              </a:rPr>
              <a:t>Exercice pratique </a:t>
            </a:r>
          </a:p>
        </p:txBody>
      </p:sp>
      <p:sp>
        <p:nvSpPr>
          <p:cNvPr id="7" name="Content Placeholder 6"/>
          <p:cNvSpPr>
            <a:spLocks noGrp="1"/>
          </p:cNvSpPr>
          <p:nvPr>
            <p:ph idx="1"/>
          </p:nvPr>
        </p:nvSpPr>
        <p:spPr>
          <a:xfrm>
            <a:off x="405896" y="1713526"/>
            <a:ext cx="8054536" cy="3744416"/>
          </a:xfrm>
        </p:spPr>
        <p:txBody>
          <a:bodyPr/>
          <a:lstStyle/>
          <a:p>
            <a:pPr>
              <a:spcBef>
                <a:spcPts val="0"/>
              </a:spcBef>
              <a:spcAft>
                <a:spcPts val="0"/>
              </a:spcAft>
              <a:buFont typeface="Arial" charset="0"/>
              <a:buChar char="•"/>
            </a:pPr>
            <a:r>
              <a:rPr lang="fr-CA" sz="1800" b="1" dirty="0">
                <a:solidFill>
                  <a:srgbClr val="486C4F"/>
                </a:solidFill>
                <a:latin typeface="Calibri Light" charset="0"/>
                <a:ea typeface="Calibri Light" charset="0"/>
                <a:cs typeface="Calibri Light" charset="0"/>
              </a:rPr>
              <a:t>Utilisez les renseignements du tableau pour prévoir le PIB réel par habitant en 2015.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11</a:t>
            </a:fld>
            <a:endParaRPr lang="en-US" sz="1200">
              <a:solidFill>
                <a:srgbClr val="A69C95"/>
              </a:solidFill>
              <a:latin typeface="Arial"/>
              <a:cs typeface="Arial"/>
            </a:endParaRPr>
          </a:p>
        </p:txBody>
      </p:sp>
      <p:graphicFrame>
        <p:nvGraphicFramePr>
          <p:cNvPr id="8" name="Table 7"/>
          <p:cNvGraphicFramePr>
            <a:graphicFrameLocks noGrp="1"/>
          </p:cNvGraphicFramePr>
          <p:nvPr>
            <p:extLst>
              <p:ext uri="{D42A27DB-BD31-4B8C-83A1-F6EECF244321}">
                <p14:modId xmlns:p14="http://schemas.microsoft.com/office/powerpoint/2010/main" val="524731777"/>
              </p:ext>
            </p:extLst>
          </p:nvPr>
        </p:nvGraphicFramePr>
        <p:xfrm>
          <a:off x="1043607" y="2719083"/>
          <a:ext cx="7272808" cy="1766496"/>
        </p:xfrm>
        <a:graphic>
          <a:graphicData uri="http://schemas.openxmlformats.org/drawingml/2006/table">
            <a:tbl>
              <a:tblPr firstRow="1" bandRow="1">
                <a:tableStyleId>{5C22544A-7EE6-4342-B048-85BDC9FD1C3A}</a:tableStyleId>
              </a:tblPr>
              <a:tblGrid>
                <a:gridCol w="1132621">
                  <a:extLst>
                    <a:ext uri="{9D8B030D-6E8A-4147-A177-3AD203B41FA5}">
                      <a16:colId xmlns:a16="http://schemas.microsoft.com/office/drawing/2014/main" val="20000"/>
                    </a:ext>
                  </a:extLst>
                </a:gridCol>
                <a:gridCol w="2064217">
                  <a:extLst>
                    <a:ext uri="{9D8B030D-6E8A-4147-A177-3AD203B41FA5}">
                      <a16:colId xmlns:a16="http://schemas.microsoft.com/office/drawing/2014/main" val="20001"/>
                    </a:ext>
                  </a:extLst>
                </a:gridCol>
                <a:gridCol w="1411675">
                  <a:extLst>
                    <a:ext uri="{9D8B030D-6E8A-4147-A177-3AD203B41FA5}">
                      <a16:colId xmlns:a16="http://schemas.microsoft.com/office/drawing/2014/main" val="20002"/>
                    </a:ext>
                  </a:extLst>
                </a:gridCol>
                <a:gridCol w="2664295">
                  <a:extLst>
                    <a:ext uri="{9D8B030D-6E8A-4147-A177-3AD203B41FA5}">
                      <a16:colId xmlns:a16="http://schemas.microsoft.com/office/drawing/2014/main" val="20003"/>
                    </a:ext>
                  </a:extLst>
                </a:gridCol>
              </a:tblGrid>
              <a:tr h="606886">
                <a:tc>
                  <a:txBody>
                    <a:bodyPr/>
                    <a:lstStyle/>
                    <a:p>
                      <a:pPr algn="ctr"/>
                      <a:r>
                        <a:rPr lang="fr-CA" sz="1200" noProof="0" dirty="0">
                          <a:solidFill>
                            <a:srgbClr val="3D223B"/>
                          </a:solidFill>
                          <a:latin typeface="+mn-lt"/>
                        </a:rPr>
                        <a:t>Pays</a:t>
                      </a:r>
                    </a:p>
                  </a:txBody>
                  <a:tcPr anchor="ctr">
                    <a:solidFill>
                      <a:srgbClr val="D8E0C5"/>
                    </a:solidFill>
                  </a:tcPr>
                </a:tc>
                <a:tc>
                  <a:txBody>
                    <a:bodyPr/>
                    <a:lstStyle/>
                    <a:p>
                      <a:pPr algn="ctr"/>
                      <a:r>
                        <a:rPr lang="fr-CA" sz="1200" noProof="0" dirty="0">
                          <a:solidFill>
                            <a:srgbClr val="3D223B"/>
                          </a:solidFill>
                          <a:latin typeface="+mn-lt"/>
                        </a:rPr>
                        <a:t>PIB réel par habitant en 2013 </a:t>
                      </a:r>
                      <a:r>
                        <a:rPr lang="fr-CA" sz="1200" baseline="0" noProof="0" dirty="0">
                          <a:solidFill>
                            <a:srgbClr val="3D223B"/>
                          </a:solidFill>
                          <a:latin typeface="+mn-lt"/>
                        </a:rPr>
                        <a:t>($)</a:t>
                      </a:r>
                      <a:endParaRPr lang="fr-CA" sz="1200" noProof="0" dirty="0">
                        <a:solidFill>
                          <a:srgbClr val="3D223B"/>
                        </a:solidFill>
                        <a:latin typeface="+mn-lt"/>
                      </a:endParaRPr>
                    </a:p>
                  </a:txBody>
                  <a:tcPr anchor="ctr">
                    <a:solidFill>
                      <a:srgbClr val="D8E0C5"/>
                    </a:solidFill>
                  </a:tcPr>
                </a:tc>
                <a:tc>
                  <a:txBody>
                    <a:bodyPr/>
                    <a:lstStyle/>
                    <a:p>
                      <a:pPr algn="ctr"/>
                      <a:r>
                        <a:rPr lang="fr-CA" sz="1200" noProof="0" dirty="0">
                          <a:solidFill>
                            <a:srgbClr val="3D223B"/>
                          </a:solidFill>
                          <a:latin typeface="+mn-lt"/>
                        </a:rPr>
                        <a:t>Taux de croissance réel (%)</a:t>
                      </a:r>
                    </a:p>
                  </a:txBody>
                  <a:tcPr anchor="ctr">
                    <a:solidFill>
                      <a:srgbClr val="D8E0C5"/>
                    </a:solidFill>
                  </a:tcPr>
                </a:tc>
                <a:tc>
                  <a:txBody>
                    <a:bodyPr/>
                    <a:lstStyle/>
                    <a:p>
                      <a:pPr algn="ctr"/>
                      <a:r>
                        <a:rPr lang="fr-CA" sz="1200" noProof="0" dirty="0">
                          <a:solidFill>
                            <a:srgbClr val="3D223B"/>
                          </a:solidFill>
                          <a:latin typeface="+mn-lt"/>
                        </a:rPr>
                        <a:t>PIB réel par habitant en 2015 ($)</a:t>
                      </a:r>
                    </a:p>
                  </a:txBody>
                  <a:tcPr anchor="ctr">
                    <a:solidFill>
                      <a:srgbClr val="D8E0C5"/>
                    </a:solidFill>
                  </a:tcPr>
                </a:tc>
                <a:extLst>
                  <a:ext uri="{0D108BD9-81ED-4DB2-BD59-A6C34878D82A}">
                    <a16:rowId xmlns:a16="http://schemas.microsoft.com/office/drawing/2014/main" val="10000"/>
                  </a:ext>
                </a:extLst>
              </a:tr>
              <a:tr h="563208">
                <a:tc>
                  <a:txBody>
                    <a:bodyPr/>
                    <a:lstStyle/>
                    <a:p>
                      <a:pPr algn="ctr"/>
                      <a:r>
                        <a:rPr lang="fr-CA" sz="1400" noProof="0" dirty="0">
                          <a:solidFill>
                            <a:srgbClr val="3D223B"/>
                          </a:solidFill>
                          <a:latin typeface="+mn-lt"/>
                        </a:rPr>
                        <a:t>France</a:t>
                      </a:r>
                    </a:p>
                  </a:txBody>
                  <a:tcPr anchor="ctr">
                    <a:noFill/>
                  </a:tcPr>
                </a:tc>
                <a:tc>
                  <a:txBody>
                    <a:bodyPr/>
                    <a:lstStyle/>
                    <a:p>
                      <a:pPr algn="ctr"/>
                      <a:r>
                        <a:rPr lang="fr-CA" sz="1400" noProof="0" dirty="0">
                          <a:solidFill>
                            <a:srgbClr val="3D223B"/>
                          </a:solidFill>
                          <a:latin typeface="+mn-lt"/>
                        </a:rPr>
                        <a:t>$40,000</a:t>
                      </a:r>
                    </a:p>
                  </a:txBody>
                  <a:tcPr anchor="ctr">
                    <a:noFill/>
                  </a:tcPr>
                </a:tc>
                <a:tc>
                  <a:txBody>
                    <a:bodyPr/>
                    <a:lstStyle/>
                    <a:p>
                      <a:pPr algn="ctr"/>
                      <a:r>
                        <a:rPr lang="fr-CA" sz="1400" noProof="0" dirty="0">
                          <a:solidFill>
                            <a:srgbClr val="3D223B"/>
                          </a:solidFill>
                          <a:latin typeface="+mn-lt"/>
                        </a:rPr>
                        <a:t>2,0</a:t>
                      </a:r>
                    </a:p>
                  </a:txBody>
                  <a:tcPr anchor="ct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600" b="1" i="0" baseline="0" dirty="0">
                        <a:solidFill>
                          <a:schemeClr val="tx1"/>
                        </a:solidFill>
                        <a:latin typeface="Calibri Light" charset="0"/>
                        <a:ea typeface="Calibri Light" charset="0"/>
                        <a:cs typeface="Calibri Light" charset="0"/>
                      </a:endParaRPr>
                    </a:p>
                  </a:txBody>
                  <a:tcPr anchor="ctr">
                    <a:noFill/>
                  </a:tcPr>
                </a:tc>
                <a:extLst>
                  <a:ext uri="{0D108BD9-81ED-4DB2-BD59-A6C34878D82A}">
                    <a16:rowId xmlns:a16="http://schemas.microsoft.com/office/drawing/2014/main" val="10001"/>
                  </a:ext>
                </a:extLst>
              </a:tr>
              <a:tr h="563208">
                <a:tc>
                  <a:txBody>
                    <a:bodyPr/>
                    <a:lstStyle/>
                    <a:p>
                      <a:pPr algn="ctr"/>
                      <a:r>
                        <a:rPr lang="fr-CA" sz="1400" noProof="0" dirty="0">
                          <a:solidFill>
                            <a:srgbClr val="3D223B"/>
                          </a:solidFill>
                          <a:latin typeface="+mn-lt"/>
                        </a:rPr>
                        <a:t>Espagne</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$30,000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0,2</a:t>
                      </a:r>
                    </a:p>
                  </a:txBody>
                  <a:tcPr anchor="ctr">
                    <a:solidFill>
                      <a:schemeClr val="accent4">
                        <a:lumMod val="40000"/>
                        <a:lumOff val="6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600" b="1" i="0" baseline="0" dirty="0">
                        <a:solidFill>
                          <a:schemeClr val="tx1"/>
                        </a:solidFill>
                        <a:latin typeface="Calibri Light" charset="0"/>
                        <a:ea typeface="Calibri Light" charset="0"/>
                        <a:cs typeface="Calibri Light" charset="0"/>
                      </a:endParaRPr>
                    </a:p>
                  </a:txBody>
                  <a:tcPr anchor="ctr">
                    <a:solidFill>
                      <a:schemeClr val="accent4">
                        <a:lumMod val="40000"/>
                        <a:lumOff val="6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62809356"/>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dirty="0">
                <a:solidFill>
                  <a:srgbClr val="486C4F"/>
                </a:solidFill>
                <a:latin typeface="Calibri Light" charset="0"/>
                <a:ea typeface="Calibri Light" charset="0"/>
                <a:cs typeface="Calibri Light" charset="0"/>
              </a:rPr>
              <a:t>Exercice pratique : Réponse </a:t>
            </a:r>
          </a:p>
        </p:txBody>
      </p:sp>
      <p:sp>
        <p:nvSpPr>
          <p:cNvPr id="7" name="Content Placeholder 6"/>
          <p:cNvSpPr>
            <a:spLocks noGrp="1"/>
          </p:cNvSpPr>
          <p:nvPr>
            <p:ph idx="1"/>
          </p:nvPr>
        </p:nvSpPr>
        <p:spPr>
          <a:xfrm>
            <a:off x="405896" y="1713526"/>
            <a:ext cx="8054536" cy="3744416"/>
          </a:xfrm>
        </p:spPr>
        <p:txBody>
          <a:bodyPr/>
          <a:lstStyle/>
          <a:p>
            <a:pPr>
              <a:spcBef>
                <a:spcPts val="0"/>
              </a:spcBef>
              <a:spcAft>
                <a:spcPts val="0"/>
              </a:spcAft>
              <a:buFont typeface="Arial" charset="0"/>
              <a:buChar char="•"/>
            </a:pPr>
            <a:r>
              <a:rPr lang="fr-CA" sz="1800" b="1" dirty="0">
                <a:solidFill>
                  <a:srgbClr val="486C4F"/>
                </a:solidFill>
                <a:latin typeface="Calibri Light" charset="0"/>
                <a:ea typeface="Calibri Light" charset="0"/>
                <a:cs typeface="Calibri Light" charset="0"/>
              </a:rPr>
              <a:t>Utilisez les renseignements du tableau pour prévoir le PIB réel par habitant en 2015.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12</a:t>
            </a:fld>
            <a:endParaRPr lang="en-US" sz="1200">
              <a:solidFill>
                <a:srgbClr val="A69C95"/>
              </a:solidFill>
              <a:latin typeface="Arial"/>
              <a:cs typeface="Arial"/>
            </a:endParaRPr>
          </a:p>
        </p:txBody>
      </p:sp>
      <p:graphicFrame>
        <p:nvGraphicFramePr>
          <p:cNvPr id="6" name="Table 5"/>
          <p:cNvGraphicFramePr>
            <a:graphicFrameLocks noGrp="1"/>
          </p:cNvGraphicFramePr>
          <p:nvPr>
            <p:extLst>
              <p:ext uri="{D42A27DB-BD31-4B8C-83A1-F6EECF244321}">
                <p14:modId xmlns:p14="http://schemas.microsoft.com/office/powerpoint/2010/main" val="1548664328"/>
              </p:ext>
            </p:extLst>
          </p:nvPr>
        </p:nvGraphicFramePr>
        <p:xfrm>
          <a:off x="1043607" y="2719083"/>
          <a:ext cx="7272808" cy="1798320"/>
        </p:xfrm>
        <a:graphic>
          <a:graphicData uri="http://schemas.openxmlformats.org/drawingml/2006/table">
            <a:tbl>
              <a:tblPr firstRow="1" bandRow="1">
                <a:tableStyleId>{5C22544A-7EE6-4342-B048-85BDC9FD1C3A}</a:tableStyleId>
              </a:tblPr>
              <a:tblGrid>
                <a:gridCol w="1132621">
                  <a:extLst>
                    <a:ext uri="{9D8B030D-6E8A-4147-A177-3AD203B41FA5}">
                      <a16:colId xmlns:a16="http://schemas.microsoft.com/office/drawing/2014/main" val="20000"/>
                    </a:ext>
                  </a:extLst>
                </a:gridCol>
                <a:gridCol w="2064217">
                  <a:extLst>
                    <a:ext uri="{9D8B030D-6E8A-4147-A177-3AD203B41FA5}">
                      <a16:colId xmlns:a16="http://schemas.microsoft.com/office/drawing/2014/main" val="20001"/>
                    </a:ext>
                  </a:extLst>
                </a:gridCol>
                <a:gridCol w="1411675">
                  <a:extLst>
                    <a:ext uri="{9D8B030D-6E8A-4147-A177-3AD203B41FA5}">
                      <a16:colId xmlns:a16="http://schemas.microsoft.com/office/drawing/2014/main" val="20002"/>
                    </a:ext>
                  </a:extLst>
                </a:gridCol>
                <a:gridCol w="2664295">
                  <a:extLst>
                    <a:ext uri="{9D8B030D-6E8A-4147-A177-3AD203B41FA5}">
                      <a16:colId xmlns:a16="http://schemas.microsoft.com/office/drawing/2014/main" val="20003"/>
                    </a:ext>
                  </a:extLst>
                </a:gridCol>
              </a:tblGrid>
              <a:tr h="606886">
                <a:tc>
                  <a:txBody>
                    <a:bodyPr/>
                    <a:lstStyle/>
                    <a:p>
                      <a:pPr algn="ctr"/>
                      <a:r>
                        <a:rPr lang="fr-CA" sz="1200" noProof="0" dirty="0">
                          <a:solidFill>
                            <a:srgbClr val="3D223B"/>
                          </a:solidFill>
                          <a:latin typeface="+mn-lt"/>
                        </a:rPr>
                        <a:t>Pays</a:t>
                      </a:r>
                    </a:p>
                  </a:txBody>
                  <a:tcPr anchor="ctr">
                    <a:solidFill>
                      <a:srgbClr val="D8E0C5"/>
                    </a:solidFill>
                  </a:tcPr>
                </a:tc>
                <a:tc>
                  <a:txBody>
                    <a:bodyPr/>
                    <a:lstStyle/>
                    <a:p>
                      <a:pPr algn="ctr"/>
                      <a:r>
                        <a:rPr lang="fr-CA" sz="1200" noProof="0" dirty="0">
                          <a:solidFill>
                            <a:srgbClr val="3D223B"/>
                          </a:solidFill>
                          <a:latin typeface="+mn-lt"/>
                        </a:rPr>
                        <a:t>PIB réel par habitant en 2013 </a:t>
                      </a:r>
                      <a:r>
                        <a:rPr lang="fr-CA" sz="1200" baseline="0" noProof="0" dirty="0">
                          <a:solidFill>
                            <a:srgbClr val="3D223B"/>
                          </a:solidFill>
                          <a:latin typeface="+mn-lt"/>
                        </a:rPr>
                        <a:t>($)</a:t>
                      </a:r>
                      <a:endParaRPr lang="fr-CA" sz="1200" noProof="0" dirty="0">
                        <a:solidFill>
                          <a:srgbClr val="3D223B"/>
                        </a:solidFill>
                        <a:latin typeface="+mn-lt"/>
                      </a:endParaRPr>
                    </a:p>
                  </a:txBody>
                  <a:tcPr anchor="ctr">
                    <a:solidFill>
                      <a:srgbClr val="D8E0C5"/>
                    </a:solidFill>
                  </a:tcPr>
                </a:tc>
                <a:tc>
                  <a:txBody>
                    <a:bodyPr/>
                    <a:lstStyle/>
                    <a:p>
                      <a:pPr algn="ctr"/>
                      <a:r>
                        <a:rPr lang="fr-CA" sz="1200" noProof="0" dirty="0">
                          <a:solidFill>
                            <a:srgbClr val="3D223B"/>
                          </a:solidFill>
                          <a:latin typeface="+mn-lt"/>
                        </a:rPr>
                        <a:t>Taux de croissance réel (%)</a:t>
                      </a:r>
                    </a:p>
                  </a:txBody>
                  <a:tcPr anchor="ctr">
                    <a:solidFill>
                      <a:srgbClr val="D8E0C5"/>
                    </a:solidFill>
                  </a:tcPr>
                </a:tc>
                <a:tc>
                  <a:txBody>
                    <a:bodyPr/>
                    <a:lstStyle/>
                    <a:p>
                      <a:pPr algn="ctr"/>
                      <a:r>
                        <a:rPr lang="fr-CA" sz="1200" noProof="0" dirty="0">
                          <a:solidFill>
                            <a:srgbClr val="3D223B"/>
                          </a:solidFill>
                          <a:latin typeface="+mn-lt"/>
                        </a:rPr>
                        <a:t>PIB réel par habitant en 2015 ($)</a:t>
                      </a:r>
                    </a:p>
                  </a:txBody>
                  <a:tcPr anchor="ctr">
                    <a:solidFill>
                      <a:srgbClr val="D8E0C5"/>
                    </a:solidFill>
                  </a:tcPr>
                </a:tc>
                <a:extLst>
                  <a:ext uri="{0D108BD9-81ED-4DB2-BD59-A6C34878D82A}">
                    <a16:rowId xmlns:a16="http://schemas.microsoft.com/office/drawing/2014/main" val="10000"/>
                  </a:ext>
                </a:extLst>
              </a:tr>
              <a:tr h="563208">
                <a:tc>
                  <a:txBody>
                    <a:bodyPr/>
                    <a:lstStyle/>
                    <a:p>
                      <a:pPr algn="ctr"/>
                      <a:r>
                        <a:rPr lang="fr-CA" sz="1400" noProof="0" dirty="0">
                          <a:solidFill>
                            <a:srgbClr val="3D223B"/>
                          </a:solidFill>
                          <a:latin typeface="+mn-lt"/>
                        </a:rPr>
                        <a:t>France</a:t>
                      </a:r>
                    </a:p>
                  </a:txBody>
                  <a:tcPr anchor="ctr">
                    <a:noFill/>
                  </a:tcPr>
                </a:tc>
                <a:tc>
                  <a:txBody>
                    <a:bodyPr/>
                    <a:lstStyle/>
                    <a:p>
                      <a:pPr algn="ctr"/>
                      <a:r>
                        <a:rPr lang="fr-CA" sz="1400" noProof="0" dirty="0">
                          <a:solidFill>
                            <a:srgbClr val="3D223B"/>
                          </a:solidFill>
                          <a:latin typeface="+mn-lt"/>
                        </a:rPr>
                        <a:t>$40,000</a:t>
                      </a:r>
                    </a:p>
                  </a:txBody>
                  <a:tcPr anchor="ctr">
                    <a:noFill/>
                  </a:tcPr>
                </a:tc>
                <a:tc>
                  <a:txBody>
                    <a:bodyPr/>
                    <a:lstStyle/>
                    <a:p>
                      <a:pPr algn="ctr"/>
                      <a:r>
                        <a:rPr lang="fr-CA" sz="1400" noProof="0" dirty="0">
                          <a:solidFill>
                            <a:srgbClr val="3D223B"/>
                          </a:solidFill>
                          <a:latin typeface="+mn-lt"/>
                        </a:rPr>
                        <a:t>2,0</a:t>
                      </a:r>
                    </a:p>
                  </a:txBody>
                  <a:tcPr anchor="ct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dirty="0">
                          <a:solidFill>
                            <a:schemeClr val="tx1"/>
                          </a:solidFill>
                          <a:latin typeface="Calibri Light" charset="0"/>
                          <a:ea typeface="Calibri Light" charset="0"/>
                          <a:cs typeface="Calibri Light" charset="0"/>
                        </a:rPr>
                        <a:t>40</a:t>
                      </a:r>
                      <a:r>
                        <a:rPr lang="en-US" sz="1600" b="1" i="0" baseline="0" dirty="0">
                          <a:solidFill>
                            <a:schemeClr val="tx1"/>
                          </a:solidFill>
                          <a:latin typeface="Calibri Light" charset="0"/>
                          <a:ea typeface="Calibri Light" charset="0"/>
                          <a:cs typeface="Calibri Light" charset="0"/>
                        </a:rPr>
                        <a:t> </a:t>
                      </a:r>
                      <a:r>
                        <a:rPr lang="en-US" sz="1600" b="1" i="0" dirty="0">
                          <a:solidFill>
                            <a:schemeClr val="tx1"/>
                          </a:solidFill>
                          <a:latin typeface="Calibri Light" charset="0"/>
                          <a:ea typeface="Calibri Light" charset="0"/>
                          <a:cs typeface="Calibri Light" charset="0"/>
                        </a:rPr>
                        <a:t>000$</a:t>
                      </a:r>
                      <a:r>
                        <a:rPr lang="en-US" sz="1600" b="1" i="0" baseline="0" dirty="0">
                          <a:solidFill>
                            <a:schemeClr val="tx1"/>
                          </a:solidFill>
                          <a:latin typeface="Calibri Light" charset="0"/>
                          <a:ea typeface="Calibri Light" charset="0"/>
                          <a:cs typeface="Calibri Light" charset="0"/>
                        </a:rPr>
                        <a:t> x (1 + 0,02) </a:t>
                      </a:r>
                      <a:r>
                        <a:rPr lang="en-US" sz="1600" b="1" i="0" baseline="40000" dirty="0">
                          <a:solidFill>
                            <a:schemeClr val="tx1"/>
                          </a:solidFill>
                          <a:latin typeface="Calibri Light" charset="0"/>
                          <a:ea typeface="Calibri Light" charset="0"/>
                          <a:cs typeface="Calibri Light" charset="0"/>
                        </a:rPr>
                        <a:t>(2015-2013) </a:t>
                      </a:r>
                    </a:p>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  41 616$</a:t>
                      </a:r>
                    </a:p>
                  </a:txBody>
                  <a:tcPr anchor="ctr">
                    <a:noFill/>
                  </a:tcPr>
                </a:tc>
                <a:extLst>
                  <a:ext uri="{0D108BD9-81ED-4DB2-BD59-A6C34878D82A}">
                    <a16:rowId xmlns:a16="http://schemas.microsoft.com/office/drawing/2014/main" val="10001"/>
                  </a:ext>
                </a:extLst>
              </a:tr>
              <a:tr h="563208">
                <a:tc>
                  <a:txBody>
                    <a:bodyPr/>
                    <a:lstStyle/>
                    <a:p>
                      <a:pPr algn="ctr"/>
                      <a:r>
                        <a:rPr lang="fr-CA" sz="1400" noProof="0" dirty="0">
                          <a:solidFill>
                            <a:srgbClr val="3D223B"/>
                          </a:solidFill>
                          <a:latin typeface="+mn-lt"/>
                        </a:rPr>
                        <a:t>Espagne</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$30,000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0,2</a:t>
                      </a:r>
                    </a:p>
                  </a:txBody>
                  <a:tcPr anchor="ctr">
                    <a:solidFill>
                      <a:schemeClr val="accent4">
                        <a:lumMod val="40000"/>
                        <a:lumOff val="6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dirty="0">
                          <a:solidFill>
                            <a:schemeClr val="tx1"/>
                          </a:solidFill>
                          <a:latin typeface="Calibri Light" charset="0"/>
                          <a:ea typeface="Calibri Light" charset="0"/>
                          <a:cs typeface="Calibri Light" charset="0"/>
                        </a:rPr>
                        <a:t>30</a:t>
                      </a:r>
                      <a:r>
                        <a:rPr lang="en-US" sz="1600" b="1" i="0" baseline="0" dirty="0">
                          <a:solidFill>
                            <a:schemeClr val="tx1"/>
                          </a:solidFill>
                          <a:latin typeface="Calibri Light" charset="0"/>
                          <a:ea typeface="Calibri Light" charset="0"/>
                          <a:cs typeface="Calibri Light" charset="0"/>
                        </a:rPr>
                        <a:t> </a:t>
                      </a:r>
                      <a:r>
                        <a:rPr lang="en-US" sz="1600" b="1" i="0" dirty="0">
                          <a:solidFill>
                            <a:schemeClr val="tx1"/>
                          </a:solidFill>
                          <a:latin typeface="Calibri Light" charset="0"/>
                          <a:ea typeface="Calibri Light" charset="0"/>
                          <a:cs typeface="Calibri Light" charset="0"/>
                        </a:rPr>
                        <a:t>000$</a:t>
                      </a:r>
                      <a:r>
                        <a:rPr lang="en-US" sz="1600" b="1" i="0" baseline="0" dirty="0">
                          <a:solidFill>
                            <a:schemeClr val="tx1"/>
                          </a:solidFill>
                          <a:latin typeface="Calibri Light" charset="0"/>
                          <a:ea typeface="Calibri Light" charset="0"/>
                          <a:cs typeface="Calibri Light" charset="0"/>
                        </a:rPr>
                        <a:t> x (1 + 0,002) </a:t>
                      </a:r>
                      <a:r>
                        <a:rPr lang="en-US" sz="1600" b="1" i="0" baseline="40000" dirty="0">
                          <a:solidFill>
                            <a:schemeClr val="tx1"/>
                          </a:solidFill>
                          <a:latin typeface="Calibri Light" charset="0"/>
                          <a:ea typeface="Calibri Light" charset="0"/>
                          <a:cs typeface="Calibri Light" charset="0"/>
                        </a:rPr>
                        <a:t>(2015-2013) </a:t>
                      </a:r>
                      <a:r>
                        <a:rPr lang="en-US" sz="1600" b="1" i="0" baseline="0" dirty="0">
                          <a:solidFill>
                            <a:schemeClr val="tx1"/>
                          </a:solidFill>
                          <a:latin typeface="Calibri Light" charset="0"/>
                          <a:ea typeface="Calibri Light" charset="0"/>
                          <a:cs typeface="Calibri Light" charset="0"/>
                        </a:rPr>
                        <a:t>=  30 120$</a:t>
                      </a:r>
                    </a:p>
                  </a:txBody>
                  <a:tcPr anchor="ctr">
                    <a:solidFill>
                      <a:schemeClr val="accent4">
                        <a:lumMod val="40000"/>
                        <a:lumOff val="6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2023777"/>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dirty="0">
                <a:solidFill>
                  <a:srgbClr val="486C4F"/>
                </a:solidFill>
                <a:latin typeface="Calibri Light" charset="0"/>
                <a:ea typeface="Calibri Light" charset="0"/>
                <a:cs typeface="Calibri Light" charset="0"/>
              </a:rPr>
              <a:t>Exercice pratique </a:t>
            </a:r>
          </a:p>
        </p:txBody>
      </p:sp>
      <p:sp>
        <p:nvSpPr>
          <p:cNvPr id="7" name="Content Placeholder 6"/>
          <p:cNvSpPr>
            <a:spLocks noGrp="1"/>
          </p:cNvSpPr>
          <p:nvPr>
            <p:ph idx="1"/>
          </p:nvPr>
        </p:nvSpPr>
        <p:spPr>
          <a:xfrm>
            <a:off x="405896" y="1713526"/>
            <a:ext cx="8054536" cy="3744416"/>
          </a:xfrm>
        </p:spPr>
        <p:txBody>
          <a:bodyPr/>
          <a:lstStyle/>
          <a:p>
            <a:pPr>
              <a:spcBef>
                <a:spcPts val="0"/>
              </a:spcBef>
              <a:spcAft>
                <a:spcPts val="0"/>
              </a:spcAft>
              <a:buFont typeface="Arial" charset="0"/>
              <a:buChar char="•"/>
            </a:pPr>
            <a:r>
              <a:rPr lang="fr-CA" sz="1800" b="1" dirty="0">
                <a:solidFill>
                  <a:srgbClr val="486C4F"/>
                </a:solidFill>
                <a:latin typeface="Calibri Light" charset="0"/>
                <a:ea typeface="Calibri Light" charset="0"/>
                <a:cs typeface="Calibri Light" charset="0"/>
              </a:rPr>
              <a:t>Utilisez la règle de 70 pour déterminer le nombre d’années pour doubler le revenu.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13</a:t>
            </a:fld>
            <a:endParaRPr lang="en-US" sz="1200">
              <a:solidFill>
                <a:srgbClr val="A69C95"/>
              </a:solidFill>
              <a:latin typeface="Arial"/>
              <a:cs typeface="Arial"/>
            </a:endParaRPr>
          </a:p>
        </p:txBody>
      </p:sp>
      <p:graphicFrame>
        <p:nvGraphicFramePr>
          <p:cNvPr id="6" name="Table 5"/>
          <p:cNvGraphicFramePr>
            <a:graphicFrameLocks noGrp="1"/>
          </p:cNvGraphicFramePr>
          <p:nvPr>
            <p:extLst>
              <p:ext uri="{D42A27DB-BD31-4B8C-83A1-F6EECF244321}">
                <p14:modId xmlns:p14="http://schemas.microsoft.com/office/powerpoint/2010/main" val="1388739948"/>
              </p:ext>
            </p:extLst>
          </p:nvPr>
        </p:nvGraphicFramePr>
        <p:xfrm>
          <a:off x="1043607" y="2719083"/>
          <a:ext cx="6552727" cy="1766496"/>
        </p:xfrm>
        <a:graphic>
          <a:graphicData uri="http://schemas.openxmlformats.org/drawingml/2006/table">
            <a:tbl>
              <a:tblPr firstRow="1" bandRow="1">
                <a:tableStyleId>{5C22544A-7EE6-4342-B048-85BDC9FD1C3A}</a:tableStyleId>
              </a:tblPr>
              <a:tblGrid>
                <a:gridCol w="773864">
                  <a:extLst>
                    <a:ext uri="{9D8B030D-6E8A-4147-A177-3AD203B41FA5}">
                      <a16:colId xmlns:a16="http://schemas.microsoft.com/office/drawing/2014/main" val="20000"/>
                    </a:ext>
                  </a:extLst>
                </a:gridCol>
                <a:gridCol w="1410378">
                  <a:extLst>
                    <a:ext uri="{9D8B030D-6E8A-4147-A177-3AD203B41FA5}">
                      <a16:colId xmlns:a16="http://schemas.microsoft.com/office/drawing/2014/main" val="20001"/>
                    </a:ext>
                  </a:extLst>
                </a:gridCol>
                <a:gridCol w="1201335">
                  <a:extLst>
                    <a:ext uri="{9D8B030D-6E8A-4147-A177-3AD203B41FA5}">
                      <a16:colId xmlns:a16="http://schemas.microsoft.com/office/drawing/2014/main" val="20002"/>
                    </a:ext>
                  </a:extLst>
                </a:gridCol>
                <a:gridCol w="1583575">
                  <a:extLst>
                    <a:ext uri="{9D8B030D-6E8A-4147-A177-3AD203B41FA5}">
                      <a16:colId xmlns:a16="http://schemas.microsoft.com/office/drawing/2014/main" val="20003"/>
                    </a:ext>
                  </a:extLst>
                </a:gridCol>
                <a:gridCol w="1583575">
                  <a:extLst>
                    <a:ext uri="{9D8B030D-6E8A-4147-A177-3AD203B41FA5}">
                      <a16:colId xmlns:a16="http://schemas.microsoft.com/office/drawing/2014/main" val="20004"/>
                    </a:ext>
                  </a:extLst>
                </a:gridCol>
              </a:tblGrid>
              <a:tr h="606886">
                <a:tc>
                  <a:txBody>
                    <a:bodyPr/>
                    <a:lstStyle/>
                    <a:p>
                      <a:pPr algn="ctr"/>
                      <a:r>
                        <a:rPr lang="fr-CA" sz="1200" noProof="0" dirty="0">
                          <a:solidFill>
                            <a:srgbClr val="3D223B"/>
                          </a:solidFill>
                          <a:latin typeface="+mn-lt"/>
                        </a:rPr>
                        <a:t>Pays</a:t>
                      </a:r>
                    </a:p>
                  </a:txBody>
                  <a:tcPr anchor="ctr">
                    <a:solidFill>
                      <a:srgbClr val="D8E0C5"/>
                    </a:solidFill>
                  </a:tcPr>
                </a:tc>
                <a:tc>
                  <a:txBody>
                    <a:bodyPr/>
                    <a:lstStyle/>
                    <a:p>
                      <a:pPr algn="ctr"/>
                      <a:r>
                        <a:rPr lang="fr-CA" sz="1200" noProof="0" dirty="0">
                          <a:solidFill>
                            <a:srgbClr val="3D223B"/>
                          </a:solidFill>
                          <a:latin typeface="+mn-lt"/>
                        </a:rPr>
                        <a:t>PIB réel par habitant en 2013 </a:t>
                      </a:r>
                      <a:r>
                        <a:rPr lang="fr-CA" sz="1200" baseline="0" noProof="0" dirty="0">
                          <a:solidFill>
                            <a:srgbClr val="3D223B"/>
                          </a:solidFill>
                          <a:latin typeface="+mn-lt"/>
                        </a:rPr>
                        <a:t>($)</a:t>
                      </a:r>
                      <a:endParaRPr lang="fr-CA" sz="1200" noProof="0" dirty="0">
                        <a:solidFill>
                          <a:srgbClr val="3D223B"/>
                        </a:solidFill>
                        <a:latin typeface="+mn-lt"/>
                      </a:endParaRPr>
                    </a:p>
                  </a:txBody>
                  <a:tcPr anchor="ctr">
                    <a:solidFill>
                      <a:srgbClr val="D8E0C5"/>
                    </a:solidFill>
                  </a:tcPr>
                </a:tc>
                <a:tc>
                  <a:txBody>
                    <a:bodyPr/>
                    <a:lstStyle/>
                    <a:p>
                      <a:pPr algn="ctr"/>
                      <a:r>
                        <a:rPr lang="fr-CA" sz="1200" noProof="0" dirty="0">
                          <a:solidFill>
                            <a:srgbClr val="3D223B"/>
                          </a:solidFill>
                          <a:latin typeface="+mn-lt"/>
                        </a:rPr>
                        <a:t>Taux de croissance réel (%)</a:t>
                      </a:r>
                    </a:p>
                  </a:txBody>
                  <a:tcPr anchor="ctr">
                    <a:solidFill>
                      <a:srgbClr val="D8E0C5"/>
                    </a:solidFill>
                  </a:tcPr>
                </a:tc>
                <a:tc>
                  <a:txBody>
                    <a:bodyPr/>
                    <a:lstStyle/>
                    <a:p>
                      <a:pPr algn="ctr"/>
                      <a:r>
                        <a:rPr lang="fr-CA" sz="1200" noProof="0" dirty="0">
                          <a:solidFill>
                            <a:srgbClr val="3D223B"/>
                          </a:solidFill>
                          <a:latin typeface="+mn-lt"/>
                        </a:rPr>
                        <a:t>PIB réel par habitant en 2015 ($)</a:t>
                      </a:r>
                    </a:p>
                  </a:txBody>
                  <a:tcPr anchor="ctr">
                    <a:solidFill>
                      <a:srgbClr val="D8E0C5"/>
                    </a:solidFill>
                  </a:tcPr>
                </a:tc>
                <a:tc>
                  <a:txBody>
                    <a:bodyPr/>
                    <a:lstStyle/>
                    <a:p>
                      <a:pPr algn="ctr"/>
                      <a:r>
                        <a:rPr lang="fr-CA" sz="1200" noProof="0" dirty="0">
                          <a:solidFill>
                            <a:srgbClr val="3D223B"/>
                          </a:solidFill>
                          <a:latin typeface="+mn-lt"/>
                        </a:rPr>
                        <a:t>Années</a:t>
                      </a:r>
                      <a:r>
                        <a:rPr lang="fr-CA" sz="1200" baseline="0" noProof="0" dirty="0">
                          <a:solidFill>
                            <a:srgbClr val="3D223B"/>
                          </a:solidFill>
                          <a:latin typeface="+mn-lt"/>
                        </a:rPr>
                        <a:t> pour doubler</a:t>
                      </a:r>
                      <a:endParaRPr lang="fr-CA" sz="1200" noProof="0" dirty="0">
                        <a:solidFill>
                          <a:srgbClr val="3D223B"/>
                        </a:solidFill>
                        <a:latin typeface="+mn-lt"/>
                      </a:endParaRPr>
                    </a:p>
                  </a:txBody>
                  <a:tcPr anchor="ctr">
                    <a:solidFill>
                      <a:srgbClr val="D8E0C5"/>
                    </a:solidFill>
                  </a:tcPr>
                </a:tc>
                <a:extLst>
                  <a:ext uri="{0D108BD9-81ED-4DB2-BD59-A6C34878D82A}">
                    <a16:rowId xmlns:a16="http://schemas.microsoft.com/office/drawing/2014/main" val="10000"/>
                  </a:ext>
                </a:extLst>
              </a:tr>
              <a:tr h="563208">
                <a:tc>
                  <a:txBody>
                    <a:bodyPr/>
                    <a:lstStyle/>
                    <a:p>
                      <a:pPr algn="ctr"/>
                      <a:r>
                        <a:rPr lang="fr-CA" sz="1400" noProof="0" dirty="0">
                          <a:solidFill>
                            <a:srgbClr val="3D223B"/>
                          </a:solidFill>
                          <a:latin typeface="+mn-lt"/>
                        </a:rPr>
                        <a:t>France</a:t>
                      </a:r>
                    </a:p>
                  </a:txBody>
                  <a:tcPr anchor="ctr">
                    <a:noFill/>
                  </a:tcPr>
                </a:tc>
                <a:tc>
                  <a:txBody>
                    <a:bodyPr/>
                    <a:lstStyle/>
                    <a:p>
                      <a:pPr algn="ctr"/>
                      <a:r>
                        <a:rPr lang="fr-CA" sz="1400" noProof="0" dirty="0">
                          <a:solidFill>
                            <a:srgbClr val="3D223B"/>
                          </a:solidFill>
                          <a:latin typeface="+mn-lt"/>
                        </a:rPr>
                        <a:t>$40,000</a:t>
                      </a:r>
                    </a:p>
                  </a:txBody>
                  <a:tcPr anchor="ctr">
                    <a:noFill/>
                  </a:tcPr>
                </a:tc>
                <a:tc>
                  <a:txBody>
                    <a:bodyPr/>
                    <a:lstStyle/>
                    <a:p>
                      <a:pPr algn="ctr"/>
                      <a:r>
                        <a:rPr lang="fr-CA" sz="1400" noProof="0" dirty="0">
                          <a:solidFill>
                            <a:srgbClr val="3D223B"/>
                          </a:solidFill>
                          <a:latin typeface="+mn-lt"/>
                        </a:rPr>
                        <a:t>2,0</a:t>
                      </a:r>
                    </a:p>
                  </a:txBody>
                  <a:tcPr anchor="ct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41 616$</a:t>
                      </a:r>
                    </a:p>
                  </a:txBody>
                  <a:tcPr anchor="ct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600" b="1" i="0" baseline="0" dirty="0">
                        <a:solidFill>
                          <a:schemeClr val="tx1"/>
                        </a:solidFill>
                        <a:latin typeface="Calibri Light" charset="0"/>
                        <a:ea typeface="Calibri Light" charset="0"/>
                        <a:cs typeface="Calibri Light" charset="0"/>
                      </a:endParaRPr>
                    </a:p>
                  </a:txBody>
                  <a:tcPr anchor="ctr">
                    <a:noFill/>
                  </a:tcPr>
                </a:tc>
                <a:extLst>
                  <a:ext uri="{0D108BD9-81ED-4DB2-BD59-A6C34878D82A}">
                    <a16:rowId xmlns:a16="http://schemas.microsoft.com/office/drawing/2014/main" val="10001"/>
                  </a:ext>
                </a:extLst>
              </a:tr>
              <a:tr h="563208">
                <a:tc>
                  <a:txBody>
                    <a:bodyPr/>
                    <a:lstStyle/>
                    <a:p>
                      <a:pPr algn="ctr"/>
                      <a:r>
                        <a:rPr lang="fr-CA" sz="1400" noProof="0" dirty="0">
                          <a:solidFill>
                            <a:srgbClr val="3D223B"/>
                          </a:solidFill>
                          <a:latin typeface="+mn-lt"/>
                        </a:rPr>
                        <a:t>Espagne</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$30,000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0,2</a:t>
                      </a:r>
                    </a:p>
                  </a:txBody>
                  <a:tcPr anchor="ctr">
                    <a:solidFill>
                      <a:schemeClr val="accent4">
                        <a:lumMod val="40000"/>
                        <a:lumOff val="6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30 120$</a:t>
                      </a:r>
                    </a:p>
                  </a:txBody>
                  <a:tcPr anchor="ctr">
                    <a:solidFill>
                      <a:schemeClr val="accent4">
                        <a:lumMod val="40000"/>
                        <a:lumOff val="6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600" b="1" i="0" baseline="0" dirty="0">
                        <a:solidFill>
                          <a:schemeClr val="tx1"/>
                        </a:solidFill>
                        <a:latin typeface="Calibri Light" charset="0"/>
                        <a:ea typeface="Calibri Light" charset="0"/>
                        <a:cs typeface="Calibri Light" charset="0"/>
                      </a:endParaRPr>
                    </a:p>
                  </a:txBody>
                  <a:tcPr anchor="ctr">
                    <a:solidFill>
                      <a:schemeClr val="accent4">
                        <a:lumMod val="40000"/>
                        <a:lumOff val="6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07464485"/>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200" dirty="0">
                <a:solidFill>
                  <a:srgbClr val="486C4F"/>
                </a:solidFill>
                <a:latin typeface="Calibri Light" charset="0"/>
                <a:ea typeface="Calibri Light" charset="0"/>
                <a:cs typeface="Calibri Light" charset="0"/>
              </a:rPr>
              <a:t>Exercice pratique : Réponse </a:t>
            </a:r>
          </a:p>
        </p:txBody>
      </p:sp>
      <p:sp>
        <p:nvSpPr>
          <p:cNvPr id="7" name="Content Placeholder 6"/>
          <p:cNvSpPr>
            <a:spLocks noGrp="1"/>
          </p:cNvSpPr>
          <p:nvPr>
            <p:ph idx="1"/>
          </p:nvPr>
        </p:nvSpPr>
        <p:spPr>
          <a:xfrm>
            <a:off x="405896" y="1713526"/>
            <a:ext cx="8054536" cy="3744416"/>
          </a:xfrm>
        </p:spPr>
        <p:txBody>
          <a:bodyPr/>
          <a:lstStyle/>
          <a:p>
            <a:pPr>
              <a:spcBef>
                <a:spcPts val="0"/>
              </a:spcBef>
              <a:spcAft>
                <a:spcPts val="0"/>
              </a:spcAft>
              <a:buFont typeface="Arial" charset="0"/>
              <a:buChar char="•"/>
            </a:pPr>
            <a:r>
              <a:rPr lang="fr-CA" sz="1800" b="1" dirty="0">
                <a:solidFill>
                  <a:srgbClr val="486C4F"/>
                </a:solidFill>
                <a:latin typeface="Calibri Light" charset="0"/>
                <a:ea typeface="Calibri Light" charset="0"/>
                <a:cs typeface="Calibri Light" charset="0"/>
              </a:rPr>
              <a:t>Utilisez la règle de 70 pour déterminer le nombre d’années pour doubler le revenu.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14</a:t>
            </a:fld>
            <a:endParaRPr lang="en-US" sz="1200">
              <a:solidFill>
                <a:srgbClr val="A69C95"/>
              </a:solidFill>
              <a:latin typeface="Arial"/>
              <a:cs typeface="Arial"/>
            </a:endParaRPr>
          </a:p>
        </p:txBody>
      </p:sp>
      <p:graphicFrame>
        <p:nvGraphicFramePr>
          <p:cNvPr id="6" name="Table 5"/>
          <p:cNvGraphicFramePr>
            <a:graphicFrameLocks noGrp="1"/>
          </p:cNvGraphicFramePr>
          <p:nvPr>
            <p:extLst>
              <p:ext uri="{D42A27DB-BD31-4B8C-83A1-F6EECF244321}">
                <p14:modId xmlns:p14="http://schemas.microsoft.com/office/powerpoint/2010/main" val="1524563640"/>
              </p:ext>
            </p:extLst>
          </p:nvPr>
        </p:nvGraphicFramePr>
        <p:xfrm>
          <a:off x="1043607" y="2719083"/>
          <a:ext cx="6552727" cy="1766496"/>
        </p:xfrm>
        <a:graphic>
          <a:graphicData uri="http://schemas.openxmlformats.org/drawingml/2006/table">
            <a:tbl>
              <a:tblPr firstRow="1" bandRow="1">
                <a:tableStyleId>{5C22544A-7EE6-4342-B048-85BDC9FD1C3A}</a:tableStyleId>
              </a:tblPr>
              <a:tblGrid>
                <a:gridCol w="773864">
                  <a:extLst>
                    <a:ext uri="{9D8B030D-6E8A-4147-A177-3AD203B41FA5}">
                      <a16:colId xmlns:a16="http://schemas.microsoft.com/office/drawing/2014/main" val="20000"/>
                    </a:ext>
                  </a:extLst>
                </a:gridCol>
                <a:gridCol w="1410378">
                  <a:extLst>
                    <a:ext uri="{9D8B030D-6E8A-4147-A177-3AD203B41FA5}">
                      <a16:colId xmlns:a16="http://schemas.microsoft.com/office/drawing/2014/main" val="20001"/>
                    </a:ext>
                  </a:extLst>
                </a:gridCol>
                <a:gridCol w="1201335">
                  <a:extLst>
                    <a:ext uri="{9D8B030D-6E8A-4147-A177-3AD203B41FA5}">
                      <a16:colId xmlns:a16="http://schemas.microsoft.com/office/drawing/2014/main" val="20002"/>
                    </a:ext>
                  </a:extLst>
                </a:gridCol>
                <a:gridCol w="1583575">
                  <a:extLst>
                    <a:ext uri="{9D8B030D-6E8A-4147-A177-3AD203B41FA5}">
                      <a16:colId xmlns:a16="http://schemas.microsoft.com/office/drawing/2014/main" val="20003"/>
                    </a:ext>
                  </a:extLst>
                </a:gridCol>
                <a:gridCol w="1583575">
                  <a:extLst>
                    <a:ext uri="{9D8B030D-6E8A-4147-A177-3AD203B41FA5}">
                      <a16:colId xmlns:a16="http://schemas.microsoft.com/office/drawing/2014/main" val="20004"/>
                    </a:ext>
                  </a:extLst>
                </a:gridCol>
              </a:tblGrid>
              <a:tr h="606886">
                <a:tc>
                  <a:txBody>
                    <a:bodyPr/>
                    <a:lstStyle/>
                    <a:p>
                      <a:pPr algn="ctr"/>
                      <a:r>
                        <a:rPr lang="fr-CA" sz="1200" noProof="0" dirty="0">
                          <a:solidFill>
                            <a:srgbClr val="3D223B"/>
                          </a:solidFill>
                          <a:latin typeface="+mn-lt"/>
                        </a:rPr>
                        <a:t>Pays</a:t>
                      </a:r>
                    </a:p>
                  </a:txBody>
                  <a:tcPr anchor="ctr">
                    <a:solidFill>
                      <a:srgbClr val="D8E0C5"/>
                    </a:solidFill>
                  </a:tcPr>
                </a:tc>
                <a:tc>
                  <a:txBody>
                    <a:bodyPr/>
                    <a:lstStyle/>
                    <a:p>
                      <a:pPr algn="ctr"/>
                      <a:r>
                        <a:rPr lang="fr-CA" sz="1200" noProof="0" dirty="0">
                          <a:solidFill>
                            <a:srgbClr val="3D223B"/>
                          </a:solidFill>
                          <a:latin typeface="+mn-lt"/>
                        </a:rPr>
                        <a:t>PIB réel par habitant en 2013 </a:t>
                      </a:r>
                      <a:r>
                        <a:rPr lang="fr-CA" sz="1200" baseline="0" noProof="0" dirty="0">
                          <a:solidFill>
                            <a:srgbClr val="3D223B"/>
                          </a:solidFill>
                          <a:latin typeface="+mn-lt"/>
                        </a:rPr>
                        <a:t>($)</a:t>
                      </a:r>
                      <a:endParaRPr lang="fr-CA" sz="1200" noProof="0" dirty="0">
                        <a:solidFill>
                          <a:srgbClr val="3D223B"/>
                        </a:solidFill>
                        <a:latin typeface="+mn-lt"/>
                      </a:endParaRPr>
                    </a:p>
                  </a:txBody>
                  <a:tcPr anchor="ctr">
                    <a:solidFill>
                      <a:srgbClr val="D8E0C5"/>
                    </a:solidFill>
                  </a:tcPr>
                </a:tc>
                <a:tc>
                  <a:txBody>
                    <a:bodyPr/>
                    <a:lstStyle/>
                    <a:p>
                      <a:pPr algn="ctr"/>
                      <a:r>
                        <a:rPr lang="fr-CA" sz="1200" noProof="0" dirty="0">
                          <a:solidFill>
                            <a:srgbClr val="3D223B"/>
                          </a:solidFill>
                          <a:latin typeface="+mn-lt"/>
                        </a:rPr>
                        <a:t>Taux de croissance réel (%)</a:t>
                      </a:r>
                    </a:p>
                  </a:txBody>
                  <a:tcPr anchor="ctr">
                    <a:solidFill>
                      <a:srgbClr val="D8E0C5"/>
                    </a:solidFill>
                  </a:tcPr>
                </a:tc>
                <a:tc>
                  <a:txBody>
                    <a:bodyPr/>
                    <a:lstStyle/>
                    <a:p>
                      <a:pPr algn="ctr"/>
                      <a:r>
                        <a:rPr lang="fr-CA" sz="1200" noProof="0" dirty="0">
                          <a:solidFill>
                            <a:srgbClr val="3D223B"/>
                          </a:solidFill>
                          <a:latin typeface="+mn-lt"/>
                        </a:rPr>
                        <a:t>PIB réel par habitant en 2015 ($)</a:t>
                      </a:r>
                    </a:p>
                  </a:txBody>
                  <a:tcPr anchor="ctr">
                    <a:solidFill>
                      <a:srgbClr val="D8E0C5"/>
                    </a:solidFill>
                  </a:tcPr>
                </a:tc>
                <a:tc>
                  <a:txBody>
                    <a:bodyPr/>
                    <a:lstStyle/>
                    <a:p>
                      <a:pPr algn="ctr"/>
                      <a:r>
                        <a:rPr lang="fr-CA" sz="1200" noProof="0" dirty="0">
                          <a:solidFill>
                            <a:srgbClr val="3D223B"/>
                          </a:solidFill>
                          <a:latin typeface="+mn-lt"/>
                        </a:rPr>
                        <a:t>Années</a:t>
                      </a:r>
                      <a:r>
                        <a:rPr lang="fr-CA" sz="1200" baseline="0" noProof="0" dirty="0">
                          <a:solidFill>
                            <a:srgbClr val="3D223B"/>
                          </a:solidFill>
                          <a:latin typeface="+mn-lt"/>
                        </a:rPr>
                        <a:t> pour doubler</a:t>
                      </a:r>
                      <a:endParaRPr lang="fr-CA" sz="1200" noProof="0" dirty="0">
                        <a:solidFill>
                          <a:srgbClr val="3D223B"/>
                        </a:solidFill>
                        <a:latin typeface="+mn-lt"/>
                      </a:endParaRPr>
                    </a:p>
                  </a:txBody>
                  <a:tcPr anchor="ctr">
                    <a:solidFill>
                      <a:srgbClr val="D8E0C5"/>
                    </a:solidFill>
                  </a:tcPr>
                </a:tc>
                <a:extLst>
                  <a:ext uri="{0D108BD9-81ED-4DB2-BD59-A6C34878D82A}">
                    <a16:rowId xmlns:a16="http://schemas.microsoft.com/office/drawing/2014/main" val="10000"/>
                  </a:ext>
                </a:extLst>
              </a:tr>
              <a:tr h="563208">
                <a:tc>
                  <a:txBody>
                    <a:bodyPr/>
                    <a:lstStyle/>
                    <a:p>
                      <a:pPr algn="ctr"/>
                      <a:r>
                        <a:rPr lang="fr-CA" sz="1400" noProof="0" dirty="0">
                          <a:solidFill>
                            <a:srgbClr val="3D223B"/>
                          </a:solidFill>
                          <a:latin typeface="+mn-lt"/>
                        </a:rPr>
                        <a:t>France</a:t>
                      </a:r>
                    </a:p>
                  </a:txBody>
                  <a:tcPr anchor="ctr">
                    <a:noFill/>
                  </a:tcPr>
                </a:tc>
                <a:tc>
                  <a:txBody>
                    <a:bodyPr/>
                    <a:lstStyle/>
                    <a:p>
                      <a:pPr algn="ctr"/>
                      <a:r>
                        <a:rPr lang="fr-CA" sz="1400" noProof="0" dirty="0">
                          <a:solidFill>
                            <a:srgbClr val="3D223B"/>
                          </a:solidFill>
                          <a:latin typeface="+mn-lt"/>
                        </a:rPr>
                        <a:t>$40,000</a:t>
                      </a:r>
                    </a:p>
                  </a:txBody>
                  <a:tcPr anchor="ctr">
                    <a:noFill/>
                  </a:tcPr>
                </a:tc>
                <a:tc>
                  <a:txBody>
                    <a:bodyPr/>
                    <a:lstStyle/>
                    <a:p>
                      <a:pPr algn="ctr"/>
                      <a:r>
                        <a:rPr lang="fr-CA" sz="1400" noProof="0" dirty="0">
                          <a:solidFill>
                            <a:srgbClr val="3D223B"/>
                          </a:solidFill>
                          <a:latin typeface="+mn-lt"/>
                        </a:rPr>
                        <a:t>2,0</a:t>
                      </a:r>
                    </a:p>
                  </a:txBody>
                  <a:tcPr anchor="ct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41 616$</a:t>
                      </a:r>
                    </a:p>
                  </a:txBody>
                  <a:tcPr anchor="ct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70/2,0 = 35</a:t>
                      </a:r>
                    </a:p>
                  </a:txBody>
                  <a:tcPr anchor="ctr">
                    <a:noFill/>
                  </a:tcPr>
                </a:tc>
                <a:extLst>
                  <a:ext uri="{0D108BD9-81ED-4DB2-BD59-A6C34878D82A}">
                    <a16:rowId xmlns:a16="http://schemas.microsoft.com/office/drawing/2014/main" val="10001"/>
                  </a:ext>
                </a:extLst>
              </a:tr>
              <a:tr h="563208">
                <a:tc>
                  <a:txBody>
                    <a:bodyPr/>
                    <a:lstStyle/>
                    <a:p>
                      <a:pPr algn="ctr"/>
                      <a:r>
                        <a:rPr lang="fr-CA" sz="1400" noProof="0" dirty="0">
                          <a:solidFill>
                            <a:srgbClr val="3D223B"/>
                          </a:solidFill>
                          <a:latin typeface="+mn-lt"/>
                        </a:rPr>
                        <a:t>Espagne</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$30,000</a:t>
                      </a:r>
                    </a:p>
                  </a:txBody>
                  <a:tcPr anchor="ctr">
                    <a:solidFill>
                      <a:schemeClr val="accent4">
                        <a:lumMod val="40000"/>
                        <a:lumOff val="60000"/>
                      </a:schemeClr>
                    </a:solidFill>
                  </a:tcPr>
                </a:tc>
                <a:tc>
                  <a:txBody>
                    <a:bodyPr/>
                    <a:lstStyle/>
                    <a:p>
                      <a:pPr algn="ctr"/>
                      <a:r>
                        <a:rPr lang="fr-CA" sz="1400" noProof="0" dirty="0">
                          <a:solidFill>
                            <a:srgbClr val="3D223B"/>
                          </a:solidFill>
                          <a:latin typeface="+mn-lt"/>
                        </a:rPr>
                        <a:t>0,2</a:t>
                      </a:r>
                    </a:p>
                  </a:txBody>
                  <a:tcPr anchor="ctr">
                    <a:solidFill>
                      <a:schemeClr val="accent4">
                        <a:lumMod val="40000"/>
                        <a:lumOff val="6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30 120$</a:t>
                      </a:r>
                    </a:p>
                  </a:txBody>
                  <a:tcPr anchor="ctr">
                    <a:solidFill>
                      <a:schemeClr val="accent4">
                        <a:lumMod val="40000"/>
                        <a:lumOff val="6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i="0" baseline="0" dirty="0">
                          <a:solidFill>
                            <a:schemeClr val="tx1"/>
                          </a:solidFill>
                          <a:latin typeface="Calibri Light" charset="0"/>
                          <a:ea typeface="Calibri Light" charset="0"/>
                          <a:cs typeface="Calibri Light" charset="0"/>
                        </a:rPr>
                        <a:t>70/0,2 = 350</a:t>
                      </a:r>
                    </a:p>
                  </a:txBody>
                  <a:tcPr anchor="ctr">
                    <a:solidFill>
                      <a:schemeClr val="accent4">
                        <a:lumMod val="40000"/>
                        <a:lumOff val="6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99136433"/>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Les déterminants de la productivité</a:t>
            </a:r>
          </a:p>
        </p:txBody>
      </p:sp>
      <p:sp>
        <p:nvSpPr>
          <p:cNvPr id="7" name="Content Placeholder 6"/>
          <p:cNvSpPr>
            <a:spLocks noGrp="1"/>
          </p:cNvSpPr>
          <p:nvPr>
            <p:ph idx="1"/>
          </p:nvPr>
        </p:nvSpPr>
        <p:spPr>
          <a:xfrm>
            <a:off x="395536" y="1700808"/>
            <a:ext cx="7848872" cy="3753544"/>
          </a:xfrm>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Qu’est-ce qui est à l’origine des différences marquées entre les pays et leur courbe de croissance dans le temps ?</a:t>
            </a:r>
          </a:p>
          <a:p>
            <a:pPr>
              <a:spcBef>
                <a:spcPts val="0"/>
              </a:spcBef>
              <a:spcAft>
                <a:spcPts val="600"/>
              </a:spcAft>
              <a:buFont typeface="Arial" charset="0"/>
              <a:buChar char="•"/>
            </a:pPr>
            <a:r>
              <a:rPr lang="fr-CA" dirty="0">
                <a:latin typeface="Calibri Light" charset="0"/>
                <a:ea typeface="Calibri Light" charset="0"/>
                <a:cs typeface="Calibri Light" charset="0"/>
              </a:rPr>
              <a:t>La </a:t>
            </a:r>
            <a:r>
              <a:rPr lang="fr-CA" b="1" i="1" dirty="0">
                <a:solidFill>
                  <a:srgbClr val="8F001A"/>
                </a:solidFill>
                <a:latin typeface="Calibri" charset="0"/>
                <a:ea typeface="Calibri" charset="0"/>
                <a:cs typeface="Calibri" charset="0"/>
              </a:rPr>
              <a:t>productivité</a:t>
            </a:r>
            <a:r>
              <a:rPr lang="fr-CA" dirty="0">
                <a:latin typeface="Calibri Light" charset="0"/>
                <a:ea typeface="Calibri Light" charset="0"/>
                <a:cs typeface="Calibri Light" charset="0"/>
              </a:rPr>
              <a:t> est habituellement mesurée en termes de production par travailleur et c’est le moteur de la croissance. </a:t>
            </a:r>
          </a:p>
          <a:p>
            <a:pPr>
              <a:spcBef>
                <a:spcPts val="0"/>
              </a:spcBef>
              <a:spcAft>
                <a:spcPts val="600"/>
              </a:spcAft>
              <a:buFont typeface="Arial" charset="0"/>
              <a:buChar char="•"/>
            </a:pPr>
            <a:r>
              <a:rPr lang="fr-CA" dirty="0">
                <a:latin typeface="Calibri Light" charset="0"/>
                <a:ea typeface="Calibri Light" charset="0"/>
                <a:cs typeface="Calibri Light" charset="0"/>
              </a:rPr>
              <a:t>La seule façon pour un pays de consommer davantage et d’avoir de meilleures conditions de vie consiste à augmenter la productivité (chaque travailleur produit davantage).</a:t>
            </a:r>
          </a:p>
          <a:p>
            <a:pPr>
              <a:spcBef>
                <a:spcPts val="0"/>
              </a:spcBef>
              <a:spcAft>
                <a:spcPts val="600"/>
              </a:spcAft>
              <a:buFont typeface="Arial" charset="0"/>
              <a:buChar char="•"/>
            </a:pPr>
            <a:r>
              <a:rPr lang="fr-CA" dirty="0">
                <a:latin typeface="Calibri Light" charset="0"/>
                <a:ea typeface="Calibri Light" charset="0"/>
                <a:cs typeface="Calibri Light" charset="0"/>
              </a:rPr>
              <a:t>Le niveau de vie d’un pays dépend de la productivité moyenne des personnes qui y vivent et une augmentation de la productivité par personne entraîne à son tour une augmentation du revenu par habitant = croissance économique.</a:t>
            </a:r>
          </a:p>
          <a:p>
            <a:pPr>
              <a:spcBef>
                <a:spcPts val="0"/>
              </a:spcBef>
              <a:spcAft>
                <a:spcPts val="600"/>
              </a:spcAft>
              <a:buFont typeface="Arial" charset="0"/>
              <a:buChar char="•"/>
            </a:pPr>
            <a:r>
              <a:rPr lang="fr-CA" dirty="0">
                <a:latin typeface="Calibri Light" charset="0"/>
                <a:ea typeface="Calibri Light" charset="0"/>
                <a:cs typeface="Calibri Light" charset="0"/>
              </a:rPr>
              <a:t>La question : Qu’est-ce qui rend les habitants d’un pays plus productifs?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15</a:t>
            </a:fld>
            <a:endParaRPr lang="en-US" sz="1200">
              <a:solidFill>
                <a:srgbClr val="A69C95"/>
              </a:solidFill>
              <a:latin typeface="Arial"/>
              <a:cs typeface="Arial"/>
            </a:endParaRPr>
          </a:p>
        </p:txBody>
      </p:sp>
    </p:spTree>
    <p:extLst>
      <p:ext uri="{BB962C8B-B14F-4D97-AF65-F5344CB8AC3E}">
        <p14:creationId xmlns:p14="http://schemas.microsoft.com/office/powerpoint/2010/main" val="1576196296"/>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Les composantes de la productivité</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Il y a plusieurs composantes à la productivité :</a:t>
            </a:r>
          </a:p>
          <a:p>
            <a:pPr lvl="1">
              <a:spcBef>
                <a:spcPts val="0"/>
              </a:spcBef>
              <a:spcAft>
                <a:spcPts val="600"/>
              </a:spcAft>
              <a:buFont typeface="Arial" charset="0"/>
              <a:buChar char="•"/>
            </a:pPr>
            <a:r>
              <a:rPr lang="fr-CA" sz="1800" dirty="0">
                <a:latin typeface="Calibri Light" charset="0"/>
                <a:ea typeface="Calibri Light" charset="0"/>
                <a:cs typeface="Calibri Light" charset="0"/>
              </a:rPr>
              <a:t>Le </a:t>
            </a:r>
            <a:r>
              <a:rPr lang="fr-CA" sz="1800" b="1" i="1" dirty="0">
                <a:solidFill>
                  <a:srgbClr val="8F001A"/>
                </a:solidFill>
                <a:latin typeface="Calibri" charset="0"/>
                <a:ea typeface="Calibri" charset="0"/>
                <a:cs typeface="Calibri" charset="0"/>
              </a:rPr>
              <a:t>capital physique </a:t>
            </a:r>
            <a:r>
              <a:rPr lang="fr-CA" sz="1800" dirty="0">
                <a:latin typeface="Calibri Light" charset="0"/>
                <a:ea typeface="Calibri Light" charset="0"/>
                <a:cs typeface="Calibri Light" charset="0"/>
              </a:rPr>
              <a:t>: L’ensemble des équipements et des infrastructures qui permettent de produire des biens et des services.</a:t>
            </a:r>
          </a:p>
          <a:p>
            <a:pPr lvl="1">
              <a:spcBef>
                <a:spcPts val="0"/>
              </a:spcBef>
              <a:spcAft>
                <a:spcPts val="600"/>
              </a:spcAft>
              <a:buFont typeface="Arial" charset="0"/>
              <a:buChar char="•"/>
            </a:pPr>
            <a:r>
              <a:rPr lang="fr-CA" sz="1800" dirty="0">
                <a:latin typeface="Calibri Light" charset="0"/>
                <a:ea typeface="Calibri Light" charset="0"/>
                <a:cs typeface="Calibri Light" charset="0"/>
              </a:rPr>
              <a:t>Le </a:t>
            </a:r>
            <a:r>
              <a:rPr lang="fr-CA" sz="1800" b="1" i="1" dirty="0">
                <a:solidFill>
                  <a:srgbClr val="8F001A"/>
                </a:solidFill>
                <a:latin typeface="Calibri" charset="0"/>
                <a:ea typeface="Calibri" charset="0"/>
                <a:cs typeface="Calibri" charset="0"/>
              </a:rPr>
              <a:t>capital humain </a:t>
            </a:r>
            <a:r>
              <a:rPr lang="fr-CA" sz="1800" dirty="0">
                <a:latin typeface="Calibri Light" charset="0"/>
                <a:ea typeface="Calibri Light" charset="0"/>
                <a:cs typeface="Calibri Light" charset="0"/>
              </a:rPr>
              <a:t>:</a:t>
            </a:r>
            <a:r>
              <a:rPr lang="fr-CA" sz="1800" b="1" i="1" dirty="0">
                <a:solidFill>
                  <a:srgbClr val="8F001A"/>
                </a:solidFill>
                <a:latin typeface="Calibri" charset="0"/>
                <a:ea typeface="Calibri" charset="0"/>
                <a:cs typeface="Calibri" charset="0"/>
              </a:rPr>
              <a:t> </a:t>
            </a:r>
            <a:r>
              <a:rPr lang="fr-CA" sz="1800" dirty="0">
                <a:latin typeface="Calibri Light" charset="0"/>
                <a:ea typeface="Calibri Light" charset="0"/>
                <a:cs typeface="Calibri Light" charset="0"/>
              </a:rPr>
              <a:t>L’ensemble des compétences, des connaissances, de l’expérience et du talent qui déterminent la productivité des travailleurs.</a:t>
            </a:r>
          </a:p>
          <a:p>
            <a:pPr lvl="2">
              <a:spcBef>
                <a:spcPts val="0"/>
              </a:spcBef>
              <a:spcAft>
                <a:spcPts val="600"/>
              </a:spcAft>
              <a:buFont typeface="Arial" charset="0"/>
              <a:buChar char="•"/>
            </a:pPr>
            <a:r>
              <a:rPr lang="fr-CA" sz="1800" dirty="0">
                <a:latin typeface="Calibri Light" charset="0"/>
                <a:ea typeface="Calibri Light" charset="0"/>
                <a:cs typeface="Calibri Light" charset="0"/>
              </a:rPr>
              <a:t>L’éducation est l’une des principales façons d’augmenter le capital humain.</a:t>
            </a:r>
          </a:p>
          <a:p>
            <a:pPr lvl="1">
              <a:spcBef>
                <a:spcPts val="0"/>
              </a:spcBef>
              <a:spcAft>
                <a:spcPts val="600"/>
              </a:spcAft>
              <a:buFont typeface="Arial" charset="0"/>
              <a:buChar char="•"/>
            </a:pPr>
            <a:r>
              <a:rPr lang="fr-CA" sz="1800" dirty="0">
                <a:latin typeface="Calibri Light" charset="0"/>
                <a:ea typeface="Calibri Light" charset="0"/>
                <a:cs typeface="Calibri Light" charset="0"/>
              </a:rPr>
              <a:t>La </a:t>
            </a:r>
            <a:r>
              <a:rPr lang="fr-CA" sz="1800" b="1" i="1" dirty="0">
                <a:solidFill>
                  <a:srgbClr val="8F001A"/>
                </a:solidFill>
                <a:latin typeface="Calibri" charset="0"/>
                <a:ea typeface="Calibri" charset="0"/>
                <a:cs typeface="Calibri" charset="0"/>
              </a:rPr>
              <a:t>technologie </a:t>
            </a:r>
            <a:r>
              <a:rPr lang="fr-CA" sz="1800" dirty="0">
                <a:latin typeface="Calibri Light" charset="0"/>
                <a:ea typeface="Calibri Light" charset="0"/>
                <a:cs typeface="Calibri Light" charset="0"/>
              </a:rPr>
              <a:t>:</a:t>
            </a:r>
            <a:r>
              <a:rPr lang="fr-CA" sz="1800" b="1" i="1" dirty="0">
                <a:solidFill>
                  <a:srgbClr val="8F001A"/>
                </a:solidFill>
                <a:latin typeface="Calibri" charset="0"/>
                <a:ea typeface="Calibri" charset="0"/>
                <a:cs typeface="Calibri" charset="0"/>
              </a:rPr>
              <a:t> </a:t>
            </a:r>
            <a:r>
              <a:rPr lang="fr-CA" sz="1800" dirty="0">
                <a:latin typeface="Calibri Light" charset="0"/>
                <a:ea typeface="Calibri Light" charset="0"/>
                <a:cs typeface="Calibri Light" charset="0"/>
              </a:rPr>
              <a:t>Permet de générer une production supérieure avec les mêmes intrants.</a:t>
            </a:r>
          </a:p>
          <a:p>
            <a:pPr lvl="1">
              <a:spcBef>
                <a:spcPts val="0"/>
              </a:spcBef>
              <a:spcAft>
                <a:spcPts val="600"/>
              </a:spcAft>
              <a:buFont typeface="Arial" charset="0"/>
              <a:buChar char="•"/>
            </a:pPr>
            <a:r>
              <a:rPr lang="fr-CA" sz="1800" dirty="0">
                <a:latin typeface="Calibri Light" charset="0"/>
                <a:ea typeface="Calibri Light" charset="0"/>
                <a:cs typeface="Calibri Light" charset="0"/>
              </a:rPr>
              <a:t>Les </a:t>
            </a:r>
            <a:r>
              <a:rPr lang="fr-CA" sz="1800" b="1" i="1" dirty="0">
                <a:solidFill>
                  <a:srgbClr val="8F001A"/>
                </a:solidFill>
                <a:latin typeface="Calibri" charset="0"/>
                <a:ea typeface="Calibri" charset="0"/>
                <a:cs typeface="Calibri" charset="0"/>
              </a:rPr>
              <a:t>ressources naturelles </a:t>
            </a:r>
            <a:r>
              <a:rPr lang="fr-CA" sz="1800" dirty="0">
                <a:latin typeface="Calibri Light" charset="0"/>
                <a:ea typeface="Calibri Light" charset="0"/>
                <a:cs typeface="Calibri Light" charset="0"/>
              </a:rPr>
              <a:t>:</a:t>
            </a:r>
            <a:r>
              <a:rPr lang="fr-CA" sz="1800" b="1" i="1" dirty="0">
                <a:solidFill>
                  <a:srgbClr val="8F001A"/>
                </a:solidFill>
                <a:latin typeface="Calibri" charset="0"/>
                <a:ea typeface="Calibri" charset="0"/>
                <a:cs typeface="Calibri" charset="0"/>
              </a:rPr>
              <a:t> </a:t>
            </a:r>
            <a:r>
              <a:rPr lang="fr-CA" sz="1800" dirty="0">
                <a:latin typeface="Calibri Light" charset="0"/>
                <a:ea typeface="Calibri Light" charset="0"/>
                <a:cs typeface="Calibri Light" charset="0"/>
              </a:rPr>
              <a:t>Les intrants nécessaires à la production tirés de l’environnement (cadeaux de la nature).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16</a:t>
            </a:fld>
            <a:endParaRPr lang="en-US" sz="1200">
              <a:solidFill>
                <a:srgbClr val="A69C95"/>
              </a:solidFill>
              <a:latin typeface="Arial"/>
              <a:cs typeface="Arial"/>
            </a:endParaRPr>
          </a:p>
        </p:txBody>
      </p:sp>
    </p:spTree>
    <p:extLst>
      <p:ext uri="{BB962C8B-B14F-4D97-AF65-F5344CB8AC3E}">
        <p14:creationId xmlns:p14="http://schemas.microsoft.com/office/powerpoint/2010/main" val="1366967939"/>
      </p:ext>
    </p:extLst>
  </p:cSld>
  <p:clrMapOvr>
    <a:masterClrMapping/>
  </p:clrMapOvr>
  <p:transition spd="med">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Le taux par rapport au niveau</a:t>
            </a:r>
          </a:p>
        </p:txBody>
      </p:sp>
      <p:sp>
        <p:nvSpPr>
          <p:cNvPr id="7" name="Content Placeholder 6"/>
          <p:cNvSpPr>
            <a:spLocks noGrp="1"/>
          </p:cNvSpPr>
          <p:nvPr>
            <p:ph idx="1"/>
          </p:nvPr>
        </p:nvSpPr>
        <p:spPr>
          <a:xfrm>
            <a:off x="401408" y="1580054"/>
            <a:ext cx="7772400" cy="3753544"/>
          </a:xfrm>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Imaginons que vous conduisez une voiture et que vous entrez sur l’autoroute en écrasant la pédale de l’accélérateur au plancher.</a:t>
            </a:r>
          </a:p>
          <a:p>
            <a:pPr>
              <a:spcBef>
                <a:spcPts val="0"/>
              </a:spcBef>
              <a:spcAft>
                <a:spcPts val="600"/>
              </a:spcAft>
              <a:buFont typeface="Arial" charset="0"/>
              <a:buChar char="•"/>
            </a:pPr>
            <a:r>
              <a:rPr lang="fr-CA" dirty="0">
                <a:latin typeface="Calibri Light" charset="0"/>
                <a:ea typeface="Calibri Light" charset="0"/>
                <a:cs typeface="Calibri Light" charset="0"/>
              </a:rPr>
              <a:t>L’indicateur de vitesse indique que vous roulez à 50 km/h, puis une seconde plus tard à 60 km/h, puis encore une seconde plus tard</a:t>
            </a:r>
          </a:p>
          <a:p>
            <a:pPr>
              <a:spcBef>
                <a:spcPts val="0"/>
              </a:spcBef>
              <a:spcAft>
                <a:spcPts val="600"/>
              </a:spcAft>
              <a:buFont typeface="Arial" charset="0"/>
              <a:buChar char="•"/>
            </a:pPr>
            <a:r>
              <a:rPr lang="fr-CA" dirty="0">
                <a:latin typeface="Calibri Light" charset="0"/>
                <a:ea typeface="Calibri Light" charset="0"/>
                <a:cs typeface="Calibri Light" charset="0"/>
              </a:rPr>
              <a:t>à 70 km/h. </a:t>
            </a:r>
          </a:p>
          <a:p>
            <a:pPr lvl="1">
              <a:spcBef>
                <a:spcPts val="0"/>
              </a:spcBef>
              <a:spcAft>
                <a:spcPts val="600"/>
              </a:spcAft>
              <a:buFont typeface="Arial" charset="0"/>
              <a:buChar char="•"/>
            </a:pPr>
            <a:r>
              <a:rPr lang="fr-CA" dirty="0">
                <a:latin typeface="Calibri Light" charset="0"/>
                <a:ea typeface="Calibri Light" charset="0"/>
                <a:cs typeface="Calibri Light" charset="0"/>
              </a:rPr>
              <a:t>Votre vitesse est assez lente, mais le taux de variation de votre vitesse (votre accélération) est assez rapide. </a:t>
            </a:r>
          </a:p>
          <a:p>
            <a:pPr>
              <a:spcBef>
                <a:spcPts val="0"/>
              </a:spcBef>
              <a:spcAft>
                <a:spcPts val="600"/>
              </a:spcAft>
              <a:buFont typeface="Arial" charset="0"/>
              <a:buChar char="•"/>
            </a:pPr>
            <a:r>
              <a:rPr lang="fr-CA" dirty="0">
                <a:latin typeface="Calibri Light" charset="0"/>
                <a:ea typeface="Calibri Light" charset="0"/>
                <a:cs typeface="Calibri Light" charset="0"/>
              </a:rPr>
              <a:t>Maintenant, vous êtes sur l’autoroute et vous roulez à une vitesse de croisière de 100 km/h. </a:t>
            </a:r>
          </a:p>
          <a:p>
            <a:pPr lvl="1">
              <a:spcBef>
                <a:spcPts val="0"/>
              </a:spcBef>
              <a:spcAft>
                <a:spcPts val="600"/>
              </a:spcAft>
              <a:buFont typeface="Arial" charset="0"/>
              <a:buChar char="•"/>
            </a:pPr>
            <a:r>
              <a:rPr lang="fr-CA" dirty="0">
                <a:latin typeface="Calibri Light" charset="0"/>
                <a:ea typeface="Calibri Light" charset="0"/>
                <a:cs typeface="Calibri Light" charset="0"/>
              </a:rPr>
              <a:t>Votre vitesse est élevée, mais elle est constante : le taux de variation de votre vitesse est nul.</a:t>
            </a:r>
          </a:p>
          <a:p>
            <a:pPr>
              <a:spcBef>
                <a:spcPts val="0"/>
              </a:spcBef>
              <a:spcAft>
                <a:spcPts val="600"/>
              </a:spcAft>
              <a:buFont typeface="Arial" charset="0"/>
              <a:buChar char="•"/>
            </a:pPr>
            <a:r>
              <a:rPr lang="fr-CA" dirty="0">
                <a:latin typeface="Calibri Light" charset="0"/>
                <a:ea typeface="Calibri Light" charset="0"/>
                <a:cs typeface="Calibri Light" charset="0"/>
              </a:rPr>
              <a:t>L’analogie est utile pour comprendre la différence entre les pays riches et les pays qui connaissent une croissance rapide.</a:t>
            </a:r>
            <a:endParaRPr lang="fr-CA" sz="1800" dirty="0">
              <a:latin typeface="Calibri Light" charset="0"/>
              <a:ea typeface="Calibri Light" charset="0"/>
              <a:cs typeface="Calibri Light" charset="0"/>
            </a:endParaRP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17</a:t>
            </a:fld>
            <a:endParaRPr lang="en-US" sz="1200">
              <a:solidFill>
                <a:srgbClr val="A69C95"/>
              </a:solidFill>
              <a:latin typeface="Arial"/>
              <a:cs typeface="Arial"/>
            </a:endParaRPr>
          </a:p>
        </p:txBody>
      </p:sp>
    </p:spTree>
    <p:extLst>
      <p:ext uri="{BB962C8B-B14F-4D97-AF65-F5344CB8AC3E}">
        <p14:creationId xmlns:p14="http://schemas.microsoft.com/office/powerpoint/2010/main" val="783710012"/>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La convergence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sz="2400" dirty="0">
                <a:latin typeface="Calibri Light" charset="0"/>
                <a:ea typeface="Calibri Light" charset="0"/>
                <a:cs typeface="Calibri Light" charset="0"/>
              </a:rPr>
              <a:t>Les pays pauvres sont-ils condamnés à rester pauvres, comme des voitures qui ne pourront jamais dépasser les 20 ou 30 km/h ?</a:t>
            </a:r>
          </a:p>
          <a:p>
            <a:pPr>
              <a:spcBef>
                <a:spcPts val="0"/>
              </a:spcBef>
              <a:spcAft>
                <a:spcPts val="600"/>
              </a:spcAft>
              <a:buFont typeface="Arial" charset="0"/>
              <a:buChar char="•"/>
            </a:pPr>
            <a:r>
              <a:rPr lang="fr-CA" sz="2400" dirty="0">
                <a:latin typeface="Calibri Light" charset="0"/>
                <a:ea typeface="Calibri Light" charset="0"/>
                <a:cs typeface="Calibri Light" charset="0"/>
              </a:rPr>
              <a:t>La </a:t>
            </a:r>
            <a:r>
              <a:rPr lang="fr-CA" sz="2400" b="1" i="1" dirty="0">
                <a:solidFill>
                  <a:srgbClr val="8F001A"/>
                </a:solidFill>
                <a:latin typeface="Calibri" charset="0"/>
                <a:ea typeface="Calibri" charset="0"/>
                <a:cs typeface="Calibri" charset="0"/>
              </a:rPr>
              <a:t>théorie de la convergence </a:t>
            </a:r>
            <a:r>
              <a:rPr lang="fr-CA" sz="2400" dirty="0">
                <a:latin typeface="Calibri Light" charset="0"/>
                <a:ea typeface="Calibri Light" charset="0"/>
                <a:cs typeface="Calibri Light" charset="0"/>
              </a:rPr>
              <a:t>(ou l’effet de rattrapage) stipule que les pays pauvres connaîtront une croissance plus rapide que les pays riches, et ce, jusqu’à ce qu’ils rattrapent les pays riches et que tous les pays convergent  vers le même taux de croissance</a:t>
            </a:r>
            <a:r>
              <a:rPr lang="fr-CA" dirty="0">
                <a:latin typeface="Calibri Light" charset="0"/>
                <a:ea typeface="Calibri Light" charset="0"/>
                <a:cs typeface="Calibri Light" charset="0"/>
              </a:rPr>
              <a:t>.</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18</a:t>
            </a:fld>
            <a:endParaRPr lang="en-US" sz="1200">
              <a:solidFill>
                <a:srgbClr val="A69C95"/>
              </a:solidFill>
              <a:latin typeface="Arial"/>
              <a:cs typeface="Arial"/>
            </a:endParaRPr>
          </a:p>
        </p:txBody>
      </p:sp>
    </p:spTree>
    <p:extLst>
      <p:ext uri="{BB962C8B-B14F-4D97-AF65-F5344CB8AC3E}">
        <p14:creationId xmlns:p14="http://schemas.microsoft.com/office/powerpoint/2010/main" val="962887672"/>
      </p:ext>
    </p:extLst>
  </p:cSld>
  <p:clrMapOvr>
    <a:masterClrMapping/>
  </p:clrMapOvr>
  <p:transition spd="med">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19</a:t>
            </a:fld>
            <a:endParaRPr lang="en-US" sz="1200">
              <a:solidFill>
                <a:srgbClr val="A69C95"/>
              </a:solidFill>
              <a:latin typeface="Arial"/>
              <a:cs typeface="Aria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620688"/>
            <a:ext cx="6175538" cy="5326329"/>
          </a:xfrm>
          <a:prstGeom prst="rect">
            <a:avLst/>
          </a:prstGeom>
        </p:spPr>
      </p:pic>
    </p:spTree>
    <p:extLst>
      <p:ext uri="{BB962C8B-B14F-4D97-AF65-F5344CB8AC3E}">
        <p14:creationId xmlns:p14="http://schemas.microsoft.com/office/powerpoint/2010/main" val="1244039970"/>
      </p:ext>
    </p:extLst>
  </p:cSld>
  <p:clrMapOvr>
    <a:masterClrMapping/>
  </p:clrMapOvr>
  <p:transition spd="med">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20</a:t>
            </a:fld>
            <a:endParaRPr lang="en-US" sz="1200">
              <a:solidFill>
                <a:srgbClr val="A69C95"/>
              </a:solidFill>
              <a:latin typeface="Arial"/>
              <a:cs typeface="Arial"/>
            </a:endParaRPr>
          </a:p>
        </p:txBody>
      </p:sp>
      <p:sp>
        <p:nvSpPr>
          <p:cNvPr id="2" name="Rectangle 1">
            <a:extLst>
              <a:ext uri="{FF2B5EF4-FFF2-40B4-BE49-F238E27FC236}">
                <a16:creationId xmlns:a16="http://schemas.microsoft.com/office/drawing/2014/main" id="{2CFD2862-C6C3-A541-9F60-C71CC3D0A3D8}"/>
              </a:ext>
            </a:extLst>
          </p:cNvPr>
          <p:cNvSpPr/>
          <p:nvPr/>
        </p:nvSpPr>
        <p:spPr>
          <a:xfrm>
            <a:off x="1115616" y="1052736"/>
            <a:ext cx="7056784" cy="3416320"/>
          </a:xfrm>
          <a:prstGeom prst="rect">
            <a:avLst/>
          </a:prstGeom>
        </p:spPr>
        <p:txBody>
          <a:bodyPr wrap="square">
            <a:spAutoFit/>
          </a:bodyPr>
          <a:lstStyle/>
          <a:p>
            <a:r>
              <a:rPr lang="en-US" dirty="0">
                <a:hlinkClick r:id="rId3"/>
              </a:rPr>
              <a:t>https://ourworldindata.org/economic-growth</a:t>
            </a:r>
            <a:endParaRPr lang="en-US" dirty="0"/>
          </a:p>
          <a:p>
            <a:r>
              <a:rPr lang="en-US" dirty="0">
                <a:hlinkClick r:id="rId4"/>
              </a:rPr>
              <a:t>https://en.wikipedia.org/wiki/List_of_countries_by_GDP_(real)_per_capita_growth_rate</a:t>
            </a:r>
            <a:endParaRPr lang="en-US" dirty="0"/>
          </a:p>
          <a:p>
            <a:endParaRPr lang="fr-CA" dirty="0"/>
          </a:p>
          <a:p>
            <a:endParaRPr lang="en-US" dirty="0"/>
          </a:p>
          <a:p>
            <a:endParaRPr lang="fr-CA" dirty="0"/>
          </a:p>
          <a:p>
            <a:endParaRPr lang="en-US" dirty="0"/>
          </a:p>
          <a:p>
            <a:endParaRPr lang="fr-CA" dirty="0"/>
          </a:p>
          <a:p>
            <a:endParaRPr lang="en-US" dirty="0"/>
          </a:p>
        </p:txBody>
      </p:sp>
    </p:spTree>
    <p:extLst>
      <p:ext uri="{BB962C8B-B14F-4D97-AF65-F5344CB8AC3E}">
        <p14:creationId xmlns:p14="http://schemas.microsoft.com/office/powerpoint/2010/main" val="1939563562"/>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La croissance et les politiques publiques</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L’histoire récente a montré qu’il suffit de quelques décennies de forte croissance économique comme celle observée en Corée du Sud pour transformer la vie de ses habitants. </a:t>
            </a:r>
          </a:p>
          <a:p>
            <a:pPr>
              <a:spcBef>
                <a:spcPts val="0"/>
              </a:spcBef>
              <a:spcAft>
                <a:spcPts val="600"/>
              </a:spcAft>
              <a:buFont typeface="Arial" charset="0"/>
              <a:buChar char="•"/>
            </a:pPr>
            <a:r>
              <a:rPr lang="fr-CA" dirty="0">
                <a:latin typeface="Calibri Light" charset="0"/>
                <a:ea typeface="Calibri Light" charset="0"/>
                <a:cs typeface="Calibri Light" charset="0"/>
              </a:rPr>
              <a:t>Alors, que peut-on faire pour amorcer et maintenir une telle croissance ? </a:t>
            </a:r>
          </a:p>
          <a:p>
            <a:pPr>
              <a:spcBef>
                <a:spcPts val="0"/>
              </a:spcBef>
              <a:spcAft>
                <a:spcPts val="600"/>
              </a:spcAft>
              <a:buFont typeface="Arial" charset="0"/>
              <a:buChar char="•"/>
            </a:pPr>
            <a:r>
              <a:rPr lang="fr-CA" dirty="0">
                <a:latin typeface="Calibri Light" charset="0"/>
                <a:ea typeface="Calibri Light" charset="0"/>
                <a:cs typeface="Calibri Light" charset="0"/>
              </a:rPr>
              <a:t>Malheureusement, il n’existe aucune réponse simple à cette question. </a:t>
            </a:r>
          </a:p>
          <a:p>
            <a:pPr>
              <a:spcBef>
                <a:spcPts val="0"/>
              </a:spcBef>
              <a:spcAft>
                <a:spcPts val="600"/>
              </a:spcAft>
              <a:buFont typeface="Arial" charset="0"/>
              <a:buChar char="•"/>
            </a:pPr>
            <a:r>
              <a:rPr lang="fr-CA" dirty="0">
                <a:latin typeface="Calibri Light" charset="0"/>
                <a:ea typeface="Calibri Light" charset="0"/>
                <a:cs typeface="Calibri Light" charset="0"/>
              </a:rPr>
              <a:t>Dans cette section, nous aborderons certains facteurs dont on considère généralement qu’ils favorisent ou freinent la croissance.</a:t>
            </a:r>
          </a:p>
          <a:p>
            <a:pPr>
              <a:spcBef>
                <a:spcPts val="0"/>
              </a:spcBef>
              <a:spcAft>
                <a:spcPts val="600"/>
              </a:spcAft>
              <a:buFont typeface="Arial" charset="0"/>
              <a:buChar char="•"/>
            </a:pPr>
            <a:r>
              <a:rPr lang="fr-CA" dirty="0">
                <a:latin typeface="Calibri Light" charset="0"/>
                <a:ea typeface="Calibri Light" charset="0"/>
                <a:cs typeface="Calibri Light" charset="0"/>
              </a:rPr>
              <a:t>Nous examinerons aussi certaines solutions politiques que des pays ont mises en œuvre avec succès.</a:t>
            </a:r>
            <a:endParaRPr lang="fr-CA" sz="1800" dirty="0">
              <a:latin typeface="Calibri Light" charset="0"/>
              <a:ea typeface="Calibri Light" charset="0"/>
              <a:cs typeface="Calibri Light" charset="0"/>
            </a:endParaRP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21</a:t>
            </a:fld>
            <a:endParaRPr lang="en-US" sz="1200">
              <a:solidFill>
                <a:srgbClr val="A69C95"/>
              </a:solidFill>
              <a:latin typeface="Arial"/>
              <a:cs typeface="Arial"/>
            </a:endParaRPr>
          </a:p>
        </p:txBody>
      </p:sp>
    </p:spTree>
    <p:extLst>
      <p:ext uri="{BB962C8B-B14F-4D97-AF65-F5344CB8AC3E}">
        <p14:creationId xmlns:p14="http://schemas.microsoft.com/office/powerpoint/2010/main" val="1359294817"/>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L’investissement et l’épargne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sz="1800" dirty="0">
                <a:latin typeface="Calibri Light" charset="0"/>
                <a:ea typeface="Calibri Light" charset="0"/>
                <a:cs typeface="Calibri Light" charset="0"/>
              </a:rPr>
              <a:t>Le </a:t>
            </a:r>
            <a:r>
              <a:rPr lang="fr-CA" sz="1800" b="1" i="1" dirty="0">
                <a:solidFill>
                  <a:srgbClr val="8F001A"/>
                </a:solidFill>
                <a:latin typeface="Calibri" charset="0"/>
                <a:ea typeface="Calibri" charset="0"/>
                <a:cs typeface="Calibri" charset="0"/>
              </a:rPr>
              <a:t>compromis d’investissement </a:t>
            </a:r>
            <a:r>
              <a:rPr lang="fr-CA" sz="1800" dirty="0">
                <a:latin typeface="Calibri Light" charset="0"/>
                <a:ea typeface="Calibri Light" charset="0"/>
                <a:cs typeface="Calibri Light" charset="0"/>
              </a:rPr>
              <a:t>: Est la diminution de la consommation courante afin de financer de l’investissement en capital (immobilisation) destiné à augmenter la production future.</a:t>
            </a:r>
          </a:p>
          <a:p>
            <a:pPr>
              <a:spcBef>
                <a:spcPts val="0"/>
              </a:spcBef>
              <a:spcAft>
                <a:spcPts val="600"/>
              </a:spcAft>
              <a:buFont typeface="Arial" charset="0"/>
              <a:buChar char="•"/>
            </a:pPr>
            <a:r>
              <a:rPr lang="fr-CA" sz="1800" dirty="0">
                <a:latin typeface="Calibri Light" charset="0"/>
                <a:ea typeface="Calibri Light" charset="0"/>
                <a:cs typeface="Calibri Light" charset="0"/>
              </a:rPr>
              <a:t>L’</a:t>
            </a:r>
            <a:r>
              <a:rPr lang="fr-CA" sz="1800" b="1" i="1" dirty="0">
                <a:solidFill>
                  <a:srgbClr val="8F001A"/>
                </a:solidFill>
                <a:latin typeface="Calibri" charset="0"/>
                <a:ea typeface="Calibri" charset="0"/>
                <a:cs typeface="Calibri" charset="0"/>
              </a:rPr>
              <a:t>épargne</a:t>
            </a:r>
            <a:r>
              <a:rPr lang="fr-CA" sz="1800" dirty="0">
                <a:latin typeface="Calibri Light" charset="0"/>
                <a:ea typeface="Calibri Light" charset="0"/>
                <a:cs typeface="Calibri Light" charset="0"/>
              </a:rPr>
              <a:t> : Elle permet de payer l’investissement en capital et provient de l’intérieur ou de l’extérieur du pays. </a:t>
            </a:r>
          </a:p>
          <a:p>
            <a:pPr lvl="1">
              <a:spcBef>
                <a:spcPts val="0"/>
              </a:spcBef>
              <a:spcAft>
                <a:spcPts val="600"/>
              </a:spcAft>
              <a:buFont typeface="Arial" charset="0"/>
              <a:buChar char="•"/>
            </a:pPr>
            <a:r>
              <a:rPr lang="fr-CA" sz="1800" dirty="0">
                <a:latin typeface="Calibri Light" charset="0"/>
                <a:ea typeface="Calibri Light" charset="0"/>
                <a:cs typeface="Calibri Light" charset="0"/>
              </a:rPr>
              <a:t>L’</a:t>
            </a:r>
            <a:r>
              <a:rPr lang="fr-CA" sz="1800" b="1" i="1" dirty="0">
                <a:solidFill>
                  <a:srgbClr val="8F001A"/>
                </a:solidFill>
                <a:latin typeface="Calibri" charset="0"/>
                <a:ea typeface="Calibri" charset="0"/>
                <a:cs typeface="Calibri" charset="0"/>
              </a:rPr>
              <a:t>épargne intérieure</a:t>
            </a:r>
            <a:r>
              <a:rPr lang="fr-CA" sz="1800" dirty="0">
                <a:latin typeface="Calibri Light" charset="0"/>
                <a:ea typeface="Calibri Light" charset="0"/>
                <a:cs typeface="Calibri Light" charset="0"/>
              </a:rPr>
              <a:t> : Est égale au revenu intérieur moins les dépenses de consommation et elle peut venir de deux sources : </a:t>
            </a:r>
          </a:p>
          <a:p>
            <a:pPr lvl="2">
              <a:spcBef>
                <a:spcPts val="0"/>
              </a:spcBef>
              <a:spcAft>
                <a:spcPts val="600"/>
              </a:spcAft>
              <a:buFont typeface="Arial" charset="0"/>
              <a:buChar char="•"/>
            </a:pPr>
            <a:r>
              <a:rPr lang="fr-CA" sz="1800" dirty="0">
                <a:latin typeface="Calibri Light" charset="0"/>
                <a:ea typeface="Calibri Light" charset="0"/>
                <a:cs typeface="Calibri Light" charset="0"/>
              </a:rPr>
              <a:t>Épargne des ménages privés (quand ils dépensent moins que ce qu’ils gagnent).</a:t>
            </a:r>
          </a:p>
          <a:p>
            <a:pPr lvl="2">
              <a:spcBef>
                <a:spcPts val="0"/>
              </a:spcBef>
              <a:spcAft>
                <a:spcPts val="600"/>
              </a:spcAft>
              <a:buFont typeface="Arial" charset="0"/>
              <a:buChar char="•"/>
            </a:pPr>
            <a:r>
              <a:rPr lang="fr-CA" sz="1800" dirty="0">
                <a:latin typeface="Calibri Light" charset="0"/>
                <a:ea typeface="Calibri Light" charset="0"/>
                <a:cs typeface="Calibri Light" charset="0"/>
              </a:rPr>
              <a:t>Revenus gouvernementaux (quand ils sont supérieurs aux dépenses autres qu’en capital).</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22</a:t>
            </a:fld>
            <a:endParaRPr lang="en-US" sz="1200">
              <a:solidFill>
                <a:srgbClr val="A69C95"/>
              </a:solidFill>
              <a:latin typeface="Arial"/>
              <a:cs typeface="Arial"/>
            </a:endParaRPr>
          </a:p>
        </p:txBody>
      </p:sp>
    </p:spTree>
    <p:extLst>
      <p:ext uri="{BB962C8B-B14F-4D97-AF65-F5344CB8AC3E}">
        <p14:creationId xmlns:p14="http://schemas.microsoft.com/office/powerpoint/2010/main" val="757463730"/>
      </p:ext>
    </p:extLst>
  </p:cSld>
  <p:clrMapOvr>
    <a:masterClrMapping/>
  </p:clrMapOvr>
  <p:transition spd="med">
    <p:pull/>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L’investissement et l’épargne (suite)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23</a:t>
            </a:fld>
            <a:endParaRPr lang="en-US" sz="1200">
              <a:solidFill>
                <a:srgbClr val="A69C95"/>
              </a:solidFill>
              <a:latin typeface="Arial"/>
              <a:cs typeface="Arial"/>
            </a:endParaRPr>
          </a:p>
        </p:txBody>
      </p:sp>
      <p:sp>
        <p:nvSpPr>
          <p:cNvPr id="6" name="Rectangle 5"/>
          <p:cNvSpPr/>
          <p:nvPr/>
        </p:nvSpPr>
        <p:spPr>
          <a:xfrm>
            <a:off x="5226775" y="2118107"/>
            <a:ext cx="3244592" cy="3262432"/>
          </a:xfrm>
          <a:prstGeom prst="rect">
            <a:avLst/>
          </a:prstGeom>
        </p:spPr>
        <p:txBody>
          <a:bodyPr wrap="square">
            <a:spAutoFit/>
          </a:bodyPr>
          <a:lstStyle/>
          <a:p>
            <a:pPr marL="285750" indent="-285750">
              <a:spcAft>
                <a:spcPts val="1200"/>
              </a:spcAft>
              <a:buFont typeface="Arial" pitchFamily="34" charset="0"/>
              <a:buChar char="•"/>
            </a:pPr>
            <a:r>
              <a:rPr lang="fr-CA" sz="1600" dirty="0">
                <a:solidFill>
                  <a:srgbClr val="3D223B"/>
                </a:solidFill>
                <a:latin typeface="Calibri Light" panose="020F0302020204030204" pitchFamily="34" charset="0"/>
              </a:rPr>
              <a:t>Les pays en développement économisent davantage.</a:t>
            </a:r>
          </a:p>
          <a:p>
            <a:pPr marL="285750" indent="-285750">
              <a:spcAft>
                <a:spcPts val="1200"/>
              </a:spcAft>
              <a:buFont typeface="Arial" pitchFamily="34" charset="0"/>
              <a:buChar char="•"/>
            </a:pPr>
            <a:r>
              <a:rPr lang="fr-CA" sz="1600" dirty="0">
                <a:solidFill>
                  <a:srgbClr val="3D223B"/>
                </a:solidFill>
                <a:latin typeface="Calibri Light" panose="020F0302020204030204" pitchFamily="34" charset="0"/>
              </a:rPr>
              <a:t>Les pays développés économisent moins.</a:t>
            </a:r>
          </a:p>
          <a:p>
            <a:pPr marL="285750" indent="-285750">
              <a:spcAft>
                <a:spcPts val="1200"/>
              </a:spcAft>
              <a:buFont typeface="Arial" pitchFamily="34" charset="0"/>
              <a:buChar char="•"/>
            </a:pPr>
            <a:r>
              <a:rPr lang="fr-CA" sz="1600" dirty="0">
                <a:solidFill>
                  <a:srgbClr val="3D223B"/>
                </a:solidFill>
                <a:latin typeface="Calibri Light" panose="020F0302020204030204" pitchFamily="34" charset="0"/>
              </a:rPr>
              <a:t>En Chine, les ménages mettent habituellement de côté une part importante de leur revenu : 40 %</a:t>
            </a:r>
          </a:p>
          <a:p>
            <a:pPr marL="285750" indent="-285750">
              <a:spcAft>
                <a:spcPts val="1200"/>
              </a:spcAft>
              <a:buFont typeface="Arial" pitchFamily="34" charset="0"/>
              <a:buChar char="•"/>
            </a:pPr>
            <a:r>
              <a:rPr lang="fr-CA" sz="1600" dirty="0">
                <a:solidFill>
                  <a:srgbClr val="3D223B"/>
                </a:solidFill>
                <a:latin typeface="Calibri Light" panose="020F0302020204030204" pitchFamily="34" charset="0"/>
              </a:rPr>
              <a:t>Les ménages canadiens épargnent très peu : en 2005, le taux d’épargne était de 3,6 % et en 2011, 5 %.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2132856"/>
            <a:ext cx="4003464" cy="3479156"/>
          </a:xfrm>
          <a:prstGeom prst="rect">
            <a:avLst/>
          </a:prstGeom>
        </p:spPr>
      </p:pic>
    </p:spTree>
    <p:extLst>
      <p:ext uri="{BB962C8B-B14F-4D97-AF65-F5344CB8AC3E}">
        <p14:creationId xmlns:p14="http://schemas.microsoft.com/office/powerpoint/2010/main" val="185101476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L’investissement et l’épargne (suite)</a:t>
            </a:r>
          </a:p>
        </p:txBody>
      </p:sp>
      <p:sp>
        <p:nvSpPr>
          <p:cNvPr id="7" name="Content Placeholder 6"/>
          <p:cNvSpPr>
            <a:spLocks noGrp="1"/>
          </p:cNvSpPr>
          <p:nvPr>
            <p:ph idx="1"/>
          </p:nvPr>
        </p:nvSpPr>
        <p:spPr>
          <a:xfrm>
            <a:off x="395536" y="1700808"/>
            <a:ext cx="7772400" cy="864096"/>
          </a:xfrm>
        </p:spPr>
        <p:txBody>
          <a:bodyPr/>
          <a:lstStyle/>
          <a:p>
            <a:pPr lvl="1">
              <a:spcBef>
                <a:spcPts val="0"/>
              </a:spcBef>
              <a:spcAft>
                <a:spcPts val="600"/>
              </a:spcAft>
              <a:buFont typeface="Arial" charset="0"/>
              <a:buChar char="•"/>
            </a:pPr>
            <a:r>
              <a:rPr lang="fr-CA" sz="1600" dirty="0">
                <a:latin typeface="Calibri Light" charset="0"/>
                <a:ea typeface="Calibri Light" charset="0"/>
                <a:cs typeface="Calibri Light" charset="0"/>
              </a:rPr>
              <a:t>Les </a:t>
            </a:r>
            <a:r>
              <a:rPr lang="fr-CA" sz="1600" b="1" i="1" dirty="0">
                <a:solidFill>
                  <a:srgbClr val="8F001A"/>
                </a:solidFill>
                <a:latin typeface="Calibri" charset="0"/>
                <a:ea typeface="Calibri" charset="0"/>
                <a:cs typeface="Calibri" charset="0"/>
              </a:rPr>
              <a:t>investissements directs étrangers </a:t>
            </a:r>
            <a:r>
              <a:rPr lang="fr-CA" sz="1600" dirty="0">
                <a:latin typeface="Calibri Light" charset="0"/>
                <a:ea typeface="Calibri Light" charset="0"/>
                <a:cs typeface="Calibri Light" charset="0"/>
              </a:rPr>
              <a:t>(IDE) sont des investissements destinés à une entreprise qui réalise une partie de ses activités à l’étranger ou qui investit dans une autre entreprise à l’étranger.</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24</a:t>
            </a:fld>
            <a:endParaRPr lang="en-US" sz="1200">
              <a:solidFill>
                <a:srgbClr val="A69C95"/>
              </a:solidFill>
              <a:latin typeface="Arial"/>
              <a:cs typeface="Arial"/>
            </a:endParaRPr>
          </a:p>
        </p:txBody>
      </p:sp>
      <p:sp>
        <p:nvSpPr>
          <p:cNvPr id="5" name="Content Placeholder 2"/>
          <p:cNvSpPr txBox="1">
            <a:spLocks/>
          </p:cNvSpPr>
          <p:nvPr/>
        </p:nvSpPr>
        <p:spPr>
          <a:xfrm>
            <a:off x="392290" y="2708920"/>
            <a:ext cx="4267200" cy="3223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Aft>
                <a:spcPts val="600"/>
              </a:spcAft>
              <a:buFont typeface="Arial" pitchFamily="34" charset="0"/>
              <a:buNone/>
            </a:pPr>
            <a:r>
              <a:rPr lang="fr-CA" sz="1800" b="1" i="1" dirty="0">
                <a:solidFill>
                  <a:srgbClr val="3D223B"/>
                </a:solidFill>
                <a:latin typeface="Calibri Light" pitchFamily="34" charset="0"/>
              </a:rPr>
              <a:t>Avantages</a:t>
            </a:r>
          </a:p>
          <a:p>
            <a:pPr marL="342900" lvl="1" indent="-342900">
              <a:spcAft>
                <a:spcPts val="600"/>
              </a:spcAft>
              <a:buFont typeface="Arial" pitchFamily="34" charset="0"/>
              <a:buChar char="•"/>
            </a:pPr>
            <a:r>
              <a:rPr lang="fr-CA" sz="1600" dirty="0">
                <a:solidFill>
                  <a:srgbClr val="425124"/>
                </a:solidFill>
                <a:latin typeface="Calibri Light" pitchFamily="34" charset="0"/>
              </a:rPr>
              <a:t>De nombreux gouvernements travaillent activement en vue d’attirer des IDE, en espérant que ceux-ci permettront de constituer une réserve de capitaux quand l’épargne intérieure est insuffisante.</a:t>
            </a:r>
          </a:p>
          <a:p>
            <a:pPr marL="342900" lvl="1" indent="-342900">
              <a:spcAft>
                <a:spcPts val="600"/>
              </a:spcAft>
              <a:buFont typeface="Arial" pitchFamily="34" charset="0"/>
              <a:buChar char="•"/>
            </a:pPr>
            <a:r>
              <a:rPr lang="fr-CA" sz="1600" dirty="0">
                <a:solidFill>
                  <a:srgbClr val="425124"/>
                </a:solidFill>
                <a:latin typeface="Calibri Light" pitchFamily="34" charset="0"/>
              </a:rPr>
              <a:t>Les compagnies étrangères peuvent transférer localement le capital humain aux gestionnaires et aux travailleurs.</a:t>
            </a:r>
          </a:p>
          <a:p>
            <a:pPr>
              <a:spcAft>
                <a:spcPts val="600"/>
              </a:spcAft>
            </a:pPr>
            <a:endParaRPr lang="fr-CA" sz="1800" dirty="0">
              <a:solidFill>
                <a:srgbClr val="3D223B"/>
              </a:solidFill>
              <a:latin typeface="Calibri Light" pitchFamily="34" charset="0"/>
            </a:endParaRPr>
          </a:p>
        </p:txBody>
      </p:sp>
      <p:sp>
        <p:nvSpPr>
          <p:cNvPr id="6" name="Content Placeholder 2"/>
          <p:cNvSpPr txBox="1">
            <a:spLocks/>
          </p:cNvSpPr>
          <p:nvPr/>
        </p:nvSpPr>
        <p:spPr>
          <a:xfrm>
            <a:off x="4791671" y="2708921"/>
            <a:ext cx="4114800" cy="3223067"/>
          </a:xfrm>
          <a:prstGeom prst="rect">
            <a:avLst/>
          </a:prstGeom>
        </p:spPr>
        <p:txBody>
          <a:bodyPr vert="horz" lIns="91440" tIns="45720" rIns="91440" bIns="45720" rtlCol="0">
            <a:noAutofit/>
          </a:bodyPr>
          <a:lstStyle>
            <a:defPPr>
              <a:defRPr lang="en-US"/>
            </a:defPPr>
            <a:lvl1pPr indent="0" algn="ctr">
              <a:spcBef>
                <a:spcPct val="20000"/>
              </a:spcBef>
              <a:spcAft>
                <a:spcPts val="600"/>
              </a:spcAft>
              <a:buFont typeface="Arial" pitchFamily="34" charset="0"/>
              <a:buNone/>
              <a:defRPr sz="2400" u="sng">
                <a:solidFill>
                  <a:srgbClr val="3D223B"/>
                </a:solidFill>
                <a:latin typeface="Calibri Light" pitchFamily="34" charset="0"/>
              </a:defRPr>
            </a:lvl1pPr>
            <a:lvl2pPr marL="342900" lvl="1" indent="-342900">
              <a:spcBef>
                <a:spcPct val="20000"/>
              </a:spcBef>
              <a:spcAft>
                <a:spcPts val="600"/>
              </a:spcAft>
              <a:buFont typeface="Arial" pitchFamily="34" charset="0"/>
              <a:buChar char="•"/>
              <a:defRPr sz="2400">
                <a:solidFill>
                  <a:srgbClr val="3D223B"/>
                </a:solidFill>
                <a:latin typeface="Calibri Light" pitchFamily="34" charset="0"/>
              </a:defRPr>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fr-CA" sz="1800" b="1" i="1" u="none" dirty="0"/>
              <a:t>Coûts</a:t>
            </a:r>
          </a:p>
          <a:p>
            <a:pPr lvl="1"/>
            <a:r>
              <a:rPr lang="fr-CA" sz="1600" dirty="0">
                <a:solidFill>
                  <a:srgbClr val="425124"/>
                </a:solidFill>
              </a:rPr>
              <a:t>Les entreprises étrangères peuvent négocier des ententes qui les avantagent, en demandant, par exemple, des allègements fiscaux spéciaux ou des exemptions légales. </a:t>
            </a:r>
          </a:p>
          <a:p>
            <a:pPr lvl="1"/>
            <a:r>
              <a:rPr lang="fr-CA" sz="1600" dirty="0">
                <a:solidFill>
                  <a:srgbClr val="425124"/>
                </a:solidFill>
              </a:rPr>
              <a:t>Il arrive que le transfert de connaissances ou de technologie ne se fasse pas.</a:t>
            </a:r>
            <a:endParaRPr lang="fr-CA" sz="1600" dirty="0"/>
          </a:p>
        </p:txBody>
      </p:sp>
    </p:spTree>
    <p:extLst>
      <p:ext uri="{BB962C8B-B14F-4D97-AF65-F5344CB8AC3E}">
        <p14:creationId xmlns:p14="http://schemas.microsoft.com/office/powerpoint/2010/main" val="150507325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L’éducation, la santé et le développement technologique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sz="1800" dirty="0">
                <a:latin typeface="Calibri Light" charset="0"/>
                <a:ea typeface="Calibri Light" charset="0"/>
                <a:cs typeface="Calibri Light" charset="0"/>
              </a:rPr>
              <a:t>L’</a:t>
            </a:r>
            <a:r>
              <a:rPr lang="fr-CA" sz="1800" b="1" i="1" dirty="0">
                <a:solidFill>
                  <a:srgbClr val="8F001A"/>
                </a:solidFill>
                <a:latin typeface="Calibri" charset="0"/>
                <a:ea typeface="Calibri" charset="0"/>
                <a:cs typeface="Calibri" charset="0"/>
              </a:rPr>
              <a:t>éducation </a:t>
            </a:r>
            <a:r>
              <a:rPr lang="fr-CA" sz="1800" dirty="0">
                <a:latin typeface="Calibri Light" charset="0"/>
                <a:ea typeface="Calibri Light" charset="0"/>
                <a:cs typeface="Calibri Light" charset="0"/>
              </a:rPr>
              <a:t>: L’une des meilleures stratégie qu’un pays puisse adopter pour enrichir son capital humain consiste à veiller à ce que tous les enfants reçoivent une éducation gratuite et de bonne qualité.</a:t>
            </a:r>
          </a:p>
          <a:p>
            <a:pPr>
              <a:spcBef>
                <a:spcPts val="0"/>
              </a:spcBef>
              <a:spcAft>
                <a:spcPts val="600"/>
              </a:spcAft>
              <a:buFont typeface="Arial" charset="0"/>
              <a:buChar char="•"/>
            </a:pPr>
            <a:r>
              <a:rPr lang="fr-CA" sz="1800" dirty="0">
                <a:latin typeface="Calibri Light" charset="0"/>
                <a:ea typeface="Calibri Light" charset="0"/>
                <a:cs typeface="Calibri Light" charset="0"/>
              </a:rPr>
              <a:t>La </a:t>
            </a:r>
            <a:r>
              <a:rPr lang="fr-CA" sz="1800" b="1" i="1" dirty="0">
                <a:solidFill>
                  <a:srgbClr val="8F001A"/>
                </a:solidFill>
                <a:latin typeface="Calibri" charset="0"/>
                <a:ea typeface="Calibri" charset="0"/>
                <a:cs typeface="Calibri" charset="0"/>
              </a:rPr>
              <a:t>santé </a:t>
            </a:r>
            <a:r>
              <a:rPr lang="fr-CA" sz="1800" dirty="0">
                <a:latin typeface="Calibri Light" charset="0"/>
                <a:ea typeface="Calibri Light" charset="0"/>
                <a:cs typeface="Calibri Light" charset="0"/>
              </a:rPr>
              <a:t>: Une politique publique visant à promouvoir la santé peut aussi contribuer à la croissance, car des travailleurs en bonne santé sont plus productifs et risquent moins de s’absenter du travail.</a:t>
            </a:r>
          </a:p>
          <a:p>
            <a:pPr>
              <a:spcBef>
                <a:spcPts val="0"/>
              </a:spcBef>
              <a:spcAft>
                <a:spcPts val="600"/>
              </a:spcAft>
              <a:buFont typeface="Arial" charset="0"/>
              <a:buChar char="•"/>
            </a:pPr>
            <a:r>
              <a:rPr lang="fr-CA" sz="1800" dirty="0">
                <a:latin typeface="Calibri Light" charset="0"/>
                <a:ea typeface="Calibri Light" charset="0"/>
                <a:cs typeface="Calibri Light" charset="0"/>
              </a:rPr>
              <a:t>Le </a:t>
            </a:r>
            <a:r>
              <a:rPr lang="fr-CA" sz="1800" b="1" i="1" dirty="0">
                <a:solidFill>
                  <a:srgbClr val="8F001A"/>
                </a:solidFill>
                <a:latin typeface="Calibri" charset="0"/>
                <a:ea typeface="Calibri" charset="0"/>
                <a:cs typeface="Calibri" charset="0"/>
              </a:rPr>
              <a:t>développement technologique </a:t>
            </a:r>
            <a:r>
              <a:rPr lang="fr-CA" sz="1800" dirty="0">
                <a:latin typeface="Calibri Light" charset="0"/>
                <a:ea typeface="Calibri Light" charset="0"/>
                <a:cs typeface="Calibri Light" charset="0"/>
              </a:rPr>
              <a:t>: Contribue à augmenter la productivité des intrants existants par l’entremise du système d’éducation, le financement de la recherche et les études, et par le truchement d’un système fiscal susceptible d’encourager les entreprises à développer et à adopter de nouvelles technologies.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25</a:t>
            </a:fld>
            <a:endParaRPr lang="en-US" sz="1200">
              <a:solidFill>
                <a:srgbClr val="A69C95"/>
              </a:solidFill>
              <a:latin typeface="Arial"/>
              <a:cs typeface="Arial"/>
            </a:endParaRPr>
          </a:p>
        </p:txBody>
      </p:sp>
    </p:spTree>
    <p:extLst>
      <p:ext uri="{BB962C8B-B14F-4D97-AF65-F5344CB8AC3E}">
        <p14:creationId xmlns:p14="http://schemas.microsoft.com/office/powerpoint/2010/main" val="1813533387"/>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Un bon gouvernement, des droits de propriété et une ouverture économique</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sz="1800" dirty="0">
                <a:latin typeface="Calibri Light" charset="0"/>
                <a:ea typeface="Calibri Light" charset="0"/>
                <a:cs typeface="Calibri Light" charset="0"/>
              </a:rPr>
              <a:t>Une économie prospère dépend de l’application des lois et de la présence de services gouvernementaux efficaces et fiables.</a:t>
            </a:r>
          </a:p>
          <a:p>
            <a:pPr>
              <a:spcBef>
                <a:spcPts val="0"/>
              </a:spcBef>
              <a:spcAft>
                <a:spcPts val="600"/>
              </a:spcAft>
              <a:buFont typeface="Arial" charset="0"/>
              <a:buChar char="•"/>
            </a:pPr>
            <a:r>
              <a:rPr lang="fr-CA" sz="1800" dirty="0">
                <a:latin typeface="Calibri Light" charset="0"/>
                <a:ea typeface="Calibri Light" charset="0"/>
                <a:cs typeface="Calibri Light" charset="0"/>
              </a:rPr>
              <a:t>La majorité des pays disposent de divers moyens et d’institutions pour :</a:t>
            </a:r>
          </a:p>
          <a:p>
            <a:pPr lvl="1">
              <a:spcBef>
                <a:spcPts val="0"/>
              </a:spcBef>
              <a:spcAft>
                <a:spcPts val="600"/>
              </a:spcAft>
              <a:buFont typeface="Arial" charset="0"/>
              <a:buChar char="•"/>
            </a:pPr>
            <a:r>
              <a:rPr lang="fr-CA" sz="1800" dirty="0">
                <a:latin typeface="Calibri Light" charset="0"/>
                <a:ea typeface="Calibri Light" charset="0"/>
                <a:cs typeface="Calibri Light" charset="0"/>
              </a:rPr>
              <a:t>Punir les personnes qui violent les droits de propriété d’autrui.</a:t>
            </a:r>
          </a:p>
          <a:p>
            <a:pPr lvl="1">
              <a:spcBef>
                <a:spcPts val="0"/>
              </a:spcBef>
              <a:spcAft>
                <a:spcPts val="600"/>
              </a:spcAft>
              <a:buFont typeface="Arial" charset="0"/>
              <a:buChar char="•"/>
            </a:pPr>
            <a:r>
              <a:rPr lang="fr-CA" sz="1800" dirty="0">
                <a:latin typeface="Calibri Light" charset="0"/>
                <a:ea typeface="Calibri Light" charset="0"/>
                <a:cs typeface="Calibri Light" charset="0"/>
              </a:rPr>
              <a:t>Faire respecter les ententes (contrats) entre les acheteurs et les vendeurs.</a:t>
            </a:r>
          </a:p>
          <a:p>
            <a:pPr lvl="1">
              <a:spcBef>
                <a:spcPts val="0"/>
              </a:spcBef>
              <a:spcAft>
                <a:spcPts val="600"/>
              </a:spcAft>
              <a:buFont typeface="Arial" charset="0"/>
              <a:buChar char="•"/>
            </a:pPr>
            <a:r>
              <a:rPr lang="fr-CA" sz="1800" dirty="0">
                <a:latin typeface="Calibri Light" charset="0"/>
                <a:ea typeface="Calibri Light" charset="0"/>
                <a:cs typeface="Calibri Light" charset="0"/>
              </a:rPr>
              <a:t>Régler les conflits.</a:t>
            </a:r>
          </a:p>
          <a:p>
            <a:pPr>
              <a:spcBef>
                <a:spcPts val="0"/>
              </a:spcBef>
              <a:spcAft>
                <a:spcPts val="600"/>
              </a:spcAft>
              <a:buFont typeface="Arial" charset="0"/>
              <a:buChar char="•"/>
            </a:pPr>
            <a:r>
              <a:rPr lang="fr-CA" sz="1800" dirty="0">
                <a:latin typeface="Calibri Light" charset="0"/>
                <a:ea typeface="Calibri Light" charset="0"/>
                <a:cs typeface="Calibri Light" charset="0"/>
              </a:rPr>
              <a:t>La stabilité politique est un autre facteur important.</a:t>
            </a:r>
          </a:p>
          <a:p>
            <a:pPr lvl="1">
              <a:spcBef>
                <a:spcPts val="0"/>
              </a:spcBef>
              <a:spcAft>
                <a:spcPts val="600"/>
              </a:spcAft>
              <a:buFont typeface="Arial" charset="0"/>
              <a:buChar char="•"/>
            </a:pPr>
            <a:r>
              <a:rPr lang="fr-CA" sz="1800" dirty="0">
                <a:latin typeface="Calibri Light" charset="0"/>
                <a:ea typeface="Calibri Light" charset="0"/>
                <a:cs typeface="Calibri Light" charset="0"/>
              </a:rPr>
              <a:t>Feriez-vous un investissement considérable dans un pays si vous aviez des raisons de croire que les dirigeants risquent de se l’approprier? </a:t>
            </a:r>
          </a:p>
          <a:p>
            <a:pPr lvl="1">
              <a:spcBef>
                <a:spcPts val="0"/>
              </a:spcBef>
              <a:spcAft>
                <a:spcPts val="600"/>
              </a:spcAft>
              <a:buFont typeface="Arial" charset="0"/>
              <a:buChar char="•"/>
            </a:pPr>
            <a:r>
              <a:rPr lang="fr-CA" sz="1800" dirty="0">
                <a:latin typeface="Calibri Light" charset="0"/>
                <a:ea typeface="Calibri Light" charset="0"/>
                <a:cs typeface="Calibri Light" charset="0"/>
              </a:rPr>
              <a:t>Seriez-vous prêt à investir dans une entreprise si les politiques ou les lois fiscales changeaient constamment?</a:t>
            </a:r>
          </a:p>
          <a:p>
            <a:pPr lvl="1">
              <a:spcBef>
                <a:spcPts val="0"/>
              </a:spcBef>
              <a:spcAft>
                <a:spcPts val="600"/>
              </a:spcAft>
              <a:buFont typeface="Arial" charset="0"/>
              <a:buChar char="•"/>
            </a:pPr>
            <a:endParaRPr lang="fr-CA" sz="1800" dirty="0">
              <a:latin typeface="Calibri Light" charset="0"/>
              <a:ea typeface="Calibri Light" charset="0"/>
              <a:cs typeface="Calibri Light" charset="0"/>
            </a:endParaRPr>
          </a:p>
          <a:p>
            <a:pPr lvl="1">
              <a:spcBef>
                <a:spcPts val="0"/>
              </a:spcBef>
              <a:spcAft>
                <a:spcPts val="600"/>
              </a:spcAft>
              <a:buFont typeface="Arial" charset="0"/>
              <a:buChar char="•"/>
            </a:pPr>
            <a:endParaRPr lang="fr-CA" sz="1800" dirty="0">
              <a:latin typeface="Calibri Light" charset="0"/>
              <a:ea typeface="Calibri Light" charset="0"/>
              <a:cs typeface="Calibri Light" charset="0"/>
            </a:endParaRP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26</a:t>
            </a:fld>
            <a:endParaRPr lang="en-US" sz="1200">
              <a:solidFill>
                <a:srgbClr val="A69C95"/>
              </a:solidFill>
              <a:latin typeface="Arial"/>
              <a:cs typeface="Arial"/>
            </a:endParaRPr>
          </a:p>
        </p:txBody>
      </p:sp>
    </p:spTree>
    <p:extLst>
      <p:ext uri="{BB962C8B-B14F-4D97-AF65-F5344CB8AC3E}">
        <p14:creationId xmlns:p14="http://schemas.microsoft.com/office/powerpoint/2010/main" val="1951397310"/>
      </p:ext>
    </p:extLst>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Les compromis</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Il existe des arbitrages associés aux différentes façons de promouvoir la croissance par les politiques publiques.</a:t>
            </a:r>
          </a:p>
          <a:p>
            <a:pPr lvl="1">
              <a:spcBef>
                <a:spcPts val="0"/>
              </a:spcBef>
              <a:spcAft>
                <a:spcPts val="600"/>
              </a:spcAft>
              <a:buFont typeface="Arial" charset="0"/>
              <a:buChar char="•"/>
            </a:pPr>
            <a:r>
              <a:rPr lang="fr-CA" dirty="0">
                <a:latin typeface="Calibri Light" charset="0"/>
                <a:ea typeface="Calibri Light" charset="0"/>
                <a:cs typeface="Calibri Light" charset="0"/>
              </a:rPr>
              <a:t>La majorité des gouvernements, en particulier ceux des pays pauvres, sont incapables de financer d’une façon adéquate les coûts de l’éducation, de la santé, de la réfection des routes ou de l’amélioration des services de police. </a:t>
            </a:r>
          </a:p>
          <a:p>
            <a:pPr lvl="1">
              <a:spcBef>
                <a:spcPts val="0"/>
              </a:spcBef>
              <a:spcAft>
                <a:spcPts val="600"/>
              </a:spcAft>
              <a:buFont typeface="Arial" charset="0"/>
              <a:buChar char="•"/>
            </a:pPr>
            <a:r>
              <a:rPr lang="fr-CA" dirty="0">
                <a:latin typeface="Calibri Light" charset="0"/>
                <a:ea typeface="Calibri Light" charset="0"/>
                <a:cs typeface="Calibri Light" charset="0"/>
              </a:rPr>
              <a:t>Il s’agit d’un cercle vicieux : </a:t>
            </a:r>
          </a:p>
          <a:p>
            <a:pPr lvl="2">
              <a:spcBef>
                <a:spcPts val="0"/>
              </a:spcBef>
              <a:spcAft>
                <a:spcPts val="600"/>
              </a:spcAft>
              <a:buFont typeface="Arial" charset="0"/>
              <a:buChar char="•"/>
            </a:pPr>
            <a:r>
              <a:rPr lang="fr-CA" dirty="0">
                <a:latin typeface="Calibri Light" charset="0"/>
                <a:ea typeface="Calibri Light" charset="0"/>
                <a:cs typeface="Calibri Light" charset="0"/>
              </a:rPr>
              <a:t>Plus vous êtes riche, plus vous êtes en mesure de payer pour les choses qui vous aideront à devenir encore plus riche dans le futur.</a:t>
            </a:r>
          </a:p>
          <a:p>
            <a:pPr lvl="2">
              <a:spcBef>
                <a:spcPts val="0"/>
              </a:spcBef>
              <a:spcAft>
                <a:spcPts val="600"/>
              </a:spcAft>
              <a:buFont typeface="Arial" charset="0"/>
              <a:buChar char="•"/>
            </a:pPr>
            <a:r>
              <a:rPr lang="fr-CA" dirty="0">
                <a:latin typeface="Calibri Light" charset="0"/>
                <a:ea typeface="Calibri Light" charset="0"/>
                <a:cs typeface="Calibri Light" charset="0"/>
              </a:rPr>
              <a:t>Plus vous êtes pauvre, moins vous êtes en mesure de payer pour les choses qui vous aideraient à devenir un peu moins pauvre.</a:t>
            </a:r>
          </a:p>
          <a:p>
            <a:pPr lvl="1">
              <a:spcBef>
                <a:spcPts val="0"/>
              </a:spcBef>
              <a:spcAft>
                <a:spcPts val="600"/>
              </a:spcAft>
              <a:buFont typeface="Arial" charset="0"/>
              <a:buChar char="•"/>
            </a:pPr>
            <a:endParaRPr lang="fr-CA" dirty="0">
              <a:latin typeface="Calibri Light" charset="0"/>
              <a:ea typeface="Calibri Light" charset="0"/>
              <a:cs typeface="Calibri Light" charset="0"/>
            </a:endParaRP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27</a:t>
            </a:fld>
            <a:endParaRPr lang="en-US" sz="1200">
              <a:solidFill>
                <a:srgbClr val="A69C95"/>
              </a:solidFill>
              <a:latin typeface="Arial"/>
              <a:cs typeface="Arial"/>
            </a:endParaRPr>
          </a:p>
        </p:txBody>
      </p:sp>
    </p:spTree>
    <p:extLst>
      <p:ext uri="{BB962C8B-B14F-4D97-AF65-F5344CB8AC3E}">
        <p14:creationId xmlns:p14="http://schemas.microsoft.com/office/powerpoint/2010/main" val="1045380630"/>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176" y="692696"/>
            <a:ext cx="7774632" cy="864096"/>
          </a:xfrm>
        </p:spPr>
        <p:txBody>
          <a:bodyPr/>
          <a:lstStyle/>
          <a:p>
            <a:r>
              <a:rPr lang="fr-CA" sz="2400" dirty="0">
                <a:latin typeface="Calibri Light" charset="0"/>
                <a:ea typeface="Calibri Light" charset="0"/>
                <a:cs typeface="Calibri Light" charset="0"/>
              </a:rPr>
              <a:t>Les compromis (suite) </a:t>
            </a:r>
          </a:p>
        </p:txBody>
      </p:sp>
      <p:sp>
        <p:nvSpPr>
          <p:cNvPr id="7" name="Content Placeholder 6"/>
          <p:cNvSpPr>
            <a:spLocks noGrp="1"/>
          </p:cNvSpPr>
          <p:nvPr>
            <p:ph idx="1"/>
          </p:nvPr>
        </p:nvSpPr>
        <p:spPr/>
        <p:txBody>
          <a:bodyPr/>
          <a:lstStyle/>
          <a:p>
            <a:pPr>
              <a:spcBef>
                <a:spcPts val="0"/>
              </a:spcBef>
              <a:spcAft>
                <a:spcPts val="600"/>
              </a:spcAft>
              <a:buFont typeface="Arial" charset="0"/>
              <a:buChar char="•"/>
            </a:pPr>
            <a:r>
              <a:rPr lang="fr-CA" dirty="0">
                <a:latin typeface="Calibri Light" charset="0"/>
                <a:ea typeface="Calibri Light" charset="0"/>
                <a:cs typeface="Calibri Light" charset="0"/>
              </a:rPr>
              <a:t>Le </a:t>
            </a:r>
            <a:r>
              <a:rPr lang="fr-CA" b="1" i="1" dirty="0">
                <a:solidFill>
                  <a:srgbClr val="8F001A"/>
                </a:solidFill>
                <a:latin typeface="Calibri" charset="0"/>
                <a:ea typeface="Calibri" charset="0"/>
                <a:cs typeface="Calibri" charset="0"/>
              </a:rPr>
              <a:t>piège de la pauvreté </a:t>
            </a:r>
            <a:r>
              <a:rPr lang="fr-CA" dirty="0">
                <a:latin typeface="Calibri Light" charset="0"/>
                <a:ea typeface="Calibri Light" charset="0"/>
                <a:cs typeface="Calibri Light" charset="0"/>
              </a:rPr>
              <a:t>est l’une des principales justifications avancées pour l’aide étrangère qui consiste à offrir des prêts ou du financement pour les infrastructures ou le développement de capital humain.</a:t>
            </a:r>
          </a:p>
          <a:p>
            <a:pPr>
              <a:spcBef>
                <a:spcPts val="0"/>
              </a:spcBef>
              <a:spcAft>
                <a:spcPts val="600"/>
              </a:spcAft>
              <a:buFont typeface="Arial" charset="0"/>
              <a:buChar char="•"/>
            </a:pPr>
            <a:r>
              <a:rPr lang="fr-CA" dirty="0">
                <a:latin typeface="Calibri Light" charset="0"/>
                <a:ea typeface="Calibri Light" charset="0"/>
                <a:cs typeface="Calibri Light" charset="0"/>
              </a:rPr>
              <a:t>Pourquoi les pays ne s’occupent-ils pas d’un élément à la fois – par exemple, en axant d’abord les ressources limitées sur les infrastructures, puis sur l’éducation ou la santé, et ainsi de suite?</a:t>
            </a:r>
          </a:p>
          <a:p>
            <a:pPr lvl="1">
              <a:spcBef>
                <a:spcPts val="0"/>
              </a:spcBef>
              <a:spcAft>
                <a:spcPts val="600"/>
              </a:spcAft>
              <a:buFont typeface="Arial" charset="0"/>
              <a:buChar char="•"/>
            </a:pPr>
            <a:r>
              <a:rPr lang="fr-CA" sz="1800" dirty="0">
                <a:latin typeface="Calibri Light" charset="0"/>
                <a:ea typeface="Calibri Light" charset="0"/>
                <a:cs typeface="Calibri Light" charset="0"/>
              </a:rPr>
              <a:t>La croissance nécessite souvent de réaliser simultanément plusieurs améliorations touchant différents aspects de l’économie.</a:t>
            </a:r>
          </a:p>
          <a:p>
            <a:pPr>
              <a:spcBef>
                <a:spcPts val="0"/>
              </a:spcBef>
              <a:spcAft>
                <a:spcPts val="600"/>
              </a:spcAft>
              <a:buFont typeface="Arial" charset="0"/>
              <a:buChar char="•"/>
            </a:pPr>
            <a:r>
              <a:rPr lang="fr-CA" dirty="0">
                <a:latin typeface="Calibri Light" charset="0"/>
                <a:ea typeface="Calibri Light" charset="0"/>
                <a:cs typeface="Calibri Light" charset="0"/>
              </a:rPr>
              <a:t>Les gouvernements doivent parfois faire face à un autre type de compromis : dans quelle mesure peut-on sacrifier l’environnement naturel dans le but de favoriser la croissance économique?</a:t>
            </a:r>
          </a:p>
          <a:p>
            <a:pPr lvl="1">
              <a:spcBef>
                <a:spcPts val="0"/>
              </a:spcBef>
              <a:spcAft>
                <a:spcPts val="600"/>
              </a:spcAft>
              <a:buFont typeface="Arial" charset="0"/>
              <a:buChar char="•"/>
            </a:pPr>
            <a:r>
              <a:rPr lang="fr-CA" sz="1800" dirty="0">
                <a:latin typeface="Calibri Light" charset="0"/>
                <a:ea typeface="Calibri Light" charset="0"/>
                <a:cs typeface="Calibri Light" charset="0"/>
              </a:rPr>
              <a:t>Voir l’encadré à la page 289 : </a:t>
            </a:r>
            <a:r>
              <a:rPr lang="fr-CA" sz="1800" b="1" i="1" dirty="0">
                <a:solidFill>
                  <a:srgbClr val="7030A0"/>
                </a:solidFill>
                <a:latin typeface="Calibri Light" charset="0"/>
                <a:ea typeface="Calibri Light" charset="0"/>
                <a:cs typeface="Calibri Light" charset="0"/>
              </a:rPr>
              <a:t>Les pays pauvres devraient-ils être aussi écoresponsables que les pays riches?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28</a:t>
            </a:fld>
            <a:endParaRPr lang="en-US" sz="1200">
              <a:solidFill>
                <a:srgbClr val="A69C95"/>
              </a:solidFill>
              <a:latin typeface="Arial"/>
              <a:cs typeface="Arial"/>
            </a:endParaRPr>
          </a:p>
        </p:txBody>
      </p:sp>
    </p:spTree>
    <p:extLst>
      <p:ext uri="{BB962C8B-B14F-4D97-AF65-F5344CB8AC3E}">
        <p14:creationId xmlns:p14="http://schemas.microsoft.com/office/powerpoint/2010/main" val="1447564377"/>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750" y="697873"/>
            <a:ext cx="7774632" cy="864096"/>
          </a:xfrm>
        </p:spPr>
        <p:txBody>
          <a:bodyPr/>
          <a:lstStyle/>
          <a:p>
            <a:r>
              <a:rPr lang="fr-CA" sz="3200" dirty="0">
                <a:latin typeface="Calibri Light" charset="0"/>
                <a:ea typeface="Calibri Light" charset="0"/>
                <a:cs typeface="Calibri Light" charset="0"/>
              </a:rPr>
              <a:t>Résumé</a:t>
            </a:r>
          </a:p>
        </p:txBody>
      </p:sp>
      <p:sp>
        <p:nvSpPr>
          <p:cNvPr id="7" name="Content Placeholder 6"/>
          <p:cNvSpPr>
            <a:spLocks noGrp="1"/>
          </p:cNvSpPr>
          <p:nvPr>
            <p:ph idx="1"/>
          </p:nvPr>
        </p:nvSpPr>
        <p:spPr>
          <a:xfrm>
            <a:off x="412750" y="1556792"/>
            <a:ext cx="7772400" cy="3744416"/>
          </a:xfrm>
        </p:spPr>
        <p:txBody>
          <a:bodyPr/>
          <a:lstStyle/>
          <a:p>
            <a:pPr>
              <a:spcBef>
                <a:spcPts val="600"/>
              </a:spcBef>
              <a:spcAft>
                <a:spcPts val="0"/>
              </a:spcAft>
              <a:buFont typeface="Arial" charset="0"/>
              <a:buChar char="•"/>
            </a:pPr>
            <a:r>
              <a:rPr lang="fr-CA" dirty="0">
                <a:latin typeface="Calibri Light" charset="0"/>
                <a:ea typeface="Calibri Light" charset="0"/>
                <a:cs typeface="Calibri Light" charset="0"/>
              </a:rPr>
              <a:t>La croissance économique se s'appuie sur elle-même avec le temps (phénomène de la capitalisation), et par conséquent un taux de croissance annuel qui est modeste peut quand même aboutir à une croissance importante au fil du temps.</a:t>
            </a:r>
          </a:p>
          <a:p>
            <a:pPr>
              <a:spcBef>
                <a:spcPts val="600"/>
              </a:spcBef>
              <a:spcAft>
                <a:spcPts val="0"/>
              </a:spcAft>
              <a:buFont typeface="Arial" charset="0"/>
              <a:buChar char="•"/>
            </a:pPr>
            <a:r>
              <a:rPr lang="fr-CA" dirty="0">
                <a:latin typeface="Calibri Light" charset="0"/>
                <a:ea typeface="Calibri Light" charset="0"/>
                <a:cs typeface="Calibri Light" charset="0"/>
              </a:rPr>
              <a:t>Le taux de croissance du PIB réel est calculé en soustrayant du taux de croissance nominal, les taux de croissance de la population et de l'inflation.</a:t>
            </a:r>
          </a:p>
          <a:p>
            <a:pPr>
              <a:spcBef>
                <a:spcPts val="600"/>
              </a:spcBef>
              <a:spcAft>
                <a:spcPts val="0"/>
              </a:spcAft>
              <a:buFont typeface="Arial" charset="0"/>
              <a:buChar char="•"/>
            </a:pPr>
            <a:r>
              <a:rPr lang="fr-CA" dirty="0">
                <a:latin typeface="Calibri Light" charset="0"/>
                <a:ea typeface="Calibri Light" charset="0"/>
                <a:cs typeface="Calibri Light" charset="0"/>
              </a:rPr>
              <a:t>La règle de 70 donne donne une approximation du temps nécessaire pour doubler le revenu (PIB) d’un pays.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29</a:t>
            </a:fld>
            <a:endParaRPr lang="en-US" sz="1200">
              <a:solidFill>
                <a:srgbClr val="A69C95"/>
              </a:solidFill>
              <a:latin typeface="Arial"/>
              <a:cs typeface="Arial"/>
            </a:endParaRPr>
          </a:p>
        </p:txBody>
      </p:sp>
    </p:spTree>
    <p:extLst>
      <p:ext uri="{BB962C8B-B14F-4D97-AF65-F5344CB8AC3E}">
        <p14:creationId xmlns:p14="http://schemas.microsoft.com/office/powerpoint/2010/main" val="2130164613"/>
      </p:ext>
    </p:extLst>
  </p:cSld>
  <p:clrMapOvr>
    <a:masterClrMapping/>
  </p:clrMapOvr>
  <p:transition spd="med">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750" y="697873"/>
            <a:ext cx="7774632" cy="864096"/>
          </a:xfrm>
        </p:spPr>
        <p:txBody>
          <a:bodyPr/>
          <a:lstStyle/>
          <a:p>
            <a:r>
              <a:rPr lang="fr-CA" sz="3200" dirty="0">
                <a:latin typeface="Calibri Light" charset="0"/>
                <a:ea typeface="Calibri Light" charset="0"/>
                <a:cs typeface="Calibri Light" charset="0"/>
              </a:rPr>
              <a:t>Résumé (suite)</a:t>
            </a:r>
          </a:p>
        </p:txBody>
      </p:sp>
      <p:sp>
        <p:nvSpPr>
          <p:cNvPr id="7" name="Content Placeholder 6"/>
          <p:cNvSpPr>
            <a:spLocks noGrp="1"/>
          </p:cNvSpPr>
          <p:nvPr>
            <p:ph idx="1"/>
          </p:nvPr>
        </p:nvSpPr>
        <p:spPr>
          <a:xfrm>
            <a:off x="412750" y="1556792"/>
            <a:ext cx="7772400" cy="3744416"/>
          </a:xfrm>
        </p:spPr>
        <p:txBody>
          <a:bodyPr/>
          <a:lstStyle/>
          <a:p>
            <a:pPr>
              <a:spcBef>
                <a:spcPts val="600"/>
              </a:spcBef>
              <a:spcAft>
                <a:spcPts val="0"/>
              </a:spcAft>
              <a:buFont typeface="Arial" charset="0"/>
              <a:buChar char="•"/>
            </a:pPr>
            <a:r>
              <a:rPr lang="fr-CA" sz="2400" dirty="0">
                <a:latin typeface="Calibri Light" charset="0"/>
                <a:ea typeface="Calibri Light" charset="0"/>
                <a:cs typeface="Calibri Light" charset="0"/>
              </a:rPr>
              <a:t>Augmenter la productivité est la seule façon qu'un pays peut améliorer le niveau de vie de sa population.</a:t>
            </a:r>
          </a:p>
          <a:p>
            <a:pPr>
              <a:spcBef>
                <a:spcPts val="600"/>
              </a:spcBef>
              <a:spcAft>
                <a:spcPts val="0"/>
              </a:spcAft>
              <a:buFont typeface="Arial" charset="0"/>
              <a:buChar char="•"/>
            </a:pPr>
            <a:r>
              <a:rPr lang="fr-CA" sz="2400" dirty="0">
                <a:latin typeface="Calibri Light" charset="0"/>
                <a:ea typeface="Calibri Light" charset="0"/>
                <a:cs typeface="Calibri Light" charset="0"/>
              </a:rPr>
              <a:t>La productivité est souvent mesurée par la production par travailleur.</a:t>
            </a:r>
          </a:p>
          <a:p>
            <a:pPr>
              <a:spcBef>
                <a:spcPts val="600"/>
              </a:spcBef>
              <a:spcAft>
                <a:spcPts val="0"/>
              </a:spcAft>
              <a:buFont typeface="Arial" charset="0"/>
              <a:buChar char="•"/>
            </a:pPr>
            <a:r>
              <a:rPr lang="fr-CA" sz="2400" dirty="0">
                <a:latin typeface="Calibri Light" charset="0"/>
                <a:ea typeface="Calibri Light" charset="0"/>
                <a:cs typeface="Calibri Light" charset="0"/>
              </a:rPr>
              <a:t>Les facteurs qui influent sur la productivité du travail sont le capital physique, le capital humain, la technologie et les ressources naturelles.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30</a:t>
            </a:fld>
            <a:endParaRPr lang="en-US" sz="1200">
              <a:solidFill>
                <a:srgbClr val="A69C95"/>
              </a:solidFill>
              <a:latin typeface="Arial"/>
              <a:cs typeface="Arial"/>
            </a:endParaRPr>
          </a:p>
        </p:txBody>
      </p:sp>
    </p:spTree>
    <p:extLst>
      <p:ext uri="{BB962C8B-B14F-4D97-AF65-F5344CB8AC3E}">
        <p14:creationId xmlns:p14="http://schemas.microsoft.com/office/powerpoint/2010/main" val="1867788339"/>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750" y="697873"/>
            <a:ext cx="7774632" cy="864096"/>
          </a:xfrm>
        </p:spPr>
        <p:txBody>
          <a:bodyPr/>
          <a:lstStyle/>
          <a:p>
            <a:r>
              <a:rPr lang="fr-CA" sz="3200" dirty="0">
                <a:latin typeface="Calibri Light" charset="0"/>
                <a:ea typeface="Calibri Light" charset="0"/>
                <a:cs typeface="Calibri Light" charset="0"/>
              </a:rPr>
              <a:t>Résumé (suite)</a:t>
            </a:r>
          </a:p>
        </p:txBody>
      </p:sp>
      <p:sp>
        <p:nvSpPr>
          <p:cNvPr id="7" name="Content Placeholder 6"/>
          <p:cNvSpPr>
            <a:spLocks noGrp="1"/>
          </p:cNvSpPr>
          <p:nvPr>
            <p:ph idx="1"/>
          </p:nvPr>
        </p:nvSpPr>
        <p:spPr>
          <a:xfrm>
            <a:off x="412750" y="1556792"/>
            <a:ext cx="7772400" cy="3744416"/>
          </a:xfrm>
        </p:spPr>
        <p:txBody>
          <a:bodyPr/>
          <a:lstStyle/>
          <a:p>
            <a:pPr>
              <a:spcBef>
                <a:spcPts val="600"/>
              </a:spcBef>
              <a:spcAft>
                <a:spcPts val="0"/>
              </a:spcAft>
              <a:buFont typeface="Arial" charset="0"/>
              <a:buChar char="•"/>
            </a:pPr>
            <a:r>
              <a:rPr lang="fr-CA" sz="2400" dirty="0">
                <a:latin typeface="Calibri Light" charset="0"/>
                <a:ea typeface="Calibri Light" charset="0"/>
                <a:cs typeface="Calibri Light" charset="0"/>
              </a:rPr>
              <a:t>Il est important de faire la distinction entre les niveaux de bien-être et le taux de croissance économique.</a:t>
            </a:r>
          </a:p>
          <a:p>
            <a:pPr>
              <a:spcBef>
                <a:spcPts val="600"/>
              </a:spcBef>
              <a:spcAft>
                <a:spcPts val="0"/>
              </a:spcAft>
              <a:buFont typeface="Arial" charset="0"/>
              <a:buChar char="•"/>
            </a:pPr>
            <a:r>
              <a:rPr lang="fr-CA" sz="2400" dirty="0">
                <a:latin typeface="Calibri Light" charset="0"/>
                <a:ea typeface="Calibri Light" charset="0"/>
                <a:cs typeface="Calibri Light" charset="0"/>
              </a:rPr>
              <a:t>La théorie de la convergence stipule que les pays qui commencent à des revenus inférieurs croîtront à un rythme plus rapide que ceux qui ont des revenus plus élevés jusqu'à ce qu'ils rattrapent et convergent vers le même taux de croissance.</a:t>
            </a:r>
          </a:p>
          <a:p>
            <a:pPr>
              <a:spcBef>
                <a:spcPts val="600"/>
              </a:spcBef>
              <a:spcAft>
                <a:spcPts val="0"/>
              </a:spcAft>
              <a:buFont typeface="Arial" charset="0"/>
              <a:buChar char="•"/>
            </a:pPr>
            <a:r>
              <a:rPr lang="fr-CA" sz="2400" dirty="0">
                <a:latin typeface="Calibri Light" charset="0"/>
                <a:ea typeface="Calibri Light" charset="0"/>
                <a:cs typeface="Calibri Light" charset="0"/>
              </a:rPr>
              <a:t>La réalité ne correspond pas toujours à la théorie de la convergence.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31</a:t>
            </a:fld>
            <a:endParaRPr lang="en-US" sz="1200">
              <a:solidFill>
                <a:srgbClr val="A69C95"/>
              </a:solidFill>
              <a:latin typeface="Arial"/>
              <a:cs typeface="Arial"/>
            </a:endParaRPr>
          </a:p>
        </p:txBody>
      </p:sp>
    </p:spTree>
    <p:extLst>
      <p:ext uri="{BB962C8B-B14F-4D97-AF65-F5344CB8AC3E}">
        <p14:creationId xmlns:p14="http://schemas.microsoft.com/office/powerpoint/2010/main" val="1254165504"/>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750" y="697873"/>
            <a:ext cx="7774632" cy="864096"/>
          </a:xfrm>
        </p:spPr>
        <p:txBody>
          <a:bodyPr/>
          <a:lstStyle/>
          <a:p>
            <a:r>
              <a:rPr lang="fr-CA" sz="3200" dirty="0">
                <a:latin typeface="Calibri Light" charset="0"/>
                <a:ea typeface="Calibri Light" charset="0"/>
                <a:cs typeface="Calibri Light" charset="0"/>
              </a:rPr>
              <a:t>Résumé (suite)</a:t>
            </a:r>
          </a:p>
        </p:txBody>
      </p:sp>
      <p:sp>
        <p:nvSpPr>
          <p:cNvPr id="7" name="Content Placeholder 6"/>
          <p:cNvSpPr>
            <a:spLocks noGrp="1"/>
          </p:cNvSpPr>
          <p:nvPr>
            <p:ph idx="1"/>
          </p:nvPr>
        </p:nvSpPr>
        <p:spPr>
          <a:xfrm>
            <a:off x="412750" y="1556792"/>
            <a:ext cx="7772400" cy="3744416"/>
          </a:xfrm>
        </p:spPr>
        <p:txBody>
          <a:bodyPr/>
          <a:lstStyle/>
          <a:p>
            <a:pPr>
              <a:spcBef>
                <a:spcPts val="600"/>
              </a:spcBef>
              <a:spcAft>
                <a:spcPts val="0"/>
              </a:spcAft>
              <a:buFont typeface="Arial" charset="0"/>
              <a:buChar char="•"/>
            </a:pPr>
            <a:r>
              <a:rPr lang="fr-CA" sz="2400" dirty="0">
                <a:latin typeface="Calibri Light" charset="0"/>
                <a:ea typeface="Calibri Light" charset="0"/>
                <a:cs typeface="Calibri Light" charset="0"/>
              </a:rPr>
              <a:t>Les pays font un compromis d’investissement qui consiste à diminuer la consommation aujourd'hui pour financer des investissements en immobilisation (capital) ce qui permet de produire davantage plus tard. </a:t>
            </a:r>
          </a:p>
          <a:p>
            <a:pPr>
              <a:spcBef>
                <a:spcPts val="600"/>
              </a:spcBef>
              <a:spcAft>
                <a:spcPts val="0"/>
              </a:spcAft>
              <a:buFont typeface="Arial" charset="0"/>
              <a:buChar char="•"/>
            </a:pPr>
            <a:r>
              <a:rPr lang="fr-CA" sz="2400" dirty="0">
                <a:latin typeface="Calibri Light" charset="0"/>
                <a:ea typeface="Calibri Light" charset="0"/>
                <a:cs typeface="Calibri Light" charset="0"/>
              </a:rPr>
              <a:t>L'investissement en capital peut être généré par l'épargne intérieure ou par l'investissement direct étranger (IDE).</a:t>
            </a:r>
          </a:p>
          <a:p>
            <a:pPr>
              <a:spcBef>
                <a:spcPts val="600"/>
              </a:spcBef>
              <a:spcAft>
                <a:spcPts val="0"/>
              </a:spcAft>
              <a:buFont typeface="Arial" charset="0"/>
              <a:buChar char="•"/>
            </a:pPr>
            <a:r>
              <a:rPr lang="fr-CA" sz="2400" dirty="0">
                <a:latin typeface="Calibri Light" charset="0"/>
                <a:ea typeface="Calibri Light" charset="0"/>
                <a:cs typeface="Calibri Light" charset="0"/>
              </a:rPr>
              <a:t>Les politiques en éducation, de santé publique et de développement </a:t>
            </a:r>
            <a:r>
              <a:rPr lang="fr-CA" sz="2400">
                <a:latin typeface="Calibri Light" charset="0"/>
                <a:ea typeface="Calibri Light" charset="0"/>
                <a:cs typeface="Calibri Light" charset="0"/>
              </a:rPr>
              <a:t>technologique favorisent </a:t>
            </a:r>
            <a:r>
              <a:rPr lang="fr-CA" sz="2400" dirty="0">
                <a:latin typeface="Calibri Light" charset="0"/>
                <a:ea typeface="Calibri Light" charset="0"/>
                <a:cs typeface="Calibri Light" charset="0"/>
              </a:rPr>
              <a:t>la croissance économique.</a:t>
            </a:r>
          </a:p>
          <a:p>
            <a:pPr>
              <a:spcBef>
                <a:spcPts val="600"/>
              </a:spcBef>
              <a:spcAft>
                <a:spcPts val="0"/>
              </a:spcAft>
              <a:buFont typeface="Arial" charset="0"/>
              <a:buChar char="•"/>
            </a:pPr>
            <a:r>
              <a:rPr lang="fr-CA" sz="2400" dirty="0">
                <a:latin typeface="Calibri Light" charset="0"/>
                <a:ea typeface="Calibri Light" charset="0"/>
                <a:cs typeface="Calibri Light" charset="0"/>
              </a:rPr>
              <a:t>La bonne gouvernance et l'ouverture économique sont des ingrédients qui conduisent à la croissance.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32</a:t>
            </a:fld>
            <a:endParaRPr lang="en-US" sz="1200">
              <a:solidFill>
                <a:srgbClr val="A69C95"/>
              </a:solidFill>
              <a:latin typeface="Arial"/>
              <a:cs typeface="Arial"/>
            </a:endParaRPr>
          </a:p>
        </p:txBody>
      </p:sp>
    </p:spTree>
    <p:extLst>
      <p:ext uri="{BB962C8B-B14F-4D97-AF65-F5344CB8AC3E}">
        <p14:creationId xmlns:p14="http://schemas.microsoft.com/office/powerpoint/2010/main" val="899554637"/>
      </p:ext>
    </p:extLst>
  </p:cSld>
  <p:clrMapOvr>
    <a:masterClrMapping/>
  </p:clrMapOvr>
  <p:transition spd="med">
    <p:pull/>
  </p:transition>
</p:sld>
</file>

<file path=ppt/theme/theme1.xml><?xml version="1.0" encoding="utf-8"?>
<a:theme xmlns:a="http://schemas.openxmlformats.org/drawingml/2006/main" name="uOttawa-powerpoint-template">
  <a:themeElements>
    <a:clrScheme name="Custom 14">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4D2B9A"/>
      </a:hlink>
      <a:folHlink>
        <a:srgbClr val="B2B2B2"/>
      </a:folHlink>
    </a:clrScheme>
    <a:fontScheme name="Garnet">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110"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110" charset="0"/>
          </a:defRPr>
        </a:defPPr>
      </a:lstStyle>
    </a:lnDef>
  </a:objectDefaults>
  <a:extraClrSchemeLst>
    <a:extraClrScheme>
      <a:clrScheme name="Garne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arne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arne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arne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arne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arne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arne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uOttawa-powerpoint-template.pot</Template>
  <TotalTime>19035</TotalTime>
  <Words>2726</Words>
  <Application>Microsoft Macintosh PowerPoint</Application>
  <PresentationFormat>On-screen Show (4:3)</PresentationFormat>
  <Paragraphs>304</Paragraphs>
  <Slides>32</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ＭＳ Ｐゴシック</vt:lpstr>
      <vt:lpstr>Arial</vt:lpstr>
      <vt:lpstr>Arial Black</vt:lpstr>
      <vt:lpstr>Calibri</vt:lpstr>
      <vt:lpstr>Calibri Light</vt:lpstr>
      <vt:lpstr>Times</vt:lpstr>
      <vt:lpstr>Verdana</vt:lpstr>
      <vt:lpstr>uOttawa-powerpoint-template</vt:lpstr>
      <vt:lpstr>PowerPoint Presentation</vt:lpstr>
      <vt:lpstr>Objectifs d’apprentissage</vt:lpstr>
      <vt:lpstr>Pourquoi la croissance économique est-elle importante?</vt:lpstr>
      <vt:lpstr>Pourquoi la croissance économique est-elle importante? (suite)</vt:lpstr>
      <vt:lpstr>La croissance économique au fil du temps</vt:lpstr>
      <vt:lpstr>PowerPoint Presentation</vt:lpstr>
      <vt:lpstr>Exercice pratique </vt:lpstr>
      <vt:lpstr>Exercice pratique : Réponse </vt:lpstr>
      <vt:lpstr>La capitalisation et la règle de 70</vt:lpstr>
      <vt:lpstr>La capitalisation et la règle de 70 (suite)</vt:lpstr>
      <vt:lpstr>Exercice pratique </vt:lpstr>
      <vt:lpstr>Exercice pratique : Réponse </vt:lpstr>
      <vt:lpstr>Exercice pratique </vt:lpstr>
      <vt:lpstr>Exercice pratique : Réponse </vt:lpstr>
      <vt:lpstr>Les déterminants de la productivité</vt:lpstr>
      <vt:lpstr>Les composantes de la productivité</vt:lpstr>
      <vt:lpstr>Le taux par rapport au niveau</vt:lpstr>
      <vt:lpstr>La convergence</vt:lpstr>
      <vt:lpstr>PowerPoint Presentation</vt:lpstr>
      <vt:lpstr>PowerPoint Presentation</vt:lpstr>
      <vt:lpstr>La croissance et les politiques publiques</vt:lpstr>
      <vt:lpstr>L’investissement et l’épargne</vt:lpstr>
      <vt:lpstr>L’investissement et l’épargne (suite)</vt:lpstr>
      <vt:lpstr>L’investissement et l’épargne (suite)</vt:lpstr>
      <vt:lpstr>L’éducation, la santé et le développement technologique</vt:lpstr>
      <vt:lpstr>Un bon gouvernement, des droits de propriété et une ouverture économique</vt:lpstr>
      <vt:lpstr>Les compromis</vt:lpstr>
      <vt:lpstr>Les compromis (suite) </vt:lpstr>
      <vt:lpstr>Résumé</vt:lpstr>
      <vt:lpstr>Résumé (suite)</vt:lpstr>
      <vt:lpstr>Résumé (suite)</vt:lpstr>
      <vt:lpstr>Résumé (suite)</vt:lpstr>
    </vt:vector>
  </TitlesOfParts>
  <Company>University of Ottawa</Company>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France Surprenant-Kyte</dc:creator>
  <cp:lastModifiedBy>Microsoft Office User</cp:lastModifiedBy>
  <cp:revision>317</cp:revision>
  <cp:lastPrinted>2013-05-07T16:03:29Z</cp:lastPrinted>
  <dcterms:created xsi:type="dcterms:W3CDTF">2010-02-26T18:49:55Z</dcterms:created>
  <dcterms:modified xsi:type="dcterms:W3CDTF">2018-02-26T23:20:29Z</dcterms:modified>
</cp:coreProperties>
</file>