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4" d="100"/>
          <a:sy n="74" d="100"/>
        </p:scale>
        <p:origin x="-48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082F4F-435F-48EB-9727-FC08345622D2}" type="datetimeFigureOut">
              <a:rPr lang="en-US" smtClean="0"/>
              <a:t>11/14/2011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A97F23-414F-497C-8C86-6D09319CD405}"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3A97F23-414F-497C-8C86-6D09319CD405}" type="slidenum">
              <a:rPr lang="en-US" smtClean="0"/>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5304A240-79FB-480F-B3CD-384C1E67D7CD}" type="datetimeFigureOut">
              <a:rPr lang="en-US" smtClean="0"/>
              <a:t>11/14/2011</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4B67475-0573-40DC-A3D6-33C55CA8A2F9}"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304A240-79FB-480F-B3CD-384C1E67D7CD}" type="datetimeFigureOut">
              <a:rPr lang="en-US" smtClean="0"/>
              <a:t>11/14/2011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24B67475-0573-40DC-A3D6-33C55CA8A2F9}" type="slidenum">
              <a:rPr lang="en-US" smtClean="0"/>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5304A240-79FB-480F-B3CD-384C1E67D7CD}" type="datetimeFigureOut">
              <a:rPr lang="en-US" smtClean="0"/>
              <a:t>11/14/2011</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4B67475-0573-40DC-A3D6-33C55CA8A2F9}"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5304A240-79FB-480F-B3CD-384C1E67D7CD}" type="datetimeFigureOut">
              <a:rPr lang="en-US" smtClean="0"/>
              <a:t>11/14/2011</a:t>
            </a:fld>
            <a:endParaRPr lang="en-US"/>
          </a:p>
        </p:txBody>
      </p:sp>
      <p:sp>
        <p:nvSpPr>
          <p:cNvPr id="10" name="Slide Number Placeholder 9"/>
          <p:cNvSpPr>
            <a:spLocks noGrp="1"/>
          </p:cNvSpPr>
          <p:nvPr>
            <p:ph type="sldNum" sz="quarter" idx="16"/>
          </p:nvPr>
        </p:nvSpPr>
        <p:spPr/>
        <p:txBody>
          <a:bodyPr rtlCol="0"/>
          <a:lstStyle/>
          <a:p>
            <a:fld id="{24B67475-0573-40DC-A3D6-33C55CA8A2F9}" type="slidenum">
              <a:rPr lang="en-US" smtClean="0"/>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5304A240-79FB-480F-B3CD-384C1E67D7CD}" type="datetimeFigureOut">
              <a:rPr lang="en-US" smtClean="0"/>
              <a:t>11/14/2011</a:t>
            </a:fld>
            <a:endParaRPr lang="en-US"/>
          </a:p>
        </p:txBody>
      </p:sp>
      <p:sp>
        <p:nvSpPr>
          <p:cNvPr id="12" name="Slide Number Placeholder 11"/>
          <p:cNvSpPr>
            <a:spLocks noGrp="1"/>
          </p:cNvSpPr>
          <p:nvPr>
            <p:ph type="sldNum" sz="quarter" idx="16"/>
          </p:nvPr>
        </p:nvSpPr>
        <p:spPr/>
        <p:txBody>
          <a:bodyPr rtlCol="0"/>
          <a:lstStyle/>
          <a:p>
            <a:fld id="{24B67475-0573-40DC-A3D6-33C55CA8A2F9}" type="slidenum">
              <a:rPr lang="en-US" smtClean="0"/>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304A240-79FB-480F-B3CD-384C1E67D7CD}" type="datetimeFigureOut">
              <a:rPr lang="en-US" smtClean="0"/>
              <a:t>11/14/2011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24B67475-0573-40DC-A3D6-33C55CA8A2F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4A240-79FB-480F-B3CD-384C1E67D7CD}" type="datetimeFigureOut">
              <a:rPr lang="en-US" smtClean="0"/>
              <a:t>11/14/2011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24B67475-0573-40DC-A3D6-33C55CA8A2F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5304A240-79FB-480F-B3CD-384C1E67D7CD}" type="datetimeFigureOut">
              <a:rPr lang="en-US" smtClean="0"/>
              <a:t>11/14/2011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24B67475-0573-40DC-A3D6-33C55CA8A2F9}" type="slidenum">
              <a:rPr lang="en-US" smtClean="0"/>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5304A240-79FB-480F-B3CD-384C1E67D7CD}" type="datetimeFigureOut">
              <a:rPr lang="en-US" smtClean="0"/>
              <a:t>11/14/2011</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24B67475-0573-40DC-A3D6-33C55CA8A2F9}" type="slidenum">
              <a:rPr lang="en-US" smtClean="0"/>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304A240-79FB-480F-B3CD-384C1E67D7CD}" type="datetimeFigureOut">
              <a:rPr lang="en-US" smtClean="0"/>
              <a:t>11/14/2011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B67475-0573-40DC-A3D6-33C55CA8A2F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5304A240-79FB-480F-B3CD-384C1E67D7CD}" type="datetimeFigureOut">
              <a:rPr lang="en-US" smtClean="0"/>
              <a:t>11/14/2011</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24B67475-0573-40DC-A3D6-33C55CA8A2F9}"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5304A240-79FB-480F-B3CD-384C1E67D7CD}" type="datetimeFigureOut">
              <a:rPr lang="en-US" smtClean="0"/>
              <a:t>11/14/2011</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4B67475-0573-40DC-A3D6-33C55CA8A2F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Player Piano</a:t>
            </a:r>
            <a:endParaRPr lang="en-US" dirty="0"/>
          </a:p>
        </p:txBody>
      </p:sp>
      <p:sp>
        <p:nvSpPr>
          <p:cNvPr id="3" name="Subtitle 2"/>
          <p:cNvSpPr>
            <a:spLocks noGrp="1"/>
          </p:cNvSpPr>
          <p:nvPr>
            <p:ph type="subTitle" idx="1"/>
          </p:nvPr>
        </p:nvSpPr>
        <p:spPr/>
        <p:txBody>
          <a:bodyPr/>
          <a:lstStyle/>
          <a:p>
            <a:r>
              <a:rPr lang="en-US" dirty="0" smtClean="0"/>
              <a:t>Kurt Vonnegut</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Kurt Vonnegut</a:t>
            </a:r>
            <a:endParaRPr lang="en-US" dirty="0"/>
          </a:p>
        </p:txBody>
      </p:sp>
      <p:sp>
        <p:nvSpPr>
          <p:cNvPr id="3" name="Content Placeholder 2"/>
          <p:cNvSpPr>
            <a:spLocks noGrp="1"/>
          </p:cNvSpPr>
          <p:nvPr>
            <p:ph sz="quarter" idx="1"/>
          </p:nvPr>
        </p:nvSpPr>
        <p:spPr>
          <a:xfrm>
            <a:off x="612648" y="1600200"/>
            <a:ext cx="4492752" cy="4953000"/>
          </a:xfrm>
        </p:spPr>
        <p:txBody>
          <a:bodyPr>
            <a:normAutofit/>
          </a:bodyPr>
          <a:lstStyle/>
          <a:p>
            <a:r>
              <a:rPr lang="en-US" sz="2000" dirty="0" smtClean="0"/>
              <a:t>Born November 11, 1922 to third-generation German immigrants.</a:t>
            </a:r>
          </a:p>
          <a:p>
            <a:r>
              <a:rPr lang="en-US" sz="2000" dirty="0" smtClean="0"/>
              <a:t>After high school, he went to Cornell to study chemistry at his father’s urging.</a:t>
            </a:r>
          </a:p>
          <a:p>
            <a:r>
              <a:rPr lang="en-US" sz="2000" dirty="0" smtClean="0"/>
              <a:t>While at Cornell, he enlisted in the army and fought in the Battle of the Bulge where he was captured by German forces.</a:t>
            </a:r>
          </a:p>
          <a:p>
            <a:r>
              <a:rPr lang="en-US" sz="2000" dirty="0" smtClean="0"/>
              <a:t>Imprisoned in Dresden, Vonnegut survived the infamous firebombing which became the basis for his most famous work, </a:t>
            </a:r>
            <a:r>
              <a:rPr lang="en-US" sz="2000" u="sng" dirty="0" smtClean="0"/>
              <a:t>Slaughterhouse Five</a:t>
            </a:r>
            <a:r>
              <a:rPr lang="en-US" sz="2000" dirty="0" smtClean="0"/>
              <a:t>.</a:t>
            </a:r>
          </a:p>
          <a:p>
            <a:endParaRPr lang="en-US" sz="2000" dirty="0"/>
          </a:p>
        </p:txBody>
      </p:sp>
      <p:pic>
        <p:nvPicPr>
          <p:cNvPr id="4" name="Picture 3" descr="Vonnegut.jpg"/>
          <p:cNvPicPr>
            <a:picLocks noChangeAspect="1"/>
          </p:cNvPicPr>
          <p:nvPr/>
        </p:nvPicPr>
        <p:blipFill>
          <a:blip r:embed="rId3"/>
          <a:stretch>
            <a:fillRect/>
          </a:stretch>
        </p:blipFill>
        <p:spPr>
          <a:xfrm>
            <a:off x="5257800" y="1600200"/>
            <a:ext cx="3581400" cy="505514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Kurt Vonnegut</a:t>
            </a:r>
            <a:endParaRPr lang="en-US" dirty="0"/>
          </a:p>
        </p:txBody>
      </p:sp>
      <p:sp>
        <p:nvSpPr>
          <p:cNvPr id="3" name="Content Placeholder 2"/>
          <p:cNvSpPr>
            <a:spLocks noGrp="1"/>
          </p:cNvSpPr>
          <p:nvPr>
            <p:ph sz="quarter" idx="1"/>
          </p:nvPr>
        </p:nvSpPr>
        <p:spPr>
          <a:xfrm>
            <a:off x="612648" y="1600200"/>
            <a:ext cx="4492752" cy="4953000"/>
          </a:xfrm>
        </p:spPr>
        <p:txBody>
          <a:bodyPr>
            <a:normAutofit/>
          </a:bodyPr>
          <a:lstStyle/>
          <a:p>
            <a:r>
              <a:rPr lang="en-US" sz="2000" dirty="0" smtClean="0"/>
              <a:t>After the war, Vonnegut studied anthropology at the University of Chicago.</a:t>
            </a:r>
          </a:p>
          <a:p>
            <a:r>
              <a:rPr lang="en-US" sz="2000" dirty="0" smtClean="0"/>
              <a:t>His masters thesis was rejected, but later on his novel </a:t>
            </a:r>
            <a:r>
              <a:rPr lang="en-US" sz="2000" u="sng" dirty="0" smtClean="0"/>
              <a:t>Cat’s Cradle</a:t>
            </a:r>
            <a:r>
              <a:rPr lang="en-US" sz="2000" dirty="0" smtClean="0"/>
              <a:t> was accepted instead, so he finally got his MA in 1971.</a:t>
            </a:r>
          </a:p>
          <a:p>
            <a:r>
              <a:rPr lang="en-US" sz="2000" dirty="0" smtClean="0"/>
              <a:t>After his thesis was rejected , Vonnegut went to Schenectady, New York to work in public relations for General Electric’s research plant.</a:t>
            </a:r>
          </a:p>
          <a:p>
            <a:r>
              <a:rPr lang="en-US" sz="2000" dirty="0" smtClean="0"/>
              <a:t>Working here provided the inspiration for his first novel, </a:t>
            </a:r>
            <a:r>
              <a:rPr lang="en-US" sz="2000" u="sng" dirty="0" smtClean="0"/>
              <a:t>Player Piano</a:t>
            </a:r>
            <a:r>
              <a:rPr lang="en-US" sz="2000" dirty="0" smtClean="0"/>
              <a:t>.</a:t>
            </a:r>
            <a:endParaRPr lang="en-US" sz="2000" dirty="0"/>
          </a:p>
        </p:txBody>
      </p:sp>
      <p:pic>
        <p:nvPicPr>
          <p:cNvPr id="4" name="Picture 3" descr="Vonnegut.jpg"/>
          <p:cNvPicPr>
            <a:picLocks noChangeAspect="1"/>
          </p:cNvPicPr>
          <p:nvPr/>
        </p:nvPicPr>
        <p:blipFill>
          <a:blip r:embed="rId3"/>
          <a:stretch>
            <a:fillRect/>
          </a:stretch>
        </p:blipFill>
        <p:spPr>
          <a:xfrm>
            <a:off x="5257800" y="1600200"/>
            <a:ext cx="3581400" cy="505514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Player Piano</a:t>
            </a:r>
            <a:r>
              <a:rPr lang="en-US" dirty="0" smtClean="0"/>
              <a:t> &amp; G.E.</a:t>
            </a:r>
            <a:endParaRPr lang="en-US" u="sng" dirty="0"/>
          </a:p>
        </p:txBody>
      </p:sp>
      <p:sp>
        <p:nvSpPr>
          <p:cNvPr id="3" name="Content Placeholder 2"/>
          <p:cNvSpPr>
            <a:spLocks noGrp="1"/>
          </p:cNvSpPr>
          <p:nvPr>
            <p:ph sz="quarter" idx="1"/>
          </p:nvPr>
        </p:nvSpPr>
        <p:spPr>
          <a:xfrm>
            <a:off x="612648" y="1600200"/>
            <a:ext cx="8153400" cy="4800600"/>
          </a:xfrm>
        </p:spPr>
        <p:txBody>
          <a:bodyPr>
            <a:normAutofit/>
          </a:bodyPr>
          <a:lstStyle/>
          <a:p>
            <a:r>
              <a:rPr lang="en-US" sz="2200" dirty="0" smtClean="0"/>
              <a:t>In a 1973 interview with </a:t>
            </a:r>
            <a:r>
              <a:rPr lang="en-US" sz="2200" u="sng" dirty="0" smtClean="0"/>
              <a:t>Playboy</a:t>
            </a:r>
            <a:r>
              <a:rPr lang="en-US" sz="2200" dirty="0" smtClean="0"/>
              <a:t>, Vonnegut described how he was inspired to write </a:t>
            </a:r>
            <a:r>
              <a:rPr lang="en-US" sz="2200" u="sng" dirty="0" smtClean="0"/>
              <a:t>Player Piano</a:t>
            </a:r>
            <a:r>
              <a:rPr lang="en-US" sz="2200" dirty="0" smtClean="0"/>
              <a:t>:</a:t>
            </a:r>
          </a:p>
          <a:p>
            <a:r>
              <a:rPr lang="en-US" sz="2200" dirty="0" smtClean="0"/>
              <a:t>In Schenectady, he saw a machine designed to automatically cut rotor blades for jet engines and gas turbines, formerly a difficult, expensive job for human machinists.</a:t>
            </a:r>
          </a:p>
          <a:p>
            <a:r>
              <a:rPr lang="en-US" sz="2200" dirty="0" smtClean="0"/>
              <a:t>“This was in 1949 and the guys who were working on it were foreseeing all sorts of machines being run by little boxes and punched cards.  </a:t>
            </a:r>
            <a:r>
              <a:rPr lang="en-US" sz="2200" u="sng" dirty="0" smtClean="0"/>
              <a:t>Player Piano</a:t>
            </a:r>
            <a:r>
              <a:rPr lang="en-US" sz="2200" dirty="0" smtClean="0"/>
              <a:t> was my response to the implications of having everything run by little boxes.  The idea of doing that, you know, made sense, perfect sense.  To have a little clicking box make all the decisions wasn’t vicious thing to do.  But it was too bad for the human beings who got their dignity from their jobs” (</a:t>
            </a:r>
            <a:r>
              <a:rPr lang="en-US" sz="2200" u="sng" dirty="0" err="1" smtClean="0"/>
              <a:t>Wampeters</a:t>
            </a:r>
            <a:r>
              <a:rPr lang="en-US" sz="2200" u="sng" dirty="0" smtClean="0"/>
              <a:t>, </a:t>
            </a:r>
            <a:r>
              <a:rPr lang="en-US" sz="2200" u="sng" dirty="0" err="1" smtClean="0"/>
              <a:t>Foma</a:t>
            </a:r>
            <a:r>
              <a:rPr lang="en-US" sz="2200" u="sng" dirty="0" smtClean="0"/>
              <a:t> &amp; </a:t>
            </a:r>
            <a:r>
              <a:rPr lang="en-US" sz="2200" u="sng" dirty="0" err="1" smtClean="0"/>
              <a:t>Granfalloons</a:t>
            </a:r>
            <a:r>
              <a:rPr lang="en-US" sz="2200" dirty="0" smtClean="0"/>
              <a:t> 261).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diamond(in)">
                                      <p:cBhvr>
                                        <p:cTn id="19"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Vonnegut &amp; Technology</a:t>
            </a:r>
            <a:endParaRPr lang="en-US" dirty="0"/>
          </a:p>
        </p:txBody>
      </p:sp>
      <p:sp>
        <p:nvSpPr>
          <p:cNvPr id="3" name="Content Placeholder 2"/>
          <p:cNvSpPr>
            <a:spLocks noGrp="1"/>
          </p:cNvSpPr>
          <p:nvPr>
            <p:ph sz="quarter" idx="1"/>
          </p:nvPr>
        </p:nvSpPr>
        <p:spPr/>
        <p:txBody>
          <a:bodyPr>
            <a:normAutofit/>
          </a:bodyPr>
          <a:lstStyle/>
          <a:p>
            <a:r>
              <a:rPr lang="en-US" sz="2200" dirty="0" smtClean="0"/>
              <a:t>Much of Vonnegut’s work in general (and </a:t>
            </a:r>
            <a:r>
              <a:rPr lang="en-US" sz="2200" u="sng" dirty="0" smtClean="0"/>
              <a:t>Player Piano</a:t>
            </a:r>
            <a:r>
              <a:rPr lang="en-US" sz="2200" dirty="0" smtClean="0"/>
              <a:t> in particular) explores the problematic relationship between human beings and their technological creations.</a:t>
            </a:r>
          </a:p>
          <a:p>
            <a:r>
              <a:rPr lang="en-US" sz="2200" dirty="0" smtClean="0"/>
              <a:t>Initially, a young Vonnegut saw immense value in technology, but became distrustful.</a:t>
            </a:r>
          </a:p>
          <a:p>
            <a:r>
              <a:rPr lang="en-US" sz="2200" dirty="0" smtClean="0"/>
              <a:t>“The bombing of Hiroshima compelled me to see that a trust in technology, like all the great religions of the world, had to do with the human soul. … How sick was the soul revealed by the flash at Hiroshima? …  It was the soul of every highly industrialized nation on earth, whether at war of at peace.  How sick was it?  It was so sick it did not want to live anymore?” (</a:t>
            </a:r>
            <a:r>
              <a:rPr lang="en-US" sz="2200" u="sng" dirty="0" smtClean="0"/>
              <a:t>Palm Sunday</a:t>
            </a:r>
            <a:r>
              <a:rPr lang="en-US" sz="2200" dirty="0" smtClean="0"/>
              <a:t> 69-70).</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Vonnegut &amp; Technology</a:t>
            </a:r>
            <a:endParaRPr lang="en-US" dirty="0"/>
          </a:p>
        </p:txBody>
      </p:sp>
      <p:sp>
        <p:nvSpPr>
          <p:cNvPr id="3" name="Content Placeholder 2"/>
          <p:cNvSpPr>
            <a:spLocks noGrp="1"/>
          </p:cNvSpPr>
          <p:nvPr>
            <p:ph sz="quarter" idx="1"/>
          </p:nvPr>
        </p:nvSpPr>
        <p:spPr/>
        <p:txBody>
          <a:bodyPr>
            <a:normAutofit/>
          </a:bodyPr>
          <a:lstStyle/>
          <a:p>
            <a:r>
              <a:rPr lang="en-US" sz="2200" u="sng" dirty="0" smtClean="0"/>
              <a:t>Cat’s Cradle</a:t>
            </a:r>
            <a:r>
              <a:rPr lang="en-US" sz="2200" dirty="0" smtClean="0"/>
              <a:t> (1963) depicts an apocalypse brought about by human technology – specifically Ice-9, a form of water that is a solid crystal at room temperature.</a:t>
            </a:r>
          </a:p>
          <a:p>
            <a:r>
              <a:rPr lang="en-US" sz="2200" dirty="0" smtClean="0"/>
              <a:t>In the novel, it is developed by a scientist, Dr. Felix </a:t>
            </a:r>
            <a:r>
              <a:rPr lang="en-US" sz="2200" dirty="0" err="1" smtClean="0"/>
              <a:t>Hoenikker</a:t>
            </a:r>
            <a:r>
              <a:rPr lang="en-US" sz="2200" dirty="0" smtClean="0"/>
              <a:t>, who was based on the prominent researcher for G.E., Dr. Irving Langmuir who presented the idea of Ice-9 to a visiting H.G. Wells.</a:t>
            </a:r>
          </a:p>
          <a:p>
            <a:r>
              <a:rPr lang="en-US" sz="2200" dirty="0" err="1" smtClean="0"/>
              <a:t>Hoenikker</a:t>
            </a:r>
            <a:r>
              <a:rPr lang="en-US" sz="2200" dirty="0" smtClean="0"/>
              <a:t> represents, for Vonnegut, the scientific establishment’s lack of concern for the human world, which is sacrificed for the pursuit of science and technology for its own sake.</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Vonnegut &amp; Science Fiction</a:t>
            </a:r>
            <a:endParaRPr lang="en-US" dirty="0"/>
          </a:p>
        </p:txBody>
      </p:sp>
      <p:sp>
        <p:nvSpPr>
          <p:cNvPr id="3" name="Content Placeholder 2"/>
          <p:cNvSpPr>
            <a:spLocks noGrp="1"/>
          </p:cNvSpPr>
          <p:nvPr>
            <p:ph sz="quarter" idx="1"/>
          </p:nvPr>
        </p:nvSpPr>
        <p:spPr/>
        <p:txBody>
          <a:bodyPr>
            <a:normAutofit/>
          </a:bodyPr>
          <a:lstStyle/>
          <a:p>
            <a:r>
              <a:rPr lang="en-US" sz="2200" dirty="0" smtClean="0"/>
              <a:t>Like Bradbury, Vonnegut bristled at being labeled a science fiction writer, a categorization he felt was due to the literary world’s devaluation of technology – the mirror image of the separation of the human and the technical in </a:t>
            </a:r>
            <a:r>
              <a:rPr lang="en-US" sz="2200" dirty="0" err="1" smtClean="0"/>
              <a:t>Hoenikker</a:t>
            </a:r>
            <a:r>
              <a:rPr lang="en-US" sz="2200" dirty="0" smtClean="0"/>
              <a:t>.</a:t>
            </a:r>
          </a:p>
          <a:p>
            <a:r>
              <a:rPr lang="en-US" sz="2200" dirty="0" smtClean="0"/>
              <a:t>Vonnegut used scientific subjects as a way of </a:t>
            </a:r>
            <a:r>
              <a:rPr lang="en-US" sz="2200" dirty="0" smtClean="0"/>
              <a:t>bridging these two worlds: “I’ve brought scientific thinking to literature” (</a:t>
            </a:r>
            <a:r>
              <a:rPr lang="en-US" sz="2200" u="sng" dirty="0" smtClean="0"/>
              <a:t>A Man Without A Country</a:t>
            </a:r>
            <a:r>
              <a:rPr lang="en-US" sz="2200" dirty="0" smtClean="0"/>
              <a:t> 16).</a:t>
            </a:r>
            <a:endParaRPr lang="en-US" sz="2200" dirty="0" smtClean="0"/>
          </a:p>
          <a:p>
            <a:r>
              <a:rPr lang="en-US" sz="2200" dirty="0" smtClean="0"/>
              <a:t>In an essay for the </a:t>
            </a:r>
            <a:r>
              <a:rPr lang="en-US" sz="2200" u="sng" dirty="0" smtClean="0"/>
              <a:t>New York Times</a:t>
            </a:r>
            <a:r>
              <a:rPr lang="en-US" sz="2200" dirty="0" smtClean="0"/>
              <a:t>, Vonnegut describes the genre as a “file drawer” mistaken by critics for a toilet and that he was assigned to it simply because he talked about technology in his works.</a:t>
            </a:r>
          </a:p>
          <a:p>
            <a:endParaRPr lang="en-US" sz="22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Vonnegut &amp; Science Fiction</a:t>
            </a:r>
            <a:endParaRPr lang="en-US" dirty="0"/>
          </a:p>
        </p:txBody>
      </p:sp>
      <p:sp>
        <p:nvSpPr>
          <p:cNvPr id="3" name="Content Placeholder 2"/>
          <p:cNvSpPr>
            <a:spLocks noGrp="1"/>
          </p:cNvSpPr>
          <p:nvPr>
            <p:ph sz="quarter" idx="1"/>
          </p:nvPr>
        </p:nvSpPr>
        <p:spPr/>
        <p:txBody>
          <a:bodyPr>
            <a:normAutofit/>
          </a:bodyPr>
          <a:lstStyle/>
          <a:p>
            <a:r>
              <a:rPr lang="en-US" sz="2400" dirty="0" smtClean="0"/>
              <a:t>Vonnegut felt that the world he describes in </a:t>
            </a:r>
            <a:r>
              <a:rPr lang="en-US" sz="2400" u="sng" dirty="0" smtClean="0"/>
              <a:t>Player Piano</a:t>
            </a:r>
            <a:r>
              <a:rPr lang="en-US" sz="2400" dirty="0" smtClean="0"/>
              <a:t> was not some abstract future, but rather a depiction of G.E.’s labs at Schenectady as it was then – except that it has expanded to encompass all of America.</a:t>
            </a:r>
          </a:p>
          <a:p>
            <a:r>
              <a:rPr lang="en-US" sz="2400" dirty="0" smtClean="0"/>
              <a:t>Vonnegut believed that the attraction of science fiction was that it represented hope for the future: “the steady promise of futures which they, just as they were, could handle” (</a:t>
            </a:r>
            <a:r>
              <a:rPr lang="en-US" sz="2400" u="sng" dirty="0" smtClean="0"/>
              <a:t>New York Times</a:t>
            </a:r>
            <a:r>
              <a:rPr lang="en-US" sz="2400" dirty="0" smtClean="0"/>
              <a:t>).</a:t>
            </a:r>
          </a:p>
          <a:p>
            <a:r>
              <a:rPr lang="en-US" sz="2400" dirty="0" smtClean="0"/>
              <a:t>However, this hope is revealed to be an illusory dream; that unchecked progress will result in dehumanization.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Views on Technology</a:t>
            </a:r>
            <a:endParaRPr lang="en-US" dirty="0"/>
          </a:p>
        </p:txBody>
      </p:sp>
      <p:sp>
        <p:nvSpPr>
          <p:cNvPr id="3" name="Content Placeholder 2"/>
          <p:cNvSpPr>
            <a:spLocks noGrp="1"/>
          </p:cNvSpPr>
          <p:nvPr>
            <p:ph sz="quarter" idx="1"/>
          </p:nvPr>
        </p:nvSpPr>
        <p:spPr/>
        <p:txBody>
          <a:bodyPr>
            <a:normAutofit/>
          </a:bodyPr>
          <a:lstStyle/>
          <a:p>
            <a:r>
              <a:rPr lang="en-US" sz="2200" dirty="0" smtClean="0"/>
              <a:t>In 1995, the magazine </a:t>
            </a:r>
            <a:r>
              <a:rPr lang="en-US" sz="2200" u="sng" dirty="0" smtClean="0"/>
              <a:t>Inc.</a:t>
            </a:r>
            <a:r>
              <a:rPr lang="en-US" sz="2200" dirty="0" smtClean="0"/>
              <a:t> interviewed both Kurt Vonnegut and Tom Clancy on the subject of technology.</a:t>
            </a:r>
          </a:p>
          <a:p>
            <a:r>
              <a:rPr lang="en-US" sz="2200" dirty="0" smtClean="0"/>
              <a:t>Clancy expresses a firm belief in the idea that technological improvement is inherently good: “Our tools keep getting better, and as a result of that, our lives keep getting better.”</a:t>
            </a:r>
          </a:p>
          <a:p>
            <a:pPr lvl="1"/>
            <a:r>
              <a:rPr lang="en-US" sz="2200" dirty="0" smtClean="0"/>
              <a:t>He sets up a false dichotomy between an unquestioning faith in technology’s ability to improve our lives and a reactionary desire to destroy all technology.</a:t>
            </a:r>
          </a:p>
          <a:p>
            <a:pPr lvl="1"/>
            <a:r>
              <a:rPr lang="en-US" sz="2200" dirty="0" smtClean="0"/>
              <a:t>This dichotomy is also present in </a:t>
            </a:r>
            <a:r>
              <a:rPr lang="en-US" sz="2200" u="sng" dirty="0" smtClean="0"/>
              <a:t>Player Piano</a:t>
            </a:r>
            <a:r>
              <a:rPr lang="en-US" sz="2200" dirty="0" smtClean="0"/>
              <a:t> as shown in the division between the religious devotion to technology of the Ilium Works and the Meadows and the </a:t>
            </a:r>
            <a:r>
              <a:rPr lang="en-US" sz="2200" dirty="0" err="1" smtClean="0"/>
              <a:t>Luddism</a:t>
            </a:r>
            <a:r>
              <a:rPr lang="en-US" sz="2200" dirty="0" smtClean="0"/>
              <a:t> of the Ghost Shirt Society.</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Views on Technology</a:t>
            </a:r>
            <a:endParaRPr lang="en-US" dirty="0"/>
          </a:p>
        </p:txBody>
      </p:sp>
      <p:sp>
        <p:nvSpPr>
          <p:cNvPr id="3" name="Content Placeholder 2"/>
          <p:cNvSpPr>
            <a:spLocks noGrp="1"/>
          </p:cNvSpPr>
          <p:nvPr>
            <p:ph sz="quarter" idx="1"/>
          </p:nvPr>
        </p:nvSpPr>
        <p:spPr/>
        <p:txBody>
          <a:bodyPr>
            <a:normAutofit/>
          </a:bodyPr>
          <a:lstStyle/>
          <a:p>
            <a:r>
              <a:rPr lang="en-US" sz="2200" dirty="0" smtClean="0"/>
              <a:t>In his interview, Vonnegut talks of a need for a middle ground that tempers technological innovation with a concern for its effects on people.</a:t>
            </a:r>
          </a:p>
          <a:p>
            <a:r>
              <a:rPr lang="en-US" sz="2200" dirty="0" smtClean="0"/>
              <a:t>“I believe half of the duty of every inventor is to make a product that is better and cheaper, and the other half is to create a job that is more satisfying.  We only do half of it. … Technocrats don’t give a damn about anything but the machines.”</a:t>
            </a:r>
          </a:p>
          <a:p>
            <a:r>
              <a:rPr lang="en-US" sz="2200" dirty="0" smtClean="0"/>
              <a:t>Whereas Clancy extols the informative powers of television and the Internet, Vonnegut is more critical.</a:t>
            </a:r>
          </a:p>
          <a:p>
            <a:r>
              <a:rPr lang="en-US" sz="2200" dirty="0" smtClean="0"/>
              <a:t>“Electronic communities build nothing, you wind up with nothing.  We’re dancing animals.  How beautiful is it to get up and go do something [gets up and dances a jig].”</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Player Piano</a:t>
            </a:r>
            <a:endParaRPr lang="en-US" u="sng" dirty="0"/>
          </a:p>
        </p:txBody>
      </p:sp>
      <p:sp>
        <p:nvSpPr>
          <p:cNvPr id="3" name="Content Placeholder 2"/>
          <p:cNvSpPr>
            <a:spLocks noGrp="1"/>
          </p:cNvSpPr>
          <p:nvPr>
            <p:ph sz="quarter" idx="1"/>
          </p:nvPr>
        </p:nvSpPr>
        <p:spPr>
          <a:xfrm>
            <a:off x="612648" y="1600200"/>
            <a:ext cx="8153400" cy="4800600"/>
          </a:xfrm>
        </p:spPr>
        <p:txBody>
          <a:bodyPr>
            <a:normAutofit/>
          </a:bodyPr>
          <a:lstStyle/>
          <a:p>
            <a:r>
              <a:rPr lang="en-US" sz="2200" dirty="0" smtClean="0"/>
              <a:t>The idea that technology undermines physical communities is a central theme of </a:t>
            </a:r>
            <a:r>
              <a:rPr lang="en-US" sz="2200" u="sng" dirty="0" smtClean="0"/>
              <a:t>Player Piano</a:t>
            </a:r>
            <a:r>
              <a:rPr lang="en-US" sz="2200" dirty="0" smtClean="0"/>
              <a:t>.</a:t>
            </a:r>
          </a:p>
          <a:p>
            <a:r>
              <a:rPr lang="en-US" sz="2200" dirty="0" smtClean="0"/>
              <a:t>In the novel, we are presented with a society that has been completely subjugated to technology.</a:t>
            </a:r>
          </a:p>
          <a:p>
            <a:r>
              <a:rPr lang="en-US" sz="2200" dirty="0" smtClean="0"/>
              <a:t>Ilium is divided into three parts:</a:t>
            </a:r>
          </a:p>
          <a:p>
            <a:pPr lvl="1"/>
            <a:r>
              <a:rPr lang="en-US" sz="1900" dirty="0" smtClean="0"/>
              <a:t>NW: Managers and engineers</a:t>
            </a:r>
          </a:p>
          <a:p>
            <a:pPr lvl="1"/>
            <a:r>
              <a:rPr lang="en-US" sz="1900" dirty="0" smtClean="0"/>
              <a:t>NE: Machines</a:t>
            </a:r>
          </a:p>
          <a:p>
            <a:pPr lvl="1"/>
            <a:r>
              <a:rPr lang="en-US" sz="1900" dirty="0" smtClean="0"/>
              <a:t>S (Homestead): Everyone else.</a:t>
            </a:r>
          </a:p>
          <a:p>
            <a:pPr lvl="1"/>
            <a:r>
              <a:rPr lang="en-US" sz="1900" dirty="0" smtClean="0"/>
              <a:t>Little communication between the north and south sides of the river.</a:t>
            </a:r>
          </a:p>
          <a:p>
            <a:r>
              <a:rPr lang="en-US" sz="2200" dirty="0" smtClean="0"/>
              <a:t>With their jobs made obsolete by mechanization, most of the people of Homestead are engaged in make-work projects of the Reconstruction and Reclamation Corps.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Player Pianos</a:t>
            </a:r>
            <a:endParaRPr lang="en-US" dirty="0"/>
          </a:p>
        </p:txBody>
      </p:sp>
      <p:sp>
        <p:nvSpPr>
          <p:cNvPr id="3" name="Content Placeholder 2"/>
          <p:cNvSpPr>
            <a:spLocks noGrp="1"/>
          </p:cNvSpPr>
          <p:nvPr>
            <p:ph sz="quarter" idx="1"/>
          </p:nvPr>
        </p:nvSpPr>
        <p:spPr/>
        <p:txBody>
          <a:bodyPr>
            <a:normAutofit/>
          </a:bodyPr>
          <a:lstStyle/>
          <a:p>
            <a:r>
              <a:rPr lang="en-US" sz="2200" dirty="0" smtClean="0"/>
              <a:t>The mechanization of work is symbolized in the novel’s title.</a:t>
            </a:r>
          </a:p>
          <a:p>
            <a:r>
              <a:rPr lang="en-US" sz="2200" dirty="0" smtClean="0"/>
              <a:t>The player piano (pianola) was one of the first automated devices.</a:t>
            </a:r>
          </a:p>
          <a:p>
            <a:r>
              <a:rPr lang="en-US" sz="2200" dirty="0" smtClean="0"/>
              <a:t>Developed in the 19</a:t>
            </a:r>
            <a:r>
              <a:rPr lang="en-US" sz="2200" baseline="30000" dirty="0" smtClean="0"/>
              <a:t>th</a:t>
            </a:r>
            <a:r>
              <a:rPr lang="en-US" sz="2200" dirty="0" smtClean="0"/>
              <a:t> Century, a key innovation in the device came in 1904 when a German inventor, Edwin </a:t>
            </a:r>
            <a:r>
              <a:rPr lang="en-US" sz="2200" dirty="0" err="1" smtClean="0"/>
              <a:t>Welte</a:t>
            </a:r>
            <a:r>
              <a:rPr lang="en-US" sz="2200" dirty="0" smtClean="0"/>
              <a:t>, devised a method for recording a specific pianist’s performance on the paper roll used to control the machines.</a:t>
            </a:r>
            <a:endParaRPr lang="en-US" sz="1900" dirty="0" smtClean="0"/>
          </a:p>
          <a:p>
            <a:r>
              <a:rPr lang="en-US" sz="2200" dirty="0" smtClean="0"/>
              <a:t>Through this technology, every home could be the venue for a performance by a renowned pianist: the mechanized piano replaces live, amateur music.</a:t>
            </a:r>
          </a:p>
          <a:p>
            <a:r>
              <a:rPr lang="en-US" sz="2200" dirty="0" smtClean="0"/>
              <a:t>Standardized performances: through the mass-reproduction of rolls, individual </a:t>
            </a:r>
            <a:r>
              <a:rPr lang="en-US" sz="2200" dirty="0" err="1" smtClean="0"/>
              <a:t>pianolas</a:t>
            </a:r>
            <a:r>
              <a:rPr lang="en-US" sz="2200" dirty="0" smtClean="0"/>
              <a:t> would all perform a given piece in the exact same way.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Player Pianos</a:t>
            </a:r>
            <a:endParaRPr lang="en-US" dirty="0"/>
          </a:p>
        </p:txBody>
      </p:sp>
      <p:sp>
        <p:nvSpPr>
          <p:cNvPr id="3" name="Content Placeholder 2"/>
          <p:cNvSpPr>
            <a:spLocks noGrp="1"/>
          </p:cNvSpPr>
          <p:nvPr>
            <p:ph sz="quarter" idx="1"/>
          </p:nvPr>
        </p:nvSpPr>
        <p:spPr/>
        <p:txBody>
          <a:bodyPr>
            <a:normAutofit/>
          </a:bodyPr>
          <a:lstStyle/>
          <a:p>
            <a:r>
              <a:rPr lang="en-US" sz="2200" dirty="0" smtClean="0"/>
              <a:t>The inclusion of the player piano in the novel, however, is ironic.</a:t>
            </a:r>
          </a:p>
          <a:p>
            <a:r>
              <a:rPr lang="en-US" sz="2200" dirty="0" smtClean="0"/>
              <a:t>At the time of writing, player pianos were already obsolete, having been replaced by the jukebox.</a:t>
            </a:r>
          </a:p>
          <a:p>
            <a:r>
              <a:rPr lang="en-US" sz="2200" dirty="0" smtClean="0"/>
              <a:t>Rudy Hertz, the man whom Proteus, </a:t>
            </a:r>
            <a:r>
              <a:rPr lang="en-US" sz="2200" dirty="0" err="1" smtClean="0"/>
              <a:t>Finnerty</a:t>
            </a:r>
            <a:r>
              <a:rPr lang="en-US" sz="2200" dirty="0" smtClean="0"/>
              <a:t>, and Shepherd had used as the basis for their automated lathes takes particular delight in the machine: “Makes you feel kind of creepy, don’t it, Doctor, watching them keys go up and down? You can almost see a ghost sitting there playing his heart out” (31).</a:t>
            </a:r>
          </a:p>
          <a:p>
            <a:r>
              <a:rPr lang="en-US" sz="2200" dirty="0" smtClean="0"/>
              <a:t>Reveals the absence of the human whose trace is erased into a “ghost”.</a:t>
            </a:r>
          </a:p>
          <a:p>
            <a:r>
              <a:rPr lang="en-US" sz="2200" dirty="0" smtClean="0"/>
              <a:t>Human presence is re-injected later on when </a:t>
            </a:r>
            <a:r>
              <a:rPr lang="en-US" sz="2200" dirty="0" err="1" smtClean="0"/>
              <a:t>Finnerty</a:t>
            </a:r>
            <a:r>
              <a:rPr lang="en-US" sz="2200" dirty="0" smtClean="0"/>
              <a:t> sits down to improvise on the piano (105).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Player Pianos</a:t>
            </a:r>
            <a:endParaRPr lang="en-US" dirty="0"/>
          </a:p>
        </p:txBody>
      </p:sp>
      <p:sp>
        <p:nvSpPr>
          <p:cNvPr id="3" name="Content Placeholder 2"/>
          <p:cNvSpPr>
            <a:spLocks noGrp="1"/>
          </p:cNvSpPr>
          <p:nvPr>
            <p:ph sz="quarter" idx="1"/>
          </p:nvPr>
        </p:nvSpPr>
        <p:spPr/>
        <p:txBody>
          <a:bodyPr>
            <a:normAutofit/>
          </a:bodyPr>
          <a:lstStyle/>
          <a:p>
            <a:r>
              <a:rPr lang="en-US" sz="2200" dirty="0" smtClean="0"/>
              <a:t>The mechanization of the player piano functions as a symbol of the mechanization of society itself.</a:t>
            </a:r>
          </a:p>
          <a:p>
            <a:r>
              <a:rPr lang="en-US" sz="2200" dirty="0" smtClean="0"/>
              <a:t>Like the ghostly pianist, Rudy Hertz exists as a ghost in the tape loops of Building 58.</a:t>
            </a:r>
          </a:p>
          <a:p>
            <a:r>
              <a:rPr lang="en-US" sz="2200" dirty="0" smtClean="0"/>
              <a:t>The tape loop represents an encoding of Hertz into a machine:</a:t>
            </a:r>
          </a:p>
          <a:p>
            <a:r>
              <a:rPr lang="en-US" sz="2200" dirty="0" smtClean="0"/>
              <a:t>“This was the essence of Rudy as far as his machine was concerned, as far as the economy was concerned, as far as the war effort had been concerned” (10).</a:t>
            </a:r>
          </a:p>
          <a:p>
            <a:r>
              <a:rPr lang="en-US" sz="2200" dirty="0" smtClean="0"/>
              <a:t>This “essential” Rudy is a dehumanized version of the man: he has been reduced to the economic and industrial actions of his work.</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Player Pianos</a:t>
            </a:r>
            <a:endParaRPr lang="en-US" dirty="0"/>
          </a:p>
        </p:txBody>
      </p:sp>
      <p:sp>
        <p:nvSpPr>
          <p:cNvPr id="3" name="Content Placeholder 2"/>
          <p:cNvSpPr>
            <a:spLocks noGrp="1"/>
          </p:cNvSpPr>
          <p:nvPr>
            <p:ph sz="quarter" idx="1"/>
          </p:nvPr>
        </p:nvSpPr>
        <p:spPr/>
        <p:txBody>
          <a:bodyPr>
            <a:normAutofit/>
          </a:bodyPr>
          <a:lstStyle/>
          <a:p>
            <a:r>
              <a:rPr lang="en-US" sz="2200" dirty="0" smtClean="0"/>
              <a:t>As far as the tape is concerned, “Rudy” is nothing more than the assemblage of his physical actions – his human character is irrelevant and redundant:</a:t>
            </a:r>
          </a:p>
          <a:p>
            <a:r>
              <a:rPr lang="en-US" sz="2200" dirty="0" smtClean="0"/>
              <a:t>“The tape was the essence distilled from the small, polite man with the big hands and black fingernails; from the man who thought the world could be saved if everyone read a verse from the Bible every night; from the man who adored a collie for want of children; from the man who…” (11).</a:t>
            </a:r>
          </a:p>
          <a:p>
            <a:r>
              <a:rPr lang="en-US" sz="2200" dirty="0" smtClean="0"/>
              <a:t>Paul is aware that he himself could be made redundant by machines: “If policy is ironclad, why not let a machine make the decisions” (77).</a:t>
            </a:r>
          </a:p>
          <a:p>
            <a:r>
              <a:rPr lang="en-US" sz="2200" dirty="0" smtClean="0"/>
              <a:t>This prophecy appears to be about to be fulfilled by EPICAC XIV.</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58</TotalTime>
  <Words>1641</Words>
  <Application>Microsoft Office PowerPoint</Application>
  <PresentationFormat>On-screen Show (4:3)</PresentationFormat>
  <Paragraphs>89</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Median</vt:lpstr>
      <vt:lpstr>Player Piano</vt:lpstr>
      <vt:lpstr>Kurt Vonnegut</vt:lpstr>
      <vt:lpstr>Kurt Vonnegut</vt:lpstr>
      <vt:lpstr>Player Piano &amp; G.E.</vt:lpstr>
      <vt:lpstr>Vonnegut &amp; Technology</vt:lpstr>
      <vt:lpstr>Vonnegut &amp; Technology</vt:lpstr>
      <vt:lpstr>Vonnegut &amp; Science Fiction</vt:lpstr>
      <vt:lpstr>Vonnegut &amp; Science Fiction</vt:lpstr>
      <vt:lpstr>Two Views on Technology</vt:lpstr>
      <vt:lpstr>Two Views on Technology</vt:lpstr>
      <vt:lpstr>Player Piano</vt:lpstr>
      <vt:lpstr>Player Pianos</vt:lpstr>
      <vt:lpstr>Player Pianos</vt:lpstr>
      <vt:lpstr>Player Pianos</vt:lpstr>
      <vt:lpstr>Player Pianos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Player Piano</dc:title>
  <dc:creator>Michael Phillips</dc:creator>
  <cp:lastModifiedBy>Michael Phillips</cp:lastModifiedBy>
  <cp:revision>15</cp:revision>
  <dcterms:created xsi:type="dcterms:W3CDTF">2011-11-14T17:59:24Z</dcterms:created>
  <dcterms:modified xsi:type="dcterms:W3CDTF">2011-11-14T18:58:14Z</dcterms:modified>
</cp:coreProperties>
</file>