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3664" r:id="rId1"/>
  </p:sldMasterIdLst>
  <p:notesMasterIdLst>
    <p:notesMasterId r:id="rId35"/>
  </p:notesMasterIdLst>
  <p:sldIdLst>
    <p:sldId id="418" r:id="rId2"/>
    <p:sldId id="375" r:id="rId3"/>
    <p:sldId id="376" r:id="rId4"/>
    <p:sldId id="377" r:id="rId5"/>
    <p:sldId id="378" r:id="rId6"/>
    <p:sldId id="379" r:id="rId7"/>
    <p:sldId id="380" r:id="rId8"/>
    <p:sldId id="381" r:id="rId9"/>
    <p:sldId id="382" r:id="rId10"/>
    <p:sldId id="383" r:id="rId11"/>
    <p:sldId id="384" r:id="rId12"/>
    <p:sldId id="385" r:id="rId13"/>
    <p:sldId id="416" r:id="rId14"/>
    <p:sldId id="386" r:id="rId15"/>
    <p:sldId id="387" r:id="rId16"/>
    <p:sldId id="388" r:id="rId17"/>
    <p:sldId id="415" r:id="rId18"/>
    <p:sldId id="389" r:id="rId19"/>
    <p:sldId id="406" r:id="rId20"/>
    <p:sldId id="390" r:id="rId21"/>
    <p:sldId id="391" r:id="rId22"/>
    <p:sldId id="392" r:id="rId23"/>
    <p:sldId id="393" r:id="rId24"/>
    <p:sldId id="394" r:id="rId25"/>
    <p:sldId id="395" r:id="rId26"/>
    <p:sldId id="396" r:id="rId27"/>
    <p:sldId id="398" r:id="rId28"/>
    <p:sldId id="399" r:id="rId29"/>
    <p:sldId id="402" r:id="rId30"/>
    <p:sldId id="403" r:id="rId31"/>
    <p:sldId id="404" r:id="rId32"/>
    <p:sldId id="405" r:id="rId33"/>
    <p:sldId id="417" r:id="rId3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4A1A"/>
    <a:srgbClr val="010004"/>
    <a:srgbClr val="006600"/>
    <a:srgbClr val="777777"/>
    <a:srgbClr val="339966"/>
    <a:srgbClr val="339933"/>
    <a:srgbClr val="FF0000"/>
    <a:srgbClr val="A5002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 autoAdjust="0"/>
    <p:restoredTop sz="94660" autoAdjust="0"/>
  </p:normalViewPr>
  <p:slideViewPr>
    <p:cSldViewPr>
      <p:cViewPr>
        <p:scale>
          <a:sx n="90" d="100"/>
          <a:sy n="90" d="100"/>
        </p:scale>
        <p:origin x="-1002" y="-138"/>
      </p:cViewPr>
      <p:guideLst>
        <p:guide orient="horz" pos="3360"/>
        <p:guide pos="3216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21.xml"/><Relationship Id="rId2" Type="http://schemas.openxmlformats.org/officeDocument/2006/relationships/slide" Target="slides/slide16.xml"/><Relationship Id="rId1" Type="http://schemas.openxmlformats.org/officeDocument/2006/relationships/slide" Target="slides/slide8.xml"/><Relationship Id="rId6" Type="http://schemas.openxmlformats.org/officeDocument/2006/relationships/slide" Target="slides/slide24.xml"/><Relationship Id="rId5" Type="http://schemas.openxmlformats.org/officeDocument/2006/relationships/slide" Target="slides/slide23.xml"/><Relationship Id="rId4" Type="http://schemas.openxmlformats.org/officeDocument/2006/relationships/slide" Target="slides/slide2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4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b="0"/>
            </a:lvl1pPr>
          </a:lstStyle>
          <a:p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0"/>
            </a:lvl1pPr>
          </a:lstStyle>
          <a:p>
            <a:endParaRPr lang="en-US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b="0"/>
            </a:lvl1pPr>
          </a:lstStyle>
          <a:p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/>
            </a:lvl1pPr>
          </a:lstStyle>
          <a:p>
            <a:fld id="{727C3AAD-D1EC-4523-83EA-34DEF946B4F9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bg>
      <p:bgPr>
        <a:solidFill>
          <a:srgbClr val="DBE7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20"/>
          <p:cNvSpPr>
            <a:spLocks noChangeShapeType="1"/>
          </p:cNvSpPr>
          <p:nvPr/>
        </p:nvSpPr>
        <p:spPr bwMode="auto">
          <a:xfrm>
            <a:off x="0" y="476672"/>
            <a:ext cx="9144000" cy="0"/>
          </a:xfrm>
          <a:prstGeom prst="line">
            <a:avLst/>
          </a:prstGeom>
          <a:noFill/>
          <a:ln w="76200" cmpd="tri">
            <a:solidFill>
              <a:srgbClr val="0066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7" name="Line 20"/>
          <p:cNvSpPr>
            <a:spLocks noChangeShapeType="1"/>
          </p:cNvSpPr>
          <p:nvPr/>
        </p:nvSpPr>
        <p:spPr bwMode="auto">
          <a:xfrm>
            <a:off x="0" y="2132856"/>
            <a:ext cx="9144000" cy="0"/>
          </a:xfrm>
          <a:prstGeom prst="line">
            <a:avLst/>
          </a:prstGeom>
          <a:noFill/>
          <a:ln w="76200" cmpd="tri">
            <a:solidFill>
              <a:srgbClr val="0066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pic>
        <p:nvPicPr>
          <p:cNvPr id="8" name="Picture 7" descr="Ross_0070009872_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5816" y="2348880"/>
            <a:ext cx="3240360" cy="4050450"/>
          </a:xfrm>
          <a:prstGeom prst="rect">
            <a:avLst/>
          </a:prstGeom>
        </p:spPr>
      </p:pic>
      <p:sp>
        <p:nvSpPr>
          <p:cNvPr id="10" name="Rectangle 21"/>
          <p:cNvSpPr>
            <a:spLocks noChangeArrowheads="1"/>
          </p:cNvSpPr>
          <p:nvPr/>
        </p:nvSpPr>
        <p:spPr bwMode="auto">
          <a:xfrm>
            <a:off x="6804248" y="548680"/>
            <a:ext cx="2152874" cy="1505545"/>
          </a:xfrm>
          <a:prstGeom prst="rect">
            <a:avLst/>
          </a:prstGeom>
          <a:solidFill>
            <a:srgbClr val="55A839"/>
          </a:solidFill>
          <a:ln>
            <a:solidFill>
              <a:srgbClr val="009DD9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endParaRPr lang="en-US" sz="2800"/>
          </a:p>
        </p:txBody>
      </p:sp>
      <p:sp>
        <p:nvSpPr>
          <p:cNvPr id="12" name="Rectangle 26"/>
          <p:cNvSpPr>
            <a:spLocks noChangeArrowheads="1"/>
          </p:cNvSpPr>
          <p:nvPr/>
        </p:nvSpPr>
        <p:spPr bwMode="auto">
          <a:xfrm>
            <a:off x="683568" y="5157192"/>
            <a:ext cx="208823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1600" b="1" dirty="0">
                <a:solidFill>
                  <a:srgbClr val="663300"/>
                </a:solidFill>
              </a:rPr>
              <a:t>Prepared by</a:t>
            </a:r>
          </a:p>
          <a:p>
            <a:endParaRPr lang="en-US" sz="1600" b="1" dirty="0">
              <a:solidFill>
                <a:srgbClr val="663300"/>
              </a:solidFill>
            </a:endParaRPr>
          </a:p>
          <a:p>
            <a:r>
              <a:rPr lang="en-US" sz="1600" b="1" dirty="0" smtClean="0">
                <a:solidFill>
                  <a:srgbClr val="663300"/>
                </a:solidFill>
              </a:rPr>
              <a:t>Professor Wei Wang</a:t>
            </a:r>
          </a:p>
          <a:p>
            <a:r>
              <a:rPr lang="en-US" sz="1600" b="1" dirty="0" smtClean="0">
                <a:solidFill>
                  <a:srgbClr val="663300"/>
                </a:solidFill>
              </a:rPr>
              <a:t>Queen’s University</a:t>
            </a:r>
            <a:endParaRPr lang="en-US" sz="1600" b="1" dirty="0">
              <a:solidFill>
                <a:srgbClr val="663300"/>
              </a:solidFill>
            </a:endParaRPr>
          </a:p>
        </p:txBody>
      </p:sp>
      <p:sp>
        <p:nvSpPr>
          <p:cNvPr id="14" name="Text Box 28"/>
          <p:cNvSpPr txBox="1">
            <a:spLocks noChangeArrowheads="1"/>
          </p:cNvSpPr>
          <p:nvPr/>
        </p:nvSpPr>
        <p:spPr bwMode="auto">
          <a:xfrm>
            <a:off x="4267200" y="6559550"/>
            <a:ext cx="4572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/>
            <a:r>
              <a:rPr lang="fr-CA" sz="1000" b="1" i="1" dirty="0">
                <a:solidFill>
                  <a:srgbClr val="546422"/>
                </a:solidFill>
                <a:cs typeface="Times New Roman" pitchFamily="18" charset="0"/>
              </a:rPr>
              <a:t>©</a:t>
            </a:r>
            <a:r>
              <a:rPr lang="en-CA" sz="1000" b="1" i="1" dirty="0">
                <a:solidFill>
                  <a:srgbClr val="546422"/>
                </a:solidFill>
                <a:cs typeface="Times New Roman" pitchFamily="18" charset="0"/>
              </a:rPr>
              <a:t> </a:t>
            </a:r>
            <a:r>
              <a:rPr lang="en-CA" sz="1000" b="1" i="1" dirty="0" smtClean="0">
                <a:solidFill>
                  <a:srgbClr val="546422"/>
                </a:solidFill>
                <a:cs typeface="Times New Roman" pitchFamily="18" charset="0"/>
              </a:rPr>
              <a:t>2011 </a:t>
            </a:r>
            <a:r>
              <a:rPr lang="en-CA" sz="1000" b="1" i="1" dirty="0">
                <a:solidFill>
                  <a:srgbClr val="546422"/>
                </a:solidFill>
                <a:cs typeface="Times New Roman" pitchFamily="18" charset="0"/>
              </a:rPr>
              <a:t>McGraw–Hill Ryerson </a:t>
            </a:r>
            <a:r>
              <a:rPr lang="en-CA" sz="1000" i="1" dirty="0">
                <a:solidFill>
                  <a:srgbClr val="546422"/>
                </a:solidFill>
                <a:cs typeface="Times New Roman" pitchFamily="18" charset="0"/>
              </a:rPr>
              <a:t> </a:t>
            </a:r>
            <a:r>
              <a:rPr lang="en-CA" sz="1000" b="1" i="1" dirty="0">
                <a:solidFill>
                  <a:srgbClr val="546422"/>
                </a:solidFill>
                <a:cs typeface="Times New Roman" pitchFamily="18" charset="0"/>
              </a:rPr>
              <a:t>Limited</a:t>
            </a:r>
            <a:r>
              <a:rPr lang="en-US" sz="1000" i="1" dirty="0">
                <a:solidFill>
                  <a:srgbClr val="546422"/>
                </a:solidFill>
              </a:rPr>
              <a:t> 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371600"/>
            <a:ext cx="39243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91100" y="1371600"/>
            <a:ext cx="39243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94513" y="69850"/>
            <a:ext cx="2020887" cy="57975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27088" y="69850"/>
            <a:ext cx="5915025" cy="57975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1" name="Rectangle 9"/>
          <p:cNvSpPr>
            <a:spLocks noChangeArrowheads="1"/>
          </p:cNvSpPr>
          <p:nvPr/>
        </p:nvSpPr>
        <p:spPr bwMode="auto">
          <a:xfrm>
            <a:off x="0" y="0"/>
            <a:ext cx="685800" cy="6858000"/>
          </a:xfrm>
          <a:prstGeom prst="rect">
            <a:avLst/>
          </a:prstGeom>
          <a:solidFill>
            <a:srgbClr val="006600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CA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371600"/>
            <a:ext cx="8001000" cy="44958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7412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827088" y="69850"/>
            <a:ext cx="8001000" cy="12065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here for title</a:t>
            </a:r>
          </a:p>
        </p:txBody>
      </p:sp>
      <p:sp>
        <p:nvSpPr>
          <p:cNvPr id="13319" name="Line 7"/>
          <p:cNvSpPr>
            <a:spLocks noChangeShapeType="1"/>
          </p:cNvSpPr>
          <p:nvPr/>
        </p:nvSpPr>
        <p:spPr bwMode="auto">
          <a:xfrm>
            <a:off x="723900" y="0"/>
            <a:ext cx="0" cy="6858000"/>
          </a:xfrm>
          <a:prstGeom prst="line">
            <a:avLst/>
          </a:prstGeom>
          <a:noFill/>
          <a:ln w="76200" cap="sq" cmpd="tri">
            <a:solidFill>
              <a:srgbClr val="B2830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en-CA"/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76200" y="87313"/>
            <a:ext cx="762000" cy="36933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800" dirty="0" smtClean="0">
                <a:solidFill>
                  <a:srgbClr val="FFFFFF"/>
                </a:solidFill>
              </a:rPr>
              <a:t>2-</a:t>
            </a:r>
            <a:fld id="{5B1A76B9-12AD-4B86-907E-D3F7D50CFC70}" type="slidenum">
              <a:rPr lang="en-US" sz="1800" smtClean="0">
                <a:solidFill>
                  <a:srgbClr val="FFFFFF"/>
                </a:solidFill>
              </a:rPr>
              <a:pPr>
                <a:spcBef>
                  <a:spcPct val="50000"/>
                </a:spcBef>
                <a:defRPr/>
              </a:pPr>
              <a:t>‹#›</a:t>
            </a:fld>
            <a:endParaRPr lang="en-US" sz="1800" dirty="0">
              <a:solidFill>
                <a:srgbClr val="FFFFFF"/>
              </a:solidFill>
            </a:endParaRPr>
          </a:p>
        </p:txBody>
      </p:sp>
      <p:sp>
        <p:nvSpPr>
          <p:cNvPr id="13323" name="Line 11"/>
          <p:cNvSpPr>
            <a:spLocks noChangeShapeType="1"/>
          </p:cNvSpPr>
          <p:nvPr/>
        </p:nvSpPr>
        <p:spPr bwMode="auto">
          <a:xfrm>
            <a:off x="914400" y="1008063"/>
            <a:ext cx="8001000" cy="0"/>
          </a:xfrm>
          <a:prstGeom prst="line">
            <a:avLst/>
          </a:prstGeom>
          <a:noFill/>
          <a:ln w="57150" cap="sq" cmpd="thinThick">
            <a:solidFill>
              <a:srgbClr val="B2830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en-CA"/>
          </a:p>
        </p:txBody>
      </p:sp>
      <p:sp>
        <p:nvSpPr>
          <p:cNvPr id="13327" name="Text Box 15"/>
          <p:cNvSpPr txBox="1">
            <a:spLocks noChangeArrowheads="1"/>
          </p:cNvSpPr>
          <p:nvPr/>
        </p:nvSpPr>
        <p:spPr bwMode="auto">
          <a:xfrm>
            <a:off x="4267200" y="6559550"/>
            <a:ext cx="4572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>
              <a:defRPr/>
            </a:pPr>
            <a:r>
              <a:rPr lang="fr-CA" sz="1000" b="1" i="1" dirty="0">
                <a:solidFill>
                  <a:srgbClr val="546422"/>
                </a:solidFill>
                <a:cs typeface="Times New Roman" pitchFamily="18" charset="0"/>
              </a:rPr>
              <a:t>©</a:t>
            </a:r>
            <a:r>
              <a:rPr lang="en-CA" sz="1000" b="1" i="1" dirty="0">
                <a:solidFill>
                  <a:srgbClr val="546422"/>
                </a:solidFill>
                <a:cs typeface="Times New Roman" pitchFamily="18" charset="0"/>
              </a:rPr>
              <a:t> </a:t>
            </a:r>
            <a:r>
              <a:rPr lang="en-CA" sz="1000" b="1" i="1" dirty="0" smtClean="0">
                <a:solidFill>
                  <a:srgbClr val="546422"/>
                </a:solidFill>
                <a:cs typeface="Times New Roman" pitchFamily="18" charset="0"/>
              </a:rPr>
              <a:t>2011 </a:t>
            </a:r>
            <a:r>
              <a:rPr lang="en-CA" sz="1000" b="1" i="1" dirty="0">
                <a:solidFill>
                  <a:srgbClr val="546422"/>
                </a:solidFill>
                <a:cs typeface="Times New Roman" pitchFamily="18" charset="0"/>
              </a:rPr>
              <a:t>McGraw–Hill Ryerson </a:t>
            </a:r>
            <a:r>
              <a:rPr lang="en-CA" sz="1000" i="1" dirty="0">
                <a:solidFill>
                  <a:srgbClr val="546422"/>
                </a:solidFill>
                <a:cs typeface="Times New Roman" pitchFamily="18" charset="0"/>
              </a:rPr>
              <a:t> </a:t>
            </a:r>
            <a:r>
              <a:rPr lang="en-CA" sz="1000" b="1" i="1" dirty="0">
                <a:solidFill>
                  <a:srgbClr val="546422"/>
                </a:solidFill>
                <a:cs typeface="Times New Roman" pitchFamily="18" charset="0"/>
              </a:rPr>
              <a:t>Limited</a:t>
            </a:r>
            <a:r>
              <a:rPr lang="en-US" sz="1000" i="1" dirty="0">
                <a:solidFill>
                  <a:srgbClr val="546422"/>
                </a:solidFill>
              </a:rPr>
              <a:t> </a:t>
            </a:r>
          </a:p>
        </p:txBody>
      </p:sp>
      <p:sp>
        <p:nvSpPr>
          <p:cNvPr id="9" name="Rectangle 17"/>
          <p:cNvSpPr>
            <a:spLocks noChangeArrowheads="1"/>
          </p:cNvSpPr>
          <p:nvPr/>
        </p:nvSpPr>
        <p:spPr bwMode="auto">
          <a:xfrm>
            <a:off x="0" y="0"/>
            <a:ext cx="685800" cy="6858000"/>
          </a:xfrm>
          <a:prstGeom prst="rect">
            <a:avLst/>
          </a:prstGeom>
          <a:solidFill>
            <a:srgbClr val="006600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0" name="Line 20"/>
          <p:cNvSpPr>
            <a:spLocks noChangeShapeType="1"/>
          </p:cNvSpPr>
          <p:nvPr/>
        </p:nvSpPr>
        <p:spPr bwMode="auto">
          <a:xfrm>
            <a:off x="723900" y="0"/>
            <a:ext cx="0" cy="6858000"/>
          </a:xfrm>
          <a:prstGeom prst="line">
            <a:avLst/>
          </a:prstGeom>
          <a:noFill/>
          <a:ln w="76200" cap="sq" cmpd="tri">
            <a:solidFill>
              <a:srgbClr val="B8873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endParaRPr lang="en-CA"/>
          </a:p>
        </p:txBody>
      </p:sp>
      <p:sp>
        <p:nvSpPr>
          <p:cNvPr id="11" name="Text Box 21"/>
          <p:cNvSpPr txBox="1">
            <a:spLocks noChangeArrowheads="1"/>
          </p:cNvSpPr>
          <p:nvPr/>
        </p:nvSpPr>
        <p:spPr bwMode="auto">
          <a:xfrm>
            <a:off x="0" y="87313"/>
            <a:ext cx="762000" cy="3667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0">
                <a:solidFill>
                  <a:srgbClr val="FFFFFF"/>
                </a:solidFill>
              </a:rPr>
              <a:t>15-</a:t>
            </a:r>
            <a:fld id="{36A71ED0-329B-4930-AB50-A8A9D974957C}" type="slidenum">
              <a:rPr lang="en-US" sz="1800" b="0">
                <a:solidFill>
                  <a:srgbClr val="FFFFFF"/>
                </a:solidFill>
              </a:rPr>
              <a:pPr>
                <a:spcBef>
                  <a:spcPct val="50000"/>
                </a:spcBef>
              </a:pPr>
              <a:t>‹#›</a:t>
            </a:fld>
            <a:endParaRPr lang="en-US" sz="1800" b="0">
              <a:solidFill>
                <a:srgbClr val="FFFFFF"/>
              </a:solidFill>
            </a:endParaRPr>
          </a:p>
        </p:txBody>
      </p:sp>
      <p:sp>
        <p:nvSpPr>
          <p:cNvPr id="12" name="Text Box 24"/>
          <p:cNvSpPr txBox="1">
            <a:spLocks noChangeArrowheads="1"/>
          </p:cNvSpPr>
          <p:nvPr/>
        </p:nvSpPr>
        <p:spPr bwMode="auto">
          <a:xfrm>
            <a:off x="4267200" y="6559550"/>
            <a:ext cx="4572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/>
            <a:r>
              <a:rPr lang="fr-CA" sz="1000" i="1" dirty="0">
                <a:solidFill>
                  <a:srgbClr val="546422"/>
                </a:solidFill>
                <a:cs typeface="Times New Roman" pitchFamily="18" charset="0"/>
              </a:rPr>
              <a:t>©</a:t>
            </a:r>
            <a:r>
              <a:rPr lang="en-CA" sz="1000" i="1" dirty="0">
                <a:solidFill>
                  <a:srgbClr val="546422"/>
                </a:solidFill>
                <a:cs typeface="Times New Roman" pitchFamily="18" charset="0"/>
              </a:rPr>
              <a:t> </a:t>
            </a:r>
            <a:r>
              <a:rPr lang="en-CA" sz="1000" i="1" dirty="0" smtClean="0">
                <a:solidFill>
                  <a:srgbClr val="546422"/>
                </a:solidFill>
                <a:cs typeface="Times New Roman" pitchFamily="18" charset="0"/>
              </a:rPr>
              <a:t>2011 </a:t>
            </a:r>
            <a:r>
              <a:rPr lang="en-CA" sz="1000" i="1" dirty="0">
                <a:solidFill>
                  <a:srgbClr val="546422"/>
                </a:solidFill>
                <a:cs typeface="Times New Roman" pitchFamily="18" charset="0"/>
              </a:rPr>
              <a:t>McGraw–Hill Ryerson </a:t>
            </a:r>
            <a:r>
              <a:rPr lang="en-CA" sz="1000" b="0" i="1" dirty="0">
                <a:solidFill>
                  <a:srgbClr val="546422"/>
                </a:solidFill>
                <a:cs typeface="Times New Roman" pitchFamily="18" charset="0"/>
              </a:rPr>
              <a:t> </a:t>
            </a:r>
            <a:r>
              <a:rPr lang="en-CA" sz="1000" i="1" dirty="0">
                <a:solidFill>
                  <a:srgbClr val="546422"/>
                </a:solidFill>
                <a:cs typeface="Times New Roman" pitchFamily="18" charset="0"/>
              </a:rPr>
              <a:t>Limited</a:t>
            </a:r>
            <a:r>
              <a:rPr lang="en-US" sz="1000" b="0" i="1" dirty="0">
                <a:solidFill>
                  <a:srgbClr val="546422"/>
                </a:solidFill>
              </a:rPr>
              <a:t> </a:t>
            </a:r>
          </a:p>
        </p:txBody>
      </p:sp>
      <p:sp>
        <p:nvSpPr>
          <p:cNvPr id="13" name="Rectangle 17"/>
          <p:cNvSpPr>
            <a:spLocks noChangeArrowheads="1"/>
          </p:cNvSpPr>
          <p:nvPr userDrawn="1"/>
        </p:nvSpPr>
        <p:spPr bwMode="auto">
          <a:xfrm>
            <a:off x="0" y="0"/>
            <a:ext cx="685800" cy="6858000"/>
          </a:xfrm>
          <a:prstGeom prst="rect">
            <a:avLst/>
          </a:prstGeom>
          <a:solidFill>
            <a:srgbClr val="006600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4" name="Line 20"/>
          <p:cNvSpPr>
            <a:spLocks noChangeShapeType="1"/>
          </p:cNvSpPr>
          <p:nvPr userDrawn="1"/>
        </p:nvSpPr>
        <p:spPr bwMode="auto">
          <a:xfrm>
            <a:off x="723900" y="0"/>
            <a:ext cx="0" cy="6858000"/>
          </a:xfrm>
          <a:prstGeom prst="line">
            <a:avLst/>
          </a:prstGeom>
          <a:noFill/>
          <a:ln w="76200" cap="sq" cmpd="tri">
            <a:solidFill>
              <a:srgbClr val="B8873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endParaRPr lang="en-CA"/>
          </a:p>
        </p:txBody>
      </p:sp>
      <p:sp>
        <p:nvSpPr>
          <p:cNvPr id="15" name="Text Box 21"/>
          <p:cNvSpPr txBox="1">
            <a:spLocks noChangeArrowheads="1"/>
          </p:cNvSpPr>
          <p:nvPr userDrawn="1"/>
        </p:nvSpPr>
        <p:spPr bwMode="auto">
          <a:xfrm>
            <a:off x="0" y="87313"/>
            <a:ext cx="762000" cy="3667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0">
                <a:solidFill>
                  <a:srgbClr val="FFFFFF"/>
                </a:solidFill>
              </a:rPr>
              <a:t>17-</a:t>
            </a:r>
            <a:fld id="{22AC98C8-8BF4-4B64-828F-CB7A971C9360}" type="slidenum">
              <a:rPr lang="en-US" sz="1800" b="0">
                <a:solidFill>
                  <a:srgbClr val="FFFFFF"/>
                </a:solidFill>
              </a:rPr>
              <a:pPr>
                <a:spcBef>
                  <a:spcPct val="50000"/>
                </a:spcBef>
              </a:pPr>
              <a:t>‹#›</a:t>
            </a:fld>
            <a:endParaRPr lang="en-US" sz="1800" b="0">
              <a:solidFill>
                <a:srgbClr val="FFFFFF"/>
              </a:solidFill>
            </a:endParaRPr>
          </a:p>
        </p:txBody>
      </p:sp>
      <p:sp>
        <p:nvSpPr>
          <p:cNvPr id="18" name="Text Box 24"/>
          <p:cNvSpPr txBox="1">
            <a:spLocks noChangeArrowheads="1"/>
          </p:cNvSpPr>
          <p:nvPr userDrawn="1"/>
        </p:nvSpPr>
        <p:spPr bwMode="auto">
          <a:xfrm>
            <a:off x="4267200" y="6559550"/>
            <a:ext cx="4572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/>
            <a:r>
              <a:rPr lang="fr-CA" sz="1000" i="1" dirty="0" smtClean="0">
                <a:solidFill>
                  <a:srgbClr val="546422"/>
                </a:solidFill>
                <a:cs typeface="Times New Roman" pitchFamily="18" charset="0"/>
              </a:rPr>
              <a:t>©</a:t>
            </a:r>
            <a:r>
              <a:rPr lang="en-CA" sz="1000" i="1" dirty="0" smtClean="0">
                <a:solidFill>
                  <a:srgbClr val="546422"/>
                </a:solidFill>
                <a:cs typeface="Times New Roman" pitchFamily="18" charset="0"/>
              </a:rPr>
              <a:t> 2011 McGraw–Hill Ryerson </a:t>
            </a:r>
            <a:r>
              <a:rPr lang="en-CA" sz="1000" b="0" i="1" dirty="0" smtClean="0">
                <a:solidFill>
                  <a:srgbClr val="546422"/>
                </a:solidFill>
                <a:cs typeface="Times New Roman" pitchFamily="18" charset="0"/>
              </a:rPr>
              <a:t> </a:t>
            </a:r>
            <a:r>
              <a:rPr lang="en-CA" sz="1000" i="1" dirty="0" smtClean="0">
                <a:solidFill>
                  <a:srgbClr val="546422"/>
                </a:solidFill>
                <a:cs typeface="Times New Roman" pitchFamily="18" charset="0"/>
              </a:rPr>
              <a:t>Limited</a:t>
            </a:r>
            <a:r>
              <a:rPr lang="en-US" sz="1000" b="0" i="1" dirty="0" smtClean="0">
                <a:solidFill>
                  <a:srgbClr val="546422"/>
                </a:solidFill>
              </a:rPr>
              <a:t> </a:t>
            </a:r>
            <a:endParaRPr lang="en-US" sz="1000" b="0" i="1" dirty="0">
              <a:solidFill>
                <a:srgbClr val="54642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3200">
          <a:solidFill>
            <a:srgbClr val="644A1A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–"/>
        <a:defRPr sz="2800">
          <a:solidFill>
            <a:srgbClr val="644A1A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2400">
          <a:solidFill>
            <a:srgbClr val="644A1A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–"/>
        <a:defRPr sz="2000">
          <a:solidFill>
            <a:srgbClr val="644A1A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2000">
          <a:solidFill>
            <a:srgbClr val="644A1A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2000">
          <a:solidFill>
            <a:srgbClr val="644A1A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2000">
          <a:solidFill>
            <a:srgbClr val="644A1A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2000">
          <a:solidFill>
            <a:srgbClr val="644A1A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2000">
          <a:solidFill>
            <a:srgbClr val="644A1A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4" Type="http://schemas.openxmlformats.org/officeDocument/2006/relationships/oleObject" Target="../embeddings/oleObject4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9.bin"/><Relationship Id="rId4" Type="http://schemas.openxmlformats.org/officeDocument/2006/relationships/oleObject" Target="../embeddings/oleObject8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11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2"/>
          <p:cNvSpPr txBox="1">
            <a:spLocks noChangeArrowheads="1"/>
          </p:cNvSpPr>
          <p:nvPr/>
        </p:nvSpPr>
        <p:spPr bwMode="auto">
          <a:xfrm>
            <a:off x="7239000" y="533400"/>
            <a:ext cx="1238672" cy="1350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03236" tIns="51618" rIns="103236" bIns="51618">
            <a:spAutoFit/>
          </a:bodyPr>
          <a:lstStyle/>
          <a:p>
            <a:pPr defTabSz="1031875" eaLnBrk="0" hangingPunct="0"/>
            <a:r>
              <a:rPr lang="en-US" sz="81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17</a:t>
            </a:r>
            <a:endParaRPr lang="en-US" sz="81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 Box 24"/>
          <p:cNvSpPr txBox="1">
            <a:spLocks noChangeArrowheads="1"/>
          </p:cNvSpPr>
          <p:nvPr/>
        </p:nvSpPr>
        <p:spPr bwMode="auto">
          <a:xfrm>
            <a:off x="109538" y="457200"/>
            <a:ext cx="6443662" cy="1520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03236" tIns="51618" rIns="103236" bIns="51618">
            <a:spAutoFit/>
          </a:bodyPr>
          <a:lstStyle/>
          <a:p>
            <a:pPr defTabSz="1031875">
              <a:spcBef>
                <a:spcPct val="20000"/>
              </a:spcBef>
              <a:buClr>
                <a:srgbClr val="000000"/>
              </a:buClr>
            </a:pPr>
            <a:r>
              <a:rPr lang="en-US" sz="4600" dirty="0" smtClean="0">
                <a:solidFill>
                  <a:srgbClr val="546422"/>
                </a:solidFill>
                <a:cs typeface="Times New Roman" pitchFamily="18" charset="0"/>
              </a:rPr>
              <a:t>Capital Structure: Limits to the Use of Debt</a:t>
            </a:r>
            <a:endParaRPr lang="en-US" sz="4600" dirty="0">
              <a:solidFill>
                <a:srgbClr val="546422"/>
              </a:solidFill>
              <a:cs typeface="Times New Roman" pitchFamily="18" charset="0"/>
            </a:endParaRPr>
          </a:p>
        </p:txBody>
      </p:sp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0" y="0"/>
            <a:ext cx="2362200" cy="381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03236" tIns="51618" rIns="103236" bIns="51618">
            <a:spAutoFit/>
          </a:bodyPr>
          <a:lstStyle/>
          <a:p>
            <a:pPr algn="r" defTabSz="1031875" eaLnBrk="0" hangingPunct="0"/>
            <a:r>
              <a:rPr lang="en-US" sz="1800" dirty="0">
                <a:solidFill>
                  <a:srgbClr val="546422"/>
                </a:solidFill>
                <a:latin typeface="Arial" charset="0"/>
              </a:rPr>
              <a:t>Chapter </a:t>
            </a:r>
            <a:r>
              <a:rPr lang="en-US" sz="1800" dirty="0" smtClean="0">
                <a:solidFill>
                  <a:srgbClr val="546422"/>
                </a:solidFill>
                <a:latin typeface="Arial" charset="0"/>
              </a:rPr>
              <a:t>Seventeen</a:t>
            </a:r>
            <a:endParaRPr lang="en-US" sz="1800" dirty="0">
              <a:solidFill>
                <a:srgbClr val="54642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9810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/>
              <a:t>Chapter Outline</a:t>
            </a:r>
          </a:p>
        </p:txBody>
      </p:sp>
      <p:sp>
        <p:nvSpPr>
          <p:cNvPr id="759811" name="Rectangle 3"/>
          <p:cNvSpPr>
            <a:spLocks noGrp="1" noChangeArrowheads="1"/>
          </p:cNvSpPr>
          <p:nvPr>
            <p:ph idx="1"/>
          </p:nvPr>
        </p:nvSpPr>
        <p:spPr>
          <a:xfrm>
            <a:off x="1020763" y="1066800"/>
            <a:ext cx="7766050" cy="5410200"/>
          </a:xfrm>
        </p:spPr>
        <p:txBody>
          <a:bodyPr/>
          <a:lstStyle/>
          <a:p>
            <a:pPr marL="635000" indent="-635000" algn="just">
              <a:lnSpc>
                <a:spcPct val="80000"/>
              </a:lnSpc>
              <a:spcAft>
                <a:spcPts val="600"/>
              </a:spcAft>
              <a:buFontTx/>
              <a:buNone/>
            </a:pPr>
            <a:r>
              <a:rPr lang="en-US" sz="2400"/>
              <a:t>17.1 Costs of Financial Distress</a:t>
            </a:r>
          </a:p>
          <a:p>
            <a:pPr marL="635000" indent="-635000" algn="just">
              <a:lnSpc>
                <a:spcPct val="80000"/>
              </a:lnSpc>
              <a:spcAft>
                <a:spcPts val="600"/>
              </a:spcAft>
              <a:buFontTx/>
              <a:buNone/>
            </a:pPr>
            <a:r>
              <a:rPr lang="en-US" sz="2400"/>
              <a:t>17.2 Description of Costs</a:t>
            </a:r>
          </a:p>
          <a:p>
            <a:pPr marL="635000" indent="-635000" algn="just">
              <a:lnSpc>
                <a:spcPct val="80000"/>
              </a:lnSpc>
              <a:spcAft>
                <a:spcPts val="600"/>
              </a:spcAft>
              <a:buFontTx/>
              <a:buNone/>
            </a:pPr>
            <a:r>
              <a:rPr lang="en-US" sz="2400"/>
              <a:t>17.3 Can Costs of Debt Be Reduced?</a:t>
            </a:r>
          </a:p>
          <a:p>
            <a:pPr marL="635000" indent="-635000" algn="just">
              <a:lnSpc>
                <a:spcPct val="80000"/>
              </a:lnSpc>
              <a:spcAft>
                <a:spcPts val="600"/>
              </a:spcAft>
              <a:buFontTx/>
              <a:buNone/>
            </a:pPr>
            <a:r>
              <a:rPr lang="en-US" sz="2400"/>
              <a:t>17.4 Integration of Tax Effects and Financial Distress Costs</a:t>
            </a:r>
          </a:p>
          <a:p>
            <a:pPr marL="635000" indent="-635000" algn="just">
              <a:lnSpc>
                <a:spcPct val="80000"/>
              </a:lnSpc>
              <a:spcAft>
                <a:spcPts val="600"/>
              </a:spcAft>
              <a:buFontTx/>
              <a:buNone/>
            </a:pPr>
            <a:r>
              <a:rPr lang="en-US" sz="2400"/>
              <a:t>17.5 Signaling</a:t>
            </a:r>
          </a:p>
          <a:p>
            <a:pPr marL="635000" indent="-635000" algn="just">
              <a:lnSpc>
                <a:spcPct val="80000"/>
              </a:lnSpc>
              <a:spcAft>
                <a:spcPts val="600"/>
              </a:spcAft>
              <a:buFontTx/>
              <a:buNone/>
            </a:pPr>
            <a:r>
              <a:rPr lang="en-US" sz="2400"/>
              <a:t>17.6 Shirking, Perquisites, and Bad Investments: A Note on Agency Cost of Equity</a:t>
            </a:r>
          </a:p>
          <a:p>
            <a:pPr marL="635000" indent="-635000" algn="just">
              <a:lnSpc>
                <a:spcPct val="80000"/>
              </a:lnSpc>
              <a:spcAft>
                <a:spcPts val="600"/>
              </a:spcAft>
              <a:buFontTx/>
              <a:buNone/>
            </a:pPr>
            <a:r>
              <a:rPr lang="en-US" sz="2400"/>
              <a:t>17.7 The Pecking-Order Theory</a:t>
            </a:r>
          </a:p>
          <a:p>
            <a:pPr marL="635000" indent="-635000" algn="just">
              <a:lnSpc>
                <a:spcPct val="80000"/>
              </a:lnSpc>
              <a:spcAft>
                <a:spcPts val="600"/>
              </a:spcAft>
              <a:buFontTx/>
              <a:buNone/>
            </a:pPr>
            <a:r>
              <a:rPr lang="en-US" sz="2400"/>
              <a:t>17.8 Growth and the Debt-Equity Ratio</a:t>
            </a:r>
          </a:p>
          <a:p>
            <a:pPr marL="635000" indent="-635000" algn="just">
              <a:lnSpc>
                <a:spcPct val="80000"/>
              </a:lnSpc>
              <a:spcAft>
                <a:spcPts val="600"/>
              </a:spcAft>
              <a:buFontTx/>
              <a:buNone/>
            </a:pPr>
            <a:r>
              <a:rPr lang="en-US" sz="2400"/>
              <a:t>17.9 Personal Taxes</a:t>
            </a:r>
          </a:p>
          <a:p>
            <a:pPr marL="635000" indent="-635000" algn="just">
              <a:lnSpc>
                <a:spcPct val="80000"/>
              </a:lnSpc>
              <a:spcAft>
                <a:spcPts val="600"/>
              </a:spcAft>
              <a:buFontTx/>
              <a:buNone/>
            </a:pPr>
            <a:r>
              <a:rPr lang="en-US" sz="2400"/>
              <a:t>17.10 How Firms Establish Capital Structure</a:t>
            </a:r>
          </a:p>
          <a:p>
            <a:pPr marL="635000" indent="-635000" algn="just">
              <a:lnSpc>
                <a:spcPct val="80000"/>
              </a:lnSpc>
              <a:spcAft>
                <a:spcPts val="600"/>
              </a:spcAft>
              <a:buFontTx/>
              <a:buNone/>
            </a:pPr>
            <a:r>
              <a:rPr lang="en-US" sz="2400"/>
              <a:t>17.11 Summary and Conclusions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083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dirty="0" smtClean="0"/>
              <a:t>Costs </a:t>
            </a:r>
            <a:r>
              <a:rPr lang="en-US" dirty="0"/>
              <a:t>of Financial </a:t>
            </a:r>
            <a:r>
              <a:rPr lang="en-US" dirty="0" smtClean="0"/>
              <a:t>Distress			</a:t>
            </a:r>
            <a:r>
              <a:rPr lang="en-US" sz="1600" i="1" dirty="0" smtClean="0"/>
              <a:t>LO17.1</a:t>
            </a:r>
            <a:endParaRPr lang="en-US" i="1" dirty="0"/>
          </a:p>
        </p:txBody>
      </p:sp>
      <p:sp>
        <p:nvSpPr>
          <p:cNvPr id="760835" name="Rectangle 3"/>
          <p:cNvSpPr>
            <a:spLocks noGrp="1" noChangeArrowheads="1"/>
          </p:cNvSpPr>
          <p:nvPr>
            <p:ph idx="1"/>
          </p:nvPr>
        </p:nvSpPr>
        <p:spPr>
          <a:xfrm>
            <a:off x="1020763" y="1143000"/>
            <a:ext cx="7766050" cy="4564063"/>
          </a:xfrm>
        </p:spPr>
        <p:txBody>
          <a:bodyPr/>
          <a:lstStyle/>
          <a:p>
            <a:pPr algn="just">
              <a:spcAft>
                <a:spcPts val="600"/>
              </a:spcAft>
            </a:pPr>
            <a:r>
              <a:rPr lang="en-US" sz="3200" dirty="0"/>
              <a:t>Bankruptcy risk versus bankruptcy cost.</a:t>
            </a:r>
          </a:p>
          <a:p>
            <a:pPr algn="just">
              <a:spcAft>
                <a:spcPts val="600"/>
              </a:spcAft>
            </a:pPr>
            <a:r>
              <a:rPr lang="en-US" sz="3200" dirty="0"/>
              <a:t>The possibility of bankruptcy has a negative effect on the value of the firm.</a:t>
            </a:r>
          </a:p>
          <a:p>
            <a:pPr algn="just">
              <a:spcAft>
                <a:spcPts val="600"/>
              </a:spcAft>
            </a:pPr>
            <a:r>
              <a:rPr lang="en-US" sz="3200" dirty="0"/>
              <a:t>However, it is not the risk of bankruptcy itself that lowers value.</a:t>
            </a:r>
          </a:p>
          <a:p>
            <a:pPr algn="just">
              <a:spcAft>
                <a:spcPts val="600"/>
              </a:spcAft>
            </a:pPr>
            <a:r>
              <a:rPr lang="en-US" sz="3200" dirty="0"/>
              <a:t>Rather it is the costs associated with bankruptcy.</a:t>
            </a:r>
          </a:p>
          <a:p>
            <a:pPr algn="just">
              <a:spcAft>
                <a:spcPts val="600"/>
              </a:spcAft>
            </a:pPr>
            <a:r>
              <a:rPr lang="en-US" sz="3200" dirty="0"/>
              <a:t>It is the stockholders who bear these costs.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0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60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08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608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08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608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08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608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08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608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083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1858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dirty="0" smtClean="0"/>
              <a:t>Description </a:t>
            </a:r>
            <a:r>
              <a:rPr lang="en-US" dirty="0"/>
              <a:t>of </a:t>
            </a:r>
            <a:r>
              <a:rPr lang="en-US" dirty="0" smtClean="0"/>
              <a:t>Costs				</a:t>
            </a:r>
            <a:r>
              <a:rPr lang="en-US" sz="1600" i="1" dirty="0" smtClean="0"/>
              <a:t>LO17.2</a:t>
            </a:r>
            <a:endParaRPr lang="en-US" sz="1600" dirty="0"/>
          </a:p>
        </p:txBody>
      </p:sp>
      <p:sp>
        <p:nvSpPr>
          <p:cNvPr id="761859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r>
              <a:rPr lang="en-US" dirty="0"/>
              <a:t>Direct Costs</a:t>
            </a:r>
          </a:p>
          <a:p>
            <a:pPr lvl="1"/>
            <a:r>
              <a:rPr lang="en-US" dirty="0"/>
              <a:t>Legal and administrative costs (tend to be a small percentage of firm value).</a:t>
            </a:r>
          </a:p>
          <a:p>
            <a:r>
              <a:rPr lang="en-US" dirty="0"/>
              <a:t>Indirect Costs</a:t>
            </a:r>
          </a:p>
          <a:p>
            <a:pPr lvl="1"/>
            <a:r>
              <a:rPr lang="en-US" dirty="0"/>
              <a:t>Impaired ability to conduct business (e.g., lost sales)</a:t>
            </a:r>
          </a:p>
          <a:p>
            <a:pPr lvl="1"/>
            <a:r>
              <a:rPr lang="en-US" dirty="0"/>
              <a:t>Agency Costs</a:t>
            </a:r>
          </a:p>
          <a:p>
            <a:pPr lvl="2"/>
            <a:r>
              <a:rPr lang="en-US" dirty="0"/>
              <a:t>Selfish Strategy 1: Incentive to take large risks</a:t>
            </a:r>
          </a:p>
          <a:p>
            <a:pPr lvl="2"/>
            <a:r>
              <a:rPr lang="en-US" dirty="0"/>
              <a:t>Selfish Strategy 2: Incentive toward underinvestment</a:t>
            </a:r>
          </a:p>
          <a:p>
            <a:pPr lvl="2"/>
            <a:r>
              <a:rPr lang="en-US" dirty="0"/>
              <a:t>Selfish Strategy 3: Milking the property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18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618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18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618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18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618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18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618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18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7618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18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7618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18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618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18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7618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185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2882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sz="3200" dirty="0"/>
              <a:t>Balance Sheet for a Company in </a:t>
            </a:r>
            <a:r>
              <a:rPr lang="en-US" sz="3200" dirty="0" smtClean="0"/>
              <a:t>Distress</a:t>
            </a:r>
            <a:r>
              <a:rPr lang="en-US" dirty="0" smtClean="0"/>
              <a:t>	</a:t>
            </a:r>
            <a:r>
              <a:rPr lang="en-US" sz="1600" i="1" dirty="0" smtClean="0"/>
              <a:t>LO17.2</a:t>
            </a:r>
            <a:endParaRPr lang="en-US" sz="1600" dirty="0"/>
          </a:p>
        </p:txBody>
      </p:sp>
      <p:sp>
        <p:nvSpPr>
          <p:cNvPr id="762883" name="Rectangle 3" descr="Parchment"/>
          <p:cNvSpPr>
            <a:spLocks noGrp="1" noChangeArrowheads="1"/>
          </p:cNvSpPr>
          <p:nvPr>
            <p:ph idx="1"/>
          </p:nvPr>
        </p:nvSpPr>
        <p:spPr>
          <a:xfrm>
            <a:off x="914400" y="1525588"/>
            <a:ext cx="8001000" cy="2708275"/>
          </a:xfrm>
          <a:noFill/>
        </p:spPr>
        <p:txBody>
          <a:bodyPr/>
          <a:lstStyle/>
          <a:p>
            <a:pPr marL="0" indent="0">
              <a:buFontTx/>
              <a:buNone/>
              <a:tabLst>
                <a:tab pos="2514600" algn="r"/>
                <a:tab pos="3429000" algn="r"/>
                <a:tab pos="4114800" algn="l"/>
                <a:tab pos="6400800" algn="r"/>
                <a:tab pos="7315200" algn="r"/>
              </a:tabLst>
            </a:pPr>
            <a:r>
              <a:rPr lang="en-US" sz="2400" u="sng" dirty="0"/>
              <a:t>Assets	BV	MV	Liabilities	BV	MV</a:t>
            </a:r>
            <a:endParaRPr lang="en-US" sz="2400" dirty="0"/>
          </a:p>
          <a:p>
            <a:pPr marL="0" indent="0">
              <a:buFontTx/>
              <a:buNone/>
              <a:tabLst>
                <a:tab pos="2514600" algn="r"/>
                <a:tab pos="3429000" algn="r"/>
                <a:tab pos="4114800" algn="l"/>
                <a:tab pos="6400800" algn="r"/>
                <a:tab pos="7315200" algn="r"/>
              </a:tabLst>
            </a:pPr>
            <a:r>
              <a:rPr lang="en-US" sz="2400" dirty="0"/>
              <a:t>Cash	$200	$200	LT bonds	$300	</a:t>
            </a:r>
          </a:p>
          <a:p>
            <a:pPr marL="0" indent="0">
              <a:buFontTx/>
              <a:buNone/>
              <a:tabLst>
                <a:tab pos="2514600" algn="r"/>
                <a:tab pos="3429000" algn="r"/>
                <a:tab pos="4114800" algn="l"/>
                <a:tab pos="6400800" algn="r"/>
                <a:tab pos="7315200" algn="r"/>
              </a:tabLst>
            </a:pPr>
            <a:r>
              <a:rPr lang="en-US" sz="2400" u="sng" dirty="0"/>
              <a:t>Fixed Asset	$400	$0	Equity	$300	</a:t>
            </a:r>
            <a:endParaRPr lang="en-US" sz="2400" dirty="0"/>
          </a:p>
          <a:p>
            <a:pPr marL="0" indent="0">
              <a:buFontTx/>
              <a:buNone/>
              <a:tabLst>
                <a:tab pos="2514600" algn="r"/>
                <a:tab pos="3429000" algn="r"/>
                <a:tab pos="4114800" algn="l"/>
                <a:tab pos="6400800" algn="r"/>
                <a:tab pos="7315200" algn="r"/>
              </a:tabLst>
            </a:pPr>
            <a:r>
              <a:rPr lang="en-US" sz="2400" dirty="0"/>
              <a:t>Total	$600	$200	Total	$600	$200</a:t>
            </a:r>
          </a:p>
          <a:p>
            <a:pPr marL="0" indent="0">
              <a:buFontTx/>
              <a:buNone/>
              <a:tabLst>
                <a:tab pos="2514600" algn="r"/>
                <a:tab pos="3429000" algn="r"/>
                <a:tab pos="4114800" algn="l"/>
                <a:tab pos="6400800" algn="r"/>
                <a:tab pos="7315200" algn="r"/>
              </a:tabLst>
            </a:pPr>
            <a:endParaRPr lang="en-US" sz="2400" dirty="0"/>
          </a:p>
          <a:p>
            <a:pPr marL="0" indent="0">
              <a:buFontTx/>
              <a:buNone/>
              <a:tabLst>
                <a:tab pos="2514600" algn="r"/>
                <a:tab pos="3429000" algn="r"/>
                <a:tab pos="4114800" algn="l"/>
                <a:tab pos="6400800" algn="r"/>
                <a:tab pos="7315200" algn="r"/>
              </a:tabLst>
            </a:pPr>
            <a:r>
              <a:rPr lang="en-US" sz="2400" dirty="0"/>
              <a:t>What happens if the firm is liquidated today?</a:t>
            </a:r>
          </a:p>
        </p:txBody>
      </p:sp>
      <p:sp>
        <p:nvSpPr>
          <p:cNvPr id="762884" name="Text Box 4"/>
          <p:cNvSpPr txBox="1">
            <a:spLocks noChangeArrowheads="1"/>
          </p:cNvSpPr>
          <p:nvPr/>
        </p:nvSpPr>
        <p:spPr bwMode="auto">
          <a:xfrm>
            <a:off x="1219200" y="4800600"/>
            <a:ext cx="7924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 dirty="0">
                <a:solidFill>
                  <a:srgbClr val="644A1A"/>
                </a:solidFill>
              </a:rPr>
              <a:t>The bondholders get $200; the shareholders get nothing.</a:t>
            </a:r>
          </a:p>
        </p:txBody>
      </p:sp>
      <p:sp>
        <p:nvSpPr>
          <p:cNvPr id="762885" name="Text Box 5"/>
          <p:cNvSpPr txBox="1">
            <a:spLocks noChangeArrowheads="1"/>
          </p:cNvSpPr>
          <p:nvPr/>
        </p:nvSpPr>
        <p:spPr bwMode="auto">
          <a:xfrm>
            <a:off x="7620000" y="1981200"/>
            <a:ext cx="9144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 dirty="0">
                <a:solidFill>
                  <a:srgbClr val="644A1A"/>
                </a:solidFill>
              </a:rPr>
              <a:t>$200</a:t>
            </a:r>
          </a:p>
        </p:txBody>
      </p:sp>
      <p:sp>
        <p:nvSpPr>
          <p:cNvPr id="762886" name="Text Box 6"/>
          <p:cNvSpPr txBox="1">
            <a:spLocks noChangeArrowheads="1"/>
          </p:cNvSpPr>
          <p:nvPr/>
        </p:nvSpPr>
        <p:spPr bwMode="auto">
          <a:xfrm>
            <a:off x="7620000" y="2362200"/>
            <a:ext cx="9144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 dirty="0">
                <a:solidFill>
                  <a:srgbClr val="644A1A"/>
                </a:solidFill>
              </a:rPr>
              <a:t>$0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2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28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28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2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62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62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28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628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628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2884" grpId="0" autoUpdateAnimBg="0"/>
      <p:bldP spid="762885" grpId="0" build="p" autoUpdateAnimBg="0"/>
      <p:bldP spid="762886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3906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920750"/>
          </a:xfrm>
        </p:spPr>
        <p:txBody>
          <a:bodyPr/>
          <a:lstStyle/>
          <a:p>
            <a:r>
              <a:rPr lang="en-US" dirty="0"/>
              <a:t>Selfish Strategy 1: Take Large </a:t>
            </a:r>
            <a:r>
              <a:rPr lang="en-US" dirty="0" smtClean="0"/>
              <a:t>Risks	</a:t>
            </a:r>
            <a:r>
              <a:rPr lang="en-US" sz="1600" i="1" dirty="0" smtClean="0"/>
              <a:t>LO17.2</a:t>
            </a:r>
            <a:endParaRPr lang="en-US" sz="1600" dirty="0"/>
          </a:p>
        </p:txBody>
      </p:sp>
      <p:sp>
        <p:nvSpPr>
          <p:cNvPr id="76390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pPr>
              <a:buFontTx/>
              <a:buNone/>
            </a:pPr>
            <a:r>
              <a:rPr lang="en-US" sz="2400" u="sng"/>
              <a:t>The Gamble		Probability		Payoff</a:t>
            </a:r>
          </a:p>
          <a:p>
            <a:pPr>
              <a:buFontTx/>
              <a:buNone/>
            </a:pPr>
            <a:r>
              <a:rPr lang="en-US" sz="2400"/>
              <a:t>Win Big		10%			$1,000</a:t>
            </a:r>
          </a:p>
          <a:p>
            <a:pPr>
              <a:buFontTx/>
              <a:buNone/>
            </a:pPr>
            <a:r>
              <a:rPr lang="en-US" sz="2400"/>
              <a:t>Lose Big		90%			$0</a:t>
            </a:r>
          </a:p>
          <a:p>
            <a:pPr>
              <a:buFontTx/>
              <a:buNone/>
            </a:pPr>
            <a:endParaRPr lang="en-US" sz="2400"/>
          </a:p>
          <a:p>
            <a:pPr>
              <a:buFontTx/>
              <a:buNone/>
            </a:pPr>
            <a:r>
              <a:rPr lang="en-US" sz="2400"/>
              <a:t>Cost of investment is $200 (all the firm’s cash)</a:t>
            </a:r>
          </a:p>
          <a:p>
            <a:pPr>
              <a:buFontTx/>
              <a:buNone/>
            </a:pPr>
            <a:r>
              <a:rPr lang="en-US" sz="2400"/>
              <a:t>Required return is 50%</a:t>
            </a:r>
          </a:p>
          <a:p>
            <a:pPr>
              <a:buFontTx/>
              <a:buNone/>
            </a:pPr>
            <a:endParaRPr lang="en-US" sz="2400"/>
          </a:p>
          <a:p>
            <a:pPr>
              <a:buFontTx/>
              <a:buNone/>
            </a:pPr>
            <a:r>
              <a:rPr lang="en-US" sz="2400"/>
              <a:t>Expected CF from the Gamble = $1000 </a:t>
            </a:r>
            <a:r>
              <a:rPr lang="en-US" sz="2400">
                <a:cs typeface="Times New Roman" charset="0"/>
                <a:sym typeface="MT Symbol" pitchFamily="82" charset="2"/>
              </a:rPr>
              <a:t>×</a:t>
            </a:r>
            <a:r>
              <a:rPr lang="en-US" sz="2400"/>
              <a:t> 0.10 + $0 = $100</a:t>
            </a:r>
          </a:p>
          <a:p>
            <a:pPr>
              <a:buFontTx/>
              <a:buNone/>
            </a:pPr>
            <a:endParaRPr lang="en-US" sz="2400"/>
          </a:p>
        </p:txBody>
      </p:sp>
      <p:grpSp>
        <p:nvGrpSpPr>
          <p:cNvPr id="763909" name="Group 5"/>
          <p:cNvGrpSpPr>
            <a:grpSpLocks/>
          </p:cNvGrpSpPr>
          <p:nvPr/>
        </p:nvGrpSpPr>
        <p:grpSpPr bwMode="auto">
          <a:xfrm>
            <a:off x="3124200" y="5029200"/>
            <a:ext cx="3048000" cy="914400"/>
            <a:chOff x="1872" y="3312"/>
            <a:chExt cx="1920" cy="576"/>
          </a:xfrm>
        </p:grpSpPr>
        <p:sp>
          <p:nvSpPr>
            <p:cNvPr id="763910" name="Rectangle 6"/>
            <p:cNvSpPr>
              <a:spLocks noChangeArrowheads="1"/>
            </p:cNvSpPr>
            <p:nvPr/>
          </p:nvSpPr>
          <p:spPr bwMode="auto">
            <a:xfrm>
              <a:off x="1872" y="3456"/>
              <a:ext cx="1389" cy="288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20000"/>
                </a:spcBef>
                <a:buClr>
                  <a:srgbClr val="671739"/>
                </a:buClr>
              </a:pPr>
              <a:r>
                <a:rPr lang="en-US" b="0">
                  <a:solidFill>
                    <a:srgbClr val="644A1A"/>
                  </a:solidFill>
                </a:rPr>
                <a:t>NPV = –$200 +</a:t>
              </a:r>
              <a:r>
                <a:rPr lang="en-US"/>
                <a:t> </a:t>
              </a:r>
            </a:p>
          </p:txBody>
        </p:sp>
        <p:sp>
          <p:nvSpPr>
            <p:cNvPr id="763911" name="Rectangle 7"/>
            <p:cNvSpPr>
              <a:spLocks noChangeArrowheads="1"/>
            </p:cNvSpPr>
            <p:nvPr/>
          </p:nvSpPr>
          <p:spPr bwMode="auto">
            <a:xfrm>
              <a:off x="3228" y="3312"/>
              <a:ext cx="548" cy="288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20000"/>
                </a:spcBef>
                <a:buClr>
                  <a:srgbClr val="671739"/>
                </a:buClr>
              </a:pPr>
              <a:r>
                <a:rPr lang="en-US" b="0">
                  <a:solidFill>
                    <a:srgbClr val="644A1A"/>
                  </a:solidFill>
                </a:rPr>
                <a:t>$100</a:t>
              </a:r>
              <a:r>
                <a:rPr lang="en-US"/>
                <a:t> </a:t>
              </a:r>
            </a:p>
          </p:txBody>
        </p:sp>
        <p:sp>
          <p:nvSpPr>
            <p:cNvPr id="763912" name="Rectangle 8"/>
            <p:cNvSpPr>
              <a:spLocks noChangeArrowheads="1"/>
            </p:cNvSpPr>
            <p:nvPr/>
          </p:nvSpPr>
          <p:spPr bwMode="auto">
            <a:xfrm>
              <a:off x="3212" y="3600"/>
              <a:ext cx="580" cy="288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20000"/>
                </a:spcBef>
                <a:buClr>
                  <a:srgbClr val="671739"/>
                </a:buClr>
              </a:pPr>
              <a:r>
                <a:rPr lang="en-US" b="0">
                  <a:solidFill>
                    <a:srgbClr val="644A1A"/>
                  </a:solidFill>
                </a:rPr>
                <a:t>(1.10)</a:t>
              </a:r>
              <a:endParaRPr lang="en-US"/>
            </a:p>
          </p:txBody>
        </p:sp>
        <p:sp>
          <p:nvSpPr>
            <p:cNvPr id="763913" name="Line 9"/>
            <p:cNvSpPr>
              <a:spLocks noChangeShapeType="1"/>
            </p:cNvSpPr>
            <p:nvPr/>
          </p:nvSpPr>
          <p:spPr bwMode="auto">
            <a:xfrm flipH="1">
              <a:off x="3238" y="3600"/>
              <a:ext cx="528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endParaRPr lang="en-CA"/>
            </a:p>
          </p:txBody>
        </p:sp>
      </p:grpSp>
      <p:sp>
        <p:nvSpPr>
          <p:cNvPr id="763914" name="Rectangle 10"/>
          <p:cNvSpPr>
            <a:spLocks noChangeArrowheads="1"/>
          </p:cNvSpPr>
          <p:nvPr/>
        </p:nvSpPr>
        <p:spPr bwMode="auto">
          <a:xfrm>
            <a:off x="3429000" y="5943600"/>
            <a:ext cx="1881188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rgbClr val="671739"/>
              </a:buClr>
            </a:pPr>
            <a:r>
              <a:rPr lang="en-US" b="0">
                <a:solidFill>
                  <a:srgbClr val="644A1A"/>
                </a:solidFill>
              </a:rPr>
              <a:t>NPV = –$133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3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639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639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63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3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639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63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63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39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4932" name="Rectangle 4"/>
          <p:cNvSpPr>
            <a:spLocks noChangeArrowheads="1"/>
          </p:cNvSpPr>
          <p:nvPr/>
        </p:nvSpPr>
        <p:spPr bwMode="auto">
          <a:xfrm>
            <a:off x="838200" y="914400"/>
            <a:ext cx="8153400" cy="152400"/>
          </a:xfrm>
          <a:prstGeom prst="rect">
            <a:avLst/>
          </a:prstGeom>
          <a:solidFill>
            <a:srgbClr val="FFFFFF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64930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920750"/>
          </a:xfrm>
        </p:spPr>
        <p:txBody>
          <a:bodyPr/>
          <a:lstStyle/>
          <a:p>
            <a:r>
              <a:rPr lang="en-US" sz="3200" dirty="0"/>
              <a:t>Selfish Stockholders Accept Negative NPV Project with Large </a:t>
            </a:r>
            <a:r>
              <a:rPr lang="en-US" sz="3200" dirty="0" smtClean="0"/>
              <a:t>Risks				</a:t>
            </a:r>
            <a:r>
              <a:rPr lang="en-US" sz="1600" i="1" dirty="0" smtClean="0"/>
              <a:t>LO17.2</a:t>
            </a:r>
            <a:endParaRPr lang="en-US" sz="1600" dirty="0"/>
          </a:p>
        </p:txBody>
      </p:sp>
      <p:sp>
        <p:nvSpPr>
          <p:cNvPr id="764931" name="Rectangle 3"/>
          <p:cNvSpPr>
            <a:spLocks noGrp="1" noChangeArrowheads="1"/>
          </p:cNvSpPr>
          <p:nvPr>
            <p:ph idx="1"/>
          </p:nvPr>
        </p:nvSpPr>
        <p:spPr>
          <a:xfrm>
            <a:off x="1295400" y="1676400"/>
            <a:ext cx="7848600" cy="4495800"/>
          </a:xfrm>
        </p:spPr>
        <p:txBody>
          <a:bodyPr/>
          <a:lstStyle/>
          <a:p>
            <a:r>
              <a:rPr lang="en-US" sz="2400" dirty="0"/>
              <a:t>Expected CF from the Gamble</a:t>
            </a:r>
          </a:p>
          <a:p>
            <a:pPr lvl="1"/>
            <a:r>
              <a:rPr lang="en-US" sz="2400" dirty="0"/>
              <a:t>To Bondholders = $300 </a:t>
            </a:r>
            <a:r>
              <a:rPr lang="en-US" sz="2400" dirty="0">
                <a:cs typeface="Times New Roman" charset="0"/>
                <a:sym typeface="MT Symbol" pitchFamily="82" charset="2"/>
              </a:rPr>
              <a:t>×</a:t>
            </a:r>
            <a:r>
              <a:rPr lang="en-US" sz="2400" dirty="0"/>
              <a:t> 0.10 + $0 = $30</a:t>
            </a:r>
          </a:p>
          <a:p>
            <a:pPr lvl="1"/>
            <a:r>
              <a:rPr lang="en-US" sz="2400" dirty="0"/>
              <a:t>To Stockholders = ($1000 - $300) </a:t>
            </a:r>
            <a:r>
              <a:rPr lang="en-US" sz="2400" dirty="0">
                <a:cs typeface="Times New Roman" charset="0"/>
                <a:sym typeface="MT Symbol" pitchFamily="82" charset="2"/>
              </a:rPr>
              <a:t>×</a:t>
            </a:r>
            <a:r>
              <a:rPr lang="en-US" sz="2400" dirty="0"/>
              <a:t> 0.10 + $0 = $70</a:t>
            </a:r>
          </a:p>
          <a:p>
            <a:endParaRPr lang="en-US" sz="2400" dirty="0"/>
          </a:p>
          <a:p>
            <a:r>
              <a:rPr lang="en-US" sz="2400" dirty="0"/>
              <a:t>PV of Bonds Without the Gamble = $200</a:t>
            </a:r>
          </a:p>
          <a:p>
            <a:r>
              <a:rPr lang="en-US" sz="2400" dirty="0"/>
              <a:t>PV of Stocks Without the Gamble = $0</a:t>
            </a:r>
          </a:p>
          <a:p>
            <a:endParaRPr lang="en-US" sz="2400" dirty="0"/>
          </a:p>
          <a:p>
            <a:r>
              <a:rPr lang="en-US" sz="2400" dirty="0"/>
              <a:t>PV of Bonds With the Gamble = $30 / 1.5 = $20</a:t>
            </a:r>
          </a:p>
          <a:p>
            <a:r>
              <a:rPr lang="en-US" sz="2400" dirty="0"/>
              <a:t>PV of Stocks With the Gamble = $70 / 1.5 = $47</a:t>
            </a:r>
          </a:p>
        </p:txBody>
      </p:sp>
      <p:sp>
        <p:nvSpPr>
          <p:cNvPr id="6" name="Line 11"/>
          <p:cNvSpPr>
            <a:spLocks noChangeShapeType="1"/>
          </p:cNvSpPr>
          <p:nvPr/>
        </p:nvSpPr>
        <p:spPr bwMode="auto">
          <a:xfrm>
            <a:off x="914400" y="1008063"/>
            <a:ext cx="8001000" cy="0"/>
          </a:xfrm>
          <a:prstGeom prst="line">
            <a:avLst/>
          </a:prstGeom>
          <a:noFill/>
          <a:ln w="57150" cap="sq" cmpd="thinThick">
            <a:solidFill>
              <a:srgbClr val="B2830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en-C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4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4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4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49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649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649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49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649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649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49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649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649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49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649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649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49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649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649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49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649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649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4931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5958" name="Rectangle 6"/>
          <p:cNvSpPr>
            <a:spLocks noChangeArrowheads="1"/>
          </p:cNvSpPr>
          <p:nvPr/>
        </p:nvSpPr>
        <p:spPr bwMode="auto">
          <a:xfrm>
            <a:off x="914400" y="5486400"/>
            <a:ext cx="8001000" cy="25527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rgbClr val="671739"/>
              </a:buClr>
              <a:buFontTx/>
              <a:buChar char="•"/>
            </a:pPr>
            <a:r>
              <a:rPr lang="en-US" b="0">
                <a:solidFill>
                  <a:srgbClr val="644A1A"/>
                </a:solidFill>
              </a:rPr>
              <a:t>Should we accept the project?</a:t>
            </a:r>
          </a:p>
        </p:txBody>
      </p:sp>
      <p:sp>
        <p:nvSpPr>
          <p:cNvPr id="76595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dirty="0"/>
              <a:t>Selfish Strategy 2: </a:t>
            </a:r>
            <a:r>
              <a:rPr lang="en-US" dirty="0" smtClean="0"/>
              <a:t>Underinvestment	</a:t>
            </a:r>
            <a:r>
              <a:rPr lang="en-US" sz="1600" i="1" dirty="0" smtClean="0"/>
              <a:t>LO17.2</a:t>
            </a:r>
            <a:endParaRPr lang="en-US" sz="1600" dirty="0"/>
          </a:p>
        </p:txBody>
      </p:sp>
      <p:sp>
        <p:nvSpPr>
          <p:cNvPr id="765955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25527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400"/>
              <a:t>Consider a government-sponsored project that guarantees $350 in one period</a:t>
            </a:r>
          </a:p>
          <a:p>
            <a:pPr>
              <a:lnSpc>
                <a:spcPct val="90000"/>
              </a:lnSpc>
            </a:pPr>
            <a:r>
              <a:rPr lang="en-US" sz="2400"/>
              <a:t>Cost of investment is $300 (the firm only has $200 now) so the stockholders will have to supply an additional $100 to finance the project</a:t>
            </a:r>
          </a:p>
          <a:p>
            <a:pPr>
              <a:lnSpc>
                <a:spcPct val="90000"/>
              </a:lnSpc>
            </a:pPr>
            <a:r>
              <a:rPr lang="en-US" sz="2400"/>
              <a:t>Required return is 10%</a:t>
            </a:r>
          </a:p>
          <a:p>
            <a:pPr>
              <a:lnSpc>
                <a:spcPct val="90000"/>
              </a:lnSpc>
            </a:pPr>
            <a:endParaRPr lang="en-US" sz="2400"/>
          </a:p>
          <a:p>
            <a:pPr>
              <a:lnSpc>
                <a:spcPct val="90000"/>
              </a:lnSpc>
            </a:pPr>
            <a:r>
              <a:rPr lang="en-US" sz="2400"/>
              <a:t> </a:t>
            </a:r>
          </a:p>
        </p:txBody>
      </p:sp>
      <p:graphicFrame>
        <p:nvGraphicFramePr>
          <p:cNvPr id="765956" name="Object 4"/>
          <p:cNvGraphicFramePr>
            <a:graphicFrameLocks noChangeAspect="1"/>
          </p:cNvGraphicFramePr>
          <p:nvPr/>
        </p:nvGraphicFramePr>
        <p:xfrm>
          <a:off x="1371600" y="3759200"/>
          <a:ext cx="3200400" cy="1422400"/>
        </p:xfrm>
        <a:graphic>
          <a:graphicData uri="http://schemas.openxmlformats.org/presentationml/2006/ole">
            <p:oleObj spid="_x0000_s765956" name="Equation" r:id="rId3" imgW="1371600" imgH="609480" progId="Equation.3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5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5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5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5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65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65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5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65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65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59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659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659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5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659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659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5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659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659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5958" grpId="0" autoUpdateAnimBg="0"/>
      <p:bldP spid="765955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6980" name="Rectangle 4"/>
          <p:cNvSpPr>
            <a:spLocks noChangeArrowheads="1"/>
          </p:cNvSpPr>
          <p:nvPr/>
        </p:nvSpPr>
        <p:spPr bwMode="auto">
          <a:xfrm>
            <a:off x="838200" y="914400"/>
            <a:ext cx="8153400" cy="152400"/>
          </a:xfrm>
          <a:prstGeom prst="rect">
            <a:avLst/>
          </a:prstGeom>
          <a:solidFill>
            <a:srgbClr val="FFFFFF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66978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844550"/>
          </a:xfrm>
        </p:spPr>
        <p:txBody>
          <a:bodyPr/>
          <a:lstStyle/>
          <a:p>
            <a:r>
              <a:rPr lang="en-US" dirty="0"/>
              <a:t>Selfish Stockholders Forego Positive NPV </a:t>
            </a:r>
            <a:r>
              <a:rPr lang="en-US" dirty="0" smtClean="0"/>
              <a:t>Project							</a:t>
            </a:r>
            <a:r>
              <a:rPr lang="en-US" sz="1600" i="1" dirty="0" smtClean="0"/>
              <a:t>LO17.2</a:t>
            </a:r>
            <a:endParaRPr lang="en-US" sz="1600" dirty="0"/>
          </a:p>
        </p:txBody>
      </p:sp>
      <p:sp>
        <p:nvSpPr>
          <p:cNvPr id="766979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295400"/>
            <a:ext cx="8001000" cy="5029200"/>
          </a:xfrm>
        </p:spPr>
        <p:txBody>
          <a:bodyPr/>
          <a:lstStyle/>
          <a:p>
            <a:r>
              <a:rPr lang="en-US" sz="2400"/>
              <a:t>Expected CF from the government sponsored project:</a:t>
            </a:r>
          </a:p>
          <a:p>
            <a:pPr lvl="1"/>
            <a:r>
              <a:rPr lang="en-US"/>
              <a:t>To Bondholder = $300</a:t>
            </a:r>
          </a:p>
          <a:p>
            <a:pPr lvl="1"/>
            <a:r>
              <a:rPr lang="en-US"/>
              <a:t>To Stockholder = ($350 - $300) = $50</a:t>
            </a:r>
          </a:p>
          <a:p>
            <a:endParaRPr lang="en-US" sz="2400"/>
          </a:p>
          <a:p>
            <a:r>
              <a:rPr lang="en-US" sz="2400" i="1"/>
              <a:t>PV</a:t>
            </a:r>
            <a:r>
              <a:rPr lang="en-US" sz="2400"/>
              <a:t> of Bonds Without the Project = $200</a:t>
            </a:r>
          </a:p>
          <a:p>
            <a:endParaRPr lang="en-US" sz="2400"/>
          </a:p>
          <a:p>
            <a:r>
              <a:rPr lang="en-US" sz="2400" i="1"/>
              <a:t>PV</a:t>
            </a:r>
            <a:r>
              <a:rPr lang="en-US" sz="2400"/>
              <a:t> of Stocks Without the Project  = $0</a:t>
            </a:r>
          </a:p>
          <a:p>
            <a:endParaRPr lang="en-US" sz="2400"/>
          </a:p>
          <a:p>
            <a:r>
              <a:rPr lang="en-US" sz="2400" i="1"/>
              <a:t>PV</a:t>
            </a:r>
            <a:r>
              <a:rPr lang="en-US" sz="2400"/>
              <a:t> of Bonds With the Project = $300 / 1.1 = $272.73</a:t>
            </a:r>
          </a:p>
          <a:p>
            <a:endParaRPr lang="en-US" sz="2400"/>
          </a:p>
          <a:p>
            <a:r>
              <a:rPr lang="en-US" sz="2400" i="1"/>
              <a:t>PV</a:t>
            </a:r>
            <a:r>
              <a:rPr lang="en-US" sz="2400"/>
              <a:t> of Stocks With the project = $50 / 1.1 - $100 = -$54.55</a:t>
            </a:r>
          </a:p>
          <a:p>
            <a:endParaRPr lang="en-US" sz="2400"/>
          </a:p>
        </p:txBody>
      </p:sp>
      <p:sp>
        <p:nvSpPr>
          <p:cNvPr id="6" name="Line 11"/>
          <p:cNvSpPr>
            <a:spLocks noChangeShapeType="1"/>
          </p:cNvSpPr>
          <p:nvPr/>
        </p:nvSpPr>
        <p:spPr bwMode="auto">
          <a:xfrm>
            <a:off x="914400" y="1008063"/>
            <a:ext cx="8001000" cy="0"/>
          </a:xfrm>
          <a:prstGeom prst="line">
            <a:avLst/>
          </a:prstGeom>
          <a:noFill/>
          <a:ln w="57150" cap="sq" cmpd="thinThick">
            <a:solidFill>
              <a:srgbClr val="B2830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en-C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6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6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6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69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669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669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69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669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669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69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669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669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69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669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669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69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669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669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69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669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669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6979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02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dirty="0"/>
              <a:t>Selfish Strategy 3: Milking the </a:t>
            </a:r>
            <a:r>
              <a:rPr lang="en-US" dirty="0" smtClean="0"/>
              <a:t>Property </a:t>
            </a:r>
            <a:r>
              <a:rPr lang="en-US" sz="1600" i="1" dirty="0" smtClean="0"/>
              <a:t>LO17.2</a:t>
            </a:r>
            <a:endParaRPr lang="en-US" sz="1600" dirty="0"/>
          </a:p>
        </p:txBody>
      </p:sp>
      <p:sp>
        <p:nvSpPr>
          <p:cNvPr id="768003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219200"/>
            <a:ext cx="8305800" cy="5181600"/>
          </a:xfrm>
        </p:spPr>
        <p:txBody>
          <a:bodyPr/>
          <a:lstStyle/>
          <a:p>
            <a:r>
              <a:rPr lang="en-US" sz="3200" dirty="0"/>
              <a:t>Liquidating dividends</a:t>
            </a:r>
          </a:p>
          <a:p>
            <a:pPr lvl="1"/>
            <a:r>
              <a:rPr lang="en-US" sz="2800" dirty="0"/>
              <a:t>Suppose our firm paid out a $200 dividend to the shareholders. This leaves the firm insolvent, with nothing for the bondholders, but plenty for the former shareholders.</a:t>
            </a:r>
          </a:p>
          <a:p>
            <a:pPr lvl="1"/>
            <a:r>
              <a:rPr lang="en-US" sz="2800" dirty="0"/>
              <a:t>Such tactics often violate bond indentures.</a:t>
            </a:r>
          </a:p>
          <a:p>
            <a:r>
              <a:rPr lang="en-US" sz="3200" dirty="0"/>
              <a:t>Increase perquisites to shareholders and/or management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8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8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68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68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680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680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680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680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0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9026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dirty="0" smtClean="0"/>
              <a:t>Can </a:t>
            </a:r>
            <a:r>
              <a:rPr lang="en-US" dirty="0"/>
              <a:t>Costs of Debt Be Reduced</a:t>
            </a:r>
            <a:r>
              <a:rPr lang="en-US" dirty="0" smtClean="0"/>
              <a:t>?		</a:t>
            </a:r>
            <a:r>
              <a:rPr lang="en-US" sz="1600" i="1" dirty="0" smtClean="0"/>
              <a:t>LO17.3</a:t>
            </a:r>
            <a:endParaRPr lang="en-US" sz="1600" dirty="0"/>
          </a:p>
        </p:txBody>
      </p:sp>
      <p:sp>
        <p:nvSpPr>
          <p:cNvPr id="769027" name="Rectangle 3"/>
          <p:cNvSpPr>
            <a:spLocks noGrp="1" noChangeArrowheads="1"/>
          </p:cNvSpPr>
          <p:nvPr>
            <p:ph idx="1"/>
          </p:nvPr>
        </p:nvSpPr>
        <p:spPr>
          <a:xfrm>
            <a:off x="1020763" y="1371600"/>
            <a:ext cx="7766050" cy="4564063"/>
          </a:xfrm>
        </p:spPr>
        <p:txBody>
          <a:bodyPr/>
          <a:lstStyle/>
          <a:p>
            <a:pPr algn="just">
              <a:spcAft>
                <a:spcPts val="600"/>
              </a:spcAft>
            </a:pPr>
            <a:r>
              <a:rPr lang="en-US" sz="3200"/>
              <a:t>Protective Covenants</a:t>
            </a:r>
          </a:p>
          <a:p>
            <a:pPr algn="just">
              <a:spcAft>
                <a:spcPts val="600"/>
              </a:spcAft>
            </a:pPr>
            <a:r>
              <a:rPr lang="en-US" sz="3200"/>
              <a:t>Debt Consolidation:</a:t>
            </a:r>
          </a:p>
          <a:p>
            <a:pPr lvl="1" algn="just">
              <a:spcAft>
                <a:spcPts val="600"/>
              </a:spcAft>
            </a:pPr>
            <a:r>
              <a:rPr lang="en-US" sz="2800"/>
              <a:t>If we minimize the number of parties, contracting costs fall.</a:t>
            </a:r>
          </a:p>
          <a:p>
            <a:pPr lvl="1" algn="just">
              <a:spcAft>
                <a:spcPts val="600"/>
              </a:spcAft>
            </a:pPr>
            <a:endParaRPr 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9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9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9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9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69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69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9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69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69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902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0050" name="Rectangle 2"/>
          <p:cNvSpPr>
            <a:spLocks noGrp="1" noChangeArrowheads="1"/>
          </p:cNvSpPr>
          <p:nvPr>
            <p:ph type="title"/>
          </p:nvPr>
        </p:nvSpPr>
        <p:spPr>
          <a:xfrm>
            <a:off x="979488" y="0"/>
            <a:ext cx="7781925" cy="1295400"/>
          </a:xfrm>
        </p:spPr>
        <p:txBody>
          <a:bodyPr/>
          <a:lstStyle/>
          <a:p>
            <a:r>
              <a:rPr lang="en-US" dirty="0"/>
              <a:t>Protective </a:t>
            </a:r>
            <a:r>
              <a:rPr lang="en-US" dirty="0" smtClean="0"/>
              <a:t>Covenants			</a:t>
            </a:r>
            <a:r>
              <a:rPr lang="en-US" sz="1600" i="1" dirty="0" smtClean="0"/>
              <a:t>LO17.3</a:t>
            </a:r>
            <a:endParaRPr lang="en-US" sz="1600" dirty="0"/>
          </a:p>
        </p:txBody>
      </p:sp>
      <p:sp>
        <p:nvSpPr>
          <p:cNvPr id="770051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219200"/>
            <a:ext cx="7772400" cy="4876800"/>
          </a:xfrm>
        </p:spPr>
        <p:txBody>
          <a:bodyPr/>
          <a:lstStyle/>
          <a:p>
            <a:r>
              <a:rPr lang="en-US" sz="3200" dirty="0"/>
              <a:t>Agreements to protect bondholders</a:t>
            </a:r>
          </a:p>
          <a:p>
            <a:r>
              <a:rPr lang="en-US" sz="3200" dirty="0"/>
              <a:t>Negative covenant: Thou </a:t>
            </a:r>
            <a:r>
              <a:rPr lang="en-US" sz="3200" dirty="0" err="1"/>
              <a:t>shalt</a:t>
            </a:r>
            <a:r>
              <a:rPr lang="en-US" sz="3200" dirty="0"/>
              <a:t> not:</a:t>
            </a:r>
          </a:p>
          <a:p>
            <a:pPr lvl="1"/>
            <a:r>
              <a:rPr lang="en-US" sz="2800" dirty="0"/>
              <a:t>Pay dividends beyond specified amount.</a:t>
            </a:r>
          </a:p>
          <a:p>
            <a:pPr lvl="1"/>
            <a:r>
              <a:rPr lang="en-US" sz="2800" dirty="0"/>
              <a:t>Sell more senior debt &amp; amount of new debt is limited.</a:t>
            </a:r>
          </a:p>
          <a:p>
            <a:pPr lvl="1"/>
            <a:r>
              <a:rPr lang="en-US" sz="2800" dirty="0"/>
              <a:t>Refund existing bond issue with new bonds paying lower interest rate.</a:t>
            </a:r>
          </a:p>
          <a:p>
            <a:pPr lvl="1"/>
            <a:r>
              <a:rPr lang="en-US" sz="2800" dirty="0"/>
              <a:t>Buy another company’s bonds.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0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70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0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70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0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70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0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70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0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770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0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770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0051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3844" name="Rectangle 4"/>
          <p:cNvSpPr>
            <a:spLocks noChangeArrowheads="1"/>
          </p:cNvSpPr>
          <p:nvPr/>
        </p:nvSpPr>
        <p:spPr bwMode="auto">
          <a:xfrm>
            <a:off x="979488" y="228600"/>
            <a:ext cx="8012112" cy="838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r>
              <a:rPr lang="en-US" sz="3600" b="0" dirty="0">
                <a:solidFill>
                  <a:srgbClr val="644A1A"/>
                </a:solidFill>
              </a:rPr>
              <a:t>Protective Covenants (continued</a:t>
            </a:r>
            <a:r>
              <a:rPr lang="en-US" sz="3600" b="0" dirty="0" smtClean="0">
                <a:solidFill>
                  <a:srgbClr val="644A1A"/>
                </a:solidFill>
              </a:rPr>
              <a:t>)	</a:t>
            </a:r>
            <a:r>
              <a:rPr lang="en-US" sz="1600" b="0" i="1" dirty="0" smtClean="0">
                <a:solidFill>
                  <a:srgbClr val="644A1A"/>
                </a:solidFill>
              </a:rPr>
              <a:t>LO17.3</a:t>
            </a:r>
            <a:endParaRPr lang="en-US" sz="1600" b="0" dirty="0">
              <a:solidFill>
                <a:srgbClr val="644A1A"/>
              </a:solidFill>
            </a:endParaRPr>
          </a:p>
        </p:txBody>
      </p:sp>
      <p:sp>
        <p:nvSpPr>
          <p:cNvPr id="803845" name="Rectangle 5"/>
          <p:cNvSpPr>
            <a:spLocks noChangeArrowheads="1"/>
          </p:cNvSpPr>
          <p:nvPr/>
        </p:nvSpPr>
        <p:spPr bwMode="auto">
          <a:xfrm>
            <a:off x="1066800" y="1219200"/>
            <a:ext cx="7772400" cy="48768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rgbClr val="671739"/>
              </a:buClr>
              <a:buFontTx/>
              <a:buChar char="•"/>
            </a:pPr>
            <a:r>
              <a:rPr lang="en-US" sz="3200" b="0" dirty="0">
                <a:solidFill>
                  <a:srgbClr val="644A1A"/>
                </a:solidFill>
              </a:rPr>
              <a:t>Positive covenant: Thou shall:</a:t>
            </a:r>
          </a:p>
          <a:p>
            <a:pPr marL="742950" lvl="1" indent="-285750">
              <a:spcBef>
                <a:spcPct val="20000"/>
              </a:spcBef>
              <a:buClr>
                <a:srgbClr val="671739"/>
              </a:buClr>
              <a:buFontTx/>
              <a:buChar char="–"/>
            </a:pPr>
            <a:r>
              <a:rPr lang="en-US" sz="2800" b="0" dirty="0">
                <a:solidFill>
                  <a:srgbClr val="644A1A"/>
                </a:solidFill>
              </a:rPr>
              <a:t>Use proceeds from sale of assets for other assets.</a:t>
            </a:r>
          </a:p>
          <a:p>
            <a:pPr marL="742950" lvl="1" indent="-285750">
              <a:spcBef>
                <a:spcPct val="20000"/>
              </a:spcBef>
              <a:buClr>
                <a:srgbClr val="671739"/>
              </a:buClr>
              <a:buFontTx/>
              <a:buChar char="–"/>
            </a:pPr>
            <a:r>
              <a:rPr lang="en-US" sz="2800" b="0" dirty="0">
                <a:solidFill>
                  <a:srgbClr val="644A1A"/>
                </a:solidFill>
              </a:rPr>
              <a:t>Allow redemption in event of merger or spinoff.</a:t>
            </a:r>
          </a:p>
          <a:p>
            <a:pPr marL="742950" lvl="1" indent="-285750">
              <a:spcBef>
                <a:spcPct val="20000"/>
              </a:spcBef>
              <a:buClr>
                <a:srgbClr val="671739"/>
              </a:buClr>
              <a:buFontTx/>
              <a:buChar char="–"/>
            </a:pPr>
            <a:r>
              <a:rPr lang="en-US" sz="2800" b="0" dirty="0">
                <a:solidFill>
                  <a:srgbClr val="644A1A"/>
                </a:solidFill>
              </a:rPr>
              <a:t>Maintain good condition of assets.</a:t>
            </a:r>
          </a:p>
          <a:p>
            <a:pPr marL="742950" lvl="1" indent="-285750">
              <a:spcBef>
                <a:spcPct val="20000"/>
              </a:spcBef>
              <a:buClr>
                <a:srgbClr val="671739"/>
              </a:buClr>
              <a:buFontTx/>
              <a:buChar char="–"/>
            </a:pPr>
            <a:r>
              <a:rPr lang="en-US" sz="2800" b="0" dirty="0">
                <a:solidFill>
                  <a:srgbClr val="644A1A"/>
                </a:solidFill>
              </a:rPr>
              <a:t>Provide audited financial information.</a:t>
            </a:r>
          </a:p>
          <a:p>
            <a:pPr marL="742950" lvl="1" indent="-285750">
              <a:spcBef>
                <a:spcPct val="20000"/>
              </a:spcBef>
              <a:buClr>
                <a:srgbClr val="671739"/>
              </a:buClr>
              <a:buFontTx/>
              <a:buChar char="–"/>
            </a:pPr>
            <a:r>
              <a:rPr lang="en-US" sz="2800" b="0" dirty="0">
                <a:solidFill>
                  <a:srgbClr val="644A1A"/>
                </a:solidFill>
              </a:rPr>
              <a:t>Segregate and maintain specific assets as security for debt.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03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384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1076" name="Rectangle 4"/>
          <p:cNvSpPr>
            <a:spLocks noChangeArrowheads="1"/>
          </p:cNvSpPr>
          <p:nvPr/>
        </p:nvSpPr>
        <p:spPr bwMode="auto">
          <a:xfrm>
            <a:off x="838200" y="914400"/>
            <a:ext cx="8153400" cy="152400"/>
          </a:xfrm>
          <a:prstGeom prst="rect">
            <a:avLst/>
          </a:prstGeom>
          <a:solidFill>
            <a:srgbClr val="FFFFFF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7107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844550"/>
          </a:xfrm>
        </p:spPr>
        <p:txBody>
          <a:bodyPr/>
          <a:lstStyle/>
          <a:p>
            <a:r>
              <a:rPr lang="en-US" dirty="0" smtClean="0"/>
              <a:t>Integration </a:t>
            </a:r>
            <a:r>
              <a:rPr lang="en-US" dirty="0"/>
              <a:t>of Tax Effects and Financial Distress </a:t>
            </a:r>
            <a:r>
              <a:rPr lang="en-US" dirty="0" smtClean="0"/>
              <a:t>Costs						</a:t>
            </a:r>
            <a:r>
              <a:rPr lang="en-US" sz="1600" i="1" dirty="0" smtClean="0"/>
              <a:t>LO17.4</a:t>
            </a:r>
            <a:endParaRPr lang="en-US" sz="1600" dirty="0"/>
          </a:p>
        </p:txBody>
      </p:sp>
      <p:sp>
        <p:nvSpPr>
          <p:cNvPr id="771075" name="Rectangle 3"/>
          <p:cNvSpPr>
            <a:spLocks noGrp="1" noChangeArrowheads="1"/>
          </p:cNvSpPr>
          <p:nvPr>
            <p:ph idx="1"/>
          </p:nvPr>
        </p:nvSpPr>
        <p:spPr>
          <a:xfrm>
            <a:off x="1020763" y="1371600"/>
            <a:ext cx="7766050" cy="4564063"/>
          </a:xfrm>
        </p:spPr>
        <p:txBody>
          <a:bodyPr/>
          <a:lstStyle/>
          <a:p>
            <a:pPr algn="just">
              <a:spcAft>
                <a:spcPts val="600"/>
              </a:spcAft>
            </a:pPr>
            <a:r>
              <a:rPr lang="en-US" sz="3200" dirty="0"/>
              <a:t>There is a trade-off between the tax advantage of debt and the costs of financial distress.</a:t>
            </a:r>
          </a:p>
          <a:p>
            <a:pPr algn="just">
              <a:spcAft>
                <a:spcPts val="600"/>
              </a:spcAft>
            </a:pPr>
            <a:r>
              <a:rPr lang="en-US" sz="3200" dirty="0"/>
              <a:t>It is difficult to express this with a precise and rigorous formula.</a:t>
            </a:r>
          </a:p>
        </p:txBody>
      </p:sp>
      <p:sp>
        <p:nvSpPr>
          <p:cNvPr id="8" name="Line 11"/>
          <p:cNvSpPr>
            <a:spLocks noChangeShapeType="1"/>
          </p:cNvSpPr>
          <p:nvPr/>
        </p:nvSpPr>
        <p:spPr bwMode="auto">
          <a:xfrm>
            <a:off x="914400" y="1008063"/>
            <a:ext cx="8001000" cy="0"/>
          </a:xfrm>
          <a:prstGeom prst="line">
            <a:avLst/>
          </a:prstGeom>
          <a:noFill/>
          <a:ln w="57150" cap="sq" cmpd="thinThick">
            <a:solidFill>
              <a:srgbClr val="B2830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en-C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1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71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71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107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2124" name="Rectangle 28"/>
          <p:cNvSpPr>
            <a:spLocks noChangeArrowheads="1"/>
          </p:cNvSpPr>
          <p:nvPr/>
        </p:nvSpPr>
        <p:spPr bwMode="auto">
          <a:xfrm>
            <a:off x="838200" y="914400"/>
            <a:ext cx="8153400" cy="152400"/>
          </a:xfrm>
          <a:prstGeom prst="rect">
            <a:avLst/>
          </a:prstGeom>
          <a:solidFill>
            <a:srgbClr val="FFFFFF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72098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844550"/>
          </a:xfrm>
        </p:spPr>
        <p:txBody>
          <a:bodyPr/>
          <a:lstStyle/>
          <a:p>
            <a:r>
              <a:rPr lang="en-US" dirty="0"/>
              <a:t>Integration of Tax Effects and Financial Distress </a:t>
            </a:r>
            <a:r>
              <a:rPr lang="en-US" dirty="0" smtClean="0"/>
              <a:t>Costs (Figure 17.1)			</a:t>
            </a:r>
            <a:r>
              <a:rPr lang="en-US" sz="1600" i="1" dirty="0" smtClean="0"/>
              <a:t> </a:t>
            </a:r>
            <a:r>
              <a:rPr lang="en-US" sz="1600" i="1" dirty="0" smtClean="0"/>
              <a:t>LO17.4 </a:t>
            </a:r>
            <a:endParaRPr lang="en-US" dirty="0"/>
          </a:p>
        </p:txBody>
      </p:sp>
      <p:sp>
        <p:nvSpPr>
          <p:cNvPr id="772099" name="Line 3"/>
          <p:cNvSpPr>
            <a:spLocks noChangeShapeType="1"/>
          </p:cNvSpPr>
          <p:nvPr/>
        </p:nvSpPr>
        <p:spPr bwMode="auto">
          <a:xfrm flipV="1">
            <a:off x="2084388" y="2419350"/>
            <a:ext cx="4191000" cy="1466850"/>
          </a:xfrm>
          <a:prstGeom prst="line">
            <a:avLst/>
          </a:prstGeom>
          <a:noFill/>
          <a:ln w="38100">
            <a:solidFill>
              <a:srgbClr val="0070C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72100" name="Line 4"/>
          <p:cNvSpPr>
            <a:spLocks noChangeShapeType="1"/>
          </p:cNvSpPr>
          <p:nvPr/>
        </p:nvSpPr>
        <p:spPr bwMode="auto">
          <a:xfrm>
            <a:off x="2084388" y="3886200"/>
            <a:ext cx="4203700" cy="0"/>
          </a:xfrm>
          <a:prstGeom prst="line">
            <a:avLst/>
          </a:prstGeom>
          <a:noFill/>
          <a:ln w="28575">
            <a:solidFill>
              <a:srgbClr val="7030A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72101" name="Text Box 5"/>
          <p:cNvSpPr txBox="1">
            <a:spLocks noChangeArrowheads="1"/>
          </p:cNvSpPr>
          <p:nvPr/>
        </p:nvSpPr>
        <p:spPr bwMode="auto">
          <a:xfrm>
            <a:off x="6311900" y="5818188"/>
            <a:ext cx="2216150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</a:pPr>
            <a:r>
              <a:rPr lang="en-US" sz="1700"/>
              <a:t>Debt (</a:t>
            </a:r>
            <a:r>
              <a:rPr lang="en-US" sz="1700" i="1"/>
              <a:t>B</a:t>
            </a:r>
            <a:r>
              <a:rPr lang="en-US" sz="1700"/>
              <a:t>)</a:t>
            </a:r>
          </a:p>
        </p:txBody>
      </p:sp>
      <p:sp>
        <p:nvSpPr>
          <p:cNvPr id="772102" name="Text Box 6"/>
          <p:cNvSpPr txBox="1">
            <a:spLocks noChangeArrowheads="1"/>
          </p:cNvSpPr>
          <p:nvPr/>
        </p:nvSpPr>
        <p:spPr bwMode="auto">
          <a:xfrm>
            <a:off x="1262063" y="1606550"/>
            <a:ext cx="2481262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700"/>
              <a:t>Value of firm (</a:t>
            </a:r>
            <a:r>
              <a:rPr lang="en-US" sz="1700" i="1"/>
              <a:t>V</a:t>
            </a:r>
            <a:r>
              <a:rPr lang="en-US" sz="1700"/>
              <a:t>)</a:t>
            </a:r>
            <a:endParaRPr lang="en-US" sz="1700" i="1"/>
          </a:p>
        </p:txBody>
      </p:sp>
      <p:sp>
        <p:nvSpPr>
          <p:cNvPr id="772103" name="Line 7"/>
          <p:cNvSpPr>
            <a:spLocks noChangeShapeType="1"/>
          </p:cNvSpPr>
          <p:nvPr/>
        </p:nvSpPr>
        <p:spPr bwMode="auto">
          <a:xfrm>
            <a:off x="2079625" y="1981200"/>
            <a:ext cx="0" cy="39941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72104" name="Line 8"/>
          <p:cNvSpPr>
            <a:spLocks noChangeShapeType="1"/>
          </p:cNvSpPr>
          <p:nvPr/>
        </p:nvSpPr>
        <p:spPr bwMode="auto">
          <a:xfrm flipV="1">
            <a:off x="2079625" y="5956300"/>
            <a:ext cx="41878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72105" name="Text Box 9"/>
          <p:cNvSpPr txBox="1">
            <a:spLocks noChangeArrowheads="1"/>
          </p:cNvSpPr>
          <p:nvPr/>
        </p:nvSpPr>
        <p:spPr bwMode="auto">
          <a:xfrm>
            <a:off x="1733550" y="5775325"/>
            <a:ext cx="29845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b="0"/>
              <a:t>0</a:t>
            </a:r>
          </a:p>
        </p:txBody>
      </p:sp>
      <p:sp>
        <p:nvSpPr>
          <p:cNvPr id="772106" name="Line 10"/>
          <p:cNvSpPr>
            <a:spLocks noChangeShapeType="1"/>
          </p:cNvSpPr>
          <p:nvPr/>
        </p:nvSpPr>
        <p:spPr bwMode="auto">
          <a:xfrm>
            <a:off x="5516563" y="2709863"/>
            <a:ext cx="0" cy="11382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72107" name="Line 11"/>
          <p:cNvSpPr>
            <a:spLocks noChangeShapeType="1"/>
          </p:cNvSpPr>
          <p:nvPr/>
        </p:nvSpPr>
        <p:spPr bwMode="auto">
          <a:xfrm>
            <a:off x="5961063" y="2544763"/>
            <a:ext cx="0" cy="8207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72108" name="Line 12"/>
          <p:cNvSpPr>
            <a:spLocks noChangeShapeType="1"/>
          </p:cNvSpPr>
          <p:nvPr/>
        </p:nvSpPr>
        <p:spPr bwMode="auto">
          <a:xfrm>
            <a:off x="4711700" y="3124200"/>
            <a:ext cx="0" cy="2819400"/>
          </a:xfrm>
          <a:prstGeom prst="line">
            <a:avLst/>
          </a:prstGeom>
          <a:noFill/>
          <a:ln w="28575">
            <a:solidFill>
              <a:srgbClr val="010004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72109" name="Text Box 13"/>
          <p:cNvSpPr txBox="1">
            <a:spLocks noChangeArrowheads="1"/>
          </p:cNvSpPr>
          <p:nvPr/>
        </p:nvSpPr>
        <p:spPr bwMode="auto">
          <a:xfrm>
            <a:off x="3657600" y="1828800"/>
            <a:ext cx="1797050" cy="4826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600" b="0" dirty="0">
                <a:solidFill>
                  <a:srgbClr val="644A1A"/>
                </a:solidFill>
              </a:rPr>
              <a:t>Present value of tax</a:t>
            </a:r>
            <a:br>
              <a:rPr lang="en-US" sz="1600" b="0" dirty="0">
                <a:solidFill>
                  <a:srgbClr val="644A1A"/>
                </a:solidFill>
              </a:rPr>
            </a:br>
            <a:r>
              <a:rPr lang="en-US" sz="1600" b="0" dirty="0">
                <a:solidFill>
                  <a:srgbClr val="644A1A"/>
                </a:solidFill>
              </a:rPr>
              <a:t>shield on debt</a:t>
            </a:r>
          </a:p>
        </p:txBody>
      </p:sp>
      <p:sp>
        <p:nvSpPr>
          <p:cNvPr id="772110" name="Text Box 14"/>
          <p:cNvSpPr txBox="1">
            <a:spLocks noChangeArrowheads="1"/>
          </p:cNvSpPr>
          <p:nvPr/>
        </p:nvSpPr>
        <p:spPr bwMode="auto">
          <a:xfrm>
            <a:off x="7123113" y="2946400"/>
            <a:ext cx="2020887" cy="4826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>
              <a:lnSpc>
                <a:spcPct val="80000"/>
              </a:lnSpc>
            </a:pPr>
            <a:r>
              <a:rPr lang="en-US" sz="1600" b="0" dirty="0">
                <a:solidFill>
                  <a:srgbClr val="644A1A"/>
                </a:solidFill>
              </a:rPr>
              <a:t>Present value of</a:t>
            </a:r>
            <a:br>
              <a:rPr lang="en-US" sz="1600" b="0" dirty="0">
                <a:solidFill>
                  <a:srgbClr val="644A1A"/>
                </a:solidFill>
              </a:rPr>
            </a:br>
            <a:r>
              <a:rPr lang="en-US" sz="1600" b="0" dirty="0">
                <a:solidFill>
                  <a:srgbClr val="644A1A"/>
                </a:solidFill>
              </a:rPr>
              <a:t>financial distress costs</a:t>
            </a:r>
          </a:p>
        </p:txBody>
      </p:sp>
      <p:sp>
        <p:nvSpPr>
          <p:cNvPr id="772111" name="Text Box 15"/>
          <p:cNvSpPr txBox="1">
            <a:spLocks noChangeArrowheads="1"/>
          </p:cNvSpPr>
          <p:nvPr/>
        </p:nvSpPr>
        <p:spPr bwMode="auto">
          <a:xfrm>
            <a:off x="7335838" y="1524000"/>
            <a:ext cx="1808162" cy="6778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>
              <a:lnSpc>
                <a:spcPct val="80000"/>
              </a:lnSpc>
            </a:pPr>
            <a:r>
              <a:rPr lang="en-US" sz="1600" b="0">
                <a:solidFill>
                  <a:srgbClr val="0344E5"/>
                </a:solidFill>
              </a:rPr>
              <a:t>Value of firm under</a:t>
            </a:r>
            <a:br>
              <a:rPr lang="en-US" sz="1600" b="0">
                <a:solidFill>
                  <a:srgbClr val="0344E5"/>
                </a:solidFill>
              </a:rPr>
            </a:br>
            <a:r>
              <a:rPr lang="en-US" sz="1600" b="0">
                <a:solidFill>
                  <a:srgbClr val="0344E5"/>
                </a:solidFill>
              </a:rPr>
              <a:t>MM with corporate</a:t>
            </a:r>
            <a:br>
              <a:rPr lang="en-US" sz="1600" b="0">
                <a:solidFill>
                  <a:srgbClr val="0344E5"/>
                </a:solidFill>
              </a:rPr>
            </a:br>
            <a:r>
              <a:rPr lang="en-US" sz="1600" b="0">
                <a:solidFill>
                  <a:srgbClr val="0344E5"/>
                </a:solidFill>
              </a:rPr>
              <a:t>taxes and debt</a:t>
            </a:r>
          </a:p>
        </p:txBody>
      </p:sp>
      <p:sp>
        <p:nvSpPr>
          <p:cNvPr id="772112" name="Text Box 16"/>
          <p:cNvSpPr txBox="1">
            <a:spLocks noChangeArrowheads="1"/>
          </p:cNvSpPr>
          <p:nvPr/>
        </p:nvSpPr>
        <p:spPr bwMode="auto">
          <a:xfrm>
            <a:off x="6243638" y="2286000"/>
            <a:ext cx="1376362" cy="2873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600" b="0" i="1">
                <a:solidFill>
                  <a:srgbClr val="0344E5"/>
                </a:solidFill>
              </a:rPr>
              <a:t>V</a:t>
            </a:r>
            <a:r>
              <a:rPr lang="en-US" sz="1600" b="0" i="1" baseline="-25000">
                <a:solidFill>
                  <a:srgbClr val="0344E5"/>
                </a:solidFill>
              </a:rPr>
              <a:t>L </a:t>
            </a:r>
            <a:r>
              <a:rPr lang="en-US" sz="1600" b="0">
                <a:solidFill>
                  <a:srgbClr val="0344E5"/>
                </a:solidFill>
              </a:rPr>
              <a:t>= </a:t>
            </a:r>
            <a:r>
              <a:rPr lang="en-US" sz="1600" b="0" i="1">
                <a:solidFill>
                  <a:srgbClr val="0344E5"/>
                </a:solidFill>
              </a:rPr>
              <a:t>V</a:t>
            </a:r>
            <a:r>
              <a:rPr lang="en-US" sz="1600" b="0" i="1" baseline="-25000">
                <a:solidFill>
                  <a:srgbClr val="0344E5"/>
                </a:solidFill>
              </a:rPr>
              <a:t>U  </a:t>
            </a:r>
            <a:r>
              <a:rPr lang="en-US" sz="1600" b="0">
                <a:solidFill>
                  <a:srgbClr val="0344E5"/>
                </a:solidFill>
              </a:rPr>
              <a:t>+ </a:t>
            </a:r>
            <a:r>
              <a:rPr lang="en-US" sz="1600" b="0" i="1">
                <a:solidFill>
                  <a:srgbClr val="0344E5"/>
                </a:solidFill>
              </a:rPr>
              <a:t>T</a:t>
            </a:r>
            <a:r>
              <a:rPr lang="en-US" sz="1600" b="0" i="1" baseline="-25000">
                <a:solidFill>
                  <a:srgbClr val="0344E5"/>
                </a:solidFill>
              </a:rPr>
              <a:t>C</a:t>
            </a:r>
            <a:r>
              <a:rPr lang="en-US" sz="1600" b="0" i="1">
                <a:solidFill>
                  <a:srgbClr val="0344E5"/>
                </a:solidFill>
              </a:rPr>
              <a:t>B</a:t>
            </a:r>
            <a:endParaRPr lang="en-US" sz="1600" b="0">
              <a:solidFill>
                <a:srgbClr val="0344E5"/>
              </a:solidFill>
            </a:endParaRPr>
          </a:p>
        </p:txBody>
      </p:sp>
      <p:sp>
        <p:nvSpPr>
          <p:cNvPr id="772113" name="Text Box 17"/>
          <p:cNvSpPr txBox="1">
            <a:spLocks noChangeArrowheads="1"/>
          </p:cNvSpPr>
          <p:nvPr/>
        </p:nvSpPr>
        <p:spPr bwMode="auto">
          <a:xfrm>
            <a:off x="6165850" y="3446463"/>
            <a:ext cx="2182813" cy="2873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600" b="0" i="1">
                <a:solidFill>
                  <a:srgbClr val="FF0000"/>
                </a:solidFill>
              </a:rPr>
              <a:t>V </a:t>
            </a:r>
            <a:r>
              <a:rPr lang="en-US" sz="1600" b="0">
                <a:solidFill>
                  <a:srgbClr val="FF0000"/>
                </a:solidFill>
              </a:rPr>
              <a:t>= Actual value of firm</a:t>
            </a:r>
          </a:p>
        </p:txBody>
      </p:sp>
      <p:sp>
        <p:nvSpPr>
          <p:cNvPr id="772114" name="Text Box 18"/>
          <p:cNvSpPr txBox="1">
            <a:spLocks noChangeArrowheads="1"/>
          </p:cNvSpPr>
          <p:nvPr/>
        </p:nvSpPr>
        <p:spPr bwMode="auto">
          <a:xfrm>
            <a:off x="6280150" y="3765550"/>
            <a:ext cx="2787650" cy="2873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600" b="0" i="1" dirty="0">
                <a:solidFill>
                  <a:srgbClr val="7030A0"/>
                </a:solidFill>
              </a:rPr>
              <a:t>V</a:t>
            </a:r>
            <a:r>
              <a:rPr lang="en-US" sz="1600" b="0" i="1" baseline="-25000" dirty="0">
                <a:solidFill>
                  <a:srgbClr val="7030A0"/>
                </a:solidFill>
              </a:rPr>
              <a:t>U </a:t>
            </a:r>
            <a:r>
              <a:rPr lang="en-US" sz="1600" b="0" dirty="0">
                <a:solidFill>
                  <a:srgbClr val="7030A0"/>
                </a:solidFill>
              </a:rPr>
              <a:t>= Value of firm with no debt</a:t>
            </a:r>
          </a:p>
        </p:txBody>
      </p:sp>
      <p:sp>
        <p:nvSpPr>
          <p:cNvPr id="772115" name="Text Box 19"/>
          <p:cNvSpPr txBox="1">
            <a:spLocks noChangeArrowheads="1"/>
          </p:cNvSpPr>
          <p:nvPr/>
        </p:nvSpPr>
        <p:spPr bwMode="auto">
          <a:xfrm>
            <a:off x="4497388" y="6051550"/>
            <a:ext cx="409575" cy="2873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600" b="0" i="1"/>
              <a:t>B*</a:t>
            </a:r>
            <a:endParaRPr lang="en-US" sz="1600" b="0"/>
          </a:p>
        </p:txBody>
      </p:sp>
      <p:sp>
        <p:nvSpPr>
          <p:cNvPr id="772116" name="Text Box 20"/>
          <p:cNvSpPr txBox="1">
            <a:spLocks noChangeArrowheads="1"/>
          </p:cNvSpPr>
          <p:nvPr/>
        </p:nvSpPr>
        <p:spPr bwMode="auto">
          <a:xfrm>
            <a:off x="1052513" y="2895600"/>
            <a:ext cx="1033462" cy="4826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600" b="0"/>
              <a:t>Maximum</a:t>
            </a:r>
            <a:br>
              <a:rPr lang="en-US" sz="1600" b="0"/>
            </a:br>
            <a:r>
              <a:rPr lang="en-US" sz="1600" b="0"/>
              <a:t>firm value</a:t>
            </a:r>
          </a:p>
        </p:txBody>
      </p:sp>
      <p:sp>
        <p:nvSpPr>
          <p:cNvPr id="772117" name="Text Box 21"/>
          <p:cNvSpPr txBox="1">
            <a:spLocks noChangeArrowheads="1"/>
          </p:cNvSpPr>
          <p:nvPr/>
        </p:nvSpPr>
        <p:spPr bwMode="auto">
          <a:xfrm>
            <a:off x="3654425" y="6296025"/>
            <a:ext cx="2136775" cy="2873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600" b="0"/>
              <a:t>Optimal amount of debt</a:t>
            </a:r>
          </a:p>
        </p:txBody>
      </p:sp>
      <p:sp>
        <p:nvSpPr>
          <p:cNvPr id="772118" name="Line 22"/>
          <p:cNvSpPr>
            <a:spLocks noChangeShapeType="1"/>
          </p:cNvSpPr>
          <p:nvPr/>
        </p:nvSpPr>
        <p:spPr bwMode="auto">
          <a:xfrm flipV="1">
            <a:off x="2057400" y="3276600"/>
            <a:ext cx="1752600" cy="6096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72120" name="Arc 24"/>
          <p:cNvSpPr>
            <a:spLocks/>
          </p:cNvSpPr>
          <p:nvPr/>
        </p:nvSpPr>
        <p:spPr bwMode="auto">
          <a:xfrm flipH="1" flipV="1">
            <a:off x="6021388" y="2895600"/>
            <a:ext cx="1098550" cy="533400"/>
          </a:xfrm>
          <a:custGeom>
            <a:avLst/>
            <a:gdLst>
              <a:gd name="G0" fmla="+- 19504 0 0"/>
              <a:gd name="G1" fmla="+- 0 0 0"/>
              <a:gd name="G2" fmla="+- 21600 0 0"/>
              <a:gd name="T0" fmla="*/ 19815 w 19815"/>
              <a:gd name="T1" fmla="*/ 21598 h 21600"/>
              <a:gd name="T2" fmla="*/ 0 w 19815"/>
              <a:gd name="T3" fmla="*/ 9281 h 21600"/>
              <a:gd name="T4" fmla="*/ 19504 w 19815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815" h="21600" fill="none" extrusionOk="0">
                <a:moveTo>
                  <a:pt x="19814" y="21597"/>
                </a:moveTo>
                <a:cubicBezTo>
                  <a:pt x="19711" y="21599"/>
                  <a:pt x="19607" y="21599"/>
                  <a:pt x="19504" y="21600"/>
                </a:cubicBezTo>
                <a:cubicBezTo>
                  <a:pt x="11170" y="21600"/>
                  <a:pt x="3580" y="16806"/>
                  <a:pt x="-1" y="9281"/>
                </a:cubicBezTo>
              </a:path>
              <a:path w="19815" h="21600" stroke="0" extrusionOk="0">
                <a:moveTo>
                  <a:pt x="19814" y="21597"/>
                </a:moveTo>
                <a:cubicBezTo>
                  <a:pt x="19711" y="21599"/>
                  <a:pt x="19607" y="21599"/>
                  <a:pt x="19504" y="21600"/>
                </a:cubicBezTo>
                <a:cubicBezTo>
                  <a:pt x="11170" y="21600"/>
                  <a:pt x="3580" y="16806"/>
                  <a:pt x="-1" y="9281"/>
                </a:cubicBezTo>
                <a:lnTo>
                  <a:pt x="19504" y="0"/>
                </a:lnTo>
                <a:close/>
              </a:path>
            </a:pathLst>
          </a:custGeom>
          <a:noFill/>
          <a:ln w="28575">
            <a:solidFill>
              <a:srgbClr val="010004"/>
            </a:solidFill>
            <a:round/>
            <a:headEnd type="arrow" w="med" len="med"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72121" name="Arc 25"/>
          <p:cNvSpPr>
            <a:spLocks/>
          </p:cNvSpPr>
          <p:nvPr/>
        </p:nvSpPr>
        <p:spPr bwMode="auto">
          <a:xfrm flipH="1">
            <a:off x="4699000" y="1600200"/>
            <a:ext cx="711200" cy="1371600"/>
          </a:xfrm>
          <a:custGeom>
            <a:avLst/>
            <a:gdLst>
              <a:gd name="G0" fmla="+- 649 0 0"/>
              <a:gd name="G1" fmla="+- 0 0 0"/>
              <a:gd name="G2" fmla="+- 21600 0 0"/>
              <a:gd name="T0" fmla="*/ 18747 w 18747"/>
              <a:gd name="T1" fmla="*/ 11791 h 21600"/>
              <a:gd name="T2" fmla="*/ 0 w 18747"/>
              <a:gd name="T3" fmla="*/ 21590 h 21600"/>
              <a:gd name="T4" fmla="*/ 649 w 18747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747" h="21600" fill="none" extrusionOk="0">
                <a:moveTo>
                  <a:pt x="18746" y="11790"/>
                </a:moveTo>
                <a:cubicBezTo>
                  <a:pt x="14760" y="17909"/>
                  <a:pt x="7951" y="21599"/>
                  <a:pt x="649" y="21600"/>
                </a:cubicBezTo>
                <a:cubicBezTo>
                  <a:pt x="432" y="21600"/>
                  <a:pt x="216" y="21596"/>
                  <a:pt x="-1" y="21590"/>
                </a:cubicBezTo>
              </a:path>
              <a:path w="18747" h="21600" stroke="0" extrusionOk="0">
                <a:moveTo>
                  <a:pt x="18746" y="11790"/>
                </a:moveTo>
                <a:cubicBezTo>
                  <a:pt x="14760" y="17909"/>
                  <a:pt x="7951" y="21599"/>
                  <a:pt x="649" y="21600"/>
                </a:cubicBezTo>
                <a:cubicBezTo>
                  <a:pt x="432" y="21600"/>
                  <a:pt x="216" y="21596"/>
                  <a:pt x="-1" y="21590"/>
                </a:cubicBezTo>
                <a:lnTo>
                  <a:pt x="649" y="0"/>
                </a:lnTo>
                <a:close/>
              </a:path>
            </a:pathLst>
          </a:custGeom>
          <a:noFill/>
          <a:ln w="28575">
            <a:solidFill>
              <a:srgbClr val="010004"/>
            </a:solidFill>
            <a:round/>
            <a:headEnd/>
            <a:tailEnd type="arrow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72122" name="Line 26"/>
          <p:cNvSpPr>
            <a:spLocks noChangeShapeType="1"/>
          </p:cNvSpPr>
          <p:nvPr/>
        </p:nvSpPr>
        <p:spPr bwMode="auto">
          <a:xfrm flipH="1">
            <a:off x="2082800" y="3124200"/>
            <a:ext cx="2667000" cy="0"/>
          </a:xfrm>
          <a:prstGeom prst="line">
            <a:avLst/>
          </a:prstGeom>
          <a:noFill/>
          <a:ln w="28575">
            <a:solidFill>
              <a:srgbClr val="010004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72123" name="Arc 27"/>
          <p:cNvSpPr>
            <a:spLocks/>
          </p:cNvSpPr>
          <p:nvPr/>
        </p:nvSpPr>
        <p:spPr bwMode="auto">
          <a:xfrm flipH="1" flipV="1">
            <a:off x="6400800" y="1716088"/>
            <a:ext cx="1519238" cy="495300"/>
          </a:xfrm>
          <a:custGeom>
            <a:avLst/>
            <a:gdLst>
              <a:gd name="G0" fmla="+- 0 0 0"/>
              <a:gd name="G1" fmla="+- 0 0 0"/>
              <a:gd name="G2" fmla="+- 21600 0 0"/>
              <a:gd name="T0" fmla="*/ 21519 w 21519"/>
              <a:gd name="T1" fmla="*/ 1871 h 19284"/>
              <a:gd name="T2" fmla="*/ 9730 w 21519"/>
              <a:gd name="T3" fmla="*/ 19284 h 19284"/>
              <a:gd name="T4" fmla="*/ 0 w 21519"/>
              <a:gd name="T5" fmla="*/ 0 h 19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519" h="19284" fill="none" extrusionOk="0">
                <a:moveTo>
                  <a:pt x="21518" y="1870"/>
                </a:moveTo>
                <a:cubicBezTo>
                  <a:pt x="20870" y="9325"/>
                  <a:pt x="16410" y="15913"/>
                  <a:pt x="9730" y="19284"/>
                </a:cubicBezTo>
              </a:path>
              <a:path w="21519" h="19284" stroke="0" extrusionOk="0">
                <a:moveTo>
                  <a:pt x="21518" y="1870"/>
                </a:moveTo>
                <a:cubicBezTo>
                  <a:pt x="20870" y="9325"/>
                  <a:pt x="16410" y="15913"/>
                  <a:pt x="9730" y="19284"/>
                </a:cubicBezTo>
                <a:lnTo>
                  <a:pt x="0" y="0"/>
                </a:lnTo>
                <a:close/>
              </a:path>
            </a:pathLst>
          </a:custGeom>
          <a:noFill/>
          <a:ln w="28575">
            <a:solidFill>
              <a:srgbClr val="0344E5"/>
            </a:solidFill>
            <a:round/>
            <a:headEnd type="arrow" w="med" len="med"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72119" name="Arc 23"/>
          <p:cNvSpPr>
            <a:spLocks/>
          </p:cNvSpPr>
          <p:nvPr/>
        </p:nvSpPr>
        <p:spPr bwMode="auto">
          <a:xfrm rot="9905712" flipH="1" flipV="1">
            <a:off x="3956050" y="2954338"/>
            <a:ext cx="2362200" cy="2112962"/>
          </a:xfrm>
          <a:custGeom>
            <a:avLst/>
            <a:gdLst>
              <a:gd name="G0" fmla="+- 2470 0 0"/>
              <a:gd name="G1" fmla="+- 21600 0 0"/>
              <a:gd name="G2" fmla="+- 21600 0 0"/>
              <a:gd name="T0" fmla="*/ 0 w 20346"/>
              <a:gd name="T1" fmla="*/ 142 h 21600"/>
              <a:gd name="T2" fmla="*/ 20346 w 20346"/>
              <a:gd name="T3" fmla="*/ 9475 h 21600"/>
              <a:gd name="T4" fmla="*/ 2470 w 20346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346" h="21600" fill="none" extrusionOk="0">
                <a:moveTo>
                  <a:pt x="-1" y="141"/>
                </a:moveTo>
                <a:cubicBezTo>
                  <a:pt x="819" y="47"/>
                  <a:pt x="1644" y="-1"/>
                  <a:pt x="2470" y="0"/>
                </a:cubicBezTo>
                <a:cubicBezTo>
                  <a:pt x="9630" y="0"/>
                  <a:pt x="16326" y="3548"/>
                  <a:pt x="20345" y="9475"/>
                </a:cubicBezTo>
              </a:path>
              <a:path w="20346" h="21600" stroke="0" extrusionOk="0">
                <a:moveTo>
                  <a:pt x="-1" y="141"/>
                </a:moveTo>
                <a:cubicBezTo>
                  <a:pt x="819" y="47"/>
                  <a:pt x="1644" y="-1"/>
                  <a:pt x="2470" y="0"/>
                </a:cubicBezTo>
                <a:cubicBezTo>
                  <a:pt x="9630" y="0"/>
                  <a:pt x="16326" y="3548"/>
                  <a:pt x="20345" y="9475"/>
                </a:cubicBezTo>
                <a:lnTo>
                  <a:pt x="2470" y="2160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endParaRPr lang="en-US" b="0">
              <a:latin typeface="Century Gothic" pitchFamily="34" charset="0"/>
            </a:endParaRPr>
          </a:p>
          <a:p>
            <a:pPr algn="ctr" eaLnBrk="0" hangingPunct="0"/>
            <a:endParaRPr lang="en-US" b="0">
              <a:latin typeface="Century Gothic" pitchFamily="34" charset="0"/>
            </a:endParaRPr>
          </a:p>
        </p:txBody>
      </p:sp>
      <p:sp>
        <p:nvSpPr>
          <p:cNvPr id="30" name="Line 11"/>
          <p:cNvSpPr>
            <a:spLocks noChangeShapeType="1"/>
          </p:cNvSpPr>
          <p:nvPr/>
        </p:nvSpPr>
        <p:spPr bwMode="auto">
          <a:xfrm>
            <a:off x="914400" y="1008063"/>
            <a:ext cx="8001000" cy="0"/>
          </a:xfrm>
          <a:prstGeom prst="line">
            <a:avLst/>
          </a:prstGeom>
          <a:noFill/>
          <a:ln w="57150" cap="sq" cmpd="thinThick">
            <a:solidFill>
              <a:srgbClr val="B2830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en-C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2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72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2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2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72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2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2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72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72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2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772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2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772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2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772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2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2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72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72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2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72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2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772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2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2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2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72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72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72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72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2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2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772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2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72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72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72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72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2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"/>
                            </p:stCondLst>
                            <p:childTnLst>
                              <p:par>
                                <p:cTn id="8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2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772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2099" grpId="0" animBg="1"/>
      <p:bldP spid="772100" grpId="0" animBg="1"/>
      <p:bldP spid="772106" grpId="0" animBg="1"/>
      <p:bldP spid="772107" grpId="0" animBg="1"/>
      <p:bldP spid="772108" grpId="0" animBg="1"/>
      <p:bldP spid="772109" grpId="0" autoUpdateAnimBg="0"/>
      <p:bldP spid="772110" grpId="0" autoUpdateAnimBg="0"/>
      <p:bldP spid="772111" grpId="0" autoUpdateAnimBg="0"/>
      <p:bldP spid="772112" grpId="0" autoUpdateAnimBg="0"/>
      <p:bldP spid="772113" grpId="0" autoUpdateAnimBg="0"/>
      <p:bldP spid="772114" grpId="0" autoUpdateAnimBg="0"/>
      <p:bldP spid="772115" grpId="0" autoUpdateAnimBg="0"/>
      <p:bldP spid="772116" grpId="0" autoUpdateAnimBg="0"/>
      <p:bldP spid="772117" grpId="0" autoUpdateAnimBg="0"/>
      <p:bldP spid="772118" grpId="0" animBg="1"/>
      <p:bldP spid="772120" grpId="0" animBg="1"/>
      <p:bldP spid="772121" grpId="0" animBg="1"/>
      <p:bldP spid="772122" grpId="0" animBg="1"/>
      <p:bldP spid="772123" grpId="0" animBg="1"/>
      <p:bldP spid="772119" grpId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3122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dirty="0"/>
              <a:t>The Pie Model </a:t>
            </a:r>
            <a:r>
              <a:rPr lang="en-US" dirty="0" smtClean="0"/>
              <a:t>Revisited				</a:t>
            </a:r>
            <a:r>
              <a:rPr lang="en-US" sz="1600" i="1" dirty="0" smtClean="0"/>
              <a:t>LO17.4 </a:t>
            </a:r>
            <a:endParaRPr lang="en-US" sz="1600" dirty="0"/>
          </a:p>
        </p:txBody>
      </p:sp>
      <p:sp>
        <p:nvSpPr>
          <p:cNvPr id="773123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143000"/>
            <a:ext cx="8202613" cy="5486400"/>
          </a:xfrm>
        </p:spPr>
        <p:txBody>
          <a:bodyPr/>
          <a:lstStyle/>
          <a:p>
            <a:r>
              <a:rPr lang="en-US" sz="2800" dirty="0"/>
              <a:t>Taxes and bankruptcy costs can be viewed as just another claim on the cash flows of the firm.</a:t>
            </a:r>
          </a:p>
          <a:p>
            <a:r>
              <a:rPr lang="en-US" sz="2800" dirty="0"/>
              <a:t>Let </a:t>
            </a:r>
            <a:r>
              <a:rPr lang="en-US" sz="2800" i="1" dirty="0"/>
              <a:t>G</a:t>
            </a:r>
            <a:r>
              <a:rPr lang="en-US" sz="2800" dirty="0"/>
              <a:t> and </a:t>
            </a:r>
            <a:r>
              <a:rPr lang="en-US" sz="2800" i="1" dirty="0"/>
              <a:t>L</a:t>
            </a:r>
            <a:r>
              <a:rPr lang="en-US" sz="2800" dirty="0"/>
              <a:t> stand for payments to the government and bankruptcy lawyers, respectively.</a:t>
            </a:r>
          </a:p>
          <a:p>
            <a:r>
              <a:rPr lang="en-US" sz="2800" i="1" dirty="0"/>
              <a:t>V</a:t>
            </a:r>
            <a:r>
              <a:rPr lang="en-US" sz="2800" i="1" baseline="-25000" dirty="0"/>
              <a:t>T</a:t>
            </a:r>
            <a:r>
              <a:rPr lang="en-US" sz="2800" i="1" dirty="0"/>
              <a:t> = S + B + G + L</a:t>
            </a:r>
          </a:p>
          <a:p>
            <a:endParaRPr lang="en-US" i="1" dirty="0"/>
          </a:p>
          <a:p>
            <a:endParaRPr lang="en-US" i="1" dirty="0"/>
          </a:p>
          <a:p>
            <a:endParaRPr lang="en-US" i="1" dirty="0"/>
          </a:p>
          <a:p>
            <a:endParaRPr lang="en-US" i="1" dirty="0"/>
          </a:p>
          <a:p>
            <a:endParaRPr lang="en-US" i="1" dirty="0"/>
          </a:p>
          <a:p>
            <a:endParaRPr lang="en-US" i="1" dirty="0"/>
          </a:p>
        </p:txBody>
      </p:sp>
      <p:sp>
        <p:nvSpPr>
          <p:cNvPr id="773132" name="Rectangle 12"/>
          <p:cNvSpPr>
            <a:spLocks noChangeArrowheads="1"/>
          </p:cNvSpPr>
          <p:nvPr/>
        </p:nvSpPr>
        <p:spPr bwMode="auto">
          <a:xfrm>
            <a:off x="838200" y="1143000"/>
            <a:ext cx="8202613" cy="54864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rgbClr val="671739"/>
              </a:buClr>
            </a:pPr>
            <a:endParaRPr lang="en-US" b="0" i="1" dirty="0">
              <a:solidFill>
                <a:srgbClr val="644A1A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rgbClr val="671739"/>
              </a:buClr>
              <a:buFontTx/>
              <a:buChar char="•"/>
            </a:pPr>
            <a:endParaRPr lang="en-US" b="0" i="1" dirty="0">
              <a:solidFill>
                <a:srgbClr val="644A1A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rgbClr val="671739"/>
              </a:buClr>
              <a:buFontTx/>
              <a:buChar char="•"/>
            </a:pPr>
            <a:endParaRPr lang="en-US" b="0" i="1" dirty="0">
              <a:solidFill>
                <a:srgbClr val="644A1A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rgbClr val="671739"/>
              </a:buClr>
              <a:buFontTx/>
              <a:buChar char="•"/>
            </a:pPr>
            <a:endParaRPr lang="en-US" b="0" i="1" dirty="0">
              <a:solidFill>
                <a:srgbClr val="644A1A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rgbClr val="671739"/>
              </a:buClr>
              <a:buFontTx/>
              <a:buChar char="•"/>
            </a:pPr>
            <a:endParaRPr lang="en-US" b="0" i="1" dirty="0">
              <a:solidFill>
                <a:srgbClr val="644A1A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rgbClr val="671739"/>
              </a:buClr>
              <a:buFontTx/>
              <a:buChar char="•"/>
            </a:pPr>
            <a:endParaRPr lang="en-US" b="0" i="1" dirty="0">
              <a:solidFill>
                <a:srgbClr val="644A1A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rgbClr val="671739"/>
              </a:buClr>
              <a:buFontTx/>
              <a:buChar char="•"/>
            </a:pPr>
            <a:endParaRPr lang="en-US" b="0" i="1" dirty="0">
              <a:solidFill>
                <a:srgbClr val="644A1A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rgbClr val="671739"/>
              </a:buClr>
              <a:buFontTx/>
              <a:buChar char="•"/>
            </a:pPr>
            <a:endParaRPr lang="en-US" b="0" i="1" dirty="0">
              <a:solidFill>
                <a:srgbClr val="644A1A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rgbClr val="671739"/>
              </a:buClr>
              <a:buFontTx/>
              <a:buChar char="•"/>
            </a:pPr>
            <a:endParaRPr lang="en-US" b="0" i="1" dirty="0">
              <a:solidFill>
                <a:srgbClr val="644A1A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rgbClr val="671739"/>
              </a:buClr>
              <a:buFontTx/>
              <a:buChar char="•"/>
            </a:pPr>
            <a:endParaRPr lang="en-US" b="0" i="1" dirty="0">
              <a:solidFill>
                <a:srgbClr val="644A1A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rgbClr val="671739"/>
              </a:buClr>
              <a:buFontTx/>
              <a:buChar char="•"/>
            </a:pPr>
            <a:endParaRPr lang="en-US" b="0" i="1" dirty="0">
              <a:solidFill>
                <a:srgbClr val="644A1A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rgbClr val="671739"/>
              </a:buClr>
              <a:buFontTx/>
              <a:buChar char="•"/>
            </a:pPr>
            <a:r>
              <a:rPr lang="en-US" b="0" i="1" dirty="0">
                <a:solidFill>
                  <a:srgbClr val="644A1A"/>
                </a:solidFill>
              </a:rPr>
              <a:t>The essence of the M&amp;M intuition is that V</a:t>
            </a:r>
            <a:r>
              <a:rPr lang="en-US" b="0" i="1" baseline="-25000" dirty="0">
                <a:solidFill>
                  <a:srgbClr val="644A1A"/>
                </a:solidFill>
              </a:rPr>
              <a:t>T</a:t>
            </a:r>
            <a:r>
              <a:rPr lang="en-US" b="0" i="1" dirty="0">
                <a:solidFill>
                  <a:srgbClr val="644A1A"/>
                </a:solidFill>
              </a:rPr>
              <a:t> depends on the cash flow of the firm; capital structure just slices the pie.</a:t>
            </a:r>
          </a:p>
        </p:txBody>
      </p:sp>
      <p:sp>
        <p:nvSpPr>
          <p:cNvPr id="773124" name="Oval 4"/>
          <p:cNvSpPr>
            <a:spLocks noChangeArrowheads="1"/>
          </p:cNvSpPr>
          <p:nvPr/>
        </p:nvSpPr>
        <p:spPr bwMode="auto">
          <a:xfrm>
            <a:off x="5103813" y="3048000"/>
            <a:ext cx="2667000" cy="2438400"/>
          </a:xfrm>
          <a:prstGeom prst="ellipse">
            <a:avLst/>
          </a:prstGeom>
          <a:noFill/>
          <a:ln w="38100">
            <a:solidFill>
              <a:srgbClr val="0344E5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73125" name="Arc 5"/>
          <p:cNvSpPr>
            <a:spLocks/>
          </p:cNvSpPr>
          <p:nvPr/>
        </p:nvSpPr>
        <p:spPr bwMode="auto">
          <a:xfrm flipV="1">
            <a:off x="5873750" y="4267200"/>
            <a:ext cx="1898650" cy="1219200"/>
          </a:xfrm>
          <a:custGeom>
            <a:avLst/>
            <a:gdLst>
              <a:gd name="G0" fmla="+- 9087 0 0"/>
              <a:gd name="G1" fmla="+- 21600 0 0"/>
              <a:gd name="G2" fmla="+- 21600 0 0"/>
              <a:gd name="T0" fmla="*/ 0 w 30687"/>
              <a:gd name="T1" fmla="*/ 2004 h 21600"/>
              <a:gd name="T2" fmla="*/ 30687 w 30687"/>
              <a:gd name="T3" fmla="*/ 21600 h 21600"/>
              <a:gd name="T4" fmla="*/ 9087 w 30687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0687" h="21600" fill="none" extrusionOk="0">
                <a:moveTo>
                  <a:pt x="0" y="2004"/>
                </a:moveTo>
                <a:cubicBezTo>
                  <a:pt x="2847" y="683"/>
                  <a:pt x="5948" y="-1"/>
                  <a:pt x="9087" y="0"/>
                </a:cubicBezTo>
                <a:cubicBezTo>
                  <a:pt x="21016" y="0"/>
                  <a:pt x="30687" y="9670"/>
                  <a:pt x="30687" y="21600"/>
                </a:cubicBezTo>
              </a:path>
              <a:path w="30687" h="21600" stroke="0" extrusionOk="0">
                <a:moveTo>
                  <a:pt x="0" y="2004"/>
                </a:moveTo>
                <a:cubicBezTo>
                  <a:pt x="2847" y="683"/>
                  <a:pt x="5948" y="-1"/>
                  <a:pt x="9087" y="0"/>
                </a:cubicBezTo>
                <a:cubicBezTo>
                  <a:pt x="21016" y="0"/>
                  <a:pt x="30687" y="9670"/>
                  <a:pt x="30687" y="21600"/>
                </a:cubicBezTo>
                <a:lnTo>
                  <a:pt x="9087" y="21600"/>
                </a:lnTo>
                <a:close/>
              </a:path>
            </a:pathLst>
          </a:custGeom>
          <a:gradFill rotWithShape="0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0344E5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73126" name="Arc 6"/>
          <p:cNvSpPr>
            <a:spLocks/>
          </p:cNvSpPr>
          <p:nvPr/>
        </p:nvSpPr>
        <p:spPr bwMode="auto">
          <a:xfrm flipV="1">
            <a:off x="5253038" y="4264025"/>
            <a:ext cx="1182687" cy="1111250"/>
          </a:xfrm>
          <a:custGeom>
            <a:avLst/>
            <a:gdLst>
              <a:gd name="G0" fmla="+- 19121 0 0"/>
              <a:gd name="G1" fmla="+- 19690 0 0"/>
              <a:gd name="G2" fmla="+- 21600 0 0"/>
              <a:gd name="T0" fmla="*/ 0 w 19121"/>
              <a:gd name="T1" fmla="*/ 9642 h 19690"/>
              <a:gd name="T2" fmla="*/ 10240 w 19121"/>
              <a:gd name="T3" fmla="*/ 0 h 19690"/>
              <a:gd name="T4" fmla="*/ 19121 w 19121"/>
              <a:gd name="T5" fmla="*/ 19690 h 196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121" h="19690" fill="none" extrusionOk="0">
                <a:moveTo>
                  <a:pt x="0" y="9642"/>
                </a:moveTo>
                <a:cubicBezTo>
                  <a:pt x="2242" y="5375"/>
                  <a:pt x="5846" y="1981"/>
                  <a:pt x="10240" y="0"/>
                </a:cubicBezTo>
              </a:path>
              <a:path w="19121" h="19690" stroke="0" extrusionOk="0">
                <a:moveTo>
                  <a:pt x="0" y="9642"/>
                </a:moveTo>
                <a:cubicBezTo>
                  <a:pt x="2242" y="5375"/>
                  <a:pt x="5846" y="1981"/>
                  <a:pt x="10240" y="0"/>
                </a:cubicBezTo>
                <a:lnTo>
                  <a:pt x="19121" y="19690"/>
                </a:lnTo>
                <a:close/>
              </a:path>
            </a:pathLst>
          </a:custGeom>
          <a:gradFill rotWithShape="0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</a:gradFill>
          <a:ln w="38100">
            <a:solidFill>
              <a:srgbClr val="0344E5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73127" name="Arc 7"/>
          <p:cNvSpPr>
            <a:spLocks/>
          </p:cNvSpPr>
          <p:nvPr/>
        </p:nvSpPr>
        <p:spPr bwMode="auto">
          <a:xfrm flipV="1">
            <a:off x="5103813" y="3133725"/>
            <a:ext cx="1335087" cy="1708150"/>
          </a:xfrm>
          <a:custGeom>
            <a:avLst/>
            <a:gdLst>
              <a:gd name="G0" fmla="+- 21600 0 0"/>
              <a:gd name="G1" fmla="+- 10172 0 0"/>
              <a:gd name="G2" fmla="+- 21600 0 0"/>
              <a:gd name="T0" fmla="*/ 13622 w 21600"/>
              <a:gd name="T1" fmla="*/ 30245 h 30245"/>
              <a:gd name="T2" fmla="*/ 2545 w 21600"/>
              <a:gd name="T3" fmla="*/ 0 h 30245"/>
              <a:gd name="T4" fmla="*/ 21600 w 21600"/>
              <a:gd name="T5" fmla="*/ 10172 h 30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0245" fill="none" extrusionOk="0">
                <a:moveTo>
                  <a:pt x="13622" y="30244"/>
                </a:moveTo>
                <a:cubicBezTo>
                  <a:pt x="5398" y="26976"/>
                  <a:pt x="0" y="19021"/>
                  <a:pt x="0" y="10172"/>
                </a:cubicBezTo>
                <a:cubicBezTo>
                  <a:pt x="-1" y="6623"/>
                  <a:pt x="874" y="3130"/>
                  <a:pt x="2545" y="0"/>
                </a:cubicBezTo>
              </a:path>
              <a:path w="21600" h="30245" stroke="0" extrusionOk="0">
                <a:moveTo>
                  <a:pt x="13622" y="30244"/>
                </a:moveTo>
                <a:cubicBezTo>
                  <a:pt x="5398" y="26976"/>
                  <a:pt x="0" y="19021"/>
                  <a:pt x="0" y="10172"/>
                </a:cubicBezTo>
                <a:cubicBezTo>
                  <a:pt x="-1" y="6623"/>
                  <a:pt x="874" y="3130"/>
                  <a:pt x="2545" y="0"/>
                </a:cubicBezTo>
                <a:lnTo>
                  <a:pt x="21600" y="10172"/>
                </a:lnTo>
                <a:close/>
              </a:path>
            </a:pathLst>
          </a:custGeom>
          <a:gradFill rotWithShape="0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2700000" scaled="1"/>
          </a:gradFill>
          <a:ln w="38100">
            <a:solidFill>
              <a:srgbClr val="0344E5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73128" name="Text Box 8"/>
          <p:cNvSpPr txBox="1">
            <a:spLocks noChangeArrowheads="1"/>
          </p:cNvSpPr>
          <p:nvPr/>
        </p:nvSpPr>
        <p:spPr bwMode="auto">
          <a:xfrm>
            <a:off x="6551613" y="3352800"/>
            <a:ext cx="5334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i="1"/>
              <a:t>S</a:t>
            </a:r>
          </a:p>
        </p:txBody>
      </p:sp>
      <p:sp>
        <p:nvSpPr>
          <p:cNvPr id="773129" name="Text Box 9"/>
          <p:cNvSpPr txBox="1">
            <a:spLocks noChangeArrowheads="1"/>
          </p:cNvSpPr>
          <p:nvPr/>
        </p:nvSpPr>
        <p:spPr bwMode="auto">
          <a:xfrm>
            <a:off x="6475413" y="4572000"/>
            <a:ext cx="5334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i="1"/>
              <a:t>G</a:t>
            </a:r>
          </a:p>
        </p:txBody>
      </p:sp>
      <p:sp>
        <p:nvSpPr>
          <p:cNvPr id="773130" name="Text Box 10"/>
          <p:cNvSpPr txBox="1">
            <a:spLocks noChangeArrowheads="1"/>
          </p:cNvSpPr>
          <p:nvPr/>
        </p:nvSpPr>
        <p:spPr bwMode="auto">
          <a:xfrm>
            <a:off x="5408613" y="3810000"/>
            <a:ext cx="5334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i="1"/>
              <a:t>B</a:t>
            </a:r>
          </a:p>
        </p:txBody>
      </p:sp>
      <p:sp>
        <p:nvSpPr>
          <p:cNvPr id="773131" name="Text Box 11"/>
          <p:cNvSpPr txBox="1">
            <a:spLocks noChangeArrowheads="1"/>
          </p:cNvSpPr>
          <p:nvPr/>
        </p:nvSpPr>
        <p:spPr bwMode="auto">
          <a:xfrm>
            <a:off x="5484813" y="4648200"/>
            <a:ext cx="5334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i="1"/>
              <a:t>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7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7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7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7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3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73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73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73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73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3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77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3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77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73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73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3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773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3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73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73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3123" grpId="0" build="p" autoUpdateAnimBg="0"/>
      <p:bldP spid="773132" grpId="0" autoUpdateAnimBg="0"/>
      <p:bldP spid="773124" grpId="0" animBg="1"/>
      <p:bldP spid="773125" grpId="0" animBg="1"/>
      <p:bldP spid="773126" grpId="0" animBg="1"/>
      <p:bldP spid="773127" grpId="0" animBg="1"/>
      <p:bldP spid="773128" grpId="0" autoUpdateAnimBg="0"/>
      <p:bldP spid="773129" grpId="0" autoUpdateAnimBg="0"/>
      <p:bldP spid="773130" grpId="0" autoUpdateAnimBg="0"/>
      <p:bldP spid="773131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827088" y="69850"/>
            <a:ext cx="8316912" cy="12065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r>
              <a:rPr lang="en-US" sz="3600" b="0" dirty="0" smtClean="0">
                <a:solidFill>
                  <a:srgbClr val="644A1A"/>
                </a:solidFill>
              </a:rPr>
              <a:t>Signaling							</a:t>
            </a:r>
            <a:r>
              <a:rPr lang="en-US" sz="1600" b="0" i="1" dirty="0" smtClean="0">
                <a:solidFill>
                  <a:srgbClr val="644A1A"/>
                </a:solidFill>
              </a:rPr>
              <a:t>LO17.5 </a:t>
            </a:r>
            <a:endParaRPr lang="en-US" sz="1600" b="0" dirty="0">
              <a:solidFill>
                <a:srgbClr val="644A1A"/>
              </a:solidFill>
            </a:endParaRPr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914400" y="1371600"/>
            <a:ext cx="8001000" cy="51054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rgbClr val="671739"/>
              </a:buClr>
              <a:buFontTx/>
              <a:buChar char="•"/>
            </a:pPr>
            <a:r>
              <a:rPr lang="en-US" sz="2800" b="0">
                <a:solidFill>
                  <a:srgbClr val="644A1A"/>
                </a:solidFill>
              </a:rPr>
              <a:t>The firm’s capital structure is optimized where the marginal subsidy to debt equals the marginal cost.</a:t>
            </a:r>
          </a:p>
          <a:p>
            <a:pPr marL="342900" indent="-342900">
              <a:spcBef>
                <a:spcPct val="20000"/>
              </a:spcBef>
              <a:buClr>
                <a:srgbClr val="671739"/>
              </a:buClr>
              <a:buFontTx/>
              <a:buChar char="•"/>
            </a:pPr>
            <a:r>
              <a:rPr lang="en-US" sz="2800" b="0">
                <a:solidFill>
                  <a:srgbClr val="644A1A"/>
                </a:solidFill>
              </a:rPr>
              <a:t>Investors view debt as a signal of firm value.</a:t>
            </a:r>
          </a:p>
          <a:p>
            <a:pPr marL="742950" lvl="1" indent="-285750">
              <a:spcBef>
                <a:spcPct val="20000"/>
              </a:spcBef>
              <a:buClr>
                <a:srgbClr val="671739"/>
              </a:buClr>
              <a:buFontTx/>
              <a:buChar char="–"/>
            </a:pPr>
            <a:r>
              <a:rPr lang="en-US" b="0">
                <a:solidFill>
                  <a:srgbClr val="644A1A"/>
                </a:solidFill>
              </a:rPr>
              <a:t>Firms with low anticipated profits will take on a low level of debt.</a:t>
            </a:r>
          </a:p>
          <a:p>
            <a:pPr marL="742950" lvl="1" indent="-285750">
              <a:spcBef>
                <a:spcPct val="20000"/>
              </a:spcBef>
              <a:buClr>
                <a:srgbClr val="671739"/>
              </a:buClr>
              <a:buFontTx/>
              <a:buChar char="–"/>
            </a:pPr>
            <a:r>
              <a:rPr lang="en-US" b="0">
                <a:solidFill>
                  <a:srgbClr val="644A1A"/>
                </a:solidFill>
              </a:rPr>
              <a:t>Firms with high anticipated profits will take on high levels of debt.</a:t>
            </a:r>
          </a:p>
          <a:p>
            <a:pPr marL="342900" indent="-342900">
              <a:spcBef>
                <a:spcPct val="20000"/>
              </a:spcBef>
              <a:buClr>
                <a:srgbClr val="671739"/>
              </a:buClr>
              <a:buFontTx/>
              <a:buChar char="•"/>
            </a:pPr>
            <a:r>
              <a:rPr lang="en-US" sz="2800" b="0">
                <a:solidFill>
                  <a:srgbClr val="644A1A"/>
                </a:solidFill>
              </a:rPr>
              <a:t>A manager that takes on more debt than is optimal in order to fool investors will pay the cost in the long run.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1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01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01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1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01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01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17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017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017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17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017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017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17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017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017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4148" name="Rectangle 4"/>
          <p:cNvSpPr>
            <a:spLocks noChangeArrowheads="1"/>
          </p:cNvSpPr>
          <p:nvPr/>
        </p:nvSpPr>
        <p:spPr bwMode="auto">
          <a:xfrm>
            <a:off x="838200" y="914400"/>
            <a:ext cx="8153400" cy="152400"/>
          </a:xfrm>
          <a:prstGeom prst="rect">
            <a:avLst/>
          </a:prstGeom>
          <a:solidFill>
            <a:srgbClr val="FFFFFF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74146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920750"/>
          </a:xfrm>
        </p:spPr>
        <p:txBody>
          <a:bodyPr/>
          <a:lstStyle/>
          <a:p>
            <a:r>
              <a:rPr lang="en-US" dirty="0" smtClean="0"/>
              <a:t>Shirking</a:t>
            </a:r>
            <a:r>
              <a:rPr lang="en-US" dirty="0"/>
              <a:t>, Perquisites, and Bad Investments: The Agency Cost of </a:t>
            </a:r>
            <a:r>
              <a:rPr lang="en-US" dirty="0" smtClean="0"/>
              <a:t>Equity			</a:t>
            </a:r>
            <a:r>
              <a:rPr lang="en-US" i="1" dirty="0" smtClean="0"/>
              <a:t> </a:t>
            </a:r>
            <a:r>
              <a:rPr lang="en-US" sz="1600" i="1" dirty="0" smtClean="0"/>
              <a:t>LO17.6</a:t>
            </a:r>
            <a:endParaRPr lang="en-US" sz="1600" dirty="0"/>
          </a:p>
        </p:txBody>
      </p:sp>
      <p:sp>
        <p:nvSpPr>
          <p:cNvPr id="77414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8001000" cy="5410200"/>
          </a:xfrm>
        </p:spPr>
        <p:txBody>
          <a:bodyPr/>
          <a:lstStyle/>
          <a:p>
            <a:pPr algn="just">
              <a:spcAft>
                <a:spcPts val="600"/>
              </a:spcAft>
            </a:pPr>
            <a:r>
              <a:rPr lang="en-US" sz="2400" dirty="0"/>
              <a:t>An individual will work harder for a firm if he is one of the owners than if he is one of the “hired help.”</a:t>
            </a:r>
          </a:p>
          <a:p>
            <a:pPr algn="just">
              <a:spcAft>
                <a:spcPts val="600"/>
              </a:spcAft>
            </a:pPr>
            <a:r>
              <a:rPr lang="en-US" sz="2400" dirty="0"/>
              <a:t>Who bears the burden of these agency costs?</a:t>
            </a:r>
          </a:p>
          <a:p>
            <a:pPr algn="just">
              <a:spcAft>
                <a:spcPts val="600"/>
              </a:spcAft>
            </a:pPr>
            <a:r>
              <a:rPr lang="en-US" sz="2400" dirty="0"/>
              <a:t>While managers may have motive to partake in perquisites, they also need opportunity. Free cash flow provides this opportunity.</a:t>
            </a:r>
          </a:p>
          <a:p>
            <a:pPr algn="just">
              <a:spcAft>
                <a:spcPts val="600"/>
              </a:spcAft>
            </a:pPr>
            <a:r>
              <a:rPr lang="en-US" sz="2400" dirty="0"/>
              <a:t>The </a:t>
            </a:r>
            <a:r>
              <a:rPr lang="en-US" sz="2400" i="1" dirty="0"/>
              <a:t>free cash flow hypothesis</a:t>
            </a:r>
            <a:r>
              <a:rPr lang="en-US" sz="2400" dirty="0"/>
              <a:t> says that an increase in dividends should benefit the stockholders by reducing the ability of managers to pursue wasteful activities.</a:t>
            </a:r>
          </a:p>
          <a:p>
            <a:pPr algn="just">
              <a:spcAft>
                <a:spcPts val="600"/>
              </a:spcAft>
            </a:pPr>
            <a:r>
              <a:rPr lang="en-US" sz="2400" dirty="0"/>
              <a:t>The </a:t>
            </a:r>
            <a:r>
              <a:rPr lang="en-US" sz="2400" i="1" dirty="0"/>
              <a:t>free cash flow hypothesis</a:t>
            </a:r>
            <a:r>
              <a:rPr lang="en-US" sz="2400" dirty="0"/>
              <a:t> also argues that an increase in debt will reduce the ability of managers to pursue wasteful activities more effectively than dividend increases.</a:t>
            </a:r>
          </a:p>
        </p:txBody>
      </p:sp>
      <p:sp>
        <p:nvSpPr>
          <p:cNvPr id="6" name="Line 11"/>
          <p:cNvSpPr>
            <a:spLocks noChangeShapeType="1"/>
          </p:cNvSpPr>
          <p:nvPr/>
        </p:nvSpPr>
        <p:spPr bwMode="auto">
          <a:xfrm>
            <a:off x="914400" y="1066800"/>
            <a:ext cx="8001000" cy="0"/>
          </a:xfrm>
          <a:prstGeom prst="line">
            <a:avLst/>
          </a:prstGeom>
          <a:noFill/>
          <a:ln w="57150" cap="sq" cmpd="thinThick">
            <a:solidFill>
              <a:srgbClr val="B2830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en-C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7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7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4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74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4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74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4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74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4147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2578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073150"/>
          </a:xfrm>
        </p:spPr>
        <p:txBody>
          <a:bodyPr/>
          <a:lstStyle/>
          <a:p>
            <a:r>
              <a:rPr lang="en-US" dirty="0" smtClean="0"/>
              <a:t>The </a:t>
            </a:r>
            <a:r>
              <a:rPr lang="en-US" dirty="0"/>
              <a:t>Pecking-Order </a:t>
            </a:r>
            <a:r>
              <a:rPr lang="en-US" dirty="0" smtClean="0"/>
              <a:t>Theory			</a:t>
            </a:r>
            <a:r>
              <a:rPr lang="en-US" sz="1600" i="1" dirty="0" smtClean="0"/>
              <a:t>LO17.7</a:t>
            </a:r>
            <a:endParaRPr lang="en-US" sz="1600" i="1" dirty="0"/>
          </a:p>
        </p:txBody>
      </p:sp>
      <p:sp>
        <p:nvSpPr>
          <p:cNvPr id="792579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143000"/>
            <a:ext cx="8001000" cy="5105400"/>
          </a:xfrm>
        </p:spPr>
        <p:txBody>
          <a:bodyPr/>
          <a:lstStyle/>
          <a:p>
            <a:r>
              <a:rPr lang="en-US" sz="2800" dirty="0"/>
              <a:t>Theory stating that firms prefer to issue debt rather than equity if internal finance is insufficient. </a:t>
            </a:r>
          </a:p>
          <a:p>
            <a:pPr lvl="1"/>
            <a:r>
              <a:rPr lang="en-US" sz="2400" dirty="0"/>
              <a:t>Rule 1</a:t>
            </a:r>
          </a:p>
          <a:p>
            <a:pPr lvl="2"/>
            <a:r>
              <a:rPr lang="en-US" dirty="0"/>
              <a:t>Use internal financing first.</a:t>
            </a:r>
          </a:p>
          <a:p>
            <a:pPr lvl="1"/>
            <a:r>
              <a:rPr lang="en-US" sz="2400" dirty="0"/>
              <a:t>Rule 2</a:t>
            </a:r>
          </a:p>
          <a:p>
            <a:pPr lvl="2"/>
            <a:r>
              <a:rPr lang="en-US" dirty="0"/>
              <a:t>Issue debt next, equity last.</a:t>
            </a:r>
          </a:p>
          <a:p>
            <a:r>
              <a:rPr lang="en-US" sz="2800" dirty="0"/>
              <a:t>The pecking-order theory is at odds with the trade-off theory</a:t>
            </a:r>
            <a:r>
              <a:rPr lang="en-US" dirty="0"/>
              <a:t>:</a:t>
            </a:r>
          </a:p>
          <a:p>
            <a:pPr lvl="1"/>
            <a:r>
              <a:rPr lang="en-US" sz="2400" dirty="0"/>
              <a:t>There is no target D/E ratio.</a:t>
            </a:r>
          </a:p>
          <a:p>
            <a:pPr lvl="1"/>
            <a:r>
              <a:rPr lang="en-US" sz="2400" dirty="0"/>
              <a:t>Profitable firms use less debt.</a:t>
            </a:r>
          </a:p>
          <a:p>
            <a:pPr lvl="1"/>
            <a:r>
              <a:rPr lang="en-US" sz="2400" dirty="0"/>
              <a:t>Companies like financial slack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92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92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92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92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92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792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92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792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792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2579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5170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dirty="0" smtClean="0"/>
              <a:t>Growth </a:t>
            </a:r>
            <a:r>
              <a:rPr lang="en-US" dirty="0"/>
              <a:t>and the Debt-Equity </a:t>
            </a:r>
            <a:r>
              <a:rPr lang="en-US" dirty="0" smtClean="0"/>
              <a:t>Ratio		</a:t>
            </a:r>
            <a:r>
              <a:rPr lang="en-US" sz="1600" i="1" dirty="0" smtClean="0"/>
              <a:t>LO17.8</a:t>
            </a:r>
            <a:endParaRPr lang="en-US" sz="1600" i="1" dirty="0"/>
          </a:p>
        </p:txBody>
      </p:sp>
      <p:sp>
        <p:nvSpPr>
          <p:cNvPr id="775171" name="Rectangle 3"/>
          <p:cNvSpPr>
            <a:spLocks noGrp="1" noChangeArrowheads="1"/>
          </p:cNvSpPr>
          <p:nvPr>
            <p:ph idx="1"/>
          </p:nvPr>
        </p:nvSpPr>
        <p:spPr>
          <a:xfrm>
            <a:off x="814388" y="1219200"/>
            <a:ext cx="8024812" cy="4564063"/>
          </a:xfrm>
        </p:spPr>
        <p:txBody>
          <a:bodyPr/>
          <a:lstStyle/>
          <a:p>
            <a:pPr algn="just">
              <a:spcAft>
                <a:spcPts val="600"/>
              </a:spcAft>
            </a:pPr>
            <a:r>
              <a:rPr lang="en-US" sz="3200"/>
              <a:t>Growth implies significant equity financing, even in a world with low bankruptcy costs.</a:t>
            </a:r>
          </a:p>
          <a:p>
            <a:pPr algn="just">
              <a:spcAft>
                <a:spcPts val="600"/>
              </a:spcAft>
            </a:pPr>
            <a:r>
              <a:rPr lang="en-US" sz="3200"/>
              <a:t>Thus, high-growth firms will have lower debt ratios than low-growth firms.</a:t>
            </a:r>
          </a:p>
          <a:p>
            <a:pPr algn="just">
              <a:spcAft>
                <a:spcPts val="600"/>
              </a:spcAft>
            </a:pPr>
            <a:r>
              <a:rPr lang="en-US" sz="3200"/>
              <a:t>Growth is an essential feature of the real world; as a result, 100% debt financing is sub-optimal.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619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dirty="0" smtClean="0"/>
              <a:t>Personal </a:t>
            </a:r>
            <a:r>
              <a:rPr lang="en-US" dirty="0"/>
              <a:t>Taxes: The Miller </a:t>
            </a:r>
            <a:r>
              <a:rPr lang="en-US" dirty="0" smtClean="0"/>
              <a:t>Model		</a:t>
            </a:r>
            <a:r>
              <a:rPr lang="en-US" i="1" dirty="0" smtClean="0"/>
              <a:t> </a:t>
            </a:r>
            <a:r>
              <a:rPr lang="en-US" sz="1600" i="1" dirty="0" smtClean="0"/>
              <a:t>LO17.9</a:t>
            </a:r>
            <a:endParaRPr lang="en-US" sz="1600" dirty="0"/>
          </a:p>
        </p:txBody>
      </p:sp>
      <p:sp>
        <p:nvSpPr>
          <p:cNvPr id="776195" name="Rectangle 3"/>
          <p:cNvSpPr>
            <a:spLocks noGrp="1" noChangeArrowheads="1"/>
          </p:cNvSpPr>
          <p:nvPr>
            <p:ph idx="1"/>
          </p:nvPr>
        </p:nvSpPr>
        <p:spPr>
          <a:xfrm>
            <a:off x="1020763" y="1371600"/>
            <a:ext cx="7766050" cy="928688"/>
          </a:xfrm>
        </p:spPr>
        <p:txBody>
          <a:bodyPr/>
          <a:lstStyle/>
          <a:p>
            <a:pPr algn="just">
              <a:spcAft>
                <a:spcPts val="600"/>
              </a:spcAft>
            </a:pPr>
            <a:r>
              <a:rPr lang="en-US" sz="2400"/>
              <a:t>The Miller Model shows that the value of a levered firm can be expressed in terms of an unlevered firm as:</a:t>
            </a:r>
          </a:p>
        </p:txBody>
      </p:sp>
      <p:graphicFrame>
        <p:nvGraphicFramePr>
          <p:cNvPr id="776196" name="Object 4"/>
          <p:cNvGraphicFramePr>
            <a:graphicFrameLocks noChangeAspect="1"/>
          </p:cNvGraphicFramePr>
          <p:nvPr/>
        </p:nvGraphicFramePr>
        <p:xfrm>
          <a:off x="2209800" y="2438400"/>
          <a:ext cx="6122988" cy="1352550"/>
        </p:xfrm>
        <a:graphic>
          <a:graphicData uri="http://schemas.openxmlformats.org/presentationml/2006/ole">
            <p:oleObj spid="_x0000_s776196" name="Equation" r:id="rId3" imgW="2184120" imgH="482400" progId="Equation.3">
              <p:embed/>
            </p:oleObj>
          </a:graphicData>
        </a:graphic>
      </p:graphicFrame>
      <p:sp>
        <p:nvSpPr>
          <p:cNvPr id="776197" name="Rectangle 5"/>
          <p:cNvSpPr>
            <a:spLocks noChangeArrowheads="1"/>
          </p:cNvSpPr>
          <p:nvPr/>
        </p:nvSpPr>
        <p:spPr bwMode="auto">
          <a:xfrm>
            <a:off x="1752600" y="4343400"/>
            <a:ext cx="6400800" cy="2133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SzPct val="90000"/>
              <a:buFont typeface="Symbol" pitchFamily="18" charset="2"/>
              <a:buNone/>
            </a:pPr>
            <a:r>
              <a:rPr lang="en-US" sz="2500" b="0" dirty="0">
                <a:solidFill>
                  <a:srgbClr val="644A1A"/>
                </a:solidFill>
              </a:rPr>
              <a:t>Where:</a:t>
            </a: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SzPct val="90000"/>
              <a:buFont typeface="Symbol" pitchFamily="18" charset="2"/>
              <a:buNone/>
            </a:pPr>
            <a:r>
              <a:rPr lang="en-US" sz="2500" b="0" i="1" dirty="0">
                <a:solidFill>
                  <a:srgbClr val="644A1A"/>
                </a:solidFill>
              </a:rPr>
              <a:t>T</a:t>
            </a:r>
            <a:r>
              <a:rPr lang="en-US" sz="2500" b="0" i="1" baseline="-25000" dirty="0">
                <a:solidFill>
                  <a:srgbClr val="644A1A"/>
                </a:solidFill>
              </a:rPr>
              <a:t>S</a:t>
            </a:r>
            <a:r>
              <a:rPr lang="en-US" sz="2500" b="0" dirty="0">
                <a:solidFill>
                  <a:srgbClr val="644A1A"/>
                </a:solidFill>
              </a:rPr>
              <a:t> = personal tax rate on equity income</a:t>
            </a: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SzPct val="90000"/>
              <a:buFont typeface="Symbol" pitchFamily="18" charset="2"/>
              <a:buNone/>
            </a:pPr>
            <a:r>
              <a:rPr lang="en-US" sz="2500" b="0" i="1" dirty="0">
                <a:solidFill>
                  <a:srgbClr val="644A1A"/>
                </a:solidFill>
              </a:rPr>
              <a:t>T</a:t>
            </a:r>
            <a:r>
              <a:rPr lang="en-US" sz="2500" b="0" i="1" baseline="-25000" dirty="0">
                <a:solidFill>
                  <a:srgbClr val="644A1A"/>
                </a:solidFill>
              </a:rPr>
              <a:t>B</a:t>
            </a:r>
            <a:r>
              <a:rPr lang="en-US" sz="2500" b="0" dirty="0">
                <a:solidFill>
                  <a:srgbClr val="644A1A"/>
                </a:solidFill>
              </a:rPr>
              <a:t> = personal tax rate on bond income</a:t>
            </a: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SzPct val="90000"/>
              <a:buFont typeface="Symbol" pitchFamily="18" charset="2"/>
              <a:buNone/>
            </a:pPr>
            <a:r>
              <a:rPr lang="en-US" sz="2500" b="0" i="1" dirty="0">
                <a:solidFill>
                  <a:srgbClr val="644A1A"/>
                </a:solidFill>
              </a:rPr>
              <a:t>T</a:t>
            </a:r>
            <a:r>
              <a:rPr lang="en-US" sz="2500" b="0" i="1" baseline="-25000" dirty="0">
                <a:solidFill>
                  <a:srgbClr val="644A1A"/>
                </a:solidFill>
              </a:rPr>
              <a:t>C</a:t>
            </a:r>
            <a:r>
              <a:rPr lang="en-US" sz="2500" b="0" dirty="0">
                <a:solidFill>
                  <a:srgbClr val="644A1A"/>
                </a:solidFill>
              </a:rPr>
              <a:t> = corporate tax rate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6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6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76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76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76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76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76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76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6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76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76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6197" grpId="0" build="p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218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dirty="0"/>
              <a:t>Deriving the Miller </a:t>
            </a:r>
            <a:r>
              <a:rPr lang="en-US" dirty="0" smtClean="0"/>
              <a:t>Model			</a:t>
            </a:r>
            <a:r>
              <a:rPr lang="en-US" sz="1600" i="1" dirty="0" smtClean="0"/>
              <a:t>LO17.9</a:t>
            </a:r>
            <a:endParaRPr lang="en-US" sz="1600" dirty="0"/>
          </a:p>
        </p:txBody>
      </p:sp>
      <p:sp>
        <p:nvSpPr>
          <p:cNvPr id="777219" name="Rectangle 3"/>
          <p:cNvSpPr>
            <a:spLocks noGrp="1" noChangeArrowheads="1"/>
          </p:cNvSpPr>
          <p:nvPr>
            <p:ph idx="1"/>
          </p:nvPr>
        </p:nvSpPr>
        <p:spPr>
          <a:xfrm>
            <a:off x="1020763" y="1371600"/>
            <a:ext cx="7766050" cy="541338"/>
          </a:xfrm>
        </p:spPr>
        <p:txBody>
          <a:bodyPr/>
          <a:lstStyle/>
          <a:p>
            <a:pPr algn="just">
              <a:spcAft>
                <a:spcPts val="600"/>
              </a:spcAft>
              <a:buFontTx/>
              <a:buNone/>
            </a:pPr>
            <a:r>
              <a:rPr lang="en-US"/>
              <a:t>The derivation is straightforward:</a:t>
            </a:r>
          </a:p>
        </p:txBody>
      </p:sp>
      <p:graphicFrame>
        <p:nvGraphicFramePr>
          <p:cNvPr id="777220" name="Object 4"/>
          <p:cNvGraphicFramePr>
            <a:graphicFrameLocks noChangeAspect="1"/>
          </p:cNvGraphicFramePr>
          <p:nvPr/>
        </p:nvGraphicFramePr>
        <p:xfrm>
          <a:off x="1447800" y="1981200"/>
          <a:ext cx="4867275" cy="909638"/>
        </p:xfrm>
        <a:graphic>
          <a:graphicData uri="http://schemas.openxmlformats.org/presentationml/2006/ole">
            <p:oleObj spid="_x0000_s777220" name="Equation" r:id="rId3" imgW="2311200" imgH="431640" progId="Equation.3">
              <p:embed/>
            </p:oleObj>
          </a:graphicData>
        </a:graphic>
      </p:graphicFrame>
      <p:graphicFrame>
        <p:nvGraphicFramePr>
          <p:cNvPr id="777221" name="Object 5"/>
          <p:cNvGraphicFramePr>
            <a:graphicFrameLocks noChangeAspect="1"/>
          </p:cNvGraphicFramePr>
          <p:nvPr/>
        </p:nvGraphicFramePr>
        <p:xfrm>
          <a:off x="1447800" y="2973388"/>
          <a:ext cx="2701925" cy="909637"/>
        </p:xfrm>
        <a:graphic>
          <a:graphicData uri="http://schemas.openxmlformats.org/presentationml/2006/ole">
            <p:oleObj spid="_x0000_s777221" name="Equation" r:id="rId4" imgW="1282680" imgH="431640" progId="Equation.3">
              <p:embed/>
            </p:oleObj>
          </a:graphicData>
        </a:graphic>
      </p:graphicFrame>
      <p:graphicFrame>
        <p:nvGraphicFramePr>
          <p:cNvPr id="777222" name="Object 6"/>
          <p:cNvGraphicFramePr>
            <a:graphicFrameLocks noChangeAspect="1"/>
          </p:cNvGraphicFramePr>
          <p:nvPr/>
        </p:nvGraphicFramePr>
        <p:xfrm>
          <a:off x="1400175" y="4038600"/>
          <a:ext cx="5991225" cy="909638"/>
        </p:xfrm>
        <a:graphic>
          <a:graphicData uri="http://schemas.openxmlformats.org/presentationml/2006/ole">
            <p:oleObj spid="_x0000_s777222" name="Equation" r:id="rId5" imgW="2844720" imgH="431640" progId="Equation.3">
              <p:embed/>
            </p:oleObj>
          </a:graphicData>
        </a:graphic>
      </p:graphicFrame>
      <p:graphicFrame>
        <p:nvGraphicFramePr>
          <p:cNvPr id="777223" name="Object 7"/>
          <p:cNvGraphicFramePr>
            <a:graphicFrameLocks noChangeAspect="1"/>
          </p:cNvGraphicFramePr>
          <p:nvPr/>
        </p:nvGraphicFramePr>
        <p:xfrm>
          <a:off x="1066800" y="5108575"/>
          <a:ext cx="8077200" cy="1444625"/>
        </p:xfrm>
        <a:graphic>
          <a:graphicData uri="http://schemas.openxmlformats.org/presentationml/2006/ole">
            <p:oleObj spid="_x0000_s777223" name="Equation" r:id="rId6" imgW="3835080" imgH="685800" progId="Equation.3">
              <p:embed/>
            </p:oleObj>
          </a:graphicData>
        </a:graphic>
      </p:graphicFrame>
      <p:sp>
        <p:nvSpPr>
          <p:cNvPr id="777225" name="Text Box 9"/>
          <p:cNvSpPr txBox="1">
            <a:spLocks noChangeArrowheads="1"/>
          </p:cNvSpPr>
          <p:nvPr/>
        </p:nvSpPr>
        <p:spPr bwMode="auto">
          <a:xfrm>
            <a:off x="2286000" y="6400800"/>
            <a:ext cx="23622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/>
              <a:t>Continued…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7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7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7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7722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7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77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77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7722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7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77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77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7722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7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77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77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42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dirty="0"/>
              <a:t>Deriving the Miller Model (continued</a:t>
            </a:r>
            <a:r>
              <a:rPr lang="en-US" dirty="0" smtClean="0"/>
              <a:t>)	</a:t>
            </a:r>
            <a:r>
              <a:rPr lang="en-US" sz="1600" i="1" dirty="0" smtClean="0"/>
              <a:t>LO17.9</a:t>
            </a:r>
            <a:endParaRPr lang="en-US" sz="1600" dirty="0"/>
          </a:p>
        </p:txBody>
      </p:sp>
      <p:sp>
        <p:nvSpPr>
          <p:cNvPr id="778249" name="Rectangle 9"/>
          <p:cNvSpPr>
            <a:spLocks noGrp="1" noChangeArrowheads="1"/>
          </p:cNvSpPr>
          <p:nvPr>
            <p:ph idx="1"/>
          </p:nvPr>
        </p:nvSpPr>
        <p:spPr>
          <a:xfrm>
            <a:off x="836613" y="1143000"/>
            <a:ext cx="7924800" cy="533400"/>
          </a:xfrm>
          <a:noFill/>
          <a:ln/>
        </p:spPr>
        <p:txBody>
          <a:bodyPr lIns="90488" tIns="44450" rIns="90488" bIns="44450"/>
          <a:lstStyle/>
          <a:p>
            <a:pPr algn="just">
              <a:spcAft>
                <a:spcPts val="600"/>
              </a:spcAft>
              <a:buFontTx/>
              <a:buNone/>
            </a:pPr>
            <a:r>
              <a:rPr lang="en-US" sz="2400" dirty="0"/>
              <a:t>The total cash flow to all stakeholders in the levered firm is:</a:t>
            </a:r>
          </a:p>
        </p:txBody>
      </p:sp>
      <p:graphicFrame>
        <p:nvGraphicFramePr>
          <p:cNvPr id="778243" name="Object 3"/>
          <p:cNvGraphicFramePr>
            <a:graphicFrameLocks noChangeAspect="1"/>
          </p:cNvGraphicFramePr>
          <p:nvPr/>
        </p:nvGraphicFramePr>
        <p:xfrm>
          <a:off x="839788" y="1676400"/>
          <a:ext cx="8075612" cy="1017588"/>
        </p:xfrm>
        <a:graphic>
          <a:graphicData uri="http://schemas.openxmlformats.org/presentationml/2006/ole">
            <p:oleObj spid="_x0000_s778243" name="Equation" r:id="rId3" imgW="3835080" imgH="482400" progId="Equation.3">
              <p:embed/>
            </p:oleObj>
          </a:graphicData>
        </a:graphic>
      </p:graphicFrame>
      <p:sp>
        <p:nvSpPr>
          <p:cNvPr id="778244" name="AutoShape 4"/>
          <p:cNvSpPr>
            <a:spLocks/>
          </p:cNvSpPr>
          <p:nvPr/>
        </p:nvSpPr>
        <p:spPr bwMode="auto">
          <a:xfrm rot="-5370359">
            <a:off x="2210593" y="1215232"/>
            <a:ext cx="455613" cy="3048000"/>
          </a:xfrm>
          <a:prstGeom prst="leftBrace">
            <a:avLst>
              <a:gd name="adj1" fmla="val 55749"/>
              <a:gd name="adj2" fmla="val 50000"/>
            </a:avLst>
          </a:prstGeom>
          <a:noFill/>
          <a:ln w="28575">
            <a:solidFill>
              <a:srgbClr val="0076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78245" name="AutoShape 5"/>
          <p:cNvSpPr>
            <a:spLocks/>
          </p:cNvSpPr>
          <p:nvPr/>
        </p:nvSpPr>
        <p:spPr bwMode="auto">
          <a:xfrm rot="-5370359">
            <a:off x="6285707" y="645319"/>
            <a:ext cx="455612" cy="4343400"/>
          </a:xfrm>
          <a:prstGeom prst="leftBrace">
            <a:avLst>
              <a:gd name="adj1" fmla="val 79443"/>
              <a:gd name="adj2" fmla="val 50000"/>
            </a:avLst>
          </a:prstGeom>
          <a:noFill/>
          <a:ln w="28575">
            <a:solidFill>
              <a:srgbClr val="FF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78246" name="Text Box 6"/>
          <p:cNvSpPr txBox="1">
            <a:spLocks noChangeArrowheads="1"/>
          </p:cNvSpPr>
          <p:nvPr/>
        </p:nvSpPr>
        <p:spPr bwMode="auto">
          <a:xfrm>
            <a:off x="990600" y="2895600"/>
            <a:ext cx="3352800" cy="17351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 dirty="0">
                <a:solidFill>
                  <a:srgbClr val="007600"/>
                </a:solidFill>
              </a:rPr>
              <a:t>The first term is the cash flow of an unlevered firm after all taxes. </a:t>
            </a:r>
          </a:p>
          <a:p>
            <a:pPr eaLnBrk="0" hangingPunct="0">
              <a:spcBef>
                <a:spcPct val="50000"/>
              </a:spcBef>
            </a:pPr>
            <a:r>
              <a:rPr lang="en-US" b="0" dirty="0">
                <a:solidFill>
                  <a:srgbClr val="007600"/>
                </a:solidFill>
              </a:rPr>
              <a:t>Its value = </a:t>
            </a:r>
            <a:r>
              <a:rPr lang="en-US" b="0" i="1" dirty="0">
                <a:solidFill>
                  <a:srgbClr val="007600"/>
                </a:solidFill>
              </a:rPr>
              <a:t>V</a:t>
            </a:r>
            <a:r>
              <a:rPr lang="en-US" b="0" i="1" baseline="-25000" dirty="0">
                <a:solidFill>
                  <a:srgbClr val="007600"/>
                </a:solidFill>
              </a:rPr>
              <a:t>U</a:t>
            </a:r>
            <a:r>
              <a:rPr lang="en-US" b="0" dirty="0">
                <a:solidFill>
                  <a:srgbClr val="007600"/>
                </a:solidFill>
              </a:rPr>
              <a:t>.</a:t>
            </a:r>
            <a:r>
              <a:rPr lang="en-US" b="0" dirty="0"/>
              <a:t> </a:t>
            </a:r>
          </a:p>
        </p:txBody>
      </p:sp>
      <p:sp>
        <p:nvSpPr>
          <p:cNvPr id="778247" name="Text Box 7"/>
          <p:cNvSpPr txBox="1">
            <a:spLocks noChangeArrowheads="1"/>
          </p:cNvSpPr>
          <p:nvPr/>
        </p:nvSpPr>
        <p:spPr bwMode="auto">
          <a:xfrm>
            <a:off x="4572000" y="2971800"/>
            <a:ext cx="4343400" cy="11874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>
                <a:solidFill>
                  <a:srgbClr val="FF0000"/>
                </a:solidFill>
              </a:rPr>
              <a:t>A bond is worth </a:t>
            </a:r>
            <a:r>
              <a:rPr lang="en-US" b="0" i="1">
                <a:solidFill>
                  <a:srgbClr val="FF0000"/>
                </a:solidFill>
              </a:rPr>
              <a:t>B. </a:t>
            </a:r>
            <a:r>
              <a:rPr lang="en-US" b="0">
                <a:solidFill>
                  <a:srgbClr val="FF0000"/>
                </a:solidFill>
              </a:rPr>
              <a:t>It promises to pay </a:t>
            </a:r>
            <a:r>
              <a:rPr lang="en-US" b="0" i="1">
                <a:solidFill>
                  <a:srgbClr val="FF0000"/>
                </a:solidFill>
              </a:rPr>
              <a:t>r</a:t>
            </a:r>
            <a:r>
              <a:rPr lang="en-US" b="0" i="1" baseline="-25000">
                <a:solidFill>
                  <a:srgbClr val="FF0000"/>
                </a:solidFill>
              </a:rPr>
              <a:t>B</a:t>
            </a:r>
            <a:r>
              <a:rPr lang="en-US" b="0" i="1">
                <a:solidFill>
                  <a:srgbClr val="FF0000"/>
                </a:solidFill>
              </a:rPr>
              <a:t>B</a:t>
            </a:r>
            <a:r>
              <a:rPr lang="en-US" b="0">
                <a:solidFill>
                  <a:srgbClr val="FF0000"/>
                </a:solidFill>
                <a:cs typeface="Times New Roman" charset="0"/>
              </a:rPr>
              <a:t>×(1- </a:t>
            </a:r>
            <a:r>
              <a:rPr lang="en-US" b="0" i="1">
                <a:solidFill>
                  <a:srgbClr val="FF0000"/>
                </a:solidFill>
              </a:rPr>
              <a:t>T</a:t>
            </a:r>
            <a:r>
              <a:rPr lang="en-US" b="0" i="1" baseline="-25000">
                <a:solidFill>
                  <a:srgbClr val="FF0000"/>
                </a:solidFill>
              </a:rPr>
              <a:t>B</a:t>
            </a:r>
            <a:r>
              <a:rPr lang="en-US" b="0">
                <a:solidFill>
                  <a:srgbClr val="FF0000"/>
                </a:solidFill>
              </a:rPr>
              <a:t>) after taxes. Thus </a:t>
            </a:r>
            <a:r>
              <a:rPr lang="en-US" b="0" i="1">
                <a:solidFill>
                  <a:srgbClr val="FF0000"/>
                </a:solidFill>
              </a:rPr>
              <a:t>the value</a:t>
            </a:r>
            <a:r>
              <a:rPr lang="en-US" b="0">
                <a:solidFill>
                  <a:srgbClr val="FF0000"/>
                </a:solidFill>
              </a:rPr>
              <a:t> of the second term is:</a:t>
            </a:r>
          </a:p>
        </p:txBody>
      </p:sp>
      <p:graphicFrame>
        <p:nvGraphicFramePr>
          <p:cNvPr id="778248" name="Object 8"/>
          <p:cNvGraphicFramePr>
            <a:graphicFrameLocks noChangeAspect="1"/>
          </p:cNvGraphicFramePr>
          <p:nvPr/>
        </p:nvGraphicFramePr>
        <p:xfrm>
          <a:off x="4695825" y="4114800"/>
          <a:ext cx="3762375" cy="1144588"/>
        </p:xfrm>
        <a:graphic>
          <a:graphicData uri="http://schemas.openxmlformats.org/presentationml/2006/ole">
            <p:oleObj spid="_x0000_s778248" name="Equation" r:id="rId4" imgW="1587240" imgH="482400" progId="Equation.3">
              <p:embed/>
            </p:oleObj>
          </a:graphicData>
        </a:graphic>
      </p:graphicFrame>
      <p:sp>
        <p:nvSpPr>
          <p:cNvPr id="778250" name="Text Box 10"/>
          <p:cNvSpPr txBox="1">
            <a:spLocks noChangeArrowheads="1"/>
          </p:cNvSpPr>
          <p:nvPr/>
        </p:nvSpPr>
        <p:spPr bwMode="auto">
          <a:xfrm>
            <a:off x="760413" y="4953000"/>
            <a:ext cx="4191000" cy="83099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 dirty="0">
                <a:solidFill>
                  <a:srgbClr val="644A1A"/>
                </a:solidFill>
              </a:rPr>
              <a:t>The value of the sum of these two terms must be </a:t>
            </a:r>
            <a:r>
              <a:rPr lang="en-US" b="0" i="1" dirty="0">
                <a:solidFill>
                  <a:srgbClr val="644A1A"/>
                </a:solidFill>
              </a:rPr>
              <a:t>V</a:t>
            </a:r>
            <a:r>
              <a:rPr lang="en-US" b="0" i="1" baseline="-25000" dirty="0">
                <a:solidFill>
                  <a:srgbClr val="644A1A"/>
                </a:solidFill>
              </a:rPr>
              <a:t>L</a:t>
            </a:r>
          </a:p>
        </p:txBody>
      </p:sp>
      <p:graphicFrame>
        <p:nvGraphicFramePr>
          <p:cNvPr id="778251" name="Object 11"/>
          <p:cNvGraphicFramePr>
            <a:graphicFrameLocks noChangeAspect="1"/>
          </p:cNvGraphicFramePr>
          <p:nvPr/>
        </p:nvGraphicFramePr>
        <p:xfrm>
          <a:off x="2827338" y="5486400"/>
          <a:ext cx="5402262" cy="1133475"/>
        </p:xfrm>
        <a:graphic>
          <a:graphicData uri="http://schemas.openxmlformats.org/presentationml/2006/ole">
            <p:oleObj spid="_x0000_s778251" name="Equation" r:id="rId5" imgW="2298600" imgH="482400" progId="Equation.3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8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8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78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78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78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78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78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78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78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78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78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78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78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78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78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78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44" grpId="0" animBg="1"/>
      <p:bldP spid="778245" grpId="0" animBg="1"/>
      <p:bldP spid="778246" grpId="0" autoUpdateAnimBg="0"/>
      <p:bldP spid="778247" grpId="0" autoUpdateAnimBg="0"/>
      <p:bldP spid="778250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9266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0"/>
            <a:ext cx="8316912" cy="1066800"/>
          </a:xfrm>
          <a:solidFill>
            <a:srgbClr val="FFFFFF"/>
          </a:solidFill>
        </p:spPr>
        <p:txBody>
          <a:bodyPr/>
          <a:lstStyle/>
          <a:p>
            <a:r>
              <a:rPr lang="en-US" dirty="0" smtClean="0"/>
              <a:t>Personal </a:t>
            </a:r>
            <a:r>
              <a:rPr lang="en-US" dirty="0"/>
              <a:t>Taxes: The Miller Model (continued</a:t>
            </a:r>
            <a:r>
              <a:rPr lang="en-US" dirty="0" smtClean="0"/>
              <a:t>)						</a:t>
            </a:r>
            <a:r>
              <a:rPr lang="en-US" sz="1600" i="1" dirty="0" smtClean="0"/>
              <a:t>LO17.9</a:t>
            </a:r>
            <a:endParaRPr lang="en-US" sz="1600" dirty="0"/>
          </a:p>
        </p:txBody>
      </p:sp>
      <p:sp>
        <p:nvSpPr>
          <p:cNvPr id="779267" name="Rectangle 3"/>
          <p:cNvSpPr>
            <a:spLocks noGrp="1" noChangeArrowheads="1"/>
          </p:cNvSpPr>
          <p:nvPr>
            <p:ph idx="1"/>
          </p:nvPr>
        </p:nvSpPr>
        <p:spPr>
          <a:xfrm>
            <a:off x="1020763" y="1371600"/>
            <a:ext cx="7766050" cy="1238250"/>
          </a:xfrm>
        </p:spPr>
        <p:txBody>
          <a:bodyPr/>
          <a:lstStyle/>
          <a:p>
            <a:pPr algn="just">
              <a:spcAft>
                <a:spcPts val="600"/>
              </a:spcAft>
            </a:pPr>
            <a:r>
              <a:rPr lang="en-US" sz="2400" dirty="0"/>
              <a:t>Thus the Miller Model shows that the value of a levered firm can be expressed in terms of an unlevered firm as:</a:t>
            </a:r>
          </a:p>
        </p:txBody>
      </p:sp>
      <p:graphicFrame>
        <p:nvGraphicFramePr>
          <p:cNvPr id="779268" name="Object 4"/>
          <p:cNvGraphicFramePr>
            <a:graphicFrameLocks noChangeAspect="1"/>
          </p:cNvGraphicFramePr>
          <p:nvPr/>
        </p:nvGraphicFramePr>
        <p:xfrm>
          <a:off x="2209800" y="2514600"/>
          <a:ext cx="6122988" cy="1352550"/>
        </p:xfrm>
        <a:graphic>
          <a:graphicData uri="http://schemas.openxmlformats.org/presentationml/2006/ole">
            <p:oleObj spid="_x0000_s779268" name="Equation" r:id="rId3" imgW="2184120" imgH="482400" progId="Equation.3">
              <p:embed/>
            </p:oleObj>
          </a:graphicData>
        </a:graphic>
      </p:graphicFrame>
      <p:sp>
        <p:nvSpPr>
          <p:cNvPr id="779269" name="Rectangle 5"/>
          <p:cNvSpPr>
            <a:spLocks noChangeArrowheads="1"/>
          </p:cNvSpPr>
          <p:nvPr/>
        </p:nvSpPr>
        <p:spPr bwMode="auto">
          <a:xfrm>
            <a:off x="1295400" y="3962400"/>
            <a:ext cx="7543800" cy="838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SzPct val="90000"/>
              <a:buFont typeface="Symbol" pitchFamily="18" charset="2"/>
              <a:buChar char="·"/>
            </a:pPr>
            <a:r>
              <a:rPr lang="en-US" sz="2500" b="0" dirty="0">
                <a:solidFill>
                  <a:srgbClr val="644A1A"/>
                </a:solidFill>
              </a:rPr>
              <a:t>In the case where </a:t>
            </a:r>
            <a:r>
              <a:rPr lang="en-US" sz="2500" b="0" i="1" dirty="0">
                <a:solidFill>
                  <a:srgbClr val="644A1A"/>
                </a:solidFill>
              </a:rPr>
              <a:t>T</a:t>
            </a:r>
            <a:r>
              <a:rPr lang="en-US" sz="2500" b="0" i="1" baseline="-25000" dirty="0">
                <a:solidFill>
                  <a:srgbClr val="644A1A"/>
                </a:solidFill>
              </a:rPr>
              <a:t>B</a:t>
            </a:r>
            <a:r>
              <a:rPr lang="en-US" sz="2500" b="0" dirty="0">
                <a:solidFill>
                  <a:srgbClr val="644A1A"/>
                </a:solidFill>
              </a:rPr>
              <a:t> = </a:t>
            </a:r>
            <a:r>
              <a:rPr lang="en-US" sz="2500" b="0" i="1" dirty="0">
                <a:solidFill>
                  <a:srgbClr val="644A1A"/>
                </a:solidFill>
              </a:rPr>
              <a:t>T</a:t>
            </a:r>
            <a:r>
              <a:rPr lang="en-US" sz="2500" b="0" i="1" baseline="-25000" dirty="0">
                <a:solidFill>
                  <a:srgbClr val="644A1A"/>
                </a:solidFill>
              </a:rPr>
              <a:t>S</a:t>
            </a:r>
            <a:r>
              <a:rPr lang="en-US" sz="2500" b="0" dirty="0">
                <a:solidFill>
                  <a:srgbClr val="644A1A"/>
                </a:solidFill>
              </a:rPr>
              <a:t>, we return to M&amp;M with only corporate tax:</a:t>
            </a:r>
          </a:p>
        </p:txBody>
      </p:sp>
      <p:graphicFrame>
        <p:nvGraphicFramePr>
          <p:cNvPr id="779270" name="Object 6"/>
          <p:cNvGraphicFramePr>
            <a:graphicFrameLocks noChangeAspect="1"/>
          </p:cNvGraphicFramePr>
          <p:nvPr/>
        </p:nvGraphicFramePr>
        <p:xfrm>
          <a:off x="3948113" y="5232400"/>
          <a:ext cx="2492375" cy="641350"/>
        </p:xfrm>
        <a:graphic>
          <a:graphicData uri="http://schemas.openxmlformats.org/presentationml/2006/ole">
            <p:oleObj spid="_x0000_s779270" name="Equation" r:id="rId4" imgW="888840" imgH="228600" progId="Equation.3">
              <p:embed/>
            </p:oleObj>
          </a:graphicData>
        </a:graphic>
      </p:graphicFrame>
      <p:sp>
        <p:nvSpPr>
          <p:cNvPr id="8" name="Line 11"/>
          <p:cNvSpPr>
            <a:spLocks noChangeShapeType="1"/>
          </p:cNvSpPr>
          <p:nvPr/>
        </p:nvSpPr>
        <p:spPr bwMode="auto">
          <a:xfrm>
            <a:off x="914400" y="1008063"/>
            <a:ext cx="8001000" cy="0"/>
          </a:xfrm>
          <a:prstGeom prst="line">
            <a:avLst/>
          </a:prstGeom>
          <a:noFill/>
          <a:ln w="57150" cap="sq" cmpd="thinThick">
            <a:solidFill>
              <a:srgbClr val="B2830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en-C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9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9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9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9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79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79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9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79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79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9269" grpId="0" build="p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0306" name="Rectangle 18"/>
          <p:cNvSpPr>
            <a:spLocks noChangeArrowheads="1"/>
          </p:cNvSpPr>
          <p:nvPr/>
        </p:nvSpPr>
        <p:spPr bwMode="auto">
          <a:xfrm>
            <a:off x="838200" y="914400"/>
            <a:ext cx="8153400" cy="152400"/>
          </a:xfrm>
          <a:prstGeom prst="rect">
            <a:avLst/>
          </a:prstGeom>
          <a:solidFill>
            <a:srgbClr val="FFFFFF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80290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12700"/>
            <a:ext cx="8316912" cy="1054100"/>
          </a:xfrm>
        </p:spPr>
        <p:txBody>
          <a:bodyPr/>
          <a:lstStyle/>
          <a:p>
            <a:r>
              <a:rPr lang="en-US" sz="3000" dirty="0"/>
              <a:t>Effect of Financial Leverage on Firm Value with Both Corporate and Personal </a:t>
            </a:r>
            <a:r>
              <a:rPr lang="en-US" sz="3000" dirty="0" smtClean="0"/>
              <a:t>Taxes (Figure 17.4)</a:t>
            </a:r>
            <a:endParaRPr lang="en-US" sz="3000" dirty="0"/>
          </a:p>
        </p:txBody>
      </p:sp>
      <p:sp>
        <p:nvSpPr>
          <p:cNvPr id="780291" name="Text Box 3"/>
          <p:cNvSpPr txBox="1">
            <a:spLocks noChangeArrowheads="1"/>
          </p:cNvSpPr>
          <p:nvPr/>
        </p:nvSpPr>
        <p:spPr bwMode="auto">
          <a:xfrm>
            <a:off x="5867400" y="6178550"/>
            <a:ext cx="2216150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</a:pPr>
            <a:r>
              <a:rPr lang="en-US" sz="1700"/>
              <a:t>Debt (</a:t>
            </a:r>
            <a:r>
              <a:rPr lang="en-US" sz="1700" i="1"/>
              <a:t>B</a:t>
            </a:r>
            <a:r>
              <a:rPr lang="en-US" sz="1700"/>
              <a:t>)</a:t>
            </a:r>
          </a:p>
        </p:txBody>
      </p:sp>
      <p:sp>
        <p:nvSpPr>
          <p:cNvPr id="780292" name="Text Box 4"/>
          <p:cNvSpPr txBox="1">
            <a:spLocks noChangeArrowheads="1"/>
          </p:cNvSpPr>
          <p:nvPr/>
        </p:nvSpPr>
        <p:spPr bwMode="auto">
          <a:xfrm rot="-5365291">
            <a:off x="203993" y="2704307"/>
            <a:ext cx="2481263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700"/>
              <a:t>Value of firm (</a:t>
            </a:r>
            <a:r>
              <a:rPr lang="en-US" sz="1700" i="1"/>
              <a:t>V</a:t>
            </a:r>
            <a:r>
              <a:rPr lang="en-US" sz="1700"/>
              <a:t>)</a:t>
            </a:r>
            <a:endParaRPr lang="en-US" sz="1700" i="1"/>
          </a:p>
        </p:txBody>
      </p:sp>
      <p:sp>
        <p:nvSpPr>
          <p:cNvPr id="780293" name="Line 5"/>
          <p:cNvSpPr>
            <a:spLocks noChangeShapeType="1"/>
          </p:cNvSpPr>
          <p:nvPr/>
        </p:nvSpPr>
        <p:spPr bwMode="auto">
          <a:xfrm>
            <a:off x="1635125" y="2341563"/>
            <a:ext cx="0" cy="39941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80294" name="Line 6"/>
          <p:cNvSpPr>
            <a:spLocks noChangeShapeType="1"/>
          </p:cNvSpPr>
          <p:nvPr/>
        </p:nvSpPr>
        <p:spPr bwMode="auto">
          <a:xfrm flipV="1">
            <a:off x="1635125" y="6316663"/>
            <a:ext cx="41878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80296" name="Text Box 8"/>
          <p:cNvSpPr txBox="1">
            <a:spLocks noChangeArrowheads="1"/>
          </p:cNvSpPr>
          <p:nvPr/>
        </p:nvSpPr>
        <p:spPr bwMode="auto">
          <a:xfrm>
            <a:off x="1146175" y="4059238"/>
            <a:ext cx="433388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b="0" i="1"/>
              <a:t>V</a:t>
            </a:r>
            <a:r>
              <a:rPr lang="en-US" sz="1800" b="0" i="1" baseline="-25000"/>
              <a:t>U</a:t>
            </a:r>
            <a:endParaRPr lang="en-US" sz="1800" b="0" i="1"/>
          </a:p>
        </p:txBody>
      </p:sp>
      <p:sp>
        <p:nvSpPr>
          <p:cNvPr id="780297" name="Text Box 9"/>
          <p:cNvSpPr txBox="1">
            <a:spLocks noChangeArrowheads="1"/>
          </p:cNvSpPr>
          <p:nvPr/>
        </p:nvSpPr>
        <p:spPr bwMode="auto">
          <a:xfrm>
            <a:off x="5486400" y="2630488"/>
            <a:ext cx="2832100" cy="3968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 b="0" i="1">
                <a:solidFill>
                  <a:srgbClr val="007600"/>
                </a:solidFill>
              </a:rPr>
              <a:t>V</a:t>
            </a:r>
            <a:r>
              <a:rPr lang="en-US" sz="2000" b="0" i="1" baseline="-25000">
                <a:solidFill>
                  <a:srgbClr val="007600"/>
                </a:solidFill>
              </a:rPr>
              <a:t>L </a:t>
            </a:r>
            <a:r>
              <a:rPr lang="en-US" sz="2000" b="0">
                <a:solidFill>
                  <a:srgbClr val="007600"/>
                </a:solidFill>
              </a:rPr>
              <a:t>= </a:t>
            </a:r>
            <a:r>
              <a:rPr lang="en-US" sz="2000" b="0" i="1">
                <a:solidFill>
                  <a:srgbClr val="007600"/>
                </a:solidFill>
              </a:rPr>
              <a:t>V</a:t>
            </a:r>
            <a:r>
              <a:rPr lang="en-US" sz="2000" b="0" i="1" baseline="-25000">
                <a:solidFill>
                  <a:srgbClr val="007600"/>
                </a:solidFill>
              </a:rPr>
              <a:t>U</a:t>
            </a:r>
            <a:r>
              <a:rPr lang="en-US" sz="2000" b="0">
                <a:solidFill>
                  <a:srgbClr val="007600"/>
                </a:solidFill>
              </a:rPr>
              <a:t>+</a:t>
            </a:r>
            <a:r>
              <a:rPr lang="en-US" sz="2000" b="0" i="1">
                <a:solidFill>
                  <a:srgbClr val="007600"/>
                </a:solidFill>
              </a:rPr>
              <a:t>T</a:t>
            </a:r>
            <a:r>
              <a:rPr lang="en-US" sz="2000" b="0" i="1" baseline="-25000">
                <a:solidFill>
                  <a:srgbClr val="007600"/>
                </a:solidFill>
              </a:rPr>
              <a:t>C</a:t>
            </a:r>
            <a:r>
              <a:rPr lang="en-US" sz="2000" b="0" i="1">
                <a:solidFill>
                  <a:srgbClr val="007600"/>
                </a:solidFill>
              </a:rPr>
              <a:t>B</a:t>
            </a:r>
            <a:r>
              <a:rPr lang="en-US" sz="2000" b="0">
                <a:solidFill>
                  <a:srgbClr val="007600"/>
                </a:solidFill>
              </a:rPr>
              <a:t> when </a:t>
            </a:r>
            <a:r>
              <a:rPr lang="en-US" sz="2000" b="0" i="1">
                <a:solidFill>
                  <a:srgbClr val="007600"/>
                </a:solidFill>
              </a:rPr>
              <a:t>T</a:t>
            </a:r>
            <a:r>
              <a:rPr lang="en-US" sz="2000" b="0" i="1" baseline="-25000">
                <a:solidFill>
                  <a:srgbClr val="007600"/>
                </a:solidFill>
              </a:rPr>
              <a:t>S </a:t>
            </a:r>
            <a:r>
              <a:rPr lang="en-US" sz="2000" b="0">
                <a:solidFill>
                  <a:srgbClr val="007600"/>
                </a:solidFill>
              </a:rPr>
              <a:t>=</a:t>
            </a:r>
            <a:r>
              <a:rPr lang="en-US" sz="2000" b="0" i="1">
                <a:solidFill>
                  <a:srgbClr val="007600"/>
                </a:solidFill>
              </a:rPr>
              <a:t>T</a:t>
            </a:r>
            <a:r>
              <a:rPr lang="en-US" sz="2000" b="0" i="1" baseline="-25000">
                <a:solidFill>
                  <a:srgbClr val="007600"/>
                </a:solidFill>
              </a:rPr>
              <a:t>B</a:t>
            </a:r>
            <a:endParaRPr lang="en-US" sz="2000" b="0">
              <a:solidFill>
                <a:srgbClr val="007600"/>
              </a:solidFill>
            </a:endParaRPr>
          </a:p>
        </p:txBody>
      </p:sp>
      <p:sp>
        <p:nvSpPr>
          <p:cNvPr id="780298" name="Text Box 10"/>
          <p:cNvSpPr txBox="1">
            <a:spLocks noChangeArrowheads="1"/>
          </p:cNvSpPr>
          <p:nvPr/>
        </p:nvSpPr>
        <p:spPr bwMode="auto">
          <a:xfrm>
            <a:off x="5821363" y="3103563"/>
            <a:ext cx="2903537" cy="10064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 b="0" i="1">
                <a:solidFill>
                  <a:srgbClr val="007600"/>
                </a:solidFill>
              </a:rPr>
              <a:t>V</a:t>
            </a:r>
            <a:r>
              <a:rPr lang="en-US" sz="2000" b="0" i="1" baseline="-25000">
                <a:solidFill>
                  <a:srgbClr val="007600"/>
                </a:solidFill>
              </a:rPr>
              <a:t>L </a:t>
            </a:r>
            <a:r>
              <a:rPr lang="en-US" sz="2000" b="0">
                <a:solidFill>
                  <a:srgbClr val="007600"/>
                </a:solidFill>
              </a:rPr>
              <a:t>&lt; </a:t>
            </a:r>
            <a:r>
              <a:rPr lang="en-US" sz="2000" b="0" i="1">
                <a:solidFill>
                  <a:srgbClr val="007600"/>
                </a:solidFill>
              </a:rPr>
              <a:t>V</a:t>
            </a:r>
            <a:r>
              <a:rPr lang="en-US" sz="2000" b="0" i="1" baseline="-25000">
                <a:solidFill>
                  <a:srgbClr val="007600"/>
                </a:solidFill>
              </a:rPr>
              <a:t>U </a:t>
            </a:r>
            <a:r>
              <a:rPr lang="en-US" sz="2000" b="0">
                <a:solidFill>
                  <a:srgbClr val="007600"/>
                </a:solidFill>
              </a:rPr>
              <a:t>+ </a:t>
            </a:r>
            <a:r>
              <a:rPr lang="en-US" sz="2000" b="0" i="1">
                <a:solidFill>
                  <a:srgbClr val="007600"/>
                </a:solidFill>
              </a:rPr>
              <a:t>T</a:t>
            </a:r>
            <a:r>
              <a:rPr lang="en-US" sz="2000" b="0" i="1" baseline="-25000">
                <a:solidFill>
                  <a:srgbClr val="007600"/>
                </a:solidFill>
              </a:rPr>
              <a:t>C</a:t>
            </a:r>
            <a:r>
              <a:rPr lang="en-US" sz="2000" b="0" i="1">
                <a:solidFill>
                  <a:srgbClr val="007600"/>
                </a:solidFill>
              </a:rPr>
              <a:t>B</a:t>
            </a:r>
            <a:r>
              <a:rPr lang="en-US" sz="2000" b="0">
                <a:solidFill>
                  <a:srgbClr val="007600"/>
                </a:solidFill>
              </a:rPr>
              <a:t/>
            </a:r>
            <a:br>
              <a:rPr lang="en-US" sz="2000" b="0">
                <a:solidFill>
                  <a:srgbClr val="007600"/>
                </a:solidFill>
              </a:rPr>
            </a:br>
            <a:r>
              <a:rPr lang="en-US" sz="2000" b="0">
                <a:solidFill>
                  <a:srgbClr val="007600"/>
                </a:solidFill>
              </a:rPr>
              <a:t>when </a:t>
            </a:r>
            <a:r>
              <a:rPr lang="en-US" sz="2000" b="0" i="1">
                <a:solidFill>
                  <a:srgbClr val="007600"/>
                </a:solidFill>
              </a:rPr>
              <a:t>T</a:t>
            </a:r>
            <a:r>
              <a:rPr lang="en-US" sz="2000" b="0" i="1" baseline="-25000">
                <a:solidFill>
                  <a:srgbClr val="007600"/>
                </a:solidFill>
              </a:rPr>
              <a:t>S </a:t>
            </a:r>
            <a:r>
              <a:rPr lang="en-US" sz="2000" b="0">
                <a:solidFill>
                  <a:srgbClr val="007600"/>
                </a:solidFill>
              </a:rPr>
              <a:t>&lt; </a:t>
            </a:r>
            <a:r>
              <a:rPr lang="en-US" sz="2000" b="0" i="1">
                <a:solidFill>
                  <a:srgbClr val="007600"/>
                </a:solidFill>
              </a:rPr>
              <a:t>T</a:t>
            </a:r>
            <a:r>
              <a:rPr lang="en-US" sz="2000" b="0" i="1" baseline="-25000">
                <a:solidFill>
                  <a:srgbClr val="007600"/>
                </a:solidFill>
              </a:rPr>
              <a:t>B</a:t>
            </a:r>
            <a:r>
              <a:rPr lang="en-US" sz="2000" b="0">
                <a:solidFill>
                  <a:srgbClr val="007600"/>
                </a:solidFill>
              </a:rPr>
              <a:t> </a:t>
            </a:r>
          </a:p>
          <a:p>
            <a:pPr eaLnBrk="0" hangingPunct="0"/>
            <a:r>
              <a:rPr lang="en-US" sz="2000" b="0">
                <a:solidFill>
                  <a:srgbClr val="007600"/>
                </a:solidFill>
              </a:rPr>
              <a:t>but  (1-</a:t>
            </a:r>
            <a:r>
              <a:rPr lang="en-US" sz="2000" b="0" i="1">
                <a:solidFill>
                  <a:srgbClr val="007600"/>
                </a:solidFill>
              </a:rPr>
              <a:t>T</a:t>
            </a:r>
            <a:r>
              <a:rPr lang="en-US" sz="2000" b="0" i="1" baseline="-25000">
                <a:solidFill>
                  <a:srgbClr val="007600"/>
                </a:solidFill>
              </a:rPr>
              <a:t>B</a:t>
            </a:r>
            <a:r>
              <a:rPr lang="en-US" sz="2000" b="0">
                <a:solidFill>
                  <a:srgbClr val="007600"/>
                </a:solidFill>
              </a:rPr>
              <a:t>) &gt; (1-</a:t>
            </a:r>
            <a:r>
              <a:rPr lang="en-US" sz="2000" b="0" i="1">
                <a:solidFill>
                  <a:srgbClr val="007600"/>
                </a:solidFill>
              </a:rPr>
              <a:t>T</a:t>
            </a:r>
            <a:r>
              <a:rPr lang="en-US" sz="2000" b="0" i="1" baseline="-25000">
                <a:solidFill>
                  <a:srgbClr val="007600"/>
                </a:solidFill>
              </a:rPr>
              <a:t>C</a:t>
            </a:r>
            <a:r>
              <a:rPr lang="en-US" sz="2000" b="0">
                <a:solidFill>
                  <a:srgbClr val="007600"/>
                </a:solidFill>
              </a:rPr>
              <a:t>)</a:t>
            </a:r>
            <a:r>
              <a:rPr lang="en-US" sz="2000" b="0">
                <a:solidFill>
                  <a:srgbClr val="007600"/>
                </a:solidFill>
                <a:cs typeface="Times New Roman" charset="0"/>
              </a:rPr>
              <a:t>×</a:t>
            </a:r>
            <a:r>
              <a:rPr lang="en-US" sz="2000" b="0">
                <a:solidFill>
                  <a:srgbClr val="007600"/>
                </a:solidFill>
              </a:rPr>
              <a:t>(1-</a:t>
            </a:r>
            <a:r>
              <a:rPr lang="en-US" sz="2000" b="0" i="1">
                <a:solidFill>
                  <a:srgbClr val="007600"/>
                </a:solidFill>
              </a:rPr>
              <a:t>T</a:t>
            </a:r>
            <a:r>
              <a:rPr lang="en-US" sz="2000" b="0" i="1" baseline="-25000">
                <a:solidFill>
                  <a:srgbClr val="007600"/>
                </a:solidFill>
              </a:rPr>
              <a:t>S</a:t>
            </a:r>
            <a:r>
              <a:rPr lang="en-US" sz="2000" b="0">
                <a:solidFill>
                  <a:srgbClr val="007600"/>
                </a:solidFill>
              </a:rPr>
              <a:t>)</a:t>
            </a:r>
          </a:p>
        </p:txBody>
      </p:sp>
      <p:sp>
        <p:nvSpPr>
          <p:cNvPr id="780299" name="Text Box 11"/>
          <p:cNvSpPr txBox="1">
            <a:spLocks noChangeArrowheads="1"/>
          </p:cNvSpPr>
          <p:nvPr/>
        </p:nvSpPr>
        <p:spPr bwMode="auto">
          <a:xfrm>
            <a:off x="5410200" y="4094163"/>
            <a:ext cx="3067050" cy="701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 b="0" i="1">
                <a:solidFill>
                  <a:srgbClr val="007600"/>
                </a:solidFill>
              </a:rPr>
              <a:t>V</a:t>
            </a:r>
            <a:r>
              <a:rPr lang="en-US" sz="2000" b="0" i="1" baseline="-25000">
                <a:solidFill>
                  <a:srgbClr val="007600"/>
                </a:solidFill>
              </a:rPr>
              <a:t>L </a:t>
            </a:r>
            <a:r>
              <a:rPr lang="en-US" sz="2000" b="0">
                <a:solidFill>
                  <a:srgbClr val="007600"/>
                </a:solidFill>
              </a:rPr>
              <a:t>=</a:t>
            </a:r>
            <a:r>
              <a:rPr lang="en-US" sz="2000" b="0" i="1">
                <a:solidFill>
                  <a:srgbClr val="007600"/>
                </a:solidFill>
              </a:rPr>
              <a:t>V</a:t>
            </a:r>
            <a:r>
              <a:rPr lang="en-US" sz="2000" b="0" i="1" baseline="-25000">
                <a:solidFill>
                  <a:srgbClr val="007600"/>
                </a:solidFill>
              </a:rPr>
              <a:t>U</a:t>
            </a:r>
            <a:r>
              <a:rPr lang="en-US" sz="2000" b="0">
                <a:solidFill>
                  <a:srgbClr val="007600"/>
                </a:solidFill>
              </a:rPr>
              <a:t> </a:t>
            </a:r>
          </a:p>
          <a:p>
            <a:pPr eaLnBrk="0" hangingPunct="0"/>
            <a:r>
              <a:rPr lang="en-US" sz="2000" b="0">
                <a:solidFill>
                  <a:srgbClr val="007600"/>
                </a:solidFill>
              </a:rPr>
              <a:t>when (1-</a:t>
            </a:r>
            <a:r>
              <a:rPr lang="en-US" sz="2000" b="0" i="1">
                <a:solidFill>
                  <a:srgbClr val="007600"/>
                </a:solidFill>
              </a:rPr>
              <a:t>T</a:t>
            </a:r>
            <a:r>
              <a:rPr lang="en-US" sz="2000" b="0" i="1" baseline="-25000">
                <a:solidFill>
                  <a:srgbClr val="007600"/>
                </a:solidFill>
              </a:rPr>
              <a:t>B</a:t>
            </a:r>
            <a:r>
              <a:rPr lang="en-US" sz="2000" b="0">
                <a:solidFill>
                  <a:srgbClr val="007600"/>
                </a:solidFill>
              </a:rPr>
              <a:t>) = (1-</a:t>
            </a:r>
            <a:r>
              <a:rPr lang="en-US" sz="2000" b="0" i="1">
                <a:solidFill>
                  <a:srgbClr val="007600"/>
                </a:solidFill>
              </a:rPr>
              <a:t>T</a:t>
            </a:r>
            <a:r>
              <a:rPr lang="en-US" sz="2000" b="0" i="1" baseline="-25000">
                <a:solidFill>
                  <a:srgbClr val="007600"/>
                </a:solidFill>
              </a:rPr>
              <a:t>C</a:t>
            </a:r>
            <a:r>
              <a:rPr lang="en-US" sz="2000" b="0">
                <a:solidFill>
                  <a:srgbClr val="007600"/>
                </a:solidFill>
              </a:rPr>
              <a:t>)</a:t>
            </a:r>
            <a:r>
              <a:rPr lang="en-US" sz="2000" b="0">
                <a:solidFill>
                  <a:srgbClr val="007600"/>
                </a:solidFill>
                <a:cs typeface="Times New Roman" charset="0"/>
              </a:rPr>
              <a:t>×</a:t>
            </a:r>
            <a:r>
              <a:rPr lang="en-US" sz="2000" b="0">
                <a:solidFill>
                  <a:srgbClr val="007600"/>
                </a:solidFill>
              </a:rPr>
              <a:t>(1-</a:t>
            </a:r>
            <a:r>
              <a:rPr lang="en-US" sz="2000" b="0" i="1">
                <a:solidFill>
                  <a:srgbClr val="007600"/>
                </a:solidFill>
              </a:rPr>
              <a:t>T</a:t>
            </a:r>
            <a:r>
              <a:rPr lang="en-US" sz="2000" b="0" i="1" baseline="-25000">
                <a:solidFill>
                  <a:srgbClr val="007600"/>
                </a:solidFill>
              </a:rPr>
              <a:t>S</a:t>
            </a:r>
            <a:r>
              <a:rPr lang="en-US" sz="2000" b="0">
                <a:solidFill>
                  <a:srgbClr val="007600"/>
                </a:solidFill>
              </a:rPr>
              <a:t>)</a:t>
            </a:r>
          </a:p>
        </p:txBody>
      </p:sp>
      <p:sp>
        <p:nvSpPr>
          <p:cNvPr id="780300" name="Text Box 12"/>
          <p:cNvSpPr txBox="1">
            <a:spLocks noChangeArrowheads="1"/>
          </p:cNvSpPr>
          <p:nvPr/>
        </p:nvSpPr>
        <p:spPr bwMode="auto">
          <a:xfrm>
            <a:off x="5181600" y="5618163"/>
            <a:ext cx="3900488" cy="3968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 b="0" i="1">
                <a:solidFill>
                  <a:srgbClr val="007600"/>
                </a:solidFill>
              </a:rPr>
              <a:t>V</a:t>
            </a:r>
            <a:r>
              <a:rPr lang="en-US" sz="2000" b="0" i="1" baseline="-25000">
                <a:solidFill>
                  <a:srgbClr val="007600"/>
                </a:solidFill>
              </a:rPr>
              <a:t>L </a:t>
            </a:r>
            <a:r>
              <a:rPr lang="en-US" sz="2000" b="0">
                <a:solidFill>
                  <a:srgbClr val="007600"/>
                </a:solidFill>
              </a:rPr>
              <a:t>&lt; </a:t>
            </a:r>
            <a:r>
              <a:rPr lang="en-US" sz="2000" b="0" i="1">
                <a:solidFill>
                  <a:srgbClr val="007600"/>
                </a:solidFill>
              </a:rPr>
              <a:t>V</a:t>
            </a:r>
            <a:r>
              <a:rPr lang="en-US" sz="2000" b="0" i="1" baseline="-25000">
                <a:solidFill>
                  <a:srgbClr val="007600"/>
                </a:solidFill>
              </a:rPr>
              <a:t>U</a:t>
            </a:r>
            <a:r>
              <a:rPr lang="en-US" sz="2000" b="0">
                <a:solidFill>
                  <a:srgbClr val="007600"/>
                </a:solidFill>
              </a:rPr>
              <a:t> when (1-</a:t>
            </a:r>
            <a:r>
              <a:rPr lang="en-US" sz="2000" b="0" i="1">
                <a:solidFill>
                  <a:srgbClr val="007600"/>
                </a:solidFill>
              </a:rPr>
              <a:t>T</a:t>
            </a:r>
            <a:r>
              <a:rPr lang="en-US" sz="2000" b="0" i="1" baseline="-25000">
                <a:solidFill>
                  <a:srgbClr val="007600"/>
                </a:solidFill>
              </a:rPr>
              <a:t>B</a:t>
            </a:r>
            <a:r>
              <a:rPr lang="en-US" sz="2000" b="0">
                <a:solidFill>
                  <a:srgbClr val="007600"/>
                </a:solidFill>
              </a:rPr>
              <a:t>) &lt; (1-</a:t>
            </a:r>
            <a:r>
              <a:rPr lang="en-US" sz="2000" b="0" i="1">
                <a:solidFill>
                  <a:srgbClr val="007600"/>
                </a:solidFill>
              </a:rPr>
              <a:t>T</a:t>
            </a:r>
            <a:r>
              <a:rPr lang="en-US" sz="2000" b="0" i="1" baseline="-25000">
                <a:solidFill>
                  <a:srgbClr val="007600"/>
                </a:solidFill>
              </a:rPr>
              <a:t>C</a:t>
            </a:r>
            <a:r>
              <a:rPr lang="en-US" sz="2000" b="0">
                <a:solidFill>
                  <a:srgbClr val="007600"/>
                </a:solidFill>
              </a:rPr>
              <a:t>)</a:t>
            </a:r>
            <a:r>
              <a:rPr lang="en-US" sz="2000" b="0">
                <a:solidFill>
                  <a:srgbClr val="007600"/>
                </a:solidFill>
                <a:cs typeface="Times New Roman" charset="0"/>
              </a:rPr>
              <a:t>×</a:t>
            </a:r>
            <a:r>
              <a:rPr lang="en-US" sz="2000" b="0">
                <a:solidFill>
                  <a:srgbClr val="007600"/>
                </a:solidFill>
              </a:rPr>
              <a:t>(1-</a:t>
            </a:r>
            <a:r>
              <a:rPr lang="en-US" sz="2000" b="0" i="1">
                <a:solidFill>
                  <a:srgbClr val="007600"/>
                </a:solidFill>
              </a:rPr>
              <a:t>T</a:t>
            </a:r>
            <a:r>
              <a:rPr lang="en-US" sz="2000" b="0" i="1" baseline="-25000">
                <a:solidFill>
                  <a:srgbClr val="007600"/>
                </a:solidFill>
              </a:rPr>
              <a:t>S</a:t>
            </a:r>
            <a:r>
              <a:rPr lang="en-US" sz="2000" b="0">
                <a:solidFill>
                  <a:srgbClr val="007600"/>
                </a:solidFill>
              </a:rPr>
              <a:t>)</a:t>
            </a:r>
          </a:p>
        </p:txBody>
      </p:sp>
      <p:sp>
        <p:nvSpPr>
          <p:cNvPr id="780301" name="Line 13"/>
          <p:cNvSpPr>
            <a:spLocks noChangeShapeType="1"/>
          </p:cNvSpPr>
          <p:nvPr/>
        </p:nvSpPr>
        <p:spPr bwMode="auto">
          <a:xfrm>
            <a:off x="1600200" y="4246563"/>
            <a:ext cx="3962400" cy="1371600"/>
          </a:xfrm>
          <a:prstGeom prst="line">
            <a:avLst/>
          </a:prstGeom>
          <a:noFill/>
          <a:ln w="38100">
            <a:solidFill>
              <a:srgbClr val="0076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780302" name="Line 14"/>
          <p:cNvSpPr>
            <a:spLocks noChangeShapeType="1"/>
          </p:cNvSpPr>
          <p:nvPr/>
        </p:nvSpPr>
        <p:spPr bwMode="auto">
          <a:xfrm>
            <a:off x="1676400" y="4246563"/>
            <a:ext cx="3657600" cy="0"/>
          </a:xfrm>
          <a:prstGeom prst="line">
            <a:avLst/>
          </a:prstGeom>
          <a:noFill/>
          <a:ln w="38100">
            <a:solidFill>
              <a:srgbClr val="0076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780303" name="Line 15"/>
          <p:cNvSpPr>
            <a:spLocks noChangeShapeType="1"/>
          </p:cNvSpPr>
          <p:nvPr/>
        </p:nvSpPr>
        <p:spPr bwMode="auto">
          <a:xfrm flipV="1">
            <a:off x="1676400" y="3332163"/>
            <a:ext cx="4191000" cy="914400"/>
          </a:xfrm>
          <a:prstGeom prst="line">
            <a:avLst/>
          </a:prstGeom>
          <a:noFill/>
          <a:ln w="38100">
            <a:solidFill>
              <a:srgbClr val="0076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780304" name="Line 16"/>
          <p:cNvSpPr>
            <a:spLocks noChangeShapeType="1"/>
          </p:cNvSpPr>
          <p:nvPr/>
        </p:nvSpPr>
        <p:spPr bwMode="auto">
          <a:xfrm flipV="1">
            <a:off x="1676400" y="2798763"/>
            <a:ext cx="3886200" cy="1447800"/>
          </a:xfrm>
          <a:prstGeom prst="line">
            <a:avLst/>
          </a:prstGeom>
          <a:noFill/>
          <a:ln w="38100">
            <a:solidFill>
              <a:srgbClr val="0076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CA"/>
          </a:p>
        </p:txBody>
      </p:sp>
      <p:graphicFrame>
        <p:nvGraphicFramePr>
          <p:cNvPr id="780305" name="Object 17"/>
          <p:cNvGraphicFramePr>
            <a:graphicFrameLocks noChangeAspect="1"/>
          </p:cNvGraphicFramePr>
          <p:nvPr/>
        </p:nvGraphicFramePr>
        <p:xfrm>
          <a:off x="2590800" y="1371600"/>
          <a:ext cx="5105400" cy="1127125"/>
        </p:xfrm>
        <a:graphic>
          <a:graphicData uri="http://schemas.openxmlformats.org/presentationml/2006/ole">
            <p:oleObj spid="_x0000_s780305" name="Equation" r:id="rId3" imgW="2184120" imgH="482400" progId="Equation.3">
              <p:embed/>
            </p:oleObj>
          </a:graphicData>
        </a:graphic>
      </p:graphicFrame>
      <p:sp>
        <p:nvSpPr>
          <p:cNvPr id="19" name="Line 11"/>
          <p:cNvSpPr>
            <a:spLocks noChangeShapeType="1"/>
          </p:cNvSpPr>
          <p:nvPr/>
        </p:nvSpPr>
        <p:spPr bwMode="auto">
          <a:xfrm>
            <a:off x="914400" y="1008063"/>
            <a:ext cx="8001000" cy="0"/>
          </a:xfrm>
          <a:prstGeom prst="line">
            <a:avLst/>
          </a:prstGeom>
          <a:noFill/>
          <a:ln w="57150" cap="sq" cmpd="thinThick">
            <a:solidFill>
              <a:srgbClr val="B2830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en-C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0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0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0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0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78030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8030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0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8030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0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78030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8030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0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8029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0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8030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8030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0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8029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0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8030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8030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0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8029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0297" grpId="0" autoUpdateAnimBg="0"/>
      <p:bldP spid="780298" grpId="0" autoUpdateAnimBg="0"/>
      <p:bldP spid="780299" grpId="0" autoUpdateAnimBg="0"/>
      <p:bldP spid="780300" grpId="0" autoUpdateAnimBg="0"/>
      <p:bldP spid="780301" grpId="0" animBg="1"/>
      <p:bldP spid="780302" grpId="0" animBg="1"/>
      <p:bldP spid="780303" grpId="0" animBg="1"/>
      <p:bldP spid="78030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348" name="Rectangle 36"/>
          <p:cNvSpPr>
            <a:spLocks noChangeArrowheads="1"/>
          </p:cNvSpPr>
          <p:nvPr/>
        </p:nvSpPr>
        <p:spPr bwMode="auto">
          <a:xfrm>
            <a:off x="838200" y="914400"/>
            <a:ext cx="8153400" cy="152400"/>
          </a:xfrm>
          <a:prstGeom prst="rect">
            <a:avLst/>
          </a:prstGeom>
          <a:solidFill>
            <a:srgbClr val="FFFFFF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81314" name="Line 2"/>
          <p:cNvSpPr>
            <a:spLocks noChangeShapeType="1"/>
          </p:cNvSpPr>
          <p:nvPr/>
        </p:nvSpPr>
        <p:spPr bwMode="auto">
          <a:xfrm flipV="1">
            <a:off x="2057400" y="2895600"/>
            <a:ext cx="4191000" cy="990600"/>
          </a:xfrm>
          <a:prstGeom prst="line">
            <a:avLst/>
          </a:prstGeom>
          <a:noFill/>
          <a:ln w="38100">
            <a:solidFill>
              <a:srgbClr val="0076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781315" name="Rectangle 3"/>
          <p:cNvSpPr>
            <a:spLocks noGrp="1" noChangeArrowheads="1"/>
          </p:cNvSpPr>
          <p:nvPr>
            <p:ph type="title"/>
          </p:nvPr>
        </p:nvSpPr>
        <p:spPr>
          <a:xfrm>
            <a:off x="827088" y="0"/>
            <a:ext cx="8316912" cy="1066800"/>
          </a:xfrm>
        </p:spPr>
        <p:txBody>
          <a:bodyPr/>
          <a:lstStyle/>
          <a:p>
            <a:r>
              <a:rPr lang="en-US" sz="3000" dirty="0"/>
              <a:t>Integration of Personal and Corporate Tax Effects and Financial Distress Costs and Agency </a:t>
            </a:r>
            <a:r>
              <a:rPr lang="en-US" sz="3000" dirty="0" smtClean="0"/>
              <a:t>Costs	</a:t>
            </a:r>
            <a:r>
              <a:rPr lang="en-US" sz="1600" i="1" dirty="0" smtClean="0"/>
              <a:t>LO17.9</a:t>
            </a:r>
            <a:endParaRPr lang="en-US" sz="3000" dirty="0"/>
          </a:p>
        </p:txBody>
      </p:sp>
      <p:sp>
        <p:nvSpPr>
          <p:cNvPr id="781316" name="Line 4"/>
          <p:cNvSpPr>
            <a:spLocks noChangeShapeType="1"/>
          </p:cNvSpPr>
          <p:nvPr/>
        </p:nvSpPr>
        <p:spPr bwMode="auto">
          <a:xfrm flipV="1">
            <a:off x="2084388" y="2419350"/>
            <a:ext cx="4191000" cy="1466850"/>
          </a:xfrm>
          <a:prstGeom prst="line">
            <a:avLst/>
          </a:prstGeom>
          <a:noFill/>
          <a:ln w="38100">
            <a:solidFill>
              <a:srgbClr val="0070C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81317" name="Line 5"/>
          <p:cNvSpPr>
            <a:spLocks noChangeShapeType="1"/>
          </p:cNvSpPr>
          <p:nvPr/>
        </p:nvSpPr>
        <p:spPr bwMode="auto">
          <a:xfrm>
            <a:off x="2084388" y="3886200"/>
            <a:ext cx="4203700" cy="0"/>
          </a:xfrm>
          <a:prstGeom prst="line">
            <a:avLst/>
          </a:prstGeom>
          <a:noFill/>
          <a:ln w="28575">
            <a:solidFill>
              <a:srgbClr val="7030A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81318" name="Text Box 6"/>
          <p:cNvSpPr txBox="1">
            <a:spLocks noChangeArrowheads="1"/>
          </p:cNvSpPr>
          <p:nvPr/>
        </p:nvSpPr>
        <p:spPr bwMode="auto">
          <a:xfrm>
            <a:off x="6311900" y="5818188"/>
            <a:ext cx="2216150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</a:pPr>
            <a:r>
              <a:rPr lang="en-US" sz="1700"/>
              <a:t>Debt (</a:t>
            </a:r>
            <a:r>
              <a:rPr lang="en-US" sz="1700" i="1"/>
              <a:t>B</a:t>
            </a:r>
            <a:r>
              <a:rPr lang="en-US" sz="1700"/>
              <a:t>)</a:t>
            </a:r>
          </a:p>
        </p:txBody>
      </p:sp>
      <p:sp>
        <p:nvSpPr>
          <p:cNvPr id="781319" name="Text Box 7"/>
          <p:cNvSpPr txBox="1">
            <a:spLocks noChangeArrowheads="1"/>
          </p:cNvSpPr>
          <p:nvPr/>
        </p:nvSpPr>
        <p:spPr bwMode="auto">
          <a:xfrm>
            <a:off x="1262063" y="1606550"/>
            <a:ext cx="2481262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700"/>
              <a:t>Value of firm (</a:t>
            </a:r>
            <a:r>
              <a:rPr lang="en-US" sz="1700" i="1"/>
              <a:t>V</a:t>
            </a:r>
            <a:r>
              <a:rPr lang="en-US" sz="1700"/>
              <a:t>)</a:t>
            </a:r>
            <a:endParaRPr lang="en-US" sz="1700" i="1"/>
          </a:p>
        </p:txBody>
      </p:sp>
      <p:sp>
        <p:nvSpPr>
          <p:cNvPr id="781320" name="Line 8"/>
          <p:cNvSpPr>
            <a:spLocks noChangeShapeType="1"/>
          </p:cNvSpPr>
          <p:nvPr/>
        </p:nvSpPr>
        <p:spPr bwMode="auto">
          <a:xfrm>
            <a:off x="2079625" y="1981200"/>
            <a:ext cx="0" cy="39941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81321" name="Line 9"/>
          <p:cNvSpPr>
            <a:spLocks noChangeShapeType="1"/>
          </p:cNvSpPr>
          <p:nvPr/>
        </p:nvSpPr>
        <p:spPr bwMode="auto">
          <a:xfrm flipV="1">
            <a:off x="2079625" y="5956300"/>
            <a:ext cx="41878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81322" name="Text Box 10"/>
          <p:cNvSpPr txBox="1">
            <a:spLocks noChangeArrowheads="1"/>
          </p:cNvSpPr>
          <p:nvPr/>
        </p:nvSpPr>
        <p:spPr bwMode="auto">
          <a:xfrm>
            <a:off x="1733550" y="5775325"/>
            <a:ext cx="29845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b="0"/>
              <a:t>0</a:t>
            </a:r>
          </a:p>
        </p:txBody>
      </p:sp>
      <p:sp>
        <p:nvSpPr>
          <p:cNvPr id="781323" name="Line 11"/>
          <p:cNvSpPr>
            <a:spLocks noChangeShapeType="1"/>
          </p:cNvSpPr>
          <p:nvPr/>
        </p:nvSpPr>
        <p:spPr bwMode="auto">
          <a:xfrm>
            <a:off x="5516563" y="2709863"/>
            <a:ext cx="0" cy="11382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81324" name="Line 12"/>
          <p:cNvSpPr>
            <a:spLocks noChangeShapeType="1"/>
          </p:cNvSpPr>
          <p:nvPr/>
        </p:nvSpPr>
        <p:spPr bwMode="auto">
          <a:xfrm flipH="1">
            <a:off x="5943600" y="2514600"/>
            <a:ext cx="0" cy="1143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81325" name="Line 13"/>
          <p:cNvSpPr>
            <a:spLocks noChangeShapeType="1"/>
          </p:cNvSpPr>
          <p:nvPr/>
        </p:nvSpPr>
        <p:spPr bwMode="auto">
          <a:xfrm>
            <a:off x="4419600" y="3429000"/>
            <a:ext cx="0" cy="251460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81326" name="Text Box 14"/>
          <p:cNvSpPr txBox="1">
            <a:spLocks noChangeArrowheads="1"/>
          </p:cNvSpPr>
          <p:nvPr/>
        </p:nvSpPr>
        <p:spPr bwMode="auto">
          <a:xfrm>
            <a:off x="3505200" y="2133600"/>
            <a:ext cx="1797050" cy="4826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600" b="0" dirty="0"/>
              <a:t>Present value of tax</a:t>
            </a:r>
            <a:br>
              <a:rPr lang="en-US" sz="1600" b="0" dirty="0"/>
            </a:br>
            <a:r>
              <a:rPr lang="en-US" sz="1600" b="0" dirty="0"/>
              <a:t>shield on debt</a:t>
            </a:r>
          </a:p>
        </p:txBody>
      </p:sp>
      <p:sp>
        <p:nvSpPr>
          <p:cNvPr id="781327" name="Text Box 15"/>
          <p:cNvSpPr txBox="1">
            <a:spLocks noChangeArrowheads="1"/>
          </p:cNvSpPr>
          <p:nvPr/>
        </p:nvSpPr>
        <p:spPr bwMode="auto">
          <a:xfrm>
            <a:off x="4572000" y="1371600"/>
            <a:ext cx="2020888" cy="4826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>
              <a:lnSpc>
                <a:spcPct val="80000"/>
              </a:lnSpc>
            </a:pPr>
            <a:r>
              <a:rPr lang="en-US" sz="1600" b="0" dirty="0"/>
              <a:t>Present value of</a:t>
            </a:r>
            <a:br>
              <a:rPr lang="en-US" sz="1600" b="0" dirty="0"/>
            </a:br>
            <a:r>
              <a:rPr lang="en-US" sz="1600" b="0" dirty="0"/>
              <a:t>financial distress costs</a:t>
            </a:r>
          </a:p>
        </p:txBody>
      </p:sp>
      <p:sp>
        <p:nvSpPr>
          <p:cNvPr id="781328" name="Text Box 16"/>
          <p:cNvSpPr txBox="1">
            <a:spLocks noChangeArrowheads="1"/>
          </p:cNvSpPr>
          <p:nvPr/>
        </p:nvSpPr>
        <p:spPr bwMode="auto">
          <a:xfrm>
            <a:off x="7335838" y="1524000"/>
            <a:ext cx="1808162" cy="6778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>
              <a:lnSpc>
                <a:spcPct val="80000"/>
              </a:lnSpc>
            </a:pPr>
            <a:r>
              <a:rPr lang="en-US" sz="1600" b="0">
                <a:solidFill>
                  <a:srgbClr val="0344E5"/>
                </a:solidFill>
              </a:rPr>
              <a:t>Value of firm under</a:t>
            </a:r>
            <a:br>
              <a:rPr lang="en-US" sz="1600" b="0">
                <a:solidFill>
                  <a:srgbClr val="0344E5"/>
                </a:solidFill>
              </a:rPr>
            </a:br>
            <a:r>
              <a:rPr lang="en-US" sz="1600" b="0">
                <a:solidFill>
                  <a:srgbClr val="0344E5"/>
                </a:solidFill>
              </a:rPr>
              <a:t>MM with corporate</a:t>
            </a:r>
            <a:br>
              <a:rPr lang="en-US" sz="1600" b="0">
                <a:solidFill>
                  <a:srgbClr val="0344E5"/>
                </a:solidFill>
              </a:rPr>
            </a:br>
            <a:r>
              <a:rPr lang="en-US" sz="1600" b="0">
                <a:solidFill>
                  <a:srgbClr val="0344E5"/>
                </a:solidFill>
              </a:rPr>
              <a:t>taxes and debt</a:t>
            </a:r>
          </a:p>
        </p:txBody>
      </p:sp>
      <p:sp>
        <p:nvSpPr>
          <p:cNvPr id="781329" name="Text Box 17"/>
          <p:cNvSpPr txBox="1">
            <a:spLocks noChangeArrowheads="1"/>
          </p:cNvSpPr>
          <p:nvPr/>
        </p:nvSpPr>
        <p:spPr bwMode="auto">
          <a:xfrm>
            <a:off x="6243638" y="2286000"/>
            <a:ext cx="1376362" cy="2873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600" b="0" i="1">
                <a:solidFill>
                  <a:srgbClr val="0344E5"/>
                </a:solidFill>
              </a:rPr>
              <a:t>V</a:t>
            </a:r>
            <a:r>
              <a:rPr lang="en-US" sz="1600" b="0" i="1" baseline="-25000">
                <a:solidFill>
                  <a:srgbClr val="0344E5"/>
                </a:solidFill>
              </a:rPr>
              <a:t>L </a:t>
            </a:r>
            <a:r>
              <a:rPr lang="en-US" sz="1600" b="0">
                <a:solidFill>
                  <a:srgbClr val="0344E5"/>
                </a:solidFill>
              </a:rPr>
              <a:t>= </a:t>
            </a:r>
            <a:r>
              <a:rPr lang="en-US" sz="1600" b="0" i="1">
                <a:solidFill>
                  <a:srgbClr val="0344E5"/>
                </a:solidFill>
              </a:rPr>
              <a:t>V</a:t>
            </a:r>
            <a:r>
              <a:rPr lang="en-US" sz="1600" b="0" i="1" baseline="-25000">
                <a:solidFill>
                  <a:srgbClr val="0344E5"/>
                </a:solidFill>
              </a:rPr>
              <a:t>U  </a:t>
            </a:r>
            <a:r>
              <a:rPr lang="en-US" sz="1600" b="0">
                <a:solidFill>
                  <a:srgbClr val="0344E5"/>
                </a:solidFill>
              </a:rPr>
              <a:t>+ </a:t>
            </a:r>
            <a:r>
              <a:rPr lang="en-US" sz="1600" b="0" i="1">
                <a:solidFill>
                  <a:srgbClr val="0344E5"/>
                </a:solidFill>
              </a:rPr>
              <a:t>T</a:t>
            </a:r>
            <a:r>
              <a:rPr lang="en-US" sz="1600" b="0" i="1" baseline="-25000">
                <a:solidFill>
                  <a:srgbClr val="0344E5"/>
                </a:solidFill>
              </a:rPr>
              <a:t>C</a:t>
            </a:r>
            <a:r>
              <a:rPr lang="en-US" sz="1600" b="0" i="1">
                <a:solidFill>
                  <a:srgbClr val="0344E5"/>
                </a:solidFill>
              </a:rPr>
              <a:t>B</a:t>
            </a:r>
            <a:endParaRPr lang="en-US" sz="1600" b="0">
              <a:solidFill>
                <a:srgbClr val="0344E5"/>
              </a:solidFill>
            </a:endParaRPr>
          </a:p>
        </p:txBody>
      </p:sp>
      <p:sp>
        <p:nvSpPr>
          <p:cNvPr id="781330" name="Text Box 18"/>
          <p:cNvSpPr txBox="1">
            <a:spLocks noChangeArrowheads="1"/>
          </p:cNvSpPr>
          <p:nvPr/>
        </p:nvSpPr>
        <p:spPr bwMode="auto">
          <a:xfrm>
            <a:off x="6019800" y="4191000"/>
            <a:ext cx="2182813" cy="2873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600" b="0" i="1">
                <a:solidFill>
                  <a:srgbClr val="FF0000"/>
                </a:solidFill>
              </a:rPr>
              <a:t>V </a:t>
            </a:r>
            <a:r>
              <a:rPr lang="en-US" sz="1600" b="0">
                <a:solidFill>
                  <a:srgbClr val="FF0000"/>
                </a:solidFill>
              </a:rPr>
              <a:t>= Actual value of firm</a:t>
            </a:r>
          </a:p>
        </p:txBody>
      </p:sp>
      <p:sp>
        <p:nvSpPr>
          <p:cNvPr id="781331" name="Text Box 19"/>
          <p:cNvSpPr txBox="1">
            <a:spLocks noChangeArrowheads="1"/>
          </p:cNvSpPr>
          <p:nvPr/>
        </p:nvSpPr>
        <p:spPr bwMode="auto">
          <a:xfrm>
            <a:off x="6356350" y="3765550"/>
            <a:ext cx="2787650" cy="2873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600" b="0" i="1" dirty="0">
                <a:solidFill>
                  <a:srgbClr val="7030A0"/>
                </a:solidFill>
              </a:rPr>
              <a:t>V</a:t>
            </a:r>
            <a:r>
              <a:rPr lang="en-US" sz="1600" b="0" i="1" baseline="-25000" dirty="0">
                <a:solidFill>
                  <a:srgbClr val="7030A0"/>
                </a:solidFill>
              </a:rPr>
              <a:t>U </a:t>
            </a:r>
            <a:r>
              <a:rPr lang="en-US" sz="1600" b="0" dirty="0">
                <a:solidFill>
                  <a:srgbClr val="7030A0"/>
                </a:solidFill>
              </a:rPr>
              <a:t>= Value of firm with no debt</a:t>
            </a:r>
          </a:p>
        </p:txBody>
      </p:sp>
      <p:sp>
        <p:nvSpPr>
          <p:cNvPr id="781332" name="Text Box 20"/>
          <p:cNvSpPr txBox="1">
            <a:spLocks noChangeArrowheads="1"/>
          </p:cNvSpPr>
          <p:nvPr/>
        </p:nvSpPr>
        <p:spPr bwMode="auto">
          <a:xfrm>
            <a:off x="4191000" y="6051550"/>
            <a:ext cx="409575" cy="2873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600" b="0" i="1"/>
              <a:t>B*</a:t>
            </a:r>
            <a:endParaRPr lang="en-US" sz="1600" b="0"/>
          </a:p>
        </p:txBody>
      </p:sp>
      <p:sp>
        <p:nvSpPr>
          <p:cNvPr id="781333" name="Text Box 21"/>
          <p:cNvSpPr txBox="1">
            <a:spLocks noChangeArrowheads="1"/>
          </p:cNvSpPr>
          <p:nvPr/>
        </p:nvSpPr>
        <p:spPr bwMode="auto">
          <a:xfrm>
            <a:off x="1052513" y="2895600"/>
            <a:ext cx="1033462" cy="4826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600" b="0"/>
              <a:t>Maximum</a:t>
            </a:r>
            <a:br>
              <a:rPr lang="en-US" sz="1600" b="0"/>
            </a:br>
            <a:r>
              <a:rPr lang="en-US" sz="1600" b="0"/>
              <a:t>firm value</a:t>
            </a:r>
          </a:p>
        </p:txBody>
      </p:sp>
      <p:sp>
        <p:nvSpPr>
          <p:cNvPr id="781334" name="Text Box 22"/>
          <p:cNvSpPr txBox="1">
            <a:spLocks noChangeArrowheads="1"/>
          </p:cNvSpPr>
          <p:nvPr/>
        </p:nvSpPr>
        <p:spPr bwMode="auto">
          <a:xfrm>
            <a:off x="3654425" y="6296025"/>
            <a:ext cx="2136775" cy="2873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600" b="0"/>
              <a:t>Optimal amount of debt</a:t>
            </a:r>
          </a:p>
        </p:txBody>
      </p:sp>
      <p:sp>
        <p:nvSpPr>
          <p:cNvPr id="781335" name="Line 23"/>
          <p:cNvSpPr>
            <a:spLocks noChangeShapeType="1"/>
          </p:cNvSpPr>
          <p:nvPr/>
        </p:nvSpPr>
        <p:spPr bwMode="auto">
          <a:xfrm flipV="1">
            <a:off x="2057400" y="3429000"/>
            <a:ext cx="1905000" cy="4572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81336" name="Arc 24"/>
          <p:cNvSpPr>
            <a:spLocks/>
          </p:cNvSpPr>
          <p:nvPr/>
        </p:nvSpPr>
        <p:spPr bwMode="auto">
          <a:xfrm rot="9905712" flipH="1" flipV="1">
            <a:off x="3873500" y="3111500"/>
            <a:ext cx="2767013" cy="2108200"/>
          </a:xfrm>
          <a:custGeom>
            <a:avLst/>
            <a:gdLst>
              <a:gd name="G0" fmla="+- 0 0 0"/>
              <a:gd name="G1" fmla="+- 21549 0 0"/>
              <a:gd name="G2" fmla="+- 21600 0 0"/>
              <a:gd name="T0" fmla="*/ 1486 w 20582"/>
              <a:gd name="T1" fmla="*/ 0 h 21549"/>
              <a:gd name="T2" fmla="*/ 20582 w 20582"/>
              <a:gd name="T3" fmla="*/ 14997 h 21549"/>
              <a:gd name="T4" fmla="*/ 0 w 20582"/>
              <a:gd name="T5" fmla="*/ 21549 h 215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582" h="21549" fill="none" extrusionOk="0">
                <a:moveTo>
                  <a:pt x="1485" y="0"/>
                </a:moveTo>
                <a:cubicBezTo>
                  <a:pt x="10324" y="609"/>
                  <a:pt x="17894" y="6554"/>
                  <a:pt x="20582" y="14996"/>
                </a:cubicBezTo>
              </a:path>
              <a:path w="20582" h="21549" stroke="0" extrusionOk="0">
                <a:moveTo>
                  <a:pt x="1485" y="0"/>
                </a:moveTo>
                <a:cubicBezTo>
                  <a:pt x="10324" y="609"/>
                  <a:pt x="17894" y="6554"/>
                  <a:pt x="20582" y="14996"/>
                </a:cubicBezTo>
                <a:lnTo>
                  <a:pt x="0" y="21549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endParaRPr lang="en-US" b="0">
              <a:latin typeface="Century Gothic" pitchFamily="34" charset="0"/>
            </a:endParaRPr>
          </a:p>
          <a:p>
            <a:pPr algn="ctr" eaLnBrk="0" hangingPunct="0"/>
            <a:endParaRPr lang="en-US" b="0">
              <a:latin typeface="Century Gothic" pitchFamily="34" charset="0"/>
            </a:endParaRPr>
          </a:p>
        </p:txBody>
      </p:sp>
      <p:sp>
        <p:nvSpPr>
          <p:cNvPr id="781337" name="Arc 25"/>
          <p:cNvSpPr>
            <a:spLocks/>
          </p:cNvSpPr>
          <p:nvPr/>
        </p:nvSpPr>
        <p:spPr bwMode="auto">
          <a:xfrm flipH="1">
            <a:off x="5029200" y="1893888"/>
            <a:ext cx="1196975" cy="849312"/>
          </a:xfrm>
          <a:custGeom>
            <a:avLst/>
            <a:gdLst>
              <a:gd name="G0" fmla="+- 21600 0 0"/>
              <a:gd name="G1" fmla="+- 20522 0 0"/>
              <a:gd name="G2" fmla="+- 21600 0 0"/>
              <a:gd name="T0" fmla="*/ 3765 w 21600"/>
              <a:gd name="T1" fmla="*/ 32706 h 32706"/>
              <a:gd name="T2" fmla="*/ 14862 w 21600"/>
              <a:gd name="T3" fmla="*/ 0 h 32706"/>
              <a:gd name="T4" fmla="*/ 21600 w 21600"/>
              <a:gd name="T5" fmla="*/ 20522 h 327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2706" fill="none" extrusionOk="0">
                <a:moveTo>
                  <a:pt x="3764" y="32706"/>
                </a:moveTo>
                <a:cubicBezTo>
                  <a:pt x="1312" y="29116"/>
                  <a:pt x="0" y="24869"/>
                  <a:pt x="0" y="20522"/>
                </a:cubicBezTo>
                <a:cubicBezTo>
                  <a:pt x="-1" y="11188"/>
                  <a:pt x="5994" y="2911"/>
                  <a:pt x="14861" y="-1"/>
                </a:cubicBezTo>
              </a:path>
              <a:path w="21600" h="32706" stroke="0" extrusionOk="0">
                <a:moveTo>
                  <a:pt x="3764" y="32706"/>
                </a:moveTo>
                <a:cubicBezTo>
                  <a:pt x="1312" y="29116"/>
                  <a:pt x="0" y="24869"/>
                  <a:pt x="0" y="20522"/>
                </a:cubicBezTo>
                <a:cubicBezTo>
                  <a:pt x="-1" y="11188"/>
                  <a:pt x="5994" y="2911"/>
                  <a:pt x="14861" y="-1"/>
                </a:cubicBezTo>
                <a:lnTo>
                  <a:pt x="21600" y="20522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round/>
            <a:headEnd type="arrow" w="med" len="med"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81338" name="Arc 26"/>
          <p:cNvSpPr>
            <a:spLocks/>
          </p:cNvSpPr>
          <p:nvPr/>
        </p:nvSpPr>
        <p:spPr bwMode="auto">
          <a:xfrm flipH="1">
            <a:off x="4806950" y="1600200"/>
            <a:ext cx="601663" cy="1371600"/>
          </a:xfrm>
          <a:custGeom>
            <a:avLst/>
            <a:gdLst>
              <a:gd name="G0" fmla="+- 649 0 0"/>
              <a:gd name="G1" fmla="+- 0 0 0"/>
              <a:gd name="G2" fmla="+- 21600 0 0"/>
              <a:gd name="T0" fmla="*/ 15844 w 15844"/>
              <a:gd name="T1" fmla="*/ 15352 h 21600"/>
              <a:gd name="T2" fmla="*/ 0 w 15844"/>
              <a:gd name="T3" fmla="*/ 21590 h 21600"/>
              <a:gd name="T4" fmla="*/ 649 w 15844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844" h="21600" fill="none" extrusionOk="0">
                <a:moveTo>
                  <a:pt x="15843" y="15351"/>
                </a:moveTo>
                <a:cubicBezTo>
                  <a:pt x="11799" y="19354"/>
                  <a:pt x="6339" y="21599"/>
                  <a:pt x="649" y="21600"/>
                </a:cubicBezTo>
                <a:cubicBezTo>
                  <a:pt x="432" y="21600"/>
                  <a:pt x="216" y="21596"/>
                  <a:pt x="-1" y="21590"/>
                </a:cubicBezTo>
              </a:path>
              <a:path w="15844" h="21600" stroke="0" extrusionOk="0">
                <a:moveTo>
                  <a:pt x="15843" y="15351"/>
                </a:moveTo>
                <a:cubicBezTo>
                  <a:pt x="11799" y="19354"/>
                  <a:pt x="6339" y="21599"/>
                  <a:pt x="649" y="21600"/>
                </a:cubicBezTo>
                <a:cubicBezTo>
                  <a:pt x="432" y="21600"/>
                  <a:pt x="216" y="21596"/>
                  <a:pt x="-1" y="21590"/>
                </a:cubicBezTo>
                <a:lnTo>
                  <a:pt x="649" y="0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81339" name="Line 27"/>
          <p:cNvSpPr>
            <a:spLocks noChangeShapeType="1"/>
          </p:cNvSpPr>
          <p:nvPr/>
        </p:nvSpPr>
        <p:spPr bwMode="auto">
          <a:xfrm flipH="1">
            <a:off x="1905000" y="3352800"/>
            <a:ext cx="24892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81340" name="Arc 28"/>
          <p:cNvSpPr>
            <a:spLocks/>
          </p:cNvSpPr>
          <p:nvPr/>
        </p:nvSpPr>
        <p:spPr bwMode="auto">
          <a:xfrm flipH="1" flipV="1">
            <a:off x="6400800" y="1716088"/>
            <a:ext cx="1519238" cy="495300"/>
          </a:xfrm>
          <a:custGeom>
            <a:avLst/>
            <a:gdLst>
              <a:gd name="G0" fmla="+- 0 0 0"/>
              <a:gd name="G1" fmla="+- 0 0 0"/>
              <a:gd name="G2" fmla="+- 21600 0 0"/>
              <a:gd name="T0" fmla="*/ 21519 w 21519"/>
              <a:gd name="T1" fmla="*/ 1871 h 19284"/>
              <a:gd name="T2" fmla="*/ 9730 w 21519"/>
              <a:gd name="T3" fmla="*/ 19284 h 19284"/>
              <a:gd name="T4" fmla="*/ 0 w 21519"/>
              <a:gd name="T5" fmla="*/ 0 h 19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519" h="19284" fill="none" extrusionOk="0">
                <a:moveTo>
                  <a:pt x="21518" y="1870"/>
                </a:moveTo>
                <a:cubicBezTo>
                  <a:pt x="20870" y="9325"/>
                  <a:pt x="16410" y="15913"/>
                  <a:pt x="9730" y="19284"/>
                </a:cubicBezTo>
              </a:path>
              <a:path w="21519" h="19284" stroke="0" extrusionOk="0">
                <a:moveTo>
                  <a:pt x="21518" y="1870"/>
                </a:moveTo>
                <a:cubicBezTo>
                  <a:pt x="20870" y="9325"/>
                  <a:pt x="16410" y="15913"/>
                  <a:pt x="9730" y="19284"/>
                </a:cubicBezTo>
                <a:lnTo>
                  <a:pt x="0" y="0"/>
                </a:lnTo>
                <a:close/>
              </a:path>
            </a:pathLst>
          </a:custGeom>
          <a:noFill/>
          <a:ln w="28575">
            <a:solidFill>
              <a:srgbClr val="0344E5"/>
            </a:solidFill>
            <a:round/>
            <a:headEnd type="arrow" w="med" len="med"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81341" name="Text Box 29"/>
          <p:cNvSpPr txBox="1">
            <a:spLocks noChangeArrowheads="1"/>
          </p:cNvSpPr>
          <p:nvPr/>
        </p:nvSpPr>
        <p:spPr bwMode="auto">
          <a:xfrm>
            <a:off x="6240463" y="2727325"/>
            <a:ext cx="2903537" cy="10064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 b="0" i="1">
                <a:solidFill>
                  <a:srgbClr val="007600"/>
                </a:solidFill>
              </a:rPr>
              <a:t>V</a:t>
            </a:r>
            <a:r>
              <a:rPr lang="en-US" sz="2000" b="0" i="1" baseline="-25000">
                <a:solidFill>
                  <a:srgbClr val="007600"/>
                </a:solidFill>
              </a:rPr>
              <a:t>L </a:t>
            </a:r>
            <a:r>
              <a:rPr lang="en-US" sz="2000" b="0">
                <a:solidFill>
                  <a:srgbClr val="007600"/>
                </a:solidFill>
              </a:rPr>
              <a:t>&lt; </a:t>
            </a:r>
            <a:r>
              <a:rPr lang="en-US" sz="2000" b="0" i="1">
                <a:solidFill>
                  <a:srgbClr val="007600"/>
                </a:solidFill>
              </a:rPr>
              <a:t>V</a:t>
            </a:r>
            <a:r>
              <a:rPr lang="en-US" sz="2000" b="0" i="1" baseline="-25000">
                <a:solidFill>
                  <a:srgbClr val="007600"/>
                </a:solidFill>
              </a:rPr>
              <a:t>U </a:t>
            </a:r>
            <a:r>
              <a:rPr lang="en-US" sz="2000" b="0">
                <a:solidFill>
                  <a:srgbClr val="007600"/>
                </a:solidFill>
              </a:rPr>
              <a:t>+ </a:t>
            </a:r>
            <a:r>
              <a:rPr lang="en-US" sz="2000" b="0" i="1">
                <a:solidFill>
                  <a:srgbClr val="007600"/>
                </a:solidFill>
              </a:rPr>
              <a:t>T</a:t>
            </a:r>
            <a:r>
              <a:rPr lang="en-US" sz="2000" b="0" i="1" baseline="-25000">
                <a:solidFill>
                  <a:srgbClr val="007600"/>
                </a:solidFill>
              </a:rPr>
              <a:t>C</a:t>
            </a:r>
            <a:r>
              <a:rPr lang="en-US" sz="2000" b="0" i="1">
                <a:solidFill>
                  <a:srgbClr val="007600"/>
                </a:solidFill>
              </a:rPr>
              <a:t>B</a:t>
            </a:r>
            <a:r>
              <a:rPr lang="en-US" sz="2000" b="0">
                <a:solidFill>
                  <a:srgbClr val="007600"/>
                </a:solidFill>
              </a:rPr>
              <a:t/>
            </a:r>
            <a:br>
              <a:rPr lang="en-US" sz="2000" b="0">
                <a:solidFill>
                  <a:srgbClr val="007600"/>
                </a:solidFill>
              </a:rPr>
            </a:br>
            <a:r>
              <a:rPr lang="en-US" sz="2000" b="0">
                <a:solidFill>
                  <a:srgbClr val="007600"/>
                </a:solidFill>
              </a:rPr>
              <a:t>when </a:t>
            </a:r>
            <a:r>
              <a:rPr lang="en-US" sz="2000" b="0" i="1">
                <a:solidFill>
                  <a:srgbClr val="007600"/>
                </a:solidFill>
              </a:rPr>
              <a:t>T</a:t>
            </a:r>
            <a:r>
              <a:rPr lang="en-US" sz="2000" b="0" i="1" baseline="-25000">
                <a:solidFill>
                  <a:srgbClr val="007600"/>
                </a:solidFill>
              </a:rPr>
              <a:t>S </a:t>
            </a:r>
            <a:r>
              <a:rPr lang="en-US" sz="2000" b="0">
                <a:solidFill>
                  <a:srgbClr val="007600"/>
                </a:solidFill>
              </a:rPr>
              <a:t>&lt; </a:t>
            </a:r>
            <a:r>
              <a:rPr lang="en-US" sz="2000" b="0" i="1">
                <a:solidFill>
                  <a:srgbClr val="007600"/>
                </a:solidFill>
              </a:rPr>
              <a:t>T</a:t>
            </a:r>
            <a:r>
              <a:rPr lang="en-US" sz="2000" b="0" i="1" baseline="-25000">
                <a:solidFill>
                  <a:srgbClr val="007600"/>
                </a:solidFill>
              </a:rPr>
              <a:t>B</a:t>
            </a:r>
            <a:r>
              <a:rPr lang="en-US" sz="2000" b="0">
                <a:solidFill>
                  <a:srgbClr val="007600"/>
                </a:solidFill>
              </a:rPr>
              <a:t> </a:t>
            </a:r>
          </a:p>
          <a:p>
            <a:pPr eaLnBrk="0" hangingPunct="0"/>
            <a:r>
              <a:rPr lang="en-US" sz="2000" b="0">
                <a:solidFill>
                  <a:srgbClr val="007600"/>
                </a:solidFill>
              </a:rPr>
              <a:t>but  (1-</a:t>
            </a:r>
            <a:r>
              <a:rPr lang="en-US" sz="2000" b="0" i="1">
                <a:solidFill>
                  <a:srgbClr val="007600"/>
                </a:solidFill>
              </a:rPr>
              <a:t>T</a:t>
            </a:r>
            <a:r>
              <a:rPr lang="en-US" sz="2000" b="0" i="1" baseline="-25000">
                <a:solidFill>
                  <a:srgbClr val="007600"/>
                </a:solidFill>
              </a:rPr>
              <a:t>B</a:t>
            </a:r>
            <a:r>
              <a:rPr lang="en-US" sz="2000" b="0">
                <a:solidFill>
                  <a:srgbClr val="007600"/>
                </a:solidFill>
              </a:rPr>
              <a:t>) &gt; (1-</a:t>
            </a:r>
            <a:r>
              <a:rPr lang="en-US" sz="2000" b="0" i="1">
                <a:solidFill>
                  <a:srgbClr val="007600"/>
                </a:solidFill>
              </a:rPr>
              <a:t>T</a:t>
            </a:r>
            <a:r>
              <a:rPr lang="en-US" sz="2000" b="0" i="1" baseline="-25000">
                <a:solidFill>
                  <a:srgbClr val="007600"/>
                </a:solidFill>
              </a:rPr>
              <a:t>C</a:t>
            </a:r>
            <a:r>
              <a:rPr lang="en-US" sz="2000" b="0">
                <a:solidFill>
                  <a:srgbClr val="007600"/>
                </a:solidFill>
              </a:rPr>
              <a:t>)</a:t>
            </a:r>
            <a:r>
              <a:rPr lang="en-US" sz="2000" b="0">
                <a:solidFill>
                  <a:srgbClr val="007600"/>
                </a:solidFill>
                <a:cs typeface="Times New Roman" charset="0"/>
              </a:rPr>
              <a:t>×</a:t>
            </a:r>
            <a:r>
              <a:rPr lang="en-US" sz="2000" b="0">
                <a:solidFill>
                  <a:srgbClr val="007600"/>
                </a:solidFill>
              </a:rPr>
              <a:t>(1-</a:t>
            </a:r>
            <a:r>
              <a:rPr lang="en-US" sz="2000" b="0" i="1">
                <a:solidFill>
                  <a:srgbClr val="007600"/>
                </a:solidFill>
              </a:rPr>
              <a:t>T</a:t>
            </a:r>
            <a:r>
              <a:rPr lang="en-US" sz="2000" b="0" i="1" baseline="-25000">
                <a:solidFill>
                  <a:srgbClr val="007600"/>
                </a:solidFill>
              </a:rPr>
              <a:t>S</a:t>
            </a:r>
            <a:r>
              <a:rPr lang="en-US" sz="2000" b="0">
                <a:solidFill>
                  <a:srgbClr val="007600"/>
                </a:solidFill>
              </a:rPr>
              <a:t>)</a:t>
            </a:r>
          </a:p>
        </p:txBody>
      </p:sp>
      <p:grpSp>
        <p:nvGrpSpPr>
          <p:cNvPr id="781342" name="Group 30"/>
          <p:cNvGrpSpPr>
            <a:grpSpLocks/>
          </p:cNvGrpSpPr>
          <p:nvPr/>
        </p:nvGrpSpPr>
        <p:grpSpPr bwMode="auto">
          <a:xfrm>
            <a:off x="1905000" y="5105400"/>
            <a:ext cx="2514600" cy="685800"/>
            <a:chOff x="1200" y="3216"/>
            <a:chExt cx="1584" cy="432"/>
          </a:xfrm>
        </p:grpSpPr>
        <p:sp>
          <p:nvSpPr>
            <p:cNvPr id="781343" name="AutoShape 31"/>
            <p:cNvSpPr>
              <a:spLocks noChangeArrowheads="1"/>
            </p:cNvSpPr>
            <p:nvPr/>
          </p:nvSpPr>
          <p:spPr bwMode="auto">
            <a:xfrm>
              <a:off x="1200" y="3216"/>
              <a:ext cx="1584" cy="432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781344" name="Text Box 32"/>
            <p:cNvSpPr txBox="1">
              <a:spLocks noChangeArrowheads="1"/>
            </p:cNvSpPr>
            <p:nvPr/>
          </p:nvSpPr>
          <p:spPr bwMode="auto">
            <a:xfrm>
              <a:off x="1440" y="3312"/>
              <a:ext cx="1296" cy="212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sz="1600" b="0"/>
                <a:t>Agency Cost of Equity</a:t>
              </a:r>
            </a:p>
          </p:txBody>
        </p:sp>
      </p:grpSp>
      <p:grpSp>
        <p:nvGrpSpPr>
          <p:cNvPr id="781345" name="Group 33"/>
          <p:cNvGrpSpPr>
            <a:grpSpLocks/>
          </p:cNvGrpSpPr>
          <p:nvPr/>
        </p:nvGrpSpPr>
        <p:grpSpPr bwMode="auto">
          <a:xfrm>
            <a:off x="4419600" y="5105400"/>
            <a:ext cx="2571750" cy="685800"/>
            <a:chOff x="3084" y="3216"/>
            <a:chExt cx="1620" cy="432"/>
          </a:xfrm>
        </p:grpSpPr>
        <p:sp>
          <p:nvSpPr>
            <p:cNvPr id="781346" name="AutoShape 34"/>
            <p:cNvSpPr>
              <a:spLocks noChangeArrowheads="1"/>
            </p:cNvSpPr>
            <p:nvPr/>
          </p:nvSpPr>
          <p:spPr bwMode="auto">
            <a:xfrm flipH="1">
              <a:off x="3084" y="3216"/>
              <a:ext cx="1620" cy="432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B4706E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781347" name="Text Box 35"/>
            <p:cNvSpPr txBox="1">
              <a:spLocks noChangeArrowheads="1"/>
            </p:cNvSpPr>
            <p:nvPr/>
          </p:nvSpPr>
          <p:spPr bwMode="auto">
            <a:xfrm flipH="1">
              <a:off x="3193" y="3312"/>
              <a:ext cx="1463" cy="212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sz="1600" b="0">
                  <a:solidFill>
                    <a:schemeClr val="tx2"/>
                  </a:solidFill>
                </a:rPr>
                <a:t>Agency Cost of Debt</a:t>
              </a:r>
            </a:p>
          </p:txBody>
        </p:sp>
      </p:grpSp>
      <p:sp>
        <p:nvSpPr>
          <p:cNvPr id="39" name="Line 11"/>
          <p:cNvSpPr>
            <a:spLocks noChangeShapeType="1"/>
          </p:cNvSpPr>
          <p:nvPr/>
        </p:nvSpPr>
        <p:spPr bwMode="auto">
          <a:xfrm>
            <a:off x="914400" y="1008063"/>
            <a:ext cx="8001000" cy="0"/>
          </a:xfrm>
          <a:prstGeom prst="line">
            <a:avLst/>
          </a:prstGeom>
          <a:noFill/>
          <a:ln w="57150" cap="sq" cmpd="thinThick">
            <a:solidFill>
              <a:srgbClr val="B2830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en-C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81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1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81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1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81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81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781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813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8131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1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8134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781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81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1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81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81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81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781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1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1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81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81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81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81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1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781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81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781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81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81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1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5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781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781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781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81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781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1314" grpId="0" animBg="1"/>
      <p:bldP spid="781316" grpId="0" animBg="1"/>
      <p:bldP spid="781317" grpId="0" animBg="1"/>
      <p:bldP spid="781323" grpId="0" animBg="1"/>
      <p:bldP spid="781324" grpId="0" animBg="1"/>
      <p:bldP spid="781325" grpId="0" animBg="1"/>
      <p:bldP spid="781326" grpId="0" autoUpdateAnimBg="0"/>
      <p:bldP spid="781327" grpId="0" autoUpdateAnimBg="0"/>
      <p:bldP spid="781328" grpId="0" autoUpdateAnimBg="0"/>
      <p:bldP spid="781329" grpId="0" autoUpdateAnimBg="0"/>
      <p:bldP spid="781330" grpId="0" autoUpdateAnimBg="0"/>
      <p:bldP spid="781331" grpId="0" autoUpdateAnimBg="0"/>
      <p:bldP spid="781332" grpId="0" autoUpdateAnimBg="0"/>
      <p:bldP spid="781333" grpId="0" autoUpdateAnimBg="0"/>
      <p:bldP spid="781334" grpId="0" autoUpdateAnimBg="0"/>
      <p:bldP spid="781335" grpId="0" animBg="1"/>
      <p:bldP spid="781336" grpId="0" animBg="1" autoUpdateAnimBg="0"/>
      <p:bldP spid="781337" grpId="0" animBg="1"/>
      <p:bldP spid="781338" grpId="0" animBg="1"/>
      <p:bldP spid="781339" grpId="0" animBg="1"/>
      <p:bldP spid="781340" grpId="0" animBg="1"/>
      <p:bldP spid="781341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362" name="Rectangle 2"/>
          <p:cNvSpPr>
            <a:spLocks noGrp="1" noChangeArrowheads="1"/>
          </p:cNvSpPr>
          <p:nvPr>
            <p:ph type="title"/>
          </p:nvPr>
        </p:nvSpPr>
        <p:spPr>
          <a:xfrm>
            <a:off x="750888" y="69850"/>
            <a:ext cx="8469312" cy="1206500"/>
          </a:xfrm>
        </p:spPr>
        <p:txBody>
          <a:bodyPr/>
          <a:lstStyle/>
          <a:p>
            <a:r>
              <a:rPr lang="en-US" dirty="0" smtClean="0"/>
              <a:t>How </a:t>
            </a:r>
            <a:r>
              <a:rPr lang="en-US" dirty="0"/>
              <a:t>Firms Establish Capital </a:t>
            </a:r>
            <a:r>
              <a:rPr lang="en-US" dirty="0" smtClean="0"/>
              <a:t>Structure	</a:t>
            </a:r>
            <a:r>
              <a:rPr lang="en-US" sz="1600" i="1" dirty="0" smtClean="0"/>
              <a:t>LO17.10</a:t>
            </a:r>
            <a:endParaRPr lang="en-US" dirty="0"/>
          </a:p>
        </p:txBody>
      </p:sp>
      <p:sp>
        <p:nvSpPr>
          <p:cNvPr id="783363" name="Rectangle 3"/>
          <p:cNvSpPr>
            <a:spLocks noGrp="1" noChangeArrowheads="1"/>
          </p:cNvSpPr>
          <p:nvPr>
            <p:ph idx="1"/>
          </p:nvPr>
        </p:nvSpPr>
        <p:spPr>
          <a:xfrm>
            <a:off x="1020763" y="1371600"/>
            <a:ext cx="7766050" cy="4564063"/>
          </a:xfrm>
        </p:spPr>
        <p:txBody>
          <a:bodyPr/>
          <a:lstStyle/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US" sz="2800" dirty="0"/>
              <a:t>Most corporations have low debt-asset ratios.</a:t>
            </a: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US" sz="2800" dirty="0"/>
              <a:t>Changes in financial leverage affect firm value.</a:t>
            </a:r>
          </a:p>
          <a:p>
            <a:pPr lvl="1" algn="just">
              <a:lnSpc>
                <a:spcPct val="90000"/>
              </a:lnSpc>
              <a:spcAft>
                <a:spcPts val="600"/>
              </a:spcAft>
            </a:pPr>
            <a:r>
              <a:rPr lang="en-US" sz="2400" dirty="0"/>
              <a:t>Stock price increases with increases in leverage and vice-versa; this is consistent with M&amp;M with taxes.</a:t>
            </a:r>
          </a:p>
          <a:p>
            <a:pPr lvl="1" algn="just">
              <a:lnSpc>
                <a:spcPct val="90000"/>
              </a:lnSpc>
              <a:spcAft>
                <a:spcPts val="600"/>
              </a:spcAft>
            </a:pPr>
            <a:r>
              <a:rPr lang="en-US" sz="2400" dirty="0"/>
              <a:t>Another interpretation is that firms signal good news when they lever up.</a:t>
            </a: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US" sz="2800" dirty="0"/>
              <a:t>There are differences in capital structure across industries.</a:t>
            </a: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US" sz="2800" dirty="0"/>
              <a:t>There is evidence that firms behave as if they had a target debt-to-equity ratio.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3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83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3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83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3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83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3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83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3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83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3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83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4386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dirty="0"/>
              <a:t>Factors in Target D/E </a:t>
            </a:r>
            <a:r>
              <a:rPr lang="en-US" dirty="0" smtClean="0"/>
              <a:t>Ratio			</a:t>
            </a:r>
            <a:r>
              <a:rPr lang="en-US" sz="1600" i="1" dirty="0" smtClean="0"/>
              <a:t>LO17.10</a:t>
            </a:r>
            <a:endParaRPr lang="en-US" sz="1600" dirty="0"/>
          </a:p>
        </p:txBody>
      </p:sp>
      <p:sp>
        <p:nvSpPr>
          <p:cNvPr id="78438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dirty="0"/>
              <a:t>Taxes</a:t>
            </a:r>
          </a:p>
          <a:p>
            <a:pPr lvl="1">
              <a:lnSpc>
                <a:spcPct val="90000"/>
              </a:lnSpc>
            </a:pPr>
            <a:r>
              <a:rPr lang="en-US" sz="2400" dirty="0"/>
              <a:t>If corporate tax rates are higher than bondholder tax rates, there is an advantage to debt.</a:t>
            </a:r>
          </a:p>
          <a:p>
            <a:pPr>
              <a:lnSpc>
                <a:spcPct val="90000"/>
              </a:lnSpc>
            </a:pPr>
            <a:r>
              <a:rPr lang="en-US" sz="2800" dirty="0"/>
              <a:t>Types of Assets</a:t>
            </a:r>
          </a:p>
          <a:p>
            <a:pPr lvl="1">
              <a:lnSpc>
                <a:spcPct val="90000"/>
              </a:lnSpc>
            </a:pPr>
            <a:r>
              <a:rPr lang="en-US" sz="2400" dirty="0"/>
              <a:t>The costs of financial distress depend on the types of assets the firm has.</a:t>
            </a:r>
          </a:p>
          <a:p>
            <a:pPr>
              <a:lnSpc>
                <a:spcPct val="90000"/>
              </a:lnSpc>
            </a:pPr>
            <a:r>
              <a:rPr lang="en-US" sz="2800" dirty="0"/>
              <a:t>Uncertainty of Operating Income</a:t>
            </a:r>
          </a:p>
          <a:p>
            <a:pPr lvl="1">
              <a:lnSpc>
                <a:spcPct val="90000"/>
              </a:lnSpc>
            </a:pPr>
            <a:r>
              <a:rPr lang="en-US" sz="2400" dirty="0"/>
              <a:t>Even without debt, firms with uncertain operating income have high probability of experiencing financial distress.</a:t>
            </a:r>
          </a:p>
          <a:p>
            <a:pPr>
              <a:lnSpc>
                <a:spcPct val="90000"/>
              </a:lnSpc>
            </a:pPr>
            <a:r>
              <a:rPr lang="en-US" sz="2800" dirty="0"/>
              <a:t>Pecking Order and Financial Slack</a:t>
            </a:r>
          </a:p>
          <a:p>
            <a:pPr lvl="1">
              <a:lnSpc>
                <a:spcPct val="90000"/>
              </a:lnSpc>
            </a:pPr>
            <a:r>
              <a:rPr lang="en-US" sz="2400" dirty="0"/>
              <a:t>Theory stating that firms prefer to issue debt rather than equity if internal finance is insufficient</a:t>
            </a:r>
            <a:r>
              <a:rPr lang="en-US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8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4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84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4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84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4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84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4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84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4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784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4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784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4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784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4387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82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dirty="0" smtClean="0"/>
              <a:t>Summary </a:t>
            </a:r>
            <a:r>
              <a:rPr lang="en-US" dirty="0"/>
              <a:t>and </a:t>
            </a:r>
            <a:r>
              <a:rPr lang="en-US" dirty="0" smtClean="0"/>
              <a:t>Conclusions			</a:t>
            </a:r>
            <a:r>
              <a:rPr lang="en-US" sz="1600" i="1" dirty="0" smtClean="0"/>
              <a:t>LO17.11</a:t>
            </a:r>
            <a:endParaRPr lang="en-US" sz="1600" i="1" dirty="0"/>
          </a:p>
        </p:txBody>
      </p:sp>
      <p:sp>
        <p:nvSpPr>
          <p:cNvPr id="788483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143000"/>
            <a:ext cx="8001000" cy="5715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dirty="0"/>
              <a:t>Costs of financial distress cause firms to restrain their issuance of debt.</a:t>
            </a:r>
          </a:p>
          <a:p>
            <a:pPr lvl="1">
              <a:lnSpc>
                <a:spcPct val="90000"/>
              </a:lnSpc>
            </a:pPr>
            <a:r>
              <a:rPr lang="en-US" sz="2400" dirty="0"/>
              <a:t>Direct costs</a:t>
            </a:r>
          </a:p>
          <a:p>
            <a:pPr lvl="2">
              <a:lnSpc>
                <a:spcPct val="90000"/>
              </a:lnSpc>
            </a:pPr>
            <a:r>
              <a:rPr lang="en-US" sz="2000" dirty="0"/>
              <a:t>Lawyers’ and accountants’ fees</a:t>
            </a:r>
          </a:p>
          <a:p>
            <a:pPr lvl="1">
              <a:lnSpc>
                <a:spcPct val="90000"/>
              </a:lnSpc>
            </a:pPr>
            <a:r>
              <a:rPr lang="en-US" sz="2400" dirty="0"/>
              <a:t>Indirect Costs</a:t>
            </a:r>
          </a:p>
          <a:p>
            <a:pPr lvl="2">
              <a:lnSpc>
                <a:spcPct val="90000"/>
              </a:lnSpc>
            </a:pPr>
            <a:r>
              <a:rPr lang="en-US" sz="2000" dirty="0"/>
              <a:t>Impaired ability to conduct business</a:t>
            </a:r>
          </a:p>
          <a:p>
            <a:pPr lvl="2">
              <a:lnSpc>
                <a:spcPct val="90000"/>
              </a:lnSpc>
            </a:pPr>
            <a:r>
              <a:rPr lang="en-US" sz="2000" dirty="0"/>
              <a:t>Incentives to take on risky projects</a:t>
            </a:r>
          </a:p>
          <a:p>
            <a:pPr lvl="2">
              <a:lnSpc>
                <a:spcPct val="90000"/>
              </a:lnSpc>
            </a:pPr>
            <a:r>
              <a:rPr lang="en-US" sz="2000" dirty="0"/>
              <a:t>Incentives to </a:t>
            </a:r>
            <a:r>
              <a:rPr lang="en-US" sz="2000" dirty="0" err="1"/>
              <a:t>underinvest</a:t>
            </a:r>
            <a:endParaRPr lang="en-US" sz="2000" dirty="0"/>
          </a:p>
          <a:p>
            <a:pPr lvl="2">
              <a:lnSpc>
                <a:spcPct val="90000"/>
              </a:lnSpc>
            </a:pPr>
            <a:r>
              <a:rPr lang="en-US" sz="2000" dirty="0"/>
              <a:t>Incentive to milk the property</a:t>
            </a:r>
          </a:p>
          <a:p>
            <a:pPr>
              <a:lnSpc>
                <a:spcPct val="90000"/>
              </a:lnSpc>
            </a:pPr>
            <a:r>
              <a:rPr lang="en-US" sz="2800" dirty="0"/>
              <a:t>Three techniques to reduce these costs are:</a:t>
            </a:r>
          </a:p>
          <a:p>
            <a:pPr lvl="1">
              <a:lnSpc>
                <a:spcPct val="90000"/>
              </a:lnSpc>
            </a:pPr>
            <a:r>
              <a:rPr lang="en-US" sz="2400" dirty="0"/>
              <a:t>Protective covenants</a:t>
            </a:r>
          </a:p>
          <a:p>
            <a:pPr lvl="1">
              <a:lnSpc>
                <a:spcPct val="90000"/>
              </a:lnSpc>
            </a:pPr>
            <a:r>
              <a:rPr lang="en-US" sz="2400" dirty="0"/>
              <a:t>Repurchase of debt prior to bankruptcy</a:t>
            </a:r>
          </a:p>
          <a:p>
            <a:pPr lvl="1">
              <a:lnSpc>
                <a:spcPct val="90000"/>
              </a:lnSpc>
            </a:pPr>
            <a:r>
              <a:rPr lang="en-US" sz="2400" dirty="0"/>
              <a:t>Consolidation of debt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8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8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88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88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88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88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88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88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88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88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88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88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88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88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88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88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88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88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88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88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884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884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884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884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48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9506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dirty="0" smtClean="0"/>
              <a:t>Summary and Conclusions			</a:t>
            </a:r>
            <a:r>
              <a:rPr lang="en-US" sz="1600" i="1" dirty="0" smtClean="0"/>
              <a:t>LO17.11</a:t>
            </a:r>
            <a:endParaRPr lang="en-US" dirty="0"/>
          </a:p>
        </p:txBody>
      </p:sp>
      <p:sp>
        <p:nvSpPr>
          <p:cNvPr id="78950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143000"/>
            <a:ext cx="8001000" cy="5715000"/>
          </a:xfrm>
        </p:spPr>
        <p:txBody>
          <a:bodyPr/>
          <a:lstStyle/>
          <a:p>
            <a:r>
              <a:rPr lang="en-US" sz="2400" dirty="0"/>
              <a:t>Because costs of financial distress can be reduced but not eliminated, firms will not finance entirely with debt.</a:t>
            </a:r>
          </a:p>
        </p:txBody>
      </p:sp>
      <p:sp>
        <p:nvSpPr>
          <p:cNvPr id="789509" name="Line 5"/>
          <p:cNvSpPr>
            <a:spLocks noChangeShapeType="1"/>
          </p:cNvSpPr>
          <p:nvPr/>
        </p:nvSpPr>
        <p:spPr bwMode="auto">
          <a:xfrm flipV="1">
            <a:off x="2084388" y="3140075"/>
            <a:ext cx="4191000" cy="1212850"/>
          </a:xfrm>
          <a:prstGeom prst="line">
            <a:avLst/>
          </a:prstGeom>
          <a:noFill/>
          <a:ln w="38100">
            <a:solidFill>
              <a:srgbClr val="0070C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89510" name="Line 6"/>
          <p:cNvSpPr>
            <a:spLocks noChangeShapeType="1"/>
          </p:cNvSpPr>
          <p:nvPr/>
        </p:nvSpPr>
        <p:spPr bwMode="auto">
          <a:xfrm>
            <a:off x="2084388" y="4352925"/>
            <a:ext cx="4203700" cy="1588"/>
          </a:xfrm>
          <a:prstGeom prst="line">
            <a:avLst/>
          </a:prstGeom>
          <a:noFill/>
          <a:ln w="28575">
            <a:solidFill>
              <a:srgbClr val="7030A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89511" name="Text Box 7"/>
          <p:cNvSpPr txBox="1">
            <a:spLocks noChangeArrowheads="1"/>
          </p:cNvSpPr>
          <p:nvPr/>
        </p:nvSpPr>
        <p:spPr bwMode="auto">
          <a:xfrm>
            <a:off x="6311900" y="5951538"/>
            <a:ext cx="2216150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</a:pPr>
            <a:r>
              <a:rPr lang="en-US" sz="1700"/>
              <a:t>Debt (</a:t>
            </a:r>
            <a:r>
              <a:rPr lang="en-US" sz="1700" i="1"/>
              <a:t>B</a:t>
            </a:r>
            <a:r>
              <a:rPr lang="en-US" sz="1700"/>
              <a:t>)</a:t>
            </a:r>
          </a:p>
        </p:txBody>
      </p:sp>
      <p:sp>
        <p:nvSpPr>
          <p:cNvPr id="789512" name="Text Box 8"/>
          <p:cNvSpPr txBox="1">
            <a:spLocks noChangeArrowheads="1"/>
          </p:cNvSpPr>
          <p:nvPr/>
        </p:nvSpPr>
        <p:spPr bwMode="auto">
          <a:xfrm>
            <a:off x="1262063" y="2466975"/>
            <a:ext cx="2481262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700"/>
              <a:t>Value of firm (</a:t>
            </a:r>
            <a:r>
              <a:rPr lang="en-US" sz="1700" i="1"/>
              <a:t>V</a:t>
            </a:r>
            <a:r>
              <a:rPr lang="en-US" sz="1700"/>
              <a:t>)</a:t>
            </a:r>
            <a:endParaRPr lang="en-US" sz="1700" i="1"/>
          </a:p>
        </p:txBody>
      </p:sp>
      <p:sp>
        <p:nvSpPr>
          <p:cNvPr id="789513" name="Line 9"/>
          <p:cNvSpPr>
            <a:spLocks noChangeShapeType="1"/>
          </p:cNvSpPr>
          <p:nvPr/>
        </p:nvSpPr>
        <p:spPr bwMode="auto">
          <a:xfrm>
            <a:off x="2079625" y="2776538"/>
            <a:ext cx="1588" cy="33051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89514" name="Line 10"/>
          <p:cNvSpPr>
            <a:spLocks noChangeShapeType="1"/>
          </p:cNvSpPr>
          <p:nvPr/>
        </p:nvSpPr>
        <p:spPr bwMode="auto">
          <a:xfrm flipV="1">
            <a:off x="2079625" y="6065838"/>
            <a:ext cx="41878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89515" name="Text Box 11"/>
          <p:cNvSpPr txBox="1">
            <a:spLocks noChangeArrowheads="1"/>
          </p:cNvSpPr>
          <p:nvPr/>
        </p:nvSpPr>
        <p:spPr bwMode="auto">
          <a:xfrm>
            <a:off x="1733550" y="5915025"/>
            <a:ext cx="29845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b="0"/>
              <a:t>0</a:t>
            </a:r>
          </a:p>
        </p:txBody>
      </p:sp>
      <p:sp>
        <p:nvSpPr>
          <p:cNvPr id="789516" name="Line 12"/>
          <p:cNvSpPr>
            <a:spLocks noChangeShapeType="1"/>
          </p:cNvSpPr>
          <p:nvPr/>
        </p:nvSpPr>
        <p:spPr bwMode="auto">
          <a:xfrm>
            <a:off x="5516563" y="3379788"/>
            <a:ext cx="1587" cy="9413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89517" name="Line 13"/>
          <p:cNvSpPr>
            <a:spLocks noChangeShapeType="1"/>
          </p:cNvSpPr>
          <p:nvPr/>
        </p:nvSpPr>
        <p:spPr bwMode="auto">
          <a:xfrm flipH="1">
            <a:off x="5943600" y="3276600"/>
            <a:ext cx="0" cy="533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89518" name="Line 14"/>
          <p:cNvSpPr>
            <a:spLocks noChangeShapeType="1"/>
          </p:cNvSpPr>
          <p:nvPr/>
        </p:nvSpPr>
        <p:spPr bwMode="auto">
          <a:xfrm>
            <a:off x="4711700" y="3722688"/>
            <a:ext cx="1588" cy="2332037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89519" name="Text Box 15"/>
          <p:cNvSpPr txBox="1">
            <a:spLocks noChangeArrowheads="1"/>
          </p:cNvSpPr>
          <p:nvPr/>
        </p:nvSpPr>
        <p:spPr bwMode="auto">
          <a:xfrm>
            <a:off x="3657600" y="2651125"/>
            <a:ext cx="1797050" cy="4826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600" b="0" dirty="0"/>
              <a:t>Present value of tax</a:t>
            </a:r>
            <a:br>
              <a:rPr lang="en-US" sz="1600" b="0" dirty="0"/>
            </a:br>
            <a:r>
              <a:rPr lang="en-US" sz="1600" b="0" dirty="0"/>
              <a:t>shield on debt</a:t>
            </a:r>
          </a:p>
        </p:txBody>
      </p:sp>
      <p:sp>
        <p:nvSpPr>
          <p:cNvPr id="789520" name="Text Box 16"/>
          <p:cNvSpPr txBox="1">
            <a:spLocks noChangeArrowheads="1"/>
          </p:cNvSpPr>
          <p:nvPr/>
        </p:nvSpPr>
        <p:spPr bwMode="auto">
          <a:xfrm>
            <a:off x="7123113" y="3575050"/>
            <a:ext cx="2020887" cy="4826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>
              <a:lnSpc>
                <a:spcPct val="80000"/>
              </a:lnSpc>
            </a:pPr>
            <a:r>
              <a:rPr lang="en-US" sz="1600" b="0" dirty="0"/>
              <a:t>Present value of</a:t>
            </a:r>
            <a:br>
              <a:rPr lang="en-US" sz="1600" b="0" dirty="0"/>
            </a:br>
            <a:r>
              <a:rPr lang="en-US" sz="1600" b="0" dirty="0"/>
              <a:t>financial distress costs</a:t>
            </a:r>
          </a:p>
        </p:txBody>
      </p:sp>
      <p:sp>
        <p:nvSpPr>
          <p:cNvPr id="789521" name="Text Box 17"/>
          <p:cNvSpPr txBox="1">
            <a:spLocks noChangeArrowheads="1"/>
          </p:cNvSpPr>
          <p:nvPr/>
        </p:nvSpPr>
        <p:spPr bwMode="auto">
          <a:xfrm>
            <a:off x="7335838" y="2398713"/>
            <a:ext cx="1808162" cy="67786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>
              <a:lnSpc>
                <a:spcPct val="80000"/>
              </a:lnSpc>
            </a:pPr>
            <a:r>
              <a:rPr lang="en-US" sz="1600" b="0">
                <a:solidFill>
                  <a:srgbClr val="0344E5"/>
                </a:solidFill>
              </a:rPr>
              <a:t>Value of firm under</a:t>
            </a:r>
            <a:br>
              <a:rPr lang="en-US" sz="1600" b="0">
                <a:solidFill>
                  <a:srgbClr val="0344E5"/>
                </a:solidFill>
              </a:rPr>
            </a:br>
            <a:r>
              <a:rPr lang="en-US" sz="1600" b="0">
                <a:solidFill>
                  <a:srgbClr val="0344E5"/>
                </a:solidFill>
              </a:rPr>
              <a:t>MM with corporate</a:t>
            </a:r>
            <a:br>
              <a:rPr lang="en-US" sz="1600" b="0">
                <a:solidFill>
                  <a:srgbClr val="0344E5"/>
                </a:solidFill>
              </a:rPr>
            </a:br>
            <a:r>
              <a:rPr lang="en-US" sz="1600" b="0">
                <a:solidFill>
                  <a:srgbClr val="0344E5"/>
                </a:solidFill>
              </a:rPr>
              <a:t>taxes and debt</a:t>
            </a:r>
          </a:p>
        </p:txBody>
      </p:sp>
      <p:sp>
        <p:nvSpPr>
          <p:cNvPr id="789522" name="Text Box 18"/>
          <p:cNvSpPr txBox="1">
            <a:spLocks noChangeArrowheads="1"/>
          </p:cNvSpPr>
          <p:nvPr/>
        </p:nvSpPr>
        <p:spPr bwMode="auto">
          <a:xfrm>
            <a:off x="6243638" y="3028950"/>
            <a:ext cx="1376362" cy="2873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600" b="0" i="1">
                <a:solidFill>
                  <a:srgbClr val="0344E5"/>
                </a:solidFill>
              </a:rPr>
              <a:t>V</a:t>
            </a:r>
            <a:r>
              <a:rPr lang="en-US" sz="1600" b="0" i="1" baseline="-25000">
                <a:solidFill>
                  <a:srgbClr val="0344E5"/>
                </a:solidFill>
              </a:rPr>
              <a:t>L </a:t>
            </a:r>
            <a:r>
              <a:rPr lang="en-US" sz="1600" b="0">
                <a:solidFill>
                  <a:srgbClr val="0344E5"/>
                </a:solidFill>
              </a:rPr>
              <a:t>= </a:t>
            </a:r>
            <a:r>
              <a:rPr lang="en-US" sz="1600" b="0" i="1">
                <a:solidFill>
                  <a:srgbClr val="0344E5"/>
                </a:solidFill>
              </a:rPr>
              <a:t>V</a:t>
            </a:r>
            <a:r>
              <a:rPr lang="en-US" sz="1600" b="0" i="1" baseline="-25000">
                <a:solidFill>
                  <a:srgbClr val="0344E5"/>
                </a:solidFill>
              </a:rPr>
              <a:t>U  </a:t>
            </a:r>
            <a:r>
              <a:rPr lang="en-US" sz="1600" b="0">
                <a:solidFill>
                  <a:srgbClr val="0344E5"/>
                </a:solidFill>
              </a:rPr>
              <a:t>+ </a:t>
            </a:r>
            <a:r>
              <a:rPr lang="en-US" sz="1600" b="0" i="1">
                <a:solidFill>
                  <a:srgbClr val="0344E5"/>
                </a:solidFill>
              </a:rPr>
              <a:t>T</a:t>
            </a:r>
            <a:r>
              <a:rPr lang="en-US" sz="1600" b="0" i="1" baseline="-25000">
                <a:solidFill>
                  <a:srgbClr val="0344E5"/>
                </a:solidFill>
              </a:rPr>
              <a:t>C</a:t>
            </a:r>
            <a:r>
              <a:rPr lang="en-US" sz="1600" b="0" i="1">
                <a:solidFill>
                  <a:srgbClr val="0344E5"/>
                </a:solidFill>
              </a:rPr>
              <a:t>B</a:t>
            </a:r>
            <a:endParaRPr lang="en-US" sz="1600" b="0">
              <a:solidFill>
                <a:srgbClr val="0344E5"/>
              </a:solidFill>
            </a:endParaRPr>
          </a:p>
        </p:txBody>
      </p:sp>
      <p:sp>
        <p:nvSpPr>
          <p:cNvPr id="789523" name="Text Box 19"/>
          <p:cNvSpPr txBox="1">
            <a:spLocks noChangeArrowheads="1"/>
          </p:cNvSpPr>
          <p:nvPr/>
        </p:nvSpPr>
        <p:spPr bwMode="auto">
          <a:xfrm>
            <a:off x="6165850" y="3989388"/>
            <a:ext cx="2182813" cy="2873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600" b="0" i="1">
                <a:solidFill>
                  <a:srgbClr val="FF0000"/>
                </a:solidFill>
              </a:rPr>
              <a:t>V </a:t>
            </a:r>
            <a:r>
              <a:rPr lang="en-US" sz="1600" b="0">
                <a:solidFill>
                  <a:srgbClr val="FF0000"/>
                </a:solidFill>
              </a:rPr>
              <a:t>= Actual value of firm</a:t>
            </a:r>
          </a:p>
        </p:txBody>
      </p:sp>
      <p:sp>
        <p:nvSpPr>
          <p:cNvPr id="789524" name="Text Box 20"/>
          <p:cNvSpPr txBox="1">
            <a:spLocks noChangeArrowheads="1"/>
          </p:cNvSpPr>
          <p:nvPr/>
        </p:nvSpPr>
        <p:spPr bwMode="auto">
          <a:xfrm>
            <a:off x="6280150" y="4252913"/>
            <a:ext cx="2787650" cy="2873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600" b="0" i="1" dirty="0">
                <a:solidFill>
                  <a:srgbClr val="7030A0"/>
                </a:solidFill>
              </a:rPr>
              <a:t>V</a:t>
            </a:r>
            <a:r>
              <a:rPr lang="en-US" sz="1600" b="0" i="1" baseline="-25000" dirty="0">
                <a:solidFill>
                  <a:srgbClr val="7030A0"/>
                </a:solidFill>
              </a:rPr>
              <a:t>U </a:t>
            </a:r>
            <a:r>
              <a:rPr lang="en-US" sz="1600" b="0" dirty="0">
                <a:solidFill>
                  <a:srgbClr val="7030A0"/>
                </a:solidFill>
              </a:rPr>
              <a:t>= Value of firm with no debt</a:t>
            </a:r>
          </a:p>
        </p:txBody>
      </p:sp>
      <p:sp>
        <p:nvSpPr>
          <p:cNvPr id="789525" name="Text Box 21"/>
          <p:cNvSpPr txBox="1">
            <a:spLocks noChangeArrowheads="1"/>
          </p:cNvSpPr>
          <p:nvPr/>
        </p:nvSpPr>
        <p:spPr bwMode="auto">
          <a:xfrm>
            <a:off x="4497388" y="6143625"/>
            <a:ext cx="409575" cy="2873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600" b="0" i="1"/>
              <a:t>B*</a:t>
            </a:r>
            <a:endParaRPr lang="en-US" sz="1600" b="0"/>
          </a:p>
        </p:txBody>
      </p:sp>
      <p:sp>
        <p:nvSpPr>
          <p:cNvPr id="789526" name="Text Box 22"/>
          <p:cNvSpPr txBox="1">
            <a:spLocks noChangeArrowheads="1"/>
          </p:cNvSpPr>
          <p:nvPr/>
        </p:nvSpPr>
        <p:spPr bwMode="auto">
          <a:xfrm>
            <a:off x="1052513" y="3533775"/>
            <a:ext cx="1033462" cy="4826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600" b="0"/>
              <a:t>Maximum</a:t>
            </a:r>
            <a:br>
              <a:rPr lang="en-US" sz="1600" b="0"/>
            </a:br>
            <a:r>
              <a:rPr lang="en-US" sz="1600" b="0"/>
              <a:t>firm value</a:t>
            </a:r>
          </a:p>
        </p:txBody>
      </p:sp>
      <p:sp>
        <p:nvSpPr>
          <p:cNvPr id="789527" name="Text Box 23"/>
          <p:cNvSpPr txBox="1">
            <a:spLocks noChangeArrowheads="1"/>
          </p:cNvSpPr>
          <p:nvPr/>
        </p:nvSpPr>
        <p:spPr bwMode="auto">
          <a:xfrm>
            <a:off x="3654425" y="6346825"/>
            <a:ext cx="2136775" cy="2857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600" b="0"/>
              <a:t>Optimal amount of debt</a:t>
            </a:r>
          </a:p>
        </p:txBody>
      </p:sp>
      <p:sp>
        <p:nvSpPr>
          <p:cNvPr id="789528" name="Line 24"/>
          <p:cNvSpPr>
            <a:spLocks noChangeShapeType="1"/>
          </p:cNvSpPr>
          <p:nvPr/>
        </p:nvSpPr>
        <p:spPr bwMode="auto">
          <a:xfrm flipV="1">
            <a:off x="2057400" y="3848100"/>
            <a:ext cx="1752600" cy="50482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89529" name="Arc 25"/>
          <p:cNvSpPr>
            <a:spLocks/>
          </p:cNvSpPr>
          <p:nvPr/>
        </p:nvSpPr>
        <p:spPr bwMode="auto">
          <a:xfrm flipH="1" flipV="1">
            <a:off x="6021388" y="3533775"/>
            <a:ext cx="1098550" cy="441325"/>
          </a:xfrm>
          <a:custGeom>
            <a:avLst/>
            <a:gdLst>
              <a:gd name="G0" fmla="+- 19504 0 0"/>
              <a:gd name="G1" fmla="+- 0 0 0"/>
              <a:gd name="G2" fmla="+- 21600 0 0"/>
              <a:gd name="T0" fmla="*/ 19815 w 19815"/>
              <a:gd name="T1" fmla="*/ 21598 h 21600"/>
              <a:gd name="T2" fmla="*/ 0 w 19815"/>
              <a:gd name="T3" fmla="*/ 9281 h 21600"/>
              <a:gd name="T4" fmla="*/ 19504 w 19815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815" h="21600" fill="none" extrusionOk="0">
                <a:moveTo>
                  <a:pt x="19814" y="21597"/>
                </a:moveTo>
                <a:cubicBezTo>
                  <a:pt x="19711" y="21599"/>
                  <a:pt x="19607" y="21599"/>
                  <a:pt x="19504" y="21600"/>
                </a:cubicBezTo>
                <a:cubicBezTo>
                  <a:pt x="11170" y="21600"/>
                  <a:pt x="3580" y="16806"/>
                  <a:pt x="-1" y="9281"/>
                </a:cubicBezTo>
              </a:path>
              <a:path w="19815" h="21600" stroke="0" extrusionOk="0">
                <a:moveTo>
                  <a:pt x="19814" y="21597"/>
                </a:moveTo>
                <a:cubicBezTo>
                  <a:pt x="19711" y="21599"/>
                  <a:pt x="19607" y="21599"/>
                  <a:pt x="19504" y="21600"/>
                </a:cubicBezTo>
                <a:cubicBezTo>
                  <a:pt x="11170" y="21600"/>
                  <a:pt x="3580" y="16806"/>
                  <a:pt x="-1" y="9281"/>
                </a:cubicBezTo>
                <a:lnTo>
                  <a:pt x="19504" y="0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round/>
            <a:headEnd type="arrow" w="med" len="med"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89530" name="Arc 26"/>
          <p:cNvSpPr>
            <a:spLocks/>
          </p:cNvSpPr>
          <p:nvPr/>
        </p:nvSpPr>
        <p:spPr bwMode="auto">
          <a:xfrm flipH="1">
            <a:off x="4699000" y="2462213"/>
            <a:ext cx="711200" cy="1135062"/>
          </a:xfrm>
          <a:custGeom>
            <a:avLst/>
            <a:gdLst>
              <a:gd name="G0" fmla="+- 649 0 0"/>
              <a:gd name="G1" fmla="+- 0 0 0"/>
              <a:gd name="G2" fmla="+- 21600 0 0"/>
              <a:gd name="T0" fmla="*/ 18747 w 18747"/>
              <a:gd name="T1" fmla="*/ 11791 h 21600"/>
              <a:gd name="T2" fmla="*/ 0 w 18747"/>
              <a:gd name="T3" fmla="*/ 21590 h 21600"/>
              <a:gd name="T4" fmla="*/ 649 w 18747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747" h="21600" fill="none" extrusionOk="0">
                <a:moveTo>
                  <a:pt x="18746" y="11790"/>
                </a:moveTo>
                <a:cubicBezTo>
                  <a:pt x="14760" y="17909"/>
                  <a:pt x="7951" y="21599"/>
                  <a:pt x="649" y="21600"/>
                </a:cubicBezTo>
                <a:cubicBezTo>
                  <a:pt x="432" y="21600"/>
                  <a:pt x="216" y="21596"/>
                  <a:pt x="-1" y="21590"/>
                </a:cubicBezTo>
              </a:path>
              <a:path w="18747" h="21600" stroke="0" extrusionOk="0">
                <a:moveTo>
                  <a:pt x="18746" y="11790"/>
                </a:moveTo>
                <a:cubicBezTo>
                  <a:pt x="14760" y="17909"/>
                  <a:pt x="7951" y="21599"/>
                  <a:pt x="649" y="21600"/>
                </a:cubicBezTo>
                <a:cubicBezTo>
                  <a:pt x="432" y="21600"/>
                  <a:pt x="216" y="21596"/>
                  <a:pt x="-1" y="21590"/>
                </a:cubicBezTo>
                <a:lnTo>
                  <a:pt x="649" y="0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89531" name="Line 27"/>
          <p:cNvSpPr>
            <a:spLocks noChangeShapeType="1"/>
          </p:cNvSpPr>
          <p:nvPr/>
        </p:nvSpPr>
        <p:spPr bwMode="auto">
          <a:xfrm flipH="1">
            <a:off x="2082800" y="3657600"/>
            <a:ext cx="2667000" cy="1588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89532" name="Arc 28"/>
          <p:cNvSpPr>
            <a:spLocks/>
          </p:cNvSpPr>
          <p:nvPr/>
        </p:nvSpPr>
        <p:spPr bwMode="auto">
          <a:xfrm flipH="1" flipV="1">
            <a:off x="6400800" y="2557463"/>
            <a:ext cx="1519238" cy="409575"/>
          </a:xfrm>
          <a:custGeom>
            <a:avLst/>
            <a:gdLst>
              <a:gd name="G0" fmla="+- 0 0 0"/>
              <a:gd name="G1" fmla="+- 0 0 0"/>
              <a:gd name="G2" fmla="+- 21600 0 0"/>
              <a:gd name="T0" fmla="*/ 21519 w 21519"/>
              <a:gd name="T1" fmla="*/ 1871 h 19284"/>
              <a:gd name="T2" fmla="*/ 9730 w 21519"/>
              <a:gd name="T3" fmla="*/ 19284 h 19284"/>
              <a:gd name="T4" fmla="*/ 0 w 21519"/>
              <a:gd name="T5" fmla="*/ 0 h 19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519" h="19284" fill="none" extrusionOk="0">
                <a:moveTo>
                  <a:pt x="21518" y="1870"/>
                </a:moveTo>
                <a:cubicBezTo>
                  <a:pt x="20870" y="9325"/>
                  <a:pt x="16410" y="15913"/>
                  <a:pt x="9730" y="19284"/>
                </a:cubicBezTo>
              </a:path>
              <a:path w="21519" h="19284" stroke="0" extrusionOk="0">
                <a:moveTo>
                  <a:pt x="21518" y="1870"/>
                </a:moveTo>
                <a:cubicBezTo>
                  <a:pt x="20870" y="9325"/>
                  <a:pt x="16410" y="15913"/>
                  <a:pt x="9730" y="19284"/>
                </a:cubicBezTo>
                <a:lnTo>
                  <a:pt x="0" y="0"/>
                </a:lnTo>
                <a:close/>
              </a:path>
            </a:pathLst>
          </a:custGeom>
          <a:noFill/>
          <a:ln w="28575">
            <a:solidFill>
              <a:srgbClr val="0344E5"/>
            </a:solidFill>
            <a:round/>
            <a:headEnd type="arrow" w="med" len="med"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89533" name="Arc 29"/>
          <p:cNvSpPr>
            <a:spLocks/>
          </p:cNvSpPr>
          <p:nvPr/>
        </p:nvSpPr>
        <p:spPr bwMode="auto">
          <a:xfrm rot="9879737" flipH="1" flipV="1">
            <a:off x="3962400" y="3505200"/>
            <a:ext cx="2362200" cy="1747838"/>
          </a:xfrm>
          <a:custGeom>
            <a:avLst/>
            <a:gdLst>
              <a:gd name="G0" fmla="+- 2470 0 0"/>
              <a:gd name="G1" fmla="+- 21600 0 0"/>
              <a:gd name="G2" fmla="+- 21600 0 0"/>
              <a:gd name="T0" fmla="*/ 0 w 20346"/>
              <a:gd name="T1" fmla="*/ 142 h 21600"/>
              <a:gd name="T2" fmla="*/ 20346 w 20346"/>
              <a:gd name="T3" fmla="*/ 9475 h 21600"/>
              <a:gd name="T4" fmla="*/ 2470 w 20346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346" h="21600" fill="none" extrusionOk="0">
                <a:moveTo>
                  <a:pt x="-1" y="141"/>
                </a:moveTo>
                <a:cubicBezTo>
                  <a:pt x="819" y="47"/>
                  <a:pt x="1644" y="-1"/>
                  <a:pt x="2470" y="0"/>
                </a:cubicBezTo>
                <a:cubicBezTo>
                  <a:pt x="9630" y="0"/>
                  <a:pt x="16326" y="3548"/>
                  <a:pt x="20345" y="9475"/>
                </a:cubicBezTo>
              </a:path>
              <a:path w="20346" h="21600" stroke="0" extrusionOk="0">
                <a:moveTo>
                  <a:pt x="-1" y="141"/>
                </a:moveTo>
                <a:cubicBezTo>
                  <a:pt x="819" y="47"/>
                  <a:pt x="1644" y="-1"/>
                  <a:pt x="2470" y="0"/>
                </a:cubicBezTo>
                <a:cubicBezTo>
                  <a:pt x="9630" y="0"/>
                  <a:pt x="16326" y="3548"/>
                  <a:pt x="20345" y="9475"/>
                </a:cubicBezTo>
                <a:lnTo>
                  <a:pt x="2470" y="2160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endParaRPr lang="en-US" b="0">
              <a:latin typeface="Century Gothic" pitchFamily="34" charset="0"/>
            </a:endParaRPr>
          </a:p>
          <a:p>
            <a:pPr algn="ctr" eaLnBrk="0" hangingPunct="0"/>
            <a:endParaRPr lang="en-US" b="0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9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89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9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9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89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9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9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89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89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9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789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9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789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9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789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9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9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89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89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9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89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9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789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9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9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9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89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89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89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89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9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9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789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9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89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89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895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895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9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"/>
                            </p:stCondLst>
                            <p:childTnLst>
                              <p:par>
                                <p:cTn id="8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9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789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9509" grpId="0" animBg="1"/>
      <p:bldP spid="789510" grpId="0" animBg="1"/>
      <p:bldP spid="789516" grpId="0" animBg="1"/>
      <p:bldP spid="789517" grpId="0" animBg="1"/>
      <p:bldP spid="789518" grpId="0" animBg="1"/>
      <p:bldP spid="789519" grpId="0" autoUpdateAnimBg="0"/>
      <p:bldP spid="789520" grpId="0" autoUpdateAnimBg="0"/>
      <p:bldP spid="789521" grpId="0" autoUpdateAnimBg="0"/>
      <p:bldP spid="789522" grpId="0" autoUpdateAnimBg="0"/>
      <p:bldP spid="789523" grpId="0" autoUpdateAnimBg="0"/>
      <p:bldP spid="789524" grpId="0" autoUpdateAnimBg="0"/>
      <p:bldP spid="789525" grpId="0" autoUpdateAnimBg="0"/>
      <p:bldP spid="789526" grpId="0" autoUpdateAnimBg="0"/>
      <p:bldP spid="789527" grpId="0" autoUpdateAnimBg="0"/>
      <p:bldP spid="789528" grpId="0" animBg="1"/>
      <p:bldP spid="789529" grpId="0" animBg="1"/>
      <p:bldP spid="789530" grpId="0" animBg="1"/>
      <p:bldP spid="789531" grpId="0" animBg="1"/>
      <p:bldP spid="789532" grpId="0" animBg="1"/>
      <p:bldP spid="789533" grpId="0" animBg="1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0530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dirty="0" smtClean="0"/>
              <a:t>Summary and Conclusions			</a:t>
            </a:r>
            <a:r>
              <a:rPr lang="en-US" sz="1600" i="1" dirty="0" smtClean="0"/>
              <a:t>LO17.11</a:t>
            </a:r>
            <a:endParaRPr lang="en-US" dirty="0"/>
          </a:p>
        </p:txBody>
      </p:sp>
      <p:sp>
        <p:nvSpPr>
          <p:cNvPr id="790531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143000"/>
            <a:ext cx="8229600" cy="5715000"/>
          </a:xfrm>
        </p:spPr>
        <p:txBody>
          <a:bodyPr/>
          <a:lstStyle/>
          <a:p>
            <a:r>
              <a:rPr lang="en-US" sz="2400"/>
              <a:t>If distributions to equity holders are taxed at a lower effective personal tax rate than interest, the tax advantage to debt at the corporate level is partially offset. In fact, the corporate advantage to debt is eliminated if (1-</a:t>
            </a:r>
            <a:r>
              <a:rPr lang="en-US" sz="2400" i="1"/>
              <a:t>T</a:t>
            </a:r>
            <a:r>
              <a:rPr lang="en-US" sz="2400" i="1" baseline="-25000"/>
              <a:t>C</a:t>
            </a:r>
            <a:r>
              <a:rPr lang="en-US" sz="2400"/>
              <a:t>) </a:t>
            </a:r>
            <a:r>
              <a:rPr lang="en-US" sz="2400">
                <a:cs typeface="Times New Roman" charset="0"/>
              </a:rPr>
              <a:t>×</a:t>
            </a:r>
            <a:r>
              <a:rPr lang="en-US" sz="2400"/>
              <a:t> (1-</a:t>
            </a:r>
            <a:r>
              <a:rPr lang="en-US" sz="2400" i="1"/>
              <a:t>T</a:t>
            </a:r>
            <a:r>
              <a:rPr lang="en-US" sz="2400" i="1" baseline="-25000"/>
              <a:t>S</a:t>
            </a:r>
            <a:r>
              <a:rPr lang="en-US" sz="2400"/>
              <a:t>) = (1-</a:t>
            </a:r>
            <a:r>
              <a:rPr lang="en-US" sz="2400" i="1"/>
              <a:t>T</a:t>
            </a:r>
            <a:r>
              <a:rPr lang="en-US" sz="2400" i="1" baseline="-25000"/>
              <a:t>B</a:t>
            </a:r>
            <a:r>
              <a:rPr lang="en-US" sz="2400"/>
              <a:t>)</a:t>
            </a:r>
          </a:p>
          <a:p>
            <a:endParaRPr lang="en-US" sz="2400"/>
          </a:p>
        </p:txBody>
      </p:sp>
      <p:sp>
        <p:nvSpPr>
          <p:cNvPr id="790532" name="Line 4"/>
          <p:cNvSpPr>
            <a:spLocks noChangeShapeType="1"/>
          </p:cNvSpPr>
          <p:nvPr/>
        </p:nvSpPr>
        <p:spPr bwMode="auto">
          <a:xfrm flipV="1">
            <a:off x="1722438" y="3963988"/>
            <a:ext cx="3165475" cy="744537"/>
          </a:xfrm>
          <a:prstGeom prst="line">
            <a:avLst/>
          </a:prstGeom>
          <a:noFill/>
          <a:ln w="38100">
            <a:solidFill>
              <a:srgbClr val="0076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790533" name="Line 5"/>
          <p:cNvSpPr>
            <a:spLocks noChangeShapeType="1"/>
          </p:cNvSpPr>
          <p:nvPr/>
        </p:nvSpPr>
        <p:spPr bwMode="auto">
          <a:xfrm flipV="1">
            <a:off x="1743075" y="3606800"/>
            <a:ext cx="3165475" cy="11017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90534" name="Line 6"/>
          <p:cNvSpPr>
            <a:spLocks noChangeShapeType="1"/>
          </p:cNvSpPr>
          <p:nvPr/>
        </p:nvSpPr>
        <p:spPr bwMode="auto">
          <a:xfrm>
            <a:off x="1743075" y="4708525"/>
            <a:ext cx="3175000" cy="0"/>
          </a:xfrm>
          <a:prstGeom prst="line">
            <a:avLst/>
          </a:prstGeom>
          <a:noFill/>
          <a:ln w="28575">
            <a:solidFill>
              <a:srgbClr val="7030A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90535" name="Text Box 7"/>
          <p:cNvSpPr txBox="1">
            <a:spLocks noChangeArrowheads="1"/>
          </p:cNvSpPr>
          <p:nvPr/>
        </p:nvSpPr>
        <p:spPr bwMode="auto">
          <a:xfrm>
            <a:off x="4935538" y="6161088"/>
            <a:ext cx="1673225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</a:pPr>
            <a:r>
              <a:rPr lang="en-US" sz="1700"/>
              <a:t>Debt (</a:t>
            </a:r>
            <a:r>
              <a:rPr lang="en-US" sz="1700" i="1"/>
              <a:t>B</a:t>
            </a:r>
            <a:r>
              <a:rPr lang="en-US" sz="1700"/>
              <a:t>)</a:t>
            </a:r>
          </a:p>
        </p:txBody>
      </p:sp>
      <p:sp>
        <p:nvSpPr>
          <p:cNvPr id="790536" name="Text Box 8"/>
          <p:cNvSpPr txBox="1">
            <a:spLocks noChangeArrowheads="1"/>
          </p:cNvSpPr>
          <p:nvPr/>
        </p:nvSpPr>
        <p:spPr bwMode="auto">
          <a:xfrm>
            <a:off x="1122363" y="2995613"/>
            <a:ext cx="1873250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700"/>
              <a:t>Value of firm (</a:t>
            </a:r>
            <a:r>
              <a:rPr lang="en-US" sz="1700" i="1"/>
              <a:t>V</a:t>
            </a:r>
            <a:r>
              <a:rPr lang="en-US" sz="1700"/>
              <a:t>)</a:t>
            </a:r>
            <a:endParaRPr lang="en-US" sz="1700" i="1"/>
          </a:p>
        </p:txBody>
      </p:sp>
      <p:sp>
        <p:nvSpPr>
          <p:cNvPr id="790537" name="Line 9"/>
          <p:cNvSpPr>
            <a:spLocks noChangeShapeType="1"/>
          </p:cNvSpPr>
          <p:nvPr/>
        </p:nvSpPr>
        <p:spPr bwMode="auto">
          <a:xfrm>
            <a:off x="1739900" y="3278188"/>
            <a:ext cx="0" cy="30003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90538" name="Line 10"/>
          <p:cNvSpPr>
            <a:spLocks noChangeShapeType="1"/>
          </p:cNvSpPr>
          <p:nvPr/>
        </p:nvSpPr>
        <p:spPr bwMode="auto">
          <a:xfrm flipV="1">
            <a:off x="1739900" y="6264275"/>
            <a:ext cx="31623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90539" name="Text Box 11"/>
          <p:cNvSpPr txBox="1">
            <a:spLocks noChangeArrowheads="1"/>
          </p:cNvSpPr>
          <p:nvPr/>
        </p:nvSpPr>
        <p:spPr bwMode="auto">
          <a:xfrm>
            <a:off x="1477963" y="6127750"/>
            <a:ext cx="29845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b="0"/>
              <a:t>0</a:t>
            </a:r>
          </a:p>
        </p:txBody>
      </p:sp>
      <p:sp>
        <p:nvSpPr>
          <p:cNvPr id="790540" name="Line 12"/>
          <p:cNvSpPr>
            <a:spLocks noChangeShapeType="1"/>
          </p:cNvSpPr>
          <p:nvPr/>
        </p:nvSpPr>
        <p:spPr bwMode="auto">
          <a:xfrm>
            <a:off x="4335463" y="3824288"/>
            <a:ext cx="0" cy="8556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90541" name="Line 13"/>
          <p:cNvSpPr>
            <a:spLocks noChangeShapeType="1"/>
          </p:cNvSpPr>
          <p:nvPr/>
        </p:nvSpPr>
        <p:spPr bwMode="auto">
          <a:xfrm flipH="1">
            <a:off x="4657725" y="3678238"/>
            <a:ext cx="0" cy="8588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90542" name="Line 14"/>
          <p:cNvSpPr>
            <a:spLocks noChangeShapeType="1"/>
          </p:cNvSpPr>
          <p:nvPr/>
        </p:nvSpPr>
        <p:spPr bwMode="auto">
          <a:xfrm>
            <a:off x="3506788" y="4365625"/>
            <a:ext cx="0" cy="1889125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90543" name="Text Box 15"/>
          <p:cNvSpPr txBox="1">
            <a:spLocks noChangeArrowheads="1"/>
          </p:cNvSpPr>
          <p:nvPr/>
        </p:nvSpPr>
        <p:spPr bwMode="auto">
          <a:xfrm>
            <a:off x="2597150" y="3392488"/>
            <a:ext cx="1797050" cy="4826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600" b="0" dirty="0"/>
              <a:t>Present value of tax</a:t>
            </a:r>
            <a:br>
              <a:rPr lang="en-US" sz="1600" b="0" dirty="0"/>
            </a:br>
            <a:r>
              <a:rPr lang="en-US" sz="1600" b="0" dirty="0"/>
              <a:t>shield on debt</a:t>
            </a:r>
          </a:p>
        </p:txBody>
      </p:sp>
      <p:sp>
        <p:nvSpPr>
          <p:cNvPr id="790544" name="Text Box 16"/>
          <p:cNvSpPr txBox="1">
            <a:spLocks noChangeArrowheads="1"/>
          </p:cNvSpPr>
          <p:nvPr/>
        </p:nvSpPr>
        <p:spPr bwMode="auto">
          <a:xfrm>
            <a:off x="3621088" y="2819400"/>
            <a:ext cx="2020887" cy="4826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>
              <a:lnSpc>
                <a:spcPct val="80000"/>
              </a:lnSpc>
            </a:pPr>
            <a:r>
              <a:rPr lang="en-US" sz="1600" b="0" dirty="0"/>
              <a:t>Present value of</a:t>
            </a:r>
            <a:br>
              <a:rPr lang="en-US" sz="1600" b="0" dirty="0"/>
            </a:br>
            <a:r>
              <a:rPr lang="en-US" sz="1600" b="0" dirty="0"/>
              <a:t>financial distress costs</a:t>
            </a:r>
          </a:p>
        </p:txBody>
      </p:sp>
      <p:sp>
        <p:nvSpPr>
          <p:cNvPr id="790545" name="Text Box 17"/>
          <p:cNvSpPr txBox="1">
            <a:spLocks noChangeArrowheads="1"/>
          </p:cNvSpPr>
          <p:nvPr/>
        </p:nvSpPr>
        <p:spPr bwMode="auto">
          <a:xfrm>
            <a:off x="5708650" y="2933700"/>
            <a:ext cx="1808163" cy="6778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>
              <a:lnSpc>
                <a:spcPct val="80000"/>
              </a:lnSpc>
            </a:pPr>
            <a:r>
              <a:rPr lang="en-US" sz="1600" b="0"/>
              <a:t>Value of firm under</a:t>
            </a:r>
            <a:br>
              <a:rPr lang="en-US" sz="1600" b="0"/>
            </a:br>
            <a:r>
              <a:rPr lang="en-US" sz="1600" b="0"/>
              <a:t>MM with corporate</a:t>
            </a:r>
            <a:br>
              <a:rPr lang="en-US" sz="1600" b="0"/>
            </a:br>
            <a:r>
              <a:rPr lang="en-US" sz="1600" b="0"/>
              <a:t>taxes and debt</a:t>
            </a:r>
          </a:p>
        </p:txBody>
      </p:sp>
      <p:sp>
        <p:nvSpPr>
          <p:cNvPr id="790546" name="Text Box 18"/>
          <p:cNvSpPr txBox="1">
            <a:spLocks noChangeArrowheads="1"/>
          </p:cNvSpPr>
          <p:nvPr/>
        </p:nvSpPr>
        <p:spPr bwMode="auto">
          <a:xfrm>
            <a:off x="4872038" y="3506788"/>
            <a:ext cx="1376362" cy="2873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600" b="0" i="1"/>
              <a:t>V</a:t>
            </a:r>
            <a:r>
              <a:rPr lang="en-US" sz="1600" b="0" i="1" baseline="-25000"/>
              <a:t>L </a:t>
            </a:r>
            <a:r>
              <a:rPr lang="en-US" sz="1600" b="0"/>
              <a:t>= </a:t>
            </a:r>
            <a:r>
              <a:rPr lang="en-US" sz="1600" b="0" i="1"/>
              <a:t>V</a:t>
            </a:r>
            <a:r>
              <a:rPr lang="en-US" sz="1600" b="0" i="1" baseline="-25000"/>
              <a:t>U  </a:t>
            </a:r>
            <a:r>
              <a:rPr lang="en-US" sz="1600" b="0"/>
              <a:t>+ </a:t>
            </a:r>
            <a:r>
              <a:rPr lang="en-US" sz="1600" b="0" i="1"/>
              <a:t>T</a:t>
            </a:r>
            <a:r>
              <a:rPr lang="en-US" sz="1600" b="0" i="1" baseline="-25000"/>
              <a:t>C</a:t>
            </a:r>
            <a:r>
              <a:rPr lang="en-US" sz="1600" b="0" i="1"/>
              <a:t>B</a:t>
            </a:r>
            <a:endParaRPr lang="en-US" sz="1600" b="0"/>
          </a:p>
        </p:txBody>
      </p:sp>
      <p:sp>
        <p:nvSpPr>
          <p:cNvPr id="790547" name="Text Box 19"/>
          <p:cNvSpPr txBox="1">
            <a:spLocks noChangeArrowheads="1"/>
          </p:cNvSpPr>
          <p:nvPr/>
        </p:nvSpPr>
        <p:spPr bwMode="auto">
          <a:xfrm>
            <a:off x="5132388" y="4938713"/>
            <a:ext cx="2182812" cy="2873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600" b="0" i="1">
                <a:solidFill>
                  <a:srgbClr val="FF0000"/>
                </a:solidFill>
              </a:rPr>
              <a:t>V </a:t>
            </a:r>
            <a:r>
              <a:rPr lang="en-US" sz="1600" b="0">
                <a:solidFill>
                  <a:srgbClr val="FF0000"/>
                </a:solidFill>
              </a:rPr>
              <a:t>= Actual value of firm</a:t>
            </a:r>
          </a:p>
        </p:txBody>
      </p:sp>
      <p:sp>
        <p:nvSpPr>
          <p:cNvPr id="790548" name="Text Box 20"/>
          <p:cNvSpPr txBox="1">
            <a:spLocks noChangeArrowheads="1"/>
          </p:cNvSpPr>
          <p:nvPr/>
        </p:nvSpPr>
        <p:spPr bwMode="auto">
          <a:xfrm>
            <a:off x="5365750" y="4618038"/>
            <a:ext cx="2787650" cy="2873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600" b="0" i="1" dirty="0">
                <a:solidFill>
                  <a:srgbClr val="7030A0"/>
                </a:solidFill>
              </a:rPr>
              <a:t>V</a:t>
            </a:r>
            <a:r>
              <a:rPr lang="en-US" sz="1600" b="0" i="1" baseline="-25000" dirty="0">
                <a:solidFill>
                  <a:srgbClr val="7030A0"/>
                </a:solidFill>
              </a:rPr>
              <a:t>U </a:t>
            </a:r>
            <a:r>
              <a:rPr lang="en-US" sz="1600" b="0" dirty="0">
                <a:solidFill>
                  <a:srgbClr val="7030A0"/>
                </a:solidFill>
              </a:rPr>
              <a:t>= Value of firm with no debt</a:t>
            </a:r>
          </a:p>
        </p:txBody>
      </p:sp>
      <p:sp>
        <p:nvSpPr>
          <p:cNvPr id="790549" name="Text Box 21"/>
          <p:cNvSpPr txBox="1">
            <a:spLocks noChangeArrowheads="1"/>
          </p:cNvSpPr>
          <p:nvPr/>
        </p:nvSpPr>
        <p:spPr bwMode="auto">
          <a:xfrm>
            <a:off x="3284538" y="6335713"/>
            <a:ext cx="409575" cy="2873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600" b="0" i="1"/>
              <a:t>B*</a:t>
            </a:r>
            <a:endParaRPr lang="en-US" sz="1600" b="0"/>
          </a:p>
        </p:txBody>
      </p:sp>
      <p:sp>
        <p:nvSpPr>
          <p:cNvPr id="790550" name="Text Box 22"/>
          <p:cNvSpPr txBox="1">
            <a:spLocks noChangeArrowheads="1"/>
          </p:cNvSpPr>
          <p:nvPr/>
        </p:nvSpPr>
        <p:spPr bwMode="auto">
          <a:xfrm>
            <a:off x="762000" y="3963988"/>
            <a:ext cx="1033463" cy="4826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600" b="0"/>
              <a:t>Maximum</a:t>
            </a:r>
            <a:br>
              <a:rPr lang="en-US" sz="1600" b="0"/>
            </a:br>
            <a:r>
              <a:rPr lang="en-US" sz="1600" b="0"/>
              <a:t>firm value</a:t>
            </a:r>
          </a:p>
        </p:txBody>
      </p:sp>
      <p:sp>
        <p:nvSpPr>
          <p:cNvPr id="790551" name="Text Box 23"/>
          <p:cNvSpPr txBox="1">
            <a:spLocks noChangeArrowheads="1"/>
          </p:cNvSpPr>
          <p:nvPr/>
        </p:nvSpPr>
        <p:spPr bwMode="auto">
          <a:xfrm>
            <a:off x="2667000" y="6519863"/>
            <a:ext cx="2136775" cy="2873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sz="1600" b="0"/>
              <a:t>Optimal amount of debt</a:t>
            </a:r>
          </a:p>
        </p:txBody>
      </p:sp>
      <p:sp>
        <p:nvSpPr>
          <p:cNvPr id="790552" name="Line 24"/>
          <p:cNvSpPr>
            <a:spLocks noChangeShapeType="1"/>
          </p:cNvSpPr>
          <p:nvPr/>
        </p:nvSpPr>
        <p:spPr bwMode="auto">
          <a:xfrm flipV="1">
            <a:off x="1722438" y="4365625"/>
            <a:ext cx="1438275" cy="3429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90553" name="Arc 25"/>
          <p:cNvSpPr>
            <a:spLocks/>
          </p:cNvSpPr>
          <p:nvPr/>
        </p:nvSpPr>
        <p:spPr bwMode="auto">
          <a:xfrm rot="9905712" flipH="1" flipV="1">
            <a:off x="3094038" y="4127500"/>
            <a:ext cx="2089150" cy="1582738"/>
          </a:xfrm>
          <a:custGeom>
            <a:avLst/>
            <a:gdLst>
              <a:gd name="G0" fmla="+- 0 0 0"/>
              <a:gd name="G1" fmla="+- 21549 0 0"/>
              <a:gd name="G2" fmla="+- 21600 0 0"/>
              <a:gd name="T0" fmla="*/ 1486 w 20582"/>
              <a:gd name="T1" fmla="*/ 0 h 21549"/>
              <a:gd name="T2" fmla="*/ 20582 w 20582"/>
              <a:gd name="T3" fmla="*/ 14997 h 21549"/>
              <a:gd name="T4" fmla="*/ 0 w 20582"/>
              <a:gd name="T5" fmla="*/ 21549 h 215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582" h="21549" fill="none" extrusionOk="0">
                <a:moveTo>
                  <a:pt x="1485" y="0"/>
                </a:moveTo>
                <a:cubicBezTo>
                  <a:pt x="10324" y="609"/>
                  <a:pt x="17894" y="6554"/>
                  <a:pt x="20582" y="14996"/>
                </a:cubicBezTo>
              </a:path>
              <a:path w="20582" h="21549" stroke="0" extrusionOk="0">
                <a:moveTo>
                  <a:pt x="1485" y="0"/>
                </a:moveTo>
                <a:cubicBezTo>
                  <a:pt x="10324" y="609"/>
                  <a:pt x="17894" y="6554"/>
                  <a:pt x="20582" y="14996"/>
                </a:cubicBezTo>
                <a:lnTo>
                  <a:pt x="0" y="21549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endParaRPr lang="en-US" b="0">
              <a:latin typeface="Century Gothic" pitchFamily="34" charset="0"/>
            </a:endParaRPr>
          </a:p>
          <a:p>
            <a:pPr algn="ctr" eaLnBrk="0" hangingPunct="0"/>
            <a:endParaRPr lang="en-US" b="0">
              <a:latin typeface="Century Gothic" pitchFamily="34" charset="0"/>
            </a:endParaRPr>
          </a:p>
        </p:txBody>
      </p:sp>
      <p:sp>
        <p:nvSpPr>
          <p:cNvPr id="790554" name="Arc 26"/>
          <p:cNvSpPr>
            <a:spLocks/>
          </p:cNvSpPr>
          <p:nvPr/>
        </p:nvSpPr>
        <p:spPr bwMode="auto">
          <a:xfrm flipH="1">
            <a:off x="3967163" y="3211513"/>
            <a:ext cx="903287" cy="638175"/>
          </a:xfrm>
          <a:custGeom>
            <a:avLst/>
            <a:gdLst>
              <a:gd name="G0" fmla="+- 21600 0 0"/>
              <a:gd name="G1" fmla="+- 20522 0 0"/>
              <a:gd name="G2" fmla="+- 21600 0 0"/>
              <a:gd name="T0" fmla="*/ 3765 w 21600"/>
              <a:gd name="T1" fmla="*/ 32706 h 32706"/>
              <a:gd name="T2" fmla="*/ 14862 w 21600"/>
              <a:gd name="T3" fmla="*/ 0 h 32706"/>
              <a:gd name="T4" fmla="*/ 21600 w 21600"/>
              <a:gd name="T5" fmla="*/ 20522 h 327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2706" fill="none" extrusionOk="0">
                <a:moveTo>
                  <a:pt x="3764" y="32706"/>
                </a:moveTo>
                <a:cubicBezTo>
                  <a:pt x="1312" y="29116"/>
                  <a:pt x="0" y="24869"/>
                  <a:pt x="0" y="20522"/>
                </a:cubicBezTo>
                <a:cubicBezTo>
                  <a:pt x="-1" y="11188"/>
                  <a:pt x="5994" y="2911"/>
                  <a:pt x="14861" y="-1"/>
                </a:cubicBezTo>
              </a:path>
              <a:path w="21600" h="32706" stroke="0" extrusionOk="0">
                <a:moveTo>
                  <a:pt x="3764" y="32706"/>
                </a:moveTo>
                <a:cubicBezTo>
                  <a:pt x="1312" y="29116"/>
                  <a:pt x="0" y="24869"/>
                  <a:pt x="0" y="20522"/>
                </a:cubicBezTo>
                <a:cubicBezTo>
                  <a:pt x="-1" y="11188"/>
                  <a:pt x="5994" y="2911"/>
                  <a:pt x="14861" y="-1"/>
                </a:cubicBezTo>
                <a:lnTo>
                  <a:pt x="21600" y="20522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round/>
            <a:headEnd type="arrow" w="med" len="med"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90555" name="Arc 27"/>
          <p:cNvSpPr>
            <a:spLocks/>
          </p:cNvSpPr>
          <p:nvPr/>
        </p:nvSpPr>
        <p:spPr bwMode="auto">
          <a:xfrm flipH="1">
            <a:off x="3798888" y="2990850"/>
            <a:ext cx="454025" cy="1030288"/>
          </a:xfrm>
          <a:custGeom>
            <a:avLst/>
            <a:gdLst>
              <a:gd name="G0" fmla="+- 649 0 0"/>
              <a:gd name="G1" fmla="+- 0 0 0"/>
              <a:gd name="G2" fmla="+- 21600 0 0"/>
              <a:gd name="T0" fmla="*/ 15844 w 15844"/>
              <a:gd name="T1" fmla="*/ 15352 h 21600"/>
              <a:gd name="T2" fmla="*/ 0 w 15844"/>
              <a:gd name="T3" fmla="*/ 21590 h 21600"/>
              <a:gd name="T4" fmla="*/ 649 w 15844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844" h="21600" fill="none" extrusionOk="0">
                <a:moveTo>
                  <a:pt x="15843" y="15351"/>
                </a:moveTo>
                <a:cubicBezTo>
                  <a:pt x="11799" y="19354"/>
                  <a:pt x="6339" y="21599"/>
                  <a:pt x="649" y="21600"/>
                </a:cubicBezTo>
                <a:cubicBezTo>
                  <a:pt x="432" y="21600"/>
                  <a:pt x="216" y="21596"/>
                  <a:pt x="-1" y="21590"/>
                </a:cubicBezTo>
              </a:path>
              <a:path w="15844" h="21600" stroke="0" extrusionOk="0">
                <a:moveTo>
                  <a:pt x="15843" y="15351"/>
                </a:moveTo>
                <a:cubicBezTo>
                  <a:pt x="11799" y="19354"/>
                  <a:pt x="6339" y="21599"/>
                  <a:pt x="649" y="21600"/>
                </a:cubicBezTo>
                <a:cubicBezTo>
                  <a:pt x="432" y="21600"/>
                  <a:pt x="216" y="21596"/>
                  <a:pt x="-1" y="21590"/>
                </a:cubicBezTo>
                <a:lnTo>
                  <a:pt x="649" y="0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90556" name="Line 28"/>
          <p:cNvSpPr>
            <a:spLocks noChangeShapeType="1"/>
          </p:cNvSpPr>
          <p:nvPr/>
        </p:nvSpPr>
        <p:spPr bwMode="auto">
          <a:xfrm flipH="1">
            <a:off x="1752600" y="4308475"/>
            <a:ext cx="1735138" cy="34925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790558" name="Text Box 30"/>
          <p:cNvSpPr txBox="1">
            <a:spLocks noChangeArrowheads="1"/>
          </p:cNvSpPr>
          <p:nvPr/>
        </p:nvSpPr>
        <p:spPr bwMode="auto">
          <a:xfrm>
            <a:off x="4881563" y="3838575"/>
            <a:ext cx="4033837" cy="701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sz="2000" b="0" i="1">
                <a:solidFill>
                  <a:srgbClr val="007600"/>
                </a:solidFill>
              </a:rPr>
              <a:t>V</a:t>
            </a:r>
            <a:r>
              <a:rPr lang="en-US" sz="2000" b="0" i="1" baseline="-25000">
                <a:solidFill>
                  <a:srgbClr val="007600"/>
                </a:solidFill>
              </a:rPr>
              <a:t>L </a:t>
            </a:r>
            <a:r>
              <a:rPr lang="en-US" sz="2000" b="0">
                <a:solidFill>
                  <a:srgbClr val="007600"/>
                </a:solidFill>
              </a:rPr>
              <a:t>&lt; </a:t>
            </a:r>
            <a:r>
              <a:rPr lang="en-US" sz="2000" b="0" i="1">
                <a:solidFill>
                  <a:srgbClr val="007600"/>
                </a:solidFill>
              </a:rPr>
              <a:t>V</a:t>
            </a:r>
            <a:r>
              <a:rPr lang="en-US" sz="2000" b="0" i="1" baseline="-25000">
                <a:solidFill>
                  <a:srgbClr val="007600"/>
                </a:solidFill>
              </a:rPr>
              <a:t>U </a:t>
            </a:r>
            <a:r>
              <a:rPr lang="en-US" sz="2000" b="0">
                <a:solidFill>
                  <a:srgbClr val="007600"/>
                </a:solidFill>
              </a:rPr>
              <a:t>+ </a:t>
            </a:r>
            <a:r>
              <a:rPr lang="en-US" sz="2000" b="0" i="1">
                <a:solidFill>
                  <a:srgbClr val="007600"/>
                </a:solidFill>
              </a:rPr>
              <a:t>T</a:t>
            </a:r>
            <a:r>
              <a:rPr lang="en-US" sz="2000" b="0" i="1" baseline="-25000">
                <a:solidFill>
                  <a:srgbClr val="007600"/>
                </a:solidFill>
              </a:rPr>
              <a:t>C</a:t>
            </a:r>
            <a:r>
              <a:rPr lang="en-US" sz="2000" b="0" i="1">
                <a:solidFill>
                  <a:srgbClr val="007600"/>
                </a:solidFill>
              </a:rPr>
              <a:t>B</a:t>
            </a:r>
            <a:r>
              <a:rPr lang="en-US" sz="2000" b="0">
                <a:solidFill>
                  <a:srgbClr val="007600"/>
                </a:solidFill>
              </a:rPr>
              <a:t> when </a:t>
            </a:r>
            <a:r>
              <a:rPr lang="en-US" sz="2000" b="0" i="1">
                <a:solidFill>
                  <a:srgbClr val="007600"/>
                </a:solidFill>
              </a:rPr>
              <a:t>T</a:t>
            </a:r>
            <a:r>
              <a:rPr lang="en-US" sz="2000" b="0" i="1" baseline="-25000">
                <a:solidFill>
                  <a:srgbClr val="007600"/>
                </a:solidFill>
              </a:rPr>
              <a:t>S </a:t>
            </a:r>
            <a:r>
              <a:rPr lang="en-US" sz="2000" b="0">
                <a:solidFill>
                  <a:srgbClr val="007600"/>
                </a:solidFill>
              </a:rPr>
              <a:t>&lt; </a:t>
            </a:r>
            <a:r>
              <a:rPr lang="en-US" sz="2000" b="0" i="1">
                <a:solidFill>
                  <a:srgbClr val="007600"/>
                </a:solidFill>
              </a:rPr>
              <a:t>T</a:t>
            </a:r>
            <a:r>
              <a:rPr lang="en-US" sz="2000" b="0" i="1" baseline="-25000">
                <a:solidFill>
                  <a:srgbClr val="007600"/>
                </a:solidFill>
              </a:rPr>
              <a:t>B</a:t>
            </a:r>
            <a:r>
              <a:rPr lang="en-US" sz="2000" b="0">
                <a:solidFill>
                  <a:srgbClr val="007600"/>
                </a:solidFill>
              </a:rPr>
              <a:t> </a:t>
            </a:r>
          </a:p>
          <a:p>
            <a:pPr eaLnBrk="0" hangingPunct="0"/>
            <a:r>
              <a:rPr lang="en-US" sz="2000" b="0">
                <a:solidFill>
                  <a:srgbClr val="007600"/>
                </a:solidFill>
              </a:rPr>
              <a:t>but  (1-</a:t>
            </a:r>
            <a:r>
              <a:rPr lang="en-US" sz="2000" b="0" i="1">
                <a:solidFill>
                  <a:srgbClr val="007600"/>
                </a:solidFill>
              </a:rPr>
              <a:t>T</a:t>
            </a:r>
            <a:r>
              <a:rPr lang="en-US" sz="2000" b="0" i="1" baseline="-25000">
                <a:solidFill>
                  <a:srgbClr val="007600"/>
                </a:solidFill>
              </a:rPr>
              <a:t>B</a:t>
            </a:r>
            <a:r>
              <a:rPr lang="en-US" sz="2000" b="0">
                <a:solidFill>
                  <a:srgbClr val="007600"/>
                </a:solidFill>
              </a:rPr>
              <a:t>) &gt; (1-</a:t>
            </a:r>
            <a:r>
              <a:rPr lang="en-US" sz="2000" b="0" i="1">
                <a:solidFill>
                  <a:srgbClr val="007600"/>
                </a:solidFill>
              </a:rPr>
              <a:t>T</a:t>
            </a:r>
            <a:r>
              <a:rPr lang="en-US" sz="2000" b="0" i="1" baseline="-25000">
                <a:solidFill>
                  <a:srgbClr val="007600"/>
                </a:solidFill>
              </a:rPr>
              <a:t>C</a:t>
            </a:r>
            <a:r>
              <a:rPr lang="en-US" sz="2000" b="0">
                <a:solidFill>
                  <a:srgbClr val="007600"/>
                </a:solidFill>
              </a:rPr>
              <a:t>)</a:t>
            </a:r>
            <a:r>
              <a:rPr lang="en-US" sz="2000" b="0">
                <a:solidFill>
                  <a:srgbClr val="007600"/>
                </a:solidFill>
                <a:cs typeface="Times New Roman" charset="0"/>
              </a:rPr>
              <a:t>×</a:t>
            </a:r>
            <a:r>
              <a:rPr lang="en-US" sz="2000" b="0">
                <a:solidFill>
                  <a:srgbClr val="007600"/>
                </a:solidFill>
              </a:rPr>
              <a:t>(1-</a:t>
            </a:r>
            <a:r>
              <a:rPr lang="en-US" sz="2000" b="0" i="1">
                <a:solidFill>
                  <a:srgbClr val="007600"/>
                </a:solidFill>
              </a:rPr>
              <a:t>T</a:t>
            </a:r>
            <a:r>
              <a:rPr lang="en-US" sz="2000" b="0" i="1" baseline="-25000">
                <a:solidFill>
                  <a:srgbClr val="007600"/>
                </a:solidFill>
              </a:rPr>
              <a:t>S</a:t>
            </a:r>
            <a:r>
              <a:rPr lang="en-US" sz="2000" b="0">
                <a:solidFill>
                  <a:srgbClr val="007600"/>
                </a:solidFill>
              </a:rPr>
              <a:t>)</a:t>
            </a:r>
          </a:p>
        </p:txBody>
      </p:sp>
      <p:grpSp>
        <p:nvGrpSpPr>
          <p:cNvPr id="790559" name="Group 31"/>
          <p:cNvGrpSpPr>
            <a:grpSpLocks/>
          </p:cNvGrpSpPr>
          <p:nvPr/>
        </p:nvGrpSpPr>
        <p:grpSpPr bwMode="auto">
          <a:xfrm>
            <a:off x="838200" y="5624513"/>
            <a:ext cx="2668588" cy="515937"/>
            <a:chOff x="1200" y="3216"/>
            <a:chExt cx="1584" cy="432"/>
          </a:xfrm>
        </p:grpSpPr>
        <p:sp>
          <p:nvSpPr>
            <p:cNvPr id="790560" name="AutoShape 32"/>
            <p:cNvSpPr>
              <a:spLocks noChangeArrowheads="1"/>
            </p:cNvSpPr>
            <p:nvPr/>
          </p:nvSpPr>
          <p:spPr bwMode="auto">
            <a:xfrm>
              <a:off x="1200" y="3216"/>
              <a:ext cx="1584" cy="432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790561" name="Text Box 33"/>
            <p:cNvSpPr txBox="1">
              <a:spLocks noChangeArrowheads="1"/>
            </p:cNvSpPr>
            <p:nvPr/>
          </p:nvSpPr>
          <p:spPr bwMode="auto">
            <a:xfrm>
              <a:off x="1440" y="3310"/>
              <a:ext cx="1297" cy="282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sz="1600" b="0"/>
                <a:t>Agency Cost of Equity</a:t>
              </a:r>
            </a:p>
          </p:txBody>
        </p:sp>
      </p:grpSp>
      <p:grpSp>
        <p:nvGrpSpPr>
          <p:cNvPr id="790562" name="Group 34"/>
          <p:cNvGrpSpPr>
            <a:grpSpLocks/>
          </p:cNvGrpSpPr>
          <p:nvPr/>
        </p:nvGrpSpPr>
        <p:grpSpPr bwMode="auto">
          <a:xfrm>
            <a:off x="3506788" y="5624513"/>
            <a:ext cx="2589212" cy="515937"/>
            <a:chOff x="3084" y="3216"/>
            <a:chExt cx="1620" cy="432"/>
          </a:xfrm>
        </p:grpSpPr>
        <p:sp>
          <p:nvSpPr>
            <p:cNvPr id="790563" name="AutoShape 35"/>
            <p:cNvSpPr>
              <a:spLocks noChangeArrowheads="1"/>
            </p:cNvSpPr>
            <p:nvPr/>
          </p:nvSpPr>
          <p:spPr bwMode="auto">
            <a:xfrm flipH="1">
              <a:off x="3084" y="3216"/>
              <a:ext cx="1620" cy="432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B4706E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790564" name="Text Box 36"/>
            <p:cNvSpPr txBox="1">
              <a:spLocks noChangeArrowheads="1"/>
            </p:cNvSpPr>
            <p:nvPr/>
          </p:nvSpPr>
          <p:spPr bwMode="auto">
            <a:xfrm flipH="1">
              <a:off x="3194" y="3310"/>
              <a:ext cx="1464" cy="282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sz="1600" b="0">
                  <a:solidFill>
                    <a:schemeClr val="tx2"/>
                  </a:solidFill>
                </a:rPr>
                <a:t>Agency Cost of Debt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90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0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90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0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905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905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905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9053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0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9055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80ADE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790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90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0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905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90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790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790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0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0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90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90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90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90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0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790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90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90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905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905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000"/>
                            </p:stCondLst>
                            <p:childTnLst>
                              <p:par>
                                <p:cTn id="8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0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500"/>
                            </p:stCondLst>
                            <p:childTnLst>
                              <p:par>
                                <p:cTn id="8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790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790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790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790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790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0532" grpId="0" animBg="1"/>
      <p:bldP spid="790533" grpId="0" animBg="1"/>
      <p:bldP spid="790534" grpId="0" animBg="1"/>
      <p:bldP spid="790540" grpId="0" animBg="1"/>
      <p:bldP spid="790541" grpId="0" animBg="1"/>
      <p:bldP spid="790542" grpId="0" animBg="1"/>
      <p:bldP spid="790543" grpId="0" autoUpdateAnimBg="0"/>
      <p:bldP spid="790544" grpId="0" autoUpdateAnimBg="0"/>
      <p:bldP spid="790545" grpId="0" autoUpdateAnimBg="0"/>
      <p:bldP spid="790546" grpId="0" autoUpdateAnimBg="0"/>
      <p:bldP spid="790547" grpId="0" autoUpdateAnimBg="0"/>
      <p:bldP spid="790548" grpId="0" autoUpdateAnimBg="0"/>
      <p:bldP spid="790549" grpId="0" autoUpdateAnimBg="0"/>
      <p:bldP spid="790550" grpId="0" autoUpdateAnimBg="0"/>
      <p:bldP spid="790551" grpId="0" autoUpdateAnimBg="0"/>
      <p:bldP spid="790552" grpId="0" animBg="1"/>
      <p:bldP spid="790553" grpId="0" animBg="1" autoUpdateAnimBg="0"/>
      <p:bldP spid="790554" grpId="0" animBg="1"/>
      <p:bldP spid="790555" grpId="0" animBg="1"/>
      <p:bldP spid="790556" grpId="0" animBg="1"/>
      <p:bldP spid="790558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155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dirty="0" smtClean="0"/>
              <a:t>Summary and Conclusions			</a:t>
            </a:r>
            <a:r>
              <a:rPr lang="en-US" sz="1600" i="1" dirty="0" smtClean="0"/>
              <a:t>LO17.11</a:t>
            </a:r>
            <a:endParaRPr lang="en-US" dirty="0"/>
          </a:p>
        </p:txBody>
      </p:sp>
      <p:sp>
        <p:nvSpPr>
          <p:cNvPr id="791555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Debt-to-equity ratios vary across industries.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Factors </a:t>
            </a:r>
            <a:r>
              <a:rPr lang="en-US" dirty="0"/>
              <a:t>in target D/E ratio 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Taxes</a:t>
            </a:r>
          </a:p>
          <a:p>
            <a:pPr lvl="2">
              <a:lnSpc>
                <a:spcPct val="90000"/>
              </a:lnSpc>
            </a:pPr>
            <a:r>
              <a:rPr lang="en-US" dirty="0"/>
              <a:t>If corporate tax rates are higher than bondholder tax rates, there is an advantage to debt.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Types of Assets</a:t>
            </a:r>
          </a:p>
          <a:p>
            <a:pPr lvl="2">
              <a:lnSpc>
                <a:spcPct val="90000"/>
              </a:lnSpc>
            </a:pPr>
            <a:r>
              <a:rPr lang="en-US" dirty="0"/>
              <a:t>The costs of financial distress depend on the types of assets the firm has.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Uncertainty of Operating Income</a:t>
            </a:r>
          </a:p>
          <a:p>
            <a:pPr lvl="2">
              <a:lnSpc>
                <a:spcPct val="90000"/>
              </a:lnSpc>
            </a:pPr>
            <a:r>
              <a:rPr lang="en-US" dirty="0"/>
              <a:t>Even without debt, firms with uncertain operating income have  high probability of experiencing financial distress.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91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91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91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91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91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91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91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91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91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91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91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91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91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91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91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91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1555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4866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0"/>
            <a:ext cx="8001000" cy="1206500"/>
          </a:xfrm>
        </p:spPr>
        <p:txBody>
          <a:bodyPr/>
          <a:lstStyle/>
          <a:p>
            <a:r>
              <a:rPr lang="en-US"/>
              <a:t>Quick Quiz</a:t>
            </a:r>
          </a:p>
        </p:txBody>
      </p:sp>
      <p:sp>
        <p:nvSpPr>
          <p:cNvPr id="80486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01750"/>
            <a:ext cx="8001000" cy="4495800"/>
          </a:xfrm>
        </p:spPr>
        <p:txBody>
          <a:bodyPr/>
          <a:lstStyle/>
          <a:p>
            <a:r>
              <a:rPr lang="en-US" sz="3200"/>
              <a:t>What are the direct and indirect costs of bankruptcy?</a:t>
            </a:r>
          </a:p>
          <a:p>
            <a:r>
              <a:rPr lang="en-US" sz="3200"/>
              <a:t>Define the “selfish” strategies stockholders may employ in bankruptcy.</a:t>
            </a:r>
          </a:p>
          <a:p>
            <a:r>
              <a:rPr lang="en-US" sz="3200"/>
              <a:t>Explain the tradeoff, signaling, agency cost, and pecking order theories.</a:t>
            </a:r>
          </a:p>
          <a:p>
            <a:r>
              <a:rPr lang="en-US" sz="3200"/>
              <a:t>What factors affect real-world debt levels?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4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04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04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4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04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04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4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04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04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4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04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04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new template">
  <a:themeElements>
    <a:clrScheme name="Ross ppt template 2">
      <a:dk1>
        <a:srgbClr val="393939"/>
      </a:dk1>
      <a:lt1>
        <a:srgbClr val="FFFFFF"/>
      </a:lt1>
      <a:dk2>
        <a:srgbClr val="6600CC"/>
      </a:dk2>
      <a:lt2>
        <a:srgbClr val="CCCCFF"/>
      </a:lt2>
      <a:accent1>
        <a:srgbClr val="F9D87E"/>
      </a:accent1>
      <a:accent2>
        <a:srgbClr val="FFCCCC"/>
      </a:accent2>
      <a:accent3>
        <a:srgbClr val="FFFFFF"/>
      </a:accent3>
      <a:accent4>
        <a:srgbClr val="2F2F2F"/>
      </a:accent4>
      <a:accent5>
        <a:srgbClr val="FBE9C0"/>
      </a:accent5>
      <a:accent6>
        <a:srgbClr val="E7B9B9"/>
      </a:accent6>
      <a:hlink>
        <a:srgbClr val="FFCCFF"/>
      </a:hlink>
      <a:folHlink>
        <a:srgbClr val="99CCFF"/>
      </a:folHlink>
    </a:clrScheme>
    <a:fontScheme name="Ross ppt templat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D7429"/>
        </a:solidFill>
        <a:ln w="12700" cap="sq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D7429"/>
        </a:solidFill>
        <a:ln w="12700" cap="sq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Ross ppt template 1">
        <a:dk1>
          <a:srgbClr val="200B5B"/>
        </a:dk1>
        <a:lt1>
          <a:srgbClr val="EAEAEA"/>
        </a:lt1>
        <a:dk2>
          <a:srgbClr val="6600FF"/>
        </a:dk2>
        <a:lt2>
          <a:srgbClr val="FFCC66"/>
        </a:lt2>
        <a:accent1>
          <a:srgbClr val="EEB00B"/>
        </a:accent1>
        <a:accent2>
          <a:srgbClr val="6600CC"/>
        </a:accent2>
        <a:accent3>
          <a:srgbClr val="B8AAFF"/>
        </a:accent3>
        <a:accent4>
          <a:srgbClr val="C8C8C8"/>
        </a:accent4>
        <a:accent5>
          <a:srgbClr val="F5D4AA"/>
        </a:accent5>
        <a:accent6>
          <a:srgbClr val="5C00B9"/>
        </a:accent6>
        <a:hlink>
          <a:srgbClr val="FF33CC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s ppt template 2">
        <a:dk1>
          <a:srgbClr val="393939"/>
        </a:dk1>
        <a:lt1>
          <a:srgbClr val="FFFFFF"/>
        </a:lt1>
        <a:dk2>
          <a:srgbClr val="6600CC"/>
        </a:dk2>
        <a:lt2>
          <a:srgbClr val="CCCCFF"/>
        </a:lt2>
        <a:accent1>
          <a:srgbClr val="F9D87E"/>
        </a:accent1>
        <a:accent2>
          <a:srgbClr val="FFCCCC"/>
        </a:accent2>
        <a:accent3>
          <a:srgbClr val="FFFFFF"/>
        </a:accent3>
        <a:accent4>
          <a:srgbClr val="2F2F2F"/>
        </a:accent4>
        <a:accent5>
          <a:srgbClr val="FBE9C0"/>
        </a:accent5>
        <a:accent6>
          <a:srgbClr val="E7B9B9"/>
        </a:accent6>
        <a:hlink>
          <a:srgbClr val="FFCC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ss ppt template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555555"/>
        </a:accent6>
        <a:hlink>
          <a:srgbClr val="969696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ss ppt template 4">
        <a:dk1>
          <a:srgbClr val="330000"/>
        </a:dk1>
        <a:lt1>
          <a:srgbClr val="FFFFCC"/>
        </a:lt1>
        <a:dk2>
          <a:srgbClr val="000000"/>
        </a:dk2>
        <a:lt2>
          <a:srgbClr val="FFCC00"/>
        </a:lt2>
        <a:accent1>
          <a:srgbClr val="FF9900"/>
        </a:accent1>
        <a:accent2>
          <a:srgbClr val="330099"/>
        </a:accent2>
        <a:accent3>
          <a:srgbClr val="AAAAAA"/>
        </a:accent3>
        <a:accent4>
          <a:srgbClr val="DADAAE"/>
        </a:accent4>
        <a:accent5>
          <a:srgbClr val="FFCAAA"/>
        </a:accent5>
        <a:accent6>
          <a:srgbClr val="2D008A"/>
        </a:accent6>
        <a:hlink>
          <a:srgbClr val="FF6633"/>
        </a:hlink>
        <a:folHlink>
          <a:srgbClr val="66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s ppt template 5">
        <a:dk1>
          <a:srgbClr val="333300"/>
        </a:dk1>
        <a:lt1>
          <a:srgbClr val="DDDDDD"/>
        </a:lt1>
        <a:dk2>
          <a:srgbClr val="996600"/>
        </a:dk2>
        <a:lt2>
          <a:srgbClr val="FFCC66"/>
        </a:lt2>
        <a:accent1>
          <a:srgbClr val="EEB00B"/>
        </a:accent1>
        <a:accent2>
          <a:srgbClr val="330099"/>
        </a:accent2>
        <a:accent3>
          <a:srgbClr val="CAB8AA"/>
        </a:accent3>
        <a:accent4>
          <a:srgbClr val="BDBDBD"/>
        </a:accent4>
        <a:accent5>
          <a:srgbClr val="F5D4AA"/>
        </a:accent5>
        <a:accent6>
          <a:srgbClr val="2D008A"/>
        </a:accent6>
        <a:hlink>
          <a:srgbClr val="FF6633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s ppt template 6">
        <a:dk1>
          <a:srgbClr val="003300"/>
        </a:dk1>
        <a:lt1>
          <a:srgbClr val="FFFFCC"/>
        </a:lt1>
        <a:dk2>
          <a:srgbClr val="999933"/>
        </a:dk2>
        <a:lt2>
          <a:srgbClr val="FFFF66"/>
        </a:lt2>
        <a:accent1>
          <a:srgbClr val="CC9900"/>
        </a:accent1>
        <a:accent2>
          <a:srgbClr val="330099"/>
        </a:accent2>
        <a:accent3>
          <a:srgbClr val="CACAAD"/>
        </a:accent3>
        <a:accent4>
          <a:srgbClr val="DADAAE"/>
        </a:accent4>
        <a:accent5>
          <a:srgbClr val="E2CAAA"/>
        </a:accent5>
        <a:accent6>
          <a:srgbClr val="2D008A"/>
        </a:accent6>
        <a:hlink>
          <a:srgbClr val="FF9900"/>
        </a:hlink>
        <a:folHlink>
          <a:srgbClr val="FF66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NewTemplate</Template>
  <TotalTime>6734</TotalTime>
  <Words>2017</Words>
  <Application>Microsoft Office PowerPoint</Application>
  <PresentationFormat>On-screen Show (4:3)</PresentationFormat>
  <Paragraphs>291</Paragraphs>
  <Slides>33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5" baseType="lpstr">
      <vt:lpstr>new template</vt:lpstr>
      <vt:lpstr>Equation</vt:lpstr>
      <vt:lpstr>Slide 0</vt:lpstr>
      <vt:lpstr>Chapter Outline</vt:lpstr>
      <vt:lpstr>Costs of Financial Distress   LO17.1</vt:lpstr>
      <vt:lpstr>Description of Costs    LO17.2</vt:lpstr>
      <vt:lpstr>Balance Sheet for a Company in Distress LO17.2</vt:lpstr>
      <vt:lpstr>Selfish Strategy 1: Take Large Risks LO17.2</vt:lpstr>
      <vt:lpstr>Selfish Stockholders Accept Negative NPV Project with Large Risks    LO17.2</vt:lpstr>
      <vt:lpstr>Selfish Strategy 2: Underinvestment LO17.2</vt:lpstr>
      <vt:lpstr>Selfish Stockholders Forego Positive NPV Project       LO17.2</vt:lpstr>
      <vt:lpstr>Selfish Strategy 3: Milking the Property LO17.2</vt:lpstr>
      <vt:lpstr>Can Costs of Debt Be Reduced?  LO17.3</vt:lpstr>
      <vt:lpstr>Protective Covenants   LO17.3</vt:lpstr>
      <vt:lpstr>Slide 12</vt:lpstr>
      <vt:lpstr>Integration of Tax Effects and Financial Distress Costs      LO17.4</vt:lpstr>
      <vt:lpstr>Integration of Tax Effects and Financial Distress Costs (Figure 17.1)    LO17.4 </vt:lpstr>
      <vt:lpstr>The Pie Model Revisited    LO17.4 </vt:lpstr>
      <vt:lpstr>Slide 16</vt:lpstr>
      <vt:lpstr>Shirking, Perquisites, and Bad Investments: The Agency Cost of Equity    LO17.6</vt:lpstr>
      <vt:lpstr>The Pecking-Order Theory   LO17.7</vt:lpstr>
      <vt:lpstr>Growth and the Debt-Equity Ratio  LO17.8</vt:lpstr>
      <vt:lpstr>Personal Taxes: The Miller Model   LO17.9</vt:lpstr>
      <vt:lpstr>Deriving the Miller Model   LO17.9</vt:lpstr>
      <vt:lpstr>Deriving the Miller Model (continued) LO17.9</vt:lpstr>
      <vt:lpstr>Personal Taxes: The Miller Model (continued)      LO17.9</vt:lpstr>
      <vt:lpstr>Effect of Financial Leverage on Firm Value with Both Corporate and Personal Taxes (Figure 17.4)</vt:lpstr>
      <vt:lpstr>Integration of Personal and Corporate Tax Effects and Financial Distress Costs and Agency Costs LO17.9</vt:lpstr>
      <vt:lpstr>How Firms Establish Capital Structure LO17.10</vt:lpstr>
      <vt:lpstr>Factors in Target D/E Ratio   LO17.10</vt:lpstr>
      <vt:lpstr>Summary and Conclusions   LO17.11</vt:lpstr>
      <vt:lpstr>Summary and Conclusions   LO17.11</vt:lpstr>
      <vt:lpstr>Summary and Conclusions   LO17.11</vt:lpstr>
      <vt:lpstr>Summary and Conclusions   LO17.11</vt:lpstr>
      <vt:lpstr>Quick Quiz</vt:lpstr>
    </vt:vector>
  </TitlesOfParts>
  <Company>Irwin/ McGraw-Hill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Gady Jacoby; Wei Wang</dc:creator>
  <cp:lastModifiedBy>wwang</cp:lastModifiedBy>
  <cp:revision>205</cp:revision>
  <dcterms:created xsi:type="dcterms:W3CDTF">2001-03-01T05:50:14Z</dcterms:created>
  <dcterms:modified xsi:type="dcterms:W3CDTF">2010-11-05T00:50:21Z</dcterms:modified>
</cp:coreProperties>
</file>