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68" r:id="rId3"/>
    <p:sldId id="269" r:id="rId4"/>
    <p:sldId id="271" r:id="rId5"/>
    <p:sldId id="276" r:id="rId6"/>
    <p:sldId id="272" r:id="rId7"/>
    <p:sldId id="273" r:id="rId8"/>
    <p:sldId id="274" r:id="rId9"/>
    <p:sldId id="275" r:id="rId10"/>
    <p:sldId id="277" r:id="rId11"/>
    <p:sldId id="27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1CED0B1-0262-4292-A970-9373F466E16D}">
          <p14:sldIdLst>
            <p14:sldId id="256"/>
            <p14:sldId id="268"/>
            <p14:sldId id="269"/>
            <p14:sldId id="271"/>
            <p14:sldId id="276"/>
            <p14:sldId id="272"/>
            <p14:sldId id="273"/>
            <p14:sldId id="274"/>
            <p14:sldId id="275"/>
            <p14:sldId id="277"/>
            <p14:sldId id="27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515" autoAdjust="0"/>
    <p:restoredTop sz="67248" autoAdjust="0"/>
  </p:normalViewPr>
  <p:slideViewPr>
    <p:cSldViewPr>
      <p:cViewPr varScale="1">
        <p:scale>
          <a:sx n="57" d="100"/>
          <a:sy n="57" d="100"/>
        </p:scale>
        <p:origin x="43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17A00-7E98-424F-AA54-D76A4D57630E}" type="datetimeFigureOut">
              <a:rPr lang="en-US" smtClean="0"/>
              <a:t>9/26/2016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2C3B6-E21F-294C-91FB-0B62EEEE21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8193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28035D-7815-434A-A15B-57A911A739CD}" type="datetimeFigureOut">
              <a:rPr lang="en-US" smtClean="0"/>
              <a:t>9/26/2016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55645-2AD7-413C-A978-1A3673BBBC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97713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Exemple de perception sélective</a:t>
            </a:r>
            <a:r>
              <a:rPr lang="en-US" baseline="0"/>
              <a:t>: interpretation de problème selon nos connaissances seulement et non en prenant du recul (éventail restreint ce conceptions existantes).</a:t>
            </a:r>
          </a:p>
          <a:p>
            <a:endParaRPr lang="en-US" baseline="0"/>
          </a:p>
          <a:p>
            <a:r>
              <a:rPr lang="en-US" baseline="0">
                <a:solidFill>
                  <a:srgbClr val="FF0000"/>
                </a:solidFill>
              </a:rPr>
              <a:t>Une impression initiale qui peut être totalement erronée, peut guider le comportement qu’on démontre vis-à-vis d’un individu.</a:t>
            </a:r>
          </a:p>
          <a:p>
            <a:endParaRPr lang="en-US" baseline="0"/>
          </a:p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9169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Comme être humain, nous sommes portés</a:t>
            </a:r>
            <a:r>
              <a:rPr lang="en-US" baseline="0"/>
              <a:t> à commettre des erreurs de perception. Pour éviter ces erreurs, il nous faut essayer de déjouer cette nature humaine. </a:t>
            </a:r>
          </a:p>
          <a:p>
            <a:endParaRPr lang="en-US" baseline="0"/>
          </a:p>
          <a:p>
            <a:r>
              <a:rPr lang="en-US" baseline="0"/>
              <a:t>On fait cela car ça nous simplifie la vie =&gt; Loi du moindre effort.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151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Exemple attribution à des facteurs internes</a:t>
            </a:r>
            <a:r>
              <a:rPr lang="en-US" baseline="0"/>
              <a:t> vs externes:</a:t>
            </a:r>
          </a:p>
          <a:p>
            <a:r>
              <a:rPr lang="en-US" baseline="0"/>
              <a:t>Le prof se présente en retard le mercredi matin à 8:30. = interne</a:t>
            </a:r>
          </a:p>
          <a:p>
            <a:pPr marL="171450" indent="-171450">
              <a:buFont typeface="Symbol" panose="05050102010706020507" pitchFamily="18" charset="2"/>
              <a:buChar char="Þ"/>
            </a:pPr>
            <a:r>
              <a:rPr lang="en-US" baseline="0"/>
              <a:t>Le prof est mal organisé ou il y a eu un accident et est dans le traffic. = externe</a:t>
            </a:r>
          </a:p>
          <a:p>
            <a:pPr marL="171450" indent="-171450">
              <a:buFont typeface="Symbol" panose="05050102010706020507" pitchFamily="18" charset="2"/>
              <a:buChar char="Þ"/>
            </a:pPr>
            <a:endParaRPr lang="en-US" baseline="0"/>
          </a:p>
          <a:p>
            <a:pPr marL="0" indent="0">
              <a:buFont typeface="Symbol" panose="05050102010706020507" pitchFamily="18" charset="2"/>
              <a:buNone/>
            </a:pPr>
            <a:endParaRPr lang="en-US" baseline="0"/>
          </a:p>
          <a:p>
            <a:pPr marL="0" indent="0">
              <a:buFont typeface="Symbol" panose="05050102010706020507" pitchFamily="18" charset="2"/>
              <a:buNone/>
            </a:pPr>
            <a:endParaRPr lang="en-US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3833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Un gestionnaire qui est capable</a:t>
            </a:r>
            <a:r>
              <a:rPr lang="en-US" baseline="0"/>
              <a:t> de son travail va être un gestionnaire qui va montrer à ses employés à faire moins d’erreurs d’attribution.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3000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Renforcement:</a:t>
            </a:r>
            <a:r>
              <a:rPr lang="en-US" baseline="0"/>
              <a:t> Tout renforcement a comme but de motiver l’individu à démontrer ou répéter un comportement particulier. </a:t>
            </a:r>
          </a:p>
          <a:p>
            <a:r>
              <a:rPr lang="en-US" baseline="0"/>
              <a:t>	=&gt; Positif: on nous donne quelque chose (ex: bonne note)</a:t>
            </a:r>
          </a:p>
          <a:p>
            <a:r>
              <a:rPr lang="en-US" baseline="0"/>
              <a:t>	=&gt; Négatif: on enlève quelque chose (ex:on arrête de nous demander quelque chose)</a:t>
            </a:r>
          </a:p>
          <a:p>
            <a:endParaRPr lang="en-US" baseline="0"/>
          </a:p>
          <a:p>
            <a:r>
              <a:rPr lang="en-US" baseline="0"/>
              <a:t>Le renforcement positif est plus efficace car pour le négatif, les gens ne son motives qu'à faire le stricte minimum.</a:t>
            </a:r>
          </a:p>
          <a:p>
            <a:endParaRPr lang="en-US" baseline="0"/>
          </a:p>
          <a:p>
            <a:r>
              <a:rPr lang="en-US" baseline="0"/>
              <a:t>Punition: a comme but de démotiver l’individu à démontrer un comportement particulier.</a:t>
            </a:r>
          </a:p>
          <a:p>
            <a:endParaRPr lang="en-US" baseline="0"/>
          </a:p>
          <a:p>
            <a:r>
              <a:rPr lang="en-US" baseline="0"/>
              <a:t>Extinction: Enlever un renforcement par des facteurs externes.</a:t>
            </a:r>
          </a:p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7288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314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title</a:t>
            </a:r>
            <a:r>
              <a:rPr lang="fr-CA" noProof="0" dirty="0"/>
              <a:t>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text</a:t>
            </a:r>
            <a:r>
              <a:rPr lang="fr-CA" noProof="0" dirty="0"/>
              <a:t> styles</a:t>
            </a:r>
          </a:p>
          <a:p>
            <a:pPr lvl="1"/>
            <a:r>
              <a:rPr lang="fr-CA" noProof="0" dirty="0"/>
              <a:t>Second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2"/>
            <a:r>
              <a:rPr lang="fr-CA" noProof="0" dirty="0" err="1"/>
              <a:t>Third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3"/>
            <a:r>
              <a:rPr lang="fr-CA" noProof="0" dirty="0" err="1"/>
              <a:t>Fourth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4"/>
            <a:r>
              <a:rPr lang="fr-CA" noProof="0" dirty="0" err="1"/>
              <a:t>Fifth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498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815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86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675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03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89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85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556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977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67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7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224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M%C3%BCller-Lyer_illusion" TargetMode="External"/><Relationship Id="rId2" Type="http://schemas.openxmlformats.org/officeDocument/2006/relationships/hyperlink" Target="http://puzzles.about.com/library/weekly/blopil33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rku.ca/eye/hermann.htm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/>
              <a:t>ADM2736A</a:t>
            </a:r>
            <a:br>
              <a:rPr lang="fr-CA" dirty="0"/>
            </a:br>
            <a:r>
              <a:rPr lang="fr-CA" dirty="0"/>
              <a:t>Comportement organisationnel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dirty="0"/>
              <a:t>La perception, l’attribution et l’apprentissage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11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 perception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600200"/>
            <a:ext cx="7696200" cy="4525963"/>
          </a:xfrm>
        </p:spPr>
        <p:txBody>
          <a:bodyPr/>
          <a:lstStyle/>
          <a:p>
            <a:pPr marL="0" indent="0">
              <a:buNone/>
            </a:pPr>
            <a:r>
              <a:rPr lang="fr-CA" dirty="0"/>
              <a:t>Processus par lequel nous essayons de comprendre l’information que nous transmet notre environnement </a:t>
            </a:r>
            <a:r>
              <a:rPr lang="fr-CA" i="1" dirty="0"/>
              <a:t>via nos sens</a:t>
            </a:r>
            <a:r>
              <a:rPr lang="fr-CA" dirty="0"/>
              <a:t>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581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Perception pas toujours la réalité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dirty="0"/>
              <a:t>Quelques exemples</a:t>
            </a:r>
            <a:endParaRPr lang="fr-CA" dirty="0">
              <a:hlinkClick r:id="rId2"/>
            </a:endParaRPr>
          </a:p>
          <a:p>
            <a:pPr lvl="1"/>
            <a:r>
              <a:rPr lang="fr-CA" dirty="0">
                <a:hlinkClick r:id="rId3"/>
              </a:rPr>
              <a:t>Quelle ligne est plus longue ?</a:t>
            </a:r>
            <a:endParaRPr lang="fr-CA" dirty="0"/>
          </a:p>
          <a:p>
            <a:pPr lvl="1"/>
            <a:r>
              <a:rPr lang="fr-CA" dirty="0">
                <a:hlinkClick r:id="rId4"/>
              </a:rPr>
              <a:t>Comptons les points gris</a:t>
            </a:r>
            <a:endParaRPr lang="fr-CA" dirty="0"/>
          </a:p>
          <a:p>
            <a:endParaRPr lang="fr-CA" dirty="0"/>
          </a:p>
          <a:p>
            <a:r>
              <a:rPr lang="fr-CA" dirty="0"/>
              <a:t>En fait, nos perceptions sont PRESQUE TOUJOURS relativement erronées. Essayons de comprendre pourquoi !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712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Autofit/>
          </a:bodyPr>
          <a:lstStyle/>
          <a:p>
            <a:r>
              <a:rPr lang="fr-CA" sz="3600" dirty="0"/>
              <a:t>Erreurs de perception les plus répandues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992563"/>
          </a:xfrm>
        </p:spPr>
        <p:txBody>
          <a:bodyPr>
            <a:normAutofit fontScale="70000" lnSpcReduction="20000"/>
          </a:bodyPr>
          <a:lstStyle/>
          <a:p>
            <a:r>
              <a:rPr lang="fr-CA" dirty="0"/>
              <a:t>Erreur découlant d’un stéréotype</a:t>
            </a:r>
          </a:p>
          <a:p>
            <a:r>
              <a:rPr lang="fr-CA"/>
              <a:t>Perception sélective: </a:t>
            </a:r>
            <a:r>
              <a:rPr lang="fr-CA" i="1">
                <a:solidFill>
                  <a:srgbClr val="FF0000"/>
                </a:solidFill>
              </a:rPr>
              <a:t>tendance à remarquer seulement certaines choses</a:t>
            </a:r>
            <a:endParaRPr lang="fr-CA" i="1" dirty="0">
              <a:solidFill>
                <a:srgbClr val="FF0000"/>
              </a:solidFill>
            </a:endParaRPr>
          </a:p>
          <a:p>
            <a:r>
              <a:rPr lang="fr-CA" dirty="0"/>
              <a:t>Erreur </a:t>
            </a:r>
            <a:r>
              <a:rPr lang="fr-CA"/>
              <a:t>de halo: </a:t>
            </a:r>
            <a:r>
              <a:rPr lang="fr-CA" i="1">
                <a:solidFill>
                  <a:srgbClr val="FF0000"/>
                </a:solidFill>
              </a:rPr>
              <a:t>généralisation d’une charactéristique à l’ampleur du reste de ces charactéristiques</a:t>
            </a:r>
            <a:endParaRPr lang="fr-CA" i="1" dirty="0">
              <a:solidFill>
                <a:srgbClr val="FF0000"/>
              </a:solidFill>
            </a:endParaRPr>
          </a:p>
          <a:p>
            <a:r>
              <a:rPr lang="fr-CA"/>
              <a:t>Projection: </a:t>
            </a:r>
            <a:r>
              <a:rPr lang="fr-CA" i="1">
                <a:solidFill>
                  <a:srgbClr val="FF0000"/>
                </a:solidFill>
              </a:rPr>
              <a:t>projeter ses croyances sur une autre personne</a:t>
            </a:r>
            <a:endParaRPr lang="fr-CA" dirty="0"/>
          </a:p>
          <a:p>
            <a:r>
              <a:rPr lang="fr-CA" dirty="0"/>
              <a:t>Effet </a:t>
            </a:r>
            <a:r>
              <a:rPr lang="fr-CA"/>
              <a:t>de contraste: </a:t>
            </a:r>
            <a:r>
              <a:rPr lang="fr-CA" i="1">
                <a:solidFill>
                  <a:srgbClr val="FF0000"/>
                </a:solidFill>
              </a:rPr>
              <a:t>un candidat n’est pas aussi bon qu’un autre, mais exagération car l’autre etait vrm bon</a:t>
            </a:r>
            <a:endParaRPr lang="fr-CA" dirty="0"/>
          </a:p>
          <a:p>
            <a:r>
              <a:rPr lang="fr-CA" dirty="0"/>
              <a:t>La prophétie qui se réalise ou « effet Pygmalion » (</a:t>
            </a:r>
            <a:r>
              <a:rPr lang="fr-CA" i="1" dirty="0">
                <a:solidFill>
                  <a:srgbClr val="008000"/>
                </a:solidFill>
              </a:rPr>
              <a:t>pas une erreur en </a:t>
            </a:r>
            <a:r>
              <a:rPr lang="fr-CA" i="1">
                <a:solidFill>
                  <a:srgbClr val="008000"/>
                </a:solidFill>
              </a:rPr>
              <a:t>soi !</a:t>
            </a:r>
            <a:r>
              <a:rPr lang="fr-CA"/>
              <a:t>): </a:t>
            </a:r>
            <a:r>
              <a:rPr lang="fr-CA">
                <a:solidFill>
                  <a:srgbClr val="FF0000"/>
                </a:solidFill>
              </a:rPr>
              <a:t>c</a:t>
            </a:r>
            <a:r>
              <a:rPr lang="fr-CA" i="1">
                <a:solidFill>
                  <a:srgbClr val="FF0000"/>
                </a:solidFill>
              </a:rPr>
              <a:t>e candidat devrait être bon –expérience des soldats syriens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163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D7D7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D7D7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D7D7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D7D7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7D7D7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dirty="0"/>
              <a:t>Exemples de retombées en gestion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dirty="0"/>
              <a:t>Entrevue de sélection</a:t>
            </a:r>
          </a:p>
          <a:p>
            <a:r>
              <a:rPr lang="fr-CA" dirty="0"/>
              <a:t>Évaluation de la performance</a:t>
            </a:r>
          </a:p>
          <a:p>
            <a:r>
              <a:rPr lang="fr-CA" dirty="0"/>
              <a:t>Se faire (dé)motiver par son patron</a:t>
            </a:r>
          </a:p>
          <a:p>
            <a:r>
              <a:rPr lang="fr-CA" dirty="0"/>
              <a:t>Vouloir travailler avec certains coéquipiers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7975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L’attribution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dirty="0"/>
              <a:t>Lorsqu’on tente de comprendre les causes d’un </a:t>
            </a:r>
            <a:r>
              <a:rPr lang="fr-CA"/>
              <a:t>événement.</a:t>
            </a:r>
          </a:p>
          <a:p>
            <a:r>
              <a:rPr lang="en-US"/>
              <a:t>“Son échec/succès est-il cause par ses propres motivations/compétences ou par la situation ?”</a:t>
            </a:r>
          </a:p>
          <a:p>
            <a:r>
              <a:rPr lang="en-US"/>
              <a:t>Attribution à des facteurs </a:t>
            </a:r>
            <a:r>
              <a:rPr lang="en-US">
                <a:solidFill>
                  <a:schemeClr val="tx2">
                    <a:lumMod val="60000"/>
                    <a:lumOff val="40000"/>
                  </a:schemeClr>
                </a:solidFill>
              </a:rPr>
              <a:t>INTERNES</a:t>
            </a:r>
            <a:r>
              <a:rPr lang="en-US"/>
              <a:t> (qualités de la personne) versus facteurs </a:t>
            </a:r>
            <a:r>
              <a:rPr lang="en-US">
                <a:solidFill>
                  <a:schemeClr val="accent6"/>
                </a:solidFill>
              </a:rPr>
              <a:t>EXTERNES</a:t>
            </a:r>
            <a:r>
              <a:rPr lang="en-US"/>
              <a:t> (la situation)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852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Facteurs influençant l’attribution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7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/>
              <a:t>Spécificité (son succès/échec change-t-il d’une situation à l’autre?)</a:t>
            </a:r>
          </a:p>
          <a:p>
            <a:pPr lvl="1"/>
            <a:r>
              <a:rPr lang="en-US"/>
              <a:t>Si oui, tendance à faire attribution </a:t>
            </a:r>
            <a:r>
              <a:rPr lang="en-US">
                <a:solidFill>
                  <a:schemeClr val="accent6"/>
                </a:solidFill>
              </a:rPr>
              <a:t>EXTERNE</a:t>
            </a:r>
            <a:r>
              <a:rPr lang="en-US"/>
              <a:t>, si non, tendance à faire attribution </a:t>
            </a:r>
            <a:r>
              <a:rPr lang="en-US">
                <a:solidFill>
                  <a:schemeClr val="accent1"/>
                </a:solidFill>
              </a:rPr>
              <a:t>INTERNE</a:t>
            </a:r>
            <a:r>
              <a:rPr lang="en-US"/>
              <a:t>.</a:t>
            </a:r>
          </a:p>
          <a:p>
            <a:r>
              <a:rPr lang="en-US"/>
              <a:t>Consensus (majorité des gens dans cette situation se comporte-t-elle pareillement?)</a:t>
            </a:r>
          </a:p>
          <a:p>
            <a:pPr lvl="1"/>
            <a:r>
              <a:rPr lang="en-US"/>
              <a:t>Si oui, tendance à faire une attribution </a:t>
            </a:r>
            <a:r>
              <a:rPr lang="en-US">
                <a:solidFill>
                  <a:schemeClr val="accent6"/>
                </a:solidFill>
              </a:rPr>
              <a:t>EXTERNE</a:t>
            </a:r>
            <a:r>
              <a:rPr lang="en-US"/>
              <a:t>; si non, tendance à faire attribution </a:t>
            </a:r>
            <a:r>
              <a:rPr lang="en-US">
                <a:solidFill>
                  <a:schemeClr val="accent1"/>
                </a:solidFill>
              </a:rPr>
              <a:t>INTERNE</a:t>
            </a:r>
            <a:r>
              <a:rPr lang="en-US"/>
              <a:t>.</a:t>
            </a:r>
          </a:p>
          <a:p>
            <a:r>
              <a:rPr lang="en-US"/>
              <a:t>Uniformité (son succès/échec se répète-t-il lorsque la situation se répète?)</a:t>
            </a:r>
          </a:p>
          <a:p>
            <a:pPr lvl="1"/>
            <a:r>
              <a:rPr lang="en-US"/>
              <a:t>Si oui, tendance à faire attribution </a:t>
            </a:r>
            <a:r>
              <a:rPr lang="en-US">
                <a:solidFill>
                  <a:schemeClr val="accent1"/>
                </a:solidFill>
              </a:rPr>
              <a:t>INTERNE</a:t>
            </a:r>
            <a:r>
              <a:rPr lang="en-US"/>
              <a:t>; si non, tendance à faire attribution </a:t>
            </a:r>
            <a:r>
              <a:rPr lang="en-US">
                <a:solidFill>
                  <a:schemeClr val="accent6"/>
                </a:solidFill>
              </a:rPr>
              <a:t>EXTERNE</a:t>
            </a:r>
            <a:r>
              <a:rPr lang="en-US"/>
              <a:t>.</a:t>
            </a:r>
          </a:p>
          <a:p>
            <a:pPr marL="457200" lvl="1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911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Erreurs d’attribution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8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/>
              <a:t>Erreur fondamentale d’attribution</a:t>
            </a:r>
          </a:p>
          <a:p>
            <a:pPr lvl="1"/>
            <a:r>
              <a:rPr lang="en-US"/>
              <a:t>S’applique aux attributions faites à propos d’autrui.</a:t>
            </a:r>
          </a:p>
          <a:p>
            <a:pPr lvl="1"/>
            <a:r>
              <a:rPr lang="en-US"/>
              <a:t>Sous-estimation des facteurs externes; surestimation des facteurs internes. </a:t>
            </a:r>
          </a:p>
          <a:p>
            <a:pPr lvl="1"/>
            <a:r>
              <a:rPr lang="en-US" i="1">
                <a:solidFill>
                  <a:srgbClr val="00B050"/>
                </a:solidFill>
              </a:rPr>
              <a:t>Pertinence aux contexte de travail?</a:t>
            </a:r>
          </a:p>
          <a:p>
            <a:r>
              <a:rPr lang="en-US" b="1"/>
              <a:t>Effet de complaisance (self serving bias)</a:t>
            </a:r>
          </a:p>
          <a:p>
            <a:pPr lvl="1"/>
            <a:r>
              <a:rPr lang="en-US"/>
              <a:t>S’applique aux auto-attributions.</a:t>
            </a:r>
          </a:p>
          <a:p>
            <a:pPr lvl="1"/>
            <a:r>
              <a:rPr lang="en-US"/>
              <a:t>Surestimation des facteurs externes </a:t>
            </a:r>
            <a:r>
              <a:rPr lang="en-US" i="1">
                <a:solidFill>
                  <a:srgbClr val="FF0000"/>
                </a:solidFill>
              </a:rPr>
              <a:t>lors des échecs</a:t>
            </a:r>
            <a:r>
              <a:rPr lang="en-US" i="1"/>
              <a:t> </a:t>
            </a:r>
            <a:r>
              <a:rPr lang="en-US"/>
              <a:t>;</a:t>
            </a:r>
            <a:endParaRPr lang="en-US"/>
          </a:p>
          <a:p>
            <a:pPr lvl="1"/>
            <a:r>
              <a:rPr lang="en-US"/>
              <a:t>Surestimation des facteurs internes </a:t>
            </a:r>
            <a:r>
              <a:rPr lang="en-US" i="1">
                <a:solidFill>
                  <a:srgbClr val="0070C0"/>
                </a:solidFill>
              </a:rPr>
              <a:t>lors des succès</a:t>
            </a:r>
            <a:r>
              <a:rPr lang="en-US">
                <a:solidFill>
                  <a:srgbClr val="0070C0"/>
                </a:solidFill>
              </a:rPr>
              <a:t> </a:t>
            </a:r>
            <a:endParaRPr lang="en-US"/>
          </a:p>
          <a:p>
            <a:pPr lvl="1"/>
            <a:r>
              <a:rPr lang="en-US"/>
              <a:t>Moins frequent chez les femmes</a:t>
            </a:r>
          </a:p>
          <a:p>
            <a:pPr lvl="1"/>
            <a:r>
              <a:rPr lang="en-US" i="1">
                <a:solidFill>
                  <a:srgbClr val="00B050"/>
                </a:solidFill>
              </a:rPr>
              <a:t>Pertinence au contexte de travail?</a:t>
            </a:r>
            <a:endParaRPr lang="en-US" i="1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550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L’apprentissage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CA" dirty="0"/>
              <a:t>Processus par lequel un individu s’approprie un nouveau comportement de façon relativement permanente. </a:t>
            </a:r>
          </a:p>
          <a:p>
            <a:pPr marL="0" indent="0">
              <a:spcBef>
                <a:spcPts val="3024"/>
              </a:spcBef>
              <a:buNone/>
            </a:pPr>
            <a:r>
              <a:rPr lang="fr-CA" b="1" dirty="0"/>
              <a:t>Stratégies/méthodes de modification du comportement</a:t>
            </a:r>
          </a:p>
          <a:p>
            <a:r>
              <a:rPr lang="fr-CA" dirty="0"/>
              <a:t>Par renforcement</a:t>
            </a:r>
          </a:p>
          <a:p>
            <a:pPr lvl="1"/>
            <a:r>
              <a:rPr lang="fr-CA" dirty="0"/>
              <a:t>Positif </a:t>
            </a:r>
            <a:r>
              <a:rPr lang="fr-CA" dirty="0">
                <a:solidFill>
                  <a:srgbClr val="008000"/>
                </a:solidFill>
              </a:rPr>
              <a:t>(exemples ?)</a:t>
            </a:r>
          </a:p>
          <a:p>
            <a:pPr lvl="1"/>
            <a:r>
              <a:rPr lang="fr-CA" dirty="0"/>
              <a:t>Négatif </a:t>
            </a:r>
            <a:r>
              <a:rPr lang="fr-CA" dirty="0">
                <a:solidFill>
                  <a:srgbClr val="008000"/>
                </a:solidFill>
              </a:rPr>
              <a:t>(exemples ?)</a:t>
            </a:r>
            <a:endParaRPr lang="fr-CA" dirty="0"/>
          </a:p>
          <a:p>
            <a:r>
              <a:rPr lang="fr-CA" dirty="0"/>
              <a:t>Par punition </a:t>
            </a:r>
          </a:p>
          <a:p>
            <a:pPr lvl="1"/>
            <a:r>
              <a:rPr lang="fr-CA" dirty="0"/>
              <a:t>Positive </a:t>
            </a:r>
            <a:r>
              <a:rPr lang="fr-CA" dirty="0">
                <a:solidFill>
                  <a:srgbClr val="008000"/>
                </a:solidFill>
              </a:rPr>
              <a:t>(exemples ?)</a:t>
            </a:r>
          </a:p>
          <a:p>
            <a:pPr lvl="1"/>
            <a:r>
              <a:rPr lang="fr-CA" dirty="0"/>
              <a:t>Négative </a:t>
            </a:r>
            <a:r>
              <a:rPr lang="fr-CA" dirty="0">
                <a:solidFill>
                  <a:srgbClr val="008000"/>
                </a:solidFill>
              </a:rPr>
              <a:t>(exemples ?)</a:t>
            </a:r>
            <a:endParaRPr lang="fr-CA" dirty="0"/>
          </a:p>
          <a:p>
            <a:r>
              <a:rPr lang="fr-CA" dirty="0"/>
              <a:t>Par extinction </a:t>
            </a:r>
            <a:r>
              <a:rPr lang="fr-CA" dirty="0">
                <a:solidFill>
                  <a:srgbClr val="008000"/>
                </a:solidFill>
              </a:rPr>
              <a:t>(exemples ?)</a:t>
            </a:r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9</a:t>
            </a:fld>
            <a:endParaRPr lang="en-US"/>
          </a:p>
        </p:txBody>
      </p:sp>
      <p:sp>
        <p:nvSpPr>
          <p:cNvPr id="7" name="Right Brace 6"/>
          <p:cNvSpPr/>
          <p:nvPr/>
        </p:nvSpPr>
        <p:spPr>
          <a:xfrm>
            <a:off x="5181600" y="3200400"/>
            <a:ext cx="152400" cy="2514600"/>
          </a:xfrm>
          <a:prstGeom prst="rightBrace">
            <a:avLst>
              <a:gd name="adj1" fmla="val 0"/>
              <a:gd name="adj2" fmla="val 50000"/>
            </a:avLst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410200" y="3810000"/>
            <a:ext cx="1981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800" i="1" dirty="0">
                <a:solidFill>
                  <a:srgbClr val="008000"/>
                </a:solidFill>
              </a:rPr>
              <a:t>Quand se servir de quoi ?</a:t>
            </a:r>
          </a:p>
        </p:txBody>
      </p:sp>
    </p:spTree>
    <p:extLst>
      <p:ext uri="{BB962C8B-B14F-4D97-AF65-F5344CB8AC3E}">
        <p14:creationId xmlns:p14="http://schemas.microsoft.com/office/powerpoint/2010/main" val="3407329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A" dirty="0"/>
              <a:t>Programmes de renforcement positif</a:t>
            </a:r>
            <a:br>
              <a:rPr lang="fr-CA" dirty="0"/>
            </a:br>
            <a:r>
              <a:rPr lang="fr-CA" sz="3600" dirty="0"/>
              <a:t>(disponible sur BBL)</a:t>
            </a:r>
          </a:p>
        </p:txBody>
      </p:sp>
      <p:graphicFrame>
        <p:nvGraphicFramePr>
          <p:cNvPr id="17" name="Content Placeholder 1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6800043"/>
              </p:ext>
            </p:extLst>
          </p:nvPr>
        </p:nvGraphicFramePr>
        <p:xfrm>
          <a:off x="457200" y="1371597"/>
          <a:ext cx="8229600" cy="48006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00088">
                <a:tc>
                  <a:txBody>
                    <a:bodyPr/>
                    <a:lstStyle/>
                    <a:p>
                      <a:r>
                        <a:rPr lang="fr-CA" noProof="0" dirty="0"/>
                        <a:t>Programme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Récompense</a:t>
                      </a:r>
                      <a:r>
                        <a:rPr lang="fr-CA" baseline="0" noProof="0" dirty="0"/>
                        <a:t> donnée après</a:t>
                      </a:r>
                      <a:endParaRPr lang="fr-CA" noProof="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Exemple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Potentiel</a:t>
                      </a:r>
                      <a:r>
                        <a:rPr lang="fr-CA" baseline="0" noProof="0" dirty="0"/>
                        <a:t> de hausse en performance</a:t>
                      </a:r>
                      <a:endParaRPr lang="fr-CA" noProof="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0125">
                <a:tc>
                  <a:txBody>
                    <a:bodyPr/>
                    <a:lstStyle/>
                    <a:p>
                      <a:r>
                        <a:rPr lang="fr-CA" b="1" noProof="0" dirty="0"/>
                        <a:t>Continu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Chaque comportement désiré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Louanges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Élevé,</a:t>
                      </a:r>
                      <a:r>
                        <a:rPr lang="fr-CA" baseline="0" noProof="0" dirty="0"/>
                        <a:t> mais difficile à maintenir</a:t>
                      </a:r>
                      <a:endParaRPr lang="fr-CA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0088">
                <a:tc>
                  <a:txBody>
                    <a:bodyPr/>
                    <a:lstStyle/>
                    <a:p>
                      <a:r>
                        <a:rPr lang="fr-CA" b="1" noProof="0" dirty="0"/>
                        <a:t>Intervalles</a:t>
                      </a:r>
                      <a:r>
                        <a:rPr lang="fr-CA" b="1" baseline="0" noProof="0" dirty="0"/>
                        <a:t> </a:t>
                      </a:r>
                      <a:r>
                        <a:rPr lang="fr-CA" b="1" baseline="0" noProof="0" dirty="0">
                          <a:solidFill>
                            <a:srgbClr val="008000"/>
                          </a:solidFill>
                        </a:rPr>
                        <a:t>fixes</a:t>
                      </a:r>
                      <a:endParaRPr lang="fr-CA" b="1" noProof="0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Périodes</a:t>
                      </a:r>
                      <a:r>
                        <a:rPr lang="fr-CA" baseline="0" noProof="0" dirty="0"/>
                        <a:t> fixes</a:t>
                      </a:r>
                      <a:endParaRPr lang="fr-CA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Chèque</a:t>
                      </a:r>
                      <a:r>
                        <a:rPr lang="fr-CA" baseline="0" noProof="0" dirty="0"/>
                        <a:t> de paie mensuel</a:t>
                      </a:r>
                      <a:endParaRPr lang="fr-CA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Moyen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0088">
                <a:tc>
                  <a:txBody>
                    <a:bodyPr/>
                    <a:lstStyle/>
                    <a:p>
                      <a:r>
                        <a:rPr lang="fr-CA" b="1" noProof="0" dirty="0"/>
                        <a:t>Intervalles </a:t>
                      </a:r>
                      <a:r>
                        <a:rPr lang="fr-CA" b="1" noProof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variables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Périodes variables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Le patron circule parfois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Moyennement élevé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0088">
                <a:tc>
                  <a:txBody>
                    <a:bodyPr/>
                    <a:lstStyle/>
                    <a:p>
                      <a:r>
                        <a:rPr lang="fr-CA" b="1" noProof="0" dirty="0"/>
                        <a:t>Ratio</a:t>
                      </a:r>
                      <a:r>
                        <a:rPr lang="fr-CA" b="1" baseline="0" noProof="0" dirty="0"/>
                        <a:t> </a:t>
                      </a:r>
                      <a:r>
                        <a:rPr lang="fr-CA" b="1" baseline="0" noProof="0" dirty="0">
                          <a:solidFill>
                            <a:srgbClr val="008000"/>
                          </a:solidFill>
                        </a:rPr>
                        <a:t>fixe</a:t>
                      </a:r>
                      <a:endParaRPr lang="fr-CA" b="1" noProof="0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Nombre</a:t>
                      </a:r>
                      <a:r>
                        <a:rPr lang="fr-CA" baseline="0" noProof="0" dirty="0"/>
                        <a:t> de comportements fixe</a:t>
                      </a:r>
                      <a:endParaRPr lang="fr-CA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Paiement à la pièce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Élevé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00125">
                <a:tc>
                  <a:txBody>
                    <a:bodyPr/>
                    <a:lstStyle/>
                    <a:p>
                      <a:r>
                        <a:rPr lang="fr-CA" b="1" noProof="0" dirty="0"/>
                        <a:t>Ratio </a:t>
                      </a:r>
                      <a:r>
                        <a:rPr lang="fr-CA" b="1" noProof="0" dirty="0">
                          <a:solidFill>
                            <a:srgbClr val="E46C0A"/>
                          </a:solidFill>
                        </a:rPr>
                        <a:t>variable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Nombre de comportements variable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Salaire à la commission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CA" noProof="0" dirty="0"/>
                        <a:t>Très élevé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236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2286000"/>
          </a:xfrm>
        </p:spPr>
        <p:txBody>
          <a:bodyPr>
            <a:normAutofit/>
          </a:bodyPr>
          <a:lstStyle/>
          <a:p>
            <a:r>
              <a:rPr lang="fr-CA" sz="3600" dirty="0"/>
              <a:t>Martin arrive en retard au travail presque tous les matins. Ses collègues décident d’en informer le patron. Ceci est un exemple de 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19400"/>
            <a:ext cx="8229600" cy="3306763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fr-CA" dirty="0"/>
              <a:t>Extinction</a:t>
            </a:r>
          </a:p>
          <a:p>
            <a:pPr marL="514350" indent="-514350">
              <a:buFont typeface="+mj-lt"/>
              <a:buAutoNum type="alphaUcPeriod"/>
            </a:pPr>
            <a:r>
              <a:rPr lang="fr-CA" dirty="0"/>
              <a:t>Punition</a:t>
            </a:r>
          </a:p>
          <a:p>
            <a:pPr marL="514350" indent="-514350">
              <a:buFont typeface="+mj-lt"/>
              <a:buAutoNum type="alphaUcPeriod"/>
            </a:pPr>
            <a:r>
              <a:rPr lang="fr-CA" dirty="0"/>
              <a:t>Renforcement négatif</a:t>
            </a:r>
          </a:p>
          <a:p>
            <a:pPr marL="514350" indent="-514350">
              <a:buFont typeface="+mj-lt"/>
              <a:buAutoNum type="alphaUcPeriod"/>
            </a:pPr>
            <a:r>
              <a:rPr lang="fr-CA" dirty="0"/>
              <a:t>Renforcement positif à ratio variable</a:t>
            </a:r>
          </a:p>
          <a:p>
            <a:pPr marL="514350" indent="-514350">
              <a:buFont typeface="+mj-lt"/>
              <a:buAutoNum type="alphaUcPeriod"/>
            </a:pPr>
            <a:r>
              <a:rPr lang="fr-CA" dirty="0"/>
              <a:t>‘B’ et ‘C’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071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1494</TotalTime>
  <Words>778</Words>
  <Application>Microsoft Office PowerPoint</Application>
  <PresentationFormat>On-screen Show (4:3)</PresentationFormat>
  <Paragraphs>144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Symbol</vt:lpstr>
      <vt:lpstr>Office Theme</vt:lpstr>
      <vt:lpstr>ADM2736A Comportement organisationnel</vt:lpstr>
      <vt:lpstr>La perception</vt:lpstr>
      <vt:lpstr>Perception pas toujours la réalité</vt:lpstr>
      <vt:lpstr>Erreurs de perception les plus répandues</vt:lpstr>
      <vt:lpstr>Exemples de retombées en gestion</vt:lpstr>
      <vt:lpstr>L’attribution</vt:lpstr>
      <vt:lpstr>Facteurs influençant l’attribution</vt:lpstr>
      <vt:lpstr>Erreurs d’attribution</vt:lpstr>
      <vt:lpstr>L’apprentissage</vt:lpstr>
      <vt:lpstr>Programmes de renforcement positif (disponible sur BBL)</vt:lpstr>
      <vt:lpstr>Martin arrive en retard au travail presque tous les matins. Ses collègues décident d’en informer le patron. Ceci est un exemple de :</vt:lpstr>
    </vt:vector>
  </TitlesOfParts>
  <Company>Telfer School of Management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MBA5531A Comportement organisationnel</dc:title>
  <dc:creator>Laurent Lapierre</dc:creator>
  <cp:lastModifiedBy>Axel Grissa</cp:lastModifiedBy>
  <cp:revision>179</cp:revision>
  <dcterms:created xsi:type="dcterms:W3CDTF">2013-03-05T14:47:52Z</dcterms:created>
  <dcterms:modified xsi:type="dcterms:W3CDTF">2016-09-26T15:21:14Z</dcterms:modified>
</cp:coreProperties>
</file>