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6" r:id="rId1"/>
  </p:sldMasterIdLst>
  <p:notesMasterIdLst>
    <p:notesMasterId r:id="rId26"/>
  </p:notesMasterIdLst>
  <p:sldIdLst>
    <p:sldId id="262" r:id="rId2"/>
    <p:sldId id="260" r:id="rId3"/>
    <p:sldId id="276" r:id="rId4"/>
    <p:sldId id="264" r:id="rId5"/>
    <p:sldId id="265" r:id="rId6"/>
    <p:sldId id="267" r:id="rId7"/>
    <p:sldId id="270" r:id="rId8"/>
    <p:sldId id="266" r:id="rId9"/>
    <p:sldId id="273" r:id="rId10"/>
    <p:sldId id="271" r:id="rId11"/>
    <p:sldId id="268" r:id="rId12"/>
    <p:sldId id="274" r:id="rId13"/>
    <p:sldId id="277" r:id="rId14"/>
    <p:sldId id="275" r:id="rId15"/>
    <p:sldId id="278" r:id="rId16"/>
    <p:sldId id="301" r:id="rId17"/>
    <p:sldId id="302" r:id="rId18"/>
    <p:sldId id="303" r:id="rId19"/>
    <p:sldId id="282" r:id="rId20"/>
    <p:sldId id="283" r:id="rId21"/>
    <p:sldId id="289" r:id="rId22"/>
    <p:sldId id="285" r:id="rId23"/>
    <p:sldId id="287" r:id="rId24"/>
    <p:sldId id="304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07" autoAdjust="0"/>
    <p:restoredTop sz="94627" autoAdjust="0"/>
  </p:normalViewPr>
  <p:slideViewPr>
    <p:cSldViewPr>
      <p:cViewPr varScale="1">
        <p:scale>
          <a:sx n="78" d="100"/>
          <a:sy n="78" d="100"/>
        </p:scale>
        <p:origin x="-84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50BDD8E3-F0DC-4F36-947F-6F2E8431ABBA}" type="datetimeFigureOut">
              <a:rPr lang="en-US"/>
              <a:pPr>
                <a:defRPr/>
              </a:pPr>
              <a:t>9/8/2014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18E536B0-5E4B-4DFE-B6D7-D0214D75B7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0198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9_02.jpg"/>
          <p:cNvPicPr preferRelativeResize="0">
            <a:picLocks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5" name="Picture 8" descr="1_0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0" y="0"/>
            <a:ext cx="133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0" y="6630988"/>
            <a:ext cx="9144000" cy="228600"/>
            <a:chOff x="0" y="6582727"/>
            <a:chExt cx="9144000" cy="228600"/>
          </a:xfrm>
        </p:grpSpPr>
        <p:sp>
          <p:nvSpPr>
            <p:cNvPr id="7" name="Rectangle 6"/>
            <p:cNvSpPr/>
            <p:nvPr/>
          </p:nvSpPr>
          <p:spPr>
            <a:xfrm>
              <a:off x="7813675" y="6582727"/>
              <a:ext cx="1330325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134100" y="6582727"/>
              <a:ext cx="1609725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>
            <a:noAutofit/>
          </a:bodyPr>
          <a:lstStyle>
            <a:lvl1pPr>
              <a:defRPr sz="4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t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563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672DFC-B728-4121-956D-7F31FE5B4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2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0350"/>
            <a:ext cx="56007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118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0" y="6630988"/>
            <a:ext cx="9144000" cy="228600"/>
            <a:chOff x="0" y="6583680"/>
            <a:chExt cx="9144000" cy="228600"/>
          </a:xfrm>
        </p:grpSpPr>
        <p:sp>
          <p:nvSpPr>
            <p:cNvPr id="5" name="Rectangle 4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7142163" y="6583680"/>
              <a:ext cx="1582737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0" y="6583680"/>
              <a:ext cx="710247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8" name="Picture 7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9" name="Picture 12" descr="2_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789E1-935B-4E9A-8E9B-E1BB94C16B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2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284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1438275" y="6629400"/>
            <a:ext cx="7705725" cy="228600"/>
            <a:chOff x="1438274" y="6629400"/>
            <a:chExt cx="7705726" cy="228600"/>
          </a:xfrm>
        </p:grpSpPr>
        <p:sp>
          <p:nvSpPr>
            <p:cNvPr id="5" name="Rectangle 4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7142163" y="6629400"/>
              <a:ext cx="1582737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1438274" y="6629400"/>
              <a:ext cx="5664201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8" name="Picture 11" descr="9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636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vert_bar_02.png"/>
          <p:cNvPicPr preferRelativeResize="0">
            <a:picLocks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363" y="6610350"/>
            <a:ext cx="381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20C738-A593-4022-951F-1FC8B689D8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2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095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r_06.png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6" name="Picture 8" descr="3_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14"/>
          <p:cNvGrpSpPr>
            <a:grpSpLocks/>
          </p:cNvGrpSpPr>
          <p:nvPr/>
        </p:nvGrpSpPr>
        <p:grpSpPr bwMode="auto">
          <a:xfrm>
            <a:off x="0" y="6630988"/>
            <a:ext cx="9144000" cy="228600"/>
            <a:chOff x="0" y="6583680"/>
            <a:chExt cx="9144000" cy="228600"/>
          </a:xfrm>
        </p:grpSpPr>
        <p:sp>
          <p:nvSpPr>
            <p:cNvPr id="8" name="Rectangle 7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142163" y="6583680"/>
              <a:ext cx="1582737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6583680"/>
              <a:ext cx="710247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1BDF1-5054-45EE-AF82-11A735B8A7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783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4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bar_06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9" name="Group 17"/>
          <p:cNvGrpSpPr>
            <a:grpSpLocks/>
          </p:cNvGrpSpPr>
          <p:nvPr/>
        </p:nvGrpSpPr>
        <p:grpSpPr bwMode="auto">
          <a:xfrm>
            <a:off x="0" y="6630988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163" y="6583680"/>
              <a:ext cx="1582737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247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5ED0C-2A06-404A-8A9F-D34562C140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6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286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2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bar_06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5" name="Group 11"/>
          <p:cNvGrpSpPr>
            <a:grpSpLocks/>
          </p:cNvGrpSpPr>
          <p:nvPr/>
        </p:nvGrpSpPr>
        <p:grpSpPr bwMode="auto">
          <a:xfrm>
            <a:off x="0" y="6630988"/>
            <a:ext cx="9144000" cy="228600"/>
            <a:chOff x="0" y="6583680"/>
            <a:chExt cx="9144000" cy="228600"/>
          </a:xfrm>
        </p:grpSpPr>
        <p:sp>
          <p:nvSpPr>
            <p:cNvPr id="6" name="Rectangle 5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7142163" y="6583680"/>
              <a:ext cx="1582737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6583680"/>
              <a:ext cx="710247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9BF9D-A81C-4555-BFA5-17A238510C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334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0" y="6630988"/>
            <a:ext cx="9144000" cy="228600"/>
            <a:chOff x="0" y="6583680"/>
            <a:chExt cx="9144000" cy="228600"/>
          </a:xfrm>
        </p:grpSpPr>
        <p:sp>
          <p:nvSpPr>
            <p:cNvPr id="3" name="Rectangle 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" name="Rectangle 3"/>
            <p:cNvSpPr/>
            <p:nvPr/>
          </p:nvSpPr>
          <p:spPr>
            <a:xfrm>
              <a:off x="7142163" y="6583680"/>
              <a:ext cx="1582737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" name="Rectangle 4"/>
            <p:cNvSpPr/>
            <p:nvPr/>
          </p:nvSpPr>
          <p:spPr>
            <a:xfrm>
              <a:off x="0" y="6583680"/>
              <a:ext cx="710247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98678-7D24-4A2C-899B-AED079F2E2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130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3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bar_0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7" name="Group 15"/>
          <p:cNvGrpSpPr>
            <a:grpSpLocks/>
          </p:cNvGrpSpPr>
          <p:nvPr/>
        </p:nvGrpSpPr>
        <p:grpSpPr bwMode="auto">
          <a:xfrm>
            <a:off x="0" y="6630988"/>
            <a:ext cx="9144000" cy="228600"/>
            <a:chOff x="0" y="6583680"/>
            <a:chExt cx="9144000" cy="228600"/>
          </a:xfrm>
        </p:grpSpPr>
        <p:sp>
          <p:nvSpPr>
            <p:cNvPr id="8" name="Rectangle 7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142163" y="6583680"/>
              <a:ext cx="1582737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6583680"/>
              <a:ext cx="710247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05E3A-A4BF-433C-B65F-2CF5E3ABDE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219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0" y="6630988"/>
            <a:ext cx="9144000" cy="228600"/>
            <a:chOff x="0" y="6583680"/>
            <a:chExt cx="9144000" cy="228600"/>
          </a:xfrm>
        </p:grpSpPr>
        <p:sp>
          <p:nvSpPr>
            <p:cNvPr id="6" name="Rectangle 5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7142163" y="6583680"/>
              <a:ext cx="1582737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6583680"/>
              <a:ext cx="710247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9" name="Picture 11" descr="4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bar_06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419600" y="5637213"/>
            <a:ext cx="4267200" cy="158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02069-743C-41ED-B8D5-61E89520BC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679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0" y="6630988"/>
            <a:ext cx="9144000" cy="228600"/>
            <a:chOff x="0" y="6583680"/>
            <a:chExt cx="9144000" cy="228600"/>
          </a:xfrm>
        </p:grpSpPr>
        <p:sp>
          <p:nvSpPr>
            <p:cNvPr id="5" name="Rectangle 4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7142163" y="6583680"/>
              <a:ext cx="1582737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0" y="6583680"/>
              <a:ext cx="710247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8" name="Picture 7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9" name="Picture 12" descr="2_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3D6DD-2123-4661-ADC7-40F54573DB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2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87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0" y="6630988"/>
            <a:ext cx="9144000" cy="228600"/>
            <a:chOff x="0" y="6583680"/>
            <a:chExt cx="9144000" cy="228600"/>
          </a:xfrm>
        </p:grpSpPr>
        <p:sp>
          <p:nvSpPr>
            <p:cNvPr id="5" name="Rectangle 4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7142163" y="6583680"/>
              <a:ext cx="1582737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0" y="6583680"/>
              <a:ext cx="710247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8" name="Picture 7" descr="bar_06.png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9" name="Picture 12" descr="2_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9718B-29D5-420D-81EF-A878295096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2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4413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82296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4114800"/>
            <a:ext cx="82296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C36A52-75A3-4357-86AD-0E89D6237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7937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40386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D59F3-B5BC-46FE-A4FE-FA75679B31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1527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46D93-CB3F-4F98-94BE-C5167FE369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067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990600"/>
            <a:ext cx="8229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363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 smtClean="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582DCE43-DE30-4011-9035-795BFDC663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  <p:sldLayoutId id="2147483936" r:id="rId12"/>
    <p:sldLayoutId id="2147483937" r:id="rId13"/>
    <p:sldLayoutId id="2147483938" r:id="rId14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alibri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fontAlgn="base"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ts val="600"/>
        </a:spcAft>
        <a:buClr>
          <a:srgbClr val="7F7F7F"/>
        </a:buClr>
        <a:buFont typeface="Wingdings" pitchFamily="2" charset="2"/>
        <a:buChar char="§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ts val="600"/>
        </a:spcAft>
        <a:buFont typeface="Wingdings" pitchFamily="2" charset="2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ts val="600"/>
        </a:spcAft>
        <a:buClr>
          <a:srgbClr val="7F7F7F"/>
        </a:buClr>
        <a:buFont typeface="Wingdings" pitchFamily="2" charset="2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ts val="600"/>
        </a:spcAft>
        <a:buClr>
          <a:srgbClr val="7F7F7F"/>
        </a:buClr>
        <a:buFont typeface="Wingdings" pitchFamily="2" charset="2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uakron.edu/gage/" TargetMode="External"/><Relationship Id="rId3" Type="http://schemas.openxmlformats.org/officeDocument/2006/relationships/hyperlink" Target="http://www.learner.org/series/discoveringpsychology/methods/index.html" TargetMode="External"/><Relationship Id="rId7" Type="http://schemas.openxmlformats.org/officeDocument/2006/relationships/hyperlink" Target="http://psychology.about.com/od/researchmethods/u/psychology-experiments.htm#s1" TargetMode="External"/><Relationship Id="rId2" Type="http://schemas.openxmlformats.org/officeDocument/2006/relationships/hyperlink" Target="http://www.learner.org/series/discoveringpsychology/history/history_flash.html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psych.utoronto.ca/museum/" TargetMode="External"/><Relationship Id="rId5" Type="http://schemas.openxmlformats.org/officeDocument/2006/relationships/hyperlink" Target="http://istics.net/stat/correlations/" TargetMode="External"/><Relationship Id="rId10" Type="http://schemas.openxmlformats.org/officeDocument/2006/relationships/hyperlink" Target="http://allpsych.com/" TargetMode="External"/><Relationship Id="rId4" Type="http://schemas.openxmlformats.org/officeDocument/2006/relationships/hyperlink" Target="http://www.nizkor.org/features/fallacies/confusing-cause-and-effect.html" TargetMode="External"/><Relationship Id="rId9" Type="http://schemas.openxmlformats.org/officeDocument/2006/relationships/hyperlink" Target="http://psych.hanover.edu/Research/exponnet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4000" dirty="0">
                <a:solidFill>
                  <a:schemeClr val="tx1"/>
                </a:solidFill>
              </a:rPr>
              <a:t>Chapter 1: Thinking Critically With Psychological Science</a:t>
            </a:r>
          </a:p>
        </p:txBody>
      </p:sp>
      <p:pic>
        <p:nvPicPr>
          <p:cNvPr id="17411" name="Rectangle 4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2362200"/>
            <a:ext cx="4191000" cy="4038600"/>
          </a:xfrm>
        </p:spPr>
      </p:pic>
      <p:sp>
        <p:nvSpPr>
          <p:cNvPr id="11269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533400" y="1981200"/>
            <a:ext cx="3352800" cy="4114800"/>
          </a:xfrm>
        </p:spPr>
        <p:txBody>
          <a:bodyPr rtlCol="0">
            <a:normAutofit fontScale="92500" lnSpcReduction="10000"/>
          </a:bodyPr>
          <a:lstStyle/>
          <a:p>
            <a:pPr lvl="2" fontAlgn="auto">
              <a:defRPr/>
            </a:pPr>
            <a:endParaRPr lang="en-US" sz="2000" dirty="0" smtClean="0"/>
          </a:p>
          <a:p>
            <a:pPr fontAlgn="auto">
              <a:defRPr/>
            </a:pPr>
            <a:r>
              <a:rPr lang="en-US" sz="2800" dirty="0" smtClean="0">
                <a:solidFill>
                  <a:schemeClr val="tx1"/>
                </a:solidFill>
              </a:rPr>
              <a:t>The Scientific Method</a:t>
            </a:r>
          </a:p>
          <a:p>
            <a:pPr lvl="1" fontAlgn="auto"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2400" dirty="0" smtClean="0">
                <a:solidFill>
                  <a:schemeClr val="tx1"/>
                </a:solidFill>
              </a:rPr>
              <a:t>Theories and hypotheses</a:t>
            </a:r>
          </a:p>
          <a:p>
            <a:pPr fontAlgn="auto">
              <a:defRPr/>
            </a:pPr>
            <a:r>
              <a:rPr lang="en-US" sz="2800" dirty="0" smtClean="0">
                <a:solidFill>
                  <a:schemeClr val="tx1"/>
                </a:solidFill>
              </a:rPr>
              <a:t>Observational Methods</a:t>
            </a:r>
          </a:p>
          <a:p>
            <a:pPr fontAlgn="auto">
              <a:defRPr/>
            </a:pPr>
            <a:r>
              <a:rPr lang="en-US" sz="2800" dirty="0" smtClean="0">
                <a:solidFill>
                  <a:schemeClr val="tx1"/>
                </a:solidFill>
              </a:rPr>
              <a:t>Correlations</a:t>
            </a:r>
          </a:p>
          <a:p>
            <a:pPr fontAlgn="auto">
              <a:defRPr/>
            </a:pPr>
            <a:r>
              <a:rPr lang="en-US" sz="2800" dirty="0" smtClean="0">
                <a:solidFill>
                  <a:schemeClr val="tx1"/>
                </a:solidFill>
              </a:rPr>
              <a:t>Experimentation</a:t>
            </a:r>
          </a:p>
          <a:p>
            <a:pPr fontAlgn="auto">
              <a:defRPr/>
            </a:pPr>
            <a:r>
              <a:rPr lang="en-US" sz="2800" dirty="0" smtClean="0">
                <a:solidFill>
                  <a:schemeClr val="tx1"/>
                </a:solidFill>
              </a:rPr>
              <a:t>Statistical Reasoning</a:t>
            </a:r>
          </a:p>
          <a:p>
            <a:pPr lvl="1" fontAlgn="auto">
              <a:buClr>
                <a:schemeClr val="tx1">
                  <a:lumMod val="50000"/>
                  <a:lumOff val="50000"/>
                </a:schemeClr>
              </a:buClr>
              <a:defRPr/>
            </a:pPr>
            <a:endParaRPr lang="en-US" sz="2400" dirty="0" smtClean="0"/>
          </a:p>
          <a:p>
            <a:pPr lvl="2" fontAlgn="auto">
              <a:defRPr/>
            </a:pPr>
            <a:endParaRPr 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38200"/>
            <a:ext cx="8229600" cy="914400"/>
          </a:xfrm>
        </p:spPr>
        <p:txBody>
          <a:bodyPr/>
          <a:lstStyle/>
          <a:p>
            <a:pPr algn="ctr"/>
            <a:r>
              <a:rPr lang="en-US" altLang="en-US" sz="4400" dirty="0" smtClean="0">
                <a:solidFill>
                  <a:schemeClr val="tx1"/>
                </a:solidFill>
              </a:rPr>
              <a:t>Psychological Science</a:t>
            </a:r>
          </a:p>
        </p:txBody>
      </p:sp>
      <p:pic>
        <p:nvPicPr>
          <p:cNvPr id="18435" name="Rectangle 4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00600" y="2133600"/>
            <a:ext cx="4114800" cy="4114800"/>
          </a:xfrm>
        </p:spPr>
      </p:pic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981200"/>
            <a:ext cx="4191000" cy="4114800"/>
          </a:xfrm>
        </p:spPr>
        <p:txBody>
          <a:bodyPr rtlCol="0">
            <a:noAutofit/>
          </a:bodyPr>
          <a:lstStyle/>
          <a:p>
            <a:pPr fontAlgn="auto">
              <a:defRPr/>
            </a:pPr>
            <a:r>
              <a:rPr lang="en-US" sz="3600" dirty="0" smtClean="0">
                <a:solidFill>
                  <a:schemeClr val="tx1"/>
                </a:solidFill>
              </a:rPr>
              <a:t>Scientific Method</a:t>
            </a:r>
          </a:p>
          <a:p>
            <a:pPr lvl="1" fontAlgn="auto"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3200" dirty="0" smtClean="0">
                <a:solidFill>
                  <a:schemeClr val="tx1"/>
                </a:solidFill>
              </a:rPr>
              <a:t>Theory</a:t>
            </a:r>
          </a:p>
          <a:p>
            <a:pPr lvl="1" fontAlgn="auto"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3200" dirty="0" smtClean="0">
                <a:solidFill>
                  <a:schemeClr val="tx1"/>
                </a:solidFill>
              </a:rPr>
              <a:t>Hypothesis</a:t>
            </a:r>
          </a:p>
          <a:p>
            <a:pPr lvl="1" fontAlgn="auto"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3200" dirty="0" smtClean="0">
                <a:solidFill>
                  <a:schemeClr val="tx1"/>
                </a:solidFill>
              </a:rPr>
              <a:t>Observations (Data Collection)</a:t>
            </a:r>
          </a:p>
          <a:p>
            <a:pPr lvl="1" fontAlgn="auto"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3200" dirty="0" smtClean="0">
                <a:solidFill>
                  <a:schemeClr val="tx1"/>
                </a:solidFill>
              </a:rPr>
              <a:t>Statistical Analysis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4400" dirty="0" smtClean="0">
                <a:solidFill>
                  <a:schemeClr val="tx1"/>
                </a:solidFill>
              </a:rPr>
              <a:t>Theory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800" dirty="0" smtClean="0">
                <a:solidFill>
                  <a:schemeClr val="tx1"/>
                </a:solidFill>
              </a:rPr>
              <a:t>1) Theories explain a variety of observations</a:t>
            </a:r>
          </a:p>
          <a:p>
            <a:r>
              <a:rPr lang="en-US" altLang="en-US" sz="2800" dirty="0" smtClean="0">
                <a:solidFill>
                  <a:schemeClr val="tx1"/>
                </a:solidFill>
              </a:rPr>
              <a:t>2) They explain through an organized set of principles (or principle)</a:t>
            </a:r>
          </a:p>
          <a:p>
            <a:r>
              <a:rPr lang="en-US" altLang="en-US" sz="2800" dirty="0" smtClean="0">
                <a:solidFill>
                  <a:schemeClr val="tx1"/>
                </a:solidFill>
              </a:rPr>
              <a:t>3) They offer testable predictions which are implied by the theory</a:t>
            </a:r>
          </a:p>
          <a:p>
            <a:pPr lvl="1"/>
            <a:r>
              <a:rPr lang="en-US" altLang="en-US" sz="2400" dirty="0" smtClean="0">
                <a:solidFill>
                  <a:schemeClr val="tx1"/>
                </a:solidFill>
              </a:rPr>
              <a:t>Hypotheses</a:t>
            </a:r>
          </a:p>
          <a:p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4400" dirty="0" smtClean="0">
                <a:solidFill>
                  <a:schemeClr val="tx1"/>
                </a:solidFill>
              </a:rPr>
              <a:t>Celestial Observations 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52600"/>
            <a:ext cx="8229600" cy="19875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2200" dirty="0" smtClean="0">
                <a:solidFill>
                  <a:schemeClr val="tx1"/>
                </a:solidFill>
              </a:rPr>
              <a:t>1) Galaxies are rushing away from each other at remarkable speeds</a:t>
            </a:r>
          </a:p>
          <a:p>
            <a:pPr>
              <a:lnSpc>
                <a:spcPct val="90000"/>
              </a:lnSpc>
            </a:pPr>
            <a:r>
              <a:rPr lang="en-US" altLang="en-US" sz="2200" dirty="0" smtClean="0">
                <a:solidFill>
                  <a:schemeClr val="tx1"/>
                </a:solidFill>
              </a:rPr>
              <a:t>2) The universe exhibits a background radiation suggestive of the remnants of a tremendous explosion</a:t>
            </a:r>
          </a:p>
          <a:p>
            <a:pPr>
              <a:lnSpc>
                <a:spcPct val="90000"/>
              </a:lnSpc>
            </a:pPr>
            <a:r>
              <a:rPr lang="en-US" altLang="en-US" sz="2200" dirty="0" smtClean="0">
                <a:solidFill>
                  <a:schemeClr val="tx1"/>
                </a:solidFill>
              </a:rPr>
              <a:t>3) The oldest galaxies originated about 14 billion years ago</a:t>
            </a: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609600" y="4343400"/>
            <a:ext cx="37941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en-US" altLang="en-US" sz="4000">
                <a:latin typeface="Arial" charset="0"/>
              </a:rPr>
              <a:t>THE BIG BANG</a:t>
            </a:r>
          </a:p>
          <a:p>
            <a:pPr algn="ctr" eaLnBrk="1" hangingPunct="1"/>
            <a:r>
              <a:rPr lang="en-US" altLang="en-US" sz="4000">
                <a:latin typeface="Arial" charset="0"/>
              </a:rPr>
              <a:t>THEORY</a:t>
            </a:r>
          </a:p>
        </p:txBody>
      </p:sp>
      <p:pic>
        <p:nvPicPr>
          <p:cNvPr id="1946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429000"/>
            <a:ext cx="3074988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 build="p"/>
      <p:bldP spid="184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1371600"/>
          </a:xfrm>
        </p:spPr>
        <p:txBody>
          <a:bodyPr/>
          <a:lstStyle/>
          <a:p>
            <a:pPr algn="ctr"/>
            <a:r>
              <a:rPr lang="en-US" altLang="en-US" dirty="0" smtClean="0"/>
              <a:t> </a:t>
            </a:r>
            <a:r>
              <a:rPr lang="en-US" altLang="en-US" sz="4400" dirty="0" smtClean="0">
                <a:solidFill>
                  <a:schemeClr val="tx1"/>
                </a:solidFill>
              </a:rPr>
              <a:t>Natural Observations</a:t>
            </a:r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17650"/>
            <a:ext cx="8229600" cy="1987550"/>
          </a:xfrm>
        </p:spPr>
        <p:txBody>
          <a:bodyPr rtlCol="0">
            <a:normAutofit lnSpcReduction="10000"/>
          </a:bodyPr>
          <a:lstStyle/>
          <a:p>
            <a:pPr fontAlgn="auto">
              <a:lnSpc>
                <a:spcPct val="90000"/>
              </a:lnSpc>
              <a:defRPr/>
            </a:pPr>
            <a:r>
              <a:rPr lang="en-US" sz="2400" dirty="0" smtClean="0">
                <a:solidFill>
                  <a:schemeClr val="tx1"/>
                </a:solidFill>
              </a:rPr>
              <a:t>1) There </a:t>
            </a:r>
            <a:r>
              <a:rPr lang="en-US" sz="2400" dirty="0">
                <a:solidFill>
                  <a:schemeClr val="tx1"/>
                </a:solidFill>
              </a:rPr>
              <a:t>is a large variety of living organisms in the world</a:t>
            </a:r>
          </a:p>
          <a:p>
            <a:pPr fontAlgn="auto">
              <a:lnSpc>
                <a:spcPct val="90000"/>
              </a:lnSpc>
              <a:defRPr/>
            </a:pPr>
            <a:r>
              <a:rPr lang="en-US" sz="2400" dirty="0" smtClean="0">
                <a:solidFill>
                  <a:schemeClr val="tx1"/>
                </a:solidFill>
              </a:rPr>
              <a:t>2) Each </a:t>
            </a:r>
            <a:r>
              <a:rPr lang="en-US" sz="2400" dirty="0">
                <a:solidFill>
                  <a:schemeClr val="tx1"/>
                </a:solidFill>
              </a:rPr>
              <a:t>organism is equipped with traits that are ideal for surviving in their natural habitats</a:t>
            </a:r>
          </a:p>
          <a:p>
            <a:pPr fontAlgn="auto">
              <a:lnSpc>
                <a:spcPct val="90000"/>
              </a:lnSpc>
              <a:defRPr/>
            </a:pPr>
            <a:r>
              <a:rPr lang="en-US" sz="2400" dirty="0" smtClean="0">
                <a:solidFill>
                  <a:schemeClr val="tx1"/>
                </a:solidFill>
              </a:rPr>
              <a:t>3) Some </a:t>
            </a:r>
            <a:r>
              <a:rPr lang="en-US" sz="2400" dirty="0">
                <a:solidFill>
                  <a:schemeClr val="tx1"/>
                </a:solidFill>
              </a:rPr>
              <a:t>organisms seems related to others in terms of appearance and/or behavior </a:t>
            </a:r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838200" y="4267200"/>
            <a:ext cx="334645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en-US" altLang="en-US" sz="4000">
                <a:latin typeface="Arial" charset="0"/>
              </a:rPr>
              <a:t>The Theory of</a:t>
            </a:r>
          </a:p>
          <a:p>
            <a:pPr algn="ctr" eaLnBrk="1" hangingPunct="1"/>
            <a:r>
              <a:rPr lang="en-US" altLang="en-US" sz="4000">
                <a:latin typeface="Arial" charset="0"/>
              </a:rPr>
              <a:t>Evolution</a:t>
            </a:r>
          </a:p>
        </p:txBody>
      </p:sp>
      <p:pic>
        <p:nvPicPr>
          <p:cNvPr id="25616" name="Picture 16" descr="darwin-a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505200"/>
            <a:ext cx="2438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6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 build="p"/>
      <p:bldP spid="2560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14400"/>
            <a:ext cx="8229600" cy="914400"/>
          </a:xfrm>
        </p:spPr>
        <p:txBody>
          <a:bodyPr/>
          <a:lstStyle/>
          <a:p>
            <a:pPr algn="ctr"/>
            <a:r>
              <a:rPr lang="en-US" altLang="en-US" sz="4400" dirty="0" smtClean="0">
                <a:solidFill>
                  <a:schemeClr val="tx1"/>
                </a:solidFill>
              </a:rPr>
              <a:t>Theory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3200" dirty="0" smtClean="0">
                <a:solidFill>
                  <a:schemeClr val="tx1"/>
                </a:solidFill>
              </a:rPr>
              <a:t>1) Theories explain a variety of observations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4000" dirty="0" smtClean="0">
                <a:solidFill>
                  <a:schemeClr val="tx1"/>
                </a:solidFill>
              </a:rPr>
              <a:t>Theory of Evolution Through Natural Selection</a:t>
            </a:r>
          </a:p>
        </p:txBody>
      </p:sp>
      <p:sp>
        <p:nvSpPr>
          <p:cNvPr id="34826" name="Rectangle 10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828800"/>
            <a:ext cx="4038600" cy="4114800"/>
          </a:xfrm>
        </p:spPr>
        <p:txBody>
          <a:bodyPr rtlCol="0">
            <a:normAutofit lnSpcReduction="10000"/>
          </a:bodyPr>
          <a:lstStyle/>
          <a:p>
            <a:pPr fontAlgn="auto">
              <a:lnSpc>
                <a:spcPct val="90000"/>
              </a:lnSpc>
              <a:defRPr/>
            </a:pPr>
            <a:r>
              <a:rPr lang="en-US" u="sng" dirty="0" smtClean="0">
                <a:solidFill>
                  <a:schemeClr val="tx1"/>
                </a:solidFill>
              </a:rPr>
              <a:t>Principles of Natural Selection</a:t>
            </a:r>
          </a:p>
          <a:p>
            <a:pPr fontAlgn="auto">
              <a:lnSpc>
                <a:spcPct val="90000"/>
              </a:lnSpc>
              <a:defRPr/>
            </a:pPr>
            <a:r>
              <a:rPr lang="en-US" dirty="0" smtClean="0">
                <a:solidFill>
                  <a:schemeClr val="tx1"/>
                </a:solidFill>
              </a:rPr>
              <a:t>There is variation within any population of organisms</a:t>
            </a:r>
          </a:p>
          <a:p>
            <a:pPr fontAlgn="auto">
              <a:lnSpc>
                <a:spcPct val="90000"/>
              </a:lnSpc>
              <a:defRPr/>
            </a:pPr>
            <a:r>
              <a:rPr lang="en-US" dirty="0" smtClean="0">
                <a:solidFill>
                  <a:schemeClr val="tx1"/>
                </a:solidFill>
              </a:rPr>
              <a:t>There is competition for finite resources</a:t>
            </a:r>
          </a:p>
          <a:p>
            <a:pPr fontAlgn="auto">
              <a:lnSpc>
                <a:spcPct val="90000"/>
              </a:lnSpc>
              <a:defRPr/>
            </a:pPr>
            <a:r>
              <a:rPr lang="en-US" dirty="0" smtClean="0">
                <a:solidFill>
                  <a:schemeClr val="tx1"/>
                </a:solidFill>
              </a:rPr>
              <a:t>Certain variations are better than others for acquiring resources, which increases the chances of survival and reproduction</a:t>
            </a:r>
          </a:p>
          <a:p>
            <a:pPr fontAlgn="auto">
              <a:lnSpc>
                <a:spcPct val="90000"/>
              </a:lnSpc>
              <a:defRPr/>
            </a:pPr>
            <a:r>
              <a:rPr lang="en-US" dirty="0" smtClean="0">
                <a:solidFill>
                  <a:schemeClr val="tx1"/>
                </a:solidFill>
              </a:rPr>
              <a:t>Thus, the next and successive generations will have proportionally more offspring from those with the more advantageous variations</a:t>
            </a:r>
          </a:p>
        </p:txBody>
      </p:sp>
      <p:pic>
        <p:nvPicPr>
          <p:cNvPr id="22532" name="Picture 14" descr="evolution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53000" y="1981200"/>
            <a:ext cx="3419475" cy="1801813"/>
          </a:xfrm>
        </p:spPr>
      </p:pic>
      <p:sp>
        <p:nvSpPr>
          <p:cNvPr id="34832" name="Oval 16"/>
          <p:cNvSpPr>
            <a:spLocks noChangeArrowheads="1"/>
          </p:cNvSpPr>
          <p:nvPr/>
        </p:nvSpPr>
        <p:spPr bwMode="auto">
          <a:xfrm>
            <a:off x="4419600" y="4419600"/>
            <a:ext cx="152400" cy="152400"/>
          </a:xfrm>
          <a:prstGeom prst="ellipse">
            <a:avLst/>
          </a:prstGeom>
          <a:solidFill>
            <a:srgbClr val="0070C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33" name="Oval 17"/>
          <p:cNvSpPr>
            <a:spLocks noChangeArrowheads="1"/>
          </p:cNvSpPr>
          <p:nvPr/>
        </p:nvSpPr>
        <p:spPr bwMode="auto">
          <a:xfrm>
            <a:off x="4648200" y="4419600"/>
            <a:ext cx="152400" cy="152400"/>
          </a:xfrm>
          <a:prstGeom prst="ellipse">
            <a:avLst/>
          </a:prstGeom>
          <a:solidFill>
            <a:srgbClr val="0070C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34" name="Oval 18"/>
          <p:cNvSpPr>
            <a:spLocks noChangeArrowheads="1"/>
          </p:cNvSpPr>
          <p:nvPr/>
        </p:nvSpPr>
        <p:spPr bwMode="auto">
          <a:xfrm>
            <a:off x="6858000" y="44196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35" name="Oval 19"/>
          <p:cNvSpPr>
            <a:spLocks noChangeArrowheads="1"/>
          </p:cNvSpPr>
          <p:nvPr/>
        </p:nvSpPr>
        <p:spPr bwMode="auto">
          <a:xfrm>
            <a:off x="7086600" y="44196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36" name="Oval 20"/>
          <p:cNvSpPr>
            <a:spLocks noChangeArrowheads="1"/>
          </p:cNvSpPr>
          <p:nvPr/>
        </p:nvSpPr>
        <p:spPr bwMode="auto">
          <a:xfrm>
            <a:off x="4419600" y="4953000"/>
            <a:ext cx="152400" cy="152400"/>
          </a:xfrm>
          <a:prstGeom prst="ellipse">
            <a:avLst/>
          </a:prstGeom>
          <a:solidFill>
            <a:srgbClr val="0070C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37" name="Oval 21"/>
          <p:cNvSpPr>
            <a:spLocks noChangeArrowheads="1"/>
          </p:cNvSpPr>
          <p:nvPr/>
        </p:nvSpPr>
        <p:spPr bwMode="auto">
          <a:xfrm>
            <a:off x="4648200" y="4953000"/>
            <a:ext cx="152400" cy="152400"/>
          </a:xfrm>
          <a:prstGeom prst="ellipse">
            <a:avLst/>
          </a:prstGeom>
          <a:solidFill>
            <a:srgbClr val="0070C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38" name="Oval 22"/>
          <p:cNvSpPr>
            <a:spLocks noChangeArrowheads="1"/>
          </p:cNvSpPr>
          <p:nvPr/>
        </p:nvSpPr>
        <p:spPr bwMode="auto">
          <a:xfrm>
            <a:off x="7772400" y="54864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39" name="Oval 23"/>
          <p:cNvSpPr>
            <a:spLocks noChangeArrowheads="1"/>
          </p:cNvSpPr>
          <p:nvPr/>
        </p:nvSpPr>
        <p:spPr bwMode="auto">
          <a:xfrm>
            <a:off x="8001000" y="54864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40" name="Oval 24"/>
          <p:cNvSpPr>
            <a:spLocks noChangeArrowheads="1"/>
          </p:cNvSpPr>
          <p:nvPr/>
        </p:nvSpPr>
        <p:spPr bwMode="auto">
          <a:xfrm>
            <a:off x="7162800" y="49530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41" name="Oval 25"/>
          <p:cNvSpPr>
            <a:spLocks noChangeArrowheads="1"/>
          </p:cNvSpPr>
          <p:nvPr/>
        </p:nvSpPr>
        <p:spPr bwMode="auto">
          <a:xfrm>
            <a:off x="7391400" y="49530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42" name="Oval 26"/>
          <p:cNvSpPr>
            <a:spLocks noChangeArrowheads="1"/>
          </p:cNvSpPr>
          <p:nvPr/>
        </p:nvSpPr>
        <p:spPr bwMode="auto">
          <a:xfrm>
            <a:off x="4419600" y="5486400"/>
            <a:ext cx="152400" cy="152400"/>
          </a:xfrm>
          <a:prstGeom prst="ellipse">
            <a:avLst/>
          </a:prstGeom>
          <a:solidFill>
            <a:srgbClr val="0070C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43" name="Oval 27"/>
          <p:cNvSpPr>
            <a:spLocks noChangeArrowheads="1"/>
          </p:cNvSpPr>
          <p:nvPr/>
        </p:nvSpPr>
        <p:spPr bwMode="auto">
          <a:xfrm>
            <a:off x="4648200" y="5486400"/>
            <a:ext cx="152400" cy="152400"/>
          </a:xfrm>
          <a:prstGeom prst="ellipse">
            <a:avLst/>
          </a:prstGeom>
          <a:solidFill>
            <a:srgbClr val="0070C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44" name="Oval 28"/>
          <p:cNvSpPr>
            <a:spLocks noChangeArrowheads="1"/>
          </p:cNvSpPr>
          <p:nvPr/>
        </p:nvSpPr>
        <p:spPr bwMode="auto">
          <a:xfrm>
            <a:off x="7467600" y="54864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45" name="Oval 29"/>
          <p:cNvSpPr>
            <a:spLocks noChangeArrowheads="1"/>
          </p:cNvSpPr>
          <p:nvPr/>
        </p:nvSpPr>
        <p:spPr bwMode="auto">
          <a:xfrm>
            <a:off x="7239000" y="54864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46" name="Oval 30"/>
          <p:cNvSpPr>
            <a:spLocks noChangeArrowheads="1"/>
          </p:cNvSpPr>
          <p:nvPr/>
        </p:nvSpPr>
        <p:spPr bwMode="auto">
          <a:xfrm>
            <a:off x="6477000" y="54864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47" name="Oval 31"/>
          <p:cNvSpPr>
            <a:spLocks noChangeArrowheads="1"/>
          </p:cNvSpPr>
          <p:nvPr/>
        </p:nvSpPr>
        <p:spPr bwMode="auto">
          <a:xfrm>
            <a:off x="6705600" y="54864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48" name="Oval 32"/>
          <p:cNvSpPr>
            <a:spLocks noChangeArrowheads="1"/>
          </p:cNvSpPr>
          <p:nvPr/>
        </p:nvSpPr>
        <p:spPr bwMode="auto">
          <a:xfrm>
            <a:off x="5943600" y="54864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49" name="Oval 33"/>
          <p:cNvSpPr>
            <a:spLocks noChangeArrowheads="1"/>
          </p:cNvSpPr>
          <p:nvPr/>
        </p:nvSpPr>
        <p:spPr bwMode="auto">
          <a:xfrm>
            <a:off x="6172200" y="54864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50" name="Oval 34"/>
          <p:cNvSpPr>
            <a:spLocks noChangeArrowheads="1"/>
          </p:cNvSpPr>
          <p:nvPr/>
        </p:nvSpPr>
        <p:spPr bwMode="auto">
          <a:xfrm>
            <a:off x="8763000" y="6019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51" name="Oval 35"/>
          <p:cNvSpPr>
            <a:spLocks noChangeArrowheads="1"/>
          </p:cNvSpPr>
          <p:nvPr/>
        </p:nvSpPr>
        <p:spPr bwMode="auto">
          <a:xfrm>
            <a:off x="8991600" y="6019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52" name="Oval 36"/>
          <p:cNvSpPr>
            <a:spLocks noChangeArrowheads="1"/>
          </p:cNvSpPr>
          <p:nvPr/>
        </p:nvSpPr>
        <p:spPr bwMode="auto">
          <a:xfrm>
            <a:off x="4648200" y="6019800"/>
            <a:ext cx="152400" cy="152400"/>
          </a:xfrm>
          <a:prstGeom prst="ellipse">
            <a:avLst/>
          </a:prstGeom>
          <a:solidFill>
            <a:srgbClr val="0070C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53" name="Oval 37"/>
          <p:cNvSpPr>
            <a:spLocks noChangeArrowheads="1"/>
          </p:cNvSpPr>
          <p:nvPr/>
        </p:nvSpPr>
        <p:spPr bwMode="auto">
          <a:xfrm>
            <a:off x="4419600" y="6019800"/>
            <a:ext cx="152400" cy="152400"/>
          </a:xfrm>
          <a:prstGeom prst="ellipse">
            <a:avLst/>
          </a:prstGeom>
          <a:solidFill>
            <a:srgbClr val="0070C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54" name="Oval 38"/>
          <p:cNvSpPr>
            <a:spLocks noChangeArrowheads="1"/>
          </p:cNvSpPr>
          <p:nvPr/>
        </p:nvSpPr>
        <p:spPr bwMode="auto">
          <a:xfrm>
            <a:off x="5715000" y="6019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55" name="Oval 39"/>
          <p:cNvSpPr>
            <a:spLocks noChangeArrowheads="1"/>
          </p:cNvSpPr>
          <p:nvPr/>
        </p:nvSpPr>
        <p:spPr bwMode="auto">
          <a:xfrm>
            <a:off x="6781800" y="6019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56" name="Oval 40"/>
          <p:cNvSpPr>
            <a:spLocks noChangeArrowheads="1"/>
          </p:cNvSpPr>
          <p:nvPr/>
        </p:nvSpPr>
        <p:spPr bwMode="auto">
          <a:xfrm>
            <a:off x="6248400" y="6019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57" name="Oval 41"/>
          <p:cNvSpPr>
            <a:spLocks noChangeArrowheads="1"/>
          </p:cNvSpPr>
          <p:nvPr/>
        </p:nvSpPr>
        <p:spPr bwMode="auto">
          <a:xfrm>
            <a:off x="6553200" y="6019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58" name="Oval 42"/>
          <p:cNvSpPr>
            <a:spLocks noChangeArrowheads="1"/>
          </p:cNvSpPr>
          <p:nvPr/>
        </p:nvSpPr>
        <p:spPr bwMode="auto">
          <a:xfrm>
            <a:off x="5486400" y="6019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59" name="Oval 43"/>
          <p:cNvSpPr>
            <a:spLocks noChangeArrowheads="1"/>
          </p:cNvSpPr>
          <p:nvPr/>
        </p:nvSpPr>
        <p:spPr bwMode="auto">
          <a:xfrm>
            <a:off x="6019800" y="6019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60" name="Oval 44"/>
          <p:cNvSpPr>
            <a:spLocks noChangeArrowheads="1"/>
          </p:cNvSpPr>
          <p:nvPr/>
        </p:nvSpPr>
        <p:spPr bwMode="auto">
          <a:xfrm>
            <a:off x="6553200" y="49530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61" name="Oval 45"/>
          <p:cNvSpPr>
            <a:spLocks noChangeArrowheads="1"/>
          </p:cNvSpPr>
          <p:nvPr/>
        </p:nvSpPr>
        <p:spPr bwMode="auto">
          <a:xfrm>
            <a:off x="6781800" y="49530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62" name="Oval 46"/>
          <p:cNvSpPr>
            <a:spLocks noChangeArrowheads="1"/>
          </p:cNvSpPr>
          <p:nvPr/>
        </p:nvSpPr>
        <p:spPr bwMode="auto">
          <a:xfrm>
            <a:off x="7162800" y="6019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63" name="Oval 47"/>
          <p:cNvSpPr>
            <a:spLocks noChangeArrowheads="1"/>
          </p:cNvSpPr>
          <p:nvPr/>
        </p:nvSpPr>
        <p:spPr bwMode="auto">
          <a:xfrm>
            <a:off x="8229600" y="6019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64" name="Oval 48"/>
          <p:cNvSpPr>
            <a:spLocks noChangeArrowheads="1"/>
          </p:cNvSpPr>
          <p:nvPr/>
        </p:nvSpPr>
        <p:spPr bwMode="auto">
          <a:xfrm>
            <a:off x="4953000" y="6019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65" name="Oval 49"/>
          <p:cNvSpPr>
            <a:spLocks noChangeArrowheads="1"/>
          </p:cNvSpPr>
          <p:nvPr/>
        </p:nvSpPr>
        <p:spPr bwMode="auto">
          <a:xfrm>
            <a:off x="5181600" y="6019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66" name="Oval 50"/>
          <p:cNvSpPr>
            <a:spLocks noChangeArrowheads="1"/>
          </p:cNvSpPr>
          <p:nvPr/>
        </p:nvSpPr>
        <p:spPr bwMode="auto">
          <a:xfrm>
            <a:off x="8458200" y="6019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67" name="Oval 51"/>
          <p:cNvSpPr>
            <a:spLocks noChangeArrowheads="1"/>
          </p:cNvSpPr>
          <p:nvPr/>
        </p:nvSpPr>
        <p:spPr bwMode="auto">
          <a:xfrm>
            <a:off x="7924800" y="6019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68" name="Oval 52"/>
          <p:cNvSpPr>
            <a:spLocks noChangeArrowheads="1"/>
          </p:cNvSpPr>
          <p:nvPr/>
        </p:nvSpPr>
        <p:spPr bwMode="auto">
          <a:xfrm>
            <a:off x="7696200" y="6019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69" name="Oval 53"/>
          <p:cNvSpPr>
            <a:spLocks noChangeArrowheads="1"/>
          </p:cNvSpPr>
          <p:nvPr/>
        </p:nvSpPr>
        <p:spPr bwMode="auto">
          <a:xfrm>
            <a:off x="7391400" y="60198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4872" name="Line 56"/>
          <p:cNvSpPr>
            <a:spLocks noChangeShapeType="1"/>
          </p:cNvSpPr>
          <p:nvPr/>
        </p:nvSpPr>
        <p:spPr bwMode="auto">
          <a:xfrm flipH="1">
            <a:off x="4495800" y="57150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73" name="Line 57"/>
          <p:cNvSpPr>
            <a:spLocks noChangeShapeType="1"/>
          </p:cNvSpPr>
          <p:nvPr/>
        </p:nvSpPr>
        <p:spPr bwMode="auto">
          <a:xfrm flipH="1">
            <a:off x="4495800" y="46482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74" name="Line 58"/>
          <p:cNvSpPr>
            <a:spLocks noChangeShapeType="1"/>
          </p:cNvSpPr>
          <p:nvPr/>
        </p:nvSpPr>
        <p:spPr bwMode="auto">
          <a:xfrm flipH="1">
            <a:off x="4724400" y="57150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75" name="Line 59"/>
          <p:cNvSpPr>
            <a:spLocks noChangeShapeType="1"/>
          </p:cNvSpPr>
          <p:nvPr/>
        </p:nvSpPr>
        <p:spPr bwMode="auto">
          <a:xfrm flipH="1">
            <a:off x="4724400" y="5181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76" name="Line 60"/>
          <p:cNvSpPr>
            <a:spLocks noChangeShapeType="1"/>
          </p:cNvSpPr>
          <p:nvPr/>
        </p:nvSpPr>
        <p:spPr bwMode="auto">
          <a:xfrm flipH="1">
            <a:off x="4724400" y="46482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77" name="Line 61"/>
          <p:cNvSpPr>
            <a:spLocks noChangeShapeType="1"/>
          </p:cNvSpPr>
          <p:nvPr/>
        </p:nvSpPr>
        <p:spPr bwMode="auto">
          <a:xfrm flipH="1">
            <a:off x="4495800" y="5181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82" name="Line 66"/>
          <p:cNvSpPr>
            <a:spLocks noChangeShapeType="1"/>
          </p:cNvSpPr>
          <p:nvPr/>
        </p:nvSpPr>
        <p:spPr bwMode="auto">
          <a:xfrm flipH="1">
            <a:off x="6781800" y="4648200"/>
            <a:ext cx="76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84" name="Line 68"/>
          <p:cNvSpPr>
            <a:spLocks noChangeShapeType="1"/>
          </p:cNvSpPr>
          <p:nvPr/>
        </p:nvSpPr>
        <p:spPr bwMode="auto">
          <a:xfrm flipH="1">
            <a:off x="6705600" y="5181600"/>
            <a:ext cx="1524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85" name="Line 69"/>
          <p:cNvSpPr>
            <a:spLocks noChangeShapeType="1"/>
          </p:cNvSpPr>
          <p:nvPr/>
        </p:nvSpPr>
        <p:spPr bwMode="auto">
          <a:xfrm flipH="1">
            <a:off x="6172200" y="5105400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86" name="Line 70"/>
          <p:cNvSpPr>
            <a:spLocks noChangeShapeType="1"/>
          </p:cNvSpPr>
          <p:nvPr/>
        </p:nvSpPr>
        <p:spPr bwMode="auto">
          <a:xfrm flipH="1">
            <a:off x="5257800" y="5638800"/>
            <a:ext cx="6858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87" name="Line 71"/>
          <p:cNvSpPr>
            <a:spLocks noChangeShapeType="1"/>
          </p:cNvSpPr>
          <p:nvPr/>
        </p:nvSpPr>
        <p:spPr bwMode="auto">
          <a:xfrm flipH="1">
            <a:off x="5791200" y="5638800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88" name="Line 72"/>
          <p:cNvSpPr>
            <a:spLocks noChangeShapeType="1"/>
          </p:cNvSpPr>
          <p:nvPr/>
        </p:nvSpPr>
        <p:spPr bwMode="auto">
          <a:xfrm flipH="1">
            <a:off x="6248400" y="5638800"/>
            <a:ext cx="228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89" name="Line 73"/>
          <p:cNvSpPr>
            <a:spLocks noChangeShapeType="1"/>
          </p:cNvSpPr>
          <p:nvPr/>
        </p:nvSpPr>
        <p:spPr bwMode="auto">
          <a:xfrm>
            <a:off x="6781800" y="5638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90" name="Line 74"/>
          <p:cNvSpPr>
            <a:spLocks noChangeShapeType="1"/>
          </p:cNvSpPr>
          <p:nvPr/>
        </p:nvSpPr>
        <p:spPr bwMode="auto">
          <a:xfrm>
            <a:off x="7315200" y="5638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92" name="Line 76"/>
          <p:cNvSpPr>
            <a:spLocks noChangeShapeType="1"/>
          </p:cNvSpPr>
          <p:nvPr/>
        </p:nvSpPr>
        <p:spPr bwMode="auto">
          <a:xfrm>
            <a:off x="7239000" y="4648200"/>
            <a:ext cx="76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93" name="Line 77"/>
          <p:cNvSpPr>
            <a:spLocks noChangeShapeType="1"/>
          </p:cNvSpPr>
          <p:nvPr/>
        </p:nvSpPr>
        <p:spPr bwMode="auto">
          <a:xfrm>
            <a:off x="7239000" y="5181600"/>
            <a:ext cx="1524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94" name="Line 78"/>
          <p:cNvSpPr>
            <a:spLocks noChangeShapeType="1"/>
          </p:cNvSpPr>
          <p:nvPr/>
        </p:nvSpPr>
        <p:spPr bwMode="auto">
          <a:xfrm>
            <a:off x="7543800" y="5105400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95" name="Line 79"/>
          <p:cNvSpPr>
            <a:spLocks noChangeShapeType="1"/>
          </p:cNvSpPr>
          <p:nvPr/>
        </p:nvSpPr>
        <p:spPr bwMode="auto">
          <a:xfrm>
            <a:off x="7620000" y="5638800"/>
            <a:ext cx="3048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96" name="Line 80"/>
          <p:cNvSpPr>
            <a:spLocks noChangeShapeType="1"/>
          </p:cNvSpPr>
          <p:nvPr/>
        </p:nvSpPr>
        <p:spPr bwMode="auto">
          <a:xfrm>
            <a:off x="7924800" y="5638800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898" name="Line 82"/>
          <p:cNvSpPr>
            <a:spLocks noChangeShapeType="1"/>
          </p:cNvSpPr>
          <p:nvPr/>
        </p:nvSpPr>
        <p:spPr bwMode="auto">
          <a:xfrm>
            <a:off x="8153400" y="5638800"/>
            <a:ext cx="6858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4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4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4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4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4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4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4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4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4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34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4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4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4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4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34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34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34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4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34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34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34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34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4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34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34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34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34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4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34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34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34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500"/>
                                        <p:tgtEl>
                                          <p:spTgt spid="34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4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"/>
                                        <p:tgtEl>
                                          <p:spTgt spid="34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34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"/>
                                        <p:tgtEl>
                                          <p:spTgt spid="34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"/>
                                        <p:tgtEl>
                                          <p:spTgt spid="34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34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"/>
                                        <p:tgtEl>
                                          <p:spTgt spid="34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34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500"/>
                                        <p:tgtEl>
                                          <p:spTgt spid="34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9" dur="500"/>
                                        <p:tgtEl>
                                          <p:spTgt spid="34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34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"/>
                                        <p:tgtEl>
                                          <p:spTgt spid="34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"/>
                                        <p:tgtEl>
                                          <p:spTgt spid="34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1" dur="500"/>
                                        <p:tgtEl>
                                          <p:spTgt spid="34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4" dur="500"/>
                                        <p:tgtEl>
                                          <p:spTgt spid="34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34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500"/>
                                        <p:tgtEl>
                                          <p:spTgt spid="34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500"/>
                                        <p:tgtEl>
                                          <p:spTgt spid="34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500"/>
                                        <p:tgtEl>
                                          <p:spTgt spid="34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500"/>
                                        <p:tgtEl>
                                          <p:spTgt spid="34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34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500"/>
                                        <p:tgtEl>
                                          <p:spTgt spid="34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500"/>
                                        <p:tgtEl>
                                          <p:spTgt spid="3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500"/>
                                        <p:tgtEl>
                                          <p:spTgt spid="3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500"/>
                                        <p:tgtEl>
                                          <p:spTgt spid="34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34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500"/>
                                        <p:tgtEl>
                                          <p:spTgt spid="34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500"/>
                                        <p:tgtEl>
                                          <p:spTgt spid="34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500"/>
                                        <p:tgtEl>
                                          <p:spTgt spid="34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 nodeType="clickPar">
                      <p:stCondLst>
                        <p:cond delay="indefinite"/>
                      </p:stCondLst>
                      <p:childTnLst>
                        <p:par>
                          <p:cTn id="2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500"/>
                                        <p:tgtEl>
                                          <p:spTgt spid="348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2" grpId="0" animBg="1"/>
      <p:bldP spid="34833" grpId="0" animBg="1"/>
      <p:bldP spid="34834" grpId="0" animBg="1"/>
      <p:bldP spid="34835" grpId="0" animBg="1"/>
      <p:bldP spid="34836" grpId="0" animBg="1"/>
      <p:bldP spid="34837" grpId="0" animBg="1"/>
      <p:bldP spid="34838" grpId="0" animBg="1"/>
      <p:bldP spid="34839" grpId="0" animBg="1"/>
      <p:bldP spid="34840" grpId="0" animBg="1"/>
      <p:bldP spid="34841" grpId="0" animBg="1"/>
      <p:bldP spid="34842" grpId="0" animBg="1"/>
      <p:bldP spid="34843" grpId="0" animBg="1"/>
      <p:bldP spid="34844" grpId="0" animBg="1"/>
      <p:bldP spid="34845" grpId="0" animBg="1"/>
      <p:bldP spid="34845" grpId="1" animBg="1"/>
      <p:bldP spid="34846" grpId="0" animBg="1"/>
      <p:bldP spid="34847" grpId="0" animBg="1"/>
      <p:bldP spid="34848" grpId="0" animBg="1"/>
      <p:bldP spid="34849" grpId="0" animBg="1"/>
      <p:bldP spid="34850" grpId="0" animBg="1"/>
      <p:bldP spid="34851" grpId="0" animBg="1"/>
      <p:bldP spid="34852" grpId="0" animBg="1"/>
      <p:bldP spid="34853" grpId="0" animBg="1"/>
      <p:bldP spid="34854" grpId="0" animBg="1"/>
      <p:bldP spid="34855" grpId="0" animBg="1"/>
      <p:bldP spid="34856" grpId="0" animBg="1"/>
      <p:bldP spid="34857" grpId="0" animBg="1"/>
      <p:bldP spid="34858" grpId="0" animBg="1"/>
      <p:bldP spid="34859" grpId="0" animBg="1"/>
      <p:bldP spid="34860" grpId="0" animBg="1"/>
      <p:bldP spid="34861" grpId="0" animBg="1"/>
      <p:bldP spid="34862" grpId="0" animBg="1"/>
      <p:bldP spid="34863" grpId="0" animBg="1"/>
      <p:bldP spid="34864" grpId="0" animBg="1"/>
      <p:bldP spid="34865" grpId="0" animBg="1"/>
      <p:bldP spid="34866" grpId="0" animBg="1"/>
      <p:bldP spid="34867" grpId="0" animBg="1"/>
      <p:bldP spid="34868" grpId="0" animBg="1"/>
      <p:bldP spid="34869" grpId="0" animBg="1"/>
      <p:bldP spid="34872" grpId="0" animBg="1"/>
      <p:bldP spid="34873" grpId="0" animBg="1"/>
      <p:bldP spid="34874" grpId="0" animBg="1"/>
      <p:bldP spid="34875" grpId="0" animBg="1"/>
      <p:bldP spid="34876" grpId="0" animBg="1"/>
      <p:bldP spid="34877" grpId="0" animBg="1"/>
      <p:bldP spid="34882" grpId="0" animBg="1"/>
      <p:bldP spid="34884" grpId="0" animBg="1"/>
      <p:bldP spid="34885" grpId="0" animBg="1"/>
      <p:bldP spid="34886" grpId="0" animBg="1"/>
      <p:bldP spid="34887" grpId="0" animBg="1"/>
      <p:bldP spid="34888" grpId="0" animBg="1"/>
      <p:bldP spid="34889" grpId="0" animBg="1"/>
      <p:bldP spid="34890" grpId="0" animBg="1"/>
      <p:bldP spid="34892" grpId="0" animBg="1"/>
      <p:bldP spid="34893" grpId="0" animBg="1"/>
      <p:bldP spid="34894" grpId="0" animBg="1"/>
      <p:bldP spid="34895" grpId="0" animBg="1"/>
      <p:bldP spid="34895" grpId="1" animBg="1"/>
      <p:bldP spid="34896" grpId="0" animBg="1"/>
      <p:bldP spid="3489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4000" dirty="0" smtClean="0">
                <a:solidFill>
                  <a:schemeClr val="tx1"/>
                </a:solidFill>
              </a:rPr>
              <a:t>Major Depressive Disorder: A Cognitive Theory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81200"/>
            <a:ext cx="8229600" cy="3949700"/>
          </a:xfrm>
        </p:spPr>
        <p:txBody>
          <a:bodyPr rtlCol="0">
            <a:normAutofit fontScale="92500" lnSpcReduction="20000"/>
          </a:bodyPr>
          <a:lstStyle/>
          <a:p>
            <a:pPr fontAlgn="auto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>
                <a:solidFill>
                  <a:schemeClr val="tx1"/>
                </a:solidFill>
              </a:rPr>
              <a:t>    </a:t>
            </a:r>
            <a:r>
              <a:rPr lang="en-US" u="sng" dirty="0">
                <a:solidFill>
                  <a:schemeClr val="tx1"/>
                </a:solidFill>
              </a:rPr>
              <a:t>Observations</a:t>
            </a:r>
          </a:p>
          <a:p>
            <a:pPr fontAlgn="auto">
              <a:lnSpc>
                <a:spcPct val="90000"/>
              </a:lnSpc>
              <a:defRPr/>
            </a:pPr>
            <a:r>
              <a:rPr lang="en-US" dirty="0" smtClean="0">
                <a:solidFill>
                  <a:schemeClr val="tx1"/>
                </a:solidFill>
              </a:rPr>
              <a:t>People who are depressed display:</a:t>
            </a:r>
          </a:p>
          <a:p>
            <a:pPr lvl="1" fontAlgn="auto">
              <a:lnSpc>
                <a:spcPct val="90000"/>
              </a:lnSpc>
              <a:defRPr/>
            </a:pPr>
            <a:r>
              <a:rPr lang="en-US" sz="1800" dirty="0" smtClean="0">
                <a:solidFill>
                  <a:schemeClr val="tx1"/>
                </a:solidFill>
              </a:rPr>
              <a:t>Frequent </a:t>
            </a:r>
            <a:r>
              <a:rPr lang="en-US" sz="1800" dirty="0">
                <a:solidFill>
                  <a:schemeClr val="tx1"/>
                </a:solidFill>
              </a:rPr>
              <a:t>thoughts of worthlessness</a:t>
            </a:r>
          </a:p>
          <a:p>
            <a:pPr lvl="1" fontAlgn="auto">
              <a:lnSpc>
                <a:spcPct val="90000"/>
              </a:lnSpc>
              <a:defRPr/>
            </a:pPr>
            <a:r>
              <a:rPr lang="en-US" sz="1800" dirty="0">
                <a:solidFill>
                  <a:schemeClr val="tx1"/>
                </a:solidFill>
              </a:rPr>
              <a:t>Inappropriate feelings of guilt</a:t>
            </a:r>
          </a:p>
          <a:p>
            <a:pPr lvl="1" fontAlgn="auto">
              <a:lnSpc>
                <a:spcPct val="90000"/>
              </a:lnSpc>
              <a:defRPr/>
            </a:pPr>
            <a:r>
              <a:rPr lang="en-US" sz="1800" dirty="0">
                <a:solidFill>
                  <a:schemeClr val="tx1"/>
                </a:solidFill>
              </a:rPr>
              <a:t>Feelings of helplessness</a:t>
            </a:r>
          </a:p>
          <a:p>
            <a:pPr fontAlgn="auto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>
              <a:solidFill>
                <a:schemeClr val="tx1"/>
              </a:solidFill>
            </a:endParaRPr>
          </a:p>
          <a:p>
            <a:pPr fontAlgn="auto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>
                <a:solidFill>
                  <a:schemeClr val="tx1"/>
                </a:solidFill>
              </a:rPr>
              <a:t>    </a:t>
            </a:r>
            <a:r>
              <a:rPr lang="en-US" u="sng" dirty="0">
                <a:solidFill>
                  <a:schemeClr val="tx1"/>
                </a:solidFill>
              </a:rPr>
              <a:t>Cognitive Theory </a:t>
            </a:r>
            <a:r>
              <a:rPr lang="en-US" u="sng" dirty="0" smtClean="0">
                <a:solidFill>
                  <a:schemeClr val="tx1"/>
                </a:solidFill>
              </a:rPr>
              <a:t>Principle</a:t>
            </a:r>
            <a:endParaRPr lang="en-US" u="sng" dirty="0">
              <a:solidFill>
                <a:schemeClr val="tx1"/>
              </a:solidFill>
            </a:endParaRPr>
          </a:p>
          <a:p>
            <a:pPr fontAlgn="auto">
              <a:lnSpc>
                <a:spcPct val="90000"/>
              </a:lnSpc>
              <a:defRPr/>
            </a:pPr>
            <a:r>
              <a:rPr lang="en-US" dirty="0" smtClean="0">
                <a:solidFill>
                  <a:schemeClr val="tx1"/>
                </a:solidFill>
              </a:rPr>
              <a:t>People with depression display low self-esteem</a:t>
            </a:r>
          </a:p>
          <a:p>
            <a:pPr lvl="1" fontAlgn="auto">
              <a:lnSpc>
                <a:spcPct val="90000"/>
              </a:lnSpc>
              <a:defRPr/>
            </a:pPr>
            <a:r>
              <a:rPr lang="en-US" dirty="0" smtClean="0">
                <a:solidFill>
                  <a:schemeClr val="tx1"/>
                </a:solidFill>
              </a:rPr>
              <a:t>They </a:t>
            </a:r>
            <a:r>
              <a:rPr lang="en-US" i="1" dirty="0" smtClean="0">
                <a:solidFill>
                  <a:schemeClr val="tx1"/>
                </a:solidFill>
              </a:rPr>
              <a:t>think</a:t>
            </a:r>
            <a:r>
              <a:rPr lang="en-US" dirty="0" smtClean="0">
                <a:solidFill>
                  <a:schemeClr val="tx1"/>
                </a:solidFill>
              </a:rPr>
              <a:t> poorly of themselves</a:t>
            </a:r>
          </a:p>
          <a:p>
            <a:pPr fontAlgn="auto">
              <a:lnSpc>
                <a:spcPct val="90000"/>
              </a:lnSpc>
              <a:defRPr/>
            </a:pPr>
            <a:r>
              <a:rPr lang="en-US" dirty="0" smtClean="0">
                <a:solidFill>
                  <a:schemeClr val="tx1"/>
                </a:solidFill>
              </a:rPr>
              <a:t>Thinking </a:t>
            </a:r>
            <a:r>
              <a:rPr lang="en-US" dirty="0" err="1">
                <a:solidFill>
                  <a:schemeClr val="tx1"/>
                </a:solidFill>
              </a:rPr>
              <a:t>colours</a:t>
            </a:r>
            <a:r>
              <a:rPr lang="en-US" dirty="0">
                <a:solidFill>
                  <a:schemeClr val="tx1"/>
                </a:solidFill>
              </a:rPr>
              <a:t> our feelings</a:t>
            </a:r>
          </a:p>
          <a:p>
            <a:pPr lvl="1" fontAlgn="auto">
              <a:lnSpc>
                <a:spcPct val="90000"/>
              </a:lnSpc>
              <a:defRPr/>
            </a:pPr>
            <a:r>
              <a:rPr lang="en-US" sz="1800" dirty="0" smtClean="0">
                <a:solidFill>
                  <a:schemeClr val="tx1"/>
                </a:solidFill>
              </a:rPr>
              <a:t>Negative thoughts = negative emotions</a:t>
            </a:r>
            <a:endParaRPr lang="en-US" sz="1800" dirty="0">
              <a:solidFill>
                <a:schemeClr val="tx1"/>
              </a:solidFill>
            </a:endParaRPr>
          </a:p>
          <a:p>
            <a:pPr fontAlgn="auto">
              <a:lnSpc>
                <a:spcPct val="90000"/>
              </a:lnSpc>
              <a:defRPr/>
            </a:pPr>
            <a:r>
              <a:rPr lang="en-US" dirty="0">
                <a:solidFill>
                  <a:schemeClr val="tx1"/>
                </a:solidFill>
              </a:rPr>
              <a:t>Theory: </a:t>
            </a:r>
            <a:r>
              <a:rPr lang="en-US" dirty="0" smtClean="0">
                <a:solidFill>
                  <a:schemeClr val="tx1"/>
                </a:solidFill>
              </a:rPr>
              <a:t>Low </a:t>
            </a:r>
            <a:r>
              <a:rPr lang="en-US" dirty="0">
                <a:solidFill>
                  <a:schemeClr val="tx1"/>
                </a:solidFill>
              </a:rPr>
              <a:t>self-esteem </a:t>
            </a:r>
            <a:r>
              <a:rPr lang="en-US" dirty="0" smtClean="0">
                <a:solidFill>
                  <a:schemeClr val="tx1"/>
                </a:solidFill>
              </a:rPr>
              <a:t>underlies </a:t>
            </a:r>
            <a:r>
              <a:rPr lang="en-US" dirty="0">
                <a:solidFill>
                  <a:schemeClr val="tx1"/>
                </a:solidFill>
              </a:rPr>
              <a:t>depression</a:t>
            </a:r>
          </a:p>
          <a:p>
            <a:pPr fontAlgn="auto">
              <a:lnSpc>
                <a:spcPct val="90000"/>
              </a:lnSpc>
              <a:defRPr/>
            </a:pPr>
            <a:endParaRPr lang="en-US" dirty="0"/>
          </a:p>
          <a:p>
            <a:pPr fontAlgn="auto">
              <a:lnSpc>
                <a:spcPct val="90000"/>
              </a:lnSpc>
              <a:defRPr/>
            </a:pPr>
            <a:endParaRPr lang="en-US" dirty="0"/>
          </a:p>
        </p:txBody>
      </p:sp>
      <p:pic>
        <p:nvPicPr>
          <p:cNvPr id="23556" name="Picture 10" descr="Forms of depress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828800"/>
            <a:ext cx="3051175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8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8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86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86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4400" dirty="0" smtClean="0">
                <a:solidFill>
                  <a:schemeClr val="tx1"/>
                </a:solidFill>
              </a:rPr>
              <a:t>Theory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800" dirty="0" smtClean="0">
                <a:solidFill>
                  <a:schemeClr val="tx1"/>
                </a:solidFill>
              </a:rPr>
              <a:t>1) Theories explain a variety of observations</a:t>
            </a:r>
          </a:p>
          <a:p>
            <a:r>
              <a:rPr lang="en-US" altLang="en-US" sz="2800" dirty="0" smtClean="0">
                <a:solidFill>
                  <a:schemeClr val="tx1"/>
                </a:solidFill>
              </a:rPr>
              <a:t>2) They explain through an organized set of principles (or principle)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4000" dirty="0" smtClean="0">
                <a:solidFill>
                  <a:schemeClr val="tx1"/>
                </a:solidFill>
              </a:rPr>
              <a:t>Major Depressive Disorder: A Neurobiological Theory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52600"/>
            <a:ext cx="4038600" cy="411480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altLang="en-US" sz="2400" dirty="0" smtClean="0"/>
          </a:p>
          <a:p>
            <a:pPr>
              <a:lnSpc>
                <a:spcPct val="80000"/>
              </a:lnSpc>
            </a:pPr>
            <a:r>
              <a:rPr lang="en-US" altLang="en-US" sz="2400" dirty="0" smtClean="0">
                <a:solidFill>
                  <a:schemeClr val="tx1"/>
                </a:solidFill>
              </a:rPr>
              <a:t>Neurochemical activity underlies all of our experiences, including our feelings</a:t>
            </a:r>
          </a:p>
          <a:p>
            <a:pPr>
              <a:lnSpc>
                <a:spcPct val="80000"/>
              </a:lnSpc>
            </a:pPr>
            <a:r>
              <a:rPr lang="en-US" altLang="en-US" sz="2400" dirty="0" smtClean="0">
                <a:solidFill>
                  <a:schemeClr val="tx1"/>
                </a:solidFill>
              </a:rPr>
              <a:t>Serotonin (a neurotransmitter) is associated with positive mood</a:t>
            </a:r>
          </a:p>
          <a:p>
            <a:pPr>
              <a:lnSpc>
                <a:spcPct val="80000"/>
              </a:lnSpc>
            </a:pPr>
            <a:r>
              <a:rPr lang="en-US" altLang="en-US" sz="2400" dirty="0" smtClean="0">
                <a:solidFill>
                  <a:schemeClr val="tx1"/>
                </a:solidFill>
              </a:rPr>
              <a:t>Theory: Neurochemical imbalance (low serotonin) underlies depression</a:t>
            </a:r>
          </a:p>
          <a:p>
            <a:pPr>
              <a:lnSpc>
                <a:spcPct val="80000"/>
              </a:lnSpc>
            </a:pPr>
            <a:endParaRPr lang="en-US" altLang="en-US" sz="2400" dirty="0" smtClean="0"/>
          </a:p>
          <a:p>
            <a:pPr>
              <a:lnSpc>
                <a:spcPct val="80000"/>
              </a:lnSpc>
            </a:pPr>
            <a:endParaRPr lang="en-US" altLang="en-US" sz="2400" dirty="0" smtClean="0"/>
          </a:p>
        </p:txBody>
      </p:sp>
      <p:pic>
        <p:nvPicPr>
          <p:cNvPr id="25604" name="Picture 7" descr="depression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45075" y="1981200"/>
            <a:ext cx="3244850" cy="41148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4400" dirty="0" smtClean="0">
                <a:solidFill>
                  <a:schemeClr val="tx1"/>
                </a:solidFill>
              </a:rPr>
              <a:t>Hypotheses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lnSpc>
                <a:spcPct val="90000"/>
              </a:lnSpc>
              <a:defRPr/>
            </a:pPr>
            <a:r>
              <a:rPr lang="en-US" sz="2400" dirty="0" smtClean="0">
                <a:solidFill>
                  <a:schemeClr val="tx1"/>
                </a:solidFill>
              </a:rPr>
              <a:t>Testable predictions that logically flow from the principles of the theory</a:t>
            </a:r>
          </a:p>
          <a:p>
            <a:pPr fontAlgn="auto">
              <a:lnSpc>
                <a:spcPct val="90000"/>
              </a:lnSpc>
              <a:defRPr/>
            </a:pPr>
            <a:r>
              <a:rPr lang="en-US" sz="2400" dirty="0" smtClean="0">
                <a:solidFill>
                  <a:schemeClr val="tx1"/>
                </a:solidFill>
              </a:rPr>
              <a:t>Cognitive Theory of Depression</a:t>
            </a:r>
          </a:p>
          <a:p>
            <a:pPr lvl="1" fontAlgn="auto">
              <a:lnSpc>
                <a:spcPct val="9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Low self-esteem underlies depression</a:t>
            </a:r>
          </a:p>
          <a:p>
            <a:pPr lvl="1" fontAlgn="auto">
              <a:lnSpc>
                <a:spcPct val="9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Thus, improving one’s self-esteem should alleviate depression</a:t>
            </a:r>
          </a:p>
          <a:p>
            <a:pPr fontAlgn="auto">
              <a:lnSpc>
                <a:spcPct val="90000"/>
              </a:lnSpc>
              <a:defRPr/>
            </a:pPr>
            <a:r>
              <a:rPr lang="en-US" sz="2400" dirty="0" smtClean="0">
                <a:solidFill>
                  <a:schemeClr val="tx1"/>
                </a:solidFill>
              </a:rPr>
              <a:t>Neurobiological Theory of Depression</a:t>
            </a:r>
          </a:p>
          <a:p>
            <a:pPr lvl="1" fontAlgn="auto">
              <a:lnSpc>
                <a:spcPct val="9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Neurochemical imbalance (low serotonin) underlies depression</a:t>
            </a:r>
          </a:p>
          <a:p>
            <a:pPr lvl="1" fontAlgn="auto">
              <a:lnSpc>
                <a:spcPct val="9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Thus, drugs that increase serotonin should alleviate depression</a:t>
            </a:r>
          </a:p>
          <a:p>
            <a:pPr fontAlgn="auto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z="2400" dirty="0" smtClean="0"/>
          </a:p>
          <a:p>
            <a:pPr lvl="1" fontAlgn="auto">
              <a:lnSpc>
                <a:spcPct val="90000"/>
              </a:lnSpc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None/>
              <a:defRPr/>
            </a:pPr>
            <a:endParaRPr lang="en-US" sz="2000" dirty="0" smtClean="0"/>
          </a:p>
          <a:p>
            <a:pPr lvl="1" fontAlgn="auto">
              <a:lnSpc>
                <a:spcPct val="9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endParaRPr 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4000" dirty="0" smtClean="0">
                <a:solidFill>
                  <a:schemeClr val="tx1"/>
                </a:solidFill>
              </a:rPr>
              <a:t>How Does One Measure Self-Esteem?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lnSpc>
                <a:spcPct val="90000"/>
              </a:lnSpc>
              <a:defRPr/>
            </a:pPr>
            <a:r>
              <a:rPr lang="en-US" sz="2800" dirty="0">
                <a:solidFill>
                  <a:schemeClr val="tx1"/>
                </a:solidFill>
              </a:rPr>
              <a:t>A researcher must define the operations they went through to measure the attribute or behavior in question</a:t>
            </a:r>
          </a:p>
          <a:p>
            <a:pPr fontAlgn="auto">
              <a:lnSpc>
                <a:spcPct val="90000"/>
              </a:lnSpc>
              <a:defRPr/>
            </a:pPr>
            <a:r>
              <a:rPr lang="en-US" sz="2800" dirty="0">
                <a:solidFill>
                  <a:schemeClr val="tx1"/>
                </a:solidFill>
              </a:rPr>
              <a:t>Self-Esteem</a:t>
            </a:r>
          </a:p>
          <a:p>
            <a:pPr lvl="1" fontAlgn="auto">
              <a:lnSpc>
                <a:spcPct val="9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Measured by an individual’s responses to statements</a:t>
            </a:r>
          </a:p>
          <a:p>
            <a:pPr lvl="1" fontAlgn="auto">
              <a:lnSpc>
                <a:spcPct val="9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2400" dirty="0">
                <a:solidFill>
                  <a:schemeClr val="tx1"/>
                </a:solidFill>
              </a:rPr>
              <a:t>On a scale of 1 to 7, to what extent do you agree with the following statements:</a:t>
            </a:r>
          </a:p>
          <a:p>
            <a:pPr lvl="2" fontAlgn="auto">
              <a:lnSpc>
                <a:spcPct val="90000"/>
              </a:lnSpc>
              <a:defRPr/>
            </a:pPr>
            <a:r>
              <a:rPr lang="en-US" sz="2000" dirty="0">
                <a:solidFill>
                  <a:schemeClr val="tx1"/>
                </a:solidFill>
              </a:rPr>
              <a:t>“I have good ideas”</a:t>
            </a:r>
          </a:p>
          <a:p>
            <a:pPr lvl="2" fontAlgn="auto">
              <a:lnSpc>
                <a:spcPct val="90000"/>
              </a:lnSpc>
              <a:defRPr/>
            </a:pPr>
            <a:r>
              <a:rPr lang="en-US" sz="2000" dirty="0">
                <a:solidFill>
                  <a:schemeClr val="tx1"/>
                </a:solidFill>
              </a:rPr>
              <a:t>“I am fun to be with”</a:t>
            </a:r>
          </a:p>
          <a:p>
            <a:pPr fontAlgn="auto">
              <a:lnSpc>
                <a:spcPct val="90000"/>
              </a:lnSpc>
              <a:defRPr/>
            </a:pPr>
            <a:r>
              <a:rPr lang="en-US" sz="2800" b="1" dirty="0">
                <a:solidFill>
                  <a:schemeClr val="tx1"/>
                </a:solidFill>
              </a:rPr>
              <a:t>Operational Definitions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4400" dirty="0" smtClean="0">
                <a:solidFill>
                  <a:schemeClr val="tx1"/>
                </a:solidFill>
              </a:rPr>
              <a:t>Operational Definitions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400" dirty="0" smtClean="0">
                <a:solidFill>
                  <a:schemeClr val="tx1"/>
                </a:solidFill>
              </a:rPr>
              <a:t>Function 1</a:t>
            </a:r>
          </a:p>
          <a:p>
            <a:pPr lvl="1"/>
            <a:r>
              <a:rPr lang="en-US" altLang="en-US" sz="2000" dirty="0" smtClean="0">
                <a:solidFill>
                  <a:schemeClr val="tx1"/>
                </a:solidFill>
              </a:rPr>
              <a:t>Protects against experimenter bias</a:t>
            </a:r>
          </a:p>
          <a:p>
            <a:r>
              <a:rPr lang="en-US" altLang="en-US" sz="2400" dirty="0" smtClean="0">
                <a:solidFill>
                  <a:schemeClr val="tx1"/>
                </a:solidFill>
              </a:rPr>
              <a:t>Function 2</a:t>
            </a:r>
          </a:p>
          <a:p>
            <a:pPr lvl="1"/>
            <a:r>
              <a:rPr lang="en-US" altLang="en-US" sz="2000" dirty="0" smtClean="0">
                <a:solidFill>
                  <a:schemeClr val="tx1"/>
                </a:solidFill>
              </a:rPr>
              <a:t>Allows for </a:t>
            </a:r>
            <a:r>
              <a:rPr lang="en-US" altLang="en-US" sz="2000" b="1" dirty="0" smtClean="0">
                <a:solidFill>
                  <a:schemeClr val="tx1"/>
                </a:solidFill>
              </a:rPr>
              <a:t>replication</a:t>
            </a:r>
          </a:p>
          <a:p>
            <a:pPr lvl="2"/>
            <a:r>
              <a:rPr lang="en-US" altLang="en-US" sz="2000" dirty="0" smtClean="0">
                <a:solidFill>
                  <a:schemeClr val="tx1"/>
                </a:solidFill>
              </a:rPr>
              <a:t>Repeating the same study with identical procedure but different participants</a:t>
            </a:r>
          </a:p>
          <a:p>
            <a:pPr lvl="2"/>
            <a:r>
              <a:rPr lang="en-US" altLang="en-US" sz="2000" dirty="0" smtClean="0">
                <a:solidFill>
                  <a:schemeClr val="tx1"/>
                </a:solidFill>
              </a:rPr>
              <a:t>Repeating the study with slight modification of the procedure to see if the original findings can be extended to other circumstances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4400" dirty="0" smtClean="0">
                <a:solidFill>
                  <a:schemeClr val="tx1"/>
                </a:solidFill>
              </a:rPr>
              <a:t>The Scientific Method</a:t>
            </a:r>
          </a:p>
        </p:txBody>
      </p:sp>
      <p:pic>
        <p:nvPicPr>
          <p:cNvPr id="30723" name="Picture 4" descr="Myers9e_fig_1_0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1981200"/>
            <a:ext cx="6191250" cy="4144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229600" cy="609600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4400" dirty="0">
                <a:solidFill>
                  <a:schemeClr val="tx1"/>
                </a:solidFill>
              </a:rPr>
              <a:t>Observations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altLang="en-US" sz="2800" dirty="0" smtClean="0">
                <a:solidFill>
                  <a:schemeClr val="tx1"/>
                </a:solidFill>
              </a:rPr>
              <a:t>Descriptive</a:t>
            </a:r>
          </a:p>
          <a:p>
            <a:pPr lvl="1"/>
            <a:r>
              <a:rPr lang="en-US" altLang="en-US" sz="2400" dirty="0" smtClean="0">
                <a:solidFill>
                  <a:schemeClr val="tx1"/>
                </a:solidFill>
              </a:rPr>
              <a:t>The Case Study</a:t>
            </a:r>
          </a:p>
          <a:p>
            <a:pPr lvl="1"/>
            <a:r>
              <a:rPr lang="en-US" altLang="en-US" sz="2400" dirty="0" smtClean="0">
                <a:solidFill>
                  <a:schemeClr val="tx1"/>
                </a:solidFill>
              </a:rPr>
              <a:t>Surveys</a:t>
            </a:r>
          </a:p>
          <a:p>
            <a:pPr lvl="1"/>
            <a:r>
              <a:rPr lang="en-US" altLang="en-US" sz="2400" dirty="0" smtClean="0">
                <a:solidFill>
                  <a:schemeClr val="tx1"/>
                </a:solidFill>
              </a:rPr>
              <a:t>Naturalistic Observation</a:t>
            </a:r>
          </a:p>
          <a:p>
            <a:r>
              <a:rPr lang="en-US" altLang="en-US" sz="2800" dirty="0" smtClean="0">
                <a:solidFill>
                  <a:schemeClr val="tx1"/>
                </a:solidFill>
              </a:rPr>
              <a:t>Correlational</a:t>
            </a:r>
          </a:p>
          <a:p>
            <a:r>
              <a:rPr lang="en-US" altLang="en-US" sz="2800" dirty="0" smtClean="0">
                <a:solidFill>
                  <a:schemeClr val="tx1"/>
                </a:solidFill>
              </a:rPr>
              <a:t>Experimental</a:t>
            </a:r>
          </a:p>
        </p:txBody>
      </p:sp>
      <p:pic>
        <p:nvPicPr>
          <p:cNvPr id="31748" name="Picture 6" descr="photo150_0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00800" y="1524000"/>
            <a:ext cx="2405063" cy="1562100"/>
          </a:xfrm>
        </p:spPr>
      </p:pic>
      <p:pic>
        <p:nvPicPr>
          <p:cNvPr id="31749" name="Picture 7" descr="Myers9e_fig_1_0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0" y="3124200"/>
            <a:ext cx="2540000" cy="1495425"/>
          </a:xfrm>
        </p:spPr>
      </p:pic>
      <p:pic>
        <p:nvPicPr>
          <p:cNvPr id="31750" name="Picture 9" descr="brainbiz_smal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648200"/>
            <a:ext cx="3124200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4400" dirty="0" smtClean="0">
                <a:solidFill>
                  <a:schemeClr val="tx1"/>
                </a:solidFill>
              </a:rPr>
              <a:t>Descriptive: The Case Study </a:t>
            </a:r>
          </a:p>
        </p:txBody>
      </p:sp>
      <p:sp>
        <p:nvSpPr>
          <p:cNvPr id="48137" name="Rectangle 9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70000"/>
              </a:lnSpc>
            </a:pPr>
            <a:r>
              <a:rPr lang="en-US" altLang="en-US" dirty="0" smtClean="0">
                <a:solidFill>
                  <a:schemeClr val="tx1"/>
                </a:solidFill>
              </a:rPr>
              <a:t>Examine a single individual in depth, usually over an extended period of time</a:t>
            </a:r>
          </a:p>
          <a:p>
            <a:pPr lvl="1">
              <a:lnSpc>
                <a:spcPct val="70000"/>
              </a:lnSpc>
            </a:pPr>
            <a:r>
              <a:rPr lang="en-US" altLang="en-US" sz="1700" dirty="0" smtClean="0">
                <a:solidFill>
                  <a:schemeClr val="tx1"/>
                </a:solidFill>
              </a:rPr>
              <a:t>Exploratory in nature</a:t>
            </a:r>
          </a:p>
          <a:p>
            <a:pPr marL="914400" lvl="2" indent="0">
              <a:lnSpc>
                <a:spcPct val="70000"/>
              </a:lnSpc>
            </a:pPr>
            <a:r>
              <a:rPr lang="en-US" altLang="en-US" dirty="0" smtClean="0">
                <a:solidFill>
                  <a:schemeClr val="tx1"/>
                </a:solidFill>
              </a:rPr>
              <a:t>Purpose is detailed description of </a:t>
            </a:r>
            <a:r>
              <a:rPr lang="en-US" altLang="en-US" dirty="0" err="1" smtClean="0">
                <a:solidFill>
                  <a:schemeClr val="tx1"/>
                </a:solidFill>
              </a:rPr>
              <a:t>behaviour</a:t>
            </a:r>
            <a:endParaRPr lang="en-US" altLang="en-US" dirty="0" smtClean="0">
              <a:solidFill>
                <a:schemeClr val="tx1"/>
              </a:solidFill>
            </a:endParaRPr>
          </a:p>
          <a:p>
            <a:pPr lvl="1">
              <a:lnSpc>
                <a:spcPct val="70000"/>
              </a:lnSpc>
            </a:pPr>
            <a:r>
              <a:rPr lang="en-US" altLang="en-US" sz="1700" dirty="0" smtClean="0">
                <a:solidFill>
                  <a:schemeClr val="tx1"/>
                </a:solidFill>
              </a:rPr>
              <a:t>Observation, interviews, psychological testing</a:t>
            </a:r>
          </a:p>
          <a:p>
            <a:pPr lvl="1">
              <a:lnSpc>
                <a:spcPct val="70000"/>
              </a:lnSpc>
            </a:pPr>
            <a:r>
              <a:rPr lang="en-US" altLang="en-US" sz="1700" dirty="0" smtClean="0">
                <a:solidFill>
                  <a:schemeClr val="tx1"/>
                </a:solidFill>
              </a:rPr>
              <a:t>Uncommon disorders, brain injuries</a:t>
            </a:r>
            <a:endParaRPr lang="en-US" altLang="en-US" sz="2000" dirty="0" smtClean="0">
              <a:solidFill>
                <a:schemeClr val="tx1"/>
              </a:solidFill>
            </a:endParaRPr>
          </a:p>
          <a:p>
            <a:pPr>
              <a:lnSpc>
                <a:spcPct val="70000"/>
              </a:lnSpc>
            </a:pPr>
            <a:r>
              <a:rPr lang="en-US" altLang="en-US" dirty="0" smtClean="0">
                <a:solidFill>
                  <a:schemeClr val="tx1"/>
                </a:solidFill>
              </a:rPr>
              <a:t>Drawbacks</a:t>
            </a:r>
          </a:p>
          <a:p>
            <a:pPr lvl="1">
              <a:lnSpc>
                <a:spcPct val="70000"/>
              </a:lnSpc>
            </a:pPr>
            <a:r>
              <a:rPr lang="en-US" altLang="en-US" sz="1700" dirty="0" smtClean="0">
                <a:solidFill>
                  <a:schemeClr val="tx1"/>
                </a:solidFill>
              </a:rPr>
              <a:t>Individual may not be representative of the majority of people</a:t>
            </a:r>
          </a:p>
          <a:p>
            <a:pPr marL="914400" lvl="2" indent="0">
              <a:lnSpc>
                <a:spcPct val="70000"/>
              </a:lnSpc>
            </a:pPr>
            <a:r>
              <a:rPr lang="en-US" altLang="en-US" dirty="0" smtClean="0">
                <a:solidFill>
                  <a:schemeClr val="tx1"/>
                </a:solidFill>
              </a:rPr>
              <a:t>i.e., unknown if observations are generalizable</a:t>
            </a:r>
          </a:p>
          <a:p>
            <a:pPr lvl="1">
              <a:lnSpc>
                <a:spcPct val="70000"/>
              </a:lnSpc>
            </a:pPr>
            <a:r>
              <a:rPr lang="en-US" altLang="en-US" sz="1700" dirty="0" smtClean="0">
                <a:solidFill>
                  <a:schemeClr val="tx1"/>
                </a:solidFill>
              </a:rPr>
              <a:t>Can’t conclude what </a:t>
            </a:r>
            <a:r>
              <a:rPr lang="en-US" altLang="en-US" sz="1700" i="1" dirty="0" smtClean="0">
                <a:solidFill>
                  <a:schemeClr val="tx1"/>
                </a:solidFill>
              </a:rPr>
              <a:t>caused</a:t>
            </a:r>
            <a:r>
              <a:rPr lang="en-US" altLang="en-US" sz="1700" dirty="0" smtClean="0">
                <a:solidFill>
                  <a:schemeClr val="tx1"/>
                </a:solidFill>
              </a:rPr>
              <a:t> the </a:t>
            </a:r>
            <a:r>
              <a:rPr lang="en-US" altLang="en-US" sz="1700" dirty="0" err="1" smtClean="0">
                <a:solidFill>
                  <a:schemeClr val="tx1"/>
                </a:solidFill>
              </a:rPr>
              <a:t>behaviour</a:t>
            </a:r>
            <a:endParaRPr lang="en-US" altLang="en-US" sz="1700" dirty="0" smtClean="0">
              <a:solidFill>
                <a:schemeClr val="tx1"/>
              </a:solidFill>
            </a:endParaRPr>
          </a:p>
          <a:p>
            <a:pPr>
              <a:lnSpc>
                <a:spcPct val="70000"/>
              </a:lnSpc>
            </a:pPr>
            <a:endParaRPr lang="en-US" altLang="en-US" dirty="0" smtClean="0"/>
          </a:p>
        </p:txBody>
      </p:sp>
      <p:pic>
        <p:nvPicPr>
          <p:cNvPr id="32772" name="Picture 7" descr="photo150_0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29200" y="2057400"/>
            <a:ext cx="3267075" cy="1987550"/>
          </a:xfrm>
        </p:spPr>
      </p:pic>
      <p:pic>
        <p:nvPicPr>
          <p:cNvPr id="3277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4632325"/>
            <a:ext cx="24384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5800"/>
            <a:ext cx="1762125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1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81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81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81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81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81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81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81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914400"/>
          </a:xfrm>
        </p:spPr>
        <p:txBody>
          <a:bodyPr/>
          <a:lstStyle/>
          <a:p>
            <a:pPr algn="ctr"/>
            <a:r>
              <a:rPr lang="en-US" altLang="en-US" sz="4400" dirty="0" smtClean="0">
                <a:solidFill>
                  <a:schemeClr val="tx1"/>
                </a:solidFill>
              </a:rPr>
              <a:t>Descriptive: The Survey</a:t>
            </a:r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>
            <a:normAutofit lnSpcReduction="10000"/>
          </a:bodyPr>
          <a:lstStyle/>
          <a:p>
            <a:pPr>
              <a:lnSpc>
                <a:spcPct val="70000"/>
              </a:lnSpc>
            </a:pPr>
            <a:r>
              <a:rPr lang="en-US" altLang="en-US" sz="1600" dirty="0" smtClean="0">
                <a:solidFill>
                  <a:schemeClr val="tx1"/>
                </a:solidFill>
              </a:rPr>
              <a:t>Many cases in less depth</a:t>
            </a:r>
          </a:p>
          <a:p>
            <a:pPr lvl="1">
              <a:lnSpc>
                <a:spcPct val="70000"/>
              </a:lnSpc>
            </a:pPr>
            <a:r>
              <a:rPr lang="en-US" altLang="en-US" sz="1400" dirty="0" smtClean="0">
                <a:solidFill>
                  <a:schemeClr val="tx1"/>
                </a:solidFill>
              </a:rPr>
              <a:t>Questionnaires or interviews</a:t>
            </a:r>
          </a:p>
          <a:p>
            <a:pPr>
              <a:lnSpc>
                <a:spcPct val="70000"/>
              </a:lnSpc>
            </a:pPr>
            <a:r>
              <a:rPr lang="en-US" altLang="en-US" sz="1600" dirty="0" smtClean="0">
                <a:solidFill>
                  <a:schemeClr val="tx1"/>
                </a:solidFill>
              </a:rPr>
              <a:t>Ask people to report their behaviors, attitudes, experiences </a:t>
            </a:r>
          </a:p>
          <a:p>
            <a:pPr lvl="1">
              <a:lnSpc>
                <a:spcPct val="70000"/>
              </a:lnSpc>
            </a:pPr>
            <a:r>
              <a:rPr lang="en-US" altLang="en-US" sz="1400" dirty="0" smtClean="0">
                <a:solidFill>
                  <a:schemeClr val="tx1"/>
                </a:solidFill>
              </a:rPr>
              <a:t>Incidence of drug use</a:t>
            </a:r>
          </a:p>
          <a:p>
            <a:pPr lvl="1">
              <a:lnSpc>
                <a:spcPct val="70000"/>
              </a:lnSpc>
            </a:pPr>
            <a:r>
              <a:rPr lang="en-US" altLang="en-US" sz="1400" dirty="0" smtClean="0">
                <a:solidFill>
                  <a:schemeClr val="tx1"/>
                </a:solidFill>
              </a:rPr>
              <a:t>Sexual </a:t>
            </a:r>
            <a:r>
              <a:rPr lang="en-US" altLang="en-US" sz="1400" dirty="0" err="1" smtClean="0">
                <a:solidFill>
                  <a:schemeClr val="tx1"/>
                </a:solidFill>
              </a:rPr>
              <a:t>behaviour</a:t>
            </a:r>
            <a:r>
              <a:rPr lang="en-US" altLang="en-US" sz="1400" dirty="0" smtClean="0">
                <a:solidFill>
                  <a:schemeClr val="tx1"/>
                </a:solidFill>
              </a:rPr>
              <a:t> of youth</a:t>
            </a:r>
          </a:p>
          <a:p>
            <a:pPr lvl="1">
              <a:lnSpc>
                <a:spcPct val="70000"/>
              </a:lnSpc>
            </a:pPr>
            <a:r>
              <a:rPr lang="en-US" altLang="en-US" sz="1400" dirty="0" smtClean="0">
                <a:solidFill>
                  <a:schemeClr val="tx1"/>
                </a:solidFill>
              </a:rPr>
              <a:t>Attitudes towards violence or gay marriage</a:t>
            </a:r>
          </a:p>
          <a:p>
            <a:pPr>
              <a:lnSpc>
                <a:spcPct val="70000"/>
              </a:lnSpc>
            </a:pPr>
            <a:r>
              <a:rPr lang="en-US" altLang="en-US" sz="1600" dirty="0" smtClean="0">
                <a:solidFill>
                  <a:schemeClr val="tx1"/>
                </a:solidFill>
              </a:rPr>
              <a:t>Sampling</a:t>
            </a:r>
          </a:p>
          <a:p>
            <a:pPr lvl="1">
              <a:lnSpc>
                <a:spcPct val="70000"/>
              </a:lnSpc>
            </a:pPr>
            <a:r>
              <a:rPr lang="en-US" altLang="en-US" sz="1400" dirty="0" smtClean="0">
                <a:solidFill>
                  <a:schemeClr val="tx1"/>
                </a:solidFill>
              </a:rPr>
              <a:t>Sample = subset of the population that is selected and studied</a:t>
            </a:r>
          </a:p>
          <a:p>
            <a:pPr marL="914400" lvl="2" indent="0">
              <a:lnSpc>
                <a:spcPct val="70000"/>
              </a:lnSpc>
            </a:pPr>
            <a:r>
              <a:rPr lang="en-US" altLang="en-US" dirty="0" smtClean="0">
                <a:solidFill>
                  <a:schemeClr val="tx1"/>
                </a:solidFill>
              </a:rPr>
              <a:t>Population = the group of interest</a:t>
            </a:r>
          </a:p>
          <a:p>
            <a:pPr lvl="1">
              <a:lnSpc>
                <a:spcPct val="70000"/>
              </a:lnSpc>
            </a:pPr>
            <a:r>
              <a:rPr lang="en-US" altLang="en-US" sz="1400" dirty="0" smtClean="0">
                <a:solidFill>
                  <a:schemeClr val="tx1"/>
                </a:solidFill>
              </a:rPr>
              <a:t>Representative Sample</a:t>
            </a:r>
          </a:p>
          <a:p>
            <a:pPr marL="914400" lvl="2" indent="0">
              <a:lnSpc>
                <a:spcPct val="70000"/>
              </a:lnSpc>
            </a:pPr>
            <a:r>
              <a:rPr lang="en-US" altLang="en-US" dirty="0" smtClean="0">
                <a:solidFill>
                  <a:schemeClr val="tx1"/>
                </a:solidFill>
              </a:rPr>
              <a:t>A sample that is representative of the population of interest</a:t>
            </a:r>
          </a:p>
          <a:p>
            <a:pPr marL="914400" lvl="2" indent="0">
              <a:lnSpc>
                <a:spcPct val="70000"/>
              </a:lnSpc>
            </a:pPr>
            <a:r>
              <a:rPr lang="en-US" altLang="en-US" dirty="0" smtClean="0">
                <a:solidFill>
                  <a:schemeClr val="tx1"/>
                </a:solidFill>
              </a:rPr>
              <a:t>Subgroups should be proportionately represented</a:t>
            </a:r>
          </a:p>
          <a:p>
            <a:pPr>
              <a:lnSpc>
                <a:spcPct val="70000"/>
              </a:lnSpc>
            </a:pPr>
            <a:r>
              <a:rPr lang="en-US" altLang="en-US" sz="1600" dirty="0" smtClean="0">
                <a:solidFill>
                  <a:schemeClr val="tx1"/>
                </a:solidFill>
              </a:rPr>
              <a:t>Drawbacks</a:t>
            </a:r>
          </a:p>
          <a:p>
            <a:pPr lvl="1">
              <a:lnSpc>
                <a:spcPct val="70000"/>
              </a:lnSpc>
            </a:pPr>
            <a:r>
              <a:rPr lang="en-US" altLang="en-US" sz="1400" dirty="0" smtClean="0">
                <a:solidFill>
                  <a:schemeClr val="tx1"/>
                </a:solidFill>
              </a:rPr>
              <a:t>Wording effects</a:t>
            </a:r>
          </a:p>
          <a:p>
            <a:pPr lvl="1">
              <a:lnSpc>
                <a:spcPct val="70000"/>
              </a:lnSpc>
            </a:pPr>
            <a:r>
              <a:rPr lang="en-US" altLang="en-US" sz="1400" dirty="0" smtClean="0">
                <a:solidFill>
                  <a:schemeClr val="tx1"/>
                </a:solidFill>
              </a:rPr>
              <a:t>Inaccurate information</a:t>
            </a:r>
          </a:p>
          <a:p>
            <a:pPr>
              <a:lnSpc>
                <a:spcPct val="70000"/>
              </a:lnSpc>
            </a:pPr>
            <a:endParaRPr lang="en-US" altLang="en-US" sz="1500" dirty="0" smtClean="0"/>
          </a:p>
          <a:p>
            <a:pPr lvl="1">
              <a:lnSpc>
                <a:spcPct val="70000"/>
              </a:lnSpc>
            </a:pPr>
            <a:endParaRPr lang="en-US" altLang="en-US" sz="1400" dirty="0" smtClean="0"/>
          </a:p>
        </p:txBody>
      </p:sp>
      <p:pic>
        <p:nvPicPr>
          <p:cNvPr id="33796" name="Picture 7" descr="surv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3005" y="1548460"/>
            <a:ext cx="2645595" cy="2164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9" descr="trucksurve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3005" y="3886201"/>
            <a:ext cx="2700389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4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4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42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42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42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42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542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542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427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5427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5427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5427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5427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5427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0"/>
            <a:ext cx="8229600" cy="914400"/>
          </a:xfrm>
        </p:spPr>
        <p:txBody>
          <a:bodyPr/>
          <a:lstStyle/>
          <a:p>
            <a:pPr algn="ctr"/>
            <a:r>
              <a:rPr lang="en-US" altLang="en-US" sz="4000" dirty="0" smtClean="0">
                <a:solidFill>
                  <a:schemeClr val="tx1"/>
                </a:solidFill>
              </a:rPr>
              <a:t>Descriptive: Naturalistic Observation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2800" dirty="0" smtClean="0">
                <a:solidFill>
                  <a:schemeClr val="tx1"/>
                </a:solidFill>
              </a:rPr>
              <a:t>Unobtrusively observe and record behavior in natural environments</a:t>
            </a:r>
          </a:p>
          <a:p>
            <a:pPr>
              <a:lnSpc>
                <a:spcPct val="90000"/>
              </a:lnSpc>
            </a:pPr>
            <a:r>
              <a:rPr lang="en-US" altLang="en-US" sz="2800" dirty="0" smtClean="0">
                <a:solidFill>
                  <a:schemeClr val="tx1"/>
                </a:solidFill>
              </a:rPr>
              <a:t>Benefit: Observe natural, spontaneous </a:t>
            </a:r>
            <a:r>
              <a:rPr lang="en-US" altLang="en-US" sz="2800" dirty="0" err="1" smtClean="0">
                <a:solidFill>
                  <a:schemeClr val="tx1"/>
                </a:solidFill>
              </a:rPr>
              <a:t>behaviour</a:t>
            </a:r>
            <a:endParaRPr lang="en-US" altLang="en-US" sz="2800" dirty="0" smtClean="0">
              <a:solidFill>
                <a:schemeClr val="tx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altLang="en-US" sz="2400" dirty="0" smtClean="0">
                <a:solidFill>
                  <a:schemeClr val="tx1"/>
                </a:solidFill>
              </a:rPr>
              <a:t>Measured </a:t>
            </a:r>
            <a:r>
              <a:rPr lang="en-US" altLang="en-US" sz="2400" dirty="0" err="1" smtClean="0">
                <a:solidFill>
                  <a:schemeClr val="tx1"/>
                </a:solidFill>
              </a:rPr>
              <a:t>behaviour</a:t>
            </a:r>
            <a:r>
              <a:rPr lang="en-US" altLang="en-US" sz="2400" dirty="0" smtClean="0">
                <a:solidFill>
                  <a:schemeClr val="tx1"/>
                </a:solidFill>
              </a:rPr>
              <a:t> is changed </a:t>
            </a:r>
            <a:r>
              <a:rPr lang="en-US" altLang="en-US" sz="2400" dirty="0" err="1" smtClean="0">
                <a:solidFill>
                  <a:schemeClr val="tx1"/>
                </a:solidFill>
              </a:rPr>
              <a:t>behaviour</a:t>
            </a:r>
            <a:endParaRPr lang="en-US" altLang="en-US" sz="2400" dirty="0" smtClean="0">
              <a:solidFill>
                <a:schemeClr val="tx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altLang="en-US" sz="2400" dirty="0" smtClean="0">
                <a:solidFill>
                  <a:schemeClr val="tx1"/>
                </a:solidFill>
              </a:rPr>
              <a:t>Hawthorne Effect </a:t>
            </a:r>
          </a:p>
          <a:p>
            <a:pPr>
              <a:lnSpc>
                <a:spcPct val="90000"/>
              </a:lnSpc>
            </a:pPr>
            <a:r>
              <a:rPr lang="en-US" altLang="en-US" sz="2800" dirty="0" smtClean="0">
                <a:solidFill>
                  <a:schemeClr val="tx1"/>
                </a:solidFill>
              </a:rPr>
              <a:t>Drawback: No control</a:t>
            </a:r>
          </a:p>
        </p:txBody>
      </p:sp>
      <p:pic>
        <p:nvPicPr>
          <p:cNvPr id="34820" name="Picture 14" descr="photo150_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880" y="2495550"/>
            <a:ext cx="2405063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8" descr="_1890222_fight3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838450"/>
            <a:ext cx="2033899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10" descr="26648-ParentWithChildAtPlay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376" y="4191000"/>
            <a:ext cx="2286000" cy="152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Picture 12" descr="monkeys_thaila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4191000"/>
            <a:ext cx="1590675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371600"/>
          </a:xfrm>
        </p:spPr>
        <p:txBody>
          <a:bodyPr/>
          <a:lstStyle/>
          <a:p>
            <a:pPr algn="ctr"/>
            <a:r>
              <a:rPr lang="en-US" altLang="en-US" sz="4400" dirty="0" smtClean="0">
                <a:solidFill>
                  <a:schemeClr val="tx1"/>
                </a:solidFill>
              </a:rPr>
              <a:t>Correlations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524000"/>
            <a:ext cx="4038600" cy="4495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2200" dirty="0" smtClean="0">
                <a:solidFill>
                  <a:schemeClr val="tx1"/>
                </a:solidFill>
              </a:rPr>
              <a:t>Measure the relationship between two attributes or behaviors</a:t>
            </a:r>
          </a:p>
          <a:p>
            <a:pPr>
              <a:lnSpc>
                <a:spcPct val="80000"/>
              </a:lnSpc>
            </a:pPr>
            <a:r>
              <a:rPr lang="en-US" altLang="en-US" sz="2200" dirty="0" smtClean="0">
                <a:solidFill>
                  <a:schemeClr val="tx1"/>
                </a:solidFill>
              </a:rPr>
              <a:t>Examples: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 smtClean="0">
                <a:solidFill>
                  <a:schemeClr val="tx1"/>
                </a:solidFill>
              </a:rPr>
              <a:t>1) The more young children watch TV, the less they read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 smtClean="0">
                <a:solidFill>
                  <a:schemeClr val="tx1"/>
                </a:solidFill>
              </a:rPr>
              <a:t>2) The more sexual content teens see on TV, the more likely they are to have sex.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 smtClean="0">
                <a:solidFill>
                  <a:schemeClr val="tx1"/>
                </a:solidFill>
              </a:rPr>
              <a:t>3) The longer children are breast-fed, the greater their later academic achievement.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 smtClean="0">
                <a:solidFill>
                  <a:schemeClr val="tx1"/>
                </a:solidFill>
              </a:rPr>
              <a:t>4) The more often adolescent eat breakfast, the lower their body mass.</a:t>
            </a:r>
          </a:p>
          <a:p>
            <a:pPr>
              <a:lnSpc>
                <a:spcPct val="80000"/>
              </a:lnSpc>
            </a:pPr>
            <a:endParaRPr lang="en-US" altLang="en-US" dirty="0" smtClean="0"/>
          </a:p>
        </p:txBody>
      </p:sp>
      <p:pic>
        <p:nvPicPr>
          <p:cNvPr id="35844" name="Picture 176" descr="Myers9e_fig_1_0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2514600"/>
            <a:ext cx="4348640" cy="256063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9581" y="124036"/>
            <a:ext cx="8229600" cy="990600"/>
          </a:xfrm>
        </p:spPr>
        <p:txBody>
          <a:bodyPr/>
          <a:lstStyle/>
          <a:p>
            <a:pPr algn="ctr"/>
            <a:r>
              <a:rPr lang="en-US" altLang="en-US" sz="4400" dirty="0" smtClean="0">
                <a:solidFill>
                  <a:schemeClr val="tx1"/>
                </a:solidFill>
              </a:rPr>
              <a:t>Correlation: Scatterplot</a:t>
            </a:r>
          </a:p>
        </p:txBody>
      </p:sp>
      <p:graphicFrame>
        <p:nvGraphicFramePr>
          <p:cNvPr id="74864" name="Group 112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350016862"/>
              </p:ext>
            </p:extLst>
          </p:nvPr>
        </p:nvGraphicFramePr>
        <p:xfrm>
          <a:off x="0" y="1828800"/>
          <a:ext cx="3657600" cy="4114802"/>
        </p:xfrm>
        <a:graphic>
          <a:graphicData uri="http://schemas.openxmlformats.org/drawingml/2006/table">
            <a:tbl>
              <a:tblPr/>
              <a:tblGrid>
                <a:gridCol w="871538"/>
                <a:gridCol w="1400175"/>
                <a:gridCol w="1385887"/>
              </a:tblGrid>
              <a:tr h="777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Communication    Level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   </a:t>
                      </a:r>
                      <a:r>
                        <a:rPr kumimoji="0" lang="en-US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Marriage Satisfaction</a:t>
                      </a:r>
                      <a:endParaRPr kumimoji="0" lang="en-US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Couple 1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2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3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Couple 2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3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5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Couple 3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5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4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Couple 4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5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6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Couple 5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6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7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Couple 6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6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9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Couple 7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7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6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Couple 8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8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6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Couple 9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8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8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Couple 10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8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Arial" charset="0"/>
                        </a:rPr>
                        <a:t>9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4798" name="Line 46"/>
          <p:cNvSpPr>
            <a:spLocks noChangeShapeType="1"/>
          </p:cNvSpPr>
          <p:nvPr/>
        </p:nvSpPr>
        <p:spPr bwMode="auto">
          <a:xfrm>
            <a:off x="4800600" y="5562600"/>
            <a:ext cx="403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799" name="Line 47"/>
          <p:cNvSpPr>
            <a:spLocks noChangeShapeType="1"/>
          </p:cNvSpPr>
          <p:nvPr/>
        </p:nvSpPr>
        <p:spPr bwMode="auto">
          <a:xfrm flipV="1">
            <a:off x="4800600" y="1600200"/>
            <a:ext cx="0" cy="396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00" name="Line 48"/>
          <p:cNvSpPr>
            <a:spLocks noChangeShapeType="1"/>
          </p:cNvSpPr>
          <p:nvPr/>
        </p:nvSpPr>
        <p:spPr bwMode="auto">
          <a:xfrm>
            <a:off x="5181600" y="54864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01" name="Line 49"/>
          <p:cNvSpPr>
            <a:spLocks noChangeShapeType="1"/>
          </p:cNvSpPr>
          <p:nvPr/>
        </p:nvSpPr>
        <p:spPr bwMode="auto">
          <a:xfrm>
            <a:off x="5562600" y="54864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02" name="Line 50"/>
          <p:cNvSpPr>
            <a:spLocks noChangeShapeType="1"/>
          </p:cNvSpPr>
          <p:nvPr/>
        </p:nvSpPr>
        <p:spPr bwMode="auto">
          <a:xfrm>
            <a:off x="8229600" y="54864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03" name="Line 51"/>
          <p:cNvSpPr>
            <a:spLocks noChangeShapeType="1"/>
          </p:cNvSpPr>
          <p:nvPr/>
        </p:nvSpPr>
        <p:spPr bwMode="auto">
          <a:xfrm>
            <a:off x="5943600" y="54864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04" name="Line 52"/>
          <p:cNvSpPr>
            <a:spLocks noChangeShapeType="1"/>
          </p:cNvSpPr>
          <p:nvPr/>
        </p:nvSpPr>
        <p:spPr bwMode="auto">
          <a:xfrm>
            <a:off x="6324600" y="54864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05" name="Line 53"/>
          <p:cNvSpPr>
            <a:spLocks noChangeShapeType="1"/>
          </p:cNvSpPr>
          <p:nvPr/>
        </p:nvSpPr>
        <p:spPr bwMode="auto">
          <a:xfrm>
            <a:off x="6705600" y="54864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06" name="Line 54"/>
          <p:cNvSpPr>
            <a:spLocks noChangeShapeType="1"/>
          </p:cNvSpPr>
          <p:nvPr/>
        </p:nvSpPr>
        <p:spPr bwMode="auto">
          <a:xfrm>
            <a:off x="7848600" y="54864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07" name="Line 55"/>
          <p:cNvSpPr>
            <a:spLocks noChangeShapeType="1"/>
          </p:cNvSpPr>
          <p:nvPr/>
        </p:nvSpPr>
        <p:spPr bwMode="auto">
          <a:xfrm>
            <a:off x="7086600" y="54864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08" name="Line 56"/>
          <p:cNvSpPr>
            <a:spLocks noChangeShapeType="1"/>
          </p:cNvSpPr>
          <p:nvPr/>
        </p:nvSpPr>
        <p:spPr bwMode="auto">
          <a:xfrm>
            <a:off x="7467600" y="54864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09" name="Line 57"/>
          <p:cNvSpPr>
            <a:spLocks noChangeShapeType="1"/>
          </p:cNvSpPr>
          <p:nvPr/>
        </p:nvSpPr>
        <p:spPr bwMode="auto">
          <a:xfrm>
            <a:off x="8610600" y="54864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12" name="Line 60"/>
          <p:cNvSpPr>
            <a:spLocks noChangeShapeType="1"/>
          </p:cNvSpPr>
          <p:nvPr/>
        </p:nvSpPr>
        <p:spPr bwMode="auto">
          <a:xfrm>
            <a:off x="4724400" y="1752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13" name="Line 61"/>
          <p:cNvSpPr>
            <a:spLocks noChangeShapeType="1"/>
          </p:cNvSpPr>
          <p:nvPr/>
        </p:nvSpPr>
        <p:spPr bwMode="auto">
          <a:xfrm>
            <a:off x="4724400" y="5181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14" name="Line 62"/>
          <p:cNvSpPr>
            <a:spLocks noChangeShapeType="1"/>
          </p:cNvSpPr>
          <p:nvPr/>
        </p:nvSpPr>
        <p:spPr bwMode="auto">
          <a:xfrm>
            <a:off x="4724400" y="4800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15" name="Line 63"/>
          <p:cNvSpPr>
            <a:spLocks noChangeShapeType="1"/>
          </p:cNvSpPr>
          <p:nvPr/>
        </p:nvSpPr>
        <p:spPr bwMode="auto">
          <a:xfrm>
            <a:off x="4724400" y="4419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16" name="Line 64"/>
          <p:cNvSpPr>
            <a:spLocks noChangeShapeType="1"/>
          </p:cNvSpPr>
          <p:nvPr/>
        </p:nvSpPr>
        <p:spPr bwMode="auto">
          <a:xfrm>
            <a:off x="4724400" y="4038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17" name="Line 65"/>
          <p:cNvSpPr>
            <a:spLocks noChangeShapeType="1"/>
          </p:cNvSpPr>
          <p:nvPr/>
        </p:nvSpPr>
        <p:spPr bwMode="auto">
          <a:xfrm>
            <a:off x="4724400" y="3657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18" name="Line 66"/>
          <p:cNvSpPr>
            <a:spLocks noChangeShapeType="1"/>
          </p:cNvSpPr>
          <p:nvPr/>
        </p:nvSpPr>
        <p:spPr bwMode="auto">
          <a:xfrm>
            <a:off x="4724400" y="3276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19" name="Line 67"/>
          <p:cNvSpPr>
            <a:spLocks noChangeShapeType="1"/>
          </p:cNvSpPr>
          <p:nvPr/>
        </p:nvSpPr>
        <p:spPr bwMode="auto">
          <a:xfrm>
            <a:off x="4724400" y="2895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20" name="Line 68"/>
          <p:cNvSpPr>
            <a:spLocks noChangeShapeType="1"/>
          </p:cNvSpPr>
          <p:nvPr/>
        </p:nvSpPr>
        <p:spPr bwMode="auto">
          <a:xfrm>
            <a:off x="4724400" y="2514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21" name="Line 69"/>
          <p:cNvSpPr>
            <a:spLocks noChangeShapeType="1"/>
          </p:cNvSpPr>
          <p:nvPr/>
        </p:nvSpPr>
        <p:spPr bwMode="auto">
          <a:xfrm>
            <a:off x="4724400" y="2133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24" name="Text Box 72"/>
          <p:cNvSpPr txBox="1">
            <a:spLocks noChangeArrowheads="1"/>
          </p:cNvSpPr>
          <p:nvPr/>
        </p:nvSpPr>
        <p:spPr bwMode="auto">
          <a:xfrm>
            <a:off x="5029200" y="56388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1</a:t>
            </a:r>
          </a:p>
        </p:txBody>
      </p:sp>
      <p:sp>
        <p:nvSpPr>
          <p:cNvPr id="74825" name="Text Box 73"/>
          <p:cNvSpPr txBox="1">
            <a:spLocks noChangeArrowheads="1"/>
          </p:cNvSpPr>
          <p:nvPr/>
        </p:nvSpPr>
        <p:spPr bwMode="auto">
          <a:xfrm>
            <a:off x="5410200" y="56388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2</a:t>
            </a:r>
          </a:p>
        </p:txBody>
      </p:sp>
      <p:sp>
        <p:nvSpPr>
          <p:cNvPr id="74826" name="Text Box 74"/>
          <p:cNvSpPr txBox="1">
            <a:spLocks noChangeArrowheads="1"/>
          </p:cNvSpPr>
          <p:nvPr/>
        </p:nvSpPr>
        <p:spPr bwMode="auto">
          <a:xfrm>
            <a:off x="5791200" y="56388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3</a:t>
            </a:r>
          </a:p>
        </p:txBody>
      </p:sp>
      <p:sp>
        <p:nvSpPr>
          <p:cNvPr id="74827" name="Text Box 75"/>
          <p:cNvSpPr txBox="1">
            <a:spLocks noChangeArrowheads="1"/>
          </p:cNvSpPr>
          <p:nvPr/>
        </p:nvSpPr>
        <p:spPr bwMode="auto">
          <a:xfrm>
            <a:off x="6172200" y="56388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4</a:t>
            </a:r>
          </a:p>
        </p:txBody>
      </p:sp>
      <p:sp>
        <p:nvSpPr>
          <p:cNvPr id="74828" name="Text Box 76"/>
          <p:cNvSpPr txBox="1">
            <a:spLocks noChangeArrowheads="1"/>
          </p:cNvSpPr>
          <p:nvPr/>
        </p:nvSpPr>
        <p:spPr bwMode="auto">
          <a:xfrm>
            <a:off x="6553200" y="56388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5</a:t>
            </a:r>
          </a:p>
        </p:txBody>
      </p:sp>
      <p:sp>
        <p:nvSpPr>
          <p:cNvPr id="74829" name="Text Box 77"/>
          <p:cNvSpPr txBox="1">
            <a:spLocks noChangeArrowheads="1"/>
          </p:cNvSpPr>
          <p:nvPr/>
        </p:nvSpPr>
        <p:spPr bwMode="auto">
          <a:xfrm>
            <a:off x="6934200" y="56388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6</a:t>
            </a:r>
          </a:p>
        </p:txBody>
      </p:sp>
      <p:sp>
        <p:nvSpPr>
          <p:cNvPr id="74830" name="Text Box 78"/>
          <p:cNvSpPr txBox="1">
            <a:spLocks noChangeArrowheads="1"/>
          </p:cNvSpPr>
          <p:nvPr/>
        </p:nvSpPr>
        <p:spPr bwMode="auto">
          <a:xfrm>
            <a:off x="7315200" y="56388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7</a:t>
            </a:r>
          </a:p>
        </p:txBody>
      </p:sp>
      <p:sp>
        <p:nvSpPr>
          <p:cNvPr id="74831" name="Text Box 79"/>
          <p:cNvSpPr txBox="1">
            <a:spLocks noChangeArrowheads="1"/>
          </p:cNvSpPr>
          <p:nvPr/>
        </p:nvSpPr>
        <p:spPr bwMode="auto">
          <a:xfrm>
            <a:off x="7696200" y="56388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8</a:t>
            </a:r>
          </a:p>
        </p:txBody>
      </p:sp>
      <p:sp>
        <p:nvSpPr>
          <p:cNvPr id="74832" name="Text Box 80"/>
          <p:cNvSpPr txBox="1">
            <a:spLocks noChangeArrowheads="1"/>
          </p:cNvSpPr>
          <p:nvPr/>
        </p:nvSpPr>
        <p:spPr bwMode="auto">
          <a:xfrm>
            <a:off x="8077200" y="56388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9</a:t>
            </a:r>
          </a:p>
        </p:txBody>
      </p:sp>
      <p:sp>
        <p:nvSpPr>
          <p:cNvPr id="74833" name="Text Box 81"/>
          <p:cNvSpPr txBox="1">
            <a:spLocks noChangeArrowheads="1"/>
          </p:cNvSpPr>
          <p:nvPr/>
        </p:nvSpPr>
        <p:spPr bwMode="auto">
          <a:xfrm>
            <a:off x="8458200" y="5638800"/>
            <a:ext cx="4349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10</a:t>
            </a:r>
          </a:p>
        </p:txBody>
      </p:sp>
      <p:sp>
        <p:nvSpPr>
          <p:cNvPr id="74834" name="Text Box 82"/>
          <p:cNvSpPr txBox="1">
            <a:spLocks noChangeArrowheads="1"/>
          </p:cNvSpPr>
          <p:nvPr/>
        </p:nvSpPr>
        <p:spPr bwMode="auto">
          <a:xfrm>
            <a:off x="4419600" y="31242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6</a:t>
            </a:r>
          </a:p>
        </p:txBody>
      </p:sp>
      <p:sp>
        <p:nvSpPr>
          <p:cNvPr id="74835" name="Text Box 83"/>
          <p:cNvSpPr txBox="1">
            <a:spLocks noChangeArrowheads="1"/>
          </p:cNvSpPr>
          <p:nvPr/>
        </p:nvSpPr>
        <p:spPr bwMode="auto">
          <a:xfrm>
            <a:off x="4419600" y="27432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7</a:t>
            </a:r>
          </a:p>
        </p:txBody>
      </p:sp>
      <p:sp>
        <p:nvSpPr>
          <p:cNvPr id="74836" name="Text Box 84"/>
          <p:cNvSpPr txBox="1">
            <a:spLocks noChangeArrowheads="1"/>
          </p:cNvSpPr>
          <p:nvPr/>
        </p:nvSpPr>
        <p:spPr bwMode="auto">
          <a:xfrm>
            <a:off x="4419600" y="35052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5</a:t>
            </a:r>
          </a:p>
        </p:txBody>
      </p:sp>
      <p:sp>
        <p:nvSpPr>
          <p:cNvPr id="74837" name="Text Box 85"/>
          <p:cNvSpPr txBox="1">
            <a:spLocks noChangeArrowheads="1"/>
          </p:cNvSpPr>
          <p:nvPr/>
        </p:nvSpPr>
        <p:spPr bwMode="auto">
          <a:xfrm>
            <a:off x="4419600" y="38862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4</a:t>
            </a:r>
          </a:p>
        </p:txBody>
      </p:sp>
      <p:sp>
        <p:nvSpPr>
          <p:cNvPr id="74838" name="Text Box 86"/>
          <p:cNvSpPr txBox="1">
            <a:spLocks noChangeArrowheads="1"/>
          </p:cNvSpPr>
          <p:nvPr/>
        </p:nvSpPr>
        <p:spPr bwMode="auto">
          <a:xfrm>
            <a:off x="4419600" y="42672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3</a:t>
            </a:r>
          </a:p>
        </p:txBody>
      </p:sp>
      <p:sp>
        <p:nvSpPr>
          <p:cNvPr id="74839" name="Text Box 87"/>
          <p:cNvSpPr txBox="1">
            <a:spLocks noChangeArrowheads="1"/>
          </p:cNvSpPr>
          <p:nvPr/>
        </p:nvSpPr>
        <p:spPr bwMode="auto">
          <a:xfrm>
            <a:off x="4419600" y="46482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2</a:t>
            </a:r>
          </a:p>
        </p:txBody>
      </p:sp>
      <p:sp>
        <p:nvSpPr>
          <p:cNvPr id="74840" name="Text Box 88"/>
          <p:cNvSpPr txBox="1">
            <a:spLocks noChangeArrowheads="1"/>
          </p:cNvSpPr>
          <p:nvPr/>
        </p:nvSpPr>
        <p:spPr bwMode="auto">
          <a:xfrm>
            <a:off x="4419600" y="50292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1</a:t>
            </a:r>
          </a:p>
        </p:txBody>
      </p:sp>
      <p:sp>
        <p:nvSpPr>
          <p:cNvPr id="74841" name="Text Box 89"/>
          <p:cNvSpPr txBox="1">
            <a:spLocks noChangeArrowheads="1"/>
          </p:cNvSpPr>
          <p:nvPr/>
        </p:nvSpPr>
        <p:spPr bwMode="auto">
          <a:xfrm>
            <a:off x="4419600" y="19812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9</a:t>
            </a:r>
          </a:p>
        </p:txBody>
      </p:sp>
      <p:sp>
        <p:nvSpPr>
          <p:cNvPr id="74842" name="Text Box 90"/>
          <p:cNvSpPr txBox="1">
            <a:spLocks noChangeArrowheads="1"/>
          </p:cNvSpPr>
          <p:nvPr/>
        </p:nvSpPr>
        <p:spPr bwMode="auto">
          <a:xfrm>
            <a:off x="4343400" y="1600200"/>
            <a:ext cx="4349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10</a:t>
            </a:r>
          </a:p>
        </p:txBody>
      </p:sp>
      <p:sp>
        <p:nvSpPr>
          <p:cNvPr id="74843" name="Text Box 91"/>
          <p:cNvSpPr txBox="1">
            <a:spLocks noChangeArrowheads="1"/>
          </p:cNvSpPr>
          <p:nvPr/>
        </p:nvSpPr>
        <p:spPr bwMode="auto">
          <a:xfrm>
            <a:off x="4419600" y="2362200"/>
            <a:ext cx="3095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8</a:t>
            </a:r>
          </a:p>
        </p:txBody>
      </p:sp>
      <p:sp>
        <p:nvSpPr>
          <p:cNvPr id="74844" name="Text Box 92"/>
          <p:cNvSpPr txBox="1">
            <a:spLocks noChangeArrowheads="1"/>
          </p:cNvSpPr>
          <p:nvPr/>
        </p:nvSpPr>
        <p:spPr bwMode="auto">
          <a:xfrm>
            <a:off x="5715000" y="6019800"/>
            <a:ext cx="23336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Communication Level</a:t>
            </a:r>
          </a:p>
        </p:txBody>
      </p:sp>
      <p:sp>
        <p:nvSpPr>
          <p:cNvPr id="74848" name="Oval 96"/>
          <p:cNvSpPr>
            <a:spLocks noChangeArrowheads="1"/>
          </p:cNvSpPr>
          <p:nvPr/>
        </p:nvSpPr>
        <p:spPr bwMode="auto">
          <a:xfrm>
            <a:off x="7696200" y="2057400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4849" name="Oval 97"/>
          <p:cNvSpPr>
            <a:spLocks noChangeArrowheads="1"/>
          </p:cNvSpPr>
          <p:nvPr/>
        </p:nvSpPr>
        <p:spPr bwMode="auto">
          <a:xfrm>
            <a:off x="7696200" y="2438400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4850" name="Oval 98"/>
          <p:cNvSpPr>
            <a:spLocks noChangeArrowheads="1"/>
          </p:cNvSpPr>
          <p:nvPr/>
        </p:nvSpPr>
        <p:spPr bwMode="auto">
          <a:xfrm>
            <a:off x="7696200" y="3200400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4851" name="Oval 99"/>
          <p:cNvSpPr>
            <a:spLocks noChangeArrowheads="1"/>
          </p:cNvSpPr>
          <p:nvPr/>
        </p:nvSpPr>
        <p:spPr bwMode="auto">
          <a:xfrm>
            <a:off x="7315200" y="3200400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4852" name="Oval 100"/>
          <p:cNvSpPr>
            <a:spLocks noChangeArrowheads="1"/>
          </p:cNvSpPr>
          <p:nvPr/>
        </p:nvSpPr>
        <p:spPr bwMode="auto">
          <a:xfrm>
            <a:off x="6934200" y="2057400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4853" name="Oval 101"/>
          <p:cNvSpPr>
            <a:spLocks noChangeArrowheads="1"/>
          </p:cNvSpPr>
          <p:nvPr/>
        </p:nvSpPr>
        <p:spPr bwMode="auto">
          <a:xfrm>
            <a:off x="6934200" y="2819400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4854" name="Oval 102"/>
          <p:cNvSpPr>
            <a:spLocks noChangeArrowheads="1"/>
          </p:cNvSpPr>
          <p:nvPr/>
        </p:nvSpPr>
        <p:spPr bwMode="auto">
          <a:xfrm>
            <a:off x="5486400" y="4343400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4855" name="Oval 103"/>
          <p:cNvSpPr>
            <a:spLocks noChangeArrowheads="1"/>
          </p:cNvSpPr>
          <p:nvPr/>
        </p:nvSpPr>
        <p:spPr bwMode="auto">
          <a:xfrm>
            <a:off x="6629400" y="3200400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4856" name="Oval 104"/>
          <p:cNvSpPr>
            <a:spLocks noChangeArrowheads="1"/>
          </p:cNvSpPr>
          <p:nvPr/>
        </p:nvSpPr>
        <p:spPr bwMode="auto">
          <a:xfrm>
            <a:off x="5867400" y="3581400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4857" name="Oval 105"/>
          <p:cNvSpPr>
            <a:spLocks noChangeArrowheads="1"/>
          </p:cNvSpPr>
          <p:nvPr/>
        </p:nvSpPr>
        <p:spPr bwMode="auto">
          <a:xfrm>
            <a:off x="6629400" y="3962400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4858" name="Oval 106"/>
          <p:cNvSpPr>
            <a:spLocks noChangeArrowheads="1"/>
          </p:cNvSpPr>
          <p:nvPr/>
        </p:nvSpPr>
        <p:spPr bwMode="auto">
          <a:xfrm rot="2454576">
            <a:off x="5984875" y="1171575"/>
            <a:ext cx="1728788" cy="4168775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4867" name="Line 115"/>
          <p:cNvSpPr>
            <a:spLocks noChangeShapeType="1"/>
          </p:cNvSpPr>
          <p:nvPr/>
        </p:nvSpPr>
        <p:spPr bwMode="auto">
          <a:xfrm flipV="1">
            <a:off x="5181600" y="1295400"/>
            <a:ext cx="3352800" cy="3810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868" name="Text Box 116"/>
          <p:cNvSpPr txBox="1">
            <a:spLocks noChangeArrowheads="1"/>
          </p:cNvSpPr>
          <p:nvPr/>
        </p:nvSpPr>
        <p:spPr bwMode="auto">
          <a:xfrm>
            <a:off x="3870325" y="2774950"/>
            <a:ext cx="6270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r>
              <a:rPr lang="en-US" altLang="en-US"/>
              <a:t>M.S.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4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4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4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4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4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4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4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4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4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4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4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4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4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4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4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4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4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4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4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4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4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4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4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4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4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4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4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4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74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4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74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74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74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74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74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7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7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7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7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7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7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7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7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7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7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74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74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74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74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74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74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74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74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74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74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7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7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74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74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74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74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74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74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74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74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74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74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74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74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 nodeType="clickPar">
                      <p:stCondLst>
                        <p:cond delay="indefinite"/>
                      </p:stCondLst>
                      <p:childTnLst>
                        <p:par>
                          <p:cTn id="1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74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74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 nodeType="clickPar">
                      <p:stCondLst>
                        <p:cond delay="indefinite"/>
                      </p:stCondLst>
                      <p:childTnLst>
                        <p:par>
                          <p:cTn id="1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74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74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 nodeType="clickPar">
                      <p:stCondLst>
                        <p:cond delay="indefinite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748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74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 nodeType="clickPar">
                      <p:stCondLst>
                        <p:cond delay="indefinite"/>
                      </p:stCondLst>
                      <p:childTnLst>
                        <p:par>
                          <p:cTn id="2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74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74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 nodeType="clickPar">
                      <p:stCondLst>
                        <p:cond delay="indefinite"/>
                      </p:stCondLst>
                      <p:childTnLst>
                        <p:par>
                          <p:cTn id="2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74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74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 nodeType="clickPar">
                      <p:stCondLst>
                        <p:cond delay="indefinite"/>
                      </p:stCondLst>
                      <p:childTnLst>
                        <p:par>
                          <p:cTn id="2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74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74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 nodeType="clickPar">
                      <p:stCondLst>
                        <p:cond delay="indefinite"/>
                      </p:stCondLst>
                      <p:childTnLst>
                        <p:par>
                          <p:cTn id="2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74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74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 nodeType="clickPar">
                      <p:stCondLst>
                        <p:cond delay="indefinite"/>
                      </p:stCondLst>
                      <p:childTnLst>
                        <p:par>
                          <p:cTn id="2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74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74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 nodeType="clickPar">
                      <p:stCondLst>
                        <p:cond delay="indefinite"/>
                      </p:stCondLst>
                      <p:childTnLst>
                        <p:par>
                          <p:cTn id="2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74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74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 nodeType="clickPar">
                      <p:stCondLst>
                        <p:cond delay="indefinite"/>
                      </p:stCondLst>
                      <p:childTnLst>
                        <p:par>
                          <p:cTn id="2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74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74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 nodeType="clickPar">
                      <p:stCondLst>
                        <p:cond delay="indefinite"/>
                      </p:stCondLst>
                      <p:childTnLst>
                        <p:par>
                          <p:cTn id="2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5" dur="500"/>
                                        <p:tgtEl>
                                          <p:spTgt spid="74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 nodeType="clickPar">
                      <p:stCondLst>
                        <p:cond delay="indefinite"/>
                      </p:stCondLst>
                      <p:childTnLst>
                        <p:par>
                          <p:cTn id="2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500"/>
                                        <p:tgtEl>
                                          <p:spTgt spid="74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500"/>
                                        <p:tgtEl>
                                          <p:spTgt spid="748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98" grpId="0" animBg="1"/>
      <p:bldP spid="74799" grpId="0" animBg="1"/>
      <p:bldP spid="74800" grpId="0" animBg="1"/>
      <p:bldP spid="74801" grpId="0" animBg="1"/>
      <p:bldP spid="74802" grpId="0" animBg="1"/>
      <p:bldP spid="74803" grpId="0" animBg="1"/>
      <p:bldP spid="74804" grpId="0" animBg="1"/>
      <p:bldP spid="74805" grpId="0" animBg="1"/>
      <p:bldP spid="74806" grpId="0" animBg="1"/>
      <p:bldP spid="74807" grpId="0" animBg="1"/>
      <p:bldP spid="74808" grpId="0" animBg="1"/>
      <p:bldP spid="74809" grpId="0" animBg="1"/>
      <p:bldP spid="74812" grpId="0" animBg="1"/>
      <p:bldP spid="74813" grpId="0" animBg="1"/>
      <p:bldP spid="74814" grpId="0" animBg="1"/>
      <p:bldP spid="74815" grpId="0" animBg="1"/>
      <p:bldP spid="74816" grpId="0" animBg="1"/>
      <p:bldP spid="74817" grpId="0" animBg="1"/>
      <p:bldP spid="74818" grpId="0" animBg="1"/>
      <p:bldP spid="74819" grpId="0" animBg="1"/>
      <p:bldP spid="74820" grpId="0" animBg="1"/>
      <p:bldP spid="74821" grpId="0" animBg="1"/>
      <p:bldP spid="74824" grpId="0"/>
      <p:bldP spid="74825" grpId="0"/>
      <p:bldP spid="74826" grpId="0"/>
      <p:bldP spid="74827" grpId="0"/>
      <p:bldP spid="74828" grpId="0"/>
      <p:bldP spid="74829" grpId="0"/>
      <p:bldP spid="74830" grpId="0"/>
      <p:bldP spid="74831" grpId="0"/>
      <p:bldP spid="74832" grpId="0"/>
      <p:bldP spid="74833" grpId="0"/>
      <p:bldP spid="74834" grpId="0"/>
      <p:bldP spid="74835" grpId="0"/>
      <p:bldP spid="74836" grpId="0"/>
      <p:bldP spid="74837" grpId="0"/>
      <p:bldP spid="74838" grpId="0"/>
      <p:bldP spid="74839" grpId="0"/>
      <p:bldP spid="74840" grpId="0"/>
      <p:bldP spid="74841" grpId="0"/>
      <p:bldP spid="74842" grpId="0"/>
      <p:bldP spid="74843" grpId="0"/>
      <p:bldP spid="74844" grpId="0"/>
      <p:bldP spid="74848" grpId="0" animBg="1"/>
      <p:bldP spid="74849" grpId="0" animBg="1"/>
      <p:bldP spid="74850" grpId="0" animBg="1"/>
      <p:bldP spid="74851" grpId="0" animBg="1"/>
      <p:bldP spid="74852" grpId="0" animBg="1"/>
      <p:bldP spid="74853" grpId="0" animBg="1"/>
      <p:bldP spid="74854" grpId="0" animBg="1"/>
      <p:bldP spid="74855" grpId="0" animBg="1"/>
      <p:bldP spid="74856" grpId="0" animBg="1"/>
      <p:bldP spid="74857" grpId="0" animBg="1"/>
      <p:bldP spid="74858" grpId="0" animBg="1"/>
      <p:bldP spid="74858" grpId="1" animBg="1"/>
      <p:bldP spid="74867" grpId="0" animBg="1"/>
      <p:bldP spid="7486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4000" dirty="0">
                <a:solidFill>
                  <a:schemeClr val="tx1"/>
                </a:solidFill>
              </a:rPr>
              <a:t>Correlation: Direction of Relationship</a:t>
            </a:r>
          </a:p>
        </p:txBody>
      </p:sp>
      <p:sp>
        <p:nvSpPr>
          <p:cNvPr id="8806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048000"/>
            <a:ext cx="4038600" cy="3657600"/>
          </a:xfrm>
        </p:spPr>
        <p:txBody>
          <a:bodyPr/>
          <a:lstStyle/>
          <a:p>
            <a:r>
              <a:rPr lang="en-US" altLang="en-US" sz="2800" dirty="0" smtClean="0">
                <a:solidFill>
                  <a:schemeClr val="tx1"/>
                </a:solidFill>
              </a:rPr>
              <a:t>Positive Correlation</a:t>
            </a:r>
          </a:p>
          <a:p>
            <a:pPr lvl="1"/>
            <a:r>
              <a:rPr lang="en-US" altLang="en-US" sz="2400" dirty="0" smtClean="0">
                <a:solidFill>
                  <a:schemeClr val="tx1"/>
                </a:solidFill>
              </a:rPr>
              <a:t>as one attribute increases, the other attribute also increases </a:t>
            </a:r>
          </a:p>
          <a:p>
            <a:r>
              <a:rPr lang="en-US" altLang="en-US" sz="2800" dirty="0" smtClean="0">
                <a:solidFill>
                  <a:schemeClr val="tx1"/>
                </a:solidFill>
              </a:rPr>
              <a:t>Negative Correlation</a:t>
            </a:r>
          </a:p>
          <a:p>
            <a:pPr lvl="1"/>
            <a:r>
              <a:rPr lang="en-US" altLang="en-US" sz="2400" dirty="0" smtClean="0">
                <a:solidFill>
                  <a:schemeClr val="tx1"/>
                </a:solidFill>
              </a:rPr>
              <a:t>as one attribute increases, the other attribute decreases</a:t>
            </a:r>
          </a:p>
        </p:txBody>
      </p:sp>
      <p:pic>
        <p:nvPicPr>
          <p:cNvPr id="37892" name="Picture 10" descr="correl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048000"/>
            <a:ext cx="3886200" cy="364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Picture 12" descr="Myers9e_fig_1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371600"/>
            <a:ext cx="7086600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077" name="Oval 13"/>
          <p:cNvSpPr>
            <a:spLocks noChangeArrowheads="1"/>
          </p:cNvSpPr>
          <p:nvPr/>
        </p:nvSpPr>
        <p:spPr bwMode="auto">
          <a:xfrm>
            <a:off x="533400" y="914400"/>
            <a:ext cx="3276600" cy="2057400"/>
          </a:xfrm>
          <a:prstGeom prst="ellipse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88078" name="Oval 14"/>
          <p:cNvSpPr>
            <a:spLocks noChangeArrowheads="1"/>
          </p:cNvSpPr>
          <p:nvPr/>
        </p:nvSpPr>
        <p:spPr bwMode="auto">
          <a:xfrm>
            <a:off x="5791200" y="2971800"/>
            <a:ext cx="1524000" cy="1752600"/>
          </a:xfrm>
          <a:prstGeom prst="ellipse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88079" name="Oval 15"/>
          <p:cNvSpPr>
            <a:spLocks noChangeArrowheads="1"/>
          </p:cNvSpPr>
          <p:nvPr/>
        </p:nvSpPr>
        <p:spPr bwMode="auto">
          <a:xfrm>
            <a:off x="7162800" y="2971800"/>
            <a:ext cx="1524000" cy="1752600"/>
          </a:xfrm>
          <a:prstGeom prst="ellipse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88080" name="Oval 16"/>
          <p:cNvSpPr>
            <a:spLocks noChangeArrowheads="1"/>
          </p:cNvSpPr>
          <p:nvPr/>
        </p:nvSpPr>
        <p:spPr bwMode="auto">
          <a:xfrm>
            <a:off x="5410200" y="990600"/>
            <a:ext cx="3276600" cy="2057400"/>
          </a:xfrm>
          <a:prstGeom prst="ellipse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88081" name="Oval 17"/>
          <p:cNvSpPr>
            <a:spLocks noChangeArrowheads="1"/>
          </p:cNvSpPr>
          <p:nvPr/>
        </p:nvSpPr>
        <p:spPr bwMode="auto">
          <a:xfrm>
            <a:off x="2971800" y="914400"/>
            <a:ext cx="3276600" cy="2057400"/>
          </a:xfrm>
          <a:prstGeom prst="ellipse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88082" name="Oval 18"/>
          <p:cNvSpPr>
            <a:spLocks noChangeArrowheads="1"/>
          </p:cNvSpPr>
          <p:nvPr/>
        </p:nvSpPr>
        <p:spPr bwMode="auto">
          <a:xfrm>
            <a:off x="4495800" y="2971800"/>
            <a:ext cx="1524000" cy="1752600"/>
          </a:xfrm>
          <a:prstGeom prst="ellipse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88083" name="Oval 19"/>
          <p:cNvSpPr>
            <a:spLocks noChangeArrowheads="1"/>
          </p:cNvSpPr>
          <p:nvPr/>
        </p:nvSpPr>
        <p:spPr bwMode="auto">
          <a:xfrm>
            <a:off x="4572000" y="4800600"/>
            <a:ext cx="1524000" cy="1752600"/>
          </a:xfrm>
          <a:prstGeom prst="ellipse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88084" name="Oval 20"/>
          <p:cNvSpPr>
            <a:spLocks noChangeArrowheads="1"/>
          </p:cNvSpPr>
          <p:nvPr/>
        </p:nvSpPr>
        <p:spPr bwMode="auto">
          <a:xfrm>
            <a:off x="5867400" y="4724400"/>
            <a:ext cx="1524000" cy="1752600"/>
          </a:xfrm>
          <a:prstGeom prst="ellipse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88085" name="Oval 21"/>
          <p:cNvSpPr>
            <a:spLocks noChangeArrowheads="1"/>
          </p:cNvSpPr>
          <p:nvPr/>
        </p:nvSpPr>
        <p:spPr bwMode="auto">
          <a:xfrm>
            <a:off x="7162800" y="4648200"/>
            <a:ext cx="1524000" cy="1752600"/>
          </a:xfrm>
          <a:prstGeom prst="ellipse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80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80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8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8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8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80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88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88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88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880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8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88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88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88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88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88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88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"/>
                                        <p:tgtEl>
                                          <p:spTgt spid="88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"/>
                                        <p:tgtEl>
                                          <p:spTgt spid="88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88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7" grpId="0" animBg="1"/>
      <p:bldP spid="88077" grpId="1" animBg="1"/>
      <p:bldP spid="88078" grpId="0" animBg="1"/>
      <p:bldP spid="88078" grpId="1" animBg="1"/>
      <p:bldP spid="88079" grpId="0" animBg="1"/>
      <p:bldP spid="88079" grpId="1" animBg="1"/>
      <p:bldP spid="88080" grpId="0" animBg="1"/>
      <p:bldP spid="88080" grpId="1" animBg="1"/>
      <p:bldP spid="88081" grpId="0" animBg="1"/>
      <p:bldP spid="88082" grpId="0" animBg="1"/>
      <p:bldP spid="88083" grpId="0" animBg="1"/>
      <p:bldP spid="88083" grpId="1" animBg="1"/>
      <p:bldP spid="88084" grpId="0" animBg="1"/>
      <p:bldP spid="88084" grpId="1" animBg="1"/>
      <p:bldP spid="88085" grpId="0" animBg="1"/>
      <p:bldP spid="8808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29600" cy="1066800"/>
          </a:xfrm>
        </p:spPr>
        <p:txBody>
          <a:bodyPr/>
          <a:lstStyle/>
          <a:p>
            <a:pPr algn="ctr"/>
            <a:r>
              <a:rPr lang="en-US" altLang="en-US" sz="4000" dirty="0" smtClean="0">
                <a:solidFill>
                  <a:schemeClr val="tx1"/>
                </a:solidFill>
              </a:rPr>
              <a:t>Correlation: Strength of Relationship</a:t>
            </a:r>
          </a:p>
        </p:txBody>
      </p:sp>
      <p:sp>
        <p:nvSpPr>
          <p:cNvPr id="78852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2590800"/>
            <a:ext cx="4038600" cy="4038600"/>
          </a:xfrm>
        </p:spPr>
        <p:txBody>
          <a:bodyPr rtlCol="0">
            <a:normAutofit lnSpcReduction="10000"/>
          </a:bodyPr>
          <a:lstStyle/>
          <a:p>
            <a:pPr fontAlgn="auto">
              <a:lnSpc>
                <a:spcPct val="80000"/>
              </a:lnSpc>
              <a:defRPr/>
            </a:pPr>
            <a:r>
              <a:rPr lang="en-US" sz="2400" dirty="0">
                <a:solidFill>
                  <a:schemeClr val="tx1"/>
                </a:solidFill>
              </a:rPr>
              <a:t>Correlation Coefficient</a:t>
            </a:r>
          </a:p>
          <a:p>
            <a:pPr lvl="1" fontAlgn="auto">
              <a:lnSpc>
                <a:spcPct val="8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2000" dirty="0">
                <a:solidFill>
                  <a:schemeClr val="tx1"/>
                </a:solidFill>
              </a:rPr>
              <a:t>Value ranges between -1 and +1 </a:t>
            </a:r>
          </a:p>
          <a:p>
            <a:pPr fontAlgn="auto">
              <a:lnSpc>
                <a:spcPct val="80000"/>
              </a:lnSpc>
              <a:defRPr/>
            </a:pPr>
            <a:r>
              <a:rPr lang="en-US" sz="2400" dirty="0">
                <a:solidFill>
                  <a:schemeClr val="tx1"/>
                </a:solidFill>
              </a:rPr>
              <a:t>Positive Correlation</a:t>
            </a:r>
          </a:p>
          <a:p>
            <a:pPr lvl="1" fontAlgn="auto">
              <a:lnSpc>
                <a:spcPct val="8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2000" dirty="0">
                <a:solidFill>
                  <a:schemeClr val="tx1"/>
                </a:solidFill>
              </a:rPr>
              <a:t>Range between 0 and +1</a:t>
            </a:r>
          </a:p>
          <a:p>
            <a:pPr lvl="1" fontAlgn="auto">
              <a:lnSpc>
                <a:spcPct val="8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2000" dirty="0">
                <a:solidFill>
                  <a:schemeClr val="tx1"/>
                </a:solidFill>
              </a:rPr>
              <a:t>+1 is a perfect positive correlation</a:t>
            </a:r>
          </a:p>
          <a:p>
            <a:pPr fontAlgn="auto">
              <a:lnSpc>
                <a:spcPct val="80000"/>
              </a:lnSpc>
              <a:defRPr/>
            </a:pPr>
            <a:r>
              <a:rPr lang="en-US" sz="2400" dirty="0">
                <a:solidFill>
                  <a:schemeClr val="tx1"/>
                </a:solidFill>
              </a:rPr>
              <a:t>0 means no correlation at all </a:t>
            </a:r>
          </a:p>
          <a:p>
            <a:pPr fontAlgn="auto">
              <a:lnSpc>
                <a:spcPct val="80000"/>
              </a:lnSpc>
              <a:defRPr/>
            </a:pPr>
            <a:r>
              <a:rPr lang="en-US" sz="2400" dirty="0">
                <a:solidFill>
                  <a:schemeClr val="tx1"/>
                </a:solidFill>
              </a:rPr>
              <a:t>Negative Correlation</a:t>
            </a:r>
          </a:p>
          <a:p>
            <a:pPr lvl="1" fontAlgn="auto">
              <a:lnSpc>
                <a:spcPct val="8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2000" dirty="0">
                <a:solidFill>
                  <a:schemeClr val="tx1"/>
                </a:solidFill>
              </a:rPr>
              <a:t>Range between 0 and -1</a:t>
            </a:r>
          </a:p>
          <a:p>
            <a:pPr lvl="1" fontAlgn="auto">
              <a:lnSpc>
                <a:spcPct val="80000"/>
              </a:lnSpc>
              <a:buClr>
                <a:schemeClr val="tx1">
                  <a:lumMod val="50000"/>
                  <a:lumOff val="50000"/>
                </a:schemeClr>
              </a:buClr>
              <a:defRPr/>
            </a:pPr>
            <a:r>
              <a:rPr lang="en-US" sz="2000" dirty="0">
                <a:solidFill>
                  <a:schemeClr val="tx1"/>
                </a:solidFill>
              </a:rPr>
              <a:t>-1 is a perfect negative correlation</a:t>
            </a:r>
          </a:p>
          <a:p>
            <a:pPr fontAlgn="auto">
              <a:lnSpc>
                <a:spcPct val="80000"/>
              </a:lnSpc>
              <a:defRPr/>
            </a:pPr>
            <a:endParaRPr lang="en-US" sz="2400" dirty="0"/>
          </a:p>
        </p:txBody>
      </p:sp>
      <p:pic>
        <p:nvPicPr>
          <p:cNvPr id="38916" name="Picture 7" descr="Correl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514600"/>
            <a:ext cx="3273425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8" descr="Myers9e_fig_1_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914400"/>
            <a:ext cx="7086600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7" name="Line 9"/>
          <p:cNvSpPr>
            <a:spLocks noChangeShapeType="1"/>
          </p:cNvSpPr>
          <p:nvPr/>
        </p:nvSpPr>
        <p:spPr bwMode="auto">
          <a:xfrm flipV="1">
            <a:off x="5410200" y="4191000"/>
            <a:ext cx="1066800" cy="7620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8" name="Line 10"/>
          <p:cNvSpPr>
            <a:spLocks noChangeShapeType="1"/>
          </p:cNvSpPr>
          <p:nvPr/>
        </p:nvSpPr>
        <p:spPr bwMode="auto">
          <a:xfrm flipV="1">
            <a:off x="5410200" y="5410200"/>
            <a:ext cx="914400" cy="8382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9" name="Line 11"/>
          <p:cNvSpPr>
            <a:spLocks noChangeShapeType="1"/>
          </p:cNvSpPr>
          <p:nvPr/>
        </p:nvSpPr>
        <p:spPr bwMode="auto">
          <a:xfrm>
            <a:off x="7239000" y="2743200"/>
            <a:ext cx="1066800" cy="8382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0" name="Line 12"/>
          <p:cNvSpPr>
            <a:spLocks noChangeShapeType="1"/>
          </p:cNvSpPr>
          <p:nvPr/>
        </p:nvSpPr>
        <p:spPr bwMode="auto">
          <a:xfrm>
            <a:off x="7162800" y="3962400"/>
            <a:ext cx="1143000" cy="1066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1" name="Line 13"/>
          <p:cNvSpPr>
            <a:spLocks noChangeShapeType="1"/>
          </p:cNvSpPr>
          <p:nvPr/>
        </p:nvSpPr>
        <p:spPr bwMode="auto">
          <a:xfrm>
            <a:off x="7315200" y="5334000"/>
            <a:ext cx="990600" cy="9906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2" name="Oval 14"/>
          <p:cNvSpPr>
            <a:spLocks noChangeArrowheads="1"/>
          </p:cNvSpPr>
          <p:nvPr/>
        </p:nvSpPr>
        <p:spPr bwMode="auto">
          <a:xfrm>
            <a:off x="5181600" y="2514600"/>
            <a:ext cx="1447800" cy="1447800"/>
          </a:xfrm>
          <a:prstGeom prst="ellipse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8863" name="Oval 15"/>
          <p:cNvSpPr>
            <a:spLocks noChangeArrowheads="1"/>
          </p:cNvSpPr>
          <p:nvPr/>
        </p:nvSpPr>
        <p:spPr bwMode="auto">
          <a:xfrm>
            <a:off x="1066800" y="533400"/>
            <a:ext cx="2362200" cy="2209800"/>
          </a:xfrm>
          <a:prstGeom prst="ellipse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8864" name="Oval 16"/>
          <p:cNvSpPr>
            <a:spLocks noChangeArrowheads="1"/>
          </p:cNvSpPr>
          <p:nvPr/>
        </p:nvSpPr>
        <p:spPr bwMode="auto">
          <a:xfrm>
            <a:off x="5791200" y="533400"/>
            <a:ext cx="2362200" cy="2209800"/>
          </a:xfrm>
          <a:prstGeom prst="ellipse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78865" name="Oval 17"/>
          <p:cNvSpPr>
            <a:spLocks noChangeArrowheads="1"/>
          </p:cNvSpPr>
          <p:nvPr/>
        </p:nvSpPr>
        <p:spPr bwMode="auto">
          <a:xfrm>
            <a:off x="3429000" y="457200"/>
            <a:ext cx="2362200" cy="2209800"/>
          </a:xfrm>
          <a:prstGeom prst="ellipse">
            <a:avLst/>
          </a:prstGeom>
          <a:solidFill>
            <a:schemeClr val="accent1">
              <a:alpha val="0"/>
            </a:schemeClr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8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8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8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8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8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8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78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78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788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78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78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8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788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"/>
                                        <p:tgtEl>
                                          <p:spTgt spid="788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78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500"/>
                                        <p:tgtEl>
                                          <p:spTgt spid="788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788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788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7885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78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78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78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78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7" grpId="0" animBg="1"/>
      <p:bldP spid="78857" grpId="1" animBg="1"/>
      <p:bldP spid="78858" grpId="0" animBg="1"/>
      <p:bldP spid="78858" grpId="1" animBg="1"/>
      <p:bldP spid="78859" grpId="0" animBg="1"/>
      <p:bldP spid="78860" grpId="0" animBg="1"/>
      <p:bldP spid="78861" grpId="0" animBg="1"/>
      <p:bldP spid="78862" grpId="0" animBg="1"/>
      <p:bldP spid="78862" grpId="1" animBg="1"/>
      <p:bldP spid="78863" grpId="0" animBg="1"/>
      <p:bldP spid="78863" grpId="1" animBg="1"/>
      <p:bldP spid="78864" grpId="0" animBg="1"/>
      <p:bldP spid="78865" grpId="0" animBg="1"/>
      <p:bldP spid="7886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4400" dirty="0" smtClean="0">
                <a:solidFill>
                  <a:schemeClr val="tx1"/>
                </a:solidFill>
              </a:rPr>
              <a:t>Correlation and Causation</a:t>
            </a: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dirty="0" smtClean="0">
                <a:solidFill>
                  <a:schemeClr val="tx1"/>
                </a:solidFill>
              </a:rPr>
              <a:t>If low self-esteem causes depression</a:t>
            </a:r>
          </a:p>
          <a:p>
            <a:pPr lvl="1">
              <a:lnSpc>
                <a:spcPct val="90000"/>
              </a:lnSpc>
            </a:pPr>
            <a:r>
              <a:rPr lang="en-US" altLang="en-US" sz="1800" dirty="0" smtClean="0">
                <a:solidFill>
                  <a:schemeClr val="tx1"/>
                </a:solidFill>
              </a:rPr>
              <a:t>Should see a negative correlation</a:t>
            </a:r>
          </a:p>
          <a:p>
            <a:pPr>
              <a:lnSpc>
                <a:spcPct val="90000"/>
              </a:lnSpc>
            </a:pPr>
            <a:r>
              <a:rPr lang="en-US" altLang="en-US" dirty="0" smtClean="0">
                <a:solidFill>
                  <a:schemeClr val="tx1"/>
                </a:solidFill>
              </a:rPr>
              <a:t>If depression causes low self-esteem</a:t>
            </a:r>
          </a:p>
          <a:p>
            <a:pPr lvl="1">
              <a:lnSpc>
                <a:spcPct val="90000"/>
              </a:lnSpc>
            </a:pPr>
            <a:r>
              <a:rPr lang="en-US" altLang="en-US" sz="1800" dirty="0" smtClean="0">
                <a:solidFill>
                  <a:schemeClr val="tx1"/>
                </a:solidFill>
              </a:rPr>
              <a:t>Should see a negative correlation</a:t>
            </a:r>
          </a:p>
          <a:p>
            <a:pPr>
              <a:lnSpc>
                <a:spcPct val="90000"/>
              </a:lnSpc>
            </a:pPr>
            <a:r>
              <a:rPr lang="en-US" altLang="en-US" dirty="0" smtClean="0">
                <a:solidFill>
                  <a:schemeClr val="tx1"/>
                </a:solidFill>
              </a:rPr>
              <a:t>If some third attribute (e.g., biological disposition) causes </a:t>
            </a:r>
            <a:r>
              <a:rPr lang="en-US" altLang="en-US" i="1" dirty="0" smtClean="0">
                <a:solidFill>
                  <a:schemeClr val="tx1"/>
                </a:solidFill>
              </a:rPr>
              <a:t>both</a:t>
            </a:r>
            <a:r>
              <a:rPr lang="en-US" altLang="en-US" dirty="0" smtClean="0">
                <a:solidFill>
                  <a:schemeClr val="tx1"/>
                </a:solidFill>
              </a:rPr>
              <a:t> low self-esteem </a:t>
            </a:r>
            <a:r>
              <a:rPr lang="en-US" altLang="en-US" i="1" dirty="0" smtClean="0">
                <a:solidFill>
                  <a:schemeClr val="tx1"/>
                </a:solidFill>
              </a:rPr>
              <a:t>and</a:t>
            </a:r>
            <a:r>
              <a:rPr lang="en-US" altLang="en-US" dirty="0" smtClean="0">
                <a:solidFill>
                  <a:schemeClr val="tx1"/>
                </a:solidFill>
              </a:rPr>
              <a:t> depression</a:t>
            </a:r>
          </a:p>
          <a:p>
            <a:pPr lvl="1">
              <a:lnSpc>
                <a:spcPct val="90000"/>
              </a:lnSpc>
            </a:pPr>
            <a:r>
              <a:rPr lang="en-US" altLang="en-US" sz="1800" dirty="0" smtClean="0">
                <a:solidFill>
                  <a:schemeClr val="tx1"/>
                </a:solidFill>
              </a:rPr>
              <a:t>Should see a negative correlation</a:t>
            </a:r>
          </a:p>
        </p:txBody>
      </p:sp>
      <p:pic>
        <p:nvPicPr>
          <p:cNvPr id="39940" name="Picture 9" descr="Myers9e_fig_1_0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14887" y="1828800"/>
            <a:ext cx="3886200" cy="2618778"/>
          </a:xfrm>
        </p:spPr>
      </p:pic>
      <p:pic>
        <p:nvPicPr>
          <p:cNvPr id="39941" name="Picture 8" descr="correl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572000"/>
            <a:ext cx="4371975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1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19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19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Chapter 1 Links</a:t>
            </a: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sz="quarter" idx="13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1400" dirty="0">
                <a:hlinkClick r:id="rId2"/>
              </a:rPr>
              <a:t>http://www.learner.org/series/discoveringpsychology/history/history_flash.html</a:t>
            </a:r>
            <a:endParaRPr lang="en-US" altLang="en-US" sz="1400" dirty="0"/>
          </a:p>
          <a:p>
            <a:pPr lvl="1">
              <a:lnSpc>
                <a:spcPct val="80000"/>
              </a:lnSpc>
            </a:pPr>
            <a:r>
              <a:rPr lang="en-US" altLang="en-US" sz="1200" dirty="0"/>
              <a:t>Interactive history of psychology timeline</a:t>
            </a:r>
          </a:p>
          <a:p>
            <a:pPr>
              <a:lnSpc>
                <a:spcPct val="80000"/>
              </a:lnSpc>
            </a:pPr>
            <a:r>
              <a:rPr lang="en-US" altLang="en-US" sz="1400" dirty="0">
                <a:hlinkClick r:id="rId3"/>
              </a:rPr>
              <a:t>http://www.learner.org/series/discoveringpsychology/methods/index.html</a:t>
            </a:r>
            <a:endParaRPr lang="en-US" altLang="en-US" sz="1400" dirty="0"/>
          </a:p>
          <a:p>
            <a:pPr lvl="1">
              <a:lnSpc>
                <a:spcPct val="80000"/>
              </a:lnSpc>
            </a:pPr>
            <a:r>
              <a:rPr lang="en-US" altLang="en-US" sz="1200" dirty="0"/>
              <a:t>Principles of research methods</a:t>
            </a:r>
          </a:p>
          <a:p>
            <a:pPr>
              <a:lnSpc>
                <a:spcPct val="80000"/>
              </a:lnSpc>
            </a:pPr>
            <a:r>
              <a:rPr lang="en-US" altLang="en-US" sz="1400" dirty="0">
                <a:hlinkClick r:id="rId4"/>
              </a:rPr>
              <a:t>http://www.nizkor.org/features/fallacies/confusing-cause-and-effect.html</a:t>
            </a:r>
            <a:endParaRPr lang="en-US" altLang="en-US" sz="1400" dirty="0"/>
          </a:p>
          <a:p>
            <a:pPr lvl="1">
              <a:lnSpc>
                <a:spcPct val="80000"/>
              </a:lnSpc>
            </a:pPr>
            <a:r>
              <a:rPr lang="en-US" altLang="en-US" sz="1200" dirty="0"/>
              <a:t>The fallacy of confusing correlation with causation</a:t>
            </a:r>
          </a:p>
          <a:p>
            <a:pPr>
              <a:lnSpc>
                <a:spcPct val="80000"/>
              </a:lnSpc>
            </a:pPr>
            <a:r>
              <a:rPr lang="en-US" altLang="en-US" sz="1400" dirty="0">
                <a:hlinkClick r:id="rId5"/>
              </a:rPr>
              <a:t>http://istics.net/stat/correlations/</a:t>
            </a:r>
            <a:endParaRPr lang="en-US" altLang="en-US" sz="1400" dirty="0"/>
          </a:p>
          <a:p>
            <a:pPr lvl="1">
              <a:lnSpc>
                <a:spcPct val="80000"/>
              </a:lnSpc>
            </a:pPr>
            <a:r>
              <a:rPr lang="en-US" altLang="en-US" sz="1200" dirty="0"/>
              <a:t>Interactive: Guessing correlations </a:t>
            </a:r>
            <a:r>
              <a:rPr lang="en-US" altLang="en-US" sz="1200" dirty="0" smtClean="0"/>
              <a:t>(sometimes blocked by security settings)</a:t>
            </a:r>
            <a:endParaRPr lang="en-US" altLang="en-US" sz="1200" dirty="0"/>
          </a:p>
          <a:p>
            <a:pPr>
              <a:lnSpc>
                <a:spcPct val="80000"/>
              </a:lnSpc>
            </a:pPr>
            <a:r>
              <a:rPr lang="en-US" altLang="en-US" sz="1400" dirty="0">
                <a:hlinkClick r:id="rId6"/>
              </a:rPr>
              <a:t>http://psych.utoronto.ca/museum/</a:t>
            </a:r>
            <a:endParaRPr lang="en-US" altLang="en-US" sz="1400" dirty="0"/>
          </a:p>
          <a:p>
            <a:pPr lvl="1">
              <a:lnSpc>
                <a:spcPct val="80000"/>
              </a:lnSpc>
            </a:pPr>
            <a:r>
              <a:rPr lang="en-US" altLang="en-US" sz="1200" dirty="0"/>
              <a:t>Classic psychophysics </a:t>
            </a:r>
            <a:r>
              <a:rPr lang="en-US" altLang="en-US" sz="1200" dirty="0" smtClean="0"/>
              <a:t>equipment</a:t>
            </a:r>
            <a:endParaRPr lang="en-US" altLang="en-US" sz="1200" dirty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sz="quarter" idx="14"/>
          </p:nvPr>
        </p:nvSpPr>
        <p:spPr>
          <a:prstGeom prst="rect">
            <a:avLst/>
          </a:prstGeo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1400" dirty="0">
                <a:hlinkClick r:id="rId7"/>
              </a:rPr>
              <a:t>http://psychology.about.com/od/researchmethods/u/psychology-experiments.htm#s1</a:t>
            </a:r>
            <a:endParaRPr lang="en-US" altLang="en-US" sz="1400" dirty="0"/>
          </a:p>
          <a:p>
            <a:pPr lvl="1">
              <a:lnSpc>
                <a:spcPct val="80000"/>
              </a:lnSpc>
            </a:pPr>
            <a:r>
              <a:rPr lang="en-US" altLang="en-US" sz="1200" dirty="0"/>
              <a:t>Principles of research </a:t>
            </a:r>
            <a:r>
              <a:rPr lang="en-US" altLang="en-US" sz="1200" dirty="0" smtClean="0"/>
              <a:t>methods</a:t>
            </a:r>
            <a:endParaRPr lang="en-US" altLang="en-US" sz="1400" dirty="0" smtClean="0">
              <a:hlinkClick r:id="rId8"/>
            </a:endParaRPr>
          </a:p>
          <a:p>
            <a:pPr>
              <a:lnSpc>
                <a:spcPct val="80000"/>
              </a:lnSpc>
            </a:pPr>
            <a:r>
              <a:rPr lang="en-US" altLang="en-US" sz="1400" dirty="0" smtClean="0">
                <a:hlinkClick r:id="rId8"/>
              </a:rPr>
              <a:t>http</a:t>
            </a:r>
            <a:r>
              <a:rPr lang="en-US" altLang="en-US" sz="1400" dirty="0">
                <a:hlinkClick r:id="rId8"/>
              </a:rPr>
              <a:t>://www.uakron.edu/gage/</a:t>
            </a:r>
            <a:endParaRPr lang="en-US" altLang="en-US" sz="1400" dirty="0"/>
          </a:p>
          <a:p>
            <a:pPr lvl="1">
              <a:lnSpc>
                <a:spcPct val="80000"/>
              </a:lnSpc>
            </a:pPr>
            <a:r>
              <a:rPr lang="en-US" altLang="en-US" sz="1200" dirty="0"/>
              <a:t>Phineas Gage information page</a:t>
            </a:r>
          </a:p>
          <a:p>
            <a:pPr>
              <a:lnSpc>
                <a:spcPct val="80000"/>
              </a:lnSpc>
            </a:pPr>
            <a:r>
              <a:rPr lang="en-US" altLang="en-US" sz="1400" dirty="0">
                <a:hlinkClick r:id="rId9"/>
              </a:rPr>
              <a:t>http://psych.hanover.edu/Research/exponnet.html</a:t>
            </a:r>
            <a:endParaRPr lang="en-US" altLang="en-US" sz="1400" dirty="0"/>
          </a:p>
          <a:p>
            <a:pPr lvl="1">
              <a:lnSpc>
                <a:spcPct val="80000"/>
              </a:lnSpc>
            </a:pPr>
            <a:r>
              <a:rPr lang="en-US" altLang="en-US" sz="1200" dirty="0"/>
              <a:t>Psychological research on the net</a:t>
            </a:r>
          </a:p>
          <a:p>
            <a:pPr>
              <a:lnSpc>
                <a:spcPct val="80000"/>
              </a:lnSpc>
            </a:pPr>
            <a:r>
              <a:rPr lang="en-US" altLang="en-US" sz="1400" dirty="0">
                <a:hlinkClick r:id="rId10"/>
              </a:rPr>
              <a:t>http://allpsych.com/</a:t>
            </a:r>
            <a:endParaRPr lang="en-US" altLang="en-US" sz="1400" dirty="0"/>
          </a:p>
          <a:p>
            <a:pPr lvl="1">
              <a:lnSpc>
                <a:spcPct val="80000"/>
              </a:lnSpc>
            </a:pPr>
            <a:r>
              <a:rPr lang="en-US" altLang="en-US" sz="1200" dirty="0"/>
              <a:t>Virtual psychology classroom</a:t>
            </a:r>
          </a:p>
          <a:p>
            <a:pPr lvl="1">
              <a:lnSpc>
                <a:spcPct val="80000"/>
              </a:lnSpc>
            </a:pPr>
            <a:r>
              <a:rPr lang="en-US" altLang="en-US" sz="1200" dirty="0"/>
              <a:t>Lots of resources, including stats and research </a:t>
            </a:r>
            <a:r>
              <a:rPr lang="en-US" altLang="en-US" sz="1200" dirty="0" smtClean="0"/>
              <a:t>methods</a:t>
            </a:r>
            <a:endParaRPr lang="en-US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399543252"/>
      </p:ext>
    </p:extLst>
  </p:cSld>
  <p:clrMapOvr>
    <a:masterClrMapping/>
  </p:clrMapOvr>
</p:sld>
</file>

<file path=ppt/theme/theme1.xml><?xml version="1.0" encoding="utf-8"?>
<a:theme xmlns:a="http://schemas.openxmlformats.org/drawingml/2006/main" name="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TC101859866[[fn=Macro]]</Template>
  <TotalTime>486326</TotalTime>
  <Words>1051</Words>
  <Application>Microsoft Office PowerPoint</Application>
  <PresentationFormat>On-screen Show (4:3)</PresentationFormat>
  <Paragraphs>228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Macro</vt:lpstr>
      <vt:lpstr>Chapter 1: Thinking Critically With Psychological Science</vt:lpstr>
      <vt:lpstr>Psychological Science</vt:lpstr>
      <vt:lpstr>Theory</vt:lpstr>
      <vt:lpstr>Celestial Observations </vt:lpstr>
      <vt:lpstr> Natural Observations</vt:lpstr>
      <vt:lpstr>Theory</vt:lpstr>
      <vt:lpstr>Theory of Evolution Through Natural Selection</vt:lpstr>
      <vt:lpstr>Major Depressive Disorder: A Cognitive Theory</vt:lpstr>
      <vt:lpstr>Theory</vt:lpstr>
      <vt:lpstr>Major Depressive Disorder: A Neurobiological Theory</vt:lpstr>
      <vt:lpstr>Hypotheses</vt:lpstr>
      <vt:lpstr>How Does One Measure Self-Esteem?</vt:lpstr>
      <vt:lpstr>Operational Definitions</vt:lpstr>
      <vt:lpstr>The Scientific Method</vt:lpstr>
      <vt:lpstr>Observations</vt:lpstr>
      <vt:lpstr>Descriptive: The Case Study </vt:lpstr>
      <vt:lpstr>Descriptive: The Survey</vt:lpstr>
      <vt:lpstr>Descriptive: Naturalistic Observation</vt:lpstr>
      <vt:lpstr>Correlations</vt:lpstr>
      <vt:lpstr>Correlation: Scatterplot</vt:lpstr>
      <vt:lpstr>Correlation: Direction of Relationship</vt:lpstr>
      <vt:lpstr>Correlation: Strength of Relationship</vt:lpstr>
      <vt:lpstr>Correlation and Causation</vt:lpstr>
      <vt:lpstr>Chapter 1 Links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gary</dc:creator>
  <cp:lastModifiedBy>Tech</cp:lastModifiedBy>
  <cp:revision>40</cp:revision>
  <dcterms:created xsi:type="dcterms:W3CDTF">2012-01-03T13:45:18Z</dcterms:created>
  <dcterms:modified xsi:type="dcterms:W3CDTF">2014-09-09T01:13:04Z</dcterms:modified>
</cp:coreProperties>
</file>