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 autoCompressPictures="0">
  <p:sldMasterIdLst>
    <p:sldMasterId id="2147483676" r:id="rId1"/>
  </p:sldMasterIdLst>
  <p:notesMasterIdLst>
    <p:notesMasterId r:id="rId40"/>
  </p:notesMasterIdLst>
  <p:handoutMasterIdLst>
    <p:handoutMasterId r:id="rId41"/>
  </p:handoutMasterIdLst>
  <p:sldIdLst>
    <p:sldId id="373" r:id="rId2"/>
    <p:sldId id="383" r:id="rId3"/>
    <p:sldId id="384" r:id="rId4"/>
    <p:sldId id="385" r:id="rId5"/>
    <p:sldId id="386" r:id="rId6"/>
    <p:sldId id="387" r:id="rId7"/>
    <p:sldId id="388" r:id="rId8"/>
    <p:sldId id="392" r:id="rId9"/>
    <p:sldId id="393" r:id="rId10"/>
    <p:sldId id="395" r:id="rId11"/>
    <p:sldId id="396" r:id="rId12"/>
    <p:sldId id="397" r:id="rId13"/>
    <p:sldId id="398" r:id="rId14"/>
    <p:sldId id="399" r:id="rId15"/>
    <p:sldId id="400" r:id="rId16"/>
    <p:sldId id="401" r:id="rId17"/>
    <p:sldId id="402" r:id="rId18"/>
    <p:sldId id="403" r:id="rId19"/>
    <p:sldId id="404" r:id="rId20"/>
    <p:sldId id="410" r:id="rId21"/>
    <p:sldId id="411" r:id="rId22"/>
    <p:sldId id="412" r:id="rId23"/>
    <p:sldId id="413" r:id="rId24"/>
    <p:sldId id="414" r:id="rId25"/>
    <p:sldId id="415" r:id="rId26"/>
    <p:sldId id="416" r:id="rId27"/>
    <p:sldId id="417" r:id="rId28"/>
    <p:sldId id="418" r:id="rId29"/>
    <p:sldId id="419" r:id="rId30"/>
    <p:sldId id="424" r:id="rId31"/>
    <p:sldId id="425" r:id="rId32"/>
    <p:sldId id="427" r:id="rId33"/>
    <p:sldId id="428" r:id="rId34"/>
    <p:sldId id="439" r:id="rId35"/>
    <p:sldId id="440" r:id="rId36"/>
    <p:sldId id="441" r:id="rId37"/>
    <p:sldId id="442" r:id="rId38"/>
    <p:sldId id="443" r:id="rId39"/>
  </p:sldIdLst>
  <p:sldSz cx="9144000" cy="6858000" type="screen4x3"/>
  <p:notesSz cx="7023100" cy="93091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MS PGothic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MS PGothic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MS PGothic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MS PGothic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MS PGothic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25" autoAdjust="0"/>
    <p:restoredTop sz="86225" autoAdjust="0"/>
  </p:normalViewPr>
  <p:slideViewPr>
    <p:cSldViewPr>
      <p:cViewPr>
        <p:scale>
          <a:sx n="70" d="100"/>
          <a:sy n="70" d="100"/>
        </p:scale>
        <p:origin x="-1181" y="-4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892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3043343" cy="465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128" tIns="47065" rIns="94128" bIns="47065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9757" y="1"/>
            <a:ext cx="3043343" cy="465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128" tIns="47065" rIns="94128" bIns="47065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43888"/>
            <a:ext cx="3043343" cy="465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128" tIns="47065" rIns="94128" bIns="47065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9757" y="8843888"/>
            <a:ext cx="3043343" cy="465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128" tIns="47065" rIns="94128" bIns="47065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fld id="{347D073A-1C1A-45D7-B99E-06984E08D64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302113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3043343" cy="465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128" tIns="47065" rIns="94128" bIns="47065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9757" y="1"/>
            <a:ext cx="3043343" cy="465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128" tIns="47065" rIns="94128" bIns="47065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4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7450" y="700088"/>
            <a:ext cx="4648200" cy="3486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6414" y="4421944"/>
            <a:ext cx="5150273" cy="4188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128" tIns="47065" rIns="94128" bIns="4706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43888"/>
            <a:ext cx="3043343" cy="465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128" tIns="47065" rIns="94128" bIns="47065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9757" y="8843888"/>
            <a:ext cx="3043343" cy="465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128" tIns="47065" rIns="94128" bIns="47065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fld id="{6FFBFC04-0315-4E51-B62F-F783A0BB34B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5557367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MS PGothic" pitchFamily="34" charset="-128"/>
        <a:cs typeface="MS PGothic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MS PGothic" pitchFamily="34" charset="-128"/>
        <a:cs typeface="MS PGothic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MS PGothic" pitchFamily="34" charset="-128"/>
        <a:cs typeface="MS PGothic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MS PGothic" pitchFamily="34" charset="-128"/>
        <a:cs typeface="MS PGothic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MS PGothic" pitchFamily="34" charset="-128"/>
        <a:cs typeface="MS PGothic" charset="0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CA" sz="14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FBFC04-0315-4E51-B62F-F783A0BB34B7}" type="slidenum">
              <a:rPr lang="en-US" altLang="en-US" smtClean="0"/>
              <a:pPr/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367963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CA" sz="14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FBFC04-0315-4E51-B62F-F783A0BB34B7}" type="slidenum">
              <a:rPr lang="en-US" altLang="en-US" smtClean="0"/>
              <a:pPr/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37846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CA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FBFC04-0315-4E51-B62F-F783A0BB34B7}" type="slidenum">
              <a:rPr lang="en-US" altLang="en-US" smtClean="0"/>
              <a:pPr/>
              <a:t>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699397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CA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FBFC04-0315-4E51-B62F-F783A0BB34B7}" type="slidenum">
              <a:rPr lang="en-US" altLang="en-US" smtClean="0"/>
              <a:pPr/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565586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CA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CA0C1F-CAC1-4A7A-A462-F14B0D32ABF3}" type="slidenum">
              <a:rPr lang="en-CA" smtClean="0"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512570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CA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FBFC04-0315-4E51-B62F-F783A0BB34B7}" type="slidenum">
              <a:rPr lang="en-US" altLang="en-US" smtClean="0"/>
              <a:pPr/>
              <a:t>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968370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CA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FBFC04-0315-4E51-B62F-F783A0BB34B7}" type="slidenum">
              <a:rPr lang="en-US" altLang="en-US" smtClean="0"/>
              <a:pPr/>
              <a:t>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227112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CA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FBFC04-0315-4E51-B62F-F783A0BB34B7}" type="slidenum">
              <a:rPr lang="en-US" altLang="en-US" smtClean="0"/>
              <a:pPr/>
              <a:t>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33161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CA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CA0C1F-CAC1-4A7A-A462-F14B0D32ABF3}" type="slidenum">
              <a:rPr lang="en-CA" smtClean="0"/>
              <a:t>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259060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CA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FBFC04-0315-4E51-B62F-F783A0BB34B7}" type="slidenum">
              <a:rPr lang="en-US" altLang="en-US" smtClean="0"/>
              <a:pPr/>
              <a:t>10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97814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CA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FBFC04-0315-4E51-B62F-F783A0BB34B7}" type="slidenum">
              <a:rPr lang="en-US" altLang="en-US" smtClean="0"/>
              <a:pPr/>
              <a:t>11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211700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CA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FBFC04-0315-4E51-B62F-F783A0BB34B7}" type="slidenum">
              <a:rPr lang="en-US" altLang="en-US" smtClean="0"/>
              <a:pPr/>
              <a:t>12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883792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CA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FBFC04-0315-4E51-B62F-F783A0BB34B7}" type="slidenum">
              <a:rPr lang="en-US" altLang="en-US" smtClean="0"/>
              <a:pPr/>
              <a:t>13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593383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CA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FBFC04-0315-4E51-B62F-F783A0BB34B7}" type="slidenum">
              <a:rPr lang="en-US" altLang="en-US" smtClean="0"/>
              <a:pPr/>
              <a:t>14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574941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CA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CA0C1F-CAC1-4A7A-A462-F14B0D32ABF3}" type="slidenum">
              <a:rPr lang="en-CA" smtClean="0"/>
              <a:t>15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448310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CA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FBFC04-0315-4E51-B62F-F783A0BB34B7}" type="slidenum">
              <a:rPr lang="en-US" altLang="en-US" smtClean="0"/>
              <a:pPr/>
              <a:t>16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1352860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CA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FBFC04-0315-4E51-B62F-F783A0BB34B7}" type="slidenum">
              <a:rPr lang="en-US" altLang="en-US" smtClean="0"/>
              <a:pPr/>
              <a:t>17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691129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CA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FBFC04-0315-4E51-B62F-F783A0BB34B7}" type="slidenum">
              <a:rPr lang="en-US" altLang="en-US" smtClean="0"/>
              <a:pPr/>
              <a:t>18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3330461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CA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CA0C1F-CAC1-4A7A-A462-F14B0D32ABF3}" type="slidenum">
              <a:rPr lang="en-CA" smtClean="0"/>
              <a:t>19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9876167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CA" sz="1400" dirty="0" smtClean="0">
              <a:sym typeface="Wingdings" panose="05000000000000000000" pitchFamily="2" charset="2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F6DC469-D955-410D-8CA4-A737219FA109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80016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Char char="•"/>
            </a:pPr>
            <a:endParaRPr lang="en-CA" altLang="en-US" dirty="0" smtClean="0">
              <a:latin typeface="Times New Roman" pitchFamily="18" charset="0"/>
            </a:endParaRPr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8793">
              <a:defRPr>
                <a:solidFill>
                  <a:schemeClr val="tx1"/>
                </a:solidFill>
                <a:latin typeface="Arial" charset="0"/>
              </a:defRPr>
            </a:lvl1pPr>
            <a:lvl2pPr marL="734986" indent="-282440" defTabSz="938793">
              <a:defRPr>
                <a:solidFill>
                  <a:schemeClr val="tx1"/>
                </a:solidFill>
                <a:latin typeface="Arial" charset="0"/>
              </a:defRPr>
            </a:lvl2pPr>
            <a:lvl3pPr marL="1131366" indent="-226273" defTabSz="938793">
              <a:defRPr>
                <a:solidFill>
                  <a:schemeClr val="tx1"/>
                </a:solidFill>
                <a:latin typeface="Arial" charset="0"/>
              </a:defRPr>
            </a:lvl3pPr>
            <a:lvl4pPr marL="1583911" indent="-226273" defTabSz="938793">
              <a:defRPr>
                <a:solidFill>
                  <a:schemeClr val="tx1"/>
                </a:solidFill>
                <a:latin typeface="Arial" charset="0"/>
              </a:defRPr>
            </a:lvl4pPr>
            <a:lvl5pPr marL="2036457" indent="-226273" defTabSz="938793">
              <a:defRPr>
                <a:solidFill>
                  <a:schemeClr val="tx1"/>
                </a:solidFill>
                <a:latin typeface="Arial" charset="0"/>
              </a:defRPr>
            </a:lvl5pPr>
            <a:lvl6pPr marL="2498632" indent="-226273" defTabSz="93879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807" indent="-226273" defTabSz="93879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2981" indent="-226273" defTabSz="93879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5156" indent="-226273" defTabSz="93879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9AE5350E-B267-4BC6-9DB3-4363B691F73B}" type="slidenum">
              <a:rPr lang="en-US" altLang="en-US" smtClean="0">
                <a:latin typeface="Times New Roman" pitchFamily="18" charset="0"/>
              </a:rPr>
              <a:pPr/>
              <a:t>21</a:t>
            </a:fld>
            <a:endParaRPr lang="en-US" alt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CA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F6DC469-D955-410D-8CA4-A737219FA109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42646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CA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F6DC469-D955-410D-8CA4-A737219FA109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80179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2707" name="Notes Placeholder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CA" altLang="en-US" sz="1400" dirty="0" smtClean="0">
              <a:latin typeface="Times New Roman" pitchFamily="18" charset="0"/>
            </a:endParaRPr>
          </a:p>
        </p:txBody>
      </p:sp>
      <p:sp>
        <p:nvSpPr>
          <p:cNvPr id="727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8793">
              <a:defRPr>
                <a:solidFill>
                  <a:schemeClr val="tx1"/>
                </a:solidFill>
                <a:latin typeface="Arial" charset="0"/>
              </a:defRPr>
            </a:lvl1pPr>
            <a:lvl2pPr marL="734986" indent="-282440" defTabSz="938793">
              <a:defRPr>
                <a:solidFill>
                  <a:schemeClr val="tx1"/>
                </a:solidFill>
                <a:latin typeface="Arial" charset="0"/>
              </a:defRPr>
            </a:lvl2pPr>
            <a:lvl3pPr marL="1131366" indent="-226273" defTabSz="938793">
              <a:defRPr>
                <a:solidFill>
                  <a:schemeClr val="tx1"/>
                </a:solidFill>
                <a:latin typeface="Arial" charset="0"/>
              </a:defRPr>
            </a:lvl3pPr>
            <a:lvl4pPr marL="1583911" indent="-226273" defTabSz="938793">
              <a:defRPr>
                <a:solidFill>
                  <a:schemeClr val="tx1"/>
                </a:solidFill>
                <a:latin typeface="Arial" charset="0"/>
              </a:defRPr>
            </a:lvl4pPr>
            <a:lvl5pPr marL="2036457" indent="-226273" defTabSz="938793">
              <a:defRPr>
                <a:solidFill>
                  <a:schemeClr val="tx1"/>
                </a:solidFill>
                <a:latin typeface="Arial" charset="0"/>
              </a:defRPr>
            </a:lvl5pPr>
            <a:lvl6pPr marL="2498632" indent="-226273" defTabSz="93879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807" indent="-226273" defTabSz="93879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2981" indent="-226273" defTabSz="93879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5156" indent="-226273" defTabSz="93879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456F26DE-947D-4434-BEA7-C6F12F51F2CF}" type="slidenum">
              <a:rPr lang="en-US" altLang="en-US" smtClean="0">
                <a:latin typeface="Times New Roman" pitchFamily="18" charset="0"/>
              </a:rPr>
              <a:pPr/>
              <a:t>24</a:t>
            </a:fld>
            <a:endParaRPr lang="en-US" alt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8793">
              <a:defRPr>
                <a:solidFill>
                  <a:schemeClr val="tx1"/>
                </a:solidFill>
                <a:latin typeface="Arial" charset="0"/>
              </a:defRPr>
            </a:lvl1pPr>
            <a:lvl2pPr marL="734986" indent="-282440" defTabSz="938793">
              <a:defRPr>
                <a:solidFill>
                  <a:schemeClr val="tx1"/>
                </a:solidFill>
                <a:latin typeface="Arial" charset="0"/>
              </a:defRPr>
            </a:lvl2pPr>
            <a:lvl3pPr marL="1131366" indent="-226273" defTabSz="938793">
              <a:defRPr>
                <a:solidFill>
                  <a:schemeClr val="tx1"/>
                </a:solidFill>
                <a:latin typeface="Arial" charset="0"/>
              </a:defRPr>
            </a:lvl3pPr>
            <a:lvl4pPr marL="1583911" indent="-226273" defTabSz="938793">
              <a:defRPr>
                <a:solidFill>
                  <a:schemeClr val="tx1"/>
                </a:solidFill>
                <a:latin typeface="Arial" charset="0"/>
              </a:defRPr>
            </a:lvl4pPr>
            <a:lvl5pPr marL="2036457" indent="-226273" defTabSz="938793">
              <a:defRPr>
                <a:solidFill>
                  <a:schemeClr val="tx1"/>
                </a:solidFill>
                <a:latin typeface="Arial" charset="0"/>
              </a:defRPr>
            </a:lvl5pPr>
            <a:lvl6pPr marL="2498632" indent="-226273" defTabSz="93879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807" indent="-226273" defTabSz="93879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2981" indent="-226273" defTabSz="93879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5156" indent="-226273" defTabSz="93879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46EE1F4A-6465-4261-94EE-2F294C9E2225}" type="slidenum">
              <a:rPr lang="en-US" altLang="en-US" smtClean="0">
                <a:latin typeface="Times New Roman" pitchFamily="18" charset="0"/>
              </a:rPr>
              <a:pPr/>
              <a:t>25</a:t>
            </a:fld>
            <a:endParaRPr lang="en-US" altLang="en-US" smtClean="0">
              <a:latin typeface="Times New Roman" pitchFamily="18" charset="0"/>
            </a:endParaRPr>
          </a:p>
        </p:txBody>
      </p:sp>
      <p:sp>
        <p:nvSpPr>
          <p:cNvPr id="737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sz="1400" dirty="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8793">
              <a:defRPr>
                <a:solidFill>
                  <a:schemeClr val="tx1"/>
                </a:solidFill>
                <a:latin typeface="Arial" charset="0"/>
              </a:defRPr>
            </a:lvl1pPr>
            <a:lvl2pPr marL="734986" indent="-282440" defTabSz="938793">
              <a:defRPr>
                <a:solidFill>
                  <a:schemeClr val="tx1"/>
                </a:solidFill>
                <a:latin typeface="Arial" charset="0"/>
              </a:defRPr>
            </a:lvl2pPr>
            <a:lvl3pPr marL="1131366" indent="-226273" defTabSz="938793">
              <a:defRPr>
                <a:solidFill>
                  <a:schemeClr val="tx1"/>
                </a:solidFill>
                <a:latin typeface="Arial" charset="0"/>
              </a:defRPr>
            </a:lvl3pPr>
            <a:lvl4pPr marL="1583911" indent="-226273" defTabSz="938793">
              <a:defRPr>
                <a:solidFill>
                  <a:schemeClr val="tx1"/>
                </a:solidFill>
                <a:latin typeface="Arial" charset="0"/>
              </a:defRPr>
            </a:lvl4pPr>
            <a:lvl5pPr marL="2036457" indent="-226273" defTabSz="938793">
              <a:defRPr>
                <a:solidFill>
                  <a:schemeClr val="tx1"/>
                </a:solidFill>
                <a:latin typeface="Arial" charset="0"/>
              </a:defRPr>
            </a:lvl5pPr>
            <a:lvl6pPr marL="2498632" indent="-226273" defTabSz="93879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807" indent="-226273" defTabSz="93879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2981" indent="-226273" defTabSz="93879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5156" indent="-226273" defTabSz="93879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E7826F1F-5A6B-4349-B430-80118BC778E3}" type="slidenum">
              <a:rPr lang="en-US" altLang="en-US" smtClean="0">
                <a:latin typeface="Times New Roman" pitchFamily="18" charset="0"/>
              </a:rPr>
              <a:pPr/>
              <a:t>26</a:t>
            </a:fld>
            <a:endParaRPr lang="en-US" altLang="en-US" smtClean="0">
              <a:latin typeface="Times New Roman" pitchFamily="18" charset="0"/>
            </a:endParaRPr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sz="1400" dirty="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8793">
              <a:defRPr>
                <a:solidFill>
                  <a:schemeClr val="tx1"/>
                </a:solidFill>
                <a:latin typeface="Arial" charset="0"/>
              </a:defRPr>
            </a:lvl1pPr>
            <a:lvl2pPr marL="734986" indent="-282440" defTabSz="938793">
              <a:defRPr>
                <a:solidFill>
                  <a:schemeClr val="tx1"/>
                </a:solidFill>
                <a:latin typeface="Arial" charset="0"/>
              </a:defRPr>
            </a:lvl2pPr>
            <a:lvl3pPr marL="1131366" indent="-226273" defTabSz="938793">
              <a:defRPr>
                <a:solidFill>
                  <a:schemeClr val="tx1"/>
                </a:solidFill>
                <a:latin typeface="Arial" charset="0"/>
              </a:defRPr>
            </a:lvl3pPr>
            <a:lvl4pPr marL="1583911" indent="-226273" defTabSz="938793">
              <a:defRPr>
                <a:solidFill>
                  <a:schemeClr val="tx1"/>
                </a:solidFill>
                <a:latin typeface="Arial" charset="0"/>
              </a:defRPr>
            </a:lvl4pPr>
            <a:lvl5pPr marL="2036457" indent="-226273" defTabSz="938793">
              <a:defRPr>
                <a:solidFill>
                  <a:schemeClr val="tx1"/>
                </a:solidFill>
                <a:latin typeface="Arial" charset="0"/>
              </a:defRPr>
            </a:lvl5pPr>
            <a:lvl6pPr marL="2498632" indent="-226273" defTabSz="93879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807" indent="-226273" defTabSz="93879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2981" indent="-226273" defTabSz="93879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5156" indent="-226273" defTabSz="93879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8FFAD01C-A2E4-4AB6-BD19-8D95246934C6}" type="slidenum">
              <a:rPr lang="en-US" altLang="en-US" smtClean="0">
                <a:latin typeface="Times New Roman" pitchFamily="18" charset="0"/>
              </a:rPr>
              <a:pPr/>
              <a:t>27</a:t>
            </a:fld>
            <a:endParaRPr lang="en-US" altLang="en-US" smtClean="0">
              <a:latin typeface="Times New Roman" pitchFamily="18" charset="0"/>
            </a:endParaRPr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sz="1400" dirty="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8793">
              <a:defRPr>
                <a:solidFill>
                  <a:schemeClr val="tx1"/>
                </a:solidFill>
                <a:latin typeface="Arial" charset="0"/>
              </a:defRPr>
            </a:lvl1pPr>
            <a:lvl2pPr marL="734986" indent="-282440" defTabSz="938793">
              <a:defRPr>
                <a:solidFill>
                  <a:schemeClr val="tx1"/>
                </a:solidFill>
                <a:latin typeface="Arial" charset="0"/>
              </a:defRPr>
            </a:lvl2pPr>
            <a:lvl3pPr marL="1131366" indent="-226273" defTabSz="938793">
              <a:defRPr>
                <a:solidFill>
                  <a:schemeClr val="tx1"/>
                </a:solidFill>
                <a:latin typeface="Arial" charset="0"/>
              </a:defRPr>
            </a:lvl3pPr>
            <a:lvl4pPr marL="1583911" indent="-226273" defTabSz="938793">
              <a:defRPr>
                <a:solidFill>
                  <a:schemeClr val="tx1"/>
                </a:solidFill>
                <a:latin typeface="Arial" charset="0"/>
              </a:defRPr>
            </a:lvl4pPr>
            <a:lvl5pPr marL="2036457" indent="-226273" defTabSz="938793">
              <a:defRPr>
                <a:solidFill>
                  <a:schemeClr val="tx1"/>
                </a:solidFill>
                <a:latin typeface="Arial" charset="0"/>
              </a:defRPr>
            </a:lvl5pPr>
            <a:lvl6pPr marL="2498632" indent="-226273" defTabSz="93879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807" indent="-226273" defTabSz="93879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2981" indent="-226273" defTabSz="93879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5156" indent="-226273" defTabSz="93879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BAFCF2B0-A31B-45BB-84C8-DD5FACC29639}" type="slidenum">
              <a:rPr lang="en-US" altLang="en-US" smtClean="0">
                <a:latin typeface="Times New Roman" pitchFamily="18" charset="0"/>
              </a:rPr>
              <a:pPr/>
              <a:t>28</a:t>
            </a:fld>
            <a:endParaRPr lang="en-US" altLang="en-US" smtClean="0">
              <a:latin typeface="Times New Roman" pitchFamily="18" charset="0"/>
            </a:endParaRPr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sz="1400" dirty="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7827" name="Notes Placeholder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CA" altLang="en-US" sz="1400" dirty="0" smtClean="0">
              <a:latin typeface="Times New Roman" pitchFamily="18" charset="0"/>
            </a:endParaRPr>
          </a:p>
        </p:txBody>
      </p:sp>
      <p:sp>
        <p:nvSpPr>
          <p:cNvPr id="778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8793">
              <a:defRPr>
                <a:solidFill>
                  <a:schemeClr val="tx1"/>
                </a:solidFill>
                <a:latin typeface="Arial" charset="0"/>
              </a:defRPr>
            </a:lvl1pPr>
            <a:lvl2pPr marL="734986" indent="-282440" defTabSz="938793">
              <a:defRPr>
                <a:solidFill>
                  <a:schemeClr val="tx1"/>
                </a:solidFill>
                <a:latin typeface="Arial" charset="0"/>
              </a:defRPr>
            </a:lvl2pPr>
            <a:lvl3pPr marL="1131366" indent="-226273" defTabSz="938793">
              <a:defRPr>
                <a:solidFill>
                  <a:schemeClr val="tx1"/>
                </a:solidFill>
                <a:latin typeface="Arial" charset="0"/>
              </a:defRPr>
            </a:lvl3pPr>
            <a:lvl4pPr marL="1583911" indent="-226273" defTabSz="938793">
              <a:defRPr>
                <a:solidFill>
                  <a:schemeClr val="tx1"/>
                </a:solidFill>
                <a:latin typeface="Arial" charset="0"/>
              </a:defRPr>
            </a:lvl4pPr>
            <a:lvl5pPr marL="2036457" indent="-226273" defTabSz="938793">
              <a:defRPr>
                <a:solidFill>
                  <a:schemeClr val="tx1"/>
                </a:solidFill>
                <a:latin typeface="Arial" charset="0"/>
              </a:defRPr>
            </a:lvl5pPr>
            <a:lvl6pPr marL="2498632" indent="-226273" defTabSz="93879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807" indent="-226273" defTabSz="93879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2981" indent="-226273" defTabSz="93879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5156" indent="-226273" defTabSz="93879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94DAEA21-4860-40AE-B314-F66FAA7C7BC8}" type="slidenum">
              <a:rPr lang="en-US" altLang="en-US" smtClean="0">
                <a:latin typeface="Times New Roman" pitchFamily="18" charset="0"/>
              </a:rPr>
              <a:pPr/>
              <a:t>29</a:t>
            </a:fld>
            <a:endParaRPr lang="en-US" alt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F6DC469-D955-410D-8CA4-A737219FA109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16597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CA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F6DC469-D955-410D-8CA4-A737219FA109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269171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3971" name="Notes Placeholder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CA" altLang="en-US" sz="1400" dirty="0" smtClean="0">
              <a:latin typeface="Times New Roman" pitchFamily="18" charset="0"/>
            </a:endParaRPr>
          </a:p>
        </p:txBody>
      </p:sp>
      <p:sp>
        <p:nvSpPr>
          <p:cNvPr id="839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8793">
              <a:defRPr>
                <a:solidFill>
                  <a:schemeClr val="tx1"/>
                </a:solidFill>
                <a:latin typeface="Arial" charset="0"/>
              </a:defRPr>
            </a:lvl1pPr>
            <a:lvl2pPr marL="734986" indent="-282440" defTabSz="938793">
              <a:defRPr>
                <a:solidFill>
                  <a:schemeClr val="tx1"/>
                </a:solidFill>
                <a:latin typeface="Arial" charset="0"/>
              </a:defRPr>
            </a:lvl2pPr>
            <a:lvl3pPr marL="1131366" indent="-226273" defTabSz="938793">
              <a:defRPr>
                <a:solidFill>
                  <a:schemeClr val="tx1"/>
                </a:solidFill>
                <a:latin typeface="Arial" charset="0"/>
              </a:defRPr>
            </a:lvl3pPr>
            <a:lvl4pPr marL="1583911" indent="-226273" defTabSz="938793">
              <a:defRPr>
                <a:solidFill>
                  <a:schemeClr val="tx1"/>
                </a:solidFill>
                <a:latin typeface="Arial" charset="0"/>
              </a:defRPr>
            </a:lvl4pPr>
            <a:lvl5pPr marL="2036457" indent="-226273" defTabSz="938793">
              <a:defRPr>
                <a:solidFill>
                  <a:schemeClr val="tx1"/>
                </a:solidFill>
                <a:latin typeface="Arial" charset="0"/>
              </a:defRPr>
            </a:lvl5pPr>
            <a:lvl6pPr marL="2498632" indent="-226273" defTabSz="93879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807" indent="-226273" defTabSz="93879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2981" indent="-226273" defTabSz="93879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5156" indent="-226273" defTabSz="93879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EC1152E8-503A-4E16-AA0C-DB4D4AEBA3CD}" type="slidenum">
              <a:rPr lang="en-US" altLang="en-US" smtClean="0">
                <a:latin typeface="Times New Roman" pitchFamily="18" charset="0"/>
              </a:rPr>
              <a:pPr/>
              <a:t>32</a:t>
            </a:fld>
            <a:endParaRPr lang="en-US" alt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71711" indent="-171711">
              <a:buFontTx/>
              <a:buChar char="•"/>
            </a:pPr>
            <a:endParaRPr lang="en-US" altLang="en-US" dirty="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CA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F6DC469-D955-410D-8CA4-A737219FA109}" type="slidenum">
              <a:rPr lang="en-US" smtClean="0"/>
              <a:pPr>
                <a:defRPr/>
              </a:pPr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199112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F6DC469-D955-410D-8CA4-A737219FA109}" type="slidenum">
              <a:rPr lang="en-US" smtClean="0"/>
              <a:pPr>
                <a:defRPr/>
              </a:pPr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677727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6499" name="Notes Placeholder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Char char="•"/>
            </a:pPr>
            <a:endParaRPr lang="en-CA" altLang="en-US" dirty="0" smtClean="0">
              <a:latin typeface="Times New Roman" pitchFamily="18" charset="0"/>
            </a:endParaRPr>
          </a:p>
        </p:txBody>
      </p:sp>
      <p:sp>
        <p:nvSpPr>
          <p:cNvPr id="1065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8793">
              <a:defRPr>
                <a:solidFill>
                  <a:schemeClr val="tx1"/>
                </a:solidFill>
                <a:latin typeface="Arial" charset="0"/>
              </a:defRPr>
            </a:lvl1pPr>
            <a:lvl2pPr marL="734986" indent="-282440" defTabSz="938793">
              <a:defRPr>
                <a:solidFill>
                  <a:schemeClr val="tx1"/>
                </a:solidFill>
                <a:latin typeface="Arial" charset="0"/>
              </a:defRPr>
            </a:lvl2pPr>
            <a:lvl3pPr marL="1131366" indent="-226273" defTabSz="938793">
              <a:defRPr>
                <a:solidFill>
                  <a:schemeClr val="tx1"/>
                </a:solidFill>
                <a:latin typeface="Arial" charset="0"/>
              </a:defRPr>
            </a:lvl3pPr>
            <a:lvl4pPr marL="1583911" indent="-226273" defTabSz="938793">
              <a:defRPr>
                <a:solidFill>
                  <a:schemeClr val="tx1"/>
                </a:solidFill>
                <a:latin typeface="Arial" charset="0"/>
              </a:defRPr>
            </a:lvl4pPr>
            <a:lvl5pPr marL="2036457" indent="-226273" defTabSz="938793">
              <a:defRPr>
                <a:solidFill>
                  <a:schemeClr val="tx1"/>
                </a:solidFill>
                <a:latin typeface="Arial" charset="0"/>
              </a:defRPr>
            </a:lvl5pPr>
            <a:lvl6pPr marL="2498632" indent="-226273" defTabSz="93879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807" indent="-226273" defTabSz="93879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2981" indent="-226273" defTabSz="93879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5156" indent="-226273" defTabSz="93879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0C00034F-3910-4549-9811-79643D518451}" type="slidenum">
              <a:rPr lang="en-US" altLang="en-US" smtClean="0">
                <a:latin typeface="Times New Roman" pitchFamily="18" charset="0"/>
              </a:rPr>
              <a:pPr/>
              <a:t>36</a:t>
            </a:fld>
            <a:endParaRPr lang="en-US" alt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7523" name="Notes Placeholder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Char char="•"/>
            </a:pPr>
            <a:endParaRPr lang="en-CA" altLang="en-US" smtClean="0">
              <a:latin typeface="Times New Roman" pitchFamily="18" charset="0"/>
            </a:endParaRPr>
          </a:p>
        </p:txBody>
      </p:sp>
      <p:sp>
        <p:nvSpPr>
          <p:cNvPr id="1075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8793">
              <a:defRPr>
                <a:solidFill>
                  <a:schemeClr val="tx1"/>
                </a:solidFill>
                <a:latin typeface="Arial" charset="0"/>
              </a:defRPr>
            </a:lvl1pPr>
            <a:lvl2pPr marL="734986" indent="-282440" defTabSz="938793">
              <a:defRPr>
                <a:solidFill>
                  <a:schemeClr val="tx1"/>
                </a:solidFill>
                <a:latin typeface="Arial" charset="0"/>
              </a:defRPr>
            </a:lvl2pPr>
            <a:lvl3pPr marL="1131366" indent="-226273" defTabSz="938793">
              <a:defRPr>
                <a:solidFill>
                  <a:schemeClr val="tx1"/>
                </a:solidFill>
                <a:latin typeface="Arial" charset="0"/>
              </a:defRPr>
            </a:lvl3pPr>
            <a:lvl4pPr marL="1583911" indent="-226273" defTabSz="938793">
              <a:defRPr>
                <a:solidFill>
                  <a:schemeClr val="tx1"/>
                </a:solidFill>
                <a:latin typeface="Arial" charset="0"/>
              </a:defRPr>
            </a:lvl4pPr>
            <a:lvl5pPr marL="2036457" indent="-226273" defTabSz="938793">
              <a:defRPr>
                <a:solidFill>
                  <a:schemeClr val="tx1"/>
                </a:solidFill>
                <a:latin typeface="Arial" charset="0"/>
              </a:defRPr>
            </a:lvl5pPr>
            <a:lvl6pPr marL="2498632" indent="-226273" defTabSz="93879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807" indent="-226273" defTabSz="93879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2981" indent="-226273" defTabSz="93879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5156" indent="-226273" defTabSz="93879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68C24DFB-A769-456E-AD9A-DA1E706116E5}" type="slidenum">
              <a:rPr lang="en-US" altLang="en-US" smtClean="0">
                <a:latin typeface="Times New Roman" pitchFamily="18" charset="0"/>
              </a:rPr>
              <a:pPr/>
              <a:t>37</a:t>
            </a:fld>
            <a:endParaRPr lang="en-US" alt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8547" name="Notes Placeholder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Char char="•"/>
            </a:pPr>
            <a:endParaRPr lang="en-CA" altLang="en-US" dirty="0" smtClean="0">
              <a:latin typeface="Times New Roman" pitchFamily="18" charset="0"/>
            </a:endParaRPr>
          </a:p>
        </p:txBody>
      </p:sp>
      <p:sp>
        <p:nvSpPr>
          <p:cNvPr id="10854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8793">
              <a:defRPr>
                <a:solidFill>
                  <a:schemeClr val="tx1"/>
                </a:solidFill>
                <a:latin typeface="Arial" charset="0"/>
              </a:defRPr>
            </a:lvl1pPr>
            <a:lvl2pPr marL="734986" indent="-282440" defTabSz="938793">
              <a:defRPr>
                <a:solidFill>
                  <a:schemeClr val="tx1"/>
                </a:solidFill>
                <a:latin typeface="Arial" charset="0"/>
              </a:defRPr>
            </a:lvl2pPr>
            <a:lvl3pPr marL="1131366" indent="-226273" defTabSz="938793">
              <a:defRPr>
                <a:solidFill>
                  <a:schemeClr val="tx1"/>
                </a:solidFill>
                <a:latin typeface="Arial" charset="0"/>
              </a:defRPr>
            </a:lvl3pPr>
            <a:lvl4pPr marL="1583911" indent="-226273" defTabSz="938793">
              <a:defRPr>
                <a:solidFill>
                  <a:schemeClr val="tx1"/>
                </a:solidFill>
                <a:latin typeface="Arial" charset="0"/>
              </a:defRPr>
            </a:lvl4pPr>
            <a:lvl5pPr marL="2036457" indent="-226273" defTabSz="938793">
              <a:defRPr>
                <a:solidFill>
                  <a:schemeClr val="tx1"/>
                </a:solidFill>
                <a:latin typeface="Arial" charset="0"/>
              </a:defRPr>
            </a:lvl5pPr>
            <a:lvl6pPr marL="2498632" indent="-226273" defTabSz="93879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807" indent="-226273" defTabSz="93879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2981" indent="-226273" defTabSz="93879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5156" indent="-226273" defTabSz="93879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98A75ED5-5D08-4E27-92AC-A4155107D424}" type="slidenum">
              <a:rPr lang="en-US" altLang="en-US" smtClean="0">
                <a:latin typeface="Times New Roman" pitchFamily="18" charset="0"/>
              </a:rPr>
              <a:pPr/>
              <a:t>38</a:t>
            </a:fld>
            <a:endParaRPr lang="en-US" alt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8625" y="0"/>
            <a:ext cx="8286750" cy="6858000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80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4348" y="2143116"/>
            <a:ext cx="7643866" cy="1500198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85786" y="3786190"/>
            <a:ext cx="7500990" cy="857256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Management 3e - Chapter 15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B9BDDC-D92E-4E4D-A8C5-B4BB128F7D8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91172957"/>
      </p:ext>
    </p:extLst>
  </p:cSld>
  <p:clrMapOvr>
    <a:masterClrMapping/>
  </p:clrMapOvr>
  <p:transition spd="med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285750" cy="6858000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800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SzPct val="70000"/>
              <a:buFont typeface="Wingdings"/>
              <a:buChar char=""/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>
              <a:buSzPct val="120000"/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2pPr>
            <a:lvl3pPr>
              <a:buSzPct val="120000"/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3pPr>
            <a:lvl4pPr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4pPr>
            <a:lvl5pPr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3475" y="285728"/>
            <a:ext cx="8554805" cy="939784"/>
          </a:xfrm>
        </p:spPr>
        <p:txBody>
          <a:bodyPr/>
          <a:lstStyle>
            <a:lvl1pPr>
              <a:defRPr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Management 3e - Chapter 15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9FF56C-1D84-4D47-B0EF-E6418B02DF4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641434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800">
              <a:solidFill>
                <a:srgbClr val="FFFFFF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500034" y="4429132"/>
            <a:ext cx="7715304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3071810"/>
            <a:ext cx="7715304" cy="1504952"/>
          </a:xfrm>
        </p:spPr>
        <p:txBody>
          <a:bodyPr/>
          <a:lstStyle>
            <a:lvl1pPr algn="l">
              <a:defRPr sz="4000" b="0" cap="all"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0034" y="4500570"/>
            <a:ext cx="7715304" cy="164306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2"/>
                </a:solidFill>
              </a:defRPr>
            </a:lvl2pPr>
            <a:lvl3pPr marL="914400" indent="0">
              <a:buNone/>
              <a:defRPr sz="1600">
                <a:solidFill>
                  <a:schemeClr val="tx2"/>
                </a:solidFill>
              </a:defRPr>
            </a:lvl3pPr>
            <a:lvl4pPr marL="1371600" indent="0">
              <a:buNone/>
              <a:defRPr sz="1400">
                <a:solidFill>
                  <a:schemeClr val="tx2"/>
                </a:solidFill>
              </a:defRPr>
            </a:lvl4pPr>
            <a:lvl5pPr marL="1828800" indent="0">
              <a:buNone/>
              <a:defRPr sz="1400">
                <a:solidFill>
                  <a:schemeClr val="tx2"/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Management 3e - Chapter 15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FCFED10-7910-467E-A851-F6D5E020D146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26847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285750"/>
            <a:ext cx="9144000" cy="1143000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80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invGray">
          <a:xfrm>
            <a:off x="785782" y="1643050"/>
            <a:ext cx="3786218" cy="4429156"/>
          </a:xfrm>
          <a:prstGeom prst="roundRect">
            <a:avLst>
              <a:gd name="adj" fmla="val 5345"/>
            </a:avLst>
          </a:prstGeom>
          <a:solidFill>
            <a:schemeClr val="tx2">
              <a:tint val="50000"/>
              <a:alpha val="50000"/>
            </a:schemeClr>
          </a:solidFill>
          <a:effectLst/>
          <a:scene3d>
            <a:camera prst="orthographicFront"/>
            <a:lightRig rig="threePt" dir="t"/>
          </a:scene3d>
          <a:sp3d contourW="12700">
            <a:bevelT/>
            <a:contourClr>
              <a:schemeClr val="bg2"/>
            </a:contourClr>
          </a:sp3d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invGray">
          <a:xfrm>
            <a:off x="4714876" y="1643050"/>
            <a:ext cx="3785616" cy="4429156"/>
          </a:xfrm>
          <a:prstGeom prst="roundRect">
            <a:avLst>
              <a:gd name="adj" fmla="val 6980"/>
            </a:avLst>
          </a:prstGeom>
          <a:solidFill>
            <a:schemeClr val="tx2">
              <a:tint val="75000"/>
              <a:alpha val="50000"/>
            </a:schemeClr>
          </a:solidFill>
          <a:effectLst/>
          <a:scene3d>
            <a:camera prst="orthographicFront"/>
            <a:lightRig rig="threePt" dir="t"/>
          </a:scene3d>
          <a:sp3d contourW="12700">
            <a:bevelT/>
            <a:contourClr>
              <a:schemeClr val="bg2"/>
            </a:contourClr>
          </a:sp3d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Management 3e - Chapter 15</a:t>
            </a: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391CCE-EFCB-4C57-8947-41904E4F203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69062845"/>
      </p:ext>
    </p:extLst>
  </p:cSld>
  <p:clrMapOvr>
    <a:masterClrMapping/>
  </p:clrMapOvr>
  <p:transition spd="med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285750" cy="6858000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800">
              <a:solidFill>
                <a:srgbClr val="FFFFFF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859838" y="0"/>
            <a:ext cx="285750" cy="6858000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80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2"/>
          </p:nvPr>
        </p:nvSpPr>
        <p:spPr bwMode="invGray">
          <a:xfrm>
            <a:off x="500038" y="1500174"/>
            <a:ext cx="4000529" cy="3786214"/>
          </a:xfrm>
          <a:prstGeom prst="roundRect">
            <a:avLst>
              <a:gd name="adj" fmla="val 5345"/>
            </a:avLst>
          </a:prstGeom>
          <a:gradFill flip="none" rotWithShape="1">
            <a:gsLst>
              <a:gs pos="0">
                <a:schemeClr val="accent1">
                  <a:shade val="75000"/>
                  <a:alpha val="50000"/>
                </a:schemeClr>
              </a:gs>
              <a:gs pos="100000">
                <a:schemeClr val="accent1">
                  <a:shade val="75000"/>
                  <a:tint val="20000"/>
                  <a:alpha val="50000"/>
                </a:schemeClr>
              </a:gs>
            </a:gsLst>
            <a:lin ang="13500000" scaled="1"/>
            <a:tileRect/>
          </a:gradFill>
          <a:effectLst/>
          <a:scene3d>
            <a:camera prst="orthographicFront"/>
            <a:lightRig rig="glow" dir="t">
              <a:rot lat="0" lon="0" rev="4800000"/>
            </a:lightRig>
          </a:scene3d>
          <a:sp3d extrusionH="12700" contourW="12700" prstMaterial="powder">
            <a:bevelT h="12700"/>
            <a:bevelB h="50800"/>
            <a:contourClr>
              <a:schemeClr val="bg2"/>
            </a:contourClr>
          </a:sp3d>
        </p:spPr>
        <p:txBody>
          <a:bodyPr/>
          <a:lstStyle>
            <a:lvl1pPr>
              <a:defRPr sz="2800">
                <a:solidFill>
                  <a:schemeClr val="tx1">
                    <a:tint val="95000"/>
                  </a:schemeClr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ltGray">
          <a:xfrm>
            <a:off x="500038" y="5429264"/>
            <a:ext cx="4005072" cy="714380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 b="0">
                <a:solidFill>
                  <a:schemeClr val="tx1"/>
                </a:solidFill>
              </a:defRPr>
            </a:lvl2pPr>
            <a:lvl3pPr marL="914400" indent="0" algn="ctr">
              <a:buNone/>
              <a:defRPr sz="1800" b="0">
                <a:solidFill>
                  <a:schemeClr val="tx1"/>
                </a:solidFill>
              </a:defRPr>
            </a:lvl3pPr>
            <a:lvl4pPr marL="1371600" indent="0" algn="ctr">
              <a:buNone/>
              <a:defRPr sz="1600" b="0">
                <a:solidFill>
                  <a:schemeClr val="tx1"/>
                </a:solidFill>
              </a:defRPr>
            </a:lvl4pPr>
            <a:lvl5pPr marL="1828800" indent="0" algn="ctr">
              <a:buNone/>
              <a:defRPr sz="1600" b="0">
                <a:solidFill>
                  <a:schemeClr val="tx1"/>
                </a:solidFill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Content Placeholder 11"/>
          <p:cNvSpPr>
            <a:spLocks noGrp="1"/>
          </p:cNvSpPr>
          <p:nvPr>
            <p:ph sz="half" idx="4"/>
          </p:nvPr>
        </p:nvSpPr>
        <p:spPr bwMode="invGray">
          <a:xfrm>
            <a:off x="4716932" y="1500174"/>
            <a:ext cx="4000529" cy="3786214"/>
          </a:xfrm>
          <a:prstGeom prst="roundRect">
            <a:avLst>
              <a:gd name="adj" fmla="val 5345"/>
            </a:avLst>
          </a:prstGeom>
          <a:gradFill flip="none" rotWithShape="1">
            <a:gsLst>
              <a:gs pos="0">
                <a:schemeClr val="accent2">
                  <a:shade val="75000"/>
                  <a:alpha val="50000"/>
                </a:schemeClr>
              </a:gs>
              <a:gs pos="100000">
                <a:schemeClr val="accent2">
                  <a:tint val="20000"/>
                  <a:alpha val="50000"/>
                </a:schemeClr>
              </a:gs>
            </a:gsLst>
            <a:lin ang="13500000" scaled="1"/>
            <a:tileRect/>
          </a:gradFill>
          <a:effectLst/>
          <a:scene3d>
            <a:camera prst="orthographicFront"/>
            <a:lightRig rig="glow" dir="t">
              <a:rot lat="0" lon="0" rev="4800000"/>
            </a:lightRig>
          </a:scene3d>
          <a:sp3d extrusionH="12700" contourW="12700" prstMaterial="powder">
            <a:bevelT h="12700"/>
            <a:bevelB h="50800"/>
            <a:contourClr>
              <a:schemeClr val="bg2"/>
            </a:contourClr>
          </a:sp3d>
        </p:spPr>
        <p:txBody>
          <a:bodyPr/>
          <a:lstStyle>
            <a:lvl1pPr>
              <a:defRPr sz="2800">
                <a:solidFill>
                  <a:schemeClr val="tx1">
                    <a:tint val="95000"/>
                  </a:schemeClr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ltGray">
          <a:xfrm>
            <a:off x="4714876" y="5429264"/>
            <a:ext cx="4000528" cy="714380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 b="0">
                <a:solidFill>
                  <a:schemeClr val="tx1"/>
                </a:solidFill>
              </a:defRPr>
            </a:lvl2pPr>
            <a:lvl3pPr marL="914400" indent="0" algn="ctr">
              <a:buNone/>
              <a:defRPr sz="1800" b="0">
                <a:solidFill>
                  <a:schemeClr val="tx1"/>
                </a:solidFill>
              </a:defRPr>
            </a:lvl3pPr>
            <a:lvl4pPr marL="1371600" indent="0" algn="ctr">
              <a:buNone/>
              <a:defRPr sz="1600" b="0">
                <a:solidFill>
                  <a:schemeClr val="tx1"/>
                </a:solidFill>
              </a:defRPr>
            </a:lvl4pPr>
            <a:lvl5pPr marL="1828800" indent="0" algn="ctr">
              <a:buNone/>
              <a:defRPr sz="1600" b="0">
                <a:solidFill>
                  <a:schemeClr val="tx1"/>
                </a:solidFill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Management 3e - Chapter 15</a:t>
            </a:r>
          </a:p>
        </p:txBody>
      </p:sp>
      <p:sp>
        <p:nvSpPr>
          <p:cNvPr id="13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3E23AB-E4E9-42A7-BE45-BE03A009EB8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23367572"/>
      </p:ext>
    </p:extLst>
  </p:cSld>
  <p:clrMapOvr>
    <a:masterClrMapping/>
  </p:clrMapOvr>
  <p:transition spd="med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28625" y="0"/>
            <a:ext cx="8286750" cy="6858000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80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186766" cy="1143000"/>
          </a:xfrm>
        </p:spPr>
        <p:txBody>
          <a:bodyPr/>
          <a:lstStyle>
            <a:lvl1pPr algn="l">
              <a:defRPr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Management 3e - Chapter 15</a:t>
            </a: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5F7F96-B225-4801-B47A-807E41B7F3B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21295258"/>
      </p:ext>
    </p:extLst>
  </p:cSld>
  <p:clrMapOvr>
    <a:masterClrMapping/>
  </p:clrMapOvr>
  <p:transition spd="med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Management 2e - Chapter 15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9E4D56-458C-46D3-85DA-0176D5F08D5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20668259"/>
      </p:ext>
    </p:extLst>
  </p:cSld>
  <p:clrMapOvr>
    <a:masterClrMapping/>
  </p:clrMapOvr>
  <p:transition spd="med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 bwMode="invGray">
          <a:xfrm>
            <a:off x="285750" y="263525"/>
            <a:ext cx="8858250" cy="665163"/>
          </a:xfrm>
          <a:prstGeom prst="rect">
            <a:avLst/>
          </a:prstGeom>
          <a:solidFill>
            <a:schemeClr val="tx1">
              <a:tint val="95000"/>
              <a:alpha val="69804"/>
            </a:scheme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800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285750" cy="6858000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80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invGray">
          <a:xfrm>
            <a:off x="500034" y="285728"/>
            <a:ext cx="8143932" cy="642942"/>
          </a:xfrm>
          <a:noFill/>
        </p:spPr>
        <p:txBody>
          <a:bodyPr anchor="b">
            <a:noAutofit/>
          </a:bodyPr>
          <a:lstStyle>
            <a:lvl1pPr algn="l">
              <a:defRPr sz="2800" b="1">
                <a:ln w="9525" cmpd="sng">
                  <a:noFill/>
                </a:ln>
                <a:solidFill>
                  <a:schemeClr val="bg1"/>
                </a:solidFill>
                <a:effectLst>
                  <a:outerShdw blurRad="44450" dist="25400" dir="2700000" algn="tl" rotWithShape="0">
                    <a:schemeClr val="tx1">
                      <a:alpha val="51000"/>
                    </a:scheme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0034" y="1006230"/>
            <a:ext cx="2214578" cy="535172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"/>
          </p:nvPr>
        </p:nvSpPr>
        <p:spPr>
          <a:xfrm>
            <a:off x="2786064" y="1000108"/>
            <a:ext cx="5857875" cy="5357830"/>
          </a:xfr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Management 2e - Chapter 15</a:t>
            </a:r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631068-BED6-43A3-BC24-201E5AD6394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017654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3571875"/>
            <a:ext cx="9144000" cy="3286125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80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3571876"/>
            <a:ext cx="3286148" cy="113824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0034" y="4714884"/>
            <a:ext cx="3286148" cy="114300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200"/>
            </a:lvl4pPr>
            <a:lvl5pPr marL="1828800" indent="0">
              <a:buNone/>
              <a:defRPr sz="12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idx="1"/>
          </p:nvPr>
        </p:nvSpPr>
        <p:spPr>
          <a:xfrm>
            <a:off x="4000496" y="1071546"/>
            <a:ext cx="4214842" cy="4714908"/>
          </a:xfrm>
          <a:solidFill>
            <a:schemeClr val="tx2"/>
          </a:solidFill>
          <a:ln w="152400" cap="rnd">
            <a:solidFill>
              <a:srgbClr val="FFFFFF"/>
            </a:solidFill>
            <a:round/>
          </a:ln>
          <a:effectLst>
            <a:outerShdw blurRad="50800" dist="50800" dir="2700000" algn="tl" rotWithShape="0">
              <a:srgbClr val="000000">
                <a:alpha val="43137"/>
              </a:srgbClr>
            </a:outerShdw>
          </a:effectLst>
          <a:scene3d>
            <a:camera prst="orthographicFront"/>
            <a:lightRig rig="twoPt" dir="t">
              <a:rot lat="0" lon="0" rev="10800000"/>
            </a:lightRig>
          </a:scene3d>
          <a:sp3d contourW="6350">
            <a:bevelT w="50800" h="16510"/>
            <a:contourClr>
              <a:srgbClr val="C0C0C0"/>
            </a:contourClr>
          </a:sp3d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tx2">
                    <a:tint val="10000"/>
                  </a:schemeClr>
                </a:solidFill>
                <a:effectLst>
                  <a:outerShdw blurRad="50800" dist="50800" dir="5400000" algn="tl" rotWithShape="0">
                    <a:srgbClr val="000000">
                      <a:alpha val="58000"/>
                    </a:srgbClr>
                  </a:outerShdw>
                </a:effectLst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572250"/>
            <a:ext cx="2895600" cy="2984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Management 2e - Chapter 15</a:t>
            </a:r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ABD7CE-E440-48E3-902C-8639D5CD9DE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99042523"/>
      </p:ext>
    </p:extLst>
  </p:cSld>
  <p:clrMapOvr>
    <a:masterClrMapping/>
  </p:clrMapOvr>
  <p:transition spd="med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455646" y="1428736"/>
            <a:ext cx="8215370" cy="1588"/>
          </a:xfrm>
          <a:prstGeom prst="line">
            <a:avLst/>
          </a:prstGeom>
          <a:noFill/>
          <a:ln w="28575" cap="sq" cmpd="sng" algn="ctr">
            <a:solidFill>
              <a:srgbClr val="E49458"/>
            </a:solidFill>
            <a:prstDash val="solid"/>
          </a:ln>
          <a:effectLst>
            <a:outerShdw blurRad="12700" dir="5400000" algn="tl">
              <a:srgbClr val="EBE9ED">
                <a:alpha val="2745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19200000"/>
            </a:lightRig>
          </a:scene3d>
          <a:sp3d prstMaterial="matte">
            <a:bevelT h="88900"/>
            <a:contourClr>
              <a:srgbClr val="E49458">
                <a:tint val="100000"/>
                <a:shade val="100000"/>
                <a:hueMod val="100000"/>
                <a:satMod val="100000"/>
              </a:srgb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b"/>
          <a:lstStyle>
            <a:lvl1pPr>
              <a:defRPr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500175"/>
            <a:ext cx="8229600" cy="462598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Management 2e - Chapter 15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2B0E4E-944C-45BC-AABE-18D9F1148C4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14617964"/>
      </p:ext>
    </p:extLst>
  </p:cSld>
  <p:clrMapOvr>
    <a:masterClrMapping/>
  </p:clrMapOvr>
  <p:transition spd="med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43813" y="-15875"/>
            <a:ext cx="1500187" cy="6858000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800">
              <a:solidFill>
                <a:srgbClr val="FFFFFF"/>
              </a:solidFill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43834" y="285728"/>
            <a:ext cx="1214446" cy="6286546"/>
          </a:xfrm>
          <a:noFill/>
        </p:spPr>
        <p:txBody>
          <a:bodyPr vert="eaVert" anchor="b"/>
          <a:lstStyle>
            <a:lvl1pPr algn="ctr">
              <a:defRPr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71481"/>
            <a:ext cx="7115196" cy="5715044"/>
          </a:xfrm>
        </p:spPr>
        <p:txBody>
          <a:bodyPr vert="eaVer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Management 2e - Chapter 15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B88C4A-DA7A-4390-9E2A-531A21CC6F7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80999576"/>
      </p:ext>
    </p:extLst>
  </p:cSld>
  <p:clrMapOvr>
    <a:masterClrMapping/>
  </p:clrMapOvr>
  <p:transition spd="med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02225" y="1827213"/>
            <a:ext cx="35814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33400" y="64135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200400" y="64262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Management 3e - Chapter 15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629400" y="64008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0DC5131C-D470-4E5F-9AFB-3E7DA7520C6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25730427"/>
      </p:ext>
    </p:extLst>
  </p:cSld>
  <p:clrMapOvr>
    <a:masterClrMapping/>
  </p:clrMapOvr>
  <p:transition spd="med">
    <p:random/>
  </p:transition>
  <p:hf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190500"/>
            <a:ext cx="7010400" cy="15271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1524000" y="1905000"/>
            <a:ext cx="3429000" cy="4114800"/>
          </a:xfrm>
        </p:spPr>
        <p:txBody>
          <a:bodyPr>
            <a:normAutofit/>
          </a:bodyPr>
          <a:lstStyle/>
          <a:p>
            <a:pPr lvl="0"/>
            <a:endParaRPr lang="en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05400" y="1905000"/>
            <a:ext cx="3429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2AAB20-68AE-4D16-9AD0-D6F8F5F88F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14396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190500"/>
            <a:ext cx="7010400" cy="15271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0" y="1905000"/>
            <a:ext cx="3429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05400" y="1905000"/>
            <a:ext cx="3429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CD0D9-2860-4129-9D9C-A59CF0310A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7014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ln w="158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800">
              <a:solidFill>
                <a:srgbClr val="FFFFFF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1588"/>
            <a:ext cx="9144000" cy="284162"/>
          </a:xfrm>
          <a:prstGeom prst="rect">
            <a:avLst/>
          </a:prstGeom>
          <a:solidFill>
            <a:schemeClr val="accent4"/>
          </a:solidFill>
          <a:ln w="158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800">
              <a:solidFill>
                <a:srgbClr val="FFFFFF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12738" y="274638"/>
            <a:ext cx="8545512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572250"/>
            <a:ext cx="2133600" cy="28575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itchFamily="34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72250"/>
            <a:ext cx="2895600" cy="28575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Verdana" pitchFamily="34" charset="0"/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Management 3e - Chapter 15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572250"/>
            <a:ext cx="2133600" cy="28575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7729EF6-484C-4E83-B8F0-8E1E29E5A2E6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7" r:id="rId1"/>
    <p:sldLayoutId id="2147483838" r:id="rId2"/>
    <p:sldLayoutId id="2147483839" r:id="rId3"/>
    <p:sldLayoutId id="2147483840" r:id="rId4"/>
    <p:sldLayoutId id="2147483841" r:id="rId5"/>
    <p:sldLayoutId id="2147483842" r:id="rId6"/>
    <p:sldLayoutId id="2147483843" r:id="rId7"/>
    <p:sldLayoutId id="2147483844" r:id="rId8"/>
    <p:sldLayoutId id="2147483845" r:id="rId9"/>
    <p:sldLayoutId id="2147483846" r:id="rId10"/>
    <p:sldLayoutId id="2147483847" r:id="rId11"/>
    <p:sldLayoutId id="2147483849" r:id="rId12"/>
    <p:sldLayoutId id="2147483850" r:id="rId13"/>
    <p:sldLayoutId id="2147483851" r:id="rId14"/>
  </p:sldLayoutIdLst>
  <p:transition spd="med">
    <p:random/>
  </p:transition>
  <p:timing>
    <p:tnLst>
      <p:par>
        <p:cTn id="1" dur="indefinite" restart="never" nodeType="tmRoot"/>
      </p:par>
    </p:tnLst>
  </p:timing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 spc="100" dirty="0">
          <a:ln w="18000">
            <a:noFill/>
            <a:prstDash val="solid"/>
          </a:ln>
          <a:solidFill>
            <a:schemeClr val="tx1"/>
          </a:solidFill>
          <a:effectLst>
            <a:outerShdw blurRad="44450" dist="25400" dir="2700000" algn="tl" rotWithShape="0">
              <a:schemeClr val="bg1">
                <a:alpha val="51000"/>
              </a:schemeClr>
            </a:outerShdw>
          </a:effectLst>
          <a:latin typeface="+mj-lt"/>
          <a:ea typeface="MS PGothic" pitchFamily="34" charset="-128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eorgia" pitchFamily="18" charset="0"/>
          <a:ea typeface="MS PGothic" pitchFamily="34" charset="-128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eorgia" pitchFamily="18" charset="0"/>
          <a:ea typeface="MS PGothic" pitchFamily="34" charset="-128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eorgia" pitchFamily="18" charset="0"/>
          <a:ea typeface="MS PGothic" pitchFamily="34" charset="-128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eorgia" pitchFamily="18" charset="0"/>
          <a:ea typeface="MS PGothic" pitchFamily="34" charset="-128"/>
          <a:cs typeface="ＭＳ Ｐゴシック" charset="0"/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rgbClr val="0D0D0D"/>
          </a:solidFill>
          <a:latin typeface="+mn-lt"/>
          <a:ea typeface="MS PGothic" pitchFamily="34" charset="-128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484979"/>
        </a:buClr>
        <a:buFont typeface="Arial" pitchFamily="34" charset="0"/>
        <a:buChar char="•"/>
        <a:defRPr sz="2800" kern="1200">
          <a:solidFill>
            <a:srgbClr val="0D0D0D"/>
          </a:solidFill>
          <a:latin typeface="+mn-lt"/>
          <a:ea typeface="MS PGothic" pitchFamily="34" charset="-128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pitchFamily="34" charset="0"/>
        <a:buChar char="•"/>
        <a:defRPr sz="2600" kern="1200">
          <a:solidFill>
            <a:srgbClr val="0D0D0D"/>
          </a:solidFill>
          <a:latin typeface="+mn-lt"/>
          <a:ea typeface="MS PGothic" pitchFamily="34" charset="-128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484979"/>
        </a:buClr>
        <a:buFont typeface="Arial" pitchFamily="34" charset="0"/>
        <a:buChar char="•"/>
        <a:defRPr sz="2400" kern="1200">
          <a:solidFill>
            <a:srgbClr val="0D0D0D"/>
          </a:solidFill>
          <a:latin typeface="+mn-lt"/>
          <a:ea typeface="MS PGothic" pitchFamily="34" charset="-128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pitchFamily="34" charset="0"/>
        <a:buChar char="•"/>
        <a:defRPr sz="2000" kern="1200">
          <a:solidFill>
            <a:srgbClr val="0D0D0D"/>
          </a:solidFill>
          <a:latin typeface="+mn-lt"/>
          <a:ea typeface="MS PGothic" pitchFamily="34" charset="-128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Font typeface="Arial"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tx2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Font typeface="Arial"/>
        <a:buChar char="•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tx2"/>
        </a:buClr>
        <a:buFont typeface="Arial"/>
        <a:buChar char="•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Footer Placeholder 3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altLang="en-US" sz="1200" smtClean="0"/>
              <a:t>Management 2e - Chapter 15</a:t>
            </a:r>
          </a:p>
        </p:txBody>
      </p:sp>
      <p:sp>
        <p:nvSpPr>
          <p:cNvPr id="20482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pPr eaLnBrk="1" hangingPunct="1"/>
            <a:fld id="{4C7B049E-29B6-4615-AA13-377A79A207B2}" type="slidenum">
              <a:rPr lang="en-US" altLang="en-US" sz="1200"/>
              <a:pPr eaLnBrk="1" hangingPunct="1"/>
              <a:t>1</a:t>
            </a:fld>
            <a:endParaRPr lang="en-US" altLang="en-US" sz="1200"/>
          </a:p>
        </p:txBody>
      </p:sp>
      <p:sp>
        <p:nvSpPr>
          <p:cNvPr id="20483" name="Text Box 4"/>
          <p:cNvSpPr txBox="1">
            <a:spLocks noChangeArrowheads="1"/>
          </p:cNvSpPr>
          <p:nvPr/>
        </p:nvSpPr>
        <p:spPr bwMode="auto">
          <a:xfrm>
            <a:off x="1066800" y="1981200"/>
            <a:ext cx="7162800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r>
              <a:rPr lang="en-US" altLang="en-US" sz="3000" b="1" dirty="0" smtClean="0">
                <a:solidFill>
                  <a:srgbClr val="800000"/>
                </a:solidFill>
                <a:latin typeface="Lucida Grande" charset="0"/>
              </a:rPr>
              <a:t>Lecture </a:t>
            </a:r>
            <a:r>
              <a:rPr lang="en-US" altLang="en-US" sz="3000" b="1" dirty="0" smtClean="0">
                <a:solidFill>
                  <a:srgbClr val="800000"/>
                </a:solidFill>
                <a:latin typeface="Lucida Grande" charset="0"/>
              </a:rPr>
              <a:t>7: </a:t>
            </a:r>
            <a:r>
              <a:rPr lang="en-US" altLang="en-US" sz="3000" b="1" dirty="0" smtClean="0">
                <a:solidFill>
                  <a:srgbClr val="800000"/>
                </a:solidFill>
                <a:latin typeface="Lucida Grande" charset="0"/>
              </a:rPr>
              <a:t>Leadership and </a:t>
            </a:r>
            <a:r>
              <a:rPr lang="en-US" altLang="en-US" sz="3000" b="1" dirty="0" smtClean="0">
                <a:solidFill>
                  <a:srgbClr val="800000"/>
                </a:solidFill>
                <a:latin typeface="Lucida Grande" charset="0"/>
              </a:rPr>
              <a:t>Communication</a:t>
            </a:r>
          </a:p>
          <a:p>
            <a:endParaRPr lang="en-US" altLang="en-US" sz="3000" b="1" dirty="0" smtClean="0">
              <a:solidFill>
                <a:srgbClr val="800000"/>
              </a:solidFill>
              <a:latin typeface="Lucida Grande" charset="0"/>
            </a:endParaRPr>
          </a:p>
          <a:p>
            <a:r>
              <a:rPr lang="en-US" altLang="en-US" b="1" dirty="0" smtClean="0">
                <a:solidFill>
                  <a:srgbClr val="800000"/>
                </a:solidFill>
                <a:latin typeface="Lucida Grande" charset="0"/>
              </a:rPr>
              <a:t>Text </a:t>
            </a:r>
            <a:r>
              <a:rPr lang="en-US" altLang="en-US" b="1" dirty="0" smtClean="0">
                <a:solidFill>
                  <a:srgbClr val="800000"/>
                </a:solidFill>
                <a:latin typeface="Lucida Grande" charset="0"/>
              </a:rPr>
              <a:t>Reference:</a:t>
            </a:r>
            <a:endParaRPr lang="en-US" altLang="en-US" b="1" dirty="0" smtClean="0">
              <a:solidFill>
                <a:srgbClr val="800000"/>
              </a:solidFill>
              <a:latin typeface="Lucida Grande" charset="0"/>
            </a:endParaRPr>
          </a:p>
          <a:p>
            <a:r>
              <a:rPr lang="en-US" altLang="en-US" b="1" dirty="0" smtClean="0">
                <a:solidFill>
                  <a:srgbClr val="800000"/>
                </a:solidFill>
                <a:latin typeface="Lucida Grande" charset="0"/>
              </a:rPr>
              <a:t>Chapter </a:t>
            </a:r>
            <a:r>
              <a:rPr lang="en-US" altLang="en-US" b="1" dirty="0" smtClean="0">
                <a:solidFill>
                  <a:srgbClr val="800000"/>
                </a:solidFill>
                <a:latin typeface="Lucida Grande" charset="0"/>
              </a:rPr>
              <a:t>11</a:t>
            </a:r>
            <a:r>
              <a:rPr lang="en-US" altLang="en-US" sz="3000" b="1" dirty="0">
                <a:solidFill>
                  <a:srgbClr val="800000"/>
                </a:solidFill>
                <a:latin typeface="Lucida Grande" charset="0"/>
              </a:rPr>
              <a:t/>
            </a:r>
            <a:br>
              <a:rPr lang="en-US" altLang="en-US" sz="3000" b="1" dirty="0">
                <a:solidFill>
                  <a:srgbClr val="800000"/>
                </a:solidFill>
                <a:latin typeface="Lucida Grande" charset="0"/>
              </a:rPr>
            </a:br>
            <a:endParaRPr lang="en-US" altLang="en-US" sz="3000" b="1" dirty="0">
              <a:solidFill>
                <a:srgbClr val="800000"/>
              </a:solidFill>
              <a:latin typeface="Lucida Grande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0731DE-8E5E-4966-9521-406DD58A19A7}" type="slidenum">
              <a:rPr lang="en-US" altLang="en-US"/>
              <a:pPr/>
              <a:t>2</a:t>
            </a:fld>
            <a:endParaRPr lang="en-US" altLang="en-US"/>
          </a:p>
        </p:txBody>
      </p:sp>
      <p:sp>
        <p:nvSpPr>
          <p:cNvPr id="10241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0242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0243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0244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11</a:t>
            </a:r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304800" indent="-304800">
              <a:spcBef>
                <a:spcPct val="0"/>
              </a:spcBef>
              <a:buFont typeface="Wingdings" charset="2"/>
              <a:buChar char="Ø"/>
            </a:pPr>
            <a:r>
              <a:rPr lang="en-US" altLang="en-US" sz="2800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Leadership.</a:t>
            </a:r>
            <a:endParaRPr lang="en-US" altLang="en-US">
              <a:solidFill>
                <a:schemeClr val="tx1"/>
              </a:solidFill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  <a:p>
            <a:pPr lvl="1">
              <a:spcBef>
                <a:spcPts val="500"/>
              </a:spcBef>
              <a:buSzPct val="120000"/>
            </a:pPr>
            <a:r>
              <a:rPr lang="en-US" altLang="en-US" sz="2100"/>
              <a:t>The process of inspiring others to work hard to accomplish important tasks.</a:t>
            </a:r>
            <a:endParaRPr lang="en-US" altLang="en-US"/>
          </a:p>
          <a:p>
            <a:pPr marL="304800" indent="-304800">
              <a:spcBef>
                <a:spcPts val="700"/>
              </a:spcBef>
              <a:buFont typeface="Wingdings" charset="2"/>
              <a:buChar char="Ø"/>
            </a:pPr>
            <a:r>
              <a:rPr lang="en-US" altLang="en-US" sz="2800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Contemporary leadership challenges</a:t>
            </a:r>
            <a:r>
              <a:rPr lang="en-US" altLang="en-US" sz="2500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:</a:t>
            </a:r>
            <a:endParaRPr lang="en-US" altLang="en-US">
              <a:solidFill>
                <a:schemeClr val="tx1"/>
              </a:solidFill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  <a:p>
            <a:pPr lvl="1">
              <a:spcBef>
                <a:spcPts val="500"/>
              </a:spcBef>
              <a:buSzPct val="120000"/>
            </a:pPr>
            <a:r>
              <a:rPr lang="en-US" altLang="en-US" sz="2100"/>
              <a:t>Shorter time frames for accomplishing things.</a:t>
            </a:r>
            <a:endParaRPr lang="en-US" altLang="en-US"/>
          </a:p>
          <a:p>
            <a:pPr lvl="1">
              <a:spcBef>
                <a:spcPts val="500"/>
              </a:spcBef>
              <a:buSzPct val="120000"/>
            </a:pPr>
            <a:r>
              <a:rPr lang="en-US" altLang="en-US" sz="2100"/>
              <a:t>Expectations for success on the first attempt.</a:t>
            </a:r>
            <a:endParaRPr lang="en-US" altLang="en-US"/>
          </a:p>
          <a:p>
            <a:pPr lvl="1">
              <a:spcBef>
                <a:spcPts val="500"/>
              </a:spcBef>
              <a:buSzPct val="120000"/>
            </a:pPr>
            <a:r>
              <a:rPr lang="en-US" altLang="en-US" sz="2100"/>
              <a:t>Complex, ambiguous, and multidimensional problems.</a:t>
            </a:r>
            <a:endParaRPr lang="en-US" altLang="en-US"/>
          </a:p>
          <a:p>
            <a:pPr lvl="1">
              <a:spcBef>
                <a:spcPts val="500"/>
              </a:spcBef>
              <a:buSzPct val="120000"/>
            </a:pPr>
            <a:r>
              <a:rPr lang="en-US" altLang="en-US" sz="2100"/>
              <a:t>Taking a long-term view while meeting short-term demands.</a:t>
            </a:r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EC3C873C-88C6-40E0-AA03-EEE74003EC34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2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  <p:sp>
        <p:nvSpPr>
          <p:cNvPr id="10247" name="Rectangle 7"/>
          <p:cNvSpPr>
            <a:spLocks/>
          </p:cNvSpPr>
          <p:nvPr/>
        </p:nvSpPr>
        <p:spPr bwMode="auto">
          <a:xfrm>
            <a:off x="303213" y="285750"/>
            <a:ext cx="8555037" cy="93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 sz="2900">
                <a:effectLst>
                  <a:outerShdw blurRad="38100" dist="38100" dir="2700000" algn="tl">
                    <a:srgbClr val="C0C0C0"/>
                  </a:outerShdw>
                </a:effectLst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The nature of leadership</a:t>
            </a:r>
          </a:p>
        </p:txBody>
      </p:sp>
    </p:spTree>
    <p:extLst>
      <p:ext uri="{BB962C8B-B14F-4D97-AF65-F5344CB8AC3E}">
        <p14:creationId xmlns:p14="http://schemas.microsoft.com/office/powerpoint/2010/main" val="2677527900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-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-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60D61-DB90-47E0-B90D-357C80727B29}" type="slidenum">
              <a:rPr lang="en-US" altLang="en-US"/>
              <a:pPr/>
              <a:t>3</a:t>
            </a:fld>
            <a:endParaRPr lang="en-US" altLang="en-US"/>
          </a:p>
        </p:txBody>
      </p:sp>
      <p:sp>
        <p:nvSpPr>
          <p:cNvPr id="11265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1266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1267" name="Rectangle 3"/>
          <p:cNvSpPr>
            <a:spLocks/>
          </p:cNvSpPr>
          <p:nvPr/>
        </p:nvSpPr>
        <p:spPr bwMode="auto">
          <a:xfrm>
            <a:off x="428625" y="0"/>
            <a:ext cx="8299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1268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11</a:t>
            </a:r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title"/>
          </p:nvPr>
        </p:nvSpPr>
        <p:spPr>
          <a:xfrm>
            <a:off x="500063" y="428625"/>
            <a:ext cx="8186737" cy="1143000"/>
          </a:xfrm>
          <a:ln/>
        </p:spPr>
        <p:txBody>
          <a:bodyPr/>
          <a:lstStyle/>
          <a:p>
            <a:r>
              <a:rPr lang="en-US" altLang="en-US" sz="2400"/>
              <a:t>Figure 11.1</a:t>
            </a:r>
            <a:r>
              <a:rPr lang="en-US" altLang="en-US" sz="3200"/>
              <a:t> </a:t>
            </a:r>
            <a:r>
              <a:rPr lang="en-US" altLang="en-US" sz="2400"/>
              <a:t>Leading viewed in relationship to the other management functions.</a:t>
            </a:r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BF70B493-F250-4907-9E11-188CDC5B2D79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3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  <p:pic>
        <p:nvPicPr>
          <p:cNvPr id="1127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700" y="1689100"/>
            <a:ext cx="7137400" cy="424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02143348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1DE2C4-2AE8-4472-8EBA-5DDB71432D0E}" type="slidenum">
              <a:rPr lang="en-US" altLang="en-US"/>
              <a:pPr/>
              <a:t>4</a:t>
            </a:fld>
            <a:endParaRPr lang="en-US" altLang="en-US"/>
          </a:p>
        </p:txBody>
      </p:sp>
      <p:sp>
        <p:nvSpPr>
          <p:cNvPr id="12289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2290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2291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2292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11</a:t>
            </a:r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041400" y="1700213"/>
            <a:ext cx="7086600" cy="4256087"/>
          </a:xfrm>
          <a:ln/>
        </p:spPr>
        <p:txBody>
          <a:bodyPr/>
          <a:lstStyle/>
          <a:p>
            <a:pPr marL="304800" indent="-304800">
              <a:lnSpc>
                <a:spcPct val="90000"/>
              </a:lnSpc>
              <a:spcBef>
                <a:spcPct val="0"/>
              </a:spcBef>
              <a:buFont typeface="Wingdings" charset="2"/>
              <a:buChar char="Ø"/>
            </a:pPr>
            <a:r>
              <a:rPr lang="en-US" altLang="en-US" sz="2800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Power</a:t>
            </a:r>
            <a:endParaRPr lang="en-US" altLang="en-US">
              <a:solidFill>
                <a:schemeClr val="tx1"/>
              </a:solidFill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  <a:p>
            <a:pPr lvl="1">
              <a:lnSpc>
                <a:spcPct val="90000"/>
              </a:lnSpc>
              <a:spcBef>
                <a:spcPts val="500"/>
              </a:spcBef>
              <a:buSzPct val="120000"/>
            </a:pPr>
            <a:r>
              <a:rPr lang="en-US" altLang="en-US" sz="2100"/>
              <a:t>Ability to get someone else to do something you want done or make things happen the way you want. </a:t>
            </a:r>
            <a:endParaRPr lang="en-US" altLang="en-US"/>
          </a:p>
          <a:p>
            <a:pPr marL="304800" indent="-304800">
              <a:lnSpc>
                <a:spcPct val="90000"/>
              </a:lnSpc>
              <a:buSzPct val="89000"/>
              <a:buFont typeface="Wingdings" charset="2"/>
              <a:buChar char="Ø"/>
            </a:pPr>
            <a:r>
              <a:rPr lang="en-US" altLang="en-US" sz="2500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Power should be used to influence and control others for the common good rather seeking to exercise control for personal satisfaction.</a:t>
            </a:r>
            <a:endParaRPr lang="en-US" altLang="en-US">
              <a:solidFill>
                <a:schemeClr val="tx1"/>
              </a:solidFill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  <a:p>
            <a:pPr marL="304800" indent="-304800">
              <a:lnSpc>
                <a:spcPct val="90000"/>
              </a:lnSpc>
              <a:buSzPct val="89000"/>
              <a:buFont typeface="Wingdings" charset="2"/>
              <a:buChar char="Ø"/>
            </a:pPr>
            <a:r>
              <a:rPr lang="en-US" altLang="en-US" sz="2500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Two sources of managerial power:</a:t>
            </a:r>
            <a:endParaRPr lang="en-US" altLang="en-US">
              <a:solidFill>
                <a:schemeClr val="tx1"/>
              </a:solidFill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  <a:p>
            <a:pPr lvl="1">
              <a:lnSpc>
                <a:spcPct val="90000"/>
              </a:lnSpc>
              <a:spcBef>
                <a:spcPts val="500"/>
              </a:spcBef>
              <a:buSzPct val="120000"/>
            </a:pPr>
            <a:r>
              <a:rPr lang="en-US" altLang="en-US" sz="2100"/>
              <a:t>Position power.</a:t>
            </a:r>
            <a:endParaRPr lang="en-US" altLang="en-US"/>
          </a:p>
          <a:p>
            <a:pPr lvl="1">
              <a:lnSpc>
                <a:spcPct val="90000"/>
              </a:lnSpc>
              <a:spcBef>
                <a:spcPts val="500"/>
              </a:spcBef>
              <a:buSzPct val="120000"/>
            </a:pPr>
            <a:r>
              <a:rPr lang="en-US" altLang="en-US" sz="2100"/>
              <a:t>Personal power.</a:t>
            </a: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title"/>
          </p:nvPr>
        </p:nvSpPr>
        <p:spPr>
          <a:xfrm>
            <a:off x="303213" y="285750"/>
            <a:ext cx="8555037" cy="939800"/>
          </a:xfrm>
          <a:ln/>
        </p:spPr>
        <p:txBody>
          <a:bodyPr/>
          <a:lstStyle/>
          <a:p>
            <a:r>
              <a:rPr lang="en-US" altLang="en-US" sz="290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The nature of leadership</a:t>
            </a:r>
            <a:endParaRPr lang="en-US" altLang="en-US" sz="290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08E6B9B0-B24A-4953-A467-B2D8FF5AF35B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4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639216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-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-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-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build="p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61484-62F4-4CFB-9894-8EC95A0F910B}" type="slidenum">
              <a:rPr lang="en-US" altLang="en-US"/>
              <a:pPr/>
              <a:t>5</a:t>
            </a:fld>
            <a:endParaRPr lang="en-US" altLang="en-US"/>
          </a:p>
        </p:txBody>
      </p:sp>
      <p:sp>
        <p:nvSpPr>
          <p:cNvPr id="13313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3314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3315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3316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11</a:t>
            </a:r>
          </a:p>
        </p:txBody>
      </p:sp>
      <p:sp>
        <p:nvSpPr>
          <p:cNvPr id="13317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077913" y="1573213"/>
            <a:ext cx="7467600" cy="4343400"/>
          </a:xfrm>
          <a:ln/>
        </p:spPr>
        <p:txBody>
          <a:bodyPr/>
          <a:lstStyle/>
          <a:p>
            <a:pPr marL="304800" indent="-304800">
              <a:lnSpc>
                <a:spcPct val="90000"/>
              </a:lnSpc>
              <a:spcBef>
                <a:spcPct val="0"/>
              </a:spcBef>
              <a:buFont typeface="Wingdings" charset="2"/>
              <a:buChar char="Ø"/>
            </a:pPr>
            <a:r>
              <a:rPr lang="en-US" altLang="en-US" sz="2800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Position power</a:t>
            </a:r>
            <a:endParaRPr lang="en-US" altLang="en-US">
              <a:solidFill>
                <a:schemeClr val="tx1"/>
              </a:solidFill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  <a:p>
            <a:pPr lvl="1">
              <a:lnSpc>
                <a:spcPct val="90000"/>
              </a:lnSpc>
              <a:spcBef>
                <a:spcPts val="500"/>
              </a:spcBef>
              <a:buSzPct val="120000"/>
            </a:pPr>
            <a:r>
              <a:rPr lang="en-US" altLang="en-US" sz="2100"/>
              <a:t>Based on a manager’s official status in the organization’s hierarchy of authority.</a:t>
            </a:r>
            <a:endParaRPr lang="en-US" altLang="en-US"/>
          </a:p>
          <a:p>
            <a:pPr marL="304800" indent="-304800">
              <a:lnSpc>
                <a:spcPct val="90000"/>
              </a:lnSpc>
              <a:spcBef>
                <a:spcPts val="700"/>
              </a:spcBef>
              <a:buFont typeface="Wingdings" charset="2"/>
              <a:buChar char="Ø"/>
            </a:pPr>
            <a:r>
              <a:rPr lang="en-US" altLang="en-US" sz="2800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Sources of position power:</a:t>
            </a:r>
            <a:endParaRPr lang="en-US" altLang="en-US">
              <a:solidFill>
                <a:schemeClr val="tx1"/>
              </a:solidFill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  <a:p>
            <a:pPr lvl="1">
              <a:lnSpc>
                <a:spcPct val="90000"/>
              </a:lnSpc>
              <a:spcBef>
                <a:spcPts val="500"/>
              </a:spcBef>
              <a:buSzPct val="120000"/>
            </a:pPr>
            <a:r>
              <a:rPr lang="en-US" altLang="en-US" sz="2100">
                <a:solidFill>
                  <a:srgbClr val="671D00"/>
                </a:solidFill>
              </a:rPr>
              <a:t>Reward power</a:t>
            </a:r>
            <a:endParaRPr lang="en-US" altLang="en-US">
              <a:solidFill>
                <a:srgbClr val="671D00"/>
              </a:solidFill>
            </a:endParaRPr>
          </a:p>
          <a:p>
            <a:pPr lvl="2">
              <a:lnSpc>
                <a:spcPct val="90000"/>
              </a:lnSpc>
              <a:spcBef>
                <a:spcPts val="500"/>
              </a:spcBef>
              <a:buSzPct val="120000"/>
            </a:pPr>
            <a:r>
              <a:rPr lang="en-US" altLang="en-US" sz="2000"/>
              <a:t>Capability to offer something of value.</a:t>
            </a:r>
            <a:endParaRPr lang="en-US" altLang="en-US"/>
          </a:p>
          <a:p>
            <a:pPr lvl="1">
              <a:lnSpc>
                <a:spcPct val="90000"/>
              </a:lnSpc>
              <a:spcBef>
                <a:spcPts val="500"/>
              </a:spcBef>
              <a:buSzPct val="120000"/>
            </a:pPr>
            <a:r>
              <a:rPr lang="en-US" altLang="en-US" sz="2100">
                <a:solidFill>
                  <a:srgbClr val="6E0500"/>
                </a:solidFill>
              </a:rPr>
              <a:t>Coercive power</a:t>
            </a:r>
            <a:endParaRPr lang="en-US" altLang="en-US">
              <a:solidFill>
                <a:srgbClr val="6E0500"/>
              </a:solidFill>
            </a:endParaRPr>
          </a:p>
          <a:p>
            <a:pPr lvl="2">
              <a:lnSpc>
                <a:spcPct val="90000"/>
              </a:lnSpc>
              <a:spcBef>
                <a:spcPts val="500"/>
              </a:spcBef>
              <a:buSzPct val="120000"/>
            </a:pPr>
            <a:r>
              <a:rPr lang="en-US" altLang="en-US" sz="2000"/>
              <a:t>Capability to punish or withhold positive outcomes.</a:t>
            </a:r>
            <a:endParaRPr lang="en-US" altLang="en-US"/>
          </a:p>
          <a:p>
            <a:pPr lvl="1">
              <a:lnSpc>
                <a:spcPct val="90000"/>
              </a:lnSpc>
              <a:spcBef>
                <a:spcPts val="500"/>
              </a:spcBef>
              <a:buSzPct val="120000"/>
            </a:pPr>
            <a:r>
              <a:rPr lang="en-US" altLang="en-US" sz="2100">
                <a:solidFill>
                  <a:srgbClr val="6E0500"/>
                </a:solidFill>
              </a:rPr>
              <a:t>Legitimate power</a:t>
            </a:r>
            <a:endParaRPr lang="en-US" altLang="en-US">
              <a:solidFill>
                <a:srgbClr val="6E0500"/>
              </a:solidFill>
            </a:endParaRPr>
          </a:p>
          <a:p>
            <a:pPr lvl="2">
              <a:lnSpc>
                <a:spcPct val="90000"/>
              </a:lnSpc>
              <a:spcBef>
                <a:spcPts val="500"/>
              </a:spcBef>
              <a:buSzPct val="120000"/>
            </a:pPr>
            <a:r>
              <a:rPr lang="en-US" altLang="en-US" sz="2000"/>
              <a:t>Organizational position or status confers the right to control those in subordinate positions. 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title"/>
          </p:nvPr>
        </p:nvSpPr>
        <p:spPr>
          <a:xfrm>
            <a:off x="303213" y="285750"/>
            <a:ext cx="8555037" cy="939800"/>
          </a:xfrm>
          <a:ln/>
        </p:spPr>
        <p:txBody>
          <a:bodyPr/>
          <a:lstStyle/>
          <a:p>
            <a:r>
              <a:rPr lang="en-US" altLang="en-US" sz="290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The nature of leadership</a:t>
            </a:r>
            <a:endParaRPr lang="en-US" altLang="en-US" sz="290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121DD1F8-8F42-4383-8B9B-860B627AB8ED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5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1269288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-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-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52A8FF-FAAB-4766-B0DC-1DAB8DCD4BEB}" type="slidenum">
              <a:rPr lang="en-US" altLang="en-US"/>
              <a:pPr/>
              <a:t>6</a:t>
            </a:fld>
            <a:endParaRPr lang="en-US" altLang="en-US"/>
          </a:p>
        </p:txBody>
      </p:sp>
      <p:sp>
        <p:nvSpPr>
          <p:cNvPr id="14337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4338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4339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4340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11</a:t>
            </a:r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838200" y="1674813"/>
            <a:ext cx="7823200" cy="3633787"/>
          </a:xfrm>
          <a:ln/>
        </p:spPr>
        <p:txBody>
          <a:bodyPr/>
          <a:lstStyle/>
          <a:p>
            <a:pPr marL="304800" indent="-304800">
              <a:lnSpc>
                <a:spcPct val="90000"/>
              </a:lnSpc>
              <a:spcBef>
                <a:spcPct val="0"/>
              </a:spcBef>
              <a:buFont typeface="Wingdings" charset="2"/>
              <a:buChar char="Ø"/>
            </a:pPr>
            <a:r>
              <a:rPr lang="en-US" altLang="en-US" sz="2800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Personal power</a:t>
            </a:r>
            <a:r>
              <a:rPr lang="en-US" altLang="en-US" sz="2500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.</a:t>
            </a:r>
            <a:endParaRPr lang="en-US" altLang="en-US">
              <a:solidFill>
                <a:schemeClr val="tx1"/>
              </a:solidFill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  <a:p>
            <a:pPr lvl="1">
              <a:lnSpc>
                <a:spcPct val="90000"/>
              </a:lnSpc>
              <a:spcBef>
                <a:spcPts val="500"/>
              </a:spcBef>
              <a:buSzPct val="120000"/>
            </a:pPr>
            <a:r>
              <a:rPr lang="en-US" altLang="en-US" sz="2100"/>
              <a:t>Based on the unique personal qualities that a person brings to the leadership situation.</a:t>
            </a:r>
            <a:endParaRPr lang="en-US" altLang="en-US"/>
          </a:p>
          <a:p>
            <a:pPr marL="304800" indent="-304800">
              <a:lnSpc>
                <a:spcPct val="90000"/>
              </a:lnSpc>
              <a:spcBef>
                <a:spcPts val="700"/>
              </a:spcBef>
              <a:buFont typeface="Wingdings" charset="2"/>
              <a:buChar char="Ø"/>
            </a:pPr>
            <a:r>
              <a:rPr lang="en-US" altLang="en-US" sz="2800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Sources of personal power</a:t>
            </a:r>
            <a:r>
              <a:rPr lang="en-US" altLang="en-US" sz="2500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:</a:t>
            </a:r>
            <a:endParaRPr lang="en-US" altLang="en-US">
              <a:solidFill>
                <a:schemeClr val="tx1"/>
              </a:solidFill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  <a:p>
            <a:pPr lvl="1">
              <a:lnSpc>
                <a:spcPct val="90000"/>
              </a:lnSpc>
              <a:spcBef>
                <a:spcPts val="500"/>
              </a:spcBef>
              <a:buSzPct val="120000"/>
            </a:pPr>
            <a:r>
              <a:rPr lang="en-US" altLang="en-US" sz="2100">
                <a:solidFill>
                  <a:srgbClr val="6E0500"/>
                </a:solidFill>
              </a:rPr>
              <a:t>Expert power</a:t>
            </a:r>
            <a:endParaRPr lang="en-US" altLang="en-US">
              <a:solidFill>
                <a:srgbClr val="6E0500"/>
              </a:solidFill>
            </a:endParaRPr>
          </a:p>
          <a:p>
            <a:pPr lvl="2">
              <a:lnSpc>
                <a:spcPct val="90000"/>
              </a:lnSpc>
              <a:spcBef>
                <a:spcPts val="500"/>
              </a:spcBef>
              <a:buSzPct val="120000"/>
            </a:pPr>
            <a:r>
              <a:rPr lang="en-US" altLang="en-US" sz="2000"/>
              <a:t>Capacity to influence others because of one’s knowledge and skills.</a:t>
            </a:r>
            <a:endParaRPr lang="en-US" altLang="en-US"/>
          </a:p>
          <a:p>
            <a:pPr lvl="1">
              <a:lnSpc>
                <a:spcPct val="90000"/>
              </a:lnSpc>
              <a:spcBef>
                <a:spcPts val="500"/>
              </a:spcBef>
              <a:buSzPct val="120000"/>
            </a:pPr>
            <a:r>
              <a:rPr lang="en-US" altLang="en-US" sz="2100">
                <a:solidFill>
                  <a:srgbClr val="6E0500"/>
                </a:solidFill>
              </a:rPr>
              <a:t>Referent power</a:t>
            </a:r>
            <a:endParaRPr lang="en-US" altLang="en-US">
              <a:solidFill>
                <a:srgbClr val="6E0500"/>
              </a:solidFill>
            </a:endParaRPr>
          </a:p>
          <a:p>
            <a:pPr lvl="2">
              <a:lnSpc>
                <a:spcPct val="90000"/>
              </a:lnSpc>
              <a:spcBef>
                <a:spcPts val="500"/>
              </a:spcBef>
              <a:buSzPct val="120000"/>
            </a:pPr>
            <a:r>
              <a:rPr lang="en-US" altLang="en-US" sz="2000"/>
              <a:t>Capacity to influence others because they admire you and want to identify positively with you.</a:t>
            </a: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41C037DE-DD8D-4EDE-B4AA-B246327B674E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6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  <p:sp>
        <p:nvSpPr>
          <p:cNvPr id="14343" name="Rectangle 7"/>
          <p:cNvSpPr>
            <a:spLocks/>
          </p:cNvSpPr>
          <p:nvPr/>
        </p:nvSpPr>
        <p:spPr bwMode="auto">
          <a:xfrm>
            <a:off x="303213" y="285750"/>
            <a:ext cx="8555037" cy="93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 sz="2900">
                <a:effectLst>
                  <a:outerShdw blurRad="38100" dist="38100" dir="2700000" algn="tl">
                    <a:srgbClr val="C0C0C0"/>
                  </a:outerShdw>
                </a:effectLst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The nature of leadership</a:t>
            </a:r>
          </a:p>
        </p:txBody>
      </p:sp>
    </p:spTree>
    <p:extLst>
      <p:ext uri="{BB962C8B-B14F-4D97-AF65-F5344CB8AC3E}">
        <p14:creationId xmlns:p14="http://schemas.microsoft.com/office/powerpoint/2010/main" val="3767701797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-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-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58847-9210-41DE-B59A-B1FCF1D7D5D8}" type="slidenum">
              <a:rPr lang="en-US" altLang="en-US"/>
              <a:pPr/>
              <a:t>7</a:t>
            </a:fld>
            <a:endParaRPr lang="en-US" altLang="en-US"/>
          </a:p>
        </p:txBody>
      </p:sp>
      <p:sp>
        <p:nvSpPr>
          <p:cNvPr id="15361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5362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5363" name="Rectangle 3"/>
          <p:cNvSpPr>
            <a:spLocks/>
          </p:cNvSpPr>
          <p:nvPr/>
        </p:nvSpPr>
        <p:spPr bwMode="auto">
          <a:xfrm>
            <a:off x="428625" y="0"/>
            <a:ext cx="8299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5364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11</a:t>
            </a:r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title"/>
          </p:nvPr>
        </p:nvSpPr>
        <p:spPr>
          <a:xfrm>
            <a:off x="500063" y="428625"/>
            <a:ext cx="8186737" cy="1143000"/>
          </a:xfrm>
          <a:ln/>
        </p:spPr>
        <p:txBody>
          <a:bodyPr/>
          <a:lstStyle/>
          <a:p>
            <a:r>
              <a:rPr lang="en-US" altLang="en-US" sz="2400"/>
              <a:t>Figure 11.2</a:t>
            </a:r>
            <a:r>
              <a:rPr lang="en-US" altLang="en-US" sz="3200"/>
              <a:t> </a:t>
            </a:r>
            <a:r>
              <a:rPr lang="en-US" altLang="en-US" sz="2400"/>
              <a:t>Sources of position power and personal power used by managers.</a:t>
            </a:r>
          </a:p>
        </p:txBody>
      </p:sp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2190E677-0C44-45BF-8744-D2F1A97DB032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7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  <p:pic>
        <p:nvPicPr>
          <p:cNvPr id="15367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" y="2400300"/>
            <a:ext cx="8702675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0918355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14BE2-FAE1-4134-8095-AFA0E5236F3E}" type="slidenum">
              <a:rPr lang="en-US" altLang="en-US"/>
              <a:pPr/>
              <a:t>8</a:t>
            </a:fld>
            <a:endParaRPr lang="en-US" altLang="en-US"/>
          </a:p>
        </p:txBody>
      </p:sp>
      <p:sp>
        <p:nvSpPr>
          <p:cNvPr id="20481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20482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20483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20484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11</a:t>
            </a:r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647700" y="1662113"/>
            <a:ext cx="8229600" cy="3951287"/>
          </a:xfrm>
          <a:ln/>
        </p:spPr>
        <p:txBody>
          <a:bodyPr/>
          <a:lstStyle/>
          <a:p>
            <a:pPr marL="304800" indent="-304800">
              <a:spcBef>
                <a:spcPct val="0"/>
              </a:spcBef>
              <a:buFont typeface="Wingdings" charset="2"/>
              <a:buChar char="Ø"/>
            </a:pPr>
            <a:r>
              <a:rPr lang="en-US" altLang="en-US" sz="2800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Traits that are important for leadership success:</a:t>
            </a:r>
            <a:endParaRPr lang="en-US" altLang="en-US">
              <a:solidFill>
                <a:schemeClr val="tx1"/>
              </a:solidFill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  <a:p>
            <a:pPr lvl="1">
              <a:spcBef>
                <a:spcPts val="500"/>
              </a:spcBef>
              <a:buSzPct val="120000"/>
            </a:pPr>
            <a:r>
              <a:rPr lang="en-US" altLang="en-US" sz="2100"/>
              <a:t>Drive</a:t>
            </a:r>
            <a:endParaRPr lang="en-US" altLang="en-US"/>
          </a:p>
          <a:p>
            <a:pPr lvl="1">
              <a:spcBef>
                <a:spcPts val="500"/>
              </a:spcBef>
              <a:buSzPct val="120000"/>
            </a:pPr>
            <a:r>
              <a:rPr lang="en-US" altLang="en-US" sz="2100"/>
              <a:t>Self-confidence</a:t>
            </a:r>
            <a:endParaRPr lang="en-US" altLang="en-US"/>
          </a:p>
          <a:p>
            <a:pPr lvl="1">
              <a:spcBef>
                <a:spcPts val="500"/>
              </a:spcBef>
              <a:buSzPct val="120000"/>
            </a:pPr>
            <a:r>
              <a:rPr lang="en-US" altLang="en-US" sz="2100"/>
              <a:t>Creativity</a:t>
            </a:r>
            <a:endParaRPr lang="en-US" altLang="en-US"/>
          </a:p>
          <a:p>
            <a:pPr lvl="1">
              <a:spcBef>
                <a:spcPts val="500"/>
              </a:spcBef>
              <a:buSzPct val="120000"/>
            </a:pPr>
            <a:r>
              <a:rPr lang="en-US" altLang="en-US" sz="2100"/>
              <a:t>Cognitive ability</a:t>
            </a:r>
            <a:endParaRPr lang="en-US" altLang="en-US"/>
          </a:p>
          <a:p>
            <a:pPr lvl="1">
              <a:spcBef>
                <a:spcPts val="500"/>
              </a:spcBef>
              <a:buSzPct val="120000"/>
            </a:pPr>
            <a:r>
              <a:rPr lang="en-US" altLang="en-US" sz="2100"/>
              <a:t>Job-relevant knowledge</a:t>
            </a:r>
            <a:endParaRPr lang="en-US" altLang="en-US"/>
          </a:p>
          <a:p>
            <a:pPr lvl="1">
              <a:spcBef>
                <a:spcPts val="500"/>
              </a:spcBef>
              <a:buSzPct val="120000"/>
            </a:pPr>
            <a:r>
              <a:rPr lang="en-US" altLang="en-US" sz="2100"/>
              <a:t>Motivation</a:t>
            </a:r>
            <a:endParaRPr lang="en-US" altLang="en-US"/>
          </a:p>
          <a:p>
            <a:pPr lvl="1">
              <a:spcBef>
                <a:spcPts val="500"/>
              </a:spcBef>
              <a:buSzPct val="120000"/>
            </a:pPr>
            <a:r>
              <a:rPr lang="en-US" altLang="en-US" sz="2100"/>
              <a:t>Flexibility</a:t>
            </a:r>
            <a:endParaRPr lang="en-US" altLang="en-US"/>
          </a:p>
          <a:p>
            <a:pPr lvl="1">
              <a:spcBef>
                <a:spcPts val="500"/>
              </a:spcBef>
              <a:buSzPct val="120000"/>
            </a:pPr>
            <a:r>
              <a:rPr lang="en-US" altLang="en-US" sz="2100"/>
              <a:t>Honesty and integrity</a:t>
            </a:r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title"/>
          </p:nvPr>
        </p:nvSpPr>
        <p:spPr>
          <a:xfrm>
            <a:off x="303213" y="285750"/>
            <a:ext cx="8555037" cy="939800"/>
          </a:xfrm>
          <a:ln/>
        </p:spPr>
        <p:txBody>
          <a:bodyPr/>
          <a:lstStyle/>
          <a:p>
            <a:r>
              <a:rPr lang="en-US" altLang="en-US" sz="290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Leadership traits and behaviours</a:t>
            </a:r>
            <a:endParaRPr lang="en-US" altLang="en-US" sz="290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  <p:sp>
        <p:nvSpPr>
          <p:cNvPr id="20487" name="Text Box 7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08C6E5CE-800F-4263-BCEC-9CFB5FE3C6E0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8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0828387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-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 build="p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E1834B-A674-4F9E-B753-5FE96DB9E892}" type="slidenum">
              <a:rPr lang="en-US" altLang="en-US"/>
              <a:pPr/>
              <a:t>9</a:t>
            </a:fld>
            <a:endParaRPr lang="en-US" altLang="en-US"/>
          </a:p>
        </p:txBody>
      </p:sp>
      <p:sp>
        <p:nvSpPr>
          <p:cNvPr id="21505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21506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21507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21508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11</a:t>
            </a:r>
          </a:p>
        </p:txBody>
      </p:sp>
      <p:sp>
        <p:nvSpPr>
          <p:cNvPr id="21509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825500" y="1636713"/>
            <a:ext cx="7518400" cy="3989387"/>
          </a:xfrm>
          <a:ln/>
        </p:spPr>
        <p:txBody>
          <a:bodyPr/>
          <a:lstStyle/>
          <a:p>
            <a:pPr marL="304800" indent="-304800">
              <a:lnSpc>
                <a:spcPct val="120000"/>
              </a:lnSpc>
              <a:buFont typeface="Wingdings" charset="2"/>
              <a:buChar char="Ø"/>
            </a:pPr>
            <a:r>
              <a:rPr lang="en-US" altLang="en-US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Leadership behaviour</a:t>
            </a:r>
            <a:endParaRPr lang="en-US" altLang="en-US">
              <a:solidFill>
                <a:schemeClr val="tx1"/>
              </a:solidFill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  <a:p>
            <a:pPr lvl="1">
              <a:lnSpc>
                <a:spcPct val="120000"/>
              </a:lnSpc>
              <a:spcBef>
                <a:spcPts val="500"/>
              </a:spcBef>
              <a:buSzPct val="120000"/>
            </a:pPr>
            <a:r>
              <a:rPr lang="en-US" altLang="en-US" sz="2100"/>
              <a:t>Leadership behaviour theories focus on how leaders behave when working with followers.</a:t>
            </a:r>
            <a:endParaRPr lang="en-US" altLang="en-US"/>
          </a:p>
          <a:p>
            <a:pPr lvl="1">
              <a:lnSpc>
                <a:spcPct val="120000"/>
              </a:lnSpc>
              <a:spcBef>
                <a:spcPts val="500"/>
              </a:spcBef>
              <a:buSzPct val="120000"/>
            </a:pPr>
            <a:r>
              <a:rPr lang="en-US" altLang="en-US" sz="2100"/>
              <a:t>Leadership styles are recurring patterns of behaviours exhibited by leaders.</a:t>
            </a:r>
            <a:endParaRPr lang="en-US" altLang="en-US"/>
          </a:p>
          <a:p>
            <a:pPr lvl="1">
              <a:lnSpc>
                <a:spcPct val="120000"/>
              </a:lnSpc>
              <a:spcBef>
                <a:spcPts val="500"/>
              </a:spcBef>
              <a:buSzPct val="120000"/>
            </a:pPr>
            <a:r>
              <a:rPr lang="en-US" altLang="en-US" sz="2100"/>
              <a:t>Basic dimensions of leadership behaviours:</a:t>
            </a:r>
            <a:endParaRPr lang="en-US" altLang="en-US"/>
          </a:p>
          <a:p>
            <a:pPr lvl="2">
              <a:lnSpc>
                <a:spcPct val="120000"/>
              </a:lnSpc>
              <a:spcBef>
                <a:spcPts val="500"/>
              </a:spcBef>
              <a:buSzPct val="120000"/>
            </a:pPr>
            <a:r>
              <a:rPr lang="en-US" altLang="en-US" sz="2000"/>
              <a:t>Concern for the task to be accomplished.</a:t>
            </a:r>
            <a:endParaRPr lang="en-US" altLang="en-US"/>
          </a:p>
          <a:p>
            <a:pPr lvl="2">
              <a:lnSpc>
                <a:spcPct val="120000"/>
              </a:lnSpc>
              <a:spcBef>
                <a:spcPts val="500"/>
              </a:spcBef>
              <a:buSzPct val="120000"/>
            </a:pPr>
            <a:r>
              <a:rPr lang="en-US" altLang="en-US" sz="2000"/>
              <a:t>Concern for the people doing the work.</a:t>
            </a:r>
          </a:p>
        </p:txBody>
      </p:sp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5F619DE1-8496-45FA-9EF5-F7B40A935A6B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9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  <p:sp>
        <p:nvSpPr>
          <p:cNvPr id="21511" name="Rectangle 7"/>
          <p:cNvSpPr>
            <a:spLocks/>
          </p:cNvSpPr>
          <p:nvPr/>
        </p:nvSpPr>
        <p:spPr bwMode="auto">
          <a:xfrm>
            <a:off x="303213" y="285750"/>
            <a:ext cx="8555037" cy="93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 sz="2900">
                <a:effectLst>
                  <a:outerShdw blurRad="38100" dist="38100" dir="2700000" algn="tl">
                    <a:srgbClr val="C0C0C0"/>
                  </a:outerShdw>
                </a:effectLst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Leadership traits and behaviours</a:t>
            </a:r>
          </a:p>
        </p:txBody>
      </p:sp>
    </p:spTree>
    <p:extLst>
      <p:ext uri="{BB962C8B-B14F-4D97-AF65-F5344CB8AC3E}">
        <p14:creationId xmlns:p14="http://schemas.microsoft.com/office/powerpoint/2010/main" val="1901739229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-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9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651996-04D8-49E4-AB35-9F34D13C380B}" type="slidenum">
              <a:rPr lang="en-US" altLang="en-US"/>
              <a:pPr/>
              <a:t>10</a:t>
            </a:fld>
            <a:endParaRPr lang="en-US" altLang="en-US"/>
          </a:p>
        </p:txBody>
      </p:sp>
      <p:sp>
        <p:nvSpPr>
          <p:cNvPr id="24577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24578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24579" name="Rectangle 3"/>
          <p:cNvSpPr>
            <a:spLocks/>
          </p:cNvSpPr>
          <p:nvPr/>
        </p:nvSpPr>
        <p:spPr bwMode="auto">
          <a:xfrm>
            <a:off x="428625" y="0"/>
            <a:ext cx="8299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24580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11</a:t>
            </a:r>
          </a:p>
        </p:txBody>
      </p:sp>
      <p:sp>
        <p:nvSpPr>
          <p:cNvPr id="24581" name="Rectangle 5"/>
          <p:cNvSpPr>
            <a:spLocks noGrp="1" noChangeArrowheads="1"/>
          </p:cNvSpPr>
          <p:nvPr>
            <p:ph type="title"/>
          </p:nvPr>
        </p:nvSpPr>
        <p:spPr>
          <a:xfrm>
            <a:off x="500063" y="428625"/>
            <a:ext cx="8186737" cy="1143000"/>
          </a:xfrm>
          <a:ln/>
        </p:spPr>
        <p:txBody>
          <a:bodyPr/>
          <a:lstStyle/>
          <a:p>
            <a:r>
              <a:rPr lang="en-US" altLang="en-US" sz="2400"/>
              <a:t>Figure 11.3</a:t>
            </a:r>
            <a:r>
              <a:rPr lang="en-US" altLang="en-US" sz="3200"/>
              <a:t> </a:t>
            </a:r>
            <a:r>
              <a:rPr lang="en-US" altLang="en-US" sz="2400"/>
              <a:t>Managerial styles in Blake and Mouton’s Leadership Grid.</a:t>
            </a:r>
          </a:p>
        </p:txBody>
      </p:sp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468F188A-AAC5-4551-BBBB-5216E46D03FB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10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  <p:pic>
        <p:nvPicPr>
          <p:cNvPr id="24583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0" y="1524000"/>
            <a:ext cx="6562725" cy="469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1485608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EA49E8-F277-4B30-988C-2C1C90AF4314}" type="slidenum">
              <a:rPr lang="en-US" altLang="en-US"/>
              <a:pPr/>
              <a:t>11</a:t>
            </a:fld>
            <a:endParaRPr lang="en-US" altLang="en-US"/>
          </a:p>
        </p:txBody>
      </p:sp>
      <p:sp>
        <p:nvSpPr>
          <p:cNvPr id="25601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25602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25603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25604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11</a:t>
            </a:r>
          </a:p>
        </p:txBody>
      </p:sp>
      <p:sp>
        <p:nvSpPr>
          <p:cNvPr id="2560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977900" y="1384300"/>
            <a:ext cx="7772400" cy="4838700"/>
          </a:xfrm>
          <a:ln/>
        </p:spPr>
        <p:txBody>
          <a:bodyPr/>
          <a:lstStyle/>
          <a:p>
            <a:pPr marL="304800" indent="-304800">
              <a:lnSpc>
                <a:spcPct val="90000"/>
              </a:lnSpc>
              <a:spcBef>
                <a:spcPct val="0"/>
              </a:spcBef>
              <a:buFont typeface="Wingdings" charset="2"/>
              <a:buChar char="Ø"/>
            </a:pPr>
            <a:r>
              <a:rPr lang="en-US" altLang="en-US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Classic leadership styles</a:t>
            </a:r>
            <a:r>
              <a:rPr lang="en-US" altLang="en-US" sz="2000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:</a:t>
            </a:r>
            <a:endParaRPr lang="en-US" altLang="en-US">
              <a:solidFill>
                <a:schemeClr val="tx1"/>
              </a:solidFill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  <a:p>
            <a:pPr lvl="1">
              <a:lnSpc>
                <a:spcPct val="90000"/>
              </a:lnSpc>
              <a:spcBef>
                <a:spcPts val="400"/>
              </a:spcBef>
              <a:buSzPct val="120000"/>
            </a:pPr>
            <a:r>
              <a:rPr lang="en-US" altLang="en-US" sz="1900">
                <a:solidFill>
                  <a:srgbClr val="6E0500"/>
                </a:solidFill>
              </a:rPr>
              <a:t>Autocratic style.</a:t>
            </a:r>
          </a:p>
          <a:p>
            <a:pPr lvl="2">
              <a:lnSpc>
                <a:spcPct val="90000"/>
              </a:lnSpc>
              <a:spcBef>
                <a:spcPts val="400"/>
              </a:spcBef>
              <a:buSzPct val="120000"/>
            </a:pPr>
            <a:r>
              <a:rPr lang="en-US" altLang="en-US" sz="1900"/>
              <a:t>Emphasizes task over people, keeps authority and information within the leader’s tight control, and acts in a unilateral command-and-control fashion.</a:t>
            </a:r>
          </a:p>
          <a:p>
            <a:pPr lvl="1">
              <a:lnSpc>
                <a:spcPct val="90000"/>
              </a:lnSpc>
              <a:spcBef>
                <a:spcPts val="400"/>
              </a:spcBef>
              <a:buSzPct val="120000"/>
            </a:pPr>
            <a:r>
              <a:rPr lang="en-US" altLang="en-US" sz="1900">
                <a:solidFill>
                  <a:srgbClr val="6E0500"/>
                </a:solidFill>
              </a:rPr>
              <a:t>Human relations style</a:t>
            </a:r>
          </a:p>
          <a:p>
            <a:pPr lvl="2">
              <a:lnSpc>
                <a:spcPct val="90000"/>
              </a:lnSpc>
              <a:spcBef>
                <a:spcPts val="400"/>
              </a:spcBef>
              <a:buSzPct val="120000"/>
            </a:pPr>
            <a:r>
              <a:rPr lang="en-US" altLang="en-US" sz="1900"/>
              <a:t> Emphasizes people over work</a:t>
            </a:r>
          </a:p>
          <a:p>
            <a:pPr lvl="1">
              <a:lnSpc>
                <a:spcPct val="90000"/>
              </a:lnSpc>
              <a:spcBef>
                <a:spcPts val="400"/>
              </a:spcBef>
              <a:buSzPct val="120000"/>
            </a:pPr>
            <a:r>
              <a:rPr lang="en-US" altLang="en-US" sz="1900">
                <a:solidFill>
                  <a:srgbClr val="6E0500"/>
                </a:solidFill>
              </a:rPr>
              <a:t>Laissez-faire style.</a:t>
            </a:r>
          </a:p>
          <a:p>
            <a:pPr lvl="2">
              <a:lnSpc>
                <a:spcPct val="90000"/>
              </a:lnSpc>
              <a:spcBef>
                <a:spcPts val="400"/>
              </a:spcBef>
              <a:buSzPct val="120000"/>
            </a:pPr>
            <a:r>
              <a:rPr lang="en-US" altLang="en-US" sz="1900"/>
              <a:t>Shows little concern for task, lets the group make decisions, and acts with a “do the best you can and don’t bother me” attitude.</a:t>
            </a:r>
          </a:p>
          <a:p>
            <a:pPr lvl="1">
              <a:lnSpc>
                <a:spcPct val="90000"/>
              </a:lnSpc>
              <a:spcBef>
                <a:spcPts val="400"/>
              </a:spcBef>
              <a:buSzPct val="120000"/>
            </a:pPr>
            <a:r>
              <a:rPr lang="en-US" altLang="en-US" sz="1900">
                <a:solidFill>
                  <a:srgbClr val="6E0500"/>
                </a:solidFill>
              </a:rPr>
              <a:t>Democratic style.</a:t>
            </a:r>
          </a:p>
          <a:p>
            <a:pPr lvl="2">
              <a:lnSpc>
                <a:spcPct val="90000"/>
              </a:lnSpc>
              <a:spcBef>
                <a:spcPts val="400"/>
              </a:spcBef>
              <a:buSzPct val="120000"/>
            </a:pPr>
            <a:r>
              <a:rPr lang="en-US" altLang="en-US" sz="1900"/>
              <a:t>Committed to task and people, getting things done while sharing information, encouraging participation in decision making, and helping people develop skills and competencies.</a:t>
            </a:r>
          </a:p>
        </p:txBody>
      </p:sp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538E4FA7-5931-4577-825C-BDA88BD49D28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11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  <p:sp>
        <p:nvSpPr>
          <p:cNvPr id="25607" name="Rectangle 7"/>
          <p:cNvSpPr>
            <a:spLocks/>
          </p:cNvSpPr>
          <p:nvPr/>
        </p:nvSpPr>
        <p:spPr bwMode="auto">
          <a:xfrm>
            <a:off x="303213" y="285750"/>
            <a:ext cx="8555037" cy="93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 sz="2900">
                <a:effectLst>
                  <a:outerShdw blurRad="38100" dist="38100" dir="2700000" algn="tl">
                    <a:srgbClr val="C0C0C0"/>
                  </a:outerShdw>
                </a:effectLst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Leadership traits and behaviours</a:t>
            </a:r>
          </a:p>
        </p:txBody>
      </p:sp>
    </p:spTree>
    <p:extLst>
      <p:ext uri="{BB962C8B-B14F-4D97-AF65-F5344CB8AC3E}">
        <p14:creationId xmlns:p14="http://schemas.microsoft.com/office/powerpoint/2010/main" val="1673859033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-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 build="p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6E4F2D-DB21-477D-B470-9ED4A4B42215}" type="slidenum">
              <a:rPr lang="en-US" altLang="en-US"/>
              <a:pPr/>
              <a:t>12</a:t>
            </a:fld>
            <a:endParaRPr lang="en-US" altLang="en-US"/>
          </a:p>
        </p:txBody>
      </p:sp>
      <p:sp>
        <p:nvSpPr>
          <p:cNvPr id="29697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29698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29699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29700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11</a:t>
            </a:r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647700" y="1801813"/>
            <a:ext cx="7848600" cy="4217987"/>
          </a:xfrm>
          <a:ln/>
        </p:spPr>
        <p:txBody>
          <a:bodyPr/>
          <a:lstStyle/>
          <a:p>
            <a:pPr marL="304800" indent="-304800">
              <a:lnSpc>
                <a:spcPct val="120000"/>
              </a:lnSpc>
              <a:buFont typeface="Wingdings" charset="2"/>
              <a:buChar char="Ø"/>
            </a:pPr>
            <a:r>
              <a:rPr lang="en-US" altLang="en-US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Hersey-Blanchard situational leadership model.</a:t>
            </a:r>
            <a:endParaRPr lang="en-US" altLang="en-US">
              <a:solidFill>
                <a:schemeClr val="tx1"/>
              </a:solidFill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  <a:p>
            <a:pPr lvl="1">
              <a:lnSpc>
                <a:spcPct val="120000"/>
              </a:lnSpc>
              <a:buSzPct val="120000"/>
            </a:pPr>
            <a:r>
              <a:rPr lang="en-US" altLang="en-US"/>
              <a:t>Leaders adjust their styles depending on the readiness of their followers to perform in a given situation.</a:t>
            </a:r>
          </a:p>
          <a:p>
            <a:pPr lvl="2">
              <a:lnSpc>
                <a:spcPct val="120000"/>
              </a:lnSpc>
              <a:buSzPct val="120000"/>
            </a:pPr>
            <a:r>
              <a:rPr lang="en-US" altLang="en-US"/>
              <a:t>Readiness — how able, willing and confident followers are in performing tasks.</a:t>
            </a: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A687D68D-FE5A-4410-A45A-3933FD5495AE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12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  <p:sp>
        <p:nvSpPr>
          <p:cNvPr id="29703" name="Rectangle 7"/>
          <p:cNvSpPr>
            <a:spLocks/>
          </p:cNvSpPr>
          <p:nvPr/>
        </p:nvSpPr>
        <p:spPr bwMode="auto">
          <a:xfrm>
            <a:off x="647700" y="301625"/>
            <a:ext cx="78454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 sz="2900">
                <a:effectLst>
                  <a:outerShdw blurRad="38100" dist="38100" dir="2700000" algn="tl">
                    <a:srgbClr val="C0C0C0"/>
                  </a:outerShdw>
                </a:effectLst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Contingency approaches to leadership</a:t>
            </a:r>
          </a:p>
        </p:txBody>
      </p:sp>
    </p:spTree>
    <p:extLst>
      <p:ext uri="{BB962C8B-B14F-4D97-AF65-F5344CB8AC3E}">
        <p14:creationId xmlns:p14="http://schemas.microsoft.com/office/powerpoint/2010/main" val="17074276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-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1" grpId="0" build="p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116169-006D-4C64-9AB4-289E28BED15C}" type="slidenum">
              <a:rPr lang="en-US" altLang="en-US"/>
              <a:pPr/>
              <a:t>13</a:t>
            </a:fld>
            <a:endParaRPr lang="en-US" altLang="en-US"/>
          </a:p>
        </p:txBody>
      </p:sp>
      <p:sp>
        <p:nvSpPr>
          <p:cNvPr id="30721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0722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0723" name="Rectangle 3"/>
          <p:cNvSpPr>
            <a:spLocks/>
          </p:cNvSpPr>
          <p:nvPr/>
        </p:nvSpPr>
        <p:spPr bwMode="auto">
          <a:xfrm>
            <a:off x="428625" y="0"/>
            <a:ext cx="8299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0724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11</a:t>
            </a:r>
          </a:p>
        </p:txBody>
      </p:sp>
      <p:sp>
        <p:nvSpPr>
          <p:cNvPr id="30725" name="Rectangle 5"/>
          <p:cNvSpPr>
            <a:spLocks noGrp="1" noChangeArrowheads="1"/>
          </p:cNvSpPr>
          <p:nvPr>
            <p:ph type="title"/>
          </p:nvPr>
        </p:nvSpPr>
        <p:spPr>
          <a:xfrm>
            <a:off x="1371600" y="152400"/>
            <a:ext cx="7620000" cy="1295400"/>
          </a:xfrm>
          <a:ln/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altLang="en-US" sz="2400"/>
              <a:t>Figure 11.6</a:t>
            </a:r>
            <a:r>
              <a:rPr lang="en-US" altLang="en-US" sz="3200"/>
              <a:t> </a:t>
            </a:r>
            <a:r>
              <a:rPr lang="en-US" altLang="en-US" sz="2400"/>
              <a:t>Leadership implications of the Hersey-Blanchard situational leadership model.</a:t>
            </a:r>
          </a:p>
        </p:txBody>
      </p:sp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09A458D8-926B-443C-955C-45BDDC987D3F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13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  <p:pic>
        <p:nvPicPr>
          <p:cNvPr id="30727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700" y="1295400"/>
            <a:ext cx="656590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4010897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B428E1-EF9A-4926-A678-9139424A68F1}" type="slidenum">
              <a:rPr lang="en-US" altLang="en-US"/>
              <a:pPr/>
              <a:t>14</a:t>
            </a:fld>
            <a:endParaRPr lang="en-US" altLang="en-US"/>
          </a:p>
        </p:txBody>
      </p:sp>
      <p:sp>
        <p:nvSpPr>
          <p:cNvPr id="31745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1746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1747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1748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11</a:t>
            </a:r>
          </a:p>
        </p:txBody>
      </p:sp>
      <p:sp>
        <p:nvSpPr>
          <p:cNvPr id="31749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647700" y="1509713"/>
            <a:ext cx="8229600" cy="4624387"/>
          </a:xfrm>
          <a:ln/>
        </p:spPr>
        <p:txBody>
          <a:bodyPr/>
          <a:lstStyle/>
          <a:p>
            <a:pPr marL="304800" indent="-304800">
              <a:lnSpc>
                <a:spcPct val="120000"/>
              </a:lnSpc>
              <a:buFont typeface="Wingdings" charset="2"/>
              <a:buChar char="Ø"/>
            </a:pPr>
            <a:r>
              <a:rPr lang="en-US" altLang="en-US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Hersey-Blanchard leadership styles:</a:t>
            </a:r>
            <a:endParaRPr lang="en-US" altLang="en-US">
              <a:solidFill>
                <a:schemeClr val="tx1"/>
              </a:solidFill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  <a:p>
            <a:pPr lvl="1">
              <a:lnSpc>
                <a:spcPct val="120000"/>
              </a:lnSpc>
              <a:buSzPct val="120000"/>
            </a:pPr>
            <a:r>
              <a:rPr lang="en-US" altLang="en-US">
                <a:solidFill>
                  <a:srgbClr val="6E0500"/>
                </a:solidFill>
              </a:rPr>
              <a:t>Delegating.</a:t>
            </a:r>
          </a:p>
          <a:p>
            <a:pPr lvl="2">
              <a:lnSpc>
                <a:spcPct val="120000"/>
              </a:lnSpc>
              <a:buSzPct val="120000"/>
            </a:pPr>
            <a:r>
              <a:rPr lang="en-US" altLang="en-US"/>
              <a:t>Low-task, low-relationship style.</a:t>
            </a:r>
          </a:p>
          <a:p>
            <a:pPr lvl="2">
              <a:lnSpc>
                <a:spcPct val="120000"/>
              </a:lnSpc>
              <a:buSzPct val="120000"/>
            </a:pPr>
            <a:r>
              <a:rPr lang="en-US" altLang="en-US"/>
              <a:t>Works best in high readiness-situations</a:t>
            </a:r>
          </a:p>
          <a:p>
            <a:pPr lvl="1">
              <a:lnSpc>
                <a:spcPct val="120000"/>
              </a:lnSpc>
              <a:buSzPct val="120000"/>
            </a:pPr>
            <a:r>
              <a:rPr lang="en-US" altLang="en-US">
                <a:solidFill>
                  <a:srgbClr val="6E0500"/>
                </a:solidFill>
              </a:rPr>
              <a:t>Participating.</a:t>
            </a:r>
          </a:p>
          <a:p>
            <a:pPr lvl="2">
              <a:lnSpc>
                <a:spcPct val="120000"/>
              </a:lnSpc>
              <a:buSzPct val="120000"/>
            </a:pPr>
            <a:r>
              <a:rPr lang="en-US" altLang="en-US"/>
              <a:t>Low-task, high-relationship style.</a:t>
            </a:r>
          </a:p>
          <a:p>
            <a:pPr lvl="2">
              <a:lnSpc>
                <a:spcPct val="120000"/>
              </a:lnSpc>
              <a:buSzPct val="120000"/>
            </a:pPr>
            <a:r>
              <a:rPr lang="en-US" altLang="en-US"/>
              <a:t>Works best in low- to moderate-readiness situations.</a:t>
            </a:r>
          </a:p>
        </p:txBody>
      </p:sp>
      <p:sp>
        <p:nvSpPr>
          <p:cNvPr id="31750" name="Text Box 6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D3184A16-C0F4-46C0-87D8-45991C0C32CC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14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  <p:sp>
        <p:nvSpPr>
          <p:cNvPr id="31751" name="Rectangle 7"/>
          <p:cNvSpPr>
            <a:spLocks/>
          </p:cNvSpPr>
          <p:nvPr/>
        </p:nvSpPr>
        <p:spPr bwMode="auto">
          <a:xfrm>
            <a:off x="838200" y="301625"/>
            <a:ext cx="78454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 sz="2900">
                <a:effectLst>
                  <a:outerShdw blurRad="38100" dist="38100" dir="2700000" algn="tl">
                    <a:srgbClr val="C0C0C0"/>
                  </a:outerShdw>
                </a:effectLst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Contingency approaches to leadership</a:t>
            </a:r>
          </a:p>
        </p:txBody>
      </p:sp>
    </p:spTree>
    <p:extLst>
      <p:ext uri="{BB962C8B-B14F-4D97-AF65-F5344CB8AC3E}">
        <p14:creationId xmlns:p14="http://schemas.microsoft.com/office/powerpoint/2010/main" val="74874837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-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9" grpId="0" build="p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7C21B-F6D9-4B54-B9D5-01D7F08297C6}" type="slidenum">
              <a:rPr lang="en-US" altLang="en-US"/>
              <a:pPr/>
              <a:t>15</a:t>
            </a:fld>
            <a:endParaRPr lang="en-US" altLang="en-US"/>
          </a:p>
        </p:txBody>
      </p:sp>
      <p:sp>
        <p:nvSpPr>
          <p:cNvPr id="32769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2770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2771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2772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11</a:t>
            </a:r>
          </a:p>
        </p:txBody>
      </p:sp>
      <p:sp>
        <p:nvSpPr>
          <p:cNvPr id="3277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647700" y="1446213"/>
            <a:ext cx="8229600" cy="4649787"/>
          </a:xfrm>
          <a:ln/>
        </p:spPr>
        <p:txBody>
          <a:bodyPr/>
          <a:lstStyle/>
          <a:p>
            <a:pPr marL="304800" indent="-304800">
              <a:lnSpc>
                <a:spcPct val="120000"/>
              </a:lnSpc>
              <a:buFont typeface="Wingdings" charset="2"/>
              <a:buChar char="Ø"/>
            </a:pPr>
            <a:r>
              <a:rPr lang="en-US" altLang="en-US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Hersey-Blanchard leadership styles:</a:t>
            </a:r>
            <a:endParaRPr lang="en-US" altLang="en-US">
              <a:solidFill>
                <a:schemeClr val="tx1"/>
              </a:solidFill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  <a:p>
            <a:pPr lvl="1">
              <a:lnSpc>
                <a:spcPct val="120000"/>
              </a:lnSpc>
              <a:buSzPct val="89000"/>
            </a:pPr>
            <a:r>
              <a:rPr lang="en-US" altLang="en-US">
                <a:solidFill>
                  <a:srgbClr val="6E0500"/>
                </a:solidFill>
              </a:rPr>
              <a:t>Selling.</a:t>
            </a:r>
          </a:p>
          <a:p>
            <a:pPr lvl="2">
              <a:lnSpc>
                <a:spcPct val="120000"/>
              </a:lnSpc>
              <a:buSzPct val="89000"/>
            </a:pPr>
            <a:r>
              <a:rPr lang="en-US" altLang="en-US"/>
              <a:t>High-task, high-relationship style.</a:t>
            </a:r>
          </a:p>
          <a:p>
            <a:pPr lvl="2">
              <a:lnSpc>
                <a:spcPct val="120000"/>
              </a:lnSpc>
              <a:buSzPct val="120000"/>
            </a:pPr>
            <a:r>
              <a:rPr lang="en-US" altLang="en-US"/>
              <a:t>Work best in moderate- to high-readiness situations.</a:t>
            </a:r>
          </a:p>
          <a:p>
            <a:pPr lvl="1">
              <a:lnSpc>
                <a:spcPct val="120000"/>
              </a:lnSpc>
              <a:buSzPct val="120000"/>
            </a:pPr>
            <a:r>
              <a:rPr lang="en-US" altLang="en-US">
                <a:solidFill>
                  <a:srgbClr val="6E0500"/>
                </a:solidFill>
              </a:rPr>
              <a:t>Telling.</a:t>
            </a:r>
          </a:p>
          <a:p>
            <a:pPr lvl="2">
              <a:lnSpc>
                <a:spcPct val="120000"/>
              </a:lnSpc>
              <a:buSzPct val="120000"/>
            </a:pPr>
            <a:r>
              <a:rPr lang="en-US" altLang="en-US"/>
              <a:t>High-task, low-relationship style.</a:t>
            </a:r>
          </a:p>
          <a:p>
            <a:pPr lvl="2">
              <a:lnSpc>
                <a:spcPct val="120000"/>
              </a:lnSpc>
              <a:buSzPct val="120000"/>
            </a:pPr>
            <a:r>
              <a:rPr lang="en-US" altLang="en-US"/>
              <a:t>Work best in low-readiness situations.</a:t>
            </a:r>
          </a:p>
        </p:txBody>
      </p:sp>
      <p:sp>
        <p:nvSpPr>
          <p:cNvPr id="32774" name="Text Box 6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189B2968-877E-420F-8831-3A9F70F1270C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15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  <p:sp>
        <p:nvSpPr>
          <p:cNvPr id="32775" name="Rectangle 7"/>
          <p:cNvSpPr>
            <a:spLocks/>
          </p:cNvSpPr>
          <p:nvPr/>
        </p:nvSpPr>
        <p:spPr bwMode="auto">
          <a:xfrm>
            <a:off x="838200" y="301625"/>
            <a:ext cx="78454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 sz="2900">
                <a:effectLst>
                  <a:outerShdw blurRad="38100" dist="38100" dir="2700000" algn="tl">
                    <a:srgbClr val="C0C0C0"/>
                  </a:outerShdw>
                </a:effectLst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Contingency approaches to leadership</a:t>
            </a:r>
          </a:p>
        </p:txBody>
      </p:sp>
    </p:spTree>
    <p:extLst>
      <p:ext uri="{BB962C8B-B14F-4D97-AF65-F5344CB8AC3E}">
        <p14:creationId xmlns:p14="http://schemas.microsoft.com/office/powerpoint/2010/main" val="561433380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-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3" grpId="0" build="p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9DE2DF-156E-4D86-8A45-E15F8893BFDB}" type="slidenum">
              <a:rPr lang="en-US" altLang="en-US"/>
              <a:pPr/>
              <a:t>16</a:t>
            </a:fld>
            <a:endParaRPr lang="en-US" altLang="en-US"/>
          </a:p>
        </p:txBody>
      </p:sp>
      <p:sp>
        <p:nvSpPr>
          <p:cNvPr id="33793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3794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3795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3796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11</a:t>
            </a:r>
          </a:p>
        </p:txBody>
      </p:sp>
      <p:sp>
        <p:nvSpPr>
          <p:cNvPr id="33797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912813" y="1306513"/>
            <a:ext cx="7683500" cy="5081587"/>
          </a:xfrm>
          <a:ln/>
        </p:spPr>
        <p:txBody>
          <a:bodyPr/>
          <a:lstStyle/>
          <a:p>
            <a:pPr marL="304800" indent="-304800">
              <a:buFont typeface="Wingdings" charset="2"/>
              <a:buChar char="Ø"/>
            </a:pPr>
            <a:r>
              <a:rPr lang="en-US" altLang="en-US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House’s path-goal leadership theory.</a:t>
            </a:r>
            <a:endParaRPr lang="en-US" altLang="en-US">
              <a:solidFill>
                <a:schemeClr val="tx1"/>
              </a:solidFill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  <a:p>
            <a:pPr lvl="1">
              <a:buSzPct val="89000"/>
            </a:pPr>
            <a:r>
              <a:rPr lang="en-US" altLang="en-US"/>
              <a:t>Effective leadership deals with the paths through which followers can achieve goals.</a:t>
            </a:r>
          </a:p>
          <a:p>
            <a:pPr lvl="1">
              <a:buSzPct val="89000"/>
            </a:pPr>
            <a:r>
              <a:rPr lang="en-US" altLang="en-US"/>
              <a:t>Leadership styles for dealing with path-goal relationships:</a:t>
            </a:r>
          </a:p>
          <a:p>
            <a:pPr lvl="2">
              <a:buSzPct val="120000"/>
            </a:pPr>
            <a:r>
              <a:rPr lang="en-US" altLang="en-US"/>
              <a:t>Directive leadership.</a:t>
            </a:r>
          </a:p>
          <a:p>
            <a:pPr lvl="2">
              <a:buSzPct val="120000"/>
            </a:pPr>
            <a:r>
              <a:rPr lang="en-US" altLang="en-US"/>
              <a:t>Supportive leadership.</a:t>
            </a:r>
          </a:p>
          <a:p>
            <a:pPr lvl="2">
              <a:buSzPct val="120000"/>
            </a:pPr>
            <a:r>
              <a:rPr lang="en-US" altLang="en-US"/>
              <a:t>Achievement-oriented leadership.</a:t>
            </a:r>
          </a:p>
          <a:p>
            <a:pPr lvl="2">
              <a:buSzPct val="120000"/>
            </a:pPr>
            <a:r>
              <a:rPr lang="en-US" altLang="en-US"/>
              <a:t>Participative leadership.</a:t>
            </a:r>
          </a:p>
        </p:txBody>
      </p:sp>
      <p:sp>
        <p:nvSpPr>
          <p:cNvPr id="33798" name="Text Box 6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D56A1DB6-33F1-45F5-89F5-4C9C226F8DBB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16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  <p:sp>
        <p:nvSpPr>
          <p:cNvPr id="33799" name="Rectangle 7"/>
          <p:cNvSpPr>
            <a:spLocks/>
          </p:cNvSpPr>
          <p:nvPr/>
        </p:nvSpPr>
        <p:spPr bwMode="auto">
          <a:xfrm>
            <a:off x="838200" y="301625"/>
            <a:ext cx="78454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 sz="2900">
                <a:effectLst>
                  <a:outerShdw blurRad="38100" dist="38100" dir="2700000" algn="tl">
                    <a:srgbClr val="C0C0C0"/>
                  </a:outerShdw>
                </a:effectLst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Contingency approaches to leadership</a:t>
            </a:r>
          </a:p>
        </p:txBody>
      </p:sp>
    </p:spTree>
    <p:extLst>
      <p:ext uri="{BB962C8B-B14F-4D97-AF65-F5344CB8AC3E}">
        <p14:creationId xmlns:p14="http://schemas.microsoft.com/office/powerpoint/2010/main" val="1508180245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-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build="p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5CB8F2-A9B3-4019-9A5E-91D42896CD2E}" type="slidenum">
              <a:rPr lang="en-US" altLang="en-US"/>
              <a:pPr/>
              <a:t>17</a:t>
            </a:fld>
            <a:endParaRPr lang="en-US" altLang="en-US"/>
          </a:p>
        </p:txBody>
      </p:sp>
      <p:sp>
        <p:nvSpPr>
          <p:cNvPr id="34817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4818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4819" name="Rectangle 3"/>
          <p:cNvSpPr>
            <a:spLocks/>
          </p:cNvSpPr>
          <p:nvPr/>
        </p:nvSpPr>
        <p:spPr bwMode="auto">
          <a:xfrm>
            <a:off x="428625" y="0"/>
            <a:ext cx="8299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4820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11</a:t>
            </a:r>
          </a:p>
        </p:txBody>
      </p:sp>
      <p:sp>
        <p:nvSpPr>
          <p:cNvPr id="34821" name="Rectangle 5"/>
          <p:cNvSpPr>
            <a:spLocks noGrp="1" noChangeArrowheads="1"/>
          </p:cNvSpPr>
          <p:nvPr>
            <p:ph type="title"/>
          </p:nvPr>
        </p:nvSpPr>
        <p:spPr>
          <a:xfrm>
            <a:off x="500063" y="428625"/>
            <a:ext cx="8186737" cy="1143000"/>
          </a:xfrm>
          <a:ln/>
        </p:spPr>
        <p:txBody>
          <a:bodyPr/>
          <a:lstStyle/>
          <a:p>
            <a:r>
              <a:rPr lang="en-US" altLang="en-US" sz="2400"/>
              <a:t>Figure 11.7</a:t>
            </a:r>
            <a:r>
              <a:rPr lang="en-US" altLang="en-US" sz="3200"/>
              <a:t> </a:t>
            </a:r>
            <a:r>
              <a:rPr lang="en-US" altLang="en-US" sz="2400"/>
              <a:t>Contingency relationships in the path-goal leadership theory.</a:t>
            </a:r>
          </a:p>
        </p:txBody>
      </p:sp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D45830C1-156A-4100-B879-7DF1CDCF997E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17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  <p:pic>
        <p:nvPicPr>
          <p:cNvPr id="34823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100" y="1600200"/>
            <a:ext cx="8039100" cy="462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8076909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32D8A1-ABA7-4D4A-8BA3-0FD6D851ED10}" type="slidenum">
              <a:rPr lang="en-US" altLang="en-US"/>
              <a:pPr/>
              <a:t>18</a:t>
            </a:fld>
            <a:endParaRPr lang="en-US" altLang="en-US"/>
          </a:p>
        </p:txBody>
      </p:sp>
      <p:sp>
        <p:nvSpPr>
          <p:cNvPr id="35841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5842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5843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5844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11</a:t>
            </a:r>
          </a:p>
        </p:txBody>
      </p:sp>
      <p:sp>
        <p:nvSpPr>
          <p:cNvPr id="3584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231900" y="1611313"/>
            <a:ext cx="7048500" cy="4243387"/>
          </a:xfrm>
          <a:ln/>
        </p:spPr>
        <p:txBody>
          <a:bodyPr/>
          <a:lstStyle/>
          <a:p>
            <a:pPr marL="304800" indent="-304800">
              <a:lnSpc>
                <a:spcPct val="120000"/>
              </a:lnSpc>
              <a:spcBef>
                <a:spcPct val="0"/>
              </a:spcBef>
              <a:buFont typeface="Wingdings" charset="2"/>
              <a:buChar char="Ø"/>
            </a:pPr>
            <a:r>
              <a:rPr lang="en-US" altLang="en-US" sz="2800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House’s leadership styles:</a:t>
            </a:r>
            <a:endParaRPr lang="en-US" altLang="en-US">
              <a:solidFill>
                <a:schemeClr val="tx1"/>
              </a:solidFill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  <a:p>
            <a:pPr lvl="1">
              <a:lnSpc>
                <a:spcPct val="120000"/>
              </a:lnSpc>
              <a:spcBef>
                <a:spcPts val="500"/>
              </a:spcBef>
              <a:buSzPct val="89000"/>
            </a:pPr>
            <a:r>
              <a:rPr lang="en-US" altLang="en-US" sz="2100">
                <a:solidFill>
                  <a:srgbClr val="6E0500"/>
                </a:solidFill>
              </a:rPr>
              <a:t>Directive leadership.</a:t>
            </a:r>
          </a:p>
          <a:p>
            <a:pPr lvl="2">
              <a:lnSpc>
                <a:spcPct val="90000"/>
              </a:lnSpc>
              <a:spcBef>
                <a:spcPts val="400"/>
              </a:spcBef>
              <a:buSzPct val="89000"/>
            </a:pPr>
            <a:r>
              <a:rPr lang="en-US" altLang="en-US" sz="2100"/>
              <a:t>Communicate expectations.</a:t>
            </a:r>
          </a:p>
          <a:p>
            <a:pPr lvl="2">
              <a:lnSpc>
                <a:spcPct val="90000"/>
              </a:lnSpc>
              <a:spcBef>
                <a:spcPts val="400"/>
              </a:spcBef>
              <a:buSzPct val="89000"/>
            </a:pPr>
            <a:r>
              <a:rPr lang="en-US" altLang="en-US" sz="2100"/>
              <a:t>Give directions.</a:t>
            </a:r>
          </a:p>
          <a:p>
            <a:pPr lvl="2">
              <a:lnSpc>
                <a:spcPct val="90000"/>
              </a:lnSpc>
              <a:spcBef>
                <a:spcPts val="400"/>
              </a:spcBef>
              <a:buSzPct val="89000"/>
            </a:pPr>
            <a:r>
              <a:rPr lang="en-US" altLang="en-US" sz="2100"/>
              <a:t>Schedule work.</a:t>
            </a:r>
          </a:p>
          <a:p>
            <a:pPr lvl="2">
              <a:lnSpc>
                <a:spcPct val="90000"/>
              </a:lnSpc>
              <a:spcBef>
                <a:spcPts val="400"/>
              </a:spcBef>
              <a:buSzPct val="89000"/>
            </a:pPr>
            <a:r>
              <a:rPr lang="en-US" altLang="en-US" sz="2100"/>
              <a:t>Maintain performance standards.</a:t>
            </a:r>
          </a:p>
          <a:p>
            <a:pPr lvl="2">
              <a:lnSpc>
                <a:spcPct val="90000"/>
              </a:lnSpc>
              <a:spcBef>
                <a:spcPts val="400"/>
              </a:spcBef>
              <a:buSzPct val="89000"/>
            </a:pPr>
            <a:r>
              <a:rPr lang="en-US" altLang="en-US" sz="2100"/>
              <a:t>Clarify leader’s role.</a:t>
            </a:r>
          </a:p>
          <a:p>
            <a:pPr lvl="1">
              <a:lnSpc>
                <a:spcPct val="90000"/>
              </a:lnSpc>
              <a:spcBef>
                <a:spcPts val="500"/>
              </a:spcBef>
              <a:buSzPct val="120000"/>
            </a:pPr>
            <a:r>
              <a:rPr lang="en-US" altLang="en-US" sz="2100">
                <a:solidFill>
                  <a:srgbClr val="6E0500"/>
                </a:solidFill>
              </a:rPr>
              <a:t>Supportive leadership.</a:t>
            </a:r>
          </a:p>
          <a:p>
            <a:pPr lvl="2">
              <a:lnSpc>
                <a:spcPct val="90000"/>
              </a:lnSpc>
              <a:spcBef>
                <a:spcPts val="400"/>
              </a:spcBef>
              <a:buSzPct val="120000"/>
            </a:pPr>
            <a:r>
              <a:rPr lang="en-US" altLang="en-US" sz="2100"/>
              <a:t>Make work pleasant.</a:t>
            </a:r>
          </a:p>
          <a:p>
            <a:pPr lvl="2">
              <a:lnSpc>
                <a:spcPct val="90000"/>
              </a:lnSpc>
              <a:spcBef>
                <a:spcPts val="400"/>
              </a:spcBef>
              <a:buSzPct val="120000"/>
            </a:pPr>
            <a:r>
              <a:rPr lang="en-US" altLang="en-US" sz="2100"/>
              <a:t>Treat group members as equals.</a:t>
            </a:r>
          </a:p>
          <a:p>
            <a:pPr lvl="2">
              <a:lnSpc>
                <a:spcPct val="90000"/>
              </a:lnSpc>
              <a:spcBef>
                <a:spcPts val="400"/>
              </a:spcBef>
              <a:buSzPct val="120000"/>
            </a:pPr>
            <a:r>
              <a:rPr lang="en-US" altLang="en-US" sz="2100"/>
              <a:t>Be friendly and approachable.</a:t>
            </a:r>
          </a:p>
          <a:p>
            <a:pPr lvl="2">
              <a:lnSpc>
                <a:spcPct val="90000"/>
              </a:lnSpc>
              <a:spcBef>
                <a:spcPts val="400"/>
              </a:spcBef>
              <a:buSzPct val="120000"/>
            </a:pPr>
            <a:r>
              <a:rPr lang="en-US" altLang="en-US" sz="2100"/>
              <a:t>Show concern for subordinates’ well-being.</a:t>
            </a:r>
          </a:p>
        </p:txBody>
      </p:sp>
      <p:sp>
        <p:nvSpPr>
          <p:cNvPr id="35846" name="Text Box 6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6AA11D89-4DE0-4DFA-A0FC-2341CEF7526E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18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  <p:sp>
        <p:nvSpPr>
          <p:cNvPr id="35847" name="Rectangle 7"/>
          <p:cNvSpPr>
            <a:spLocks/>
          </p:cNvSpPr>
          <p:nvPr/>
        </p:nvSpPr>
        <p:spPr bwMode="auto">
          <a:xfrm>
            <a:off x="838200" y="301625"/>
            <a:ext cx="78454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 sz="2900">
                <a:effectLst>
                  <a:outerShdw blurRad="38100" dist="38100" dir="2700000" algn="tl">
                    <a:srgbClr val="C0C0C0"/>
                  </a:outerShdw>
                </a:effectLst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Contingency approaches to leadership</a:t>
            </a:r>
          </a:p>
        </p:txBody>
      </p:sp>
    </p:spTree>
    <p:extLst>
      <p:ext uri="{BB962C8B-B14F-4D97-AF65-F5344CB8AC3E}">
        <p14:creationId xmlns:p14="http://schemas.microsoft.com/office/powerpoint/2010/main" val="3812040143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-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8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8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8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8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8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84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84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84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84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84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84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84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5" grpId="0" build="p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FD1DA-E5DF-4A54-B0F7-0B31F20B7872}" type="slidenum">
              <a:rPr lang="en-US" altLang="en-US"/>
              <a:pPr/>
              <a:t>19</a:t>
            </a:fld>
            <a:endParaRPr lang="en-US" altLang="en-US"/>
          </a:p>
        </p:txBody>
      </p:sp>
      <p:sp>
        <p:nvSpPr>
          <p:cNvPr id="36865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6866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6867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6868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11</a:t>
            </a:r>
          </a:p>
        </p:txBody>
      </p:sp>
      <p:sp>
        <p:nvSpPr>
          <p:cNvPr id="36869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368425" y="1827213"/>
            <a:ext cx="7315200" cy="4114800"/>
          </a:xfrm>
          <a:ln/>
        </p:spPr>
        <p:txBody>
          <a:bodyPr/>
          <a:lstStyle/>
          <a:p>
            <a:pPr marL="304800" indent="-304800">
              <a:spcBef>
                <a:spcPct val="0"/>
              </a:spcBef>
              <a:buFont typeface="Wingdings" charset="2"/>
              <a:buChar char="Ø"/>
            </a:pPr>
            <a:r>
              <a:rPr lang="en-US" altLang="en-US" sz="2800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House’s leadership styles</a:t>
            </a:r>
            <a:r>
              <a:rPr lang="en-US" altLang="en-US" sz="2500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:</a:t>
            </a:r>
            <a:endParaRPr lang="en-US" altLang="en-US">
              <a:solidFill>
                <a:schemeClr val="tx1"/>
              </a:solidFill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  <a:p>
            <a:pPr lvl="1">
              <a:spcBef>
                <a:spcPts val="500"/>
              </a:spcBef>
              <a:buSzPct val="120000"/>
            </a:pPr>
            <a:r>
              <a:rPr lang="en-US" altLang="en-US" sz="2100">
                <a:solidFill>
                  <a:srgbClr val="6E0500"/>
                </a:solidFill>
              </a:rPr>
              <a:t>Achievement-oriented leadership.</a:t>
            </a:r>
            <a:endParaRPr lang="en-US" altLang="en-US">
              <a:solidFill>
                <a:srgbClr val="6E0500"/>
              </a:solidFill>
            </a:endParaRPr>
          </a:p>
          <a:p>
            <a:pPr lvl="2">
              <a:spcBef>
                <a:spcPts val="500"/>
              </a:spcBef>
              <a:buSzPct val="120000"/>
            </a:pPr>
            <a:r>
              <a:rPr lang="en-US" altLang="en-US" sz="2000"/>
              <a:t>Set challenging goals.</a:t>
            </a:r>
            <a:endParaRPr lang="en-US" altLang="en-US"/>
          </a:p>
          <a:p>
            <a:pPr lvl="2">
              <a:spcBef>
                <a:spcPts val="500"/>
              </a:spcBef>
              <a:buSzPct val="120000"/>
            </a:pPr>
            <a:r>
              <a:rPr lang="en-US" altLang="en-US" sz="2000"/>
              <a:t>Expect high performance levels.</a:t>
            </a:r>
            <a:endParaRPr lang="en-US" altLang="en-US"/>
          </a:p>
          <a:p>
            <a:pPr lvl="2">
              <a:spcBef>
                <a:spcPts val="500"/>
              </a:spcBef>
              <a:buSzPct val="120000"/>
            </a:pPr>
            <a:r>
              <a:rPr lang="en-US" altLang="en-US" sz="2000"/>
              <a:t>Emphasize continuous improvement.</a:t>
            </a:r>
            <a:endParaRPr lang="en-US" altLang="en-US"/>
          </a:p>
          <a:p>
            <a:pPr lvl="2">
              <a:spcBef>
                <a:spcPts val="500"/>
              </a:spcBef>
              <a:buSzPct val="120000"/>
            </a:pPr>
            <a:r>
              <a:rPr lang="en-US" altLang="en-US" sz="2000"/>
              <a:t>Display confidence in meeting high standards.</a:t>
            </a:r>
            <a:endParaRPr lang="en-US" altLang="en-US"/>
          </a:p>
          <a:p>
            <a:pPr lvl="1">
              <a:spcBef>
                <a:spcPts val="500"/>
              </a:spcBef>
              <a:buSzPct val="120000"/>
            </a:pPr>
            <a:r>
              <a:rPr lang="en-US" altLang="en-US" sz="2100">
                <a:solidFill>
                  <a:srgbClr val="6E0500"/>
                </a:solidFill>
              </a:rPr>
              <a:t>Participative leadership.</a:t>
            </a:r>
            <a:endParaRPr lang="en-US" altLang="en-US">
              <a:solidFill>
                <a:srgbClr val="6E0500"/>
              </a:solidFill>
            </a:endParaRPr>
          </a:p>
          <a:p>
            <a:pPr lvl="2">
              <a:spcBef>
                <a:spcPts val="500"/>
              </a:spcBef>
              <a:buSzPct val="120000"/>
            </a:pPr>
            <a:r>
              <a:rPr lang="en-US" altLang="en-US" sz="2000"/>
              <a:t>Involve subordinates in decision making.</a:t>
            </a:r>
            <a:endParaRPr lang="en-US" altLang="en-US"/>
          </a:p>
          <a:p>
            <a:pPr lvl="2">
              <a:spcBef>
                <a:spcPts val="500"/>
              </a:spcBef>
              <a:buSzPct val="120000"/>
            </a:pPr>
            <a:r>
              <a:rPr lang="en-US" altLang="en-US" sz="2000"/>
              <a:t>Consult with subordinates.</a:t>
            </a:r>
            <a:endParaRPr lang="en-US" altLang="en-US"/>
          </a:p>
          <a:p>
            <a:pPr lvl="2">
              <a:spcBef>
                <a:spcPts val="500"/>
              </a:spcBef>
              <a:buSzPct val="120000"/>
            </a:pPr>
            <a:r>
              <a:rPr lang="en-US" altLang="en-US" sz="2000"/>
              <a:t>Ask for subordinates’ suggestions.</a:t>
            </a:r>
            <a:endParaRPr lang="en-US" altLang="en-US"/>
          </a:p>
          <a:p>
            <a:pPr lvl="2">
              <a:spcBef>
                <a:spcPts val="500"/>
              </a:spcBef>
              <a:buSzPct val="120000"/>
            </a:pPr>
            <a:r>
              <a:rPr lang="en-US" altLang="en-US" sz="2000"/>
              <a:t>Use subordinates’ suggestions.</a:t>
            </a:r>
          </a:p>
        </p:txBody>
      </p:sp>
      <p:sp>
        <p:nvSpPr>
          <p:cNvPr id="36870" name="Text Box 6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715288F8-BD46-4A2E-B5C4-0A8181129FC8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19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  <p:sp>
        <p:nvSpPr>
          <p:cNvPr id="36871" name="Rectangle 7"/>
          <p:cNvSpPr>
            <a:spLocks/>
          </p:cNvSpPr>
          <p:nvPr/>
        </p:nvSpPr>
        <p:spPr bwMode="auto">
          <a:xfrm>
            <a:off x="838200" y="301625"/>
            <a:ext cx="78454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 sz="2900">
                <a:effectLst>
                  <a:outerShdw blurRad="38100" dist="38100" dir="2700000" algn="tl">
                    <a:srgbClr val="C0C0C0"/>
                  </a:outerShdw>
                </a:effectLst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Contingency approaches to leadership</a:t>
            </a:r>
          </a:p>
        </p:txBody>
      </p:sp>
    </p:spTree>
    <p:extLst>
      <p:ext uri="{BB962C8B-B14F-4D97-AF65-F5344CB8AC3E}">
        <p14:creationId xmlns:p14="http://schemas.microsoft.com/office/powerpoint/2010/main" val="716874379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-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-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 build="p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Grp="1" noChangeArrowheads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CA" altLang="en-US" b="1" smtClean="0"/>
              <a:t>Communication</a:t>
            </a:r>
            <a:endParaRPr lang="en-US" altLang="en-US" b="1" smtClean="0"/>
          </a:p>
        </p:txBody>
      </p:sp>
      <p:sp>
        <p:nvSpPr>
          <p:cNvPr id="4098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>
              <a:defRPr/>
            </a:pPr>
            <a:fld id="{E7727B0E-AC39-4B94-9892-7CE688DF7D6A}" type="slidenum">
              <a:rPr lang="en-US"/>
              <a:pPr>
                <a:defRPr/>
              </a:pPr>
              <a:t>20</a:t>
            </a:fld>
            <a:endParaRPr lang="en-US"/>
          </a:p>
        </p:txBody>
      </p:sp>
      <p:pic>
        <p:nvPicPr>
          <p:cNvPr id="10244" name="Picture 6" descr="j0285410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47800" y="1905000"/>
            <a:ext cx="6553200" cy="4114800"/>
          </a:xfrm>
        </p:spPr>
      </p:pic>
    </p:spTree>
    <p:extLst>
      <p:ext uri="{BB962C8B-B14F-4D97-AF65-F5344CB8AC3E}">
        <p14:creationId xmlns:p14="http://schemas.microsoft.com/office/powerpoint/2010/main" val="4027709406"/>
      </p:ext>
    </p:extLst>
  </p:cSld>
  <p:clrMapOvr>
    <a:masterClrMapping/>
  </p:clrMapOvr>
  <p:transition spd="med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sz="2800" b="1" smtClean="0"/>
              <a:t>Communication – What is it?</a:t>
            </a:r>
            <a:endParaRPr lang="en-US" altLang="en-US" sz="2800" b="1" smtClean="0"/>
          </a:p>
        </p:txBody>
      </p:sp>
      <p:pic>
        <p:nvPicPr>
          <p:cNvPr id="11267" name="Picture 4" descr="j0332268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628775"/>
            <a:ext cx="3384550" cy="4537075"/>
          </a:xfrm>
        </p:spPr>
      </p:pic>
      <p:sp>
        <p:nvSpPr>
          <p:cNvPr id="11268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4495800" y="1447800"/>
            <a:ext cx="4267200" cy="45720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CA" altLang="en-US" sz="2400" smtClean="0"/>
              <a:t>Communication is the ability to share ideas and feelings</a:t>
            </a:r>
          </a:p>
          <a:p>
            <a:pPr eaLnBrk="1" hangingPunct="1">
              <a:lnSpc>
                <a:spcPct val="80000"/>
              </a:lnSpc>
            </a:pPr>
            <a:r>
              <a:rPr lang="en-CA" altLang="en-US" sz="2400" smtClean="0"/>
              <a:t>Communication … is a two-way process by which information is exchanged between individuals, including and behaviour, verbal or nonverbal that is perceived by another</a:t>
            </a:r>
          </a:p>
          <a:p>
            <a:pPr eaLnBrk="1" hangingPunct="1">
              <a:lnSpc>
                <a:spcPct val="80000"/>
              </a:lnSpc>
            </a:pPr>
            <a:r>
              <a:rPr lang="en-CA" altLang="en-US" sz="2400" smtClean="0">
                <a:solidFill>
                  <a:srgbClr val="CC3300"/>
                </a:solidFill>
              </a:rPr>
              <a:t>Communication is a </a:t>
            </a:r>
            <a:r>
              <a:rPr lang="en-CA" altLang="en-US" sz="2400" b="1" smtClean="0">
                <a:solidFill>
                  <a:srgbClr val="CC3300"/>
                </a:solidFill>
              </a:rPr>
              <a:t>two-way process</a:t>
            </a:r>
            <a:r>
              <a:rPr lang="en-CA" altLang="en-US" sz="2400" smtClean="0">
                <a:solidFill>
                  <a:srgbClr val="CC3300"/>
                </a:solidFill>
              </a:rPr>
              <a:t> in which the communicators try to achieve a </a:t>
            </a:r>
            <a:r>
              <a:rPr lang="en-CA" altLang="en-US" sz="2400" b="1" smtClean="0">
                <a:solidFill>
                  <a:srgbClr val="CC3300"/>
                </a:solidFill>
              </a:rPr>
              <a:t>shared meaning</a:t>
            </a:r>
            <a:endParaRPr lang="en-US" altLang="en-US" sz="2400" b="1" smtClean="0">
              <a:solidFill>
                <a:srgbClr val="CC3300"/>
              </a:solidFill>
            </a:endParaRPr>
          </a:p>
        </p:txBody>
      </p:sp>
      <p:sp>
        <p:nvSpPr>
          <p:cNvPr id="5122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6886D801-E66D-45C9-896B-DF0950813F6B}" type="slidenum">
              <a:rPr lang="en-US" smtClean="0"/>
              <a:pPr>
                <a:defRPr/>
              </a:pPr>
              <a:t>21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4931580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CA" altLang="en-US" sz="2800" b="1" smtClean="0"/>
              <a:t>Characteristics of Communication</a:t>
            </a:r>
            <a:endParaRPr lang="en-US" altLang="en-US" sz="2800" b="1" smtClean="0"/>
          </a:p>
        </p:txBody>
      </p:sp>
      <p:sp>
        <p:nvSpPr>
          <p:cNvPr id="6146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>
              <a:defRPr/>
            </a:pPr>
            <a:fld id="{1E89B975-CD03-43F1-96AF-901DF2F07AFC}" type="slidenum">
              <a:rPr lang="en-US"/>
              <a:pPr>
                <a:defRPr/>
              </a:pPr>
              <a:t>22</a:t>
            </a:fld>
            <a:endParaRPr lang="en-US"/>
          </a:p>
        </p:txBody>
      </p:sp>
      <p:sp>
        <p:nvSpPr>
          <p:cNvPr id="12292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CA" altLang="en-US" sz="1900" smtClean="0"/>
              <a:t>No direct mind-to-mind contact, so we must share feelings and experiences through a physical process</a:t>
            </a:r>
          </a:p>
          <a:p>
            <a:pPr eaLnBrk="1" hangingPunct="1">
              <a:lnSpc>
                <a:spcPct val="90000"/>
              </a:lnSpc>
            </a:pPr>
            <a:r>
              <a:rPr lang="en-CA" altLang="en-US" sz="1900" smtClean="0"/>
              <a:t>Only inference is possible, so we never know for sure</a:t>
            </a:r>
          </a:p>
          <a:p>
            <a:pPr eaLnBrk="1" hangingPunct="1">
              <a:lnSpc>
                <a:spcPct val="90000"/>
              </a:lnSpc>
            </a:pPr>
            <a:r>
              <a:rPr lang="en-CA" altLang="en-US" sz="1900" smtClean="0"/>
              <a:t>Communication is a dynamic process – no obvious beginning and end, and a means through which we bring definition to the world around us</a:t>
            </a:r>
          </a:p>
          <a:p>
            <a:pPr eaLnBrk="1" hangingPunct="1">
              <a:lnSpc>
                <a:spcPct val="90000"/>
              </a:lnSpc>
            </a:pPr>
            <a:r>
              <a:rPr lang="en-CA" altLang="en-US" sz="1900" smtClean="0"/>
              <a:t>Communication is interactive, a reciprocal process</a:t>
            </a:r>
          </a:p>
          <a:p>
            <a:pPr eaLnBrk="1" hangingPunct="1">
              <a:lnSpc>
                <a:spcPct val="90000"/>
              </a:lnSpc>
            </a:pPr>
            <a:r>
              <a:rPr lang="en-CA" altLang="en-US" sz="1900" smtClean="0"/>
              <a:t>Communication is inevitable</a:t>
            </a:r>
          </a:p>
          <a:p>
            <a:pPr eaLnBrk="1" hangingPunct="1">
              <a:lnSpc>
                <a:spcPct val="90000"/>
              </a:lnSpc>
            </a:pPr>
            <a:r>
              <a:rPr lang="en-CA" altLang="en-US" sz="1900" smtClean="0"/>
              <a:t>Communication permits the transmission of knowledge between persons, and also between generations</a:t>
            </a:r>
          </a:p>
          <a:p>
            <a:pPr eaLnBrk="1" hangingPunct="1">
              <a:lnSpc>
                <a:spcPct val="90000"/>
              </a:lnSpc>
            </a:pPr>
            <a:r>
              <a:rPr lang="en-CA" altLang="en-US" sz="1900" smtClean="0"/>
              <a:t>Communication is symbolic, expressing things, processes, ideas</a:t>
            </a:r>
          </a:p>
          <a:p>
            <a:pPr eaLnBrk="1" hangingPunct="1">
              <a:lnSpc>
                <a:spcPct val="90000"/>
              </a:lnSpc>
            </a:pPr>
            <a:r>
              <a:rPr lang="en-CA" altLang="en-US" sz="1900" smtClean="0"/>
              <a:t>Communication does not mean understanding</a:t>
            </a:r>
            <a:endParaRPr lang="en-US" altLang="en-US" sz="1900" smtClean="0"/>
          </a:p>
        </p:txBody>
      </p:sp>
    </p:spTree>
    <p:extLst>
      <p:ext uri="{BB962C8B-B14F-4D97-AF65-F5344CB8AC3E}">
        <p14:creationId xmlns:p14="http://schemas.microsoft.com/office/powerpoint/2010/main" val="3560726575"/>
      </p:ext>
    </p:extLst>
  </p:cSld>
  <p:clrMapOvr>
    <a:masterClrMapping/>
  </p:clrMapOvr>
  <p:transition spd="med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CA" altLang="en-US" sz="2800" b="1" smtClean="0"/>
              <a:t>Characteristics of Communication</a:t>
            </a:r>
            <a:endParaRPr lang="en-US" altLang="en-US" sz="2800" b="1" smtClean="0"/>
          </a:p>
        </p:txBody>
      </p:sp>
      <p:sp>
        <p:nvSpPr>
          <p:cNvPr id="7170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>
              <a:defRPr/>
            </a:pPr>
            <a:fld id="{7A93EFFF-994F-43E8-B07B-863EC4308B21}" type="slidenum">
              <a:rPr lang="en-US"/>
              <a:pPr>
                <a:defRPr/>
              </a:pPr>
              <a:t>23</a:t>
            </a:fld>
            <a:endParaRPr lang="en-US"/>
          </a:p>
        </p:txBody>
      </p:sp>
      <p:sp>
        <p:nvSpPr>
          <p:cNvPr id="13316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CA" altLang="en-US" sz="1900" smtClean="0"/>
              <a:t>Communication has consequences</a:t>
            </a:r>
          </a:p>
          <a:p>
            <a:pPr eaLnBrk="1" hangingPunct="1"/>
            <a:r>
              <a:rPr lang="en-CA" altLang="en-US" sz="1900" smtClean="0"/>
              <a:t>Communication is self-reflective, rooted in our ability to think about ourselves and to reflect on our past, present and future</a:t>
            </a:r>
          </a:p>
          <a:p>
            <a:pPr eaLnBrk="1" hangingPunct="1"/>
            <a:r>
              <a:rPr lang="en-CA" altLang="en-US" sz="1900" smtClean="0"/>
              <a:t>The brain is an open system – we can learn and we never stop learning</a:t>
            </a:r>
          </a:p>
          <a:p>
            <a:pPr eaLnBrk="1" hangingPunct="1"/>
            <a:r>
              <a:rPr lang="en-CA" altLang="en-US" sz="1900" smtClean="0"/>
              <a:t>Communication is contextual – time, place, and prescriptive regarding the type of behaviour preferred or prohibited</a:t>
            </a:r>
          </a:p>
          <a:p>
            <a:pPr eaLnBrk="1" hangingPunct="1"/>
            <a:endParaRPr lang="en-US" altLang="en-US" sz="1900" smtClean="0"/>
          </a:p>
        </p:txBody>
      </p:sp>
    </p:spTree>
    <p:extLst>
      <p:ext uri="{BB962C8B-B14F-4D97-AF65-F5344CB8AC3E}">
        <p14:creationId xmlns:p14="http://schemas.microsoft.com/office/powerpoint/2010/main" val="3002144340"/>
      </p:ext>
    </p:extLst>
  </p:cSld>
  <p:clrMapOvr>
    <a:masterClrMapping/>
  </p:clrMapOvr>
  <p:transition spd="med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CA" altLang="en-US" sz="2800" b="1" smtClean="0"/>
              <a:t>Importance of Communication to Management</a:t>
            </a:r>
            <a:endParaRPr lang="en-US" altLang="en-US" sz="2800" b="1" smtClean="0"/>
          </a:p>
        </p:txBody>
      </p:sp>
      <p:sp>
        <p:nvSpPr>
          <p:cNvPr id="8194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>
              <a:defRPr/>
            </a:pPr>
            <a:fld id="{1A6F4172-0203-4B80-90D1-2DE95827C310}" type="slidenum">
              <a:rPr lang="en-US"/>
              <a:pPr>
                <a:defRPr/>
              </a:pPr>
              <a:t>24</a:t>
            </a:fld>
            <a:endParaRPr lang="en-US"/>
          </a:p>
        </p:txBody>
      </p:sp>
      <p:sp>
        <p:nvSpPr>
          <p:cNvPr id="14340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CA" altLang="en-US" sz="1900" smtClean="0"/>
              <a:t>Management is getting things done through other people</a:t>
            </a:r>
          </a:p>
          <a:p>
            <a:pPr eaLnBrk="1" hangingPunct="1"/>
            <a:endParaRPr lang="en-CA" altLang="en-US" sz="1900" smtClean="0"/>
          </a:p>
          <a:p>
            <a:pPr eaLnBrk="1" hangingPunct="1"/>
            <a:r>
              <a:rPr lang="en-CA" altLang="en-US" sz="1900" smtClean="0"/>
              <a:t>Everything a manager does involves communication (managers spend 75% of their time on communicating)</a:t>
            </a:r>
          </a:p>
          <a:p>
            <a:pPr eaLnBrk="1" hangingPunct="1"/>
            <a:endParaRPr lang="en-CA" altLang="en-US" sz="1900" smtClean="0"/>
          </a:p>
          <a:p>
            <a:pPr eaLnBrk="1" hangingPunct="1"/>
            <a:r>
              <a:rPr lang="en-CA" altLang="en-US" sz="1900" smtClean="0"/>
              <a:t>For the manager, communication facilitates control, motivation, the expression of emotions and the transfer of information/meaning</a:t>
            </a:r>
            <a:endParaRPr lang="en-US" altLang="en-US" sz="1900" smtClean="0"/>
          </a:p>
        </p:txBody>
      </p:sp>
    </p:spTree>
    <p:extLst>
      <p:ext uri="{BB962C8B-B14F-4D97-AF65-F5344CB8AC3E}">
        <p14:creationId xmlns:p14="http://schemas.microsoft.com/office/powerpoint/2010/main" val="2472957512"/>
      </p:ext>
    </p:extLst>
  </p:cSld>
  <p:clrMapOvr>
    <a:masterClrMapping/>
  </p:clrMapOvr>
  <p:transition spd="med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361950"/>
            <a:ext cx="6591300" cy="1143000"/>
          </a:xfrm>
          <a:effectLst>
            <a:outerShdw dist="17961" dir="13500000" algn="ctr" rotWithShape="0">
              <a:schemeClr val="tx1"/>
            </a:outerShdw>
          </a:effectLst>
        </p:spPr>
        <p:txBody>
          <a:bodyPr lIns="90488" tIns="44450" rIns="90488" bIns="44450"/>
          <a:lstStyle/>
          <a:p>
            <a:pPr eaLnBrk="1" hangingPunct="1"/>
            <a:r>
              <a:rPr lang="en-US" altLang="en-US" smtClean="0"/>
              <a:t> </a:t>
            </a:r>
            <a:r>
              <a:rPr lang="en-US" altLang="en-US" sz="2800" b="1" smtClean="0"/>
              <a:t>The Communication Process</a:t>
            </a:r>
          </a:p>
        </p:txBody>
      </p:sp>
      <p:sp>
        <p:nvSpPr>
          <p:cNvPr id="9218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>
              <a:defRPr/>
            </a:pPr>
            <a:fld id="{3B582C95-ABD0-4E22-8010-36E0AE4A48E6}" type="slidenum">
              <a:rPr lang="en-US"/>
              <a:pPr>
                <a:defRPr/>
              </a:pPr>
              <a:t>25</a:t>
            </a:fld>
            <a:endParaRPr lang="en-US"/>
          </a:p>
        </p:txBody>
      </p:sp>
      <p:pic>
        <p:nvPicPr>
          <p:cNvPr id="15364" name="Picture 3" descr="Fig15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2474913"/>
            <a:ext cx="5849938" cy="286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0388803"/>
      </p:ext>
    </p:extLst>
  </p:cSld>
  <p:clrMapOvr>
    <a:masterClrMapping/>
  </p:clrMapOvr>
  <p:transition spd="med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612775" y="228600"/>
            <a:ext cx="8153400" cy="990600"/>
          </a:xfrm>
          <a:effectLst>
            <a:outerShdw dist="17961" dir="13500000" algn="ctr" rotWithShape="0">
              <a:schemeClr val="tx1"/>
            </a:outerShdw>
          </a:effectLst>
        </p:spPr>
        <p:txBody>
          <a:bodyPr lIns="90488" tIns="44450" rIns="90488" bIns="44450"/>
          <a:lstStyle/>
          <a:p>
            <a:pPr eaLnBrk="1" hangingPunct="1"/>
            <a:r>
              <a:rPr lang="en-US" altLang="en-US" sz="2800" b="1" smtClean="0"/>
              <a:t>The Communication Process</a:t>
            </a:r>
          </a:p>
        </p:txBody>
      </p:sp>
      <p:sp>
        <p:nvSpPr>
          <p:cNvPr id="10242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>
              <a:defRPr/>
            </a:pPr>
            <a:fld id="{75994664-AF29-4AA1-A764-21E112B5017C}" type="slidenum">
              <a:rPr lang="en-US"/>
              <a:pPr>
                <a:defRPr/>
              </a:pPr>
              <a:t>26</a:t>
            </a:fld>
            <a:endParaRPr lang="en-US"/>
          </a:p>
        </p:txBody>
      </p:sp>
      <p:sp>
        <p:nvSpPr>
          <p:cNvPr id="16388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533400" y="1143000"/>
            <a:ext cx="8153400" cy="5334000"/>
          </a:xfrm>
        </p:spPr>
        <p:txBody>
          <a:bodyPr lIns="90488" tIns="44450" rIns="90488" bIns="44450"/>
          <a:lstStyle/>
          <a:p>
            <a:pPr lvl="1" eaLnBrk="1" hangingPunct="1">
              <a:lnSpc>
                <a:spcPct val="90000"/>
              </a:lnSpc>
            </a:pPr>
            <a:r>
              <a:rPr lang="en-US" altLang="en-US" sz="2400" dirty="0" smtClean="0"/>
              <a:t>Communication consists of two phases:</a:t>
            </a:r>
          </a:p>
          <a:p>
            <a:pPr lvl="2" eaLnBrk="1" hangingPunct="1">
              <a:buFontTx/>
              <a:buNone/>
            </a:pPr>
            <a:r>
              <a:rPr lang="en-US" altLang="en-US" dirty="0" smtClean="0"/>
              <a:t>1. </a:t>
            </a:r>
            <a:r>
              <a:rPr lang="en-US" altLang="en-US" b="1" dirty="0" smtClean="0">
                <a:solidFill>
                  <a:srgbClr val="00279F"/>
                </a:solidFill>
              </a:rPr>
              <a:t>Transmission phase</a:t>
            </a:r>
            <a:r>
              <a:rPr lang="en-US" altLang="en-US" b="1" dirty="0" smtClean="0">
                <a:solidFill>
                  <a:srgbClr val="500093"/>
                </a:solidFill>
              </a:rPr>
              <a:t>: </a:t>
            </a:r>
            <a:r>
              <a:rPr lang="en-US" altLang="en-US" dirty="0" smtClean="0"/>
              <a:t>information is shared by 2 or more people.</a:t>
            </a:r>
          </a:p>
          <a:p>
            <a:pPr lvl="2" eaLnBrk="1" hangingPunct="1">
              <a:buFontTx/>
              <a:buNone/>
            </a:pPr>
            <a:r>
              <a:rPr lang="en-US" altLang="en-US" dirty="0" smtClean="0"/>
              <a:t>2</a:t>
            </a:r>
            <a:r>
              <a:rPr lang="en-US" altLang="en-US" b="1" dirty="0" smtClean="0"/>
              <a:t>. </a:t>
            </a:r>
            <a:r>
              <a:rPr lang="en-US" altLang="en-US" b="1" dirty="0" smtClean="0">
                <a:solidFill>
                  <a:srgbClr val="00279F"/>
                </a:solidFill>
              </a:rPr>
              <a:t>Feedback phase:</a:t>
            </a:r>
            <a:r>
              <a:rPr lang="en-US" altLang="en-US" dirty="0" smtClean="0"/>
              <a:t>  a common understanding is assured.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400" dirty="0" smtClean="0"/>
              <a:t>Starts with the </a:t>
            </a:r>
            <a:r>
              <a:rPr lang="en-US" altLang="en-US" sz="2400" b="1" dirty="0" smtClean="0">
                <a:solidFill>
                  <a:srgbClr val="00279F"/>
                </a:solidFill>
              </a:rPr>
              <a:t>Sender</a:t>
            </a:r>
            <a:r>
              <a:rPr lang="en-US" altLang="en-US" sz="2400" dirty="0" smtClean="0"/>
              <a:t> who wants to share information.</a:t>
            </a:r>
          </a:p>
          <a:p>
            <a:pPr lvl="2" eaLnBrk="1" hangingPunct="1">
              <a:buSzPct val="65000"/>
            </a:pPr>
            <a:r>
              <a:rPr lang="en-US" altLang="en-US" dirty="0" smtClean="0"/>
              <a:t>Sender must decide on a message to share</a:t>
            </a:r>
          </a:p>
          <a:p>
            <a:pPr lvl="2" eaLnBrk="1" hangingPunct="1">
              <a:buSzPct val="65000"/>
            </a:pPr>
            <a:r>
              <a:rPr lang="en-US" altLang="en-US" dirty="0" smtClean="0"/>
              <a:t>Sender also puts the message into symbols or language, a process called encoding (constructing the message).</a:t>
            </a:r>
          </a:p>
          <a:p>
            <a:pPr lvl="1" eaLnBrk="1" hangingPunct="1">
              <a:lnSpc>
                <a:spcPct val="90000"/>
              </a:lnSpc>
              <a:buFont typeface="Wingdings" charset="2"/>
              <a:buNone/>
            </a:pPr>
            <a:r>
              <a:rPr lang="en-US" altLang="en-US" sz="2400" b="1" dirty="0" smtClean="0">
                <a:solidFill>
                  <a:srgbClr val="00279F"/>
                </a:solidFill>
              </a:rPr>
              <a:t>Noise:</a:t>
            </a:r>
            <a:r>
              <a:rPr lang="en-US" altLang="en-US" sz="2400" dirty="0" smtClean="0">
                <a:solidFill>
                  <a:srgbClr val="6E0043"/>
                </a:solidFill>
              </a:rPr>
              <a:t> </a:t>
            </a:r>
            <a:r>
              <a:rPr lang="en-US" altLang="en-US" sz="2400" dirty="0" smtClean="0"/>
              <a:t>anything harming the communication process (distractions that interfere with the message).</a:t>
            </a:r>
          </a:p>
        </p:txBody>
      </p:sp>
    </p:spTree>
    <p:extLst>
      <p:ext uri="{BB962C8B-B14F-4D97-AF65-F5344CB8AC3E}">
        <p14:creationId xmlns:p14="http://schemas.microsoft.com/office/powerpoint/2010/main" val="1425064464"/>
      </p:ext>
    </p:extLst>
  </p:cSld>
  <p:clrMapOvr>
    <a:masterClrMapping/>
  </p:clrMapOvr>
  <p:transition spd="med"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612775" y="228600"/>
            <a:ext cx="8153400" cy="990600"/>
          </a:xfrm>
          <a:effectLst>
            <a:outerShdw dist="17961" dir="13500000" algn="ctr" rotWithShape="0">
              <a:schemeClr val="tx1"/>
            </a:outerShdw>
          </a:effectLst>
        </p:spPr>
        <p:txBody>
          <a:bodyPr lIns="90488" tIns="44450" rIns="90488" bIns="44450"/>
          <a:lstStyle/>
          <a:p>
            <a:pPr eaLnBrk="1" hangingPunct="1"/>
            <a:r>
              <a:rPr lang="en-US" altLang="en-US" sz="2800" b="1" smtClean="0"/>
              <a:t>The Communication Process</a:t>
            </a:r>
          </a:p>
        </p:txBody>
      </p:sp>
      <p:sp>
        <p:nvSpPr>
          <p:cNvPr id="11266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>
              <a:defRPr/>
            </a:pPr>
            <a:fld id="{72E3CC3B-146B-4AE4-8DD0-40E59978B0B3}" type="slidenum">
              <a:rPr lang="en-US"/>
              <a:pPr>
                <a:defRPr/>
              </a:pPr>
              <a:t>27</a:t>
            </a:fld>
            <a:endParaRPr lang="en-US"/>
          </a:p>
        </p:txBody>
      </p:sp>
      <p:sp>
        <p:nvSpPr>
          <p:cNvPr id="17412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47663" y="1779588"/>
            <a:ext cx="8451850" cy="4483100"/>
          </a:xfrm>
        </p:spPr>
        <p:txBody>
          <a:bodyPr lIns="90488" tIns="44450" rIns="90488" bIns="44450"/>
          <a:lstStyle/>
          <a:p>
            <a:pPr lvl="1" eaLnBrk="1" hangingPunct="1">
              <a:lnSpc>
                <a:spcPct val="90000"/>
              </a:lnSpc>
            </a:pPr>
            <a:r>
              <a:rPr lang="en-US" altLang="en-US" sz="2400" smtClean="0"/>
              <a:t>Messages are transmitted over a </a:t>
            </a:r>
            <a:r>
              <a:rPr lang="en-US" altLang="en-US" sz="2400" smtClean="0">
                <a:solidFill>
                  <a:srgbClr val="6E0043"/>
                </a:solidFill>
              </a:rPr>
              <a:t>medium</a:t>
            </a:r>
            <a:r>
              <a:rPr lang="en-US" altLang="en-US" sz="2400" smtClean="0"/>
              <a:t> to a receiver.</a:t>
            </a:r>
          </a:p>
          <a:p>
            <a:pPr lvl="2" eaLnBrk="1" hangingPunct="1">
              <a:buSzPct val="65000"/>
            </a:pPr>
            <a:r>
              <a:rPr lang="en-US" altLang="en-US" b="1" smtClean="0">
                <a:solidFill>
                  <a:srgbClr val="500093"/>
                </a:solidFill>
              </a:rPr>
              <a:t>Medium: </a:t>
            </a:r>
            <a:r>
              <a:rPr lang="en-US" altLang="en-US" smtClean="0"/>
              <a:t>pathway the message is transmitted on (phone, letter).</a:t>
            </a:r>
          </a:p>
          <a:p>
            <a:pPr lvl="2" eaLnBrk="1" hangingPunct="1">
              <a:buSzPct val="65000"/>
            </a:pPr>
            <a:r>
              <a:rPr lang="en-US" altLang="en-US" b="1" smtClean="0">
                <a:solidFill>
                  <a:srgbClr val="500093"/>
                </a:solidFill>
              </a:rPr>
              <a:t>Receiver: </a:t>
            </a:r>
            <a:r>
              <a:rPr lang="en-US" altLang="en-US" smtClean="0"/>
              <a:t>person getting the message.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400" smtClean="0"/>
              <a:t>Receiver next </a:t>
            </a:r>
            <a:r>
              <a:rPr lang="en-US" altLang="en-US" sz="2400" smtClean="0">
                <a:solidFill>
                  <a:srgbClr val="6E0043"/>
                </a:solidFill>
              </a:rPr>
              <a:t>decodes</a:t>
            </a:r>
            <a:r>
              <a:rPr lang="en-US" altLang="en-US" sz="2400" smtClean="0"/>
              <a:t> the message.</a:t>
            </a:r>
          </a:p>
          <a:p>
            <a:pPr lvl="2" eaLnBrk="1" hangingPunct="1">
              <a:buSzPct val="65000"/>
            </a:pPr>
            <a:r>
              <a:rPr lang="en-US" altLang="en-US" b="1" smtClean="0">
                <a:solidFill>
                  <a:srgbClr val="500093"/>
                </a:solidFill>
              </a:rPr>
              <a:t>Decoding</a:t>
            </a:r>
            <a:r>
              <a:rPr lang="en-US" altLang="en-US" smtClean="0"/>
              <a:t> allows the receiver to understand the message (interpreting the message).</a:t>
            </a:r>
          </a:p>
          <a:p>
            <a:pPr lvl="2" eaLnBrk="1" hangingPunct="1">
              <a:buSzPct val="65000"/>
            </a:pPr>
            <a:r>
              <a:rPr lang="en-US" altLang="en-US" smtClean="0"/>
              <a:t>This is a critical point, can lead to misunderstanding.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400" b="1" smtClean="0">
                <a:solidFill>
                  <a:srgbClr val="00279F"/>
                </a:solidFill>
              </a:rPr>
              <a:t>Feedback </a:t>
            </a:r>
            <a:r>
              <a:rPr lang="en-US" altLang="en-US" sz="2400" smtClean="0"/>
              <a:t>is started by receiver and states that the message is understood or that it must be re-sent.</a:t>
            </a:r>
          </a:p>
        </p:txBody>
      </p:sp>
    </p:spTree>
    <p:extLst>
      <p:ext uri="{BB962C8B-B14F-4D97-AF65-F5344CB8AC3E}">
        <p14:creationId xmlns:p14="http://schemas.microsoft.com/office/powerpoint/2010/main" val="3697106492"/>
      </p:ext>
    </p:extLst>
  </p:cSld>
  <p:clrMapOvr>
    <a:masterClrMapping/>
  </p:clrMapOvr>
  <p:transition spd="med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612775" y="228600"/>
            <a:ext cx="8153400" cy="990600"/>
          </a:xfrm>
          <a:effectLst>
            <a:outerShdw dist="17961" dir="13500000" algn="ctr" rotWithShape="0">
              <a:schemeClr val="tx1"/>
            </a:outerShdw>
          </a:effectLst>
        </p:spPr>
        <p:txBody>
          <a:bodyPr lIns="90488" tIns="44450" rIns="90488" bIns="44450"/>
          <a:lstStyle/>
          <a:p>
            <a:pPr eaLnBrk="1" hangingPunct="1"/>
            <a:r>
              <a:rPr lang="en-US" altLang="en-US" sz="2800" b="1" smtClean="0"/>
              <a:t>Communication Issues</a:t>
            </a:r>
          </a:p>
        </p:txBody>
      </p:sp>
      <p:sp>
        <p:nvSpPr>
          <p:cNvPr id="12290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>
              <a:defRPr/>
            </a:pPr>
            <a:fld id="{C3A2559C-5917-4E39-B5CA-E43CFCC98956}" type="slidenum">
              <a:rPr lang="en-US"/>
              <a:pPr>
                <a:defRPr/>
              </a:pPr>
              <a:t>28</a:t>
            </a:fld>
            <a:endParaRPr lang="en-US"/>
          </a:p>
        </p:txBody>
      </p:sp>
      <p:sp>
        <p:nvSpPr>
          <p:cNvPr id="18436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838200" y="1295400"/>
            <a:ext cx="7620000" cy="4953000"/>
          </a:xfrm>
        </p:spPr>
        <p:txBody>
          <a:bodyPr lIns="90488" tIns="44450" rIns="90488" bIns="44450"/>
          <a:lstStyle/>
          <a:p>
            <a:pPr lvl="1" eaLnBrk="1" hangingPunct="1">
              <a:lnSpc>
                <a:spcPct val="90000"/>
              </a:lnSpc>
            </a:pPr>
            <a:r>
              <a:rPr lang="en-US" altLang="en-US" sz="2400" b="1" dirty="0" smtClean="0">
                <a:solidFill>
                  <a:srgbClr val="00279F"/>
                </a:solidFill>
              </a:rPr>
              <a:t>Encoding</a:t>
            </a:r>
            <a:r>
              <a:rPr lang="en-US" altLang="en-US" sz="2400" dirty="0" smtClean="0"/>
              <a:t> of messages can be done verbally or non-verbally</a:t>
            </a:r>
          </a:p>
          <a:p>
            <a:pPr lvl="2" eaLnBrk="1" hangingPunct="1">
              <a:buSzPct val="65000"/>
            </a:pPr>
            <a:r>
              <a:rPr lang="en-US" altLang="en-US" b="1" dirty="0" smtClean="0">
                <a:solidFill>
                  <a:srgbClr val="500093"/>
                </a:solidFill>
              </a:rPr>
              <a:t>Verbal: </a:t>
            </a:r>
            <a:r>
              <a:rPr lang="en-US" altLang="en-US" dirty="0" smtClean="0"/>
              <a:t>spoken or written communication.</a:t>
            </a:r>
          </a:p>
          <a:p>
            <a:pPr lvl="2" eaLnBrk="1" hangingPunct="1">
              <a:buSzPct val="65000"/>
            </a:pPr>
            <a:r>
              <a:rPr lang="en-US" altLang="en-US" b="1" dirty="0" smtClean="0">
                <a:solidFill>
                  <a:srgbClr val="500093"/>
                </a:solidFill>
              </a:rPr>
              <a:t>Nonverbal: </a:t>
            </a:r>
            <a:r>
              <a:rPr lang="en-US" altLang="en-US" dirty="0" smtClean="0"/>
              <a:t>facial gestures, body language, dress.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400" dirty="0" smtClean="0"/>
              <a:t>Sender and receiver communicate based on their </a:t>
            </a:r>
            <a:r>
              <a:rPr lang="en-US" altLang="en-US" sz="2400" b="1" dirty="0" smtClean="0">
                <a:solidFill>
                  <a:srgbClr val="00279F"/>
                </a:solidFill>
              </a:rPr>
              <a:t>perception</a:t>
            </a:r>
            <a:r>
              <a:rPr lang="en-US" altLang="en-US" sz="2400" dirty="0" smtClean="0">
                <a:solidFill>
                  <a:srgbClr val="00279F"/>
                </a:solidFill>
              </a:rPr>
              <a:t>.</a:t>
            </a:r>
          </a:p>
          <a:p>
            <a:pPr lvl="2" eaLnBrk="1" hangingPunct="1">
              <a:buSzPct val="65000"/>
            </a:pPr>
            <a:r>
              <a:rPr lang="en-US" altLang="en-US" dirty="0" smtClean="0"/>
              <a:t>Subjective perception can lead to biases and stereotypes that hurt communication.</a:t>
            </a:r>
          </a:p>
          <a:p>
            <a:pPr lvl="2" eaLnBrk="1" hangingPunct="1">
              <a:buSzPct val="65000"/>
            </a:pPr>
            <a:r>
              <a:rPr lang="en-US" altLang="en-US" dirty="0" smtClean="0"/>
              <a:t>Effective Managers avoid communicating based on a pre-set belief.</a:t>
            </a:r>
          </a:p>
        </p:txBody>
      </p:sp>
    </p:spTree>
    <p:extLst>
      <p:ext uri="{BB962C8B-B14F-4D97-AF65-F5344CB8AC3E}">
        <p14:creationId xmlns:p14="http://schemas.microsoft.com/office/powerpoint/2010/main" val="432441074"/>
      </p:ext>
    </p:extLst>
  </p:cSld>
  <p:clrMapOvr>
    <a:masterClrMapping/>
  </p:clrMapOvr>
  <p:transition spd="med">
    <p:rand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sz="2800" b="1" smtClean="0"/>
              <a:t>Nonverbal Communications</a:t>
            </a:r>
            <a:endParaRPr lang="en-US" altLang="en-US" sz="2800" b="1" smtClean="0"/>
          </a:p>
        </p:txBody>
      </p:sp>
      <p:pic>
        <p:nvPicPr>
          <p:cNvPr id="19459" name="Picture 4" descr="j0090070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188" y="1628775"/>
            <a:ext cx="3529012" cy="4537075"/>
          </a:xfrm>
        </p:spPr>
      </p:pic>
      <p:sp>
        <p:nvSpPr>
          <p:cNvPr id="19460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1905000"/>
            <a:ext cx="4191000" cy="4114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CA" altLang="en-US" sz="2400" smtClean="0"/>
              <a:t>In a normal two-way conversation, verbal components carry less than 35 percent of the social meaning of the situation</a:t>
            </a:r>
          </a:p>
          <a:p>
            <a:pPr eaLnBrk="1" hangingPunct="1">
              <a:lnSpc>
                <a:spcPct val="80000"/>
              </a:lnSpc>
            </a:pPr>
            <a:r>
              <a:rPr lang="en-CA" altLang="en-US" sz="2400" smtClean="0"/>
              <a:t>We believe nonverbal messages over verbal messages when the two contradict each other</a:t>
            </a:r>
          </a:p>
          <a:p>
            <a:pPr eaLnBrk="1" hangingPunct="1">
              <a:lnSpc>
                <a:spcPct val="80000"/>
              </a:lnSpc>
            </a:pPr>
            <a:r>
              <a:rPr lang="en-CA" altLang="en-US" sz="2400" smtClean="0"/>
              <a:t>Nonverbal communication is often the foundation for our first impressions</a:t>
            </a:r>
            <a:endParaRPr lang="en-US" altLang="en-US" sz="2400" smtClean="0"/>
          </a:p>
        </p:txBody>
      </p:sp>
      <p:sp>
        <p:nvSpPr>
          <p:cNvPr id="133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54AF0528-C9C5-4ABD-A8F1-1AB18D9C102D}" type="slidenum">
              <a:rPr lang="en-US" smtClean="0"/>
              <a:pPr>
                <a:defRPr/>
              </a:pPr>
              <a:t>29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01567298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sz="2800" b="1" smtClean="0"/>
              <a:t>Nonverbal Communications – </a:t>
            </a:r>
            <a:br>
              <a:rPr lang="en-CA" altLang="en-US" sz="2800" b="1" smtClean="0"/>
            </a:br>
            <a:r>
              <a:rPr lang="en-CA" altLang="en-US" sz="2800" b="1" smtClean="0"/>
              <a:t>What is it?</a:t>
            </a:r>
            <a:endParaRPr lang="en-US" altLang="en-US" sz="2800" b="1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1905000"/>
            <a:ext cx="4267200" cy="4419600"/>
          </a:xfrm>
        </p:spPr>
        <p:txBody>
          <a:bodyPr/>
          <a:lstStyle/>
          <a:p>
            <a:pPr eaLnBrk="1" hangingPunct="1"/>
            <a:r>
              <a:rPr lang="en-CA" altLang="en-US" sz="2400" b="1" smtClean="0">
                <a:solidFill>
                  <a:srgbClr val="CC3300"/>
                </a:solidFill>
              </a:rPr>
              <a:t>Communication in any form other than words that can produce shared meaning and elicit a response</a:t>
            </a:r>
          </a:p>
          <a:p>
            <a:pPr eaLnBrk="1" hangingPunct="1"/>
            <a:endParaRPr lang="en-CA" altLang="en-US" sz="2400" smtClean="0"/>
          </a:p>
          <a:p>
            <a:pPr eaLnBrk="1" hangingPunct="1"/>
            <a:r>
              <a:rPr lang="en-CA" altLang="en-US" sz="2400" smtClean="0"/>
              <a:t>Embraces the intentionality and ‘unintentionality’ of messages during the encoding and decoding stages</a:t>
            </a:r>
            <a:endParaRPr lang="en-US" altLang="en-US" sz="2400" smtClean="0"/>
          </a:p>
        </p:txBody>
      </p:sp>
      <p:pic>
        <p:nvPicPr>
          <p:cNvPr id="24580" name="Picture 4" descr="j0286034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827713" y="2062163"/>
            <a:ext cx="2697162" cy="3597275"/>
          </a:xfrm>
        </p:spPr>
      </p:pic>
      <p:sp>
        <p:nvSpPr>
          <p:cNvPr id="1433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F7DDFB9A-7CD9-4A04-8A8B-E6806279B357}" type="slidenum">
              <a:rPr lang="en-US" smtClean="0"/>
              <a:pPr>
                <a:defRPr/>
              </a:pPr>
              <a:t>30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599601133"/>
      </p:ext>
    </p:extLst>
  </p:cSld>
  <p:clrMapOvr>
    <a:masterClrMapping/>
  </p:clrMapOvr>
  <p:transition spd="med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sz="2800" b="1" smtClean="0"/>
              <a:t>Verbal vs. Nonverbal communication</a:t>
            </a:r>
            <a:endParaRPr lang="en-US" altLang="en-US" sz="2800" b="1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4800" y="1905000"/>
            <a:ext cx="4125913" cy="4114800"/>
          </a:xfrm>
        </p:spPr>
        <p:txBody>
          <a:bodyPr/>
          <a:lstStyle/>
          <a:p>
            <a:pPr eaLnBrk="1" hangingPunct="1">
              <a:buFont typeface="Wingdings" charset="2"/>
              <a:buNone/>
            </a:pPr>
            <a:r>
              <a:rPr lang="en-CA" altLang="en-US" sz="2200" b="1" dirty="0" smtClean="0"/>
              <a:t>Verbal Communication</a:t>
            </a:r>
            <a:endParaRPr lang="en-CA" altLang="en-US" sz="2200" dirty="0" smtClean="0"/>
          </a:p>
          <a:p>
            <a:pPr eaLnBrk="1" hangingPunct="1"/>
            <a:r>
              <a:rPr lang="en-CA" altLang="en-US" sz="2200" dirty="0" smtClean="0">
                <a:solidFill>
                  <a:srgbClr val="CC3300"/>
                </a:solidFill>
              </a:rPr>
              <a:t>Based on culturally agreed upon set of symbols</a:t>
            </a:r>
          </a:p>
          <a:p>
            <a:pPr eaLnBrk="1" hangingPunct="1"/>
            <a:r>
              <a:rPr lang="en-CA" altLang="en-US" sz="2200" dirty="0" smtClean="0"/>
              <a:t>usually deliberate</a:t>
            </a:r>
          </a:p>
          <a:p>
            <a:pPr eaLnBrk="1" hangingPunct="1"/>
            <a:r>
              <a:rPr lang="en-CA" altLang="en-US" sz="2200" dirty="0" smtClean="0"/>
              <a:t>Learned later in life</a:t>
            </a:r>
          </a:p>
          <a:p>
            <a:pPr eaLnBrk="1" hangingPunct="1"/>
            <a:r>
              <a:rPr lang="en-CA" altLang="en-US" sz="2200" dirty="0" smtClean="0"/>
              <a:t>Come in an orderly sequential way</a:t>
            </a:r>
          </a:p>
          <a:p>
            <a:pPr eaLnBrk="1" hangingPunct="1"/>
            <a:r>
              <a:rPr lang="en-CA" altLang="en-US" sz="2200" dirty="0" smtClean="0"/>
              <a:t>Has a definite ending point</a:t>
            </a:r>
            <a:endParaRPr lang="en-US" altLang="en-US" sz="2200" dirty="0" smtClean="0"/>
          </a:p>
        </p:txBody>
      </p:sp>
      <p:sp>
        <p:nvSpPr>
          <p:cNvPr id="25604" name="Rectangle 4"/>
          <p:cNvSpPr>
            <a:spLocks noGrp="1" noChangeArrowheads="1"/>
          </p:cNvSpPr>
          <p:nvPr>
            <p:ph sz="quarter" idx="2"/>
          </p:nvPr>
        </p:nvSpPr>
        <p:spPr>
          <a:xfrm>
            <a:off x="4648200" y="1905000"/>
            <a:ext cx="4191000" cy="41148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charset="2"/>
              <a:buNone/>
            </a:pPr>
            <a:r>
              <a:rPr lang="en-CA" altLang="en-US" sz="2200" b="1" dirty="0" smtClean="0"/>
              <a:t>Nonverbal Communication</a:t>
            </a:r>
          </a:p>
          <a:p>
            <a:pPr eaLnBrk="1" hangingPunct="1">
              <a:lnSpc>
                <a:spcPct val="80000"/>
              </a:lnSpc>
            </a:pPr>
            <a:r>
              <a:rPr lang="en-CA" altLang="en-US" sz="2200" dirty="0" smtClean="0">
                <a:solidFill>
                  <a:srgbClr val="CC3300"/>
                </a:solidFill>
              </a:rPr>
              <a:t>Based on culturally agreed upon set of symbols</a:t>
            </a:r>
          </a:p>
          <a:p>
            <a:pPr eaLnBrk="1" hangingPunct="1">
              <a:lnSpc>
                <a:spcPct val="80000"/>
              </a:lnSpc>
            </a:pPr>
            <a:r>
              <a:rPr lang="en-CA" altLang="en-US" sz="2200" dirty="0" smtClean="0"/>
              <a:t>Often governed biologically/involuntarily</a:t>
            </a:r>
          </a:p>
          <a:p>
            <a:pPr eaLnBrk="1" hangingPunct="1">
              <a:lnSpc>
                <a:spcPct val="80000"/>
              </a:lnSpc>
            </a:pPr>
            <a:r>
              <a:rPr lang="en-CA" altLang="en-US" sz="2200" dirty="0" smtClean="0"/>
              <a:t>Learned earlier in life</a:t>
            </a:r>
          </a:p>
          <a:p>
            <a:pPr eaLnBrk="1" hangingPunct="1">
              <a:lnSpc>
                <a:spcPct val="80000"/>
              </a:lnSpc>
            </a:pPr>
            <a:r>
              <a:rPr lang="en-CA" altLang="en-US" sz="2200" dirty="0" smtClean="0"/>
              <a:t>Do not come in an orderly sequential way, but simultaneously from a multiple of channels</a:t>
            </a:r>
          </a:p>
          <a:p>
            <a:pPr eaLnBrk="1" hangingPunct="1">
              <a:lnSpc>
                <a:spcPct val="80000"/>
              </a:lnSpc>
            </a:pPr>
            <a:r>
              <a:rPr lang="en-CA" altLang="en-US" sz="2200" dirty="0" smtClean="0"/>
              <a:t>Continuous process, never ending</a:t>
            </a:r>
            <a:endParaRPr lang="en-US" altLang="en-US" sz="2200" dirty="0" smtClean="0"/>
          </a:p>
        </p:txBody>
      </p:sp>
      <p:sp>
        <p:nvSpPr>
          <p:cNvPr id="15362" name="Slide Number Placeholder 6"/>
          <p:cNvSpPr>
            <a:spLocks noGrp="1"/>
          </p:cNvSpPr>
          <p:nvPr>
            <p:ph type="sldNum" sz="quarter" idx="4294967295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>
              <a:defRPr/>
            </a:pPr>
            <a:fld id="{960CC5E9-B6EC-4E3F-B123-D9A1236400A8}" type="slidenum">
              <a:rPr lang="en-US"/>
              <a:pPr>
                <a:defRPr/>
              </a:pPr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9281497"/>
      </p:ext>
    </p:extLst>
  </p:cSld>
  <p:clrMapOvr>
    <a:masterClrMapping/>
  </p:clrMapOvr>
  <p:transition spd="med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CA" altLang="en-US" sz="2800" b="1" smtClean="0"/>
              <a:t>Categories of Nonverbal Communication</a:t>
            </a:r>
            <a:endParaRPr lang="en-US" altLang="en-US" sz="2800" b="1" smtClean="0"/>
          </a:p>
        </p:txBody>
      </p:sp>
      <p:sp>
        <p:nvSpPr>
          <p:cNvPr id="17410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>
              <a:defRPr/>
            </a:pPr>
            <a:fld id="{4C13D7CB-BD9A-4BA1-A94A-38C37094E525}" type="slidenum">
              <a:rPr lang="en-US"/>
              <a:pPr>
                <a:defRPr/>
              </a:pPr>
              <a:t>32</a:t>
            </a:fld>
            <a:endParaRPr lang="en-US"/>
          </a:p>
        </p:txBody>
      </p:sp>
      <p:sp>
        <p:nvSpPr>
          <p:cNvPr id="17412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838200" y="1905000"/>
            <a:ext cx="7696200" cy="4114800"/>
          </a:xfrm>
        </p:spPr>
        <p:txBody>
          <a:bodyPr>
            <a:normAutofit/>
          </a:bodyPr>
          <a:lstStyle/>
          <a:p>
            <a:pPr marL="320040" indent="-320040" eaLnBrk="1" fontAlgn="auto" hangingPunct="1">
              <a:lnSpc>
                <a:spcPct val="8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en-CA" sz="2000" smtClean="0"/>
              <a:t>Time</a:t>
            </a:r>
          </a:p>
          <a:p>
            <a:pPr marL="320040" indent="-320040" eaLnBrk="1" fontAlgn="auto" hangingPunct="1">
              <a:lnSpc>
                <a:spcPct val="8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en-CA" sz="2000" smtClean="0"/>
              <a:t>Space</a:t>
            </a:r>
          </a:p>
          <a:p>
            <a:pPr marL="320040" indent="-320040" eaLnBrk="1" fontAlgn="auto" hangingPunct="1">
              <a:lnSpc>
                <a:spcPct val="8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en-CA" sz="2000" smtClean="0"/>
              <a:t>Material Possessions</a:t>
            </a:r>
          </a:p>
          <a:p>
            <a:pPr marL="320040" indent="-320040" eaLnBrk="1" fontAlgn="auto" hangingPunct="1">
              <a:lnSpc>
                <a:spcPct val="8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en-CA" sz="2000" smtClean="0"/>
              <a:t>Silence</a:t>
            </a:r>
          </a:p>
          <a:p>
            <a:pPr marL="320040" indent="-320040" eaLnBrk="1" fontAlgn="auto" hangingPunct="1">
              <a:lnSpc>
                <a:spcPct val="8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en-CA" sz="2000" smtClean="0"/>
              <a:t>Kinesics</a:t>
            </a:r>
          </a:p>
          <a:p>
            <a:pPr marL="320040" indent="-320040" eaLnBrk="1" fontAlgn="auto" hangingPunct="1">
              <a:lnSpc>
                <a:spcPct val="8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en-CA" sz="2000" smtClean="0"/>
              <a:t>Facial Expression</a:t>
            </a:r>
          </a:p>
          <a:p>
            <a:pPr marL="320040" indent="-320040" eaLnBrk="1" fontAlgn="auto" hangingPunct="1">
              <a:lnSpc>
                <a:spcPct val="8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en-CA" sz="2000" smtClean="0"/>
              <a:t>Posture</a:t>
            </a:r>
          </a:p>
          <a:p>
            <a:pPr marL="320040" indent="-320040" eaLnBrk="1" fontAlgn="auto" hangingPunct="1">
              <a:lnSpc>
                <a:spcPct val="8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en-CA" sz="2000" smtClean="0"/>
              <a:t>Gestures</a:t>
            </a:r>
          </a:p>
          <a:p>
            <a:pPr marL="320040" indent="-320040" eaLnBrk="1" fontAlgn="auto" hangingPunct="1">
              <a:lnSpc>
                <a:spcPct val="8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en-CA" sz="2000" smtClean="0"/>
              <a:t>Eye Contact</a:t>
            </a:r>
          </a:p>
          <a:p>
            <a:pPr marL="320040" indent="-320040" eaLnBrk="1" fontAlgn="auto" hangingPunct="1">
              <a:lnSpc>
                <a:spcPct val="8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en-CA" sz="2000" smtClean="0"/>
              <a:t>Touch</a:t>
            </a:r>
          </a:p>
          <a:p>
            <a:pPr marL="320040" indent="-320040" eaLnBrk="1" fontAlgn="auto" hangingPunct="1">
              <a:lnSpc>
                <a:spcPct val="8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en-CA" sz="2000" smtClean="0"/>
              <a:t>Dress</a:t>
            </a:r>
          </a:p>
          <a:p>
            <a:pPr marL="320040" indent="-320040" eaLnBrk="1" fontAlgn="auto" hangingPunct="1">
              <a:lnSpc>
                <a:spcPct val="8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en-CA" sz="2000" smtClean="0"/>
              <a:t>Paralanguage</a:t>
            </a:r>
          </a:p>
          <a:p>
            <a:pPr marL="320040" indent="-320040" eaLnBrk="1" fontAlgn="auto" hangingPunct="1">
              <a:lnSpc>
                <a:spcPct val="8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en-CA" sz="2000" smtClean="0"/>
              <a:t>Smell</a:t>
            </a:r>
            <a:endParaRPr lang="en-US" sz="2000" smtClean="0"/>
          </a:p>
        </p:txBody>
      </p:sp>
    </p:spTree>
    <p:extLst>
      <p:ext uri="{BB962C8B-B14F-4D97-AF65-F5344CB8AC3E}">
        <p14:creationId xmlns:p14="http://schemas.microsoft.com/office/powerpoint/2010/main" val="2964211923"/>
      </p:ext>
    </p:extLst>
  </p:cSld>
  <p:clrMapOvr>
    <a:masterClrMapping/>
  </p:clrMapOvr>
  <p:transition spd="med"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CA" altLang="en-US" sz="2800" dirty="0" smtClean="0"/>
              <a:t>The Communication Process (</a:t>
            </a:r>
            <a:r>
              <a:rPr lang="en-CA" altLang="en-US" sz="2800" dirty="0" err="1" smtClean="0"/>
              <a:t>con’d</a:t>
            </a:r>
            <a:r>
              <a:rPr lang="en-CA" altLang="en-US" sz="2800" dirty="0" smtClean="0"/>
              <a:t>): </a:t>
            </a:r>
            <a:br>
              <a:rPr lang="en-CA" altLang="en-US" sz="2800" dirty="0" smtClean="0"/>
            </a:br>
            <a:r>
              <a:rPr lang="en-CA" altLang="en-US" sz="2800" dirty="0" smtClean="0"/>
              <a:t>Categories of Nonverbal Communication</a:t>
            </a:r>
            <a:endParaRPr lang="en-US" altLang="en-US" sz="2800" dirty="0" smtClean="0"/>
          </a:p>
        </p:txBody>
      </p:sp>
      <p:sp>
        <p:nvSpPr>
          <p:cNvPr id="11266" name="Rectangle 3"/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>
              <a:defRPr/>
            </a:pPr>
            <a:fld id="{78580EF4-7CD1-46C5-B52E-F8776A76C4DA}" type="slidenum">
              <a:rPr lang="en-US"/>
              <a:pPr>
                <a:defRPr/>
              </a:pPr>
              <a:t>33</a:t>
            </a:fld>
            <a:endParaRPr lang="en-US"/>
          </a:p>
        </p:txBody>
      </p:sp>
      <p:sp>
        <p:nvSpPr>
          <p:cNvPr id="28676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268413"/>
            <a:ext cx="8229600" cy="5256212"/>
          </a:xfrm>
        </p:spPr>
        <p:txBody>
          <a:bodyPr/>
          <a:lstStyle/>
          <a:p>
            <a:pPr marL="609600" indent="-609600" eaLnBrk="1" hangingPunct="1">
              <a:buFont typeface="Wingdings" charset="2"/>
              <a:buAutoNum type="arabicPeriod"/>
            </a:pPr>
            <a:r>
              <a:rPr lang="en-CA" altLang="en-US" dirty="0" err="1" smtClean="0"/>
              <a:t>Chronemics</a:t>
            </a:r>
            <a:r>
              <a:rPr lang="en-CA" altLang="en-US" dirty="0" smtClean="0"/>
              <a:t> </a:t>
            </a:r>
          </a:p>
          <a:p>
            <a:pPr marL="609600" indent="-609600" eaLnBrk="1" hangingPunct="1">
              <a:buFont typeface="Wingdings" charset="2"/>
              <a:buAutoNum type="arabicPeriod"/>
            </a:pPr>
            <a:r>
              <a:rPr lang="en-CA" altLang="en-US" dirty="0" smtClean="0"/>
              <a:t>Proxemics</a:t>
            </a:r>
          </a:p>
          <a:p>
            <a:pPr marL="609600" indent="-609600" eaLnBrk="1" hangingPunct="1">
              <a:buFont typeface="Wingdings" charset="2"/>
              <a:buAutoNum type="arabicPeriod" startAt="3"/>
            </a:pPr>
            <a:r>
              <a:rPr lang="en-CA" altLang="en-US" dirty="0" smtClean="0"/>
              <a:t>Paralanguage </a:t>
            </a:r>
          </a:p>
          <a:p>
            <a:pPr marL="609600" indent="-609600" eaLnBrk="1" hangingPunct="1">
              <a:buFont typeface="Wingdings" charset="2"/>
              <a:buAutoNum type="arabicPeriod" startAt="3"/>
            </a:pPr>
            <a:r>
              <a:rPr lang="en-CA" altLang="en-US" dirty="0" smtClean="0"/>
              <a:t>Material Possessions </a:t>
            </a:r>
          </a:p>
          <a:p>
            <a:pPr marL="609600" indent="-609600" eaLnBrk="1" hangingPunct="1">
              <a:buFont typeface="Wingdings" charset="2"/>
              <a:buAutoNum type="arabicPeriod" startAt="3"/>
            </a:pPr>
            <a:r>
              <a:rPr lang="en-CA" altLang="en-US" dirty="0" smtClean="0"/>
              <a:t>Chromatics </a:t>
            </a:r>
          </a:p>
          <a:p>
            <a:pPr marL="609600" indent="-609600" eaLnBrk="1" hangingPunct="1">
              <a:buFont typeface="Wingdings" charset="2"/>
              <a:buAutoNum type="arabicPeriod" startAt="3"/>
            </a:pPr>
            <a:r>
              <a:rPr lang="en-CA" altLang="en-US" dirty="0" smtClean="0"/>
              <a:t>Smell</a:t>
            </a:r>
          </a:p>
          <a:p>
            <a:pPr marL="609600" indent="-609600" eaLnBrk="1" hangingPunct="1">
              <a:buFont typeface="Wingdings" charset="2"/>
              <a:buAutoNum type="arabicPeriod" startAt="3"/>
            </a:pPr>
            <a:r>
              <a:rPr lang="en-CA" altLang="en-US" dirty="0" err="1" smtClean="0"/>
              <a:t>Oculesics</a:t>
            </a:r>
            <a:endParaRPr lang="en-CA" altLang="en-US" dirty="0" smtClean="0"/>
          </a:p>
          <a:p>
            <a:pPr marL="609600" indent="-609600" eaLnBrk="1" hangingPunct="1">
              <a:buFont typeface="Wingdings" charset="2"/>
              <a:buAutoNum type="arabicPeriod" startAt="3"/>
            </a:pPr>
            <a:r>
              <a:rPr lang="en-CA" altLang="en-US" dirty="0" smtClean="0"/>
              <a:t>Haptics</a:t>
            </a:r>
          </a:p>
          <a:p>
            <a:pPr marL="609600" indent="-609600" eaLnBrk="1" hangingPunct="1">
              <a:buFont typeface="Wingdings" charset="2"/>
              <a:buAutoNum type="arabicPeriod" startAt="3"/>
            </a:pPr>
            <a:r>
              <a:rPr lang="en-CA" altLang="en-US" dirty="0" smtClean="0"/>
              <a:t>Kinesics</a:t>
            </a:r>
          </a:p>
        </p:txBody>
      </p:sp>
      <p:pic>
        <p:nvPicPr>
          <p:cNvPr id="28677" name="Picture 4" descr="MCj04322270000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2708275"/>
            <a:ext cx="2305050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86326246"/>
      </p:ext>
    </p:extLst>
  </p:cSld>
  <p:clrMapOvr>
    <a:masterClrMapping/>
  </p:clrMapOvr>
  <p:transition spd="med"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z="3600" smtClean="0"/>
              <a:t>Directions of Communications Within Organizations</a:t>
            </a:r>
          </a:p>
        </p:txBody>
      </p:sp>
      <p:sp>
        <p:nvSpPr>
          <p:cNvPr id="52227" name="Content Placeholder 2"/>
          <p:cNvSpPr>
            <a:spLocks noGrp="1"/>
          </p:cNvSpPr>
          <p:nvPr>
            <p:ph sz="quarter" idx="1"/>
          </p:nvPr>
        </p:nvSpPr>
        <p:spPr>
          <a:xfrm>
            <a:off x="609600" y="1905000"/>
            <a:ext cx="4343400" cy="4343400"/>
          </a:xfrm>
        </p:spPr>
        <p:txBody>
          <a:bodyPr/>
          <a:lstStyle/>
          <a:p>
            <a:pPr eaLnBrk="1" hangingPunct="1"/>
            <a:r>
              <a:rPr lang="en-CA" altLang="en-US" sz="2100" dirty="0" smtClean="0"/>
              <a:t>Downward communication</a:t>
            </a:r>
          </a:p>
          <a:p>
            <a:pPr lvl="1" eaLnBrk="1" hangingPunct="1"/>
            <a:r>
              <a:rPr lang="en-CA" altLang="en-US" sz="2100" dirty="0" smtClean="0"/>
              <a:t>Goals, objectives, directions, decisions, and feedback</a:t>
            </a:r>
          </a:p>
          <a:p>
            <a:pPr eaLnBrk="1" hangingPunct="1"/>
            <a:r>
              <a:rPr lang="en-CA" altLang="en-US" sz="2100" dirty="0" smtClean="0"/>
              <a:t>Upward Communication</a:t>
            </a:r>
          </a:p>
          <a:p>
            <a:pPr lvl="1" eaLnBrk="1" hangingPunct="1"/>
            <a:r>
              <a:rPr lang="en-CA" altLang="en-US" sz="2100" dirty="0" smtClean="0"/>
              <a:t>Information, suggestions, questions, problems</a:t>
            </a:r>
          </a:p>
          <a:p>
            <a:pPr eaLnBrk="1" hangingPunct="1"/>
            <a:r>
              <a:rPr lang="en-CA" altLang="en-US" sz="2100" dirty="0" smtClean="0"/>
              <a:t>Lateral Communication</a:t>
            </a:r>
          </a:p>
          <a:p>
            <a:pPr lvl="1" eaLnBrk="1" hangingPunct="1"/>
            <a:r>
              <a:rPr lang="en-CA" altLang="en-US" sz="2100" dirty="0" smtClean="0"/>
              <a:t>Information exchange – formal and informal – that assist or affect coordination</a:t>
            </a:r>
          </a:p>
        </p:txBody>
      </p:sp>
      <p:pic>
        <p:nvPicPr>
          <p:cNvPr id="52228" name="Picture 2" descr="C:\Users\Dave\AppData\Local\Microsoft\Windows\Temporary Internet Files\Content.IE5\BYSLPMNU\MC910216962[1].pn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45050" y="1931988"/>
            <a:ext cx="3886200" cy="3886200"/>
          </a:xfrm>
          <a:noFill/>
        </p:spPr>
      </p:pic>
      <p:sp>
        <p:nvSpPr>
          <p:cNvPr id="19460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>
              <a:defRPr/>
            </a:pPr>
            <a:fld id="{B4903EE5-D262-4F18-8CE7-4EE15EE1661D}" type="slidenum">
              <a:rPr lang="en-US"/>
              <a:pPr>
                <a:defRPr/>
              </a:pPr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722503"/>
      </p:ext>
    </p:extLst>
  </p:cSld>
  <p:clrMapOvr>
    <a:masterClrMapping/>
  </p:clrMapOvr>
  <p:transition spd="med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z="3600" smtClean="0"/>
              <a:t>Informal Communication Channels – aka the </a:t>
            </a:r>
            <a:r>
              <a:rPr lang="en-CA" sz="3600" i="1" smtClean="0"/>
              <a:t>grapevine</a:t>
            </a:r>
          </a:p>
        </p:txBody>
      </p:sp>
      <p:pic>
        <p:nvPicPr>
          <p:cNvPr id="53251" name="Picture 2" descr="C:\Users\Dave\AppData\Local\Microsoft\Windows\Temporary Internet Files\Content.IE5\ESVVM8I6\MC900149545[1].wmf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98600" y="2928938"/>
            <a:ext cx="2108200" cy="1892300"/>
          </a:xfrm>
          <a:noFill/>
        </p:spPr>
      </p:pic>
      <p:sp>
        <p:nvSpPr>
          <p:cNvPr id="20483" name="Content Placeholder 3"/>
          <p:cNvSpPr>
            <a:spLocks noGrp="1"/>
          </p:cNvSpPr>
          <p:nvPr>
            <p:ph sz="quarter" idx="2"/>
          </p:nvPr>
        </p:nvSpPr>
        <p:spPr>
          <a:xfrm>
            <a:off x="4572000" y="1905000"/>
            <a:ext cx="3962400" cy="4114800"/>
          </a:xfrm>
        </p:spPr>
        <p:txBody>
          <a:bodyPr>
            <a:normAutofit lnSpcReduction="10000"/>
          </a:bodyPr>
          <a:lstStyle/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en-CA" smtClean="0"/>
              <a:t>Tend to operate more often in the lateral than in the vertical direction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en-CA" smtClean="0"/>
              <a:t>Information flows extremely fast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en-CA" smtClean="0"/>
              <a:t>Carry work-related as well as non work-related information</a:t>
            </a:r>
          </a:p>
        </p:txBody>
      </p:sp>
      <p:sp>
        <p:nvSpPr>
          <p:cNvPr id="20484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>
              <a:defRPr/>
            </a:pPr>
            <a:fld id="{1F24F925-09C9-4082-8DD0-5DCE41F8FCA4}" type="slidenum">
              <a:rPr lang="en-US"/>
              <a:pPr>
                <a:defRPr/>
              </a:pPr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0732696"/>
      </p:ext>
    </p:extLst>
  </p:cSld>
  <p:clrMapOvr>
    <a:masterClrMapping/>
  </p:clrMapOvr>
  <p:transition spd="med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/>
              <a:t>Barriers to Effective Communication</a:t>
            </a:r>
          </a:p>
        </p:txBody>
      </p:sp>
      <p:sp>
        <p:nvSpPr>
          <p:cNvPr id="54275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1905000"/>
            <a:ext cx="4038600" cy="4114800"/>
          </a:xfrm>
        </p:spPr>
        <p:txBody>
          <a:bodyPr/>
          <a:lstStyle/>
          <a:p>
            <a:pPr marL="514350" indent="-514350" eaLnBrk="1" hangingPunct="1">
              <a:buFont typeface="Arial" charset="0"/>
              <a:buAutoNum type="arabicPeriod"/>
            </a:pPr>
            <a:r>
              <a:rPr lang="en-CA" altLang="en-US" smtClean="0"/>
              <a:t>Interpersonal Barriers</a:t>
            </a:r>
          </a:p>
          <a:p>
            <a:pPr lvl="1" eaLnBrk="1" hangingPunct="1"/>
            <a:r>
              <a:rPr lang="en-CA" altLang="en-US" smtClean="0"/>
              <a:t>Selective perception</a:t>
            </a:r>
          </a:p>
          <a:p>
            <a:pPr lvl="1" eaLnBrk="1" hangingPunct="1"/>
            <a:r>
              <a:rPr lang="en-CA" altLang="en-US" smtClean="0"/>
              <a:t>Frames of reference</a:t>
            </a:r>
          </a:p>
          <a:p>
            <a:pPr lvl="1" eaLnBrk="1" hangingPunct="1"/>
            <a:r>
              <a:rPr lang="en-CA" altLang="en-US" smtClean="0"/>
              <a:t>Individual differences</a:t>
            </a:r>
          </a:p>
          <a:p>
            <a:pPr lvl="1" eaLnBrk="1" hangingPunct="1"/>
            <a:r>
              <a:rPr lang="en-CA" altLang="en-US" smtClean="0"/>
              <a:t>Emotions</a:t>
            </a:r>
          </a:p>
          <a:p>
            <a:pPr lvl="1" eaLnBrk="1" hangingPunct="1"/>
            <a:r>
              <a:rPr lang="en-CA" altLang="en-US" smtClean="0"/>
              <a:t>Language</a:t>
            </a:r>
          </a:p>
          <a:p>
            <a:pPr lvl="1" eaLnBrk="1" hangingPunct="1"/>
            <a:r>
              <a:rPr lang="en-CA" altLang="en-US" smtClean="0"/>
              <a:t>Nonverbal cues</a:t>
            </a:r>
          </a:p>
        </p:txBody>
      </p:sp>
      <p:pic>
        <p:nvPicPr>
          <p:cNvPr id="54276" name="Picture 2" descr="C:\Users\Dave\AppData\Local\Microsoft\Windows\Temporary Internet Files\Content.IE5\3183ZJAF\MP900386085[1]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45050" y="2487613"/>
            <a:ext cx="3886200" cy="2774950"/>
          </a:xfrm>
          <a:noFill/>
        </p:spPr>
      </p:pic>
      <p:sp>
        <p:nvSpPr>
          <p:cNvPr id="21508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>
              <a:defRPr/>
            </a:pPr>
            <a:fld id="{6EB45484-B67C-4926-B5FA-617BF531710E}" type="slidenum">
              <a:rPr lang="en-US"/>
              <a:pPr>
                <a:defRPr/>
              </a:pPr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903342"/>
      </p:ext>
    </p:extLst>
  </p:cSld>
  <p:clrMapOvr>
    <a:masterClrMapping/>
  </p:clrMapOvr>
  <p:transition spd="med">
    <p:rand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/>
              <a:t>Barriers to Effective Communication</a:t>
            </a:r>
          </a:p>
        </p:txBody>
      </p:sp>
      <p:sp>
        <p:nvSpPr>
          <p:cNvPr id="55299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1905000"/>
            <a:ext cx="4038600" cy="4114800"/>
          </a:xfrm>
        </p:spPr>
        <p:txBody>
          <a:bodyPr/>
          <a:lstStyle/>
          <a:p>
            <a:pPr marL="514350" indent="-514350" eaLnBrk="1" hangingPunct="1">
              <a:buFont typeface="Arial" charset="0"/>
              <a:buAutoNum type="arabicPeriod" startAt="2"/>
            </a:pPr>
            <a:r>
              <a:rPr lang="en-CA" altLang="en-US" smtClean="0"/>
              <a:t>Organizational Barriers</a:t>
            </a:r>
          </a:p>
          <a:p>
            <a:pPr marL="914400" lvl="1" indent="-514350" eaLnBrk="1" hangingPunct="1"/>
            <a:r>
              <a:rPr lang="en-CA" altLang="en-US" smtClean="0"/>
              <a:t>The hierarchical structure</a:t>
            </a:r>
          </a:p>
          <a:p>
            <a:pPr marL="914400" lvl="1" indent="-514350" eaLnBrk="1" hangingPunct="1"/>
            <a:r>
              <a:rPr lang="en-CA" altLang="en-US" smtClean="0"/>
              <a:t>Differences between levels of authority</a:t>
            </a:r>
          </a:p>
        </p:txBody>
      </p:sp>
      <p:pic>
        <p:nvPicPr>
          <p:cNvPr id="55300" name="Picture 2" descr="C:\Users\Dave\AppData\Local\Microsoft\Windows\Temporary Internet Files\Content.IE5\3183ZJAF\MP900386085[1]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45050" y="2487613"/>
            <a:ext cx="3886200" cy="2774950"/>
          </a:xfrm>
          <a:noFill/>
        </p:spPr>
      </p:pic>
      <p:sp>
        <p:nvSpPr>
          <p:cNvPr id="22532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>
              <a:defRPr/>
            </a:pPr>
            <a:fld id="{B6E0E3F0-2AAF-40D7-A3C3-CFEF03495AE8}" type="slidenum">
              <a:rPr lang="en-US"/>
              <a:pPr>
                <a:defRPr/>
              </a:pPr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2709669"/>
      </p:ext>
    </p:extLst>
  </p:cSld>
  <p:clrMapOvr>
    <a:masterClrMapping/>
  </p:clrMapOvr>
  <p:transition spd="med">
    <p:rand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/>
              <a:t>Barriers to Effective Communication</a:t>
            </a:r>
          </a:p>
        </p:txBody>
      </p:sp>
      <p:sp>
        <p:nvSpPr>
          <p:cNvPr id="23555" name="Content Placeholder 2"/>
          <p:cNvSpPr>
            <a:spLocks noGrp="1"/>
          </p:cNvSpPr>
          <p:nvPr>
            <p:ph sz="quarter" idx="1"/>
          </p:nvPr>
        </p:nvSpPr>
        <p:spPr>
          <a:xfrm>
            <a:off x="609600" y="1905000"/>
            <a:ext cx="3962400" cy="4419600"/>
          </a:xfrm>
        </p:spPr>
        <p:txBody>
          <a:bodyPr>
            <a:normAutofit/>
          </a:bodyPr>
          <a:lstStyle/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AutoNum type="arabicPeriod" startAt="3"/>
              <a:defRPr/>
            </a:pPr>
            <a:r>
              <a:rPr lang="en-CA" dirty="0" smtClean="0"/>
              <a:t>Cultural Barriers</a:t>
            </a:r>
          </a:p>
          <a:p>
            <a:pPr marL="914400" lvl="1" indent="-514350" eaLnBrk="1" fontAlgn="auto" hangingPunct="1">
              <a:spcAft>
                <a:spcPts val="0"/>
              </a:spcAft>
              <a:buFont typeface="Arial" pitchFamily="34" charset="0"/>
              <a:buAutoNum type="arabicPeriod" startAt="3"/>
              <a:defRPr/>
            </a:pPr>
            <a:r>
              <a:rPr lang="en-CA" dirty="0" smtClean="0"/>
              <a:t>Culture cannot exist without communication and human communication occurs within a cultural context</a:t>
            </a:r>
          </a:p>
          <a:p>
            <a:pPr marL="1314450" lvl="2" indent="-514350" eaLnBrk="1" fontAlgn="auto" hangingPunct="1">
              <a:spcAft>
                <a:spcPts val="0"/>
              </a:spcAft>
              <a:buFont typeface="Wingdings"/>
              <a:buChar char=""/>
              <a:defRPr/>
            </a:pPr>
            <a:r>
              <a:rPr lang="en-CA" dirty="0" smtClean="0"/>
              <a:t>Ethnocentrism</a:t>
            </a:r>
          </a:p>
          <a:p>
            <a:pPr marL="1314450" lvl="2" indent="-514350" eaLnBrk="1" fontAlgn="auto" hangingPunct="1">
              <a:spcAft>
                <a:spcPts val="0"/>
              </a:spcAft>
              <a:buFont typeface="Wingdings"/>
              <a:buChar char=""/>
              <a:defRPr/>
            </a:pPr>
            <a:r>
              <a:rPr lang="en-CA" dirty="0" smtClean="0"/>
              <a:t>Stereotyping</a:t>
            </a:r>
          </a:p>
          <a:p>
            <a:pPr marL="1314450" lvl="2" indent="-514350" eaLnBrk="1" fontAlgn="auto" hangingPunct="1">
              <a:spcAft>
                <a:spcPts val="0"/>
              </a:spcAft>
              <a:buFont typeface="Wingdings"/>
              <a:buChar char=""/>
              <a:defRPr/>
            </a:pPr>
            <a:r>
              <a:rPr lang="en-CA" dirty="0" smtClean="0"/>
              <a:t>Cultural distance</a:t>
            </a:r>
          </a:p>
        </p:txBody>
      </p:sp>
      <p:pic>
        <p:nvPicPr>
          <p:cNvPr id="56324" name="Picture 2" descr="C:\Users\Dave\AppData\Local\Microsoft\Windows\Temporary Internet Files\Content.IE5\3183ZJAF\MP900386085[1]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45050" y="2487613"/>
            <a:ext cx="3886200" cy="2774950"/>
          </a:xfrm>
          <a:noFill/>
        </p:spPr>
      </p:pic>
      <p:sp>
        <p:nvSpPr>
          <p:cNvPr id="23556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>
              <a:defRPr/>
            </a:pPr>
            <a:fld id="{ABC5354D-F914-4765-B6DE-9266D80A3266}" type="slidenum">
              <a:rPr lang="en-US"/>
              <a:pPr>
                <a:defRPr/>
              </a:pPr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1421474"/>
      </p:ext>
    </p:extLst>
  </p:cSld>
  <p:clrMapOvr>
    <a:masterClrMapping/>
  </p:clrMapOvr>
  <p:transition spd="med">
    <p:random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unting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Hunting">
      <a:majorFont>
        <a:latin typeface="Georgia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견명조"/>
        <a:font script="Hans" typeface="宋体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eorgia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견명조"/>
        <a:font script="Hans" typeface="宋体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Hunting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18000">
              <a:schemeClr val="phClr">
                <a:tint val="20000"/>
                <a:shade val="100000"/>
                <a:hueMod val="100000"/>
                <a:satMod val="100000"/>
              </a:schemeClr>
            </a:gs>
            <a:gs pos="87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2700000" scaled="1"/>
        </a:gradFill>
        <a:gradFill rotWithShape="1">
          <a:gsLst>
            <a:gs pos="0">
              <a:schemeClr val="phClr">
                <a:tint val="9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95000"/>
                <a:hueMod val="100000"/>
                <a:satMod val="100000"/>
              </a:schemeClr>
            </a:gs>
          </a:gsLst>
          <a:lin ang="0" scaled="1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dir="5400000" algn="tl">
              <a:srgbClr val="EBE9ED">
                <a:alpha val="0"/>
              </a:srgbClr>
            </a:outerShdw>
          </a:effectLst>
        </a:effectStyle>
        <a:effectStyle>
          <a:effectLst>
            <a:outerShdw blurRad="12700" dir="5400000" algn="tl">
              <a:srgbClr val="EBE9ED">
                <a:alpha val="2745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19200000"/>
            </a:lightRig>
          </a:scene3d>
          <a:sp3d prstMaterial="matte">
            <a:bevelT h="889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101600" dist="76200" dir="2700000" algn="bl">
              <a:srgbClr val="000000">
                <a:alpha val="30588"/>
              </a:srgbClr>
            </a:outerShdw>
          </a:effectLst>
          <a:scene3d>
            <a:camera prst="orthographicFront" fov="0">
              <a:rot lat="0" lon="0" rev="0"/>
            </a:camera>
            <a:lightRig rig="chilly" dir="t">
              <a:rot lat="0" lon="0" rev="4200000"/>
            </a:lightRig>
          </a:scene3d>
          <a:sp3d contourW="25400" prstMaterial="matte">
            <a:bevelT h="88900"/>
            <a:contourClr>
              <a:srgbClr val="FFFFFF">
                <a:alpha val="0"/>
              </a:srgb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95000"/>
                <a:shade val="100000"/>
                <a:hueMod val="100000"/>
                <a:satMod val="100000"/>
              </a:schemeClr>
            </a:gs>
            <a:gs pos="60000">
              <a:schemeClr val="phClr">
                <a:tint val="100000"/>
                <a:shade val="55000"/>
                <a:hueMod val="100000"/>
                <a:satMod val="100000"/>
              </a:schemeClr>
            </a:gs>
          </a:gsLst>
          <a:path path="circle">
            <a:fillToRect l="50000" t="90000" r="50000" b="10000"/>
          </a:path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0000"/>
                <a:hueMod val="100000"/>
                <a:satMod val="100000"/>
              </a:schemeClr>
              <a:schemeClr val="phClr">
                <a:tint val="3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ch01_new</Template>
  <TotalTime>1700</TotalTime>
  <Words>1731</Words>
  <Application>Microsoft Office PowerPoint</Application>
  <PresentationFormat>On-screen Show (4:3)</PresentationFormat>
  <Paragraphs>357</Paragraphs>
  <Slides>38</Slides>
  <Notes>38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39" baseType="lpstr">
      <vt:lpstr>Hunting</vt:lpstr>
      <vt:lpstr>PowerPoint Presentation</vt:lpstr>
      <vt:lpstr>PowerPoint Presentation</vt:lpstr>
      <vt:lpstr>Figure 11.1 Leading viewed in relationship to the other management functions.</vt:lpstr>
      <vt:lpstr>The nature of leadership</vt:lpstr>
      <vt:lpstr>The nature of leadership</vt:lpstr>
      <vt:lpstr>PowerPoint Presentation</vt:lpstr>
      <vt:lpstr>Figure 11.2 Sources of position power and personal power used by managers.</vt:lpstr>
      <vt:lpstr>Leadership traits and behaviours</vt:lpstr>
      <vt:lpstr>PowerPoint Presentation</vt:lpstr>
      <vt:lpstr>Figure 11.3 Managerial styles in Blake and Mouton’s Leadership Grid.</vt:lpstr>
      <vt:lpstr>PowerPoint Presentation</vt:lpstr>
      <vt:lpstr>PowerPoint Presentation</vt:lpstr>
      <vt:lpstr>Figure 11.6 Leadership implications of the Hersey-Blanchard situational leadership model.</vt:lpstr>
      <vt:lpstr>PowerPoint Presentation</vt:lpstr>
      <vt:lpstr>PowerPoint Presentation</vt:lpstr>
      <vt:lpstr>PowerPoint Presentation</vt:lpstr>
      <vt:lpstr>Figure 11.7 Contingency relationships in the path-goal leadership theory.</vt:lpstr>
      <vt:lpstr>PowerPoint Presentation</vt:lpstr>
      <vt:lpstr>PowerPoint Presentation</vt:lpstr>
      <vt:lpstr>Communication</vt:lpstr>
      <vt:lpstr>Communication – What is it?</vt:lpstr>
      <vt:lpstr>Characteristics of Communication</vt:lpstr>
      <vt:lpstr>Characteristics of Communication</vt:lpstr>
      <vt:lpstr>Importance of Communication to Management</vt:lpstr>
      <vt:lpstr> The Communication Process</vt:lpstr>
      <vt:lpstr>The Communication Process</vt:lpstr>
      <vt:lpstr>The Communication Process</vt:lpstr>
      <vt:lpstr>Communication Issues</vt:lpstr>
      <vt:lpstr>Nonverbal Communications</vt:lpstr>
      <vt:lpstr>Nonverbal Communications –  What is it?</vt:lpstr>
      <vt:lpstr>Verbal vs. Nonverbal communication</vt:lpstr>
      <vt:lpstr>Categories of Nonverbal Communication</vt:lpstr>
      <vt:lpstr>The Communication Process (con’d):  Categories of Nonverbal Communication</vt:lpstr>
      <vt:lpstr>Directions of Communications Within Organizations</vt:lpstr>
      <vt:lpstr>Informal Communication Channels – aka the grapevine</vt:lpstr>
      <vt:lpstr>Barriers to Effective Communication</vt:lpstr>
      <vt:lpstr>Barriers to Effective Communication</vt:lpstr>
      <vt:lpstr>Barriers to Effective Communication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16: Teams and Teamwork</dc:title>
  <dc:creator>Michael K.McCuddy</dc:creator>
  <cp:lastModifiedBy>Delcorde, David</cp:lastModifiedBy>
  <cp:revision>113</cp:revision>
  <cp:lastPrinted>2016-08-19T19:53:34Z</cp:lastPrinted>
  <dcterms:created xsi:type="dcterms:W3CDTF">2010-12-18T15:35:02Z</dcterms:created>
  <dcterms:modified xsi:type="dcterms:W3CDTF">2016-08-19T19:57:47Z</dcterms:modified>
</cp:coreProperties>
</file>