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76" r:id="rId1"/>
  </p:sldMasterIdLst>
  <p:notesMasterIdLst>
    <p:notesMasterId r:id="rId31"/>
  </p:notesMasterIdLst>
  <p:sldIdLst>
    <p:sldId id="256" r:id="rId2"/>
    <p:sldId id="258" r:id="rId3"/>
    <p:sldId id="259" r:id="rId4"/>
    <p:sldId id="261" r:id="rId5"/>
    <p:sldId id="288" r:id="rId6"/>
    <p:sldId id="296" r:id="rId7"/>
    <p:sldId id="297" r:id="rId8"/>
    <p:sldId id="262" r:id="rId9"/>
    <p:sldId id="293" r:id="rId10"/>
    <p:sldId id="289" r:id="rId11"/>
    <p:sldId id="279" r:id="rId12"/>
    <p:sldId id="290" r:id="rId13"/>
    <p:sldId id="264" r:id="rId14"/>
    <p:sldId id="291" r:id="rId15"/>
    <p:sldId id="265" r:id="rId16"/>
    <p:sldId id="266" r:id="rId17"/>
    <p:sldId id="283" r:id="rId18"/>
    <p:sldId id="282" r:id="rId19"/>
    <p:sldId id="280" r:id="rId20"/>
    <p:sldId id="268" r:id="rId21"/>
    <p:sldId id="269" r:id="rId22"/>
    <p:sldId id="285" r:id="rId23"/>
    <p:sldId id="270" r:id="rId24"/>
    <p:sldId id="271" r:id="rId25"/>
    <p:sldId id="272" r:id="rId26"/>
    <p:sldId id="294" r:id="rId27"/>
    <p:sldId id="286" r:id="rId28"/>
    <p:sldId id="277" r:id="rId29"/>
    <p:sldId id="292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  <a:srgbClr val="006600"/>
    <a:srgbClr val="008000"/>
    <a:srgbClr val="009900"/>
    <a:srgbClr val="FF9900"/>
    <a:srgbClr val="000000"/>
    <a:srgbClr val="ECAC00"/>
    <a:srgbClr val="99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60" autoAdjust="0"/>
    <p:restoredTop sz="93783" autoAdjust="0"/>
  </p:normalViewPr>
  <p:slideViewPr>
    <p:cSldViewPr>
      <p:cViewPr varScale="1">
        <p:scale>
          <a:sx n="58" d="100"/>
          <a:sy n="58" d="100"/>
        </p:scale>
        <p:origin x="-9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D4BCBF3-8E9E-477A-BEDB-76C5087ADA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4596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4BCBF3-8E9E-477A-BEDB-76C5087ADA6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721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D7DD2-3423-4DC5-B932-B2FD0565116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534FF-D24B-4E87-B161-5072A45EDC3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2B12BC-A463-4963-8805-43E1DBA588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82820C-E838-4B93-85A7-C352CF35D8B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D7C7F1-94E0-43FB-8450-C7C976238B3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6FD682-92FB-4133-804B-274131B8E48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81ECC-26E2-4638-BD90-39143C518B0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730D26-1A30-4F92-8253-778D52C194F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DBA3A4-446A-4104-9129-AB6B85E1F06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388757-97F6-41DC-821E-0BA4940858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9D71A-87DC-4400-9BAD-B6DE717707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8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A0962-2AFC-40F0-B338-990CAA5F66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32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8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E6CB1-D2BA-4E89-9870-5041D1402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301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8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0812B-74BE-4B29-B374-2F048E1C8F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1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0BDA5D-6D0A-4B08-B824-FCB2D36923F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a.ca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5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990600"/>
            <a:ext cx="7335982" cy="1676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8000" b="1" dirty="0" smtClean="0">
                <a:solidFill>
                  <a:srgbClr val="9A0000"/>
                </a:solidFill>
              </a:rPr>
              <a:t>8</a:t>
            </a:r>
            <a:r>
              <a:rPr lang="en-US" sz="3200" b="1" dirty="0" smtClean="0">
                <a:solidFill>
                  <a:srgbClr val="9A0000"/>
                </a:solidFill>
              </a:rPr>
              <a:t/>
            </a:r>
            <a:br>
              <a:rPr lang="en-US" sz="3200" b="1" dirty="0" smtClean="0">
                <a:solidFill>
                  <a:srgbClr val="9A0000"/>
                </a:solidFill>
              </a:rPr>
            </a:br>
            <a:r>
              <a:rPr lang="en-US" sz="3200" b="1" dirty="0" smtClean="0">
                <a:solidFill>
                  <a:srgbClr val="9A0000"/>
                </a:solidFill>
              </a:rPr>
              <a:t>Money, Banking &amp;the Money Supply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505200"/>
            <a:ext cx="6400800" cy="1752600"/>
          </a:xfrm>
        </p:spPr>
        <p:txBody>
          <a:bodyPr/>
          <a:lstStyle/>
          <a:p>
            <a:pPr lvl="0">
              <a:lnSpc>
                <a:spcPct val="80000"/>
              </a:lnSpc>
              <a:buClr>
                <a:srgbClr val="93A299"/>
              </a:buClr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endParaRPr lang="en-US" b="1" dirty="0" smtClean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lang="en-US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</a:t>
            </a:r>
            <a:r>
              <a:rPr lang="en-US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</a:t>
            </a:r>
            <a:r>
              <a:rPr lang="en-US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Curtis</a:t>
            </a:r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, Irvine © 2013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2000"/>
            <a:ext cx="8229600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36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In this chapter we explain: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b="1" dirty="0" smtClean="0">
              <a:solidFill>
                <a:srgbClr val="9A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and the functions of money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Measures of the Canadian money supply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Banking in Canada today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created by banks 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monetary base and the money supply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9000"/>
              <a:defRPr/>
            </a:pPr>
            <a:endParaRPr lang="en-US" sz="1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3100" dirty="0" smtClean="0"/>
          </a:p>
        </p:txBody>
      </p:sp>
      <p:sp>
        <p:nvSpPr>
          <p:cNvPr id="1229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Curtis-Irvine 2013  Macroeconomics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3001AB1-0558-4E4F-8DFD-58483C917BAC}" type="slidenum">
              <a:rPr lang="en-US" smtClean="0"/>
              <a:pPr eaLnBrk="1" hangingPunct="1"/>
              <a:t>2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&amp; the Functions of Money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  <a:defRPr/>
            </a:pPr>
            <a:r>
              <a:rPr lang="en-US" dirty="0" smtClean="0"/>
              <a:t>  </a:t>
            </a:r>
            <a:r>
              <a:rPr lang="en-US" sz="26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A Medium of Exchange:</a:t>
            </a:r>
          </a:p>
          <a:p>
            <a:pPr marL="0" indent="0" eaLnBrk="1" hangingPunct="1">
              <a:buNone/>
              <a:defRPr/>
            </a:pP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04000"/>
              <a:defRPr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as a medium of exchange:</a:t>
            </a: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Anything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generally accepted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 making payments</a:t>
            </a: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prices for goods and services</a:t>
            </a: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Lower costs and increased efficiency of trade</a:t>
            </a:r>
          </a:p>
          <a:p>
            <a:pPr marL="0" indent="0" eaLnBrk="1" hangingPunct="1">
              <a:buClr>
                <a:srgbClr val="002060"/>
              </a:buClr>
              <a:buSzPct val="104000"/>
              <a:buNone/>
              <a:defRPr/>
            </a:pPr>
            <a:endParaRPr lang="en-US" sz="15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4000"/>
              <a:defRPr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Barter economy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without money: </a:t>
            </a: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Goods trade directly for goods.</a:t>
            </a:r>
          </a:p>
          <a:p>
            <a:pPr marL="274320" lvl="1" indent="0">
              <a:buClr>
                <a:srgbClr val="002060"/>
              </a:buClr>
              <a:buSzPct val="104000"/>
              <a:buNone/>
              <a:defRPr/>
            </a:pPr>
            <a:endParaRPr lang="en-US" sz="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requires a 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double coincidence of wants</a:t>
            </a:r>
          </a:p>
          <a:p>
            <a:pPr marL="0" indent="0" eaLnBrk="1" hangingPunct="1">
              <a:buClr>
                <a:srgbClr val="002060"/>
              </a:buClr>
              <a:buSzPct val="104000"/>
              <a:buNone/>
              <a:defRPr/>
            </a:pPr>
            <a:endParaRPr lang="en-US" sz="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4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involves 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multiple ‘exchange ratios’</a:t>
            </a:r>
          </a:p>
        </p:txBody>
      </p:sp>
      <p:sp>
        <p:nvSpPr>
          <p:cNvPr id="133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Curtis-Irvine 2013  Macroeconomics</a:t>
            </a:r>
          </a:p>
        </p:txBody>
      </p:sp>
      <p:sp>
        <p:nvSpPr>
          <p:cNvPr id="1331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62BD32-DDA2-42EC-BA84-72F0D62D7987}" type="slidenum">
              <a:rPr lang="en-US" smtClean="0"/>
              <a:pPr eaLnBrk="1" hangingPunct="1"/>
              <a:t>3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3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&amp; the Functions of Money</a:t>
            </a:r>
            <a:endParaRPr lang="en-US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Other Functions of Money:</a:t>
            </a:r>
          </a:p>
          <a:p>
            <a:pPr marL="274320" lvl="1" indent="0">
              <a:buClr>
                <a:srgbClr val="002060"/>
              </a:buClr>
              <a:buSzPct val="110000"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Unit of account</a:t>
            </a:r>
          </a:p>
          <a:p>
            <a:pPr marL="548640" lvl="2" indent="0">
              <a:buClr>
                <a:srgbClr val="002060"/>
              </a:buClr>
              <a:buSzPct val="110000"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Prices quoted &amp; accounts kept in monetary units ($ or ¥)</a:t>
            </a:r>
          </a:p>
          <a:p>
            <a:pPr marL="91440" lvl="1" indent="0">
              <a:buClr>
                <a:srgbClr val="002060"/>
              </a:buClr>
              <a:buSzPct val="110000"/>
              <a:buNone/>
            </a:pPr>
            <a:endPara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" lvl="1" indent="0">
              <a:buClr>
                <a:srgbClr val="002060"/>
              </a:buClr>
              <a:buSzPct val="110000"/>
              <a:buNone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Store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value</a:t>
            </a:r>
          </a:p>
          <a:p>
            <a:pPr marL="365760" lvl="2" indent="0">
              <a:buClr>
                <a:srgbClr val="002060"/>
              </a:buClr>
              <a:buSzPct val="110000"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Carry purchasing power forward in time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Clr>
                <a:srgbClr val="002060"/>
              </a:buClr>
              <a:buSzPct val="110000"/>
              <a:buNone/>
            </a:pPr>
            <a:endPara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Clr>
                <a:srgbClr val="002060"/>
              </a:buClr>
              <a:buSzPct val="110000"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Standard of deferred payment</a:t>
            </a:r>
          </a:p>
          <a:p>
            <a:pPr marL="548640" lvl="2" indent="0">
              <a:buClr>
                <a:srgbClr val="002060"/>
              </a:buClr>
              <a:buSzPct val="110000"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Unit of account for future payments</a:t>
            </a:r>
          </a:p>
          <a:p>
            <a:pPr marL="0" indent="0">
              <a:buClr>
                <a:srgbClr val="002060"/>
              </a:buClr>
              <a:buSzPct val="110000"/>
              <a:buNone/>
            </a:pPr>
            <a:endParaRPr lang="en-US" dirty="0" smtClean="0"/>
          </a:p>
        </p:txBody>
      </p:sp>
      <p:sp>
        <p:nvSpPr>
          <p:cNvPr id="1536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Curtis-Irvine 2013  Macroeconomics</a:t>
            </a:r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A2E456-5F1B-4DDE-95EB-65BFA77CEDFF}" type="slidenum">
              <a:rPr lang="en-US" smtClean="0"/>
              <a:pPr eaLnBrk="1" hangingPunct="1"/>
              <a:t>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&amp; the Functions of Money</a:t>
            </a:r>
            <a:endParaRPr lang="en-US" dirty="0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38589"/>
            <a:ext cx="7604760" cy="45720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The evolution of money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Commodity money </a:t>
            </a: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Token Money</a:t>
            </a: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Legal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tender</a:t>
            </a: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Fiat Money</a:t>
            </a: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Credit Money</a:t>
            </a: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≡ stock of medium of exchange 						in circulation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8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534FF-D24B-4E87-B161-5072A45EDC3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8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81ECC-26E2-4638-BD90-39143C518B0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724253"/>
            <a:ext cx="6514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Measures of the Canadian Money Supply</a:t>
            </a:r>
            <a:endParaRPr lang="en-CA" sz="2800" b="1" dirty="0">
              <a:solidFill>
                <a:srgbClr val="9A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371600"/>
            <a:ext cx="770275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Legal tender made up of notes and coin in circulation 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plus cash held by banks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means of payment 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ie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notes and coin outside the banks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plus bank deposits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32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2013 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8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81ECC-26E2-4638-BD90-39143C518B0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1278232"/>
            <a:ext cx="8229600" cy="29238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CA" sz="2400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The Canadian Money Supply in June </a:t>
            </a:r>
            <a:r>
              <a:rPr lang="en-CA" sz="24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2012</a:t>
            </a:r>
            <a:r>
              <a:rPr lang="en-CA" sz="2400" b="1" baseline="30000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billions)</a:t>
            </a:r>
          </a:p>
          <a:p>
            <a:pPr lvl="0"/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MB					    65.0</a:t>
            </a:r>
          </a:p>
          <a:p>
            <a:pPr lvl="0"/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Currency in circulation					    60.4</a:t>
            </a:r>
          </a:p>
          <a:p>
            <a:pPr lvl="0"/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M1B = currency + chequable bank deposits		  592.4</a:t>
            </a:r>
          </a:p>
          <a:p>
            <a:pPr lvl="0"/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M2 = M1B + notice and saving deposits in banks		1,122.7</a:t>
            </a:r>
          </a:p>
          <a:p>
            <a:pPr lvl="0"/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M2+ = M2 + deposits in other financial institutions 	1,477.5</a:t>
            </a:r>
          </a:p>
          <a:p>
            <a:pPr lvl="0"/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71" y="3409079"/>
            <a:ext cx="416113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Note: </a:t>
            </a:r>
            <a:r>
              <a:rPr lang="en-CA" sz="1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Seasonally adjusted June 2012</a:t>
            </a:r>
          </a:p>
          <a:p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Source: Statistics Canada, CANSIM Table 176-0025</a:t>
            </a:r>
            <a:endParaRPr lang="en-C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1000" y="437346"/>
            <a:ext cx="723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sz="28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Measures of the Canadian Money Supply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953" y="4572000"/>
            <a:ext cx="6106159" cy="1077218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The importance of bank deposits:</a:t>
            </a:r>
          </a:p>
          <a:p>
            <a:pPr marL="342900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Deposits account for about 97% of the money supply</a:t>
            </a:r>
          </a:p>
          <a:p>
            <a:pPr marL="342900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 operations are the sources of loans and deposits</a:t>
            </a:r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6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>
          <a:xfrm>
            <a:off x="16329" y="533400"/>
            <a:ext cx="82296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Banking in Canada Today</a:t>
            </a:r>
          </a:p>
        </p:txBody>
      </p:sp>
      <p:sp>
        <p:nvSpPr>
          <p:cNvPr id="1638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  <a:endParaRPr lang="en-US" dirty="0" smtClean="0"/>
          </a:p>
        </p:txBody>
      </p:sp>
      <p:sp>
        <p:nvSpPr>
          <p:cNvPr id="1638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  <a:endParaRPr lang="en-US" dirty="0" smtClean="0"/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8EAEC6-F01A-4FC4-AD8D-3B662825B671}" type="slidenum">
              <a:rPr lang="en-US" smtClean="0"/>
              <a:pPr eaLnBrk="1" hangingPunct="1"/>
              <a:t>8</a:t>
            </a:fld>
            <a:endParaRPr lang="en-US" dirty="0" smtClean="0"/>
          </a:p>
        </p:txBody>
      </p:sp>
      <p:sp>
        <p:nvSpPr>
          <p:cNvPr id="16391" name="TextBox 8"/>
          <p:cNvSpPr txBox="1">
            <a:spLocks noChangeArrowheads="1"/>
          </p:cNvSpPr>
          <p:nvPr/>
        </p:nvSpPr>
        <p:spPr bwMode="auto">
          <a:xfrm>
            <a:off x="457200" y="1447800"/>
            <a:ext cx="822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Canadian </a:t>
            </a:r>
            <a:r>
              <a:rPr lang="en-US" sz="2400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Banking System in </a:t>
            </a:r>
            <a:r>
              <a:rPr lang="en-US" sz="24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2012</a:t>
            </a:r>
            <a:endParaRPr lang="en-US" sz="2400" b="1" dirty="0">
              <a:solidFill>
                <a:srgbClr val="9A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6943" y="1909465"/>
            <a:ext cx="7805057" cy="384720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Banking Institution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		     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Number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       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Bank of Canada			      	1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Chartered banks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Schedule I domestic banks	      	   22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Schedule II foreign bank subsidiaries	   26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Schedule III foreign bank branches	   23	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						72</a:t>
            </a:r>
          </a:p>
          <a:p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Source: Canadian Bankers Association 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www.cba.ca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Banking in Canada </a:t>
            </a:r>
            <a:r>
              <a:rPr lang="en-US" sz="36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Today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Banks are financial intermediaries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Bring borrowers &amp; lenders together</a:t>
            </a:r>
          </a:p>
          <a:p>
            <a:pPr marL="0" indent="0">
              <a:buNone/>
            </a:pPr>
            <a:endParaRPr lang="en-CA" sz="2400" dirty="0"/>
          </a:p>
          <a:p>
            <a:pPr marL="0" indent="0">
              <a:buNone/>
            </a:pPr>
            <a:r>
              <a:rPr lang="en-CA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Bank of Canada:</a:t>
            </a:r>
            <a:r>
              <a:rPr lang="en-CA" sz="2800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 Canada’s </a:t>
            </a:r>
            <a:r>
              <a:rPr lang="en-CA" sz="2800" b="1" i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central bank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 profit oriented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Regulates money &amp; supports financial markets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Responsible for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Banker for commercial banks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‘Lender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last resort’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Banker for Govt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</a:rPr>
              <a:t>		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534FF-D24B-4E87-B161-5072A45EDC3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97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Banking in Canada Today</a:t>
            </a:r>
            <a:endParaRPr lang="en-US" sz="3200" dirty="0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Commercial Banks: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Profit oriented businesses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Provide banking services for public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Issue bank deposits &amp; lend to customers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Create deposits by their lending activity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Deposits are medium of exchange</a:t>
            </a:r>
          </a:p>
          <a:p>
            <a:pPr marL="274320" lvl="1" indent="0">
              <a:buClr>
                <a:srgbClr val="002060"/>
              </a:buClr>
              <a:buSzPct val="111000"/>
              <a:buNone/>
            </a:pP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Clr>
                <a:srgbClr val="002060"/>
              </a:buClr>
              <a:buSzPct val="111000"/>
              <a:buNone/>
            </a:pPr>
            <a:r>
              <a:rPr lang="en-US" sz="24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consolidated balance sheet for the commercial banks </a:t>
            </a:r>
          </a:p>
          <a:p>
            <a:pPr marL="274320" lvl="1" indent="0">
              <a:buClr>
                <a:srgbClr val="002060"/>
              </a:buClr>
              <a:buSzPct val="111000"/>
              <a:buNone/>
            </a:pPr>
            <a:r>
              <a:rPr lang="en-US" sz="24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illustrates their banking operations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8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534FF-D24B-4E87-B161-5072A45EDC3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229600" cy="9906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Banking in Canada Today</a:t>
            </a:r>
            <a:endParaRPr lang="en-US" sz="3200" dirty="0" smtClean="0"/>
          </a:p>
        </p:txBody>
      </p:sp>
      <p:sp>
        <p:nvSpPr>
          <p:cNvPr id="2048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048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04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9A3DA1-4676-4DB9-9522-8A024351BD2E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97" y="990600"/>
            <a:ext cx="8001000" cy="44958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77890" y="5705091"/>
            <a:ext cx="79793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Banks hold small cash reserves against deposit liabilities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Loans and mortgages are major assets</a:t>
            </a:r>
          </a:p>
        </p:txBody>
      </p:sp>
      <p:sp>
        <p:nvSpPr>
          <p:cNvPr id="4" name="Oval 3"/>
          <p:cNvSpPr/>
          <p:nvPr/>
        </p:nvSpPr>
        <p:spPr>
          <a:xfrm>
            <a:off x="3733800" y="2318658"/>
            <a:ext cx="560616" cy="29935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Oval 4"/>
          <p:cNvSpPr/>
          <p:nvPr/>
        </p:nvSpPr>
        <p:spPr>
          <a:xfrm>
            <a:off x="7573348" y="2296872"/>
            <a:ext cx="797762" cy="60417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Oval 5"/>
          <p:cNvSpPr/>
          <p:nvPr/>
        </p:nvSpPr>
        <p:spPr>
          <a:xfrm>
            <a:off x="3610616" y="3155496"/>
            <a:ext cx="589269" cy="62865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-5443" y="4572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Banking in Canada </a:t>
            </a:r>
            <a:r>
              <a:rPr lang="en-US" sz="36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Today</a:t>
            </a:r>
            <a:endParaRPr lang="en-US" sz="3200" dirty="0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295400"/>
            <a:ext cx="8763000" cy="4800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b="1" spc="-100" dirty="0" smtClean="0">
                <a:solidFill>
                  <a:srgbClr val="9A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Bank </a:t>
            </a:r>
            <a:r>
              <a:rPr lang="en-US" sz="2600" b="1" spc="-100" dirty="0">
                <a:solidFill>
                  <a:srgbClr val="9A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Operations &amp; </a:t>
            </a:r>
            <a:r>
              <a:rPr lang="en-US" sz="2600" b="1" spc="-100" dirty="0" smtClean="0">
                <a:solidFill>
                  <a:srgbClr val="9A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Profits:</a:t>
            </a:r>
          </a:p>
          <a:p>
            <a:pPr marL="0" indent="0">
              <a:buNone/>
            </a:pPr>
            <a:endParaRPr lang="en-US" sz="2600" b="1" dirty="0">
              <a:solidFill>
                <a:srgbClr val="9A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Banking Profits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Interest income from assets – interest cost of 				deposits</a:t>
            </a:r>
          </a:p>
          <a:p>
            <a:pPr>
              <a:buFontTx/>
              <a:buNone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  	     =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interest income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financial assets</a:t>
            </a: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May be stated:</a:t>
            </a:r>
          </a:p>
          <a:p>
            <a:pPr lvl="1"/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absolute $ terms, or</a:t>
            </a:r>
          </a:p>
          <a:p>
            <a:pPr lvl="1"/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a % of assets, or</a:t>
            </a:r>
          </a:p>
          <a:p>
            <a:pPr lvl="1"/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a % of shareholders’ equity</a:t>
            </a:r>
          </a:p>
          <a:p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Reported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net interest income 2012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Scotiabank Third Quarter Report 2012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2.23 %</a:t>
            </a:r>
          </a:p>
          <a:p>
            <a:pPr>
              <a:buFontTx/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BMO Third Quarter Report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1.70 %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8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534FF-D24B-4E87-B161-5072A45EDC3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52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52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52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>
          <a:xfrm>
            <a:off x="21771" y="533400"/>
            <a:ext cx="8229600" cy="639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Banks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3058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Four key conditions for deposit (money) creation:</a:t>
            </a:r>
          </a:p>
          <a:p>
            <a:pPr marL="0" indent="0" eaLnBrk="1" hangingPunct="1">
              <a:buNone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Non-bank public has confidence in banks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holds &amp; uses 	bank deposits as money</a:t>
            </a:r>
          </a:p>
          <a:p>
            <a:pPr marL="228600" indent="-228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Non-bank public borrows from the banks</a:t>
            </a:r>
          </a:p>
          <a:p>
            <a:pPr marL="228600" indent="-228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banks operate with fractional cash reserve ratios</a:t>
            </a:r>
          </a:p>
          <a:p>
            <a:pPr marL="609600" indent="-609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banks accept risks involved in lending to the non-	bank public</a:t>
            </a:r>
          </a:p>
        </p:txBody>
      </p:sp>
      <p:sp>
        <p:nvSpPr>
          <p:cNvPr id="1028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Curtis-Irvine 2013  Macroeconomics</a:t>
            </a:r>
          </a:p>
        </p:txBody>
      </p:sp>
      <p:sp>
        <p:nvSpPr>
          <p:cNvPr id="1029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1030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C3EB7A1-1B35-4E29-B3DD-C31774B701D9}" type="slidenum">
              <a:rPr lang="en-US" smtClean="0"/>
              <a:pPr eaLnBrk="1" hangingPunct="1"/>
              <a:t>13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229600" cy="71596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</a:t>
            </a:r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Created by Banks</a:t>
            </a:r>
            <a:endParaRPr 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7931150" cy="53340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Two key factors in deposit money creation:</a:t>
            </a:r>
          </a:p>
          <a:p>
            <a:pPr marL="609600" indent="-609600" eaLnBrk="1" hangingPunct="1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Currency ratio (cr)</a:t>
            </a:r>
          </a:p>
          <a:p>
            <a:pPr marL="990600" lvl="1" indent="-533400" eaLnBrk="1" hangingPunct="1">
              <a:buClr>
                <a:srgbClr val="002060"/>
              </a:buClr>
              <a:buSzPct val="110000"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atio of cash balances to deposit balances the public chooses to hold</a:t>
            </a:r>
          </a:p>
          <a:p>
            <a:pPr marL="990600" lvl="1" indent="-533400" eaLnBrk="1" hangingPunct="1"/>
            <a:endParaRPr lang="en-US" sz="24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</a:pPr>
            <a:endParaRPr lang="en-US" sz="2800" dirty="0" smtClean="0"/>
          </a:p>
          <a:p>
            <a:pPr marL="609600" indent="-609600" eaLnBrk="1" hangingPunct="1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Reserve ratio 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990600" lvl="1" indent="-533400" eaLnBrk="1" hangingPunct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Ratio of bank cash reserves to deposit liabilities the banks choose to hold</a:t>
            </a:r>
          </a:p>
          <a:p>
            <a:pPr marL="990600" lvl="1" indent="-533400" eaLnBrk="1" hangingPunct="1"/>
            <a:endParaRPr lang="en-US" sz="2400" dirty="0" smtClean="0"/>
          </a:p>
        </p:txBody>
      </p:sp>
      <p:graphicFrame>
        <p:nvGraphicFramePr>
          <p:cNvPr id="18436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309513988"/>
              </p:ext>
            </p:extLst>
          </p:nvPr>
        </p:nvGraphicFramePr>
        <p:xfrm>
          <a:off x="2286000" y="3124200"/>
          <a:ext cx="4418012" cy="73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19" name="Equation" r:id="rId3" imgW="5499000" imgH="914400" progId="Equation.3">
                  <p:embed/>
                </p:oleObj>
              </mc:Choice>
              <mc:Fallback>
                <p:oleObj name="Equation" r:id="rId3" imgW="5499000" imgH="914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3124200"/>
                        <a:ext cx="4418012" cy="735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Object 6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4160248216"/>
              </p:ext>
            </p:extLst>
          </p:nvPr>
        </p:nvGraphicFramePr>
        <p:xfrm>
          <a:off x="2816225" y="5486400"/>
          <a:ext cx="296227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0" name="Equation" r:id="rId5" imgW="1930320" imgH="545760" progId="Equation.DSMT4">
                  <p:embed/>
                </p:oleObj>
              </mc:Choice>
              <mc:Fallback>
                <p:oleObj name="Equation" r:id="rId5" imgW="1930320" imgH="5457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6225" y="5486400"/>
                        <a:ext cx="2962275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8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EA0962-2AFC-40F0-B338-990CAA5F6634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Banks</a:t>
            </a:r>
            <a:endParaRPr lang="en-US" sz="3200" dirty="0" smtClean="0"/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002060"/>
              </a:buClr>
              <a:buSzPct val="107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 create money by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issuing deposits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when: 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Clr>
                <a:srgbClr val="002060"/>
              </a:buClr>
              <a:buSzPct val="107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making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loans to customers</a:t>
            </a:r>
          </a:p>
          <a:p>
            <a:pPr lvl="1" eaLnBrk="1" hangingPunct="1">
              <a:buClr>
                <a:srgbClr val="002060"/>
              </a:buClr>
              <a:buSzPct val="107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buying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securities</a:t>
            </a:r>
          </a:p>
          <a:p>
            <a:pPr eaLnBrk="1" hangingPunct="1">
              <a:buClr>
                <a:srgbClr val="002060"/>
              </a:buClr>
              <a:buSzPct val="107000"/>
            </a:pPr>
            <a:endParaRPr lang="en-US" dirty="0" smtClean="0"/>
          </a:p>
          <a:p>
            <a:pPr eaLnBrk="1" hangingPunct="1">
              <a:buClr>
                <a:srgbClr val="002060"/>
              </a:buClr>
              <a:buSzPct val="107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 example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deposit creation, assume:</a:t>
            </a:r>
          </a:p>
          <a:p>
            <a:pPr lvl="1" eaLnBrk="1" hangingPunct="1"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reserve ratio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10 percent, 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 0.10</a:t>
            </a:r>
          </a:p>
          <a:p>
            <a:pPr lvl="1" eaLnBrk="1" hangingPunct="1"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currency ratio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of 0,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 0</a:t>
            </a:r>
          </a:p>
          <a:p>
            <a:pPr lvl="1"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Public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holds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cash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dollars</a:t>
            </a:r>
            <a:endParaRPr lang="en-US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787D3B-C6BA-4E90-B0E7-600ED20CCB75}" type="slidenum">
              <a:rPr lang="en-US" smtClean="0"/>
              <a:pPr eaLnBrk="1" hangingPunct="1"/>
              <a:t>15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6096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</a:t>
            </a:r>
            <a:r>
              <a:rPr lang="en-US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Banks</a:t>
            </a:r>
            <a:endParaRPr lang="en-US" sz="3600" dirty="0" smtClean="0">
              <a:solidFill>
                <a:srgbClr val="9A0000"/>
              </a:solidFill>
            </a:endParaRPr>
          </a:p>
        </p:txBody>
      </p:sp>
      <p:graphicFrame>
        <p:nvGraphicFramePr>
          <p:cNvPr id="93340" name="Group 15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60951050"/>
              </p:ext>
            </p:extLst>
          </p:nvPr>
        </p:nvGraphicFramePr>
        <p:xfrm>
          <a:off x="457200" y="1447800"/>
          <a:ext cx="8218488" cy="1586034"/>
        </p:xfrm>
        <a:graphic>
          <a:graphicData uri="http://schemas.openxmlformats.org/drawingml/2006/table">
            <a:tbl>
              <a:tblPr/>
              <a:tblGrid>
                <a:gridCol w="2054225"/>
                <a:gridCol w="2055813"/>
                <a:gridCol w="2054225"/>
                <a:gridCol w="2054225"/>
              </a:tblGrid>
              <a:tr h="39679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Banks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Non-Bank Private Sector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9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Initial Position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         0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         0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$1,000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 loans      0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3342" name="Group 15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99869544"/>
              </p:ext>
            </p:extLst>
          </p:nvPr>
        </p:nvGraphicFramePr>
        <p:xfrm>
          <a:off x="457200" y="3276600"/>
          <a:ext cx="8218487" cy="1223964"/>
        </p:xfrm>
        <a:graphic>
          <a:graphicData uri="http://schemas.openxmlformats.org/drawingml/2006/table">
            <a:tbl>
              <a:tblPr/>
              <a:tblGrid>
                <a:gridCol w="2054225"/>
                <a:gridCol w="2055812"/>
                <a:gridCol w="2054225"/>
                <a:gridCol w="2054225"/>
              </a:tblGrid>
              <a:tr h="407988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People deposit their cash in the banks.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$1,000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       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 loans      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3355" name="Group 171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936844661"/>
              </p:ext>
            </p:extLst>
          </p:nvPr>
        </p:nvGraphicFramePr>
        <p:xfrm>
          <a:off x="468313" y="4724400"/>
          <a:ext cx="8218487" cy="1565275"/>
        </p:xfrm>
        <a:graphic>
          <a:graphicData uri="http://schemas.openxmlformats.org/drawingml/2006/table">
            <a:tbl>
              <a:tblPr/>
              <a:tblGrid>
                <a:gridCol w="2054225"/>
                <a:gridCol w="2055812"/>
                <a:gridCol w="2054225"/>
                <a:gridCol w="2054225"/>
              </a:tblGrid>
              <a:tr h="39703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Banks lend $9,000 by creating $9,000 new customer deposits</a:t>
                      </a:r>
                    </a:p>
                  </a:txBody>
                  <a:tcPr marT="45739" marB="457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$1,000</a:t>
                      </a:r>
                    </a:p>
                  </a:txBody>
                  <a:tcPr marT="45739" marB="457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$10,000</a:t>
                      </a: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             0</a:t>
                      </a: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 loans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$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9,000</a:t>
                      </a: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9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Loans     $9,000</a:t>
                      </a:r>
                    </a:p>
                  </a:txBody>
                  <a:tcPr marT="45739" marB="4573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   $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10,000</a:t>
                      </a: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9" marB="457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30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2531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2253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D0E017-C8B6-4473-A056-8C3475910E23}" type="slidenum">
              <a:rPr lang="en-US" smtClean="0"/>
              <a:pPr eaLnBrk="1" hangingPunct="1"/>
              <a:t>16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9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Banks</a:t>
            </a:r>
            <a:endParaRPr lang="en-US" sz="3200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524000"/>
            <a:ext cx="8229600" cy="42672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Profit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oriented banks expand lending &amp; create new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deposits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when: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They have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excess reserves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&amp; 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They can find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credit-worthy borrowers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They are willing to accept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‘banker’s risk’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lending &amp; 	issuing deposits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lnSpc>
                <a:spcPct val="90000"/>
              </a:lnSpc>
              <a:buNone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Provided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non-bank public: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confidence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the safety of  bank deposits, and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willing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borrow from banks </a:t>
            </a:r>
          </a:p>
          <a:p>
            <a:pPr>
              <a:lnSpc>
                <a:spcPct val="90000"/>
              </a:lnSpc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355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35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F8B6C9-B647-4EB2-9DF5-6FBF6C9CB130}" type="slidenum">
              <a:rPr lang="en-US" smtClean="0"/>
              <a:pPr eaLnBrk="1" hangingPunct="1"/>
              <a:t>17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" y="533400"/>
            <a:ext cx="8229600" cy="7159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Banks</a:t>
            </a:r>
            <a:endParaRPr lang="en-US" sz="2800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447800"/>
            <a:ext cx="8458200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Limits on deposit creation by banks </a:t>
            </a:r>
          </a:p>
          <a:p>
            <a:pPr>
              <a:buFontTx/>
              <a:buNone/>
            </a:pPr>
            <a:endParaRPr lang="en-US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Bank Behaviour</a:t>
            </a:r>
            <a:endParaRPr lang="en-US" b="1" dirty="0" smtClean="0">
              <a:solidFill>
                <a:srgbClr val="9A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Higher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lower bank lending &amp; deposit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creation</a:t>
            </a:r>
          </a:p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Caution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over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risks of lending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&amp;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withdrawals of deposits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?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Non-Bank Behaviour</a:t>
            </a:r>
            <a:endParaRPr lang="en-US" dirty="0" smtClean="0">
              <a:solidFill>
                <a:srgbClr val="9A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Higher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cr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lower bank lending &amp; deposit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creation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Uncertainty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about safety of bank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deposits?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Uncertainty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about future stability of financial markets?	</a:t>
            </a:r>
          </a:p>
        </p:txBody>
      </p:sp>
      <p:sp>
        <p:nvSpPr>
          <p:cNvPr id="2458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458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45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1913A0-D3DA-4BD2-BF20-F625C4BADA8F}" type="slidenum">
              <a:rPr lang="en-US" smtClean="0"/>
              <a:pPr eaLnBrk="1" hangingPunct="1"/>
              <a:t>18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229600" cy="990600"/>
          </a:xfrm>
        </p:spPr>
        <p:txBody>
          <a:bodyPr/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Money Created by Banks</a:t>
            </a:r>
            <a:endParaRPr lang="en-US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Panics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financial panic sequence:</a:t>
            </a:r>
            <a:endParaRPr lang="en-US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Public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losses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confidence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bank deposit safety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Customers rush to withdraw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deposits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Run on the bank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calls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support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</a:p>
          <a:p>
            <a:pPr lvl="1">
              <a:lnSpc>
                <a:spcPct val="150000"/>
              </a:lnSpc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Central bank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‘lender of last resort’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action </a:t>
            </a:r>
          </a:p>
          <a:p>
            <a:pPr lvl="1">
              <a:lnSpc>
                <a:spcPct val="150000"/>
              </a:lnSpc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Govt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take-over &amp;/or orderly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liquidation of bank</a:t>
            </a:r>
            <a:endParaRPr lang="en-US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Customers may be protected by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 insurance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765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BE33E5-5731-4011-9092-154DC266C3B7}" type="slidenum">
              <a:rPr lang="en-US" smtClean="0"/>
              <a:pPr eaLnBrk="1" hangingPunct="1"/>
              <a:t>19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2296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</a:t>
            </a:r>
            <a:r>
              <a:rPr lang="en-US" sz="32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Supply</a:t>
            </a:r>
            <a:endParaRPr lang="en-US" sz="3200" b="1" dirty="0" smtClean="0">
              <a:solidFill>
                <a:srgbClr val="9A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4525963"/>
          </a:xfrm>
        </p:spPr>
        <p:txBody>
          <a:bodyPr>
            <a:normAutofit/>
          </a:bodyPr>
          <a:lstStyle/>
          <a:p>
            <a:pPr marL="609600" indent="-609600" eaLnBrk="1" hangingPunct="1">
              <a:buClr>
                <a:srgbClr val="002060"/>
              </a:buClr>
              <a:buSzPct val="109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883920" lvl="1" indent="-609600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notes &amp; coin in circulation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outside banks + bank 			deposits</a:t>
            </a:r>
          </a:p>
          <a:p>
            <a:pPr marL="609600" indent="-609600">
              <a:buClr>
                <a:srgbClr val="002060"/>
              </a:buClr>
              <a:buSzPct val="109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3920" lvl="1" indent="-609600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notes &amp; coin in circulation &amp;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held by banks</a:t>
            </a:r>
          </a:p>
          <a:p>
            <a:pPr marL="609600" indent="-609600" eaLnBrk="1" hangingPunct="1">
              <a:buClr>
                <a:srgbClr val="002060"/>
              </a:buClr>
              <a:buSzPct val="109000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09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Supply Function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3920" lvl="1" indent="-609600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money multiplier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/>
            <a:endParaRPr lang="en-US" sz="2400" dirty="0" smtClean="0"/>
          </a:p>
        </p:txBody>
      </p:sp>
      <p:sp>
        <p:nvSpPr>
          <p:cNvPr id="2051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05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05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1BCB54-7B8B-4F80-B4E5-65C3E5E5290C}" type="slidenum">
              <a:rPr lang="en-US" smtClean="0"/>
              <a:pPr eaLnBrk="1" hangingPunct="1"/>
              <a:t>20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8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>
          <a:xfrm>
            <a:off x="21771" y="533400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sz="3200" dirty="0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218488" cy="4830763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Money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Multiplier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eaLnBrk="1" hangingPunct="1">
              <a:buNone/>
            </a:pPr>
            <a:endParaRPr lang="en-US" sz="1300" b="1" i="1" dirty="0" smtClean="0">
              <a:solidFill>
                <a:srgbClr val="9A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∆M caused by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∆MB,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given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19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19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Assume: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 = 0.1 &amp; </a:t>
            </a:r>
            <a:r>
              <a:rPr lang="en-US" sz="2800" b="1" dirty="0" err="1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 = 0.05</a:t>
            </a:r>
          </a:p>
          <a:p>
            <a:pPr marL="0" indent="0" eaLnBrk="1" hangingPunct="1">
              <a:buNone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this example: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∆MB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$1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 = $7.33.</a:t>
            </a:r>
          </a:p>
        </p:txBody>
      </p:sp>
      <p:graphicFrame>
        <p:nvGraphicFramePr>
          <p:cNvPr id="100356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86132816"/>
              </p:ext>
            </p:extLst>
          </p:nvPr>
        </p:nvGraphicFramePr>
        <p:xfrm>
          <a:off x="2133600" y="4318000"/>
          <a:ext cx="396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Equation" r:id="rId3" imgW="3035160" imgH="545760" progId="Equation.DSMT4">
                  <p:embed/>
                </p:oleObj>
              </mc:Choice>
              <mc:Fallback>
                <p:oleObj name="Equation" r:id="rId3" imgW="3035160" imgH="5457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4318000"/>
                        <a:ext cx="3962400" cy="787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3076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307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FADFBE4-1FD7-40CF-8538-BF2442B82F6A}" type="slidenum">
              <a:rPr lang="en-US" smtClean="0"/>
              <a:pPr eaLnBrk="1" hangingPunct="1"/>
              <a:t>21</a:t>
            </a:fld>
            <a:endParaRPr lang="en-US" dirty="0" smtClean="0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8397238"/>
              </p:ext>
            </p:extLst>
          </p:nvPr>
        </p:nvGraphicFramePr>
        <p:xfrm>
          <a:off x="2133600" y="2438400"/>
          <a:ext cx="2852737" cy="8239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Equation" r:id="rId5" imgW="1638000" imgH="545760" progId="Equation.DSMT4">
                  <p:embed/>
                </p:oleObj>
              </mc:Choice>
              <mc:Fallback>
                <p:oleObj name="Equation" r:id="rId5" imgW="1638000" imgH="5457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438400"/>
                        <a:ext cx="2852737" cy="82391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0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03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-32657" y="5334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sz="32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6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457200" y="1600200"/>
                <a:ext cx="8153400" cy="45259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Clr>
                    <a:srgbClr val="002060"/>
                  </a:buClr>
                  <a:buSzPct val="106000"/>
                  <a:buNone/>
                </a:pPr>
                <a:r>
                  <a:rPr lang="en-US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The Money supply</a:t>
                </a:r>
                <a:r>
                  <a:rPr lang="en-US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= money multiplier x </a:t>
                </a:r>
                <a:r>
                  <a:rPr lang="en-US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MB</a:t>
                </a:r>
                <a:endParaRPr lang="en-US" sz="28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Clr>
                    <a:srgbClr val="002060"/>
                  </a:buClr>
                  <a:buSzPct val="106000"/>
                  <a:buNone/>
                </a:pPr>
                <a:r>
                  <a:rPr lang="en-US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	   M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3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(1+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𝑐𝑟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𝑟𝑟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𝑐𝑟</m:t>
                        </m:r>
                        <m:r>
                          <a:rPr lang="en-CA" sz="33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x </a:t>
                </a:r>
                <a:r>
                  <a:rPr lang="en-US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MB</a:t>
                </a:r>
                <a:endParaRPr lang="en-US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Clr>
                    <a:srgbClr val="002060"/>
                  </a:buClr>
                  <a:buSzPct val="106000"/>
                </a:pPr>
                <a:endParaRPr lang="en-US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Clr>
                    <a:srgbClr val="002060"/>
                  </a:buClr>
                  <a:buSzPct val="106000"/>
                </a:pPr>
                <a:r>
                  <a:rPr lang="en-US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Money multiplier </a:t>
                </a:r>
                <a:r>
                  <a:rPr lang="en-US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</a:p>
              <a:p>
                <a:pPr>
                  <a:buClr>
                    <a:srgbClr val="002060"/>
                  </a:buClr>
                  <a:buSzPct val="106000"/>
                </a:pPr>
                <a:endParaRPr lang="en-US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Clr>
                    <a:srgbClr val="002060"/>
                  </a:buClr>
                  <a:buSzPct val="106000"/>
                  <a:buNone/>
                </a:pPr>
                <a:r>
                  <a:rPr lang="en-US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Then:</a:t>
                </a:r>
              </a:p>
              <a:p>
                <a:pPr>
                  <a:buClr>
                    <a:srgbClr val="002060"/>
                  </a:buClr>
                  <a:buSzPct val="106000"/>
                </a:pPr>
                <a:r>
                  <a:rPr lang="en-US" sz="39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↑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cr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&amp;/or </a:t>
                </a:r>
                <a:r>
                  <a:rPr lang="en-US" b="1" dirty="0" err="1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rr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 </a:t>
                </a:r>
                <a:r>
                  <a:rPr lang="en-US" sz="39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↓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money multiplier &amp; </a:t>
                </a:r>
                <a:r>
                  <a:rPr lang="en-US" sz="39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↓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M</a:t>
                </a:r>
              </a:p>
              <a:p>
                <a:pPr>
                  <a:buClr>
                    <a:srgbClr val="002060"/>
                  </a:buClr>
                  <a:buSzPct val="106000"/>
                </a:pPr>
                <a:r>
                  <a:rPr lang="en-US" sz="36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↓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</a:t>
                </a:r>
                <a:r>
                  <a:rPr lang="en-US" b="1" dirty="0" err="1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cr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&amp;/or </a:t>
                </a:r>
                <a:r>
                  <a:rPr lang="en-US" b="1" dirty="0" err="1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rr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  </a:t>
                </a:r>
                <a:r>
                  <a:rPr lang="en-US" sz="36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↑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 money multiplier &amp; </a:t>
                </a:r>
                <a:r>
                  <a:rPr lang="en-US" sz="36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↑</a:t>
                </a: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M</a:t>
                </a:r>
                <a:endParaRPr lang="en-US" b="1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86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457200" y="1600200"/>
                <a:ext cx="8153400" cy="4525963"/>
              </a:xfrm>
              <a:blipFill rotWithShape="1">
                <a:blip r:embed="rId3"/>
                <a:stretch>
                  <a:fillRect l="-2466" t="-229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67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867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86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5804139-9AAF-40CA-AF7C-02F2FC9665DF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2933910"/>
              </p:ext>
            </p:extLst>
          </p:nvPr>
        </p:nvGraphicFramePr>
        <p:xfrm>
          <a:off x="3886201" y="3200400"/>
          <a:ext cx="25908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3" name="Equation" r:id="rId4" imgW="1638000" imgH="545760" progId="Equation.DSMT4">
                  <p:embed/>
                </p:oleObj>
              </mc:Choice>
              <mc:Fallback>
                <p:oleObj name="Equation" r:id="rId4" imgW="1638000" imgH="5457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1" y="3200400"/>
                        <a:ext cx="25908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5635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sz="3200" dirty="0" smtClean="0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25512" y="1371600"/>
            <a:ext cx="7151688" cy="50292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How big is the money multiplier in Canada?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Using mid-2012 data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(MB)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$65.0 billion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(M1B)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$592.4 billion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dirty="0" smtClean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money multiplier was: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sz="2400" dirty="0" smtClean="0"/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Clr>
                <a:srgbClr val="C00000"/>
              </a:buClr>
              <a:buSzPct val="109000"/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∆MB = $100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∆M = $911.</a:t>
            </a:r>
            <a:endParaRPr lang="en-US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138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57590066"/>
              </p:ext>
            </p:extLst>
          </p:nvPr>
        </p:nvGraphicFramePr>
        <p:xfrm>
          <a:off x="2209800" y="4419600"/>
          <a:ext cx="322738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Equation" r:id="rId3" imgW="1955520" imgH="507960" progId="Equation.DSMT4">
                  <p:embed/>
                </p:oleObj>
              </mc:Choice>
              <mc:Fallback>
                <p:oleObj name="Equation" r:id="rId3" imgW="1955520" imgH="5079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419600"/>
                        <a:ext cx="3227387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4100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410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F4CA26-834C-4EF9-845C-F5AFE5DA5C27}" type="slidenum">
              <a:rPr lang="en-US" smtClean="0"/>
              <a:pPr eaLnBrk="1" hangingPunct="1"/>
              <a:t>23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13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sz="3600" dirty="0" smtClean="0"/>
          </a:p>
        </p:txBody>
      </p:sp>
      <p:sp>
        <p:nvSpPr>
          <p:cNvPr id="2969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2969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9DC463-1927-414D-B479-BA620B6768FE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5495925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43600" y="1676399"/>
            <a:ext cx="2969083" cy="10156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lending and deposit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creation expands RR into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deposit part of M1B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03874" y="3258630"/>
            <a:ext cx="3834896" cy="163121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‘inverted pyramid’ shape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shows the fragility of the system.</a:t>
            </a:r>
          </a:p>
          <a:p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Small changes in CR or RR have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large effects on 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715962"/>
          </a:xfrm>
        </p:spPr>
        <p:txBody>
          <a:bodyPr/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dirty="0" smtClean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39624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money supply function:</a:t>
            </a:r>
          </a:p>
          <a:p>
            <a:pPr marL="0" indent="0" eaLnBrk="1" hangingPunct="1">
              <a:buClr>
                <a:srgbClr val="002060"/>
              </a:buClr>
              <a:buSzPct val="106000"/>
              <a:buNone/>
              <a:defRPr/>
            </a:pPr>
            <a:endParaRPr lang="en-US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Clr>
                <a:srgbClr val="002060"/>
              </a:buClr>
              <a:buSzPct val="106000"/>
              <a:buNone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M depends on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three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variables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90600" lvl="1" indent="-533400" eaLnBrk="1" hangingPunct="1">
              <a:buClr>
                <a:srgbClr val="002060"/>
              </a:buClr>
              <a:buSzPct val="106000"/>
              <a:buFontTx/>
              <a:buAutoNum type="arabicPeriod"/>
              <a:defRPr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monetary base</a:t>
            </a:r>
          </a:p>
          <a:p>
            <a:pPr marL="990600" lvl="1" indent="-533400">
              <a:buClr>
                <a:srgbClr val="002060"/>
              </a:buClr>
              <a:buSzPct val="106000"/>
              <a:buFontTx/>
              <a:buAutoNum type="arabicPeriod"/>
              <a:defRPr/>
            </a:pP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the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banks’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reserve ratio</a:t>
            </a:r>
          </a:p>
          <a:p>
            <a:pPr marL="990600" lvl="1" indent="-533400">
              <a:buClr>
                <a:srgbClr val="002060"/>
              </a:buClr>
              <a:buSzPct val="106000"/>
              <a:buFontTx/>
              <a:buAutoNum type="arabicPeriod"/>
              <a:defRPr/>
            </a:pP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the public’s cash ratio</a:t>
            </a:r>
          </a:p>
          <a:p>
            <a:pPr marL="0" indent="0" eaLnBrk="1" hangingPunct="1">
              <a:buNone/>
              <a:defRPr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Money supply</a:t>
            </a:r>
          </a:p>
          <a:p>
            <a:pPr marL="609600" indent="-609600" eaLnBrk="1" hangingPunct="1">
              <a:defRPr/>
            </a:pPr>
            <a:endParaRPr lang="en-US" sz="2800" dirty="0" smtClean="0"/>
          </a:p>
          <a:p>
            <a:pPr marL="609600" indent="-609600" eaLnBrk="1" hangingPunct="1">
              <a:defRPr/>
            </a:pPr>
            <a:endParaRPr lang="en-US" sz="2800" dirty="0" smtClean="0"/>
          </a:p>
        </p:txBody>
      </p:sp>
      <p:graphicFrame>
        <p:nvGraphicFramePr>
          <p:cNvPr id="103428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21266497"/>
              </p:ext>
            </p:extLst>
          </p:nvPr>
        </p:nvGraphicFramePr>
        <p:xfrm>
          <a:off x="3505200" y="4495800"/>
          <a:ext cx="3048000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5" name="Equation" r:id="rId3" imgW="1803240" imgH="545760" progId="Equation.DSMT4">
                  <p:embed/>
                </p:oleObj>
              </mc:Choice>
              <mc:Fallback>
                <p:oleObj name="Equation" r:id="rId3" imgW="1803240" imgH="5457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4495800"/>
                        <a:ext cx="3048000" cy="922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  <a:endParaRPr lang="en-US" dirty="0" smtClean="0"/>
          </a:p>
        </p:txBody>
      </p:sp>
      <p:sp>
        <p:nvSpPr>
          <p:cNvPr id="5124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  <a:endParaRPr lang="en-US" dirty="0" smtClean="0"/>
          </a:p>
        </p:txBody>
      </p:sp>
      <p:sp>
        <p:nvSpPr>
          <p:cNvPr id="512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806AE4-A5D4-492F-86F8-B8690D5DC78C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2" name="TextBox 1"/>
          <p:cNvSpPr txBox="1"/>
          <p:nvPr/>
        </p:nvSpPr>
        <p:spPr>
          <a:xfrm>
            <a:off x="5552146" y="3124200"/>
            <a:ext cx="3619068" cy="10156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the central bank controls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 it controls M, </a:t>
            </a:r>
          </a:p>
          <a:p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provided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constant</a:t>
            </a:r>
            <a:endParaRPr lang="en-CA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uiExpand="1" build="p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1" y="480536"/>
            <a:ext cx="8229600" cy="990600"/>
          </a:xfrm>
        </p:spPr>
        <p:txBody>
          <a:bodyPr>
            <a:normAutofit/>
          </a:bodyPr>
          <a:lstStyle/>
          <a:p>
            <a:r>
              <a:rPr lang="en-CA" sz="28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Money Supply Function</a:t>
            </a:r>
            <a:endParaRPr lang="en-CA" sz="2800" b="1" dirty="0">
              <a:solidFill>
                <a:srgbClr val="9A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  <a:endParaRPr lang="en-US" dirty="0" smtClean="0"/>
          </a:p>
        </p:txBody>
      </p:sp>
      <p:sp>
        <p:nvSpPr>
          <p:cNvPr id="26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6FD682-92FB-4133-804B-274131B8E48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43600" y="1495576"/>
            <a:ext cx="296491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money multiplier 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determine M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∆MB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money multiplier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∆M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M function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∆M/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 interest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rate = 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525" name="Picture 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5424988" cy="46482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37812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443" y="457200"/>
            <a:ext cx="8229600" cy="715962"/>
          </a:xfrm>
        </p:spPr>
        <p:txBody>
          <a:bodyPr/>
          <a:lstStyle/>
          <a:p>
            <a:r>
              <a:rPr lang="en-US" sz="32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Monetary Base &amp; the Money Supply</a:t>
            </a:r>
            <a:endParaRPr lang="en-US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&amp;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function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 = M(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MB)</a:t>
            </a:r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control of MB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control of M or i</a:t>
            </a:r>
          </a:p>
          <a:p>
            <a:pPr>
              <a:buFontTx/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r>
              <a:rPr lang="en-US" sz="2800" b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Policy Objective:</a:t>
            </a:r>
            <a:endParaRPr lang="en-US" sz="2800" b="1" dirty="0" smtClean="0">
              <a:solidFill>
                <a:srgbClr val="9A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∆MB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∆M or ∆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∆AD Y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=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and/or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 = P*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3072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8</a:t>
            </a:r>
          </a:p>
        </p:txBody>
      </p:sp>
      <p:sp>
        <p:nvSpPr>
          <p:cNvPr id="307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F4908D-F39A-4F38-9BEC-7F4D9B32C665}" type="slidenum">
              <a:rPr lang="en-US" smtClean="0"/>
              <a:pPr eaLnBrk="1" hangingPunct="1"/>
              <a:t>27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503920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has four functions: as a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medium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exchange,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store of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value,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unit of account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&amp; a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standard of deferred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payment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barter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requires a double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coincidence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wants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token money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 convertible claim on a 	commodity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</a:p>
          <a:p>
            <a:pPr lvl="0"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Fiat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money the government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has declared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legal tender</a:t>
            </a:r>
            <a:r>
              <a:rPr lang="en-US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controls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supply of legal tender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 create money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making loans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creating deposits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	on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fractional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cash reserve ratio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00000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 are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intermediaries.</a:t>
            </a:r>
          </a:p>
          <a:p>
            <a:pPr>
              <a:lnSpc>
                <a:spcPct val="90000"/>
              </a:lnSpc>
              <a:buClr>
                <a:srgbClr val="D16349"/>
              </a:buClr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  <a:buClr>
                <a:srgbClr val="D16349"/>
              </a:buClr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  <a:buClr>
                <a:srgbClr val="D16349"/>
              </a:buClr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Curtis-Irvine 2013  Macroeconomics</a:t>
            </a:r>
          </a:p>
        </p:txBody>
      </p:sp>
      <p:sp>
        <p:nvSpPr>
          <p:cNvPr id="3481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8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D33D250-630C-41C7-980C-CC92A91CB91C}" type="slidenum">
              <a:rPr lang="en-US" smtClean="0"/>
              <a:pPr eaLnBrk="1" hangingPunct="1"/>
              <a:t>28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" y="726004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9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  <a:endParaRPr lang="en-US" dirty="0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524000"/>
            <a:ext cx="8458200" cy="4525963"/>
          </a:xfrm>
        </p:spPr>
        <p:txBody>
          <a:bodyPr/>
          <a:lstStyle/>
          <a:p>
            <a:pPr eaLnBrk="1" hangingPunct="1">
              <a:buClr>
                <a:srgbClr val="002060"/>
              </a:buClr>
              <a:buSzPct val="100000"/>
            </a:pP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base (MB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) is currency in circulation plus banks’ cash 	reserves.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0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multiplier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∆M/∆MB</a:t>
            </a:r>
          </a:p>
          <a:p>
            <a:pPr eaLnBrk="1" hangingPunct="1">
              <a:buClr>
                <a:srgbClr val="002060"/>
              </a:buClr>
              <a:buSzPct val="100000"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0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800" dirty="0" smtClean="0">
              <a:cs typeface="Arial" charset="0"/>
            </a:endParaRPr>
          </a:p>
          <a:p>
            <a:pPr eaLnBrk="1" hangingPunct="1"/>
            <a:endParaRPr lang="en-US" sz="2400" dirty="0" smtClean="0">
              <a:cs typeface="Arial" charset="0"/>
            </a:endParaRPr>
          </a:p>
          <a:p>
            <a:pPr eaLnBrk="1" hangingPunct="1"/>
            <a:endParaRPr lang="en-US" sz="2400" dirty="0" smtClean="0">
              <a:cs typeface="Arial" charset="0"/>
            </a:endParaRPr>
          </a:p>
        </p:txBody>
      </p:sp>
      <p:graphicFrame>
        <p:nvGraphicFramePr>
          <p:cNvPr id="103428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97346978"/>
              </p:ext>
            </p:extLst>
          </p:nvPr>
        </p:nvGraphicFramePr>
        <p:xfrm>
          <a:off x="3276600" y="3048000"/>
          <a:ext cx="23193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18" name="Equation" r:id="rId3" imgW="1511280" imgH="545760" progId="Equation.DSMT4">
                  <p:embed/>
                </p:oleObj>
              </mc:Choice>
              <mc:Fallback>
                <p:oleObj name="Equation" r:id="rId3" imgW="1511280" imgH="5457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048000"/>
                        <a:ext cx="2319338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© Curtis-Irvine 2013  Macroeconomics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Chapter 8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30812B-74BE-4B29-B374-2F048E1C8FC1}" type="slidenum">
              <a:rPr lang="en-US" smtClean="0">
                <a:solidFill>
                  <a:srgbClr val="002060"/>
                </a:solidFill>
              </a:rPr>
              <a:pPr>
                <a:defRPr/>
              </a:pPr>
              <a:t>29</a:t>
            </a:fld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2114</TotalTime>
  <Words>1158</Words>
  <Application>Microsoft Office PowerPoint</Application>
  <PresentationFormat>On-screen Show (4:3)</PresentationFormat>
  <Paragraphs>379</Paragraphs>
  <Slides>29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Clarity</vt:lpstr>
      <vt:lpstr>Equation</vt:lpstr>
      <vt:lpstr>MathType 6.0 Equation</vt:lpstr>
      <vt:lpstr>8 Money, Banking &amp;the Money Supply</vt:lpstr>
      <vt:lpstr>PowerPoint Presentation</vt:lpstr>
      <vt:lpstr>Money &amp; the Functions of Money</vt:lpstr>
      <vt:lpstr>Money &amp; the Functions of Money</vt:lpstr>
      <vt:lpstr>Money &amp; the Functions of Money</vt:lpstr>
      <vt:lpstr>PowerPoint Presentation</vt:lpstr>
      <vt:lpstr>PowerPoint Presentation</vt:lpstr>
      <vt:lpstr>Banking in Canada Today</vt:lpstr>
      <vt:lpstr>Banking in Canada Today</vt:lpstr>
      <vt:lpstr>Banking in Canada Today</vt:lpstr>
      <vt:lpstr>Banking in Canada Today</vt:lpstr>
      <vt:lpstr>Banking in Canada Today</vt:lpstr>
      <vt:lpstr>Money Created by Banks</vt:lpstr>
      <vt:lpstr>Money Created by Banks</vt:lpstr>
      <vt:lpstr>Money Created by Banks</vt:lpstr>
      <vt:lpstr>Money Created by Banks</vt:lpstr>
      <vt:lpstr>Money Created by Banks</vt:lpstr>
      <vt:lpstr>Money Created by Banks</vt:lpstr>
      <vt:lpstr>Money Created by Banks</vt:lpstr>
      <vt:lpstr>The Monetary Base &amp; the Money Supply</vt:lpstr>
      <vt:lpstr>The Monetary Base &amp; the Money Supply</vt:lpstr>
      <vt:lpstr>The Monetary Base &amp; the Money Supply</vt:lpstr>
      <vt:lpstr>The Monetary Base &amp; the Money Supply</vt:lpstr>
      <vt:lpstr>The Monetary Base &amp; the Money Supply</vt:lpstr>
      <vt:lpstr>The Monetary Base &amp; the Money Supply</vt:lpstr>
      <vt:lpstr>The Money Supply Function</vt:lpstr>
      <vt:lpstr>The Monetary Base &amp; the Money Supply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156</cp:revision>
  <dcterms:created xsi:type="dcterms:W3CDTF">2010-06-04T16:19:13Z</dcterms:created>
  <dcterms:modified xsi:type="dcterms:W3CDTF">2013-02-04T22:14:05Z</dcterms:modified>
</cp:coreProperties>
</file>