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84" r:id="rId1"/>
  </p:sldMasterIdLst>
  <p:notesMasterIdLst>
    <p:notesMasterId r:id="rId123"/>
  </p:notesMasterIdLst>
  <p:sldIdLst>
    <p:sldId id="256" r:id="rId2"/>
    <p:sldId id="257" r:id="rId3"/>
    <p:sldId id="258" r:id="rId4"/>
    <p:sldId id="289" r:id="rId5"/>
    <p:sldId id="280" r:id="rId6"/>
    <p:sldId id="259" r:id="rId7"/>
    <p:sldId id="260" r:id="rId8"/>
    <p:sldId id="297" r:id="rId9"/>
    <p:sldId id="262" r:id="rId10"/>
    <p:sldId id="298" r:id="rId11"/>
    <p:sldId id="290" r:id="rId12"/>
    <p:sldId id="266" r:id="rId13"/>
    <p:sldId id="294" r:id="rId14"/>
    <p:sldId id="284" r:id="rId15"/>
    <p:sldId id="263" r:id="rId16"/>
    <p:sldId id="291" r:id="rId17"/>
    <p:sldId id="282" r:id="rId18"/>
    <p:sldId id="293" r:id="rId19"/>
    <p:sldId id="285" r:id="rId20"/>
    <p:sldId id="264" r:id="rId21"/>
    <p:sldId id="292" r:id="rId22"/>
    <p:sldId id="286" r:id="rId23"/>
    <p:sldId id="299" r:id="rId24"/>
    <p:sldId id="265" r:id="rId25"/>
    <p:sldId id="267" r:id="rId26"/>
    <p:sldId id="300" r:id="rId27"/>
    <p:sldId id="295" r:id="rId28"/>
    <p:sldId id="268" r:id="rId29"/>
    <p:sldId id="269" r:id="rId30"/>
    <p:sldId id="270" r:id="rId31"/>
    <p:sldId id="271" r:id="rId32"/>
    <p:sldId id="272" r:id="rId33"/>
    <p:sldId id="273" r:id="rId34"/>
    <p:sldId id="274" r:id="rId35"/>
    <p:sldId id="275" r:id="rId36"/>
    <p:sldId id="276" r:id="rId37"/>
    <p:sldId id="277" r:id="rId38"/>
    <p:sldId id="278" r:id="rId39"/>
    <p:sldId id="301" r:id="rId40"/>
    <p:sldId id="302" r:id="rId41"/>
    <p:sldId id="303" r:id="rId42"/>
    <p:sldId id="304" r:id="rId43"/>
    <p:sldId id="305" r:id="rId44"/>
    <p:sldId id="306" r:id="rId45"/>
    <p:sldId id="307" r:id="rId46"/>
    <p:sldId id="308" r:id="rId47"/>
    <p:sldId id="309" r:id="rId48"/>
    <p:sldId id="310" r:id="rId49"/>
    <p:sldId id="311" r:id="rId50"/>
    <p:sldId id="312" r:id="rId51"/>
    <p:sldId id="313" r:id="rId52"/>
    <p:sldId id="314" r:id="rId53"/>
    <p:sldId id="315" r:id="rId54"/>
    <p:sldId id="316" r:id="rId55"/>
    <p:sldId id="317" r:id="rId56"/>
    <p:sldId id="318" r:id="rId57"/>
    <p:sldId id="319" r:id="rId58"/>
    <p:sldId id="320" r:id="rId59"/>
    <p:sldId id="321" r:id="rId60"/>
    <p:sldId id="322" r:id="rId61"/>
    <p:sldId id="323" r:id="rId62"/>
    <p:sldId id="324" r:id="rId63"/>
    <p:sldId id="325" r:id="rId64"/>
    <p:sldId id="326" r:id="rId65"/>
    <p:sldId id="327" r:id="rId66"/>
    <p:sldId id="328" r:id="rId67"/>
    <p:sldId id="329" r:id="rId68"/>
    <p:sldId id="330" r:id="rId69"/>
    <p:sldId id="331" r:id="rId70"/>
    <p:sldId id="332" r:id="rId71"/>
    <p:sldId id="333" r:id="rId72"/>
    <p:sldId id="334" r:id="rId73"/>
    <p:sldId id="335" r:id="rId74"/>
    <p:sldId id="336" r:id="rId75"/>
    <p:sldId id="337" r:id="rId76"/>
    <p:sldId id="338" r:id="rId77"/>
    <p:sldId id="339" r:id="rId78"/>
    <p:sldId id="340" r:id="rId79"/>
    <p:sldId id="341" r:id="rId80"/>
    <p:sldId id="342" r:id="rId81"/>
    <p:sldId id="343" r:id="rId82"/>
    <p:sldId id="344" r:id="rId83"/>
    <p:sldId id="345" r:id="rId84"/>
    <p:sldId id="346" r:id="rId85"/>
    <p:sldId id="347" r:id="rId86"/>
    <p:sldId id="348" r:id="rId87"/>
    <p:sldId id="349" r:id="rId88"/>
    <p:sldId id="350" r:id="rId89"/>
    <p:sldId id="351" r:id="rId90"/>
    <p:sldId id="352" r:id="rId91"/>
    <p:sldId id="353" r:id="rId92"/>
    <p:sldId id="354" r:id="rId93"/>
    <p:sldId id="355" r:id="rId94"/>
    <p:sldId id="356" r:id="rId95"/>
    <p:sldId id="357" r:id="rId96"/>
    <p:sldId id="358" r:id="rId97"/>
    <p:sldId id="359" r:id="rId98"/>
    <p:sldId id="360" r:id="rId99"/>
    <p:sldId id="361" r:id="rId100"/>
    <p:sldId id="362" r:id="rId101"/>
    <p:sldId id="363" r:id="rId102"/>
    <p:sldId id="364" r:id="rId103"/>
    <p:sldId id="365" r:id="rId104"/>
    <p:sldId id="366" r:id="rId105"/>
    <p:sldId id="367" r:id="rId106"/>
    <p:sldId id="368" r:id="rId107"/>
    <p:sldId id="369" r:id="rId108"/>
    <p:sldId id="370" r:id="rId109"/>
    <p:sldId id="371" r:id="rId110"/>
    <p:sldId id="372" r:id="rId111"/>
    <p:sldId id="373" r:id="rId112"/>
    <p:sldId id="374" r:id="rId113"/>
    <p:sldId id="375" r:id="rId114"/>
    <p:sldId id="376" r:id="rId115"/>
    <p:sldId id="377" r:id="rId116"/>
    <p:sldId id="378" r:id="rId117"/>
    <p:sldId id="379" r:id="rId118"/>
    <p:sldId id="380" r:id="rId119"/>
    <p:sldId id="381" r:id="rId120"/>
    <p:sldId id="382" r:id="rId121"/>
    <p:sldId id="383" r:id="rId12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napVertSplitter="1" vertBarState="minimized" horzBarState="maximized">
    <p:restoredLeft sz="34615" autoAdjust="0"/>
    <p:restoredTop sz="86333" autoAdjust="0"/>
  </p:normalViewPr>
  <p:slideViewPr>
    <p:cSldViewPr>
      <p:cViewPr varScale="1">
        <p:scale>
          <a:sx n="77" d="100"/>
          <a:sy n="77" d="100"/>
        </p:scale>
        <p:origin x="1176" y="58"/>
      </p:cViewPr>
      <p:guideLst>
        <p:guide orient="horz" pos="2160"/>
        <p:guide pos="2880"/>
      </p:guideLst>
    </p:cSldViewPr>
  </p:slideViewPr>
  <p:outlineViewPr>
    <p:cViewPr>
      <p:scale>
        <a:sx n="33" d="100"/>
        <a:sy n="33" d="100"/>
      </p:scale>
      <p:origin x="264" y="200730"/>
    </p:cViewPr>
  </p:outlin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117" Type="http://schemas.openxmlformats.org/officeDocument/2006/relationships/slide" Target="slides/slide116.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slide" Target="slides/slide88.xml"/><Relationship Id="rId112" Type="http://schemas.openxmlformats.org/officeDocument/2006/relationships/slide" Target="slides/slide111.xml"/><Relationship Id="rId16" Type="http://schemas.openxmlformats.org/officeDocument/2006/relationships/slide" Target="slides/slide15.xml"/><Relationship Id="rId107" Type="http://schemas.openxmlformats.org/officeDocument/2006/relationships/slide" Target="slides/slide106.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102" Type="http://schemas.openxmlformats.org/officeDocument/2006/relationships/slide" Target="slides/slide101.xml"/><Relationship Id="rId123" Type="http://schemas.openxmlformats.org/officeDocument/2006/relationships/notesMaster" Target="notesMasters/notesMaster1.xml"/><Relationship Id="rId5" Type="http://schemas.openxmlformats.org/officeDocument/2006/relationships/slide" Target="slides/slide4.xml"/><Relationship Id="rId90" Type="http://schemas.openxmlformats.org/officeDocument/2006/relationships/slide" Target="slides/slide89.xml"/><Relationship Id="rId95" Type="http://schemas.openxmlformats.org/officeDocument/2006/relationships/slide" Target="slides/slide94.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slide" Target="slides/slide104.xml"/><Relationship Id="rId113" Type="http://schemas.openxmlformats.org/officeDocument/2006/relationships/slide" Target="slides/slide112.xml"/><Relationship Id="rId118" Type="http://schemas.openxmlformats.org/officeDocument/2006/relationships/slide" Target="slides/slide117.xml"/><Relationship Id="rId126"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slide" Target="slides/slide84.xml"/><Relationship Id="rId93" Type="http://schemas.openxmlformats.org/officeDocument/2006/relationships/slide" Target="slides/slide92.xml"/><Relationship Id="rId98" Type="http://schemas.openxmlformats.org/officeDocument/2006/relationships/slide" Target="slides/slide97.xml"/><Relationship Id="rId121" Type="http://schemas.openxmlformats.org/officeDocument/2006/relationships/slide" Target="slides/slide12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103" Type="http://schemas.openxmlformats.org/officeDocument/2006/relationships/slide" Target="slides/slide102.xml"/><Relationship Id="rId108" Type="http://schemas.openxmlformats.org/officeDocument/2006/relationships/slide" Target="slides/slide107.xml"/><Relationship Id="rId116" Type="http://schemas.openxmlformats.org/officeDocument/2006/relationships/slide" Target="slides/slide115.xml"/><Relationship Id="rId124"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slide" Target="slides/slide90.xml"/><Relationship Id="rId96" Type="http://schemas.openxmlformats.org/officeDocument/2006/relationships/slide" Target="slides/slide95.xml"/><Relationship Id="rId111" Type="http://schemas.openxmlformats.org/officeDocument/2006/relationships/slide" Target="slides/slide110.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6" Type="http://schemas.openxmlformats.org/officeDocument/2006/relationships/slide" Target="slides/slide105.xml"/><Relationship Id="rId114" Type="http://schemas.openxmlformats.org/officeDocument/2006/relationships/slide" Target="slides/slide113.xml"/><Relationship Id="rId119" Type="http://schemas.openxmlformats.org/officeDocument/2006/relationships/slide" Target="slides/slide118.xml"/><Relationship Id="rId127" Type="http://schemas.openxmlformats.org/officeDocument/2006/relationships/tableStyles" Target="tableStyle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122" Type="http://schemas.openxmlformats.org/officeDocument/2006/relationships/slide" Target="slides/slide121.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109" Type="http://schemas.openxmlformats.org/officeDocument/2006/relationships/slide" Target="slides/slide10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slide" Target="slides/slide103.xml"/><Relationship Id="rId120" Type="http://schemas.openxmlformats.org/officeDocument/2006/relationships/slide" Target="slides/slide119.xml"/><Relationship Id="rId125" Type="http://schemas.openxmlformats.org/officeDocument/2006/relationships/viewProps" Target="viewProps.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110" Type="http://schemas.openxmlformats.org/officeDocument/2006/relationships/slide" Target="slides/slide109.xml"/><Relationship Id="rId115" Type="http://schemas.openxmlformats.org/officeDocument/2006/relationships/slide" Target="slides/slide114.xml"/><Relationship Id="rId61" Type="http://schemas.openxmlformats.org/officeDocument/2006/relationships/slide" Target="slides/slide60.xml"/><Relationship Id="rId82" Type="http://schemas.openxmlformats.org/officeDocument/2006/relationships/slide" Target="slides/slide8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CA"/>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155C87A-4850-42C2-97E7-B3CCDF0A73AD}" type="datetimeFigureOut">
              <a:rPr lang="fr-CA" smtClean="0"/>
              <a:t>2015-10-19</a:t>
            </a:fld>
            <a:endParaRPr lang="fr-CA"/>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fr-CA"/>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r-CA"/>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CA"/>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18A044A-DB51-43E5-81D5-0875B2306383}" type="slidenum">
              <a:rPr lang="fr-CA" smtClean="0"/>
              <a:t>‹#›</a:t>
            </a:fld>
            <a:endParaRPr lang="fr-CA"/>
          </a:p>
        </p:txBody>
      </p:sp>
    </p:spTree>
    <p:extLst>
      <p:ext uri="{BB962C8B-B14F-4D97-AF65-F5344CB8AC3E}">
        <p14:creationId xmlns:p14="http://schemas.microsoft.com/office/powerpoint/2010/main" val="161304770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CA" dirty="0"/>
          </a:p>
        </p:txBody>
      </p:sp>
      <p:sp>
        <p:nvSpPr>
          <p:cNvPr id="4" name="Slide Number Placeholder 3"/>
          <p:cNvSpPr>
            <a:spLocks noGrp="1"/>
          </p:cNvSpPr>
          <p:nvPr>
            <p:ph type="sldNum" sz="quarter" idx="10"/>
          </p:nvPr>
        </p:nvSpPr>
        <p:spPr/>
        <p:txBody>
          <a:bodyPr/>
          <a:lstStyle/>
          <a:p>
            <a:fld id="{0C587AC1-8EEB-47AC-B8A9-29026A464A6A}" type="slidenum">
              <a:rPr lang="en-CA" smtClean="0"/>
              <a:pPr/>
              <a:t>39</a:t>
            </a:fld>
            <a:endParaRPr lang="en-CA"/>
          </a:p>
        </p:txBody>
      </p:sp>
    </p:spTree>
    <p:extLst>
      <p:ext uri="{BB962C8B-B14F-4D97-AF65-F5344CB8AC3E}">
        <p14:creationId xmlns:p14="http://schemas.microsoft.com/office/powerpoint/2010/main" val="313106986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3">
        <a:schemeClr val="bg1"/>
      </p:bgRef>
    </p:bg>
    <p:spTree>
      <p:nvGrpSpPr>
        <p:cNvPr id="1" name=""/>
        <p:cNvGrpSpPr/>
        <p:nvPr/>
      </p:nvGrpSpPr>
      <p:grpSpPr>
        <a:xfrm>
          <a:off x="0" y="0"/>
          <a:ext cx="0" cy="0"/>
          <a:chOff x="0" y="0"/>
          <a:chExt cx="0" cy="0"/>
        </a:xfrm>
      </p:grpSpPr>
      <p:sp>
        <p:nvSpPr>
          <p:cNvPr id="12" name="Rectangle 11"/>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3" name="Rounded Rectangle 12"/>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9" name="Subtitle 8"/>
          <p:cNvSpPr>
            <a:spLocks noGrp="1"/>
          </p:cNvSpPr>
          <p:nvPr>
            <p:ph type="subTitle" idx="1"/>
          </p:nvPr>
        </p:nvSpPr>
        <p:spPr>
          <a:xfrm>
            <a:off x="1295400" y="3200400"/>
            <a:ext cx="64008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p:txBody>
          <a:bodyPr/>
          <a:lstStyle/>
          <a:p>
            <a:fld id="{A283869F-97A5-4CBE-BC9A-02D217B123BC}" type="datetimeFigureOut">
              <a:rPr lang="en-CA" smtClean="0"/>
              <a:pPr/>
              <a:t>2015-10-19</a:t>
            </a:fld>
            <a:endParaRPr lang="en-CA"/>
          </a:p>
        </p:txBody>
      </p:sp>
      <p:sp>
        <p:nvSpPr>
          <p:cNvPr id="17" name="Footer Placeholder 16"/>
          <p:cNvSpPr>
            <a:spLocks noGrp="1"/>
          </p:cNvSpPr>
          <p:nvPr>
            <p:ph type="ftr" sz="quarter" idx="11"/>
          </p:nvPr>
        </p:nvSpPr>
        <p:spPr/>
        <p:txBody>
          <a:bodyPr/>
          <a:lstStyle/>
          <a:p>
            <a:endParaRPr lang="en-CA"/>
          </a:p>
        </p:txBody>
      </p:sp>
      <p:sp>
        <p:nvSpPr>
          <p:cNvPr id="29" name="Slide Number Placeholder 28"/>
          <p:cNvSpPr>
            <a:spLocks noGrp="1"/>
          </p:cNvSpPr>
          <p:nvPr>
            <p:ph type="sldNum" sz="quarter" idx="12"/>
          </p:nvPr>
        </p:nvSpPr>
        <p:spPr/>
        <p:txBody>
          <a:bodyPr lIns="0" tIns="0" rIns="0" bIns="0">
            <a:noAutofit/>
          </a:bodyPr>
          <a:lstStyle>
            <a:lvl1pPr>
              <a:defRPr sz="1400">
                <a:solidFill>
                  <a:srgbClr val="FFFFFF"/>
                </a:solidFill>
              </a:defRPr>
            </a:lvl1pPr>
          </a:lstStyle>
          <a:p>
            <a:fld id="{FFF7510F-BAEC-4982-A0BB-D4FD43C74F94}" type="slidenum">
              <a:rPr lang="en-CA" smtClean="0"/>
              <a:pPr/>
              <a:t>‹#›</a:t>
            </a:fld>
            <a:endParaRPr lang="en-CA"/>
          </a:p>
        </p:txBody>
      </p:sp>
      <p:sp>
        <p:nvSpPr>
          <p:cNvPr id="7" name="Rectangle 6"/>
          <p:cNvSpPr/>
          <p:nvPr/>
        </p:nvSpPr>
        <p:spPr>
          <a:xfrm>
            <a:off x="62931" y="1449303"/>
            <a:ext cx="9021537" cy="1527349"/>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62931" y="1396720"/>
            <a:ext cx="9021537" cy="12058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a:xfrm>
            <a:off x="62931" y="2976649"/>
            <a:ext cx="9021537" cy="110532"/>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le 7"/>
          <p:cNvSpPr>
            <a:spLocks noGrp="1"/>
          </p:cNvSpPr>
          <p:nvPr>
            <p:ph type="ctrTitle"/>
          </p:nvPr>
        </p:nvSpPr>
        <p:spPr>
          <a:xfrm>
            <a:off x="457200" y="1505930"/>
            <a:ext cx="8229600" cy="1470025"/>
          </a:xfrm>
        </p:spPr>
        <p:txBody>
          <a:bodyPr anchor="ctr"/>
          <a:lstStyle>
            <a:lvl1pPr algn="ctr">
              <a:defRPr lang="en-US" dirty="0">
                <a:solidFill>
                  <a:srgbClr val="FFFFFF"/>
                </a:solidFill>
              </a:defRPr>
            </a:lvl1pPr>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4" name="Date Placeholder 3"/>
          <p:cNvSpPr>
            <a:spLocks noGrp="1"/>
          </p:cNvSpPr>
          <p:nvPr>
            <p:ph type="dt" sz="half" idx="10"/>
          </p:nvPr>
        </p:nvSpPr>
        <p:spPr/>
        <p:txBody>
          <a:bodyPr/>
          <a:lstStyle/>
          <a:p>
            <a:fld id="{A283869F-97A5-4CBE-BC9A-02D217B123BC}" type="datetimeFigureOut">
              <a:rPr lang="en-CA" smtClean="0"/>
              <a:pPr/>
              <a:t>2015-10-19</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FFF7510F-BAEC-4982-A0BB-D4FD43C74F94}" type="slidenum">
              <a:rPr lang="en-CA" smtClean="0"/>
              <a:pPr/>
              <a:t>‹#›</a:t>
            </a:fld>
            <a:endParaRPr lang="en-CA"/>
          </a:p>
        </p:txBody>
      </p:sp>
      <p:sp>
        <p:nvSpPr>
          <p:cNvPr id="8" name="Content Placeholder 7"/>
          <p:cNvSpPr>
            <a:spLocks noGrp="1"/>
          </p:cNvSpPr>
          <p:nvPr>
            <p:ph sz="quarter" idx="1"/>
          </p:nvPr>
        </p:nvSpPr>
        <p:spPr>
          <a:xfrm>
            <a:off x="914400" y="1447800"/>
            <a:ext cx="7772400" cy="45720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3">
        <a:schemeClr val="bg1"/>
      </p:bgRef>
    </p:bg>
    <p:spTree>
      <p:nvGrpSpPr>
        <p:cNvPr id="1" name=""/>
        <p:cNvGrpSpPr/>
        <p:nvPr/>
      </p:nvGrpSpPr>
      <p:grpSpPr>
        <a:xfrm>
          <a:off x="0" y="0"/>
          <a:ext cx="0" cy="0"/>
          <a:chOff x="0" y="0"/>
          <a:chExt cx="0" cy="0"/>
        </a:xfrm>
      </p:grpSpPr>
      <p:sp>
        <p:nvSpPr>
          <p:cNvPr id="11" name="Rectangle 10"/>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0" name="Rounded Rectangle 9"/>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722313" y="952500"/>
            <a:ext cx="7772400" cy="1362075"/>
          </a:xfrm>
        </p:spPr>
        <p:txBody>
          <a:bodyPr anchor="b" anchorCtr="0"/>
          <a:lstStyle>
            <a:lvl1pPr algn="l">
              <a:buNone/>
              <a:defRPr sz="4000" b="0" cap="none"/>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722313" y="2547938"/>
            <a:ext cx="7772400" cy="1338262"/>
          </a:xfrm>
        </p:spPr>
        <p:txBody>
          <a:bodyPr anchor="t" anchorCtr="0"/>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A283869F-97A5-4CBE-BC9A-02D217B123BC}" type="datetimeFigureOut">
              <a:rPr lang="en-CA" smtClean="0"/>
              <a:pPr/>
              <a:t>2015-10-19</a:t>
            </a:fld>
            <a:endParaRPr lang="en-CA"/>
          </a:p>
        </p:txBody>
      </p:sp>
      <p:sp>
        <p:nvSpPr>
          <p:cNvPr id="5" name="Footer Placeholder 4"/>
          <p:cNvSpPr>
            <a:spLocks noGrp="1"/>
          </p:cNvSpPr>
          <p:nvPr>
            <p:ph type="ftr" sz="quarter" idx="11"/>
          </p:nvPr>
        </p:nvSpPr>
        <p:spPr>
          <a:xfrm>
            <a:off x="800100" y="6172200"/>
            <a:ext cx="4000500" cy="457200"/>
          </a:xfrm>
        </p:spPr>
        <p:txBody>
          <a:bodyPr/>
          <a:lstStyle/>
          <a:p>
            <a:endParaRPr lang="en-CA"/>
          </a:p>
        </p:txBody>
      </p:sp>
      <p:sp>
        <p:nvSpPr>
          <p:cNvPr id="7" name="Rectangle 6"/>
          <p:cNvSpPr/>
          <p:nvPr/>
        </p:nvSpPr>
        <p:spPr>
          <a:xfrm flipV="1">
            <a:off x="69412" y="2376830"/>
            <a:ext cx="9013515"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tangle 7"/>
          <p:cNvSpPr/>
          <p:nvPr/>
        </p:nvSpPr>
        <p:spPr>
          <a:xfrm>
            <a:off x="69146" y="2341475"/>
            <a:ext cx="9013781"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68306" y="2468880"/>
            <a:ext cx="9014621" cy="45720"/>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Slide Number Placeholder 5"/>
          <p:cNvSpPr>
            <a:spLocks noGrp="1"/>
          </p:cNvSpPr>
          <p:nvPr>
            <p:ph type="sldNum" sz="quarter" idx="12"/>
          </p:nvPr>
        </p:nvSpPr>
        <p:spPr>
          <a:xfrm>
            <a:off x="146304" y="6208776"/>
            <a:ext cx="457200" cy="457200"/>
          </a:xfrm>
        </p:spPr>
        <p:txBody>
          <a:bodyPr/>
          <a:lstStyle/>
          <a:p>
            <a:fld id="{FFF7510F-BAEC-4982-A0BB-D4FD43C74F94}" type="slidenum">
              <a:rPr lang="en-CA" smtClean="0"/>
              <a:pPr/>
              <a:t>‹#›</a:t>
            </a:fld>
            <a:endParaRPr lang="en-CA"/>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p>
            <a:fld id="{A283869F-97A5-4CBE-BC9A-02D217B123BC}" type="datetimeFigureOut">
              <a:rPr lang="en-CA" smtClean="0"/>
              <a:pPr/>
              <a:t>2015-10-19</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FFF7510F-BAEC-4982-A0BB-D4FD43C74F94}" type="slidenum">
              <a:rPr lang="en-CA" smtClean="0"/>
              <a:pPr/>
              <a:t>‹#›</a:t>
            </a:fld>
            <a:endParaRPr lang="en-CA"/>
          </a:p>
        </p:txBody>
      </p:sp>
      <p:sp>
        <p:nvSpPr>
          <p:cNvPr id="9" name="Content Placeholder 8"/>
          <p:cNvSpPr>
            <a:spLocks noGrp="1"/>
          </p:cNvSpPr>
          <p:nvPr>
            <p:ph sz="quarter" idx="1"/>
          </p:nvPr>
        </p:nvSpPr>
        <p:spPr>
          <a:xfrm>
            <a:off x="914400" y="1447800"/>
            <a:ext cx="3749040" cy="45720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1" name="Content Placeholder 10"/>
          <p:cNvSpPr>
            <a:spLocks noGrp="1"/>
          </p:cNvSpPr>
          <p:nvPr>
            <p:ph sz="quarter" idx="2"/>
          </p:nvPr>
        </p:nvSpPr>
        <p:spPr>
          <a:xfrm>
            <a:off x="4933950" y="1447800"/>
            <a:ext cx="3749040" cy="45720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914400" y="273050"/>
            <a:ext cx="7772400" cy="1143000"/>
          </a:xfrm>
        </p:spPr>
        <p:txBody>
          <a:bodyPr anchor="b" anchorCtr="0"/>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9144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9530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7" name="Date Placeholder 6"/>
          <p:cNvSpPr>
            <a:spLocks noGrp="1"/>
          </p:cNvSpPr>
          <p:nvPr>
            <p:ph type="dt" sz="half" idx="10"/>
          </p:nvPr>
        </p:nvSpPr>
        <p:spPr/>
        <p:txBody>
          <a:bodyPr/>
          <a:lstStyle/>
          <a:p>
            <a:fld id="{A283869F-97A5-4CBE-BC9A-02D217B123BC}" type="datetimeFigureOut">
              <a:rPr lang="en-CA" smtClean="0"/>
              <a:pPr/>
              <a:t>2015-10-19</a:t>
            </a:fld>
            <a:endParaRPr lang="en-CA"/>
          </a:p>
        </p:txBody>
      </p:sp>
      <p:sp>
        <p:nvSpPr>
          <p:cNvPr id="8" name="Footer Placeholder 7"/>
          <p:cNvSpPr>
            <a:spLocks noGrp="1"/>
          </p:cNvSpPr>
          <p:nvPr>
            <p:ph type="ftr" sz="quarter" idx="11"/>
          </p:nvPr>
        </p:nvSpPr>
        <p:spPr/>
        <p:txBody>
          <a:bodyPr/>
          <a:lstStyle/>
          <a:p>
            <a:endParaRPr lang="en-CA"/>
          </a:p>
        </p:txBody>
      </p:sp>
      <p:sp>
        <p:nvSpPr>
          <p:cNvPr id="9" name="Slide Number Placeholder 8"/>
          <p:cNvSpPr>
            <a:spLocks noGrp="1"/>
          </p:cNvSpPr>
          <p:nvPr>
            <p:ph type="sldNum" sz="quarter" idx="12"/>
          </p:nvPr>
        </p:nvSpPr>
        <p:spPr/>
        <p:txBody>
          <a:bodyPr/>
          <a:lstStyle/>
          <a:p>
            <a:fld id="{FFF7510F-BAEC-4982-A0BB-D4FD43C74F94}" type="slidenum">
              <a:rPr lang="en-CA" smtClean="0"/>
              <a:pPr/>
              <a:t>‹#›</a:t>
            </a:fld>
            <a:endParaRPr lang="en-CA"/>
          </a:p>
        </p:txBody>
      </p:sp>
      <p:sp>
        <p:nvSpPr>
          <p:cNvPr id="11" name="Content Placeholder 10"/>
          <p:cNvSpPr>
            <a:spLocks noGrp="1"/>
          </p:cNvSpPr>
          <p:nvPr>
            <p:ph sz="half" idx="2"/>
          </p:nvPr>
        </p:nvSpPr>
        <p:spPr>
          <a:xfrm>
            <a:off x="914400" y="2247900"/>
            <a:ext cx="3733800" cy="38862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half" idx="4"/>
          </p:nvPr>
        </p:nvSpPr>
        <p:spPr>
          <a:xfrm>
            <a:off x="4953000" y="2247900"/>
            <a:ext cx="3733800" cy="38862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A283869F-97A5-4CBE-BC9A-02D217B123BC}" type="datetimeFigureOut">
              <a:rPr lang="en-CA" smtClean="0"/>
              <a:pPr/>
              <a:t>2015-10-19</a:t>
            </a:fld>
            <a:endParaRPr lang="en-CA"/>
          </a:p>
        </p:txBody>
      </p:sp>
      <p:sp>
        <p:nvSpPr>
          <p:cNvPr id="4" name="Footer Placeholder 3"/>
          <p:cNvSpPr>
            <a:spLocks noGrp="1"/>
          </p:cNvSpPr>
          <p:nvPr>
            <p:ph type="ftr" sz="quarter" idx="11"/>
          </p:nvPr>
        </p:nvSpPr>
        <p:spPr/>
        <p:txBody>
          <a:bodyPr/>
          <a:lstStyle/>
          <a:p>
            <a:endParaRPr lang="en-CA"/>
          </a:p>
        </p:txBody>
      </p:sp>
      <p:sp>
        <p:nvSpPr>
          <p:cNvPr id="5" name="Slide Number Placeholder 4"/>
          <p:cNvSpPr>
            <a:spLocks noGrp="1"/>
          </p:cNvSpPr>
          <p:nvPr>
            <p:ph type="sldNum" sz="quarter" idx="12"/>
          </p:nvPr>
        </p:nvSpPr>
        <p:spPr/>
        <p:txBody>
          <a:bodyPr/>
          <a:lstStyle/>
          <a:p>
            <a:fld id="{FFF7510F-BAEC-4982-A0BB-D4FD43C74F94}" type="slidenum">
              <a:rPr lang="en-CA" smtClean="0"/>
              <a:pPr/>
              <a:t>‹#›</a:t>
            </a:fld>
            <a:endParaRPr lang="en-CA"/>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283869F-97A5-4CBE-BC9A-02D217B123BC}" type="datetimeFigureOut">
              <a:rPr lang="en-CA" smtClean="0"/>
              <a:pPr/>
              <a:t>2015-10-19</a:t>
            </a:fld>
            <a:endParaRPr lang="en-CA"/>
          </a:p>
        </p:txBody>
      </p:sp>
      <p:sp>
        <p:nvSpPr>
          <p:cNvPr id="3" name="Footer Placeholder 2"/>
          <p:cNvSpPr>
            <a:spLocks noGrp="1"/>
          </p:cNvSpPr>
          <p:nvPr>
            <p:ph type="ftr" sz="quarter" idx="11"/>
          </p:nvPr>
        </p:nvSpPr>
        <p:spPr/>
        <p:txBody>
          <a:bodyPr/>
          <a:lstStyle/>
          <a:p>
            <a:endParaRPr lang="en-CA"/>
          </a:p>
        </p:txBody>
      </p:sp>
      <p:sp>
        <p:nvSpPr>
          <p:cNvPr id="4" name="Slide Number Placeholder 3"/>
          <p:cNvSpPr>
            <a:spLocks noGrp="1"/>
          </p:cNvSpPr>
          <p:nvPr>
            <p:ph type="sldNum" sz="quarter" idx="12"/>
          </p:nvPr>
        </p:nvSpPr>
        <p:spPr/>
        <p:txBody>
          <a:bodyPr/>
          <a:lstStyle/>
          <a:p>
            <a:fld id="{FFF7510F-BAEC-4982-A0BB-D4FD43C74F94}" type="slidenum">
              <a:rPr lang="en-CA" smtClean="0"/>
              <a:pPr/>
              <a:t>‹#›</a:t>
            </a:fld>
            <a:endParaRPr lang="en-CA"/>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Rectangle 7"/>
          <p:cNvSpPr/>
          <p:nvPr/>
        </p:nvSpPr>
        <p:spPr>
          <a:xfrm>
            <a:off x="0" y="0"/>
            <a:ext cx="9144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9" name="Rounded Rectangle 8"/>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914400" y="273050"/>
            <a:ext cx="7772400" cy="1143000"/>
          </a:xfrm>
        </p:spPr>
        <p:txBody>
          <a:bodyPr anchor="b" anchorCtr="0"/>
          <a:lstStyle>
            <a:lvl1pPr algn="l">
              <a:buNone/>
              <a:defRPr sz="4000" b="0"/>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914400" y="1600200"/>
            <a:ext cx="1905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A283869F-97A5-4CBE-BC9A-02D217B123BC}" type="datetimeFigureOut">
              <a:rPr lang="en-CA" smtClean="0"/>
              <a:pPr/>
              <a:t>2015-10-19</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FFF7510F-BAEC-4982-A0BB-D4FD43C74F94}" type="slidenum">
              <a:rPr lang="en-CA" smtClean="0"/>
              <a:pPr/>
              <a:t>‹#›</a:t>
            </a:fld>
            <a:endParaRPr lang="en-CA"/>
          </a:p>
        </p:txBody>
      </p:sp>
      <p:sp>
        <p:nvSpPr>
          <p:cNvPr id="11" name="Content Placeholder 10"/>
          <p:cNvSpPr>
            <a:spLocks noGrp="1"/>
          </p:cNvSpPr>
          <p:nvPr>
            <p:ph sz="quarter" idx="1"/>
          </p:nvPr>
        </p:nvSpPr>
        <p:spPr>
          <a:xfrm>
            <a:off x="2971800" y="1600200"/>
            <a:ext cx="5715000" cy="44958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4400" y="4900550"/>
            <a:ext cx="7315200" cy="522288"/>
          </a:xfrm>
        </p:spPr>
        <p:txBody>
          <a:bodyPr anchor="ctr">
            <a:noAutofit/>
          </a:bodyPr>
          <a:lstStyle>
            <a:lvl1pPr algn="l">
              <a:buNone/>
              <a:defRPr sz="2800" b="0"/>
            </a:lvl1pPr>
          </a:lstStyle>
          <a:p>
            <a:r>
              <a:rPr kumimoji="0" lang="en-US" smtClean="0"/>
              <a:t>Click to edit Master title style</a:t>
            </a:r>
            <a:endParaRPr kumimoji="0" lang="en-US"/>
          </a:p>
        </p:txBody>
      </p:sp>
      <p:sp>
        <p:nvSpPr>
          <p:cNvPr id="4" name="Text Placeholder 3"/>
          <p:cNvSpPr>
            <a:spLocks noGrp="1"/>
          </p:cNvSpPr>
          <p:nvPr>
            <p:ph type="body" sz="half" idx="2"/>
          </p:nvPr>
        </p:nvSpPr>
        <p:spPr>
          <a:xfrm>
            <a:off x="914400" y="5445825"/>
            <a:ext cx="7315200" cy="685800"/>
          </a:xfrm>
        </p:spPr>
        <p:txBody>
          <a:bodyPr/>
          <a:lstStyle>
            <a:lvl1pPr marL="0" indent="0">
              <a:buFontTx/>
              <a:buNone/>
              <a:defRPr sz="16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A283869F-97A5-4CBE-BC9A-02D217B123BC}" type="datetimeFigureOut">
              <a:rPr lang="en-CA" smtClean="0"/>
              <a:pPr/>
              <a:t>2015-10-19</a:t>
            </a:fld>
            <a:endParaRPr lang="en-CA"/>
          </a:p>
        </p:txBody>
      </p:sp>
      <p:sp>
        <p:nvSpPr>
          <p:cNvPr id="6" name="Footer Placeholder 5"/>
          <p:cNvSpPr>
            <a:spLocks noGrp="1"/>
          </p:cNvSpPr>
          <p:nvPr>
            <p:ph type="ftr" sz="quarter" idx="11"/>
          </p:nvPr>
        </p:nvSpPr>
        <p:spPr>
          <a:xfrm>
            <a:off x="914400" y="6172200"/>
            <a:ext cx="3886200" cy="457200"/>
          </a:xfrm>
        </p:spPr>
        <p:txBody>
          <a:bodyPr/>
          <a:lstStyle/>
          <a:p>
            <a:endParaRPr lang="en-CA"/>
          </a:p>
        </p:txBody>
      </p:sp>
      <p:sp>
        <p:nvSpPr>
          <p:cNvPr id="7" name="Slide Number Placeholder 6"/>
          <p:cNvSpPr>
            <a:spLocks noGrp="1"/>
          </p:cNvSpPr>
          <p:nvPr>
            <p:ph type="sldNum" sz="quarter" idx="12"/>
          </p:nvPr>
        </p:nvSpPr>
        <p:spPr>
          <a:xfrm>
            <a:off x="146304" y="6208776"/>
            <a:ext cx="457200" cy="457200"/>
          </a:xfrm>
        </p:spPr>
        <p:txBody>
          <a:bodyPr/>
          <a:lstStyle/>
          <a:p>
            <a:fld id="{FFF7510F-BAEC-4982-A0BB-D4FD43C74F94}" type="slidenum">
              <a:rPr lang="en-CA" smtClean="0"/>
              <a:pPr/>
              <a:t>‹#›</a:t>
            </a:fld>
            <a:endParaRPr lang="en-CA"/>
          </a:p>
        </p:txBody>
      </p:sp>
      <p:sp>
        <p:nvSpPr>
          <p:cNvPr id="11" name="Rectangle 10"/>
          <p:cNvSpPr/>
          <p:nvPr/>
        </p:nvSpPr>
        <p:spPr>
          <a:xfrm flipV="1">
            <a:off x="68307" y="4683555"/>
            <a:ext cx="9006840"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a:xfrm>
            <a:off x="68508" y="4650474"/>
            <a:ext cx="9006639"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Rectangle 12"/>
          <p:cNvSpPr/>
          <p:nvPr/>
        </p:nvSpPr>
        <p:spPr>
          <a:xfrm>
            <a:off x="68510" y="4773224"/>
            <a:ext cx="9006637" cy="4880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 name="Picture Placeholder 2"/>
          <p:cNvSpPr>
            <a:spLocks noGrp="1"/>
          </p:cNvSpPr>
          <p:nvPr>
            <p:ph type="pic" idx="1"/>
          </p:nvPr>
        </p:nvSpPr>
        <p:spPr>
          <a:xfrm>
            <a:off x="68308" y="66675"/>
            <a:ext cx="9001873" cy="4581525"/>
          </a:xfrm>
          <a:prstGeom prst="round2SameRect">
            <a:avLst>
              <a:gd name="adj1" fmla="val 7101"/>
              <a:gd name="adj2" fmla="val 0"/>
            </a:avLst>
          </a:prstGeom>
          <a:solidFill>
            <a:schemeClr val="bg2"/>
          </a:solidFill>
          <a:ln w="6350">
            <a:solidFill>
              <a:schemeClr val="tx1"/>
            </a:solidFill>
          </a:ln>
        </p:spPr>
        <p:txBody>
          <a:bodyPr/>
          <a:lstStyle>
            <a:lvl1pPr marL="0" indent="0">
              <a:buNone/>
              <a:defRPr sz="3200"/>
            </a:lvl1pPr>
          </a:lstStyle>
          <a:p>
            <a:r>
              <a:rPr kumimoji="0" lang="en-US" smtClean="0"/>
              <a:t>Click icon to add picture</a:t>
            </a:r>
            <a:endParaRPr kumimoji="0"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A283869F-97A5-4CBE-BC9A-02D217B123BC}" type="datetimeFigureOut">
              <a:rPr lang="en-CA" smtClean="0"/>
              <a:pPr/>
              <a:t>2015-10-19</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FFF7510F-BAEC-4982-A0BB-D4FD43C74F94}" type="slidenum">
              <a:rPr lang="en-CA" smtClean="0"/>
              <a:pPr/>
              <a:t>‹#›</a:t>
            </a:fld>
            <a:endParaRPr lang="en-CA"/>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41"/>
            <a:ext cx="201168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914400" y="274640"/>
            <a:ext cx="55626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A283869F-97A5-4CBE-BC9A-02D217B123BC}" type="datetimeFigureOut">
              <a:rPr lang="en-CA" smtClean="0"/>
              <a:pPr/>
              <a:t>2015-10-19</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FFF7510F-BAEC-4982-A0BB-D4FD43C74F94}" type="slidenum">
              <a:rPr lang="en-CA" smtClean="0"/>
              <a:pPr/>
              <a:t>‹#›</a:t>
            </a:fld>
            <a:endParaRPr lang="en-CA"/>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Rectangle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8" name="Rounded Rectangle 7"/>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2" name="Title Placeholder 21"/>
          <p:cNvSpPr>
            <a:spLocks noGrp="1"/>
          </p:cNvSpPr>
          <p:nvPr>
            <p:ph type="title"/>
          </p:nvPr>
        </p:nvSpPr>
        <p:spPr>
          <a:xfrm>
            <a:off x="914400" y="274638"/>
            <a:ext cx="7772400" cy="1143000"/>
          </a:xfrm>
          <a:prstGeom prst="rect">
            <a:avLst/>
          </a:prstGeom>
        </p:spPr>
        <p:txBody>
          <a:bodyPr bIns="91440" anchor="b" anchorCtr="0">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914400" y="1447800"/>
            <a:ext cx="7772400" cy="4572000"/>
          </a:xfrm>
          <a:prstGeom prst="rect">
            <a:avLst/>
          </a:prstGeom>
        </p:spPr>
        <p:txBody>
          <a:bodyPr>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a:off x="6172200" y="6191250"/>
            <a:ext cx="2476500" cy="476250"/>
          </a:xfrm>
          <a:prstGeom prst="rect">
            <a:avLst/>
          </a:prstGeom>
        </p:spPr>
        <p:txBody>
          <a:bodyPr anchor="ctr" anchorCtr="0"/>
          <a:lstStyle>
            <a:lvl1pPr algn="r" eaLnBrk="1" latinLnBrk="0" hangingPunct="1">
              <a:defRPr kumimoji="0" sz="1400">
                <a:solidFill>
                  <a:schemeClr val="tx2"/>
                </a:solidFill>
              </a:defRPr>
            </a:lvl1pPr>
          </a:lstStyle>
          <a:p>
            <a:fld id="{A283869F-97A5-4CBE-BC9A-02D217B123BC}" type="datetimeFigureOut">
              <a:rPr lang="en-CA" smtClean="0"/>
              <a:pPr/>
              <a:t>2015-10-19</a:t>
            </a:fld>
            <a:endParaRPr lang="en-CA"/>
          </a:p>
        </p:txBody>
      </p:sp>
      <p:sp>
        <p:nvSpPr>
          <p:cNvPr id="3" name="Footer Placeholder 2"/>
          <p:cNvSpPr>
            <a:spLocks noGrp="1"/>
          </p:cNvSpPr>
          <p:nvPr>
            <p:ph type="ftr" sz="quarter" idx="3"/>
          </p:nvPr>
        </p:nvSpPr>
        <p:spPr>
          <a:xfrm>
            <a:off x="914400" y="6172200"/>
            <a:ext cx="3962400" cy="457200"/>
          </a:xfrm>
          <a:prstGeom prst="rect">
            <a:avLst/>
          </a:prstGeom>
        </p:spPr>
        <p:txBody>
          <a:bodyPr anchor="ctr" anchorCtr="0"/>
          <a:lstStyle>
            <a:lvl1pPr eaLnBrk="1" latinLnBrk="0" hangingPunct="1">
              <a:defRPr kumimoji="0" sz="1400">
                <a:solidFill>
                  <a:schemeClr val="tx2"/>
                </a:solidFill>
              </a:defRPr>
            </a:lvl1pPr>
          </a:lstStyle>
          <a:p>
            <a:endParaRPr lang="en-CA"/>
          </a:p>
        </p:txBody>
      </p:sp>
      <p:sp>
        <p:nvSpPr>
          <p:cNvPr id="23" name="Slide Number Placeholder 22"/>
          <p:cNvSpPr>
            <a:spLocks noGrp="1"/>
          </p:cNvSpPr>
          <p:nvPr>
            <p:ph type="sldNum" sz="quarter" idx="4"/>
          </p:nvPr>
        </p:nvSpPr>
        <p:spPr>
          <a:xfrm>
            <a:off x="146304" y="6210300"/>
            <a:ext cx="457200" cy="457200"/>
          </a:xfrm>
          <a:prstGeom prst="ellipse">
            <a:avLst/>
          </a:prstGeom>
          <a:solidFill>
            <a:schemeClr val="accent1"/>
          </a:solidFill>
        </p:spPr>
        <p:txBody>
          <a:bodyPr wrap="none" lIns="0" tIns="0" rIns="0" bIns="0" anchor="ctr" anchorCtr="1">
            <a:noAutofit/>
          </a:bodyPr>
          <a:lstStyle>
            <a:lvl1pPr algn="ctr" eaLnBrk="1" latinLnBrk="0" hangingPunct="1">
              <a:defRPr kumimoji="0" sz="1400">
                <a:solidFill>
                  <a:srgbClr val="FFFFFF"/>
                </a:solidFill>
                <a:latin typeface="+mj-lt"/>
                <a:ea typeface="+mj-ea"/>
                <a:cs typeface="+mj-cs"/>
              </a:defRPr>
            </a:lvl1pPr>
          </a:lstStyle>
          <a:p>
            <a:fld id="{FFF7510F-BAEC-4982-A0BB-D4FD43C74F94}" type="slidenum">
              <a:rPr lang="en-CA" smtClean="0"/>
              <a:pPr/>
              <a:t>‹#›</a:t>
            </a:fld>
            <a:endParaRPr lang="en-CA"/>
          </a:p>
        </p:txBody>
      </p:sp>
    </p:spTree>
  </p:cSld>
  <p:clrMap bg1="lt1" tx1="dk1" bg2="lt2" tx2="dk2" accent1="accent1" accent2="accent2" accent3="accent3" accent4="accent4" accent5="accent5" accent6="accent6" hlink="hlink" folHlink="folHlink"/>
  <p:sldLayoutIdLst>
    <p:sldLayoutId id="2147483985" r:id="rId1"/>
    <p:sldLayoutId id="2147483986" r:id="rId2"/>
    <p:sldLayoutId id="2147483987" r:id="rId3"/>
    <p:sldLayoutId id="2147483988" r:id="rId4"/>
    <p:sldLayoutId id="2147483989" r:id="rId5"/>
    <p:sldLayoutId id="2147483990" r:id="rId6"/>
    <p:sldLayoutId id="2147483991" r:id="rId7"/>
    <p:sldLayoutId id="2147483992" r:id="rId8"/>
    <p:sldLayoutId id="2147483993" r:id="rId9"/>
    <p:sldLayoutId id="2147483994" r:id="rId10"/>
    <p:sldLayoutId id="2147483995" r:id="rId11"/>
  </p:sldLayoutIdLst>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274320" indent="-274320" algn="l" rtl="0" eaLnBrk="1" latinLnBrk="0" hangingPunct="1">
        <a:spcBef>
          <a:spcPts val="580"/>
        </a:spcBef>
        <a:buClr>
          <a:schemeClr val="accent1"/>
        </a:buClr>
        <a:buSzPct val="85000"/>
        <a:buFont typeface="Wingdings 2"/>
        <a:buChar char=""/>
        <a:defRPr kumimoji="0" sz="2600" kern="1200">
          <a:solidFill>
            <a:schemeClr val="tx1"/>
          </a:solidFill>
          <a:latin typeface="+mn-lt"/>
          <a:ea typeface="+mn-ea"/>
          <a:cs typeface="+mn-cs"/>
        </a:defRPr>
      </a:lvl1pPr>
      <a:lvl2pPr marL="548640" indent="-228600" algn="l" rtl="0" eaLnBrk="1" latinLnBrk="0" hangingPunct="1">
        <a:spcBef>
          <a:spcPts val="370"/>
        </a:spcBef>
        <a:buClr>
          <a:schemeClr val="accent2"/>
        </a:buClr>
        <a:buSzPct val="85000"/>
        <a:buFont typeface="Wingdings 2"/>
        <a:buChar char=""/>
        <a:defRPr kumimoji="0" sz="2400" kern="1200">
          <a:solidFill>
            <a:schemeClr val="tx1"/>
          </a:solidFill>
          <a:latin typeface="+mn-lt"/>
          <a:ea typeface="+mn-ea"/>
          <a:cs typeface="+mn-cs"/>
        </a:defRPr>
      </a:lvl2pPr>
      <a:lvl3pPr marL="822960" indent="-228600" algn="l" rtl="0" eaLnBrk="1" latinLnBrk="0" hangingPunct="1">
        <a:spcBef>
          <a:spcPts val="370"/>
        </a:spcBef>
        <a:buClr>
          <a:schemeClr val="accent1">
            <a:tint val="60000"/>
          </a:schemeClr>
        </a:buClr>
        <a:buSzPct val="8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ts val="370"/>
        </a:spcBef>
        <a:buClr>
          <a:schemeClr val="accent3"/>
        </a:buClr>
        <a:buSzPct val="80000"/>
        <a:buFont typeface="Wingdings 2"/>
        <a:buChar char=""/>
        <a:defRPr kumimoji="0" sz="2000" kern="1200">
          <a:solidFill>
            <a:schemeClr val="tx1"/>
          </a:solidFill>
          <a:latin typeface="+mn-lt"/>
          <a:ea typeface="+mn-ea"/>
          <a:cs typeface="+mn-cs"/>
        </a:defRPr>
      </a:lvl4pPr>
      <a:lvl5pPr marL="1371600" indent="-228600" algn="l" rtl="0" eaLnBrk="1" latinLnBrk="0" hangingPunct="1">
        <a:spcBef>
          <a:spcPts val="370"/>
        </a:spcBef>
        <a:buClr>
          <a:schemeClr val="accent3"/>
        </a:buClr>
        <a:buFontTx/>
        <a:buChar char="o"/>
        <a:defRPr kumimoji="0"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p:txBody>
          <a:bodyPr>
            <a:normAutofit fontScale="70000" lnSpcReduction="20000"/>
          </a:bodyPr>
          <a:lstStyle/>
          <a:p>
            <a:r>
              <a:rPr lang="en-CA" dirty="0" err="1" smtClean="0"/>
              <a:t>Sardar</a:t>
            </a:r>
            <a:r>
              <a:rPr lang="en-CA" dirty="0" smtClean="0"/>
              <a:t> </a:t>
            </a:r>
            <a:r>
              <a:rPr lang="en-CA" dirty="0" err="1" smtClean="0"/>
              <a:t>Hosseini</a:t>
            </a:r>
            <a:r>
              <a:rPr lang="en-CA" dirty="0" smtClean="0"/>
              <a:t> </a:t>
            </a:r>
          </a:p>
          <a:p>
            <a:r>
              <a:rPr lang="en-CA" dirty="0" smtClean="0"/>
              <a:t>Department of Philosophy </a:t>
            </a:r>
          </a:p>
          <a:p>
            <a:r>
              <a:rPr lang="en-CA" dirty="0" smtClean="0"/>
              <a:t>University of Ottawa </a:t>
            </a:r>
          </a:p>
          <a:p>
            <a:r>
              <a:rPr lang="en-CA" dirty="0" smtClean="0"/>
              <a:t>Fall 2015</a:t>
            </a:r>
          </a:p>
          <a:p>
            <a:r>
              <a:rPr lang="en-CA" dirty="0" smtClean="0"/>
              <a:t>PHI 1101 H</a:t>
            </a:r>
            <a:endParaRPr lang="en-CA" dirty="0"/>
          </a:p>
        </p:txBody>
      </p:sp>
      <p:sp>
        <p:nvSpPr>
          <p:cNvPr id="2" name="Title 1"/>
          <p:cNvSpPr>
            <a:spLocks noGrp="1"/>
          </p:cNvSpPr>
          <p:nvPr>
            <p:ph type="ctrTitle"/>
          </p:nvPr>
        </p:nvSpPr>
        <p:spPr/>
        <p:txBody>
          <a:bodyPr/>
          <a:lstStyle/>
          <a:p>
            <a:r>
              <a:rPr lang="en-CA" dirty="0" smtClean="0"/>
              <a:t>Reasoning and Critical Thinking </a:t>
            </a:r>
            <a:endParaRPr lang="en-CA"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71600" y="332656"/>
            <a:ext cx="7772400" cy="1143000"/>
          </a:xfrm>
        </p:spPr>
        <p:txBody>
          <a:bodyPr>
            <a:noAutofit/>
          </a:bodyPr>
          <a:lstStyle/>
          <a:p>
            <a:r>
              <a:rPr lang="en-CA" sz="2800" b="1" dirty="0" smtClean="0">
                <a:latin typeface="Times New Roman" pitchFamily="18" charset="0"/>
                <a:cs typeface="Times New Roman" pitchFamily="18" charset="0"/>
              </a:rPr>
              <a:t>Chapter 1 </a:t>
            </a:r>
            <a:br>
              <a:rPr lang="en-CA" sz="2800" b="1" dirty="0" smtClean="0">
                <a:latin typeface="Times New Roman" pitchFamily="18" charset="0"/>
                <a:cs typeface="Times New Roman" pitchFamily="18" charset="0"/>
              </a:rPr>
            </a:br>
            <a:r>
              <a:rPr lang="en-CA" sz="2800" b="1" dirty="0" smtClean="0">
                <a:latin typeface="Times New Roman" pitchFamily="18" charset="0"/>
                <a:cs typeface="Times New Roman" pitchFamily="18" charset="0"/>
              </a:rPr>
              <a:t>Recognizing  Arguments </a:t>
            </a:r>
            <a:br>
              <a:rPr lang="en-CA" sz="2800" b="1" dirty="0" smtClean="0">
                <a:latin typeface="Times New Roman" pitchFamily="18" charset="0"/>
                <a:cs typeface="Times New Roman" pitchFamily="18" charset="0"/>
              </a:rPr>
            </a:br>
            <a:r>
              <a:rPr lang="en-CA" sz="2800" b="1" dirty="0" smtClean="0">
                <a:latin typeface="Times New Roman" pitchFamily="18" charset="0"/>
                <a:cs typeface="Times New Roman" pitchFamily="18" charset="0"/>
              </a:rPr>
              <a:t>Introduction </a:t>
            </a:r>
            <a:endParaRPr lang="en-CA" sz="2800" b="1" dirty="0">
              <a:latin typeface="Times New Roman" pitchFamily="18" charset="0"/>
              <a:cs typeface="Times New Roman" pitchFamily="18" charset="0"/>
            </a:endParaRPr>
          </a:p>
        </p:txBody>
      </p:sp>
      <p:sp>
        <p:nvSpPr>
          <p:cNvPr id="3" name="Content Placeholder 2"/>
          <p:cNvSpPr>
            <a:spLocks noGrp="1"/>
          </p:cNvSpPr>
          <p:nvPr>
            <p:ph sz="quarter" idx="1"/>
          </p:nvPr>
        </p:nvSpPr>
        <p:spPr/>
        <p:txBody>
          <a:bodyPr>
            <a:normAutofit fontScale="92500" lnSpcReduction="10000"/>
          </a:bodyPr>
          <a:lstStyle/>
          <a:p>
            <a:r>
              <a:rPr lang="en-CA" dirty="0" smtClean="0"/>
              <a:t>Human being is a rational animal (Aristotle). </a:t>
            </a:r>
          </a:p>
          <a:p>
            <a:r>
              <a:rPr lang="en-CA" dirty="0" smtClean="0"/>
              <a:t>“I think, therefore, I am” (Descartes).  </a:t>
            </a:r>
          </a:p>
          <a:p>
            <a:r>
              <a:rPr lang="en-CA" dirty="0" smtClean="0"/>
              <a:t>The ability to reason or to think is the most fundamental characteristics of human beings. </a:t>
            </a:r>
          </a:p>
          <a:p>
            <a:r>
              <a:rPr lang="en-CA" dirty="0" smtClean="0"/>
              <a:t>Non-human animals like dolphins or apes may exhibit a lower level capacity to think, or reason, but the capacity to reason remains a central feature of what we are and how we think about ourselves.    </a:t>
            </a:r>
          </a:p>
          <a:p>
            <a:r>
              <a:rPr lang="en-CA" dirty="0" smtClean="0"/>
              <a:t>Certain conscious human activity involves reasoning (Solving problems, making decision, predict elections, making discoveries, interpreting works of arts, repairing cars, etc. </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CA" b="1" dirty="0" smtClean="0">
                <a:latin typeface="Times New Roman" pitchFamily="18" charset="0"/>
                <a:cs typeface="Times New Roman" pitchFamily="18" charset="0"/>
              </a:rPr>
              <a:t>Distinction between mere Thinking and Reasoning</a:t>
            </a:r>
            <a:endParaRPr lang="en-CA" b="1" dirty="0">
              <a:latin typeface="Times New Roman" pitchFamily="18" charset="0"/>
              <a:cs typeface="Times New Roman" pitchFamily="18" charset="0"/>
            </a:endParaRPr>
          </a:p>
        </p:txBody>
      </p:sp>
      <p:sp>
        <p:nvSpPr>
          <p:cNvPr id="3" name="Content Placeholder 2"/>
          <p:cNvSpPr>
            <a:spLocks noGrp="1"/>
          </p:cNvSpPr>
          <p:nvPr>
            <p:ph sz="quarter" idx="1"/>
          </p:nvPr>
        </p:nvSpPr>
        <p:spPr/>
        <p:txBody>
          <a:bodyPr>
            <a:normAutofit fontScale="85000" lnSpcReduction="10000"/>
          </a:bodyPr>
          <a:lstStyle/>
          <a:p>
            <a:r>
              <a:rPr lang="en-CA" dirty="0" smtClean="0">
                <a:cs typeface="Times New Roman" pitchFamily="18" charset="0"/>
              </a:rPr>
              <a:t>Reasoning is the </a:t>
            </a:r>
            <a:r>
              <a:rPr lang="en-CA" b="1" dirty="0" smtClean="0">
                <a:cs typeface="Times New Roman" pitchFamily="18" charset="0"/>
              </a:rPr>
              <a:t>active</a:t>
            </a:r>
            <a:r>
              <a:rPr lang="en-CA" dirty="0" smtClean="0">
                <a:cs typeface="Times New Roman" pitchFamily="18" charset="0"/>
              </a:rPr>
              <a:t> and </a:t>
            </a:r>
            <a:r>
              <a:rPr lang="en-CA" b="1" dirty="0" smtClean="0">
                <a:cs typeface="Times New Roman" pitchFamily="18" charset="0"/>
              </a:rPr>
              <a:t>systematic</a:t>
            </a:r>
            <a:r>
              <a:rPr lang="en-CA" dirty="0" smtClean="0">
                <a:cs typeface="Times New Roman" pitchFamily="18" charset="0"/>
              </a:rPr>
              <a:t> process of analysing,  evaluating, and formulating of beliefs, or statements, by </a:t>
            </a:r>
            <a:r>
              <a:rPr lang="en-CA" b="1" dirty="0" smtClean="0">
                <a:cs typeface="Times New Roman" pitchFamily="18" charset="0"/>
              </a:rPr>
              <a:t>rational standards. </a:t>
            </a:r>
          </a:p>
          <a:p>
            <a:r>
              <a:rPr lang="en-CA" dirty="0" smtClean="0">
                <a:cs typeface="Times New Roman" pitchFamily="18" charset="0"/>
              </a:rPr>
              <a:t>Reasoning is a conscious activity, but </a:t>
            </a:r>
            <a:r>
              <a:rPr lang="en-CA" b="1" dirty="0" smtClean="0">
                <a:cs typeface="Times New Roman" pitchFamily="18" charset="0"/>
              </a:rPr>
              <a:t>mere</a:t>
            </a:r>
            <a:r>
              <a:rPr lang="en-CA" dirty="0" smtClean="0">
                <a:cs typeface="Times New Roman" pitchFamily="18" charset="0"/>
              </a:rPr>
              <a:t> </a:t>
            </a:r>
            <a:r>
              <a:rPr lang="en-CA" b="1" dirty="0" smtClean="0">
                <a:cs typeface="Times New Roman" pitchFamily="18" charset="0"/>
              </a:rPr>
              <a:t>consciousness</a:t>
            </a:r>
            <a:r>
              <a:rPr lang="en-CA" dirty="0" smtClean="0">
                <a:cs typeface="Times New Roman" pitchFamily="18" charset="0"/>
              </a:rPr>
              <a:t> or </a:t>
            </a:r>
            <a:r>
              <a:rPr lang="en-CA" b="1" dirty="0" smtClean="0">
                <a:cs typeface="Times New Roman" pitchFamily="18" charset="0"/>
              </a:rPr>
              <a:t>mere</a:t>
            </a:r>
            <a:r>
              <a:rPr lang="en-CA" dirty="0" smtClean="0">
                <a:cs typeface="Times New Roman" pitchFamily="18" charset="0"/>
              </a:rPr>
              <a:t> </a:t>
            </a:r>
            <a:r>
              <a:rPr lang="en-CA" b="1" dirty="0" smtClean="0">
                <a:cs typeface="Times New Roman" pitchFamily="18" charset="0"/>
              </a:rPr>
              <a:t>thinking</a:t>
            </a:r>
            <a:r>
              <a:rPr lang="en-CA" dirty="0" smtClean="0">
                <a:cs typeface="Times New Roman" pitchFamily="18" charset="0"/>
              </a:rPr>
              <a:t> is not reasoning. </a:t>
            </a:r>
          </a:p>
          <a:p>
            <a:r>
              <a:rPr lang="en-CA" dirty="0" smtClean="0">
                <a:cs typeface="Times New Roman" pitchFamily="18" charset="0"/>
              </a:rPr>
              <a:t>For example, watching TV, or listening to others, or taking note of what is going around us, or experience feelings are conscious activity, but they are not reasoning. </a:t>
            </a:r>
          </a:p>
          <a:p>
            <a:r>
              <a:rPr lang="en-CA" dirty="0" smtClean="0">
                <a:cs typeface="Times New Roman" pitchFamily="18" charset="0"/>
              </a:rPr>
              <a:t>We are merely thinking when our thoughts occur to us one after another (Sometimes in a passive manner). </a:t>
            </a:r>
          </a:p>
          <a:p>
            <a:r>
              <a:rPr lang="en-CA" b="1" dirty="0" smtClean="0">
                <a:cs typeface="Times New Roman" pitchFamily="18" charset="0"/>
              </a:rPr>
              <a:t>Logical Reasoning </a:t>
            </a:r>
            <a:r>
              <a:rPr lang="en-CA" dirty="0" smtClean="0">
                <a:cs typeface="Times New Roman" pitchFamily="18" charset="0"/>
              </a:rPr>
              <a:t>is an active process of linking thoughts together in such a way that one thought provides support for another thought.  This is called </a:t>
            </a:r>
            <a:r>
              <a:rPr lang="en-CA" b="1" dirty="0" smtClean="0">
                <a:cs typeface="Times New Roman" pitchFamily="18" charset="0"/>
              </a:rPr>
              <a:t>argument</a:t>
            </a:r>
            <a:r>
              <a:rPr lang="en-CA" dirty="0" smtClean="0">
                <a:cs typeface="Times New Roman" pitchFamily="18" charset="0"/>
              </a:rPr>
              <a:t>.          </a:t>
            </a:r>
          </a:p>
          <a:p>
            <a:endParaRPr lang="en-CA"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      Some General Remarks</a:t>
            </a:r>
            <a:endParaRPr lang="en-US" dirty="0"/>
          </a:p>
        </p:txBody>
      </p:sp>
      <p:sp>
        <p:nvSpPr>
          <p:cNvPr id="3" name="Content Placeholder 2"/>
          <p:cNvSpPr>
            <a:spLocks noGrp="1"/>
          </p:cNvSpPr>
          <p:nvPr>
            <p:ph sz="quarter" idx="1"/>
          </p:nvPr>
        </p:nvSpPr>
        <p:spPr/>
        <p:txBody>
          <a:bodyPr>
            <a:normAutofit fontScale="92500" lnSpcReduction="10000"/>
          </a:bodyPr>
          <a:lstStyle/>
          <a:p>
            <a:r>
              <a:rPr lang="en-US" dirty="0" smtClean="0"/>
              <a:t>Some </a:t>
            </a:r>
            <a:r>
              <a:rPr lang="en-US" b="1" dirty="0" smtClean="0"/>
              <a:t>Misconception</a:t>
            </a:r>
            <a:r>
              <a:rPr lang="en-US" dirty="0" smtClean="0"/>
              <a:t> about Critical Reasoning:</a:t>
            </a:r>
          </a:p>
          <a:p>
            <a:pPr>
              <a:buNone/>
            </a:pPr>
            <a:r>
              <a:rPr lang="en-US" dirty="0" smtClean="0"/>
              <a:t>    CT is too logical, mechanical, abstract, linear, </a:t>
            </a:r>
            <a:r>
              <a:rPr lang="en-US" dirty="0" err="1" smtClean="0"/>
              <a:t>unhuman</a:t>
            </a:r>
            <a:r>
              <a:rPr lang="en-US" dirty="0" smtClean="0"/>
              <a:t>,</a:t>
            </a:r>
          </a:p>
          <a:p>
            <a:pPr>
              <a:buNone/>
            </a:pPr>
            <a:r>
              <a:rPr lang="en-US" dirty="0" smtClean="0"/>
              <a:t>    whereas thinking should be spontaneous, creative, free-and-easy.    </a:t>
            </a:r>
          </a:p>
          <a:p>
            <a:pPr>
              <a:buNone/>
            </a:pPr>
            <a:r>
              <a:rPr lang="en-US" dirty="0" smtClean="0"/>
              <a:t>    But, CR is something that we all do some of the time. So the question is how to do it better. </a:t>
            </a:r>
          </a:p>
          <a:p>
            <a:r>
              <a:rPr lang="en-US" b="1" dirty="0" smtClean="0"/>
              <a:t>Benefits</a:t>
            </a:r>
            <a:r>
              <a:rPr lang="en-US" dirty="0" smtClean="0"/>
              <a:t> of Critical Reasoning:</a:t>
            </a:r>
          </a:p>
          <a:p>
            <a:pPr>
              <a:buNone/>
            </a:pPr>
            <a:r>
              <a:rPr lang="en-US" dirty="0" smtClean="0"/>
              <a:t>    As an expert: presenting your ideas in an ordered manner.  </a:t>
            </a:r>
          </a:p>
          <a:p>
            <a:pPr>
              <a:buNone/>
            </a:pPr>
            <a:r>
              <a:rPr lang="en-US" dirty="0" smtClean="0"/>
              <a:t>    As a non-expert: we can mitigate our vulnerability as non-experts in a society increasingly ruled by experts.       </a:t>
            </a:r>
            <a:endParaRPr lang="en-US"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Tool-box of Critical Thinking</a:t>
            </a:r>
            <a:endParaRPr lang="en-US" dirty="0"/>
          </a:p>
        </p:txBody>
      </p:sp>
      <p:sp>
        <p:nvSpPr>
          <p:cNvPr id="3" name="Content Placeholder 2"/>
          <p:cNvSpPr>
            <a:spLocks noGrp="1"/>
          </p:cNvSpPr>
          <p:nvPr>
            <p:ph sz="quarter" idx="1"/>
          </p:nvPr>
        </p:nvSpPr>
        <p:spPr/>
        <p:txBody>
          <a:bodyPr>
            <a:noAutofit/>
          </a:bodyPr>
          <a:lstStyle/>
          <a:p>
            <a:pPr lvl="0"/>
            <a:r>
              <a:rPr lang="en-US" sz="2400" b="1" dirty="0" smtClean="0"/>
              <a:t>Statement (claim or proposition)</a:t>
            </a:r>
            <a:endParaRPr lang="en-CA" sz="2400" b="1" dirty="0" smtClean="0"/>
          </a:p>
          <a:p>
            <a:pPr lvl="0"/>
            <a:r>
              <a:rPr lang="en-US" sz="2400" b="1" dirty="0" smtClean="0"/>
              <a:t>Premise</a:t>
            </a:r>
            <a:endParaRPr lang="en-CA" sz="2400" b="1" dirty="0" smtClean="0"/>
          </a:p>
          <a:p>
            <a:pPr lvl="0"/>
            <a:r>
              <a:rPr lang="en-US" sz="2400" b="1" dirty="0" smtClean="0"/>
              <a:t>Conclusion</a:t>
            </a:r>
            <a:endParaRPr lang="en-CA" sz="2400" b="1" dirty="0" smtClean="0"/>
          </a:p>
          <a:p>
            <a:pPr lvl="0"/>
            <a:r>
              <a:rPr lang="en-US" sz="2400" b="1" dirty="0" smtClean="0"/>
              <a:t>Argument</a:t>
            </a:r>
            <a:endParaRPr lang="en-CA" sz="2400" b="1" dirty="0" smtClean="0"/>
          </a:p>
          <a:p>
            <a:pPr lvl="0"/>
            <a:r>
              <a:rPr lang="en-US" sz="2400" b="1" dirty="0" smtClean="0"/>
              <a:t>Statement</a:t>
            </a:r>
            <a:r>
              <a:rPr lang="en-US" sz="2400" dirty="0" smtClean="0"/>
              <a:t>: A </a:t>
            </a:r>
            <a:r>
              <a:rPr lang="en-US" sz="2400" b="1" dirty="0" smtClean="0"/>
              <a:t>claim</a:t>
            </a:r>
            <a:r>
              <a:rPr lang="en-US" sz="2400" dirty="0" smtClean="0"/>
              <a:t> that something is or is not the case.</a:t>
            </a:r>
            <a:endParaRPr lang="en-CA" sz="2400" dirty="0" smtClean="0"/>
          </a:p>
          <a:p>
            <a:pPr lvl="0"/>
            <a:r>
              <a:rPr lang="en-US" sz="2400" dirty="0" smtClean="0"/>
              <a:t>Examples of Statements:</a:t>
            </a:r>
            <a:endParaRPr lang="en-CA" sz="2400" dirty="0" smtClean="0"/>
          </a:p>
          <a:p>
            <a:pPr lvl="1"/>
            <a:r>
              <a:rPr lang="en-US" dirty="0" smtClean="0"/>
              <a:t>‘That water looks polluted!’ </a:t>
            </a:r>
            <a:endParaRPr lang="en-CA" dirty="0" smtClean="0"/>
          </a:p>
          <a:p>
            <a:pPr lvl="1"/>
            <a:r>
              <a:rPr lang="en-US" dirty="0" smtClean="0"/>
              <a:t>‘Maurice smells bad.’ </a:t>
            </a:r>
            <a:endParaRPr lang="en-CA" dirty="0" smtClean="0"/>
          </a:p>
          <a:p>
            <a:pPr lvl="1"/>
            <a:r>
              <a:rPr lang="en-US" dirty="0" smtClean="0"/>
              <a:t>‘Taxes are too high.’ </a:t>
            </a:r>
            <a:endParaRPr lang="en-CA" dirty="0" smtClean="0"/>
          </a:p>
          <a:p>
            <a:pPr lvl="1"/>
            <a:r>
              <a:rPr lang="en-US" dirty="0" smtClean="0"/>
              <a:t>‘The earth is flat.’ </a:t>
            </a:r>
            <a:endParaRPr lang="en-CA" dirty="0" smtClean="0"/>
          </a:p>
          <a:p>
            <a:pPr lvl="1"/>
            <a:r>
              <a:rPr lang="en-US" dirty="0" smtClean="0"/>
              <a:t>‘Neither of us wants ice-cream.’ </a:t>
            </a:r>
            <a:endParaRPr lang="en-CA" dirty="0" smtClean="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CA" b="1" dirty="0" smtClean="0"/>
              <a:t>         What is an Argument? </a:t>
            </a:r>
            <a:endParaRPr lang="en-CA" b="1" dirty="0"/>
          </a:p>
        </p:txBody>
      </p:sp>
      <p:sp>
        <p:nvSpPr>
          <p:cNvPr id="3" name="Content Placeholder 2"/>
          <p:cNvSpPr>
            <a:spLocks noGrp="1"/>
          </p:cNvSpPr>
          <p:nvPr>
            <p:ph sz="quarter" idx="1"/>
          </p:nvPr>
        </p:nvSpPr>
        <p:spPr/>
        <p:txBody>
          <a:bodyPr>
            <a:normAutofit fontScale="85000" lnSpcReduction="10000"/>
          </a:bodyPr>
          <a:lstStyle/>
          <a:p>
            <a:r>
              <a:rPr lang="en-CA" dirty="0" smtClean="0"/>
              <a:t>We express our reasoning through Arguments (Arguments are the instruments we use in rational </a:t>
            </a:r>
            <a:r>
              <a:rPr lang="en-CA" b="1" dirty="0" smtClean="0"/>
              <a:t>persuasion</a:t>
            </a:r>
            <a:r>
              <a:rPr lang="en-CA" dirty="0" smtClean="0"/>
              <a:t>, or reasoning. </a:t>
            </a:r>
          </a:p>
          <a:p>
            <a:r>
              <a:rPr lang="en-CA" dirty="0" smtClean="0"/>
              <a:t>Basically, an argument is a set of </a:t>
            </a:r>
            <a:r>
              <a:rPr lang="en-CA" b="1" dirty="0" smtClean="0"/>
              <a:t>claims</a:t>
            </a:r>
            <a:r>
              <a:rPr lang="en-CA" dirty="0" smtClean="0"/>
              <a:t> (</a:t>
            </a:r>
            <a:r>
              <a:rPr lang="en-CA" b="1" dirty="0" smtClean="0"/>
              <a:t>statements</a:t>
            </a:r>
            <a:r>
              <a:rPr lang="en-CA" dirty="0" smtClean="0"/>
              <a:t>) in which some of them (</a:t>
            </a:r>
            <a:r>
              <a:rPr lang="en-CA" b="1" dirty="0" smtClean="0"/>
              <a:t>the premises</a:t>
            </a:r>
            <a:r>
              <a:rPr lang="en-CA" dirty="0" smtClean="0"/>
              <a:t>) are intended to support another of them (the </a:t>
            </a:r>
            <a:r>
              <a:rPr lang="en-CA" b="1" dirty="0" smtClean="0"/>
              <a:t>conclusion</a:t>
            </a:r>
            <a:r>
              <a:rPr lang="en-CA" dirty="0" smtClean="0"/>
              <a:t>). </a:t>
            </a:r>
          </a:p>
          <a:p>
            <a:r>
              <a:rPr lang="en-CA" dirty="0" smtClean="0"/>
              <a:t>So, a </a:t>
            </a:r>
            <a:r>
              <a:rPr lang="en-CA" b="1" dirty="0" smtClean="0"/>
              <a:t>Conclusion</a:t>
            </a:r>
            <a:r>
              <a:rPr lang="en-CA" dirty="0" smtClean="0"/>
              <a:t>  is a claim that is supported by the Premise(s). </a:t>
            </a:r>
          </a:p>
          <a:p>
            <a:r>
              <a:rPr lang="en-CA" dirty="0" smtClean="0"/>
              <a:t>And a </a:t>
            </a:r>
            <a:r>
              <a:rPr lang="en-CA" b="1" dirty="0" smtClean="0"/>
              <a:t>Premise</a:t>
            </a:r>
            <a:r>
              <a:rPr lang="en-CA" dirty="0" smtClean="0"/>
              <a:t> is a claim that supports the conclusion.</a:t>
            </a:r>
            <a:r>
              <a:rPr lang="en-US" dirty="0" smtClean="0"/>
              <a:t> Or, a claim puts forth as a </a:t>
            </a:r>
            <a:r>
              <a:rPr lang="en-US" b="1" dirty="0" smtClean="0"/>
              <a:t>reason</a:t>
            </a:r>
            <a:r>
              <a:rPr lang="en-US" dirty="0" smtClean="0"/>
              <a:t> for a conclusion.</a:t>
            </a:r>
            <a:endParaRPr lang="en-CA" dirty="0" smtClean="0"/>
          </a:p>
          <a:p>
            <a:r>
              <a:rPr lang="en-CA" dirty="0" smtClean="0"/>
              <a:t>Argument= Premise(s)+ Conclusion(s)  </a:t>
            </a:r>
          </a:p>
          <a:p>
            <a:r>
              <a:rPr lang="en-CA" dirty="0" smtClean="0"/>
              <a:t>Each time we move from a premise or a set of premises to a conclusion, we </a:t>
            </a:r>
            <a:r>
              <a:rPr lang="en-CA" b="1" dirty="0" smtClean="0"/>
              <a:t>infer </a:t>
            </a:r>
            <a:r>
              <a:rPr lang="en-CA" dirty="0" smtClean="0"/>
              <a:t>or make an </a:t>
            </a:r>
            <a:r>
              <a:rPr lang="en-CA" b="1" dirty="0" smtClean="0"/>
              <a:t>inference. </a:t>
            </a:r>
            <a:r>
              <a:rPr lang="en-CA" dirty="0" smtClean="0"/>
              <a:t>          </a:t>
            </a:r>
          </a:p>
          <a:p>
            <a:endParaRPr lang="en-CA"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Examples </a:t>
            </a:r>
            <a:endParaRPr lang="en-CA" dirty="0"/>
          </a:p>
        </p:txBody>
      </p:sp>
      <p:sp>
        <p:nvSpPr>
          <p:cNvPr id="3" name="Content Placeholder 2"/>
          <p:cNvSpPr>
            <a:spLocks noGrp="1"/>
          </p:cNvSpPr>
          <p:nvPr>
            <p:ph sz="quarter" idx="1"/>
          </p:nvPr>
        </p:nvSpPr>
        <p:spPr/>
        <p:txBody>
          <a:bodyPr>
            <a:normAutofit fontScale="92500" lnSpcReduction="20000"/>
          </a:bodyPr>
          <a:lstStyle/>
          <a:p>
            <a:r>
              <a:rPr lang="en-CA" dirty="0" smtClean="0"/>
              <a:t>A) Argument with </a:t>
            </a:r>
            <a:r>
              <a:rPr lang="en-CA" b="1" dirty="0" smtClean="0"/>
              <a:t>One premise</a:t>
            </a:r>
            <a:r>
              <a:rPr lang="en-CA" dirty="0" smtClean="0"/>
              <a:t>:</a:t>
            </a:r>
          </a:p>
          <a:p>
            <a:pPr>
              <a:buNone/>
            </a:pPr>
            <a:r>
              <a:rPr lang="en-CA" dirty="0" smtClean="0"/>
              <a:t>    </a:t>
            </a:r>
            <a:r>
              <a:rPr lang="en-CA" b="1" dirty="0" smtClean="0"/>
              <a:t>Premise</a:t>
            </a:r>
            <a:r>
              <a:rPr lang="en-CA" dirty="0" smtClean="0"/>
              <a:t>: John is armed.             I think.</a:t>
            </a:r>
          </a:p>
          <a:p>
            <a:pPr>
              <a:buNone/>
            </a:pPr>
            <a:r>
              <a:rPr lang="en-CA" dirty="0" smtClean="0"/>
              <a:t>    </a:t>
            </a:r>
            <a:r>
              <a:rPr lang="en-CA" b="1" dirty="0" smtClean="0"/>
              <a:t>Conclusion</a:t>
            </a:r>
            <a:r>
              <a:rPr lang="en-CA" dirty="0" smtClean="0"/>
              <a:t>: He is dangerous.    Therefore, I exist. </a:t>
            </a:r>
          </a:p>
          <a:p>
            <a:r>
              <a:rPr lang="en-CA" dirty="0" smtClean="0"/>
              <a:t>B) Argument with </a:t>
            </a:r>
            <a:r>
              <a:rPr lang="en-CA" b="1" dirty="0" smtClean="0"/>
              <a:t>two</a:t>
            </a:r>
            <a:r>
              <a:rPr lang="en-CA" dirty="0" smtClean="0"/>
              <a:t> (or more) premises and a conclusion:</a:t>
            </a:r>
          </a:p>
          <a:p>
            <a:pPr>
              <a:buNone/>
            </a:pPr>
            <a:r>
              <a:rPr lang="en-CA" dirty="0" smtClean="0"/>
              <a:t>    </a:t>
            </a:r>
            <a:r>
              <a:rPr lang="en-CA" b="1" dirty="0" smtClean="0"/>
              <a:t>Premise 1</a:t>
            </a:r>
            <a:r>
              <a:rPr lang="en-CA" dirty="0" smtClean="0"/>
              <a:t>: The only possible superpower in the world other  than the United States is a unified Europe.</a:t>
            </a:r>
          </a:p>
          <a:p>
            <a:pPr>
              <a:buNone/>
            </a:pPr>
            <a:r>
              <a:rPr lang="en-CA" dirty="0" smtClean="0"/>
              <a:t>    </a:t>
            </a:r>
            <a:r>
              <a:rPr lang="en-CA" b="1" dirty="0" smtClean="0"/>
              <a:t>Premise2</a:t>
            </a:r>
            <a:r>
              <a:rPr lang="en-CA" dirty="0" smtClean="0"/>
              <a:t>: Divisions and jealousies that date back centuries ensure that Europe will never present a truly united front.</a:t>
            </a:r>
          </a:p>
          <a:p>
            <a:pPr>
              <a:buNone/>
            </a:pPr>
            <a:r>
              <a:rPr lang="en-CA" dirty="0" smtClean="0"/>
              <a:t>    </a:t>
            </a:r>
            <a:r>
              <a:rPr lang="en-CA" b="1" dirty="0" smtClean="0"/>
              <a:t>Conclusion</a:t>
            </a:r>
            <a:r>
              <a:rPr lang="en-CA" dirty="0" smtClean="0"/>
              <a:t>: The United States will continue to be the world’s only superpower.      </a:t>
            </a:r>
          </a:p>
          <a:p>
            <a:endParaRPr lang="en-CA"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     Some more examples</a:t>
            </a:r>
            <a:endParaRPr lang="en-US" dirty="0"/>
          </a:p>
        </p:txBody>
      </p:sp>
      <p:sp>
        <p:nvSpPr>
          <p:cNvPr id="3" name="Content Placeholder 2"/>
          <p:cNvSpPr>
            <a:spLocks noGrp="1"/>
          </p:cNvSpPr>
          <p:nvPr>
            <p:ph sz="quarter" idx="1"/>
          </p:nvPr>
        </p:nvSpPr>
        <p:spPr/>
        <p:txBody>
          <a:bodyPr>
            <a:normAutofit lnSpcReduction="10000"/>
          </a:bodyPr>
          <a:lstStyle/>
          <a:p>
            <a:pPr marL="514350" indent="-514350">
              <a:buNone/>
            </a:pPr>
            <a:r>
              <a:rPr lang="en-US" dirty="0" smtClean="0"/>
              <a:t> (1) Cavities hurt a lot and dental work is expensive. So you</a:t>
            </a:r>
          </a:p>
          <a:p>
            <a:pPr marL="514350" indent="-514350">
              <a:buNone/>
            </a:pPr>
            <a:r>
              <a:rPr lang="en-US" dirty="0" smtClean="0"/>
              <a:t>        should brush your teeth. </a:t>
            </a:r>
          </a:p>
          <a:p>
            <a:pPr marL="514350" indent="-514350">
              <a:buNone/>
            </a:pPr>
            <a:r>
              <a:rPr lang="en-US" dirty="0" smtClean="0"/>
              <a:t>(2) Since all people were created equal, hereditary rights and privileges cannot be justified. </a:t>
            </a:r>
          </a:p>
          <a:p>
            <a:pPr marL="514350" indent="-514350">
              <a:buNone/>
            </a:pPr>
            <a:r>
              <a:rPr lang="en-US" dirty="0" smtClean="0"/>
              <a:t>(3) It’s raining and the window has been left open, so the floor will get wet.</a:t>
            </a:r>
          </a:p>
          <a:p>
            <a:pPr marL="514350" indent="-514350">
              <a:buNone/>
            </a:pPr>
            <a:r>
              <a:rPr lang="en-US" dirty="0" smtClean="0"/>
              <a:t>(4) Either the chauffer or the butler killed </a:t>
            </a:r>
            <a:r>
              <a:rPr lang="en-US" dirty="0" err="1" smtClean="0"/>
              <a:t>Thickson</a:t>
            </a:r>
            <a:r>
              <a:rPr lang="en-US" dirty="0" smtClean="0"/>
              <a:t>. But the butler was in London on the day of the murder. So he didn't do it. It must have been the chauffer.         </a:t>
            </a:r>
            <a:endParaRPr lang="en-U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b="1" dirty="0" smtClean="0"/>
              <a:t>       Recognizing  Arguments </a:t>
            </a:r>
            <a:endParaRPr lang="en-CA" b="1" dirty="0"/>
          </a:p>
        </p:txBody>
      </p:sp>
      <p:sp>
        <p:nvSpPr>
          <p:cNvPr id="3" name="Content Placeholder 2"/>
          <p:cNvSpPr>
            <a:spLocks noGrp="1"/>
          </p:cNvSpPr>
          <p:nvPr>
            <p:ph sz="quarter" idx="1"/>
          </p:nvPr>
        </p:nvSpPr>
        <p:spPr/>
        <p:txBody>
          <a:bodyPr>
            <a:noAutofit/>
          </a:bodyPr>
          <a:lstStyle/>
          <a:p>
            <a:r>
              <a:rPr lang="en-CA" sz="2400" dirty="0" smtClean="0">
                <a:cs typeface="Times New Roman" pitchFamily="18" charset="0"/>
              </a:rPr>
              <a:t>To </a:t>
            </a:r>
            <a:r>
              <a:rPr lang="en-CA" sz="2400" b="1" dirty="0" smtClean="0">
                <a:cs typeface="Times New Roman" pitchFamily="18" charset="0"/>
              </a:rPr>
              <a:t>recognize</a:t>
            </a:r>
            <a:r>
              <a:rPr lang="en-CA" sz="2400" dirty="0" smtClean="0">
                <a:cs typeface="Times New Roman" pitchFamily="18" charset="0"/>
              </a:rPr>
              <a:t> an argument is to identify premise(s) and conclusion(s). </a:t>
            </a:r>
          </a:p>
          <a:p>
            <a:r>
              <a:rPr lang="en-CA" sz="2400" dirty="0" smtClean="0">
                <a:cs typeface="Times New Roman" pitchFamily="18" charset="0"/>
              </a:rPr>
              <a:t>An argument is a matter of </a:t>
            </a:r>
            <a:r>
              <a:rPr lang="en-CA" sz="2400" b="1" dirty="0" smtClean="0">
                <a:cs typeface="Times New Roman" pitchFamily="18" charset="0"/>
              </a:rPr>
              <a:t>intention</a:t>
            </a:r>
            <a:r>
              <a:rPr lang="en-CA" sz="2400" dirty="0" smtClean="0">
                <a:cs typeface="Times New Roman" pitchFamily="18" charset="0"/>
              </a:rPr>
              <a:t> and </a:t>
            </a:r>
            <a:r>
              <a:rPr lang="en-CA" sz="2400" b="1" dirty="0" smtClean="0">
                <a:cs typeface="Times New Roman" pitchFamily="18" charset="0"/>
              </a:rPr>
              <a:t>context</a:t>
            </a:r>
            <a:r>
              <a:rPr lang="en-CA" sz="2400" dirty="0" smtClean="0">
                <a:cs typeface="Times New Roman" pitchFamily="18" charset="0"/>
              </a:rPr>
              <a:t>. Consider this example:</a:t>
            </a:r>
          </a:p>
          <a:p>
            <a:pPr>
              <a:buNone/>
            </a:pPr>
            <a:r>
              <a:rPr lang="en-CA" sz="2400" dirty="0" smtClean="0">
                <a:cs typeface="Times New Roman" pitchFamily="18" charset="0"/>
              </a:rPr>
              <a:t>     Today is the 5th. Yesterday was the 4th.  This is understood in three different ways: </a:t>
            </a:r>
          </a:p>
          <a:p>
            <a:pPr>
              <a:buNone/>
            </a:pPr>
            <a:r>
              <a:rPr lang="en-CA" sz="2400" dirty="0" smtClean="0">
                <a:cs typeface="Times New Roman" pitchFamily="18" charset="0"/>
              </a:rPr>
              <a:t>    A) The first sentence as premise and the second one as a  conclusion.</a:t>
            </a:r>
          </a:p>
          <a:p>
            <a:pPr>
              <a:buNone/>
            </a:pPr>
            <a:r>
              <a:rPr lang="en-CA" sz="2400" dirty="0" smtClean="0">
                <a:cs typeface="Times New Roman" pitchFamily="18" charset="0"/>
              </a:rPr>
              <a:t>    B) The first sentence as a conclusion and the second one as a premise.</a:t>
            </a:r>
          </a:p>
          <a:p>
            <a:pPr>
              <a:buNone/>
            </a:pPr>
            <a:r>
              <a:rPr lang="en-CA" sz="2400" dirty="0" smtClean="0">
                <a:cs typeface="Times New Roman" pitchFamily="18" charset="0"/>
              </a:rPr>
              <a:t>    C) The sentences are just two unrelated observations with no inference intended.  </a:t>
            </a:r>
          </a:p>
          <a:p>
            <a:pPr>
              <a:buNone/>
            </a:pPr>
            <a:r>
              <a:rPr lang="en-CA" sz="2400" dirty="0" smtClean="0">
                <a:cs typeface="Times New Roman" pitchFamily="18" charset="0"/>
              </a:rPr>
              <a:t>    </a:t>
            </a:r>
          </a:p>
          <a:p>
            <a:pPr>
              <a:buNone/>
            </a:pPr>
            <a:endParaRPr lang="en-CA" sz="2000" dirty="0" smtClean="0">
              <a:latin typeface="Times New Roman" pitchFamily="18" charset="0"/>
              <a:cs typeface="Times New Roman" pitchFamily="18" charset="0"/>
            </a:endParaRPr>
          </a:p>
          <a:p>
            <a:pPr>
              <a:buNone/>
            </a:pPr>
            <a:r>
              <a:rPr lang="en-CA" sz="2000" dirty="0" smtClean="0">
                <a:latin typeface="Times New Roman" pitchFamily="18" charset="0"/>
                <a:cs typeface="Times New Roman" pitchFamily="18" charset="0"/>
              </a:rPr>
              <a:t> </a:t>
            </a:r>
          </a:p>
          <a:p>
            <a:pPr>
              <a:buNone/>
            </a:pPr>
            <a:r>
              <a:rPr lang="en-CA" sz="2000" baseline="30000" dirty="0" smtClean="0"/>
              <a:t>   </a:t>
            </a:r>
            <a:r>
              <a:rPr lang="en-CA" sz="2000" dirty="0" smtClean="0"/>
              <a:t>  </a:t>
            </a: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 More Examples </a:t>
            </a:r>
            <a:endParaRPr lang="en-US" dirty="0"/>
          </a:p>
        </p:txBody>
      </p:sp>
      <p:sp>
        <p:nvSpPr>
          <p:cNvPr id="3" name="Content Placeholder 2"/>
          <p:cNvSpPr>
            <a:spLocks noGrp="1"/>
          </p:cNvSpPr>
          <p:nvPr>
            <p:ph sz="quarter" idx="1"/>
          </p:nvPr>
        </p:nvSpPr>
        <p:spPr/>
        <p:txBody>
          <a:bodyPr>
            <a:normAutofit fontScale="92500" lnSpcReduction="20000"/>
          </a:bodyPr>
          <a:lstStyle/>
          <a:p>
            <a:r>
              <a:rPr lang="en-US" b="1" dirty="0" smtClean="0"/>
              <a:t>Example:</a:t>
            </a:r>
            <a:r>
              <a:rPr lang="en-US" dirty="0" smtClean="0"/>
              <a:t> </a:t>
            </a:r>
          </a:p>
          <a:p>
            <a:pPr>
              <a:buNone/>
            </a:pPr>
            <a:r>
              <a:rPr lang="en-US" dirty="0" smtClean="0"/>
              <a:t>    All people are corrupt by nature. Everyone around me is corrupt.</a:t>
            </a:r>
          </a:p>
          <a:p>
            <a:pPr>
              <a:buNone/>
            </a:pPr>
            <a:r>
              <a:rPr lang="en-US" dirty="0" smtClean="0"/>
              <a:t>    Here, we can read it in three different ways:</a:t>
            </a:r>
          </a:p>
          <a:p>
            <a:pPr>
              <a:buNone/>
            </a:pPr>
            <a:r>
              <a:rPr lang="en-CA" sz="2800" dirty="0" smtClean="0">
                <a:cs typeface="Times New Roman" pitchFamily="18" charset="0"/>
              </a:rPr>
              <a:t>    A) The first sentence as premise and the second one as a  conclusion.</a:t>
            </a:r>
          </a:p>
          <a:p>
            <a:pPr>
              <a:buNone/>
            </a:pPr>
            <a:r>
              <a:rPr lang="en-CA" sz="2800" dirty="0" smtClean="0">
                <a:cs typeface="Times New Roman" pitchFamily="18" charset="0"/>
              </a:rPr>
              <a:t>    B) The first sentence as a conclusion and the second one as a premise.</a:t>
            </a:r>
          </a:p>
          <a:p>
            <a:pPr>
              <a:buNone/>
            </a:pPr>
            <a:r>
              <a:rPr lang="en-CA" sz="2800" dirty="0" smtClean="0">
                <a:cs typeface="Times New Roman" pitchFamily="18" charset="0"/>
              </a:rPr>
              <a:t>    C) The sentences are just two unrelated observations with no inference intended.  </a:t>
            </a:r>
          </a:p>
          <a:p>
            <a:pPr>
              <a:buNone/>
            </a:pPr>
            <a:endParaRPr lang="en-US" dirty="0" smtClean="0"/>
          </a:p>
          <a:p>
            <a:pPr>
              <a:buNone/>
            </a:pPr>
            <a:r>
              <a:rPr lang="en-US" dirty="0" smtClean="0"/>
              <a:t>     </a:t>
            </a: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     Inference indicators I </a:t>
            </a:r>
            <a:endParaRPr lang="en-US" dirty="0"/>
          </a:p>
        </p:txBody>
      </p:sp>
      <p:sp>
        <p:nvSpPr>
          <p:cNvPr id="3" name="Content Placeholder 2"/>
          <p:cNvSpPr>
            <a:spLocks noGrp="1"/>
          </p:cNvSpPr>
          <p:nvPr>
            <p:ph sz="quarter" idx="1"/>
          </p:nvPr>
        </p:nvSpPr>
        <p:spPr/>
        <p:txBody>
          <a:bodyPr>
            <a:normAutofit fontScale="92500" lnSpcReduction="20000"/>
          </a:bodyPr>
          <a:lstStyle/>
          <a:p>
            <a:pPr>
              <a:buFont typeface="Wingdings" pitchFamily="2" charset="2"/>
              <a:buChar char="§"/>
            </a:pPr>
            <a:r>
              <a:rPr lang="en-CA" sz="2800" dirty="0" smtClean="0">
                <a:cs typeface="Times New Roman" pitchFamily="18" charset="0"/>
              </a:rPr>
              <a:t>Suppose that  the first example said: </a:t>
            </a:r>
          </a:p>
          <a:p>
            <a:pPr>
              <a:buNone/>
            </a:pPr>
            <a:r>
              <a:rPr lang="en-CA" sz="2800" dirty="0" smtClean="0">
                <a:cs typeface="Times New Roman" pitchFamily="18" charset="0"/>
              </a:rPr>
              <a:t>    Today is the 5th. </a:t>
            </a:r>
            <a:r>
              <a:rPr lang="en-CA" sz="2800" i="1" dirty="0" smtClean="0">
                <a:cs typeface="Times New Roman" pitchFamily="18" charset="0"/>
              </a:rPr>
              <a:t>So</a:t>
            </a:r>
            <a:r>
              <a:rPr lang="en-CA" sz="2800" dirty="0" smtClean="0">
                <a:cs typeface="Times New Roman" pitchFamily="18" charset="0"/>
              </a:rPr>
              <a:t> yesterday was the 4th. </a:t>
            </a:r>
          </a:p>
          <a:p>
            <a:pPr>
              <a:buNone/>
            </a:pPr>
            <a:r>
              <a:rPr lang="en-CA" sz="2800" dirty="0" smtClean="0">
                <a:cs typeface="Times New Roman" pitchFamily="18" charset="0"/>
              </a:rPr>
              <a:t>    Or this:  </a:t>
            </a:r>
          </a:p>
          <a:p>
            <a:pPr>
              <a:buNone/>
            </a:pPr>
            <a:r>
              <a:rPr lang="en-CA" sz="2800" i="1" dirty="0" smtClean="0">
                <a:cs typeface="Times New Roman" pitchFamily="18" charset="0"/>
              </a:rPr>
              <a:t>    Since </a:t>
            </a:r>
            <a:r>
              <a:rPr lang="en-CA" sz="2800" dirty="0" smtClean="0">
                <a:cs typeface="Times New Roman" pitchFamily="18" charset="0"/>
              </a:rPr>
              <a:t>today is the 5th, yesterday was the 4th. </a:t>
            </a:r>
          </a:p>
          <a:p>
            <a:pPr>
              <a:buNone/>
            </a:pPr>
            <a:r>
              <a:rPr lang="en-CA" sz="2800" dirty="0" smtClean="0">
                <a:cs typeface="Times New Roman" pitchFamily="18" charset="0"/>
              </a:rPr>
              <a:t>     These words show that an inference has been made.   </a:t>
            </a:r>
          </a:p>
          <a:p>
            <a:pPr>
              <a:buFont typeface="Wingdings" pitchFamily="2" charset="2"/>
              <a:buChar char="§"/>
            </a:pPr>
            <a:r>
              <a:rPr lang="en-CA" sz="2800" dirty="0" smtClean="0">
                <a:cs typeface="Times New Roman" pitchFamily="18" charset="0"/>
              </a:rPr>
              <a:t>Similarly:, if the second example said: </a:t>
            </a:r>
          </a:p>
          <a:p>
            <a:pPr>
              <a:buNone/>
            </a:pPr>
            <a:r>
              <a:rPr lang="en-CA" sz="2800" dirty="0" smtClean="0">
                <a:cs typeface="Times New Roman" pitchFamily="18" charset="0"/>
              </a:rPr>
              <a:t>      All people are corrupt by nature. </a:t>
            </a:r>
            <a:r>
              <a:rPr lang="en-CA" sz="2800" i="1" dirty="0" smtClean="0">
                <a:cs typeface="Times New Roman" pitchFamily="18" charset="0"/>
              </a:rPr>
              <a:t>Thus</a:t>
            </a:r>
            <a:r>
              <a:rPr lang="en-CA" sz="2800" dirty="0" smtClean="0">
                <a:cs typeface="Times New Roman" pitchFamily="18" charset="0"/>
              </a:rPr>
              <a:t>, everyone</a:t>
            </a:r>
          </a:p>
          <a:p>
            <a:pPr>
              <a:buNone/>
            </a:pPr>
            <a:r>
              <a:rPr lang="en-CA" sz="2800" dirty="0" smtClean="0">
                <a:cs typeface="Times New Roman" pitchFamily="18" charset="0"/>
              </a:rPr>
              <a:t>      around me is corrupt. </a:t>
            </a:r>
          </a:p>
          <a:p>
            <a:pPr>
              <a:buNone/>
            </a:pPr>
            <a:r>
              <a:rPr lang="en-CA" sz="2800" dirty="0" smtClean="0">
                <a:cs typeface="Times New Roman" pitchFamily="18" charset="0"/>
              </a:rPr>
              <a:t>      Then, we would have an argument.</a:t>
            </a:r>
            <a:endParaRPr lang="en-US" sz="2800" dirty="0" smtClean="0"/>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     Inference Indicators II</a:t>
            </a:r>
            <a:endParaRPr lang="en-CA" dirty="0"/>
          </a:p>
        </p:txBody>
      </p:sp>
      <p:sp>
        <p:nvSpPr>
          <p:cNvPr id="3" name="Content Placeholder 2"/>
          <p:cNvSpPr>
            <a:spLocks noGrp="1"/>
          </p:cNvSpPr>
          <p:nvPr>
            <p:ph sz="quarter" idx="1"/>
          </p:nvPr>
        </p:nvSpPr>
        <p:spPr/>
        <p:txBody>
          <a:bodyPr>
            <a:normAutofit fontScale="25000" lnSpcReduction="20000"/>
          </a:bodyPr>
          <a:lstStyle/>
          <a:p>
            <a:pPr>
              <a:buNone/>
            </a:pPr>
            <a:r>
              <a:rPr lang="en-CA" sz="4200" b="1" dirty="0" smtClean="0"/>
              <a:t>        </a:t>
            </a:r>
            <a:r>
              <a:rPr lang="en-CA" sz="11200" b="1" dirty="0" smtClean="0"/>
              <a:t>Premise Indicators  </a:t>
            </a:r>
          </a:p>
          <a:p>
            <a:pPr>
              <a:buNone/>
            </a:pPr>
            <a:r>
              <a:rPr lang="en-CA" sz="11200" dirty="0" smtClean="0"/>
              <a:t>      Some premise indicator words:</a:t>
            </a:r>
          </a:p>
          <a:p>
            <a:pPr>
              <a:buNone/>
            </a:pPr>
            <a:r>
              <a:rPr lang="en-CA" sz="11200" dirty="0" smtClean="0"/>
              <a:t>         since, for, seeing as, the reason is that, because, as is</a:t>
            </a:r>
          </a:p>
          <a:p>
            <a:pPr>
              <a:buNone/>
            </a:pPr>
            <a:r>
              <a:rPr lang="en-CA" sz="11200" dirty="0" smtClean="0"/>
              <a:t>         implied by, on account of the fact that, given that, in</a:t>
            </a:r>
          </a:p>
          <a:p>
            <a:pPr>
              <a:buNone/>
            </a:pPr>
            <a:r>
              <a:rPr lang="en-CA" sz="11200" dirty="0" smtClean="0"/>
              <a:t>        view of the fact, due to the fact that. </a:t>
            </a:r>
          </a:p>
          <a:p>
            <a:pPr>
              <a:buNone/>
            </a:pPr>
            <a:r>
              <a:rPr lang="en-CA" sz="11200" b="1" dirty="0" smtClean="0"/>
              <a:t>   Conclusion Indicators </a:t>
            </a:r>
          </a:p>
          <a:p>
            <a:pPr>
              <a:buNone/>
            </a:pPr>
            <a:r>
              <a:rPr lang="en-CA" sz="11200" dirty="0" smtClean="0"/>
              <a:t>      Some conclusion indicator words:</a:t>
            </a:r>
          </a:p>
          <a:p>
            <a:pPr>
              <a:buNone/>
            </a:pPr>
            <a:r>
              <a:rPr lang="en-CA" sz="11200" dirty="0" smtClean="0"/>
              <a:t>         therefore, consequently, hence, we may conclude,</a:t>
            </a:r>
          </a:p>
          <a:p>
            <a:pPr>
              <a:buNone/>
            </a:pPr>
            <a:r>
              <a:rPr lang="en-CA" sz="11200" dirty="0" smtClean="0"/>
              <a:t>         this entails that, it follows that, which shows that, </a:t>
            </a:r>
          </a:p>
          <a:p>
            <a:pPr>
              <a:buNone/>
            </a:pPr>
            <a:r>
              <a:rPr lang="en-CA" sz="11200" dirty="0" smtClean="0"/>
              <a:t>         here are some of the reasons why, thus, so. </a:t>
            </a: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More Inference indicators</a:t>
            </a:r>
            <a:endParaRPr lang="en-US" dirty="0"/>
          </a:p>
        </p:txBody>
      </p:sp>
      <p:sp>
        <p:nvSpPr>
          <p:cNvPr id="3" name="Content Placeholder 2"/>
          <p:cNvSpPr>
            <a:spLocks noGrp="1"/>
          </p:cNvSpPr>
          <p:nvPr>
            <p:ph sz="quarter" idx="1"/>
          </p:nvPr>
        </p:nvSpPr>
        <p:spPr/>
        <p:txBody>
          <a:bodyPr>
            <a:normAutofit fontScale="92500" lnSpcReduction="10000"/>
          </a:bodyPr>
          <a:lstStyle/>
          <a:p>
            <a:pPr>
              <a:buNone/>
            </a:pPr>
            <a:r>
              <a:rPr lang="en-US" dirty="0" smtClean="0"/>
              <a:t>Premise                …implies that…                 conclusion</a:t>
            </a:r>
          </a:p>
          <a:p>
            <a:pPr>
              <a:buNone/>
            </a:pPr>
            <a:r>
              <a:rPr lang="en-US" dirty="0" smtClean="0"/>
              <a:t>    ˝                       …indicates that…                    ˝ </a:t>
            </a:r>
          </a:p>
          <a:p>
            <a:pPr>
              <a:buNone/>
            </a:pPr>
            <a:r>
              <a:rPr lang="en-US" dirty="0" smtClean="0"/>
              <a:t>    ˝                       …proves that ….                      ˝ </a:t>
            </a:r>
          </a:p>
          <a:p>
            <a:pPr>
              <a:buNone/>
            </a:pPr>
            <a:r>
              <a:rPr lang="en-US" dirty="0" smtClean="0"/>
              <a:t>   ˝                        …entails that…                        ˝</a:t>
            </a:r>
          </a:p>
          <a:p>
            <a:pPr>
              <a:buNone/>
            </a:pPr>
            <a:r>
              <a:rPr lang="en-US" dirty="0" smtClean="0"/>
              <a:t>   ˝                        …establishes that…                  ˝</a:t>
            </a:r>
          </a:p>
          <a:p>
            <a:pPr>
              <a:buNone/>
            </a:pPr>
            <a:r>
              <a:rPr lang="en-US" dirty="0" smtClean="0"/>
              <a:t>   ˝                  …allows us to infer that…             ˝</a:t>
            </a:r>
          </a:p>
          <a:p>
            <a:pPr>
              <a:buNone/>
            </a:pPr>
            <a:r>
              <a:rPr lang="en-US" dirty="0" smtClean="0"/>
              <a:t>Conclusion          …is shown by …                  Premise </a:t>
            </a:r>
          </a:p>
          <a:p>
            <a:pPr>
              <a:buNone/>
            </a:pPr>
            <a:r>
              <a:rPr lang="en-US" dirty="0" smtClean="0"/>
              <a:t>   ˝                        …is indicated by                       ˝</a:t>
            </a:r>
          </a:p>
          <a:p>
            <a:pPr>
              <a:buNone/>
            </a:pPr>
            <a:r>
              <a:rPr lang="en-US" dirty="0" smtClean="0"/>
              <a:t>   ˝                        …is proven by …                     ˝</a:t>
            </a:r>
          </a:p>
          <a:p>
            <a:pPr>
              <a:buNone/>
            </a:pPr>
            <a:r>
              <a:rPr lang="en-US" dirty="0" smtClean="0"/>
              <a:t>   ˝                        …is entailed by…                    ˝</a:t>
            </a:r>
          </a:p>
          <a:p>
            <a:pPr>
              <a:buNone/>
            </a:pPr>
            <a:r>
              <a:rPr lang="en-US" dirty="0" smtClean="0"/>
              <a:t>   ˝                        …is implied by …                    ˝                          </a:t>
            </a:r>
            <a:endParaRPr lang="en-US"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CA" b="1" dirty="0" smtClean="0"/>
              <a:t>Words and Phrases for Joining Sentences:</a:t>
            </a:r>
            <a:endParaRPr lang="en-US" dirty="0"/>
          </a:p>
        </p:txBody>
      </p:sp>
      <p:sp>
        <p:nvSpPr>
          <p:cNvPr id="3" name="Content Placeholder 2"/>
          <p:cNvSpPr>
            <a:spLocks noGrp="1"/>
          </p:cNvSpPr>
          <p:nvPr>
            <p:ph sz="quarter" idx="1"/>
          </p:nvPr>
        </p:nvSpPr>
        <p:spPr/>
        <p:txBody>
          <a:bodyPr>
            <a:normAutofit fontScale="85000" lnSpcReduction="10000"/>
          </a:bodyPr>
          <a:lstStyle/>
          <a:p>
            <a:r>
              <a:rPr lang="en-CA" sz="2800" dirty="0" smtClean="0"/>
              <a:t>And, Also, Besides, But, Nevertheless, In addition, etc.  </a:t>
            </a:r>
          </a:p>
          <a:p>
            <a:pPr>
              <a:buNone/>
            </a:pPr>
            <a:r>
              <a:rPr lang="en-CA" sz="2800" dirty="0" smtClean="0"/>
              <a:t>        We should not mistake such words and phrases for</a:t>
            </a:r>
          </a:p>
          <a:p>
            <a:pPr>
              <a:buNone/>
            </a:pPr>
            <a:r>
              <a:rPr lang="en-CA" sz="2800" dirty="0" smtClean="0"/>
              <a:t>        inference indicators. </a:t>
            </a:r>
          </a:p>
          <a:p>
            <a:r>
              <a:rPr lang="en-CA" sz="2800" dirty="0" smtClean="0"/>
              <a:t>   </a:t>
            </a:r>
            <a:r>
              <a:rPr lang="en-CA" sz="2800" b="1" dirty="0" smtClean="0"/>
              <a:t>These lists are not exhaustive.  We must rely on our knowledge of language  to recognize other  inference indicator words.  </a:t>
            </a:r>
          </a:p>
          <a:p>
            <a:r>
              <a:rPr lang="en-CA" sz="2800" b="1" dirty="0" smtClean="0"/>
              <a:t>   Note that the existence of inference indicators is not an infallible indication that an inference is being drawn. </a:t>
            </a:r>
          </a:p>
          <a:p>
            <a:pPr>
              <a:buNone/>
            </a:pPr>
            <a:r>
              <a:rPr lang="en-CA" sz="2800" b="1" dirty="0" smtClean="0"/>
              <a:t>        e.g. Since lightening struck his bedroom, he has been acting peculiarly.   </a:t>
            </a:r>
            <a:endParaRPr lang="en-US" dirty="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CA" sz="2800" b="1" dirty="0" smtClean="0"/>
              <a:t>Unstated (Implicit) Premises and Conclusions   </a:t>
            </a:r>
            <a:endParaRPr lang="en-CA" sz="2800" b="1" dirty="0"/>
          </a:p>
        </p:txBody>
      </p:sp>
      <p:sp>
        <p:nvSpPr>
          <p:cNvPr id="3" name="Content Placeholder 2"/>
          <p:cNvSpPr>
            <a:spLocks noGrp="1"/>
          </p:cNvSpPr>
          <p:nvPr>
            <p:ph sz="quarter" idx="1"/>
          </p:nvPr>
        </p:nvSpPr>
        <p:spPr/>
        <p:txBody>
          <a:bodyPr>
            <a:noAutofit/>
          </a:bodyPr>
          <a:lstStyle/>
          <a:p>
            <a:r>
              <a:rPr lang="en-CA" sz="2800" dirty="0" smtClean="0"/>
              <a:t>Arguments can have </a:t>
            </a:r>
            <a:r>
              <a:rPr lang="en-CA" sz="2800" b="1" dirty="0" smtClean="0"/>
              <a:t>implicit</a:t>
            </a:r>
            <a:r>
              <a:rPr lang="en-CA" sz="2800" dirty="0" smtClean="0"/>
              <a:t> premises and conclusions (not openly and explicitly stated). They are called </a:t>
            </a:r>
            <a:r>
              <a:rPr lang="en-CA" sz="2800" b="1" dirty="0" smtClean="0"/>
              <a:t>enthymemes.</a:t>
            </a:r>
          </a:p>
          <a:p>
            <a:r>
              <a:rPr lang="en-CA" sz="2800" dirty="0" smtClean="0"/>
              <a:t>Unstated premises and conclusion are genuine parts of arguments (it is difficult to recognise, thus it needs practice). </a:t>
            </a:r>
          </a:p>
          <a:p>
            <a:pPr>
              <a:buNone/>
            </a:pPr>
            <a:r>
              <a:rPr lang="en-CA" sz="2800" dirty="0" smtClean="0"/>
              <a:t>    </a:t>
            </a:r>
            <a:r>
              <a:rPr lang="en-CA" sz="2800" b="1" dirty="0" smtClean="0"/>
              <a:t>Example</a:t>
            </a:r>
            <a:r>
              <a:rPr lang="en-CA" sz="2800" dirty="0" smtClean="0"/>
              <a:t>: look at this advertisement. </a:t>
            </a:r>
          </a:p>
          <a:p>
            <a:pPr>
              <a:buNone/>
            </a:pPr>
            <a:r>
              <a:rPr lang="en-CA" sz="2800" dirty="0" smtClean="0"/>
              <a:t>                   The bigger the burger the better the burger.</a:t>
            </a:r>
          </a:p>
          <a:p>
            <a:pPr>
              <a:buNone/>
            </a:pPr>
            <a:r>
              <a:rPr lang="en-CA" sz="2800" dirty="0" smtClean="0"/>
              <a:t>                   The burgers are bigger at Burger King. </a:t>
            </a:r>
          </a:p>
          <a:p>
            <a:pPr>
              <a:buNone/>
            </a:pPr>
            <a:r>
              <a:rPr lang="en-CA" sz="2800" dirty="0" smtClean="0"/>
              <a:t>    The implicit conclusion: </a:t>
            </a:r>
          </a:p>
          <a:p>
            <a:pPr>
              <a:buNone/>
            </a:pPr>
            <a:r>
              <a:rPr lang="en-CA" sz="2800" dirty="0" smtClean="0"/>
              <a:t>                   The burgers are better at Burger King. </a:t>
            </a:r>
          </a:p>
          <a:p>
            <a:pPr>
              <a:buNone/>
            </a:pPr>
            <a:r>
              <a:rPr lang="en-CA" sz="2800" dirty="0" smtClean="0"/>
              <a:t>   </a:t>
            </a:r>
            <a:endParaRPr lang="en-CA" sz="2800" dirty="0"/>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More Examples</a:t>
            </a:r>
            <a:endParaRPr lang="en-US" dirty="0"/>
          </a:p>
        </p:txBody>
      </p:sp>
      <p:sp>
        <p:nvSpPr>
          <p:cNvPr id="3" name="Content Placeholder 2"/>
          <p:cNvSpPr>
            <a:spLocks noGrp="1"/>
          </p:cNvSpPr>
          <p:nvPr>
            <p:ph sz="quarter" idx="1"/>
          </p:nvPr>
        </p:nvSpPr>
        <p:spPr/>
        <p:txBody>
          <a:bodyPr>
            <a:normAutofit fontScale="92500" lnSpcReduction="10000"/>
          </a:bodyPr>
          <a:lstStyle/>
          <a:p>
            <a:pPr>
              <a:buNone/>
            </a:pPr>
            <a:r>
              <a:rPr lang="en-CA" b="1" dirty="0" smtClean="0"/>
              <a:t>Example</a:t>
            </a:r>
            <a:r>
              <a:rPr lang="en-CA" dirty="0" smtClean="0"/>
              <a:t>: Herman cannot be the person who robbed the lingerie emporium, because Herman does not have a snake tattoo on his left arm. </a:t>
            </a:r>
          </a:p>
          <a:p>
            <a:pPr>
              <a:buNone/>
            </a:pPr>
            <a:r>
              <a:rPr lang="en-CA" dirty="0" smtClean="0"/>
              <a:t>    The implicit premise is:</a:t>
            </a:r>
          </a:p>
          <a:p>
            <a:pPr>
              <a:buNone/>
            </a:pPr>
            <a:r>
              <a:rPr lang="en-CA" dirty="0" smtClean="0"/>
              <a:t>    The robber has a snake tattoo on his left arm.</a:t>
            </a:r>
          </a:p>
          <a:p>
            <a:pPr>
              <a:buNone/>
            </a:pPr>
            <a:r>
              <a:rPr lang="en-CA" b="1" dirty="0" smtClean="0"/>
              <a:t>Example:</a:t>
            </a:r>
            <a:r>
              <a:rPr lang="en-CA" dirty="0" smtClean="0"/>
              <a:t>  </a:t>
            </a:r>
          </a:p>
          <a:p>
            <a:pPr>
              <a:buNone/>
            </a:pPr>
            <a:r>
              <a:rPr lang="en-CA" dirty="0" smtClean="0"/>
              <a:t>    If there were a god, he or she would both want to and be able to prevent evil. But the world is awash in evil.</a:t>
            </a:r>
          </a:p>
          <a:p>
            <a:pPr>
              <a:buNone/>
            </a:pPr>
            <a:r>
              <a:rPr lang="en-CA" dirty="0" smtClean="0"/>
              <a:t>    The implicit conclusion is that: </a:t>
            </a:r>
          </a:p>
          <a:p>
            <a:pPr>
              <a:buNone/>
            </a:pPr>
            <a:r>
              <a:rPr lang="en-CA" dirty="0" smtClean="0"/>
              <a:t>    There is no God.   </a:t>
            </a:r>
          </a:p>
          <a:p>
            <a:pPr>
              <a:buNone/>
            </a:pPr>
            <a:r>
              <a:rPr lang="en-CA" dirty="0" smtClean="0"/>
              <a:t>       </a:t>
            </a:r>
          </a:p>
          <a:p>
            <a:endParaRPr lang="en-US" dirty="0"/>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b="1" dirty="0" smtClean="0"/>
              <a:t>Two General Considerations</a:t>
            </a:r>
            <a:endParaRPr lang="en-US" dirty="0"/>
          </a:p>
        </p:txBody>
      </p:sp>
      <p:sp>
        <p:nvSpPr>
          <p:cNvPr id="3" name="Content Placeholder 2"/>
          <p:cNvSpPr>
            <a:spLocks noGrp="1"/>
          </p:cNvSpPr>
          <p:nvPr>
            <p:ph sz="quarter" idx="1"/>
          </p:nvPr>
        </p:nvSpPr>
        <p:spPr/>
        <p:txBody>
          <a:bodyPr>
            <a:normAutofit/>
          </a:bodyPr>
          <a:lstStyle/>
          <a:p>
            <a:pPr marL="514350" indent="-514350">
              <a:buNone/>
            </a:pPr>
            <a:r>
              <a:rPr lang="en-CA" dirty="0" smtClean="0"/>
              <a:t>1) </a:t>
            </a:r>
            <a:r>
              <a:rPr lang="en-CA" b="1" dirty="0" smtClean="0"/>
              <a:t>Length of Arguments</a:t>
            </a:r>
            <a:r>
              <a:rPr lang="en-CA" dirty="0" smtClean="0"/>
              <a:t>:</a:t>
            </a:r>
          </a:p>
          <a:p>
            <a:pPr marL="514350" indent="-514350">
              <a:buNone/>
            </a:pPr>
            <a:r>
              <a:rPr lang="en-CA" dirty="0" smtClean="0"/>
              <a:t>       Some arguments are brief (above examples), and some others could be quite lengthy (we will see some of these). </a:t>
            </a:r>
          </a:p>
          <a:p>
            <a:pPr marL="514350" indent="-514350">
              <a:buNone/>
            </a:pPr>
            <a:r>
              <a:rPr lang="en-CA" dirty="0" smtClean="0"/>
              <a:t>2) </a:t>
            </a:r>
            <a:r>
              <a:rPr lang="en-CA" b="1" dirty="0" smtClean="0"/>
              <a:t>Arguments and Bad Arguments</a:t>
            </a:r>
            <a:r>
              <a:rPr lang="en-CA" dirty="0" smtClean="0"/>
              <a:t>:</a:t>
            </a:r>
          </a:p>
          <a:p>
            <a:pPr marL="514350" indent="-514350">
              <a:buNone/>
            </a:pPr>
            <a:r>
              <a:rPr lang="en-CA" dirty="0" smtClean="0"/>
              <a:t>       A bad argument is just as much an argument as a bad egg is an egg. </a:t>
            </a:r>
          </a:p>
          <a:p>
            <a:pPr marL="514350" indent="-514350">
              <a:buNone/>
            </a:pPr>
            <a:r>
              <a:rPr lang="en-CA" dirty="0" smtClean="0"/>
              <a:t>       (e.g. It hasn’t rained in weeks. That means it is sure to rain tomorrow)    </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What is not an Argument</a:t>
            </a:r>
            <a:endParaRPr lang="en-US" dirty="0"/>
          </a:p>
        </p:txBody>
      </p:sp>
      <p:sp>
        <p:nvSpPr>
          <p:cNvPr id="3" name="Content Placeholder 2"/>
          <p:cNvSpPr>
            <a:spLocks noGrp="1"/>
          </p:cNvSpPr>
          <p:nvPr>
            <p:ph sz="quarter" idx="1"/>
          </p:nvPr>
        </p:nvSpPr>
        <p:spPr/>
        <p:txBody>
          <a:bodyPr>
            <a:normAutofit fontScale="92500"/>
          </a:bodyPr>
          <a:lstStyle/>
          <a:p>
            <a:r>
              <a:rPr lang="en-US" b="1" dirty="0" smtClean="0"/>
              <a:t>Disagreement</a:t>
            </a:r>
            <a:r>
              <a:rPr lang="en-US" dirty="0" smtClean="0"/>
              <a:t> (Dispute): </a:t>
            </a:r>
          </a:p>
          <a:p>
            <a:pPr marL="514350" indent="-514350">
              <a:buNone/>
            </a:pPr>
            <a:r>
              <a:rPr lang="en-US" dirty="0" smtClean="0"/>
              <a:t>       Disagreement is </a:t>
            </a:r>
            <a:r>
              <a:rPr lang="en-US" b="1" dirty="0" smtClean="0"/>
              <a:t>critical</a:t>
            </a:r>
            <a:r>
              <a:rPr lang="en-US" dirty="0" smtClean="0"/>
              <a:t> (evaluate) and </a:t>
            </a:r>
            <a:r>
              <a:rPr lang="en-US" b="1" dirty="0" smtClean="0"/>
              <a:t>active</a:t>
            </a:r>
            <a:r>
              <a:rPr lang="en-US" dirty="0" smtClean="0"/>
              <a:t>, but unlike reasoning it is not to examine the structure of an entire commentary, taking some statements as justifications or proofs for others. </a:t>
            </a:r>
          </a:p>
          <a:p>
            <a:pPr marL="514350" indent="-514350"/>
            <a:r>
              <a:rPr lang="en-US" dirty="0" smtClean="0"/>
              <a:t>Critical reasoning is more concerned with revising our own systems of beliefs than in cultivating an attitude for disputing others.  </a:t>
            </a:r>
          </a:p>
          <a:p>
            <a:pPr marL="514350" indent="-514350"/>
            <a:r>
              <a:rPr lang="en-US" dirty="0" smtClean="0"/>
              <a:t>Mere disagreement is applied to separate, individual statements, and they are judged solely against the background of the reader’s or listeners' own beliefs.</a:t>
            </a:r>
            <a:endParaRPr lang="en-US"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Description, Report  </a:t>
            </a:r>
            <a:endParaRPr lang="en-US" dirty="0"/>
          </a:p>
        </p:txBody>
      </p:sp>
      <p:sp>
        <p:nvSpPr>
          <p:cNvPr id="3" name="Content Placeholder 2"/>
          <p:cNvSpPr>
            <a:spLocks noGrp="1"/>
          </p:cNvSpPr>
          <p:nvPr>
            <p:ph sz="quarter" idx="1"/>
          </p:nvPr>
        </p:nvSpPr>
        <p:spPr/>
        <p:txBody>
          <a:bodyPr>
            <a:normAutofit fontScale="92500"/>
          </a:bodyPr>
          <a:lstStyle/>
          <a:p>
            <a:r>
              <a:rPr lang="en-US" b="1" dirty="0" smtClean="0"/>
              <a:t>Description:</a:t>
            </a:r>
          </a:p>
          <a:p>
            <a:pPr>
              <a:buNone/>
            </a:pPr>
            <a:r>
              <a:rPr lang="en-US" dirty="0" smtClean="0"/>
              <a:t>    A Saturday afternoon in November was approaching the time of twilight, and the vast tract of unenclosed wild known as </a:t>
            </a:r>
            <a:r>
              <a:rPr lang="en-US" dirty="0" err="1" smtClean="0"/>
              <a:t>Egdon</a:t>
            </a:r>
            <a:r>
              <a:rPr lang="en-US" dirty="0" smtClean="0"/>
              <a:t> Heath embrowned itself moment by moment. Overhead the hollow stretch of whitish cloud shutting out the sky was as a tent which had the whole heath for its floor.</a:t>
            </a:r>
          </a:p>
          <a:p>
            <a:pPr>
              <a:buNone/>
            </a:pPr>
            <a:r>
              <a:rPr lang="en-US" dirty="0" smtClean="0"/>
              <a:t>    </a:t>
            </a:r>
            <a:r>
              <a:rPr lang="en-US" b="1" dirty="0" smtClean="0"/>
              <a:t>Report of Facts:</a:t>
            </a:r>
          </a:p>
          <a:p>
            <a:pPr>
              <a:buNone/>
            </a:pPr>
            <a:r>
              <a:rPr lang="en-US" b="1" dirty="0" smtClean="0"/>
              <a:t>    </a:t>
            </a:r>
            <a:r>
              <a:rPr lang="en-US" dirty="0" smtClean="0"/>
              <a:t>Yesterday, the Tiger-Cats beat the Argos 27-7, the Stampederes beat the Blue Bombers 23-21, and the </a:t>
            </a:r>
            <a:r>
              <a:rPr lang="en-US" dirty="0" err="1" smtClean="0"/>
              <a:t>Alouettes</a:t>
            </a:r>
            <a:r>
              <a:rPr lang="en-US" dirty="0" smtClean="0"/>
              <a:t> lost to the BC Lions 35-31.  </a:t>
            </a:r>
            <a:endParaRPr lang="en-US"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CA" sz="2400" b="1" dirty="0" smtClean="0"/>
              <a:t>Questions, Commands, Exclamations, and Exhortations Are not Arguments </a:t>
            </a:r>
            <a:endParaRPr lang="en-CA" sz="2400" b="1" dirty="0"/>
          </a:p>
        </p:txBody>
      </p:sp>
      <p:sp>
        <p:nvSpPr>
          <p:cNvPr id="3" name="Content Placeholder 2"/>
          <p:cNvSpPr>
            <a:spLocks noGrp="1"/>
          </p:cNvSpPr>
          <p:nvPr>
            <p:ph sz="quarter" idx="1"/>
          </p:nvPr>
        </p:nvSpPr>
        <p:spPr/>
        <p:txBody>
          <a:bodyPr>
            <a:noAutofit/>
          </a:bodyPr>
          <a:lstStyle/>
          <a:p>
            <a:pPr>
              <a:buFont typeface="Wingdings" pitchFamily="2" charset="2"/>
              <a:buChar char="§"/>
            </a:pPr>
            <a:r>
              <a:rPr lang="en-CA" sz="2800" b="1" dirty="0" smtClean="0"/>
              <a:t>Questions:  </a:t>
            </a:r>
            <a:r>
              <a:rPr lang="en-CA" sz="2800" dirty="0" smtClean="0"/>
              <a:t>are not part of arguments because they are not making any claims.</a:t>
            </a:r>
            <a:r>
              <a:rPr lang="en-CA" sz="2800" b="1" dirty="0" smtClean="0"/>
              <a:t> </a:t>
            </a:r>
          </a:p>
          <a:p>
            <a:pPr>
              <a:buFont typeface="Wingdings" pitchFamily="2" charset="2"/>
              <a:buChar char="§"/>
            </a:pPr>
            <a:r>
              <a:rPr lang="en-CA" sz="2800" dirty="0" smtClean="0"/>
              <a:t>Questions like: “What time is it now” is not asserting fact and therefore cannot be part of an argument. </a:t>
            </a:r>
          </a:p>
          <a:p>
            <a:pPr>
              <a:buFont typeface="Wingdings" pitchFamily="2" charset="2"/>
              <a:buChar char="§"/>
            </a:pPr>
            <a:r>
              <a:rPr lang="en-CA" sz="2800" dirty="0" smtClean="0"/>
              <a:t> </a:t>
            </a:r>
            <a:r>
              <a:rPr lang="en-CA" sz="2800" b="1" dirty="0" smtClean="0"/>
              <a:t>Commands: </a:t>
            </a:r>
          </a:p>
          <a:p>
            <a:pPr>
              <a:buNone/>
            </a:pPr>
            <a:r>
              <a:rPr lang="en-CA" sz="2800" b="1" dirty="0" smtClean="0"/>
              <a:t>     </a:t>
            </a:r>
            <a:r>
              <a:rPr lang="en-CA" sz="2800" dirty="0" smtClean="0"/>
              <a:t>Give me your pen. </a:t>
            </a:r>
          </a:p>
          <a:p>
            <a:pPr>
              <a:buFont typeface="Wingdings" pitchFamily="2" charset="2"/>
              <a:buChar char="§"/>
            </a:pPr>
            <a:r>
              <a:rPr lang="en-CA" sz="2800" b="1" dirty="0" smtClean="0"/>
              <a:t>Exclamations: </a:t>
            </a:r>
          </a:p>
          <a:p>
            <a:pPr>
              <a:buNone/>
            </a:pPr>
            <a:r>
              <a:rPr lang="en-CA" sz="2800" b="1" dirty="0" smtClean="0"/>
              <a:t>    </a:t>
            </a:r>
            <a:r>
              <a:rPr lang="en-CA" sz="2800" dirty="0" smtClean="0"/>
              <a:t>Wow, what a beautiful house you have! </a:t>
            </a:r>
          </a:p>
          <a:p>
            <a:pPr>
              <a:buFont typeface="Wingdings" pitchFamily="2" charset="2"/>
              <a:buChar char="§"/>
            </a:pPr>
            <a:r>
              <a:rPr lang="en-CA" sz="2800" b="1" dirty="0" smtClean="0"/>
              <a:t>Exhortations: </a:t>
            </a:r>
          </a:p>
          <a:p>
            <a:pPr>
              <a:buNone/>
            </a:pPr>
            <a:r>
              <a:rPr lang="en-CA" sz="2800" b="1" dirty="0" smtClean="0"/>
              <a:t>   </a:t>
            </a:r>
            <a:r>
              <a:rPr lang="en-US" sz="2800" dirty="0" smtClean="0"/>
              <a:t>You really should try the caviar! It's divine!</a:t>
            </a:r>
            <a:endParaRPr lang="en-CA" sz="2800" b="1" dirty="0" smtClean="0"/>
          </a:p>
          <a:p>
            <a:pPr>
              <a:buNone/>
            </a:pPr>
            <a:r>
              <a:rPr lang="en-CA" sz="2800" b="1" dirty="0" smtClean="0"/>
              <a:t>    </a:t>
            </a:r>
            <a:endParaRPr lang="en-CA" sz="2800" dirty="0"/>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Explanation </a:t>
            </a:r>
            <a:endParaRPr lang="en-US" dirty="0"/>
          </a:p>
        </p:txBody>
      </p:sp>
      <p:sp>
        <p:nvSpPr>
          <p:cNvPr id="3" name="Content Placeholder 2"/>
          <p:cNvSpPr>
            <a:spLocks noGrp="1"/>
          </p:cNvSpPr>
          <p:nvPr>
            <p:ph sz="quarter" idx="1"/>
          </p:nvPr>
        </p:nvSpPr>
        <p:spPr/>
        <p:txBody>
          <a:bodyPr/>
          <a:lstStyle/>
          <a:p>
            <a:r>
              <a:rPr lang="en-US" dirty="0" smtClean="0"/>
              <a:t>Explanation: More in chapter 2 and 6.</a:t>
            </a:r>
          </a:p>
          <a:p>
            <a:r>
              <a:rPr lang="en-US" dirty="0" smtClean="0"/>
              <a:t>Explanation is not to convince, but argument is to persuade.  </a:t>
            </a:r>
            <a:endParaRPr lang="en-US"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Continued</a:t>
            </a:r>
            <a:endParaRPr lang="en-US" dirty="0"/>
          </a:p>
        </p:txBody>
      </p:sp>
      <p:sp>
        <p:nvSpPr>
          <p:cNvPr id="3" name="Content Placeholder 2"/>
          <p:cNvSpPr>
            <a:spLocks noGrp="1"/>
          </p:cNvSpPr>
          <p:nvPr>
            <p:ph sz="quarter" idx="1"/>
          </p:nvPr>
        </p:nvSpPr>
        <p:spPr/>
        <p:txBody>
          <a:bodyPr>
            <a:normAutofit fontScale="92500" lnSpcReduction="10000"/>
          </a:bodyPr>
          <a:lstStyle/>
          <a:p>
            <a:pPr>
              <a:buFont typeface="Wingdings" pitchFamily="2" charset="2"/>
              <a:buChar char="§"/>
            </a:pPr>
            <a:r>
              <a:rPr lang="en-CA" sz="2800" dirty="0" smtClean="0"/>
              <a:t>However, sometimes questions, commands, etc., can be part of an argument.</a:t>
            </a:r>
          </a:p>
          <a:p>
            <a:pPr>
              <a:buNone/>
            </a:pPr>
            <a:r>
              <a:rPr lang="en-CA" sz="2800" dirty="0" smtClean="0"/>
              <a:t>    </a:t>
            </a:r>
            <a:r>
              <a:rPr lang="en-CA" sz="2800" b="1" dirty="0" smtClean="0"/>
              <a:t>Example 1</a:t>
            </a:r>
            <a:r>
              <a:rPr lang="en-CA" sz="2800" dirty="0" smtClean="0"/>
              <a:t>: Clouds are rolling in, and the wind is picking up. Go check the boat now! </a:t>
            </a:r>
          </a:p>
          <a:p>
            <a:pPr>
              <a:buNone/>
            </a:pPr>
            <a:r>
              <a:rPr lang="en-CA" sz="2800" dirty="0" smtClean="0"/>
              <a:t>      Premise 1: Clouds are rolling in.</a:t>
            </a:r>
          </a:p>
          <a:p>
            <a:pPr>
              <a:buNone/>
            </a:pPr>
            <a:r>
              <a:rPr lang="en-CA" sz="2800" dirty="0" smtClean="0"/>
              <a:t>      Premise 2: The wind is picking up.</a:t>
            </a:r>
          </a:p>
          <a:p>
            <a:pPr>
              <a:buNone/>
            </a:pPr>
            <a:r>
              <a:rPr lang="en-CA" sz="2800" dirty="0" smtClean="0"/>
              <a:t>      Conclusion: You should go check the boat now. </a:t>
            </a:r>
          </a:p>
          <a:p>
            <a:pPr>
              <a:buNone/>
            </a:pPr>
            <a:r>
              <a:rPr lang="en-CA" sz="2800" dirty="0" smtClean="0"/>
              <a:t>     </a:t>
            </a:r>
            <a:r>
              <a:rPr lang="en-CA" sz="2800" b="1" dirty="0" smtClean="0"/>
              <a:t>Example 2</a:t>
            </a:r>
            <a:r>
              <a:rPr lang="en-CA" sz="2800" dirty="0" smtClean="0"/>
              <a:t>: No decent poetry has been written since T. S. Eliot died, and even he wasn’t in the same class as  W. B. Yeats? How can you possibly say that poetry is getting better?   </a:t>
            </a:r>
          </a:p>
          <a:p>
            <a:endParaRPr lang="en-US" dirty="0"/>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Continued </a:t>
            </a:r>
            <a:endParaRPr lang="en-US" dirty="0"/>
          </a:p>
        </p:txBody>
      </p:sp>
      <p:sp>
        <p:nvSpPr>
          <p:cNvPr id="3" name="Content Placeholder 2"/>
          <p:cNvSpPr>
            <a:spLocks noGrp="1"/>
          </p:cNvSpPr>
          <p:nvPr>
            <p:ph sz="quarter" idx="1"/>
          </p:nvPr>
        </p:nvSpPr>
        <p:spPr/>
        <p:txBody>
          <a:bodyPr/>
          <a:lstStyle/>
          <a:p>
            <a:endParaRPr lang="en-US" dirty="0" smtClean="0"/>
          </a:p>
          <a:p>
            <a:pPr>
              <a:buNone/>
            </a:pPr>
            <a:r>
              <a:rPr lang="en-CA" sz="2400" dirty="0" smtClean="0"/>
              <a:t>Premise 1: No decent poetry has been written since T. S. Eliot died.</a:t>
            </a:r>
          </a:p>
          <a:p>
            <a:pPr>
              <a:buNone/>
            </a:pPr>
            <a:r>
              <a:rPr lang="en-CA" sz="2400" dirty="0" smtClean="0"/>
              <a:t>Premise 2:  Elliot wasn’t in the same class as  W. B. Yeats. </a:t>
            </a:r>
          </a:p>
          <a:p>
            <a:pPr>
              <a:buNone/>
            </a:pPr>
            <a:r>
              <a:rPr lang="en-CA" sz="2400" dirty="0" smtClean="0"/>
              <a:t>Conclusion: Poetry is not getting any better. </a:t>
            </a:r>
            <a:endParaRPr lang="en-US"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CA" sz="2800" b="1" dirty="0" smtClean="0"/>
              <a:t>Multiple Conclusions and Complex Arguments </a:t>
            </a:r>
            <a:endParaRPr lang="en-CA" sz="2800" b="1" dirty="0"/>
          </a:p>
        </p:txBody>
      </p:sp>
      <p:sp>
        <p:nvSpPr>
          <p:cNvPr id="3" name="Content Placeholder 2"/>
          <p:cNvSpPr>
            <a:spLocks noGrp="1"/>
          </p:cNvSpPr>
          <p:nvPr>
            <p:ph sz="quarter" idx="1"/>
          </p:nvPr>
        </p:nvSpPr>
        <p:spPr/>
        <p:txBody>
          <a:bodyPr>
            <a:normAutofit fontScale="92500" lnSpcReduction="20000"/>
          </a:bodyPr>
          <a:lstStyle/>
          <a:p>
            <a:r>
              <a:rPr lang="en-CA" dirty="0" smtClean="0"/>
              <a:t>A </a:t>
            </a:r>
            <a:r>
              <a:rPr lang="en-CA" b="1" dirty="0" smtClean="0"/>
              <a:t>single argument </a:t>
            </a:r>
            <a:r>
              <a:rPr lang="en-CA" dirty="0" smtClean="0"/>
              <a:t>sometimes has more than one </a:t>
            </a:r>
            <a:r>
              <a:rPr lang="en-CA" b="1" dirty="0" smtClean="0"/>
              <a:t>conclusion</a:t>
            </a:r>
            <a:r>
              <a:rPr lang="en-CA" dirty="0" smtClean="0"/>
              <a:t>. </a:t>
            </a:r>
          </a:p>
          <a:p>
            <a:r>
              <a:rPr lang="en-CA" b="1" dirty="0" smtClean="0"/>
              <a:t>Example: </a:t>
            </a:r>
          </a:p>
          <a:p>
            <a:pPr>
              <a:buNone/>
            </a:pPr>
            <a:r>
              <a:rPr lang="en-CA" b="1" dirty="0" smtClean="0"/>
              <a:t>    </a:t>
            </a:r>
            <a:r>
              <a:rPr lang="en-CA" dirty="0" smtClean="0"/>
              <a:t>Either the chauffeur or the butler killed Thickson. But the Butler was in London on the day of the murder. So he didn’t do it. It must have been the chauffer. </a:t>
            </a:r>
          </a:p>
          <a:p>
            <a:pPr>
              <a:buNone/>
            </a:pPr>
            <a:r>
              <a:rPr lang="en-CA" dirty="0" smtClean="0"/>
              <a:t>    There are two arguments here: </a:t>
            </a:r>
          </a:p>
          <a:p>
            <a:pPr>
              <a:buNone/>
            </a:pPr>
            <a:r>
              <a:rPr lang="en-CA" dirty="0" smtClean="0"/>
              <a:t> 	1)     The Butler was in London on the day of the murder.</a:t>
            </a:r>
          </a:p>
          <a:p>
            <a:pPr>
              <a:buNone/>
            </a:pPr>
            <a:r>
              <a:rPr lang="en-CA" dirty="0" smtClean="0"/>
              <a:t>            So: the butler did not do it. </a:t>
            </a:r>
          </a:p>
          <a:p>
            <a:pPr>
              <a:buNone/>
            </a:pPr>
            <a:r>
              <a:rPr lang="en-CA" dirty="0" smtClean="0"/>
              <a:t>     2)    Either the chauffeur or the butler killed Thickson.</a:t>
            </a:r>
          </a:p>
          <a:p>
            <a:pPr>
              <a:buNone/>
            </a:pPr>
            <a:r>
              <a:rPr lang="en-CA" dirty="0" smtClean="0"/>
              <a:t>             But, the butler did not do it.</a:t>
            </a:r>
          </a:p>
          <a:p>
            <a:pPr>
              <a:buNone/>
            </a:pPr>
            <a:r>
              <a:rPr lang="en-CA" dirty="0" smtClean="0"/>
              <a:t>             So: It must have been the chauffer.  </a:t>
            </a:r>
            <a:endParaRPr lang="en-CA" dirty="0"/>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Simple and Complex Arguments </a:t>
            </a:r>
            <a:endParaRPr lang="en-CA" dirty="0"/>
          </a:p>
        </p:txBody>
      </p:sp>
      <p:sp>
        <p:nvSpPr>
          <p:cNvPr id="3" name="Content Placeholder 2"/>
          <p:cNvSpPr>
            <a:spLocks noGrp="1"/>
          </p:cNvSpPr>
          <p:nvPr>
            <p:ph sz="quarter" idx="1"/>
          </p:nvPr>
        </p:nvSpPr>
        <p:spPr/>
        <p:txBody>
          <a:bodyPr>
            <a:normAutofit fontScale="25000" lnSpcReduction="20000"/>
          </a:bodyPr>
          <a:lstStyle/>
          <a:p>
            <a:r>
              <a:rPr lang="en-CA" sz="17600" dirty="0" smtClean="0"/>
              <a:t>A single argument can have more than one conclusion.</a:t>
            </a:r>
          </a:p>
          <a:p>
            <a:r>
              <a:rPr lang="en-CA" sz="17600" dirty="0" smtClean="0"/>
              <a:t>Complex argument is an argument that has at least one intermediate conclusion (contains more than one inference).   </a:t>
            </a:r>
          </a:p>
          <a:p>
            <a:r>
              <a:rPr lang="en-CA" sz="17600" dirty="0" smtClean="0"/>
              <a:t> Simple argument is an argument that has no intermediate conclusions (contains only one inference) </a:t>
            </a:r>
          </a:p>
          <a:p>
            <a:pPr>
              <a:buNone/>
            </a:pPr>
            <a:r>
              <a:rPr lang="en-CA" sz="17600" dirty="0" smtClean="0"/>
              <a:t>   </a:t>
            </a:r>
          </a:p>
          <a:p>
            <a:pPr>
              <a:buNone/>
            </a:pPr>
            <a:r>
              <a:rPr lang="en-CA" sz="6700" dirty="0" smtClean="0"/>
              <a:t> </a:t>
            </a:r>
          </a:p>
          <a:p>
            <a:pPr>
              <a:buNone/>
            </a:pPr>
            <a:r>
              <a:rPr lang="en-CA" sz="3100" dirty="0" smtClean="0"/>
              <a:t>     </a:t>
            </a:r>
          </a:p>
          <a:p>
            <a:pPr>
              <a:buNone/>
            </a:pPr>
            <a:r>
              <a:rPr lang="en-CA" dirty="0" smtClean="0"/>
              <a:t> </a:t>
            </a:r>
            <a:endParaRPr lang="en-CA" dirty="0"/>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More Examples</a:t>
            </a:r>
            <a:endParaRPr lang="en-US" dirty="0"/>
          </a:p>
        </p:txBody>
      </p:sp>
      <p:sp>
        <p:nvSpPr>
          <p:cNvPr id="3" name="Content Placeholder 2"/>
          <p:cNvSpPr>
            <a:spLocks noGrp="1"/>
          </p:cNvSpPr>
          <p:nvPr>
            <p:ph sz="quarter" idx="1"/>
          </p:nvPr>
        </p:nvSpPr>
        <p:spPr/>
        <p:txBody>
          <a:bodyPr>
            <a:noAutofit/>
          </a:bodyPr>
          <a:lstStyle/>
          <a:p>
            <a:r>
              <a:rPr lang="en-US" sz="2400" dirty="0" smtClean="0"/>
              <a:t>You shouldn’t drink and drive because the penalties are stiff if you are caught. Besides, you might cause an accident. And you do have to drive tonight. So you shouldn’t have anything to drink tonight.</a:t>
            </a:r>
          </a:p>
          <a:p>
            <a:pPr>
              <a:buNone/>
            </a:pPr>
            <a:r>
              <a:rPr lang="en-US" sz="2400" dirty="0" smtClean="0"/>
              <a:t> 1. The penalties are stiff if you are caught drinking and driving. </a:t>
            </a:r>
          </a:p>
          <a:p>
            <a:pPr>
              <a:buNone/>
            </a:pPr>
            <a:r>
              <a:rPr lang="en-US" sz="2400" dirty="0" smtClean="0"/>
              <a:t> 2. You might cause an accident, if you drink and derive. </a:t>
            </a:r>
          </a:p>
          <a:p>
            <a:pPr>
              <a:buNone/>
            </a:pPr>
            <a:r>
              <a:rPr lang="en-US" sz="2400" dirty="0" smtClean="0"/>
              <a:t> 3. You shouldn't drink and derive. (Conclusion) </a:t>
            </a:r>
          </a:p>
          <a:p>
            <a:pPr>
              <a:buNone/>
            </a:pPr>
            <a:r>
              <a:rPr lang="en-US" sz="2400" dirty="0" smtClean="0"/>
              <a:t> </a:t>
            </a:r>
          </a:p>
          <a:p>
            <a:pPr>
              <a:buNone/>
            </a:pPr>
            <a:r>
              <a:rPr lang="en-US" sz="2400" dirty="0" smtClean="0"/>
              <a:t>1. You shouldn't drink and derive. </a:t>
            </a:r>
          </a:p>
          <a:p>
            <a:pPr>
              <a:buNone/>
            </a:pPr>
            <a:r>
              <a:rPr lang="en-US" sz="2400" dirty="0" smtClean="0"/>
              <a:t> 2. You have to derive tonight. </a:t>
            </a:r>
          </a:p>
          <a:p>
            <a:pPr>
              <a:buNone/>
            </a:pPr>
            <a:r>
              <a:rPr lang="en-US" sz="2400" dirty="0" smtClean="0"/>
              <a:t> 3. you shouldn’t have anything to drink tonight.  </a:t>
            </a:r>
            <a:r>
              <a:rPr lang="en-US" sz="2400" smtClean="0"/>
              <a:t>(conclusion) </a:t>
            </a:r>
            <a:endParaRPr lang="en-US" sz="2400" dirty="0" smtClean="0"/>
          </a:p>
          <a:p>
            <a:pPr>
              <a:buNone/>
            </a:pPr>
            <a:r>
              <a:rPr lang="en-US" sz="2400" dirty="0" smtClean="0"/>
              <a:t>          </a:t>
            </a:r>
            <a:endParaRPr lang="en-US" sz="2400" dirty="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More Examples  </a:t>
            </a:r>
            <a:endParaRPr lang="en-US" dirty="0"/>
          </a:p>
        </p:txBody>
      </p:sp>
      <p:sp>
        <p:nvSpPr>
          <p:cNvPr id="3" name="Content Placeholder 2"/>
          <p:cNvSpPr>
            <a:spLocks noGrp="1"/>
          </p:cNvSpPr>
          <p:nvPr>
            <p:ph sz="quarter" idx="1"/>
          </p:nvPr>
        </p:nvSpPr>
        <p:spPr/>
        <p:txBody>
          <a:bodyPr>
            <a:normAutofit fontScale="92500"/>
          </a:bodyPr>
          <a:lstStyle/>
          <a:p>
            <a:r>
              <a:rPr lang="en-CA" sz="2800" b="1" dirty="0" smtClean="0"/>
              <a:t>Examples:</a:t>
            </a:r>
            <a:r>
              <a:rPr lang="en-CA" sz="2800" dirty="0" smtClean="0"/>
              <a:t> </a:t>
            </a:r>
          </a:p>
          <a:p>
            <a:pPr>
              <a:buNone/>
            </a:pPr>
            <a:r>
              <a:rPr lang="en-CA" sz="2800" dirty="0" smtClean="0"/>
              <a:t>    If the crippling debts of Third World nations can be eased, then the national economies of these countries can start to grow at a healthy rate. And if these economies can experience growth, then millions of people can work their way out of poverty and starvation.  Fortunately, it is possible to ease the debts of these nations; thus, their economies can experience growth. Therefore it is possible for millions of the world’s poorest people to find their way out of the cycle of poverty.</a:t>
            </a:r>
            <a:endParaRPr lang="en-US" dirty="0"/>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Continued </a:t>
            </a:r>
            <a:endParaRPr lang="en-CA" dirty="0"/>
          </a:p>
        </p:txBody>
      </p:sp>
      <p:sp>
        <p:nvSpPr>
          <p:cNvPr id="3" name="Content Placeholder 2"/>
          <p:cNvSpPr>
            <a:spLocks noGrp="1"/>
          </p:cNvSpPr>
          <p:nvPr>
            <p:ph sz="quarter" idx="1"/>
          </p:nvPr>
        </p:nvSpPr>
        <p:spPr/>
        <p:txBody>
          <a:bodyPr>
            <a:normAutofit fontScale="25000" lnSpcReduction="20000"/>
          </a:bodyPr>
          <a:lstStyle/>
          <a:p>
            <a:pPr>
              <a:buNone/>
            </a:pPr>
            <a:r>
              <a:rPr lang="en-CA" sz="9600" b="1" dirty="0" smtClean="0"/>
              <a:t>First Inference</a:t>
            </a:r>
          </a:p>
          <a:p>
            <a:pPr>
              <a:buNone/>
            </a:pPr>
            <a:r>
              <a:rPr lang="en-CA" sz="9600" dirty="0" smtClean="0"/>
              <a:t>Premise 1: If the crippling debts of third world nations can be eased, then the national economies of these countries can start to grow at a healthy rate.</a:t>
            </a:r>
          </a:p>
          <a:p>
            <a:pPr>
              <a:buNone/>
            </a:pPr>
            <a:r>
              <a:rPr lang="en-CA" sz="9600" dirty="0" smtClean="0"/>
              <a:t>Premise 2: The debts of Third World nations can be eased. </a:t>
            </a:r>
          </a:p>
          <a:p>
            <a:pPr>
              <a:buNone/>
            </a:pPr>
            <a:r>
              <a:rPr lang="en-CA" sz="9600" dirty="0" smtClean="0"/>
              <a:t>Conclusion: The national economies of these nations can grow at a healthy rate.</a:t>
            </a:r>
          </a:p>
          <a:p>
            <a:pPr>
              <a:buNone/>
            </a:pPr>
            <a:r>
              <a:rPr lang="en-CA" sz="9600" b="1" dirty="0" smtClean="0"/>
              <a:t>Second Inference </a:t>
            </a:r>
          </a:p>
          <a:p>
            <a:pPr>
              <a:buNone/>
            </a:pPr>
            <a:r>
              <a:rPr lang="en-CA" sz="9600" dirty="0" smtClean="0"/>
              <a:t>Premise 1: If the economies of debtor nations can start to grow at a healthy rate, then millions of people can work their way out of poverty and starvation. </a:t>
            </a:r>
          </a:p>
          <a:p>
            <a:pPr>
              <a:buNone/>
            </a:pPr>
            <a:r>
              <a:rPr lang="en-CA" sz="9600" dirty="0" smtClean="0"/>
              <a:t>Premise 2: The national economies of these nations can grow at a healthy rate.</a:t>
            </a:r>
          </a:p>
          <a:p>
            <a:pPr>
              <a:buNone/>
            </a:pPr>
            <a:r>
              <a:rPr lang="en-CA" sz="9600" dirty="0" smtClean="0"/>
              <a:t>Conclusion:  Millions of  people  can work their way out of poverty.        </a:t>
            </a:r>
          </a:p>
          <a:p>
            <a:pPr>
              <a:buNone/>
            </a:pPr>
            <a:r>
              <a:rPr lang="en-CA" sz="9600" dirty="0" smtClean="0"/>
              <a:t>     </a:t>
            </a:r>
          </a:p>
          <a:p>
            <a:pPr>
              <a:buNone/>
            </a:pPr>
            <a:endParaRPr lang="en-CA" sz="3300" dirty="0"/>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Conclusion</a:t>
            </a:r>
            <a:endParaRPr lang="en-CA" dirty="0"/>
          </a:p>
        </p:txBody>
      </p:sp>
      <p:sp>
        <p:nvSpPr>
          <p:cNvPr id="3" name="Content Placeholder 2"/>
          <p:cNvSpPr>
            <a:spLocks noGrp="1"/>
          </p:cNvSpPr>
          <p:nvPr>
            <p:ph sz="quarter" idx="1"/>
          </p:nvPr>
        </p:nvSpPr>
        <p:spPr/>
        <p:txBody>
          <a:bodyPr>
            <a:normAutofit lnSpcReduction="10000"/>
          </a:bodyPr>
          <a:lstStyle/>
          <a:p>
            <a:r>
              <a:rPr lang="en-CA" dirty="0" smtClean="0"/>
              <a:t>This is one </a:t>
            </a:r>
            <a:r>
              <a:rPr lang="en-CA" b="1" dirty="0" smtClean="0"/>
              <a:t>single</a:t>
            </a:r>
            <a:r>
              <a:rPr lang="en-CA" dirty="0" smtClean="0"/>
              <a:t>, but </a:t>
            </a:r>
            <a:r>
              <a:rPr lang="en-CA" b="1" dirty="0" smtClean="0"/>
              <a:t>complex</a:t>
            </a:r>
            <a:r>
              <a:rPr lang="en-CA" dirty="0" smtClean="0"/>
              <a:t> argument. </a:t>
            </a:r>
          </a:p>
          <a:p>
            <a:r>
              <a:rPr lang="en-CA" dirty="0" smtClean="0"/>
              <a:t>The first conclusion is called the </a:t>
            </a:r>
            <a:r>
              <a:rPr lang="en-CA" b="1" dirty="0" smtClean="0"/>
              <a:t>intermediate</a:t>
            </a:r>
            <a:r>
              <a:rPr lang="en-CA" dirty="0" smtClean="0"/>
              <a:t> conclusion. </a:t>
            </a:r>
          </a:p>
          <a:p>
            <a:r>
              <a:rPr lang="en-CA" dirty="0" smtClean="0"/>
              <a:t>The second conclusion is called the </a:t>
            </a:r>
            <a:r>
              <a:rPr lang="en-CA" b="1" dirty="0" smtClean="0"/>
              <a:t>final</a:t>
            </a:r>
            <a:r>
              <a:rPr lang="en-CA" dirty="0" smtClean="0"/>
              <a:t> conclusion. </a:t>
            </a:r>
          </a:p>
          <a:p>
            <a:r>
              <a:rPr lang="en-CA" dirty="0" smtClean="0"/>
              <a:t>Simple argument has only </a:t>
            </a:r>
            <a:r>
              <a:rPr lang="en-CA" b="1" dirty="0" smtClean="0"/>
              <a:t>one </a:t>
            </a:r>
            <a:r>
              <a:rPr lang="en-CA" dirty="0" smtClean="0"/>
              <a:t>conclusion.</a:t>
            </a:r>
          </a:p>
          <a:p>
            <a:pPr>
              <a:buNone/>
            </a:pPr>
            <a:r>
              <a:rPr lang="en-CA" dirty="0" smtClean="0"/>
              <a:t>   </a:t>
            </a:r>
            <a:r>
              <a:rPr lang="en-CA" b="1" dirty="0" smtClean="0"/>
              <a:t>Example</a:t>
            </a:r>
            <a:r>
              <a:rPr lang="en-CA" dirty="0" smtClean="0"/>
              <a:t>: John is armed. Therefore, he is dangerous.  </a:t>
            </a:r>
          </a:p>
          <a:p>
            <a:r>
              <a:rPr lang="en-CA" dirty="0" smtClean="0"/>
              <a:t>Complex argument can have any number of intermediate conclusions, but only one final conclusion.  </a:t>
            </a:r>
            <a:endParaRPr lang="en-CA" dirty="0"/>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More Exercises </a:t>
            </a:r>
            <a:endParaRPr lang="en-US" dirty="0"/>
          </a:p>
        </p:txBody>
      </p:sp>
      <p:sp>
        <p:nvSpPr>
          <p:cNvPr id="3" name="Content Placeholder 2"/>
          <p:cNvSpPr>
            <a:spLocks noGrp="1"/>
          </p:cNvSpPr>
          <p:nvPr>
            <p:ph sz="quarter" idx="1"/>
          </p:nvPr>
        </p:nvSpPr>
        <p:spPr/>
        <p:txBody>
          <a:bodyPr>
            <a:normAutofit fontScale="85000" lnSpcReduction="10000"/>
          </a:bodyPr>
          <a:lstStyle/>
          <a:p>
            <a:pPr marL="514350" indent="-514350">
              <a:buNone/>
            </a:pPr>
            <a:r>
              <a:rPr lang="en-CA" dirty="0" smtClean="0"/>
              <a:t>1.     You should go home next weekend because you promised your parents you would. </a:t>
            </a:r>
          </a:p>
          <a:p>
            <a:pPr marL="514350" indent="-514350">
              <a:buNone/>
            </a:pPr>
            <a:r>
              <a:rPr lang="en-CA" dirty="0" smtClean="0"/>
              <a:t>2.     You should go home next weekend and have a good time with your friends.</a:t>
            </a:r>
          </a:p>
          <a:p>
            <a:pPr marL="514350" indent="-514350">
              <a:buNone/>
            </a:pPr>
            <a:r>
              <a:rPr lang="en-CA" dirty="0" smtClean="0"/>
              <a:t>3.    Ted won the intercollegiate ten thousand meters last year and has been training hard ever since, so he should win easily this year.</a:t>
            </a:r>
          </a:p>
          <a:p>
            <a:pPr marL="514350" indent="-514350">
              <a:buNone/>
            </a:pPr>
            <a:r>
              <a:rPr lang="en-CA" dirty="0" smtClean="0"/>
              <a:t>4.     I will be able to visit you next month after all. The doctor just told me that a second operation won’t be necessary and that I’ll be able to go home this Friday.</a:t>
            </a:r>
          </a:p>
          <a:p>
            <a:pPr marL="514350" indent="-514350">
              <a:buNone/>
            </a:pPr>
            <a:r>
              <a:rPr lang="en-CA" dirty="0" smtClean="0"/>
              <a:t>5.     His car skidded on the ice and hit a van in the middle of the intersection. The car was a write-off and the van suffered three thousand dollars in damage.        </a:t>
            </a:r>
            <a:endParaRPr lang="en-CA" dirty="0"/>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Continued</a:t>
            </a:r>
            <a:endParaRPr lang="en-CA" dirty="0"/>
          </a:p>
        </p:txBody>
      </p:sp>
      <p:sp>
        <p:nvSpPr>
          <p:cNvPr id="3" name="Content Placeholder 2"/>
          <p:cNvSpPr>
            <a:spLocks noGrp="1"/>
          </p:cNvSpPr>
          <p:nvPr>
            <p:ph sz="quarter" idx="1"/>
          </p:nvPr>
        </p:nvSpPr>
        <p:spPr/>
        <p:txBody>
          <a:bodyPr>
            <a:normAutofit fontScale="92500" lnSpcReduction="20000"/>
          </a:bodyPr>
          <a:lstStyle/>
          <a:p>
            <a:pPr>
              <a:buNone/>
            </a:pPr>
            <a:r>
              <a:rPr lang="en-CA" dirty="0" smtClean="0"/>
              <a:t>6. It is obvious that no great leader ever suffered from low self-esteem.</a:t>
            </a:r>
          </a:p>
          <a:p>
            <a:pPr>
              <a:buNone/>
            </a:pPr>
            <a:r>
              <a:rPr lang="en-CA" dirty="0" smtClean="0"/>
              <a:t>7. The company laid off 250 assembly line workers last week. I think they were justified because their sales had declined by 23 % in the past three months. </a:t>
            </a:r>
          </a:p>
          <a:p>
            <a:pPr>
              <a:buNone/>
            </a:pPr>
            <a:r>
              <a:rPr lang="en-CA" dirty="0" smtClean="0"/>
              <a:t>8. Many people think that thunder is caused by lightning. This is a mistake.</a:t>
            </a:r>
          </a:p>
          <a:p>
            <a:pPr>
              <a:buNone/>
            </a:pPr>
            <a:r>
              <a:rPr lang="en-CA" dirty="0" smtClean="0"/>
              <a:t>9. Most evenings I go for a walk after dinner. Usually, I walk to the park and back, which is about three kilometers, but last night I went as far as the library.</a:t>
            </a:r>
          </a:p>
          <a:p>
            <a:pPr>
              <a:buNone/>
            </a:pPr>
            <a:r>
              <a:rPr lang="en-CA" dirty="0" smtClean="0"/>
              <a:t>10. You’re crazy if you think you can take a full course load while working twenty hours a week, and pass your semester. Don’t you remember what  happened to Alex and </a:t>
            </a:r>
            <a:r>
              <a:rPr lang="en-CA" smtClean="0"/>
              <a:t>Doreen last year?            </a:t>
            </a:r>
            <a:endParaRPr lang="en-CA" dirty="0" smtClean="0"/>
          </a:p>
          <a:p>
            <a:pPr>
              <a:buNone/>
            </a:pPr>
            <a:endParaRPr lang="en-CA" dirty="0"/>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Exercises pp.10-11.</a:t>
            </a:r>
            <a:endParaRPr lang="en-CA" dirty="0"/>
          </a:p>
        </p:txBody>
      </p:sp>
      <p:sp>
        <p:nvSpPr>
          <p:cNvPr id="3" name="Content Placeholder 2"/>
          <p:cNvSpPr>
            <a:spLocks noGrp="1"/>
          </p:cNvSpPr>
          <p:nvPr>
            <p:ph sz="quarter" idx="1"/>
          </p:nvPr>
        </p:nvSpPr>
        <p:spPr/>
        <p:txBody>
          <a:bodyPr>
            <a:normAutofit fontScale="85000" lnSpcReduction="10000"/>
          </a:bodyPr>
          <a:lstStyle/>
          <a:p>
            <a:pPr>
              <a:buNone/>
            </a:pPr>
            <a:r>
              <a:rPr lang="en-CA" dirty="0" smtClean="0"/>
              <a:t>1. The snow is making driving conditions very dangerous. But I must still go out and vote even though my candidate has no chance of winning.</a:t>
            </a:r>
          </a:p>
          <a:p>
            <a:pPr>
              <a:buNone/>
            </a:pPr>
            <a:r>
              <a:rPr lang="en-CA" dirty="0" smtClean="0"/>
              <a:t>2. Smallpox is no longer a threat to anyone in the United States. And the vaccination against it is unpleasant and, in rare cases, life-threatening. We were wise when we ceased the routine vaccination of our children.</a:t>
            </a:r>
          </a:p>
          <a:p>
            <a:pPr>
              <a:buNone/>
            </a:pPr>
            <a:r>
              <a:rPr lang="en-CA" dirty="0" smtClean="0"/>
              <a:t>3. Herbert had the highest score on the qualifying exam, and so he will get first consideration for the job. The person who gets first consideration almost always does get the job. Thus, it is pretty sure that the job will go to Herbert. </a:t>
            </a:r>
          </a:p>
          <a:p>
            <a:pPr>
              <a:buNone/>
            </a:pPr>
            <a:r>
              <a:rPr lang="en-CA" dirty="0" smtClean="0"/>
              <a:t>4. The substance was dissolved in dilute hydrochloric acid. A pungent smell was given off. Finally, a milky precipitate was observed at the bottom of the breaker.</a:t>
            </a:r>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Continued</a:t>
            </a:r>
            <a:endParaRPr lang="en-CA" dirty="0"/>
          </a:p>
        </p:txBody>
      </p:sp>
      <p:sp>
        <p:nvSpPr>
          <p:cNvPr id="3" name="Content Placeholder 2"/>
          <p:cNvSpPr>
            <a:spLocks noGrp="1"/>
          </p:cNvSpPr>
          <p:nvPr>
            <p:ph sz="quarter" idx="1"/>
          </p:nvPr>
        </p:nvSpPr>
        <p:spPr/>
        <p:txBody>
          <a:bodyPr>
            <a:normAutofit lnSpcReduction="10000"/>
          </a:bodyPr>
          <a:lstStyle/>
          <a:p>
            <a:pPr>
              <a:buNone/>
            </a:pPr>
            <a:r>
              <a:rPr lang="en-CA" dirty="0" smtClean="0"/>
              <a:t>5. It looks like a duck! It sounds like a duck! It even walks like a duck! It must be a duck.</a:t>
            </a:r>
          </a:p>
          <a:p>
            <a:pPr>
              <a:buNone/>
            </a:pPr>
            <a:r>
              <a:rPr lang="en-CA" dirty="0" smtClean="0"/>
              <a:t>6. It is not difficult to program computers so that they “learn’’ from their mistakes. Thus, computers will soon exceed the abilities of humans at complex games such as chess or bridge. That makes it obvious that computes </a:t>
            </a:r>
            <a:r>
              <a:rPr lang="en-CA" i="1" dirty="0" smtClean="0"/>
              <a:t>think.</a:t>
            </a:r>
            <a:endParaRPr lang="en-CA" dirty="0" smtClean="0"/>
          </a:p>
          <a:p>
            <a:pPr>
              <a:buNone/>
            </a:pPr>
            <a:r>
              <a:rPr lang="en-CA" i="1" dirty="0" smtClean="0"/>
              <a:t>7.</a:t>
            </a:r>
            <a:r>
              <a:rPr lang="en-CA" dirty="0" smtClean="0"/>
              <a:t> Cheetah basketball begins again on November 1</a:t>
            </a:r>
            <a:r>
              <a:rPr lang="en-CA" baseline="30000" dirty="0" smtClean="0"/>
              <a:t>st</a:t>
            </a:r>
            <a:r>
              <a:rPr lang="en-CA" dirty="0" smtClean="0"/>
              <a:t> with Midnight Madness at the Cheetahdome! Get your tickets from the box office or the Student Center bookstore starting tomorrow.</a:t>
            </a:r>
            <a:endParaRPr lang="en-CA" i="1" dirty="0" smtClean="0"/>
          </a:p>
          <a:p>
            <a:pPr>
              <a:buNone/>
            </a:pPr>
            <a:endParaRPr lang="en-CA" b="1" strike="sngStrike" dirty="0"/>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Continued</a:t>
            </a:r>
            <a:endParaRPr lang="en-CA" dirty="0"/>
          </a:p>
        </p:txBody>
      </p:sp>
      <p:sp>
        <p:nvSpPr>
          <p:cNvPr id="3" name="Content Placeholder 2"/>
          <p:cNvSpPr>
            <a:spLocks noGrp="1"/>
          </p:cNvSpPr>
          <p:nvPr>
            <p:ph sz="quarter" idx="1"/>
          </p:nvPr>
        </p:nvSpPr>
        <p:spPr/>
        <p:txBody>
          <a:bodyPr>
            <a:normAutofit fontScale="92500" lnSpcReduction="10000"/>
          </a:bodyPr>
          <a:lstStyle/>
          <a:p>
            <a:pPr>
              <a:buNone/>
            </a:pPr>
            <a:r>
              <a:rPr lang="en-CA" dirty="0" smtClean="0"/>
              <a:t>8. The  Taipei study of the spread of SARS doesn’t establish its conclusion at all. The sample for the study was too small and wholly unrepresentative of the total population.</a:t>
            </a:r>
          </a:p>
          <a:p>
            <a:pPr>
              <a:buNone/>
            </a:pPr>
            <a:r>
              <a:rPr lang="en-CA" dirty="0" smtClean="0"/>
              <a:t>9. Charlene brown, executive chef at the Moulin Restaurant, offers one of the most exciting new menus in town. Her poached salmon with red pepper coulis is particularly inspired, and her attention to detail in her presentation is unparalleled.</a:t>
            </a:r>
          </a:p>
          <a:p>
            <a:pPr>
              <a:buNone/>
            </a:pPr>
            <a:r>
              <a:rPr lang="en-CA" dirty="0" smtClean="0"/>
              <a:t>10. You should stop killing every spider you see. Spiders help keep  down the insect population, and most of them pose no threat to people.</a:t>
            </a:r>
            <a:endParaRPr lang="en-CA" dirty="0"/>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Continued</a:t>
            </a:r>
            <a:endParaRPr lang="en-CA" dirty="0"/>
          </a:p>
        </p:txBody>
      </p:sp>
      <p:sp>
        <p:nvSpPr>
          <p:cNvPr id="3" name="Content Placeholder 2"/>
          <p:cNvSpPr>
            <a:spLocks noGrp="1"/>
          </p:cNvSpPr>
          <p:nvPr>
            <p:ph sz="quarter" idx="1"/>
          </p:nvPr>
        </p:nvSpPr>
        <p:spPr/>
        <p:txBody>
          <a:bodyPr>
            <a:normAutofit lnSpcReduction="10000"/>
          </a:bodyPr>
          <a:lstStyle/>
          <a:p>
            <a:pPr>
              <a:buNone/>
            </a:pPr>
            <a:r>
              <a:rPr lang="en-CA" dirty="0" smtClean="0"/>
              <a:t>11. Duchamp’s </a:t>
            </a:r>
            <a:r>
              <a:rPr lang="en-CA" i="1" dirty="0" smtClean="0"/>
              <a:t>Urinal </a:t>
            </a:r>
            <a:r>
              <a:rPr lang="en-CA" dirty="0" smtClean="0"/>
              <a:t>is considered an important work of modern art. The thing is nothing you can’t find in any men’s room. Modern art is garbage.                                            </a:t>
            </a:r>
          </a:p>
          <a:p>
            <a:pPr>
              <a:buNone/>
            </a:pPr>
            <a:r>
              <a:rPr lang="en-CA" dirty="0" smtClean="0"/>
              <a:t>12. Stop disagreeing with everything the boss says. I can tell she is getting angry. And don’t want to lose your promotion, do you?</a:t>
            </a:r>
          </a:p>
          <a:p>
            <a:pPr>
              <a:buNone/>
            </a:pPr>
            <a:r>
              <a:rPr lang="en-CA" dirty="0" smtClean="0"/>
              <a:t>13. An Oregon man said his wife had the right to commit suicide: “ Its not a matter of how long you live but the quality of life you live, and it was her life and her decision and she chose. She could not do the things she loved most anymore.’’</a:t>
            </a:r>
            <a:endParaRPr lang="en-CA" dirty="0"/>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Continued </a:t>
            </a:r>
            <a:endParaRPr lang="en-CA" dirty="0"/>
          </a:p>
        </p:txBody>
      </p:sp>
      <p:sp>
        <p:nvSpPr>
          <p:cNvPr id="3" name="Content Placeholder 2"/>
          <p:cNvSpPr>
            <a:spLocks noGrp="1"/>
          </p:cNvSpPr>
          <p:nvPr>
            <p:ph sz="quarter" idx="1"/>
          </p:nvPr>
        </p:nvSpPr>
        <p:spPr/>
        <p:txBody>
          <a:bodyPr>
            <a:normAutofit fontScale="92500"/>
          </a:bodyPr>
          <a:lstStyle/>
          <a:p>
            <a:pPr>
              <a:buNone/>
            </a:pPr>
            <a:r>
              <a:rPr lang="en-CA" dirty="0" smtClean="0"/>
              <a:t>14. Bamboo can grow up to four feet a day, but only after it is well established. This can take from three to five years, depending on the type of bamboo.</a:t>
            </a:r>
          </a:p>
          <a:p>
            <a:pPr>
              <a:buNone/>
            </a:pPr>
            <a:r>
              <a:rPr lang="en-CA" dirty="0" smtClean="0"/>
              <a:t>15. As much as I hate to be on the side of the liberals, we definitely should not have a constitutional amendment banning flag burning. Such an amendment would be the first ever to affect a freedom guaranteed by the First Amendment. Besides, flag burners may think they are showing disrespect by burning the flag of their country, but by being allowed to do so, they prove of the world that this country practices the freedom it preaches. </a:t>
            </a:r>
            <a:endParaRPr lang="en-CA" dirty="0"/>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Continued</a:t>
            </a:r>
            <a:endParaRPr lang="en-CA" dirty="0"/>
          </a:p>
        </p:txBody>
      </p:sp>
      <p:sp>
        <p:nvSpPr>
          <p:cNvPr id="3" name="Content Placeholder 2"/>
          <p:cNvSpPr>
            <a:spLocks noGrp="1"/>
          </p:cNvSpPr>
          <p:nvPr>
            <p:ph sz="quarter" idx="1"/>
          </p:nvPr>
        </p:nvSpPr>
        <p:spPr/>
        <p:txBody>
          <a:bodyPr/>
          <a:lstStyle/>
          <a:p>
            <a:pPr>
              <a:buNone/>
            </a:pPr>
            <a:r>
              <a:rPr lang="en-CA" dirty="0" smtClean="0"/>
              <a:t>16. </a:t>
            </a:r>
            <a:r>
              <a:rPr lang="en-CA" dirty="0" err="1" smtClean="0"/>
              <a:t>Blaise</a:t>
            </a:r>
            <a:r>
              <a:rPr lang="en-CA" dirty="0" smtClean="0"/>
              <a:t> Pascal realized that there were certain significant consequences of Torricelli’s hypothesis that the earth is surrounded by a dense sea of air. Among these were that barometers at different altitudes would contain mercury columns of differing heights. So, being a sickly fellow, he persuaded his brother-in-law to do a spot of climbing in order to test out the hypothesis. Thus was Torricelli’s hypothesis  comprehensively confirmed.</a:t>
            </a:r>
          </a:p>
          <a:p>
            <a:pPr>
              <a:buNone/>
            </a:pPr>
            <a:r>
              <a:rPr lang="en-CA" dirty="0" smtClean="0"/>
              <a:t> </a:t>
            </a:r>
            <a:endParaRPr lang="en-CA" dirty="0"/>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Continued</a:t>
            </a:r>
            <a:endParaRPr lang="en-CA" dirty="0"/>
          </a:p>
        </p:txBody>
      </p:sp>
      <p:sp>
        <p:nvSpPr>
          <p:cNvPr id="3" name="Content Placeholder 2"/>
          <p:cNvSpPr>
            <a:spLocks noGrp="1"/>
          </p:cNvSpPr>
          <p:nvPr>
            <p:ph sz="quarter" idx="1"/>
          </p:nvPr>
        </p:nvSpPr>
        <p:spPr/>
        <p:txBody>
          <a:bodyPr>
            <a:normAutofit fontScale="92500" lnSpcReduction="10000"/>
          </a:bodyPr>
          <a:lstStyle/>
          <a:p>
            <a:pPr>
              <a:buNone/>
            </a:pPr>
            <a:r>
              <a:rPr lang="en-CA" dirty="0" smtClean="0"/>
              <a:t>17. Recently, cultural anthropologists have disagreed over whether cannibalism was ever widespread and weather it exists at all today. “Cannibals are largely creatures of our own surmise, ” says one. “Ritual or habitual cannibalism is rare or nonexistent: There are no reliable , first-hand witness of the practice, and almost all reports are based hearsay. ’’</a:t>
            </a:r>
          </a:p>
          <a:p>
            <a:pPr>
              <a:buNone/>
            </a:pPr>
            <a:r>
              <a:rPr lang="en-CA" dirty="0" smtClean="0"/>
              <a:t>18. “Mountains of statistics suggest that the public is far more susceptible to scientific nonsense than political nonsense. More than half of Americans are unaware that the earth orbits the sun and takes a year to do it. Many people simply do not have the tools to distinguish charlatans from honest researchers.’’  </a:t>
            </a:r>
            <a:endParaRPr lang="en-CA" dirty="0"/>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p:txBody>
          <a:bodyPr/>
          <a:lstStyle/>
          <a:p>
            <a:r>
              <a:rPr lang="en-CA" dirty="0" smtClean="0"/>
              <a:t>Analyzing Arguments </a:t>
            </a:r>
            <a:endParaRPr lang="en-CA" dirty="0"/>
          </a:p>
        </p:txBody>
      </p:sp>
      <p:sp>
        <p:nvSpPr>
          <p:cNvPr id="2" name="Title 1"/>
          <p:cNvSpPr>
            <a:spLocks noGrp="1"/>
          </p:cNvSpPr>
          <p:nvPr>
            <p:ph type="ctrTitle"/>
          </p:nvPr>
        </p:nvSpPr>
        <p:spPr/>
        <p:txBody>
          <a:bodyPr/>
          <a:lstStyle/>
          <a:p>
            <a:r>
              <a:rPr lang="en-CA" dirty="0" smtClean="0"/>
              <a:t>Chapter 2 </a:t>
            </a:r>
            <a:endParaRPr lang="en-CA" dirty="0"/>
          </a:p>
        </p:txBody>
      </p:sp>
    </p:spTree>
    <p:extLst>
      <p:ext uri="{BB962C8B-B14F-4D97-AF65-F5344CB8AC3E}">
        <p14:creationId xmlns:p14="http://schemas.microsoft.com/office/powerpoint/2010/main" val="189398968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          Three Steps </a:t>
            </a:r>
            <a:endParaRPr lang="en-US" dirty="0"/>
          </a:p>
        </p:txBody>
      </p:sp>
      <p:sp>
        <p:nvSpPr>
          <p:cNvPr id="3" name="Content Placeholder 2"/>
          <p:cNvSpPr>
            <a:spLocks noGrp="1"/>
          </p:cNvSpPr>
          <p:nvPr>
            <p:ph sz="quarter" idx="1"/>
          </p:nvPr>
        </p:nvSpPr>
        <p:spPr/>
        <p:txBody>
          <a:bodyPr/>
          <a:lstStyle/>
          <a:p>
            <a:pPr marL="514350" indent="-514350">
              <a:buAutoNum type="alphaUcParenBoth"/>
            </a:pPr>
            <a:r>
              <a:rPr lang="en-US" dirty="0" smtClean="0"/>
              <a:t>Recognizing Arguments</a:t>
            </a:r>
          </a:p>
          <a:p>
            <a:pPr marL="514350" indent="-514350">
              <a:buAutoNum type="alphaUcParenBoth"/>
            </a:pPr>
            <a:r>
              <a:rPr lang="en-US" dirty="0" smtClean="0"/>
              <a:t>Analyzing Arguments</a:t>
            </a:r>
          </a:p>
          <a:p>
            <a:pPr marL="514350" indent="-514350">
              <a:buAutoNum type="alphaUcParenBoth"/>
            </a:pPr>
            <a:r>
              <a:rPr lang="en-US" dirty="0" smtClean="0"/>
              <a:t>Evaluating Arguments  </a:t>
            </a:r>
            <a:endParaRPr lang="en-US" dirty="0"/>
          </a:p>
        </p:txBody>
      </p:sp>
    </p:spTree>
    <p:extLst>
      <p:ext uri="{BB962C8B-B14F-4D97-AF65-F5344CB8AC3E}">
        <p14:creationId xmlns:p14="http://schemas.microsoft.com/office/powerpoint/2010/main" val="335577148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How to Analyze Arguments </a:t>
            </a:r>
            <a:endParaRPr lang="en-CA" dirty="0"/>
          </a:p>
        </p:txBody>
      </p:sp>
      <p:sp>
        <p:nvSpPr>
          <p:cNvPr id="3" name="Content Placeholder 2"/>
          <p:cNvSpPr>
            <a:spLocks noGrp="1"/>
          </p:cNvSpPr>
          <p:nvPr>
            <p:ph sz="quarter" idx="1"/>
          </p:nvPr>
        </p:nvSpPr>
        <p:spPr/>
        <p:txBody>
          <a:bodyPr>
            <a:normAutofit/>
          </a:bodyPr>
          <a:lstStyle/>
          <a:p>
            <a:pPr lvl="0"/>
            <a:r>
              <a:rPr lang="en-US" sz="2800" dirty="0" smtClean="0"/>
              <a:t>There are different ways for </a:t>
            </a:r>
            <a:r>
              <a:rPr lang="en-US" sz="2800" b="1" dirty="0" smtClean="0"/>
              <a:t>analyzing</a:t>
            </a:r>
            <a:r>
              <a:rPr lang="en-US" sz="2800" dirty="0" smtClean="0"/>
              <a:t> arguments.</a:t>
            </a:r>
            <a:endParaRPr lang="en-CA" sz="1400" dirty="0" smtClean="0"/>
          </a:p>
          <a:p>
            <a:pPr lvl="0"/>
            <a:r>
              <a:rPr lang="en-US" dirty="0" smtClean="0"/>
              <a:t>The one we’ll use in this course is just one.</a:t>
            </a:r>
            <a:endParaRPr lang="en-CA" dirty="0" smtClean="0"/>
          </a:p>
          <a:p>
            <a:r>
              <a:rPr lang="en-US" sz="2800" dirty="0" smtClean="0"/>
              <a:t> Our goal is to present arguments in what is known as </a:t>
            </a:r>
            <a:r>
              <a:rPr lang="en-US" sz="2800" b="1" dirty="0" smtClean="0"/>
              <a:t>standard form</a:t>
            </a:r>
            <a:r>
              <a:rPr lang="en-US" sz="2800" dirty="0" smtClean="0"/>
              <a:t> and provide a </a:t>
            </a:r>
            <a:r>
              <a:rPr lang="en-US" sz="2800" b="1" dirty="0" smtClean="0"/>
              <a:t>diagram</a:t>
            </a:r>
            <a:r>
              <a:rPr lang="en-US" sz="2800" dirty="0" smtClean="0"/>
              <a:t> for the argument.</a:t>
            </a:r>
            <a:endParaRPr lang="en-CA" sz="1400" dirty="0" smtClean="0"/>
          </a:p>
          <a:p>
            <a:r>
              <a:rPr lang="en-US" sz="2800" dirty="0" smtClean="0"/>
              <a:t>It is slightly </a:t>
            </a:r>
            <a:r>
              <a:rPr lang="en-US" sz="2800" b="1" dirty="0" smtClean="0"/>
              <a:t>arbitrary</a:t>
            </a:r>
            <a:r>
              <a:rPr lang="en-US" sz="2800" dirty="0" smtClean="0"/>
              <a:t> or </a:t>
            </a:r>
            <a:r>
              <a:rPr lang="en-US" sz="2800" b="1" dirty="0" smtClean="0"/>
              <a:t>artificial</a:t>
            </a:r>
            <a:r>
              <a:rPr lang="en-US" sz="2800" dirty="0" smtClean="0"/>
              <a:t>, but a helpful way of getting clearer on the content and structure of an argument.   </a:t>
            </a:r>
          </a:p>
          <a:p>
            <a:pPr>
              <a:buNone/>
            </a:pPr>
            <a:endParaRPr lang="en-CA" sz="1400" dirty="0" smtClean="0"/>
          </a:p>
          <a:p>
            <a:pPr lvl="2"/>
            <a:endParaRPr lang="en-CA" sz="1100" dirty="0" smtClean="0"/>
          </a:p>
          <a:p>
            <a:pPr>
              <a:buNone/>
            </a:pPr>
            <a:endParaRPr lang="en-CA" dirty="0"/>
          </a:p>
        </p:txBody>
      </p:sp>
    </p:spTree>
    <p:extLst>
      <p:ext uri="{BB962C8B-B14F-4D97-AF65-F5344CB8AC3E}">
        <p14:creationId xmlns:p14="http://schemas.microsoft.com/office/powerpoint/2010/main" val="2951224722"/>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CA" dirty="0" smtClean="0"/>
              <a:t> The Strategy to Analyze Arguments I </a:t>
            </a:r>
            <a:endParaRPr lang="en-CA" dirty="0"/>
          </a:p>
        </p:txBody>
      </p:sp>
      <p:sp>
        <p:nvSpPr>
          <p:cNvPr id="3" name="Content Placeholder 2"/>
          <p:cNvSpPr>
            <a:spLocks noGrp="1"/>
          </p:cNvSpPr>
          <p:nvPr>
            <p:ph sz="quarter" idx="1"/>
          </p:nvPr>
        </p:nvSpPr>
        <p:spPr/>
        <p:txBody>
          <a:bodyPr>
            <a:normAutofit fontScale="85000" lnSpcReduction="20000"/>
          </a:bodyPr>
          <a:lstStyle/>
          <a:p>
            <a:r>
              <a:rPr lang="en-US" sz="2800" b="1" dirty="0" smtClean="0"/>
              <a:t>The Strategy:</a:t>
            </a:r>
            <a:r>
              <a:rPr lang="en-US" sz="2800" dirty="0" smtClean="0"/>
              <a:t> </a:t>
            </a:r>
            <a:endParaRPr lang="en-CA" sz="1400" dirty="0" smtClean="0"/>
          </a:p>
          <a:p>
            <a:pPr marL="514350" indent="-514350">
              <a:buNone/>
            </a:pPr>
            <a:r>
              <a:rPr lang="en-US" sz="2800" dirty="0" smtClean="0"/>
              <a:t>(1) Probably, the best piece of advice is to see if we can first detect what the </a:t>
            </a:r>
            <a:r>
              <a:rPr lang="en-US" sz="2800" b="1" dirty="0" smtClean="0"/>
              <a:t>conclusion</a:t>
            </a:r>
            <a:r>
              <a:rPr lang="en-US" sz="2800" dirty="0" smtClean="0"/>
              <a:t> is.</a:t>
            </a:r>
            <a:endParaRPr lang="en-CA" sz="1400" dirty="0" smtClean="0"/>
          </a:p>
          <a:p>
            <a:pPr marL="514350" lvl="2" indent="-514350">
              <a:spcBef>
                <a:spcPts val="580"/>
              </a:spcBef>
              <a:buClr>
                <a:schemeClr val="accent1"/>
              </a:buClr>
              <a:buNone/>
            </a:pPr>
            <a:r>
              <a:rPr lang="en-CA" sz="2800" dirty="0" smtClean="0"/>
              <a:t>(2) </a:t>
            </a:r>
            <a:r>
              <a:rPr lang="en-US" sz="2800" dirty="0" smtClean="0"/>
              <a:t>Identify any </a:t>
            </a:r>
            <a:r>
              <a:rPr lang="en-US" sz="2800" b="1" dirty="0" smtClean="0"/>
              <a:t>inference indicators </a:t>
            </a:r>
            <a:r>
              <a:rPr lang="en-US" sz="2800" dirty="0" smtClean="0"/>
              <a:t>(since, because, therefore, so, thus, etc.).</a:t>
            </a:r>
          </a:p>
          <a:p>
            <a:pPr marL="514350" lvl="2" indent="-514350">
              <a:spcBef>
                <a:spcPts val="580"/>
              </a:spcBef>
              <a:buClr>
                <a:schemeClr val="accent1"/>
              </a:buClr>
              <a:buNone/>
            </a:pPr>
            <a:r>
              <a:rPr lang="en-US" sz="2800" dirty="0" smtClean="0"/>
              <a:t> (3) Rule out descriptions, reports, disputes, commands, etc. </a:t>
            </a:r>
          </a:p>
          <a:p>
            <a:pPr marL="514350" lvl="2" indent="-514350">
              <a:spcBef>
                <a:spcPts val="580"/>
              </a:spcBef>
              <a:buClr>
                <a:schemeClr val="accent1"/>
              </a:buClr>
              <a:buNone/>
            </a:pPr>
            <a:r>
              <a:rPr lang="en-US" sz="2800" dirty="0" smtClean="0"/>
              <a:t> (4) Identify if the argument is simple or complex.</a:t>
            </a:r>
          </a:p>
          <a:p>
            <a:pPr marL="514350" lvl="2" indent="-514350">
              <a:spcBef>
                <a:spcPts val="580"/>
              </a:spcBef>
              <a:buClr>
                <a:schemeClr val="accent1"/>
              </a:buClr>
              <a:buNone/>
            </a:pPr>
            <a:r>
              <a:rPr lang="en-US" sz="2800" dirty="0" smtClean="0"/>
              <a:t> (5)  If it is a simple argument, identify what the conclusion is.</a:t>
            </a:r>
            <a:endParaRPr lang="en-CA" sz="1400" dirty="0" smtClean="0"/>
          </a:p>
          <a:p>
            <a:pPr>
              <a:buNone/>
            </a:pPr>
            <a:r>
              <a:rPr lang="en-US" sz="2800" dirty="0" smtClean="0"/>
              <a:t> (6) If it is a complex argument, determine what the </a:t>
            </a:r>
            <a:r>
              <a:rPr lang="en-US" sz="2800" b="1" dirty="0" smtClean="0"/>
              <a:t>final</a:t>
            </a:r>
          </a:p>
          <a:p>
            <a:pPr>
              <a:buNone/>
            </a:pPr>
            <a:r>
              <a:rPr lang="en-US" sz="2800" b="1" dirty="0" smtClean="0"/>
              <a:t>       conclusion</a:t>
            </a:r>
            <a:r>
              <a:rPr lang="en-US" sz="2800" dirty="0" smtClean="0"/>
              <a:t> is, along with the </a:t>
            </a:r>
            <a:r>
              <a:rPr lang="en-US" sz="2800" b="1" dirty="0" smtClean="0"/>
              <a:t>intermediate</a:t>
            </a:r>
          </a:p>
          <a:p>
            <a:pPr>
              <a:buNone/>
            </a:pPr>
            <a:r>
              <a:rPr lang="en-US" sz="2800" b="1" dirty="0" smtClean="0"/>
              <a:t>       conclusion</a:t>
            </a:r>
            <a:r>
              <a:rPr lang="en-US" sz="2800" dirty="0" smtClean="0"/>
              <a:t> or </a:t>
            </a:r>
            <a:r>
              <a:rPr lang="en-US" sz="2800" b="1" dirty="0" smtClean="0"/>
              <a:t>intermediate conclusions</a:t>
            </a:r>
            <a:r>
              <a:rPr lang="en-US" sz="2800" dirty="0" smtClean="0"/>
              <a:t>.</a:t>
            </a:r>
          </a:p>
          <a:p>
            <a:pPr>
              <a:buNone/>
            </a:pPr>
            <a:endParaRPr lang="en-CA" sz="1400" dirty="0" smtClean="0"/>
          </a:p>
          <a:p>
            <a:pPr marL="274320" lvl="2" indent="-274320">
              <a:spcBef>
                <a:spcPts val="580"/>
              </a:spcBef>
              <a:buClr>
                <a:schemeClr val="accent1"/>
              </a:buClr>
              <a:buNone/>
            </a:pPr>
            <a:endParaRPr lang="en-CA" sz="2800" dirty="0" smtClean="0"/>
          </a:p>
          <a:p>
            <a:pPr marL="274320" lvl="2" indent="-274320">
              <a:spcBef>
                <a:spcPts val="580"/>
              </a:spcBef>
              <a:buClr>
                <a:schemeClr val="accent1"/>
              </a:buClr>
              <a:buNone/>
            </a:pPr>
            <a:endParaRPr lang="en-CA" sz="2800" dirty="0" smtClean="0"/>
          </a:p>
          <a:p>
            <a:pPr>
              <a:buNone/>
            </a:pPr>
            <a:endParaRPr lang="en-CA" dirty="0"/>
          </a:p>
        </p:txBody>
      </p:sp>
    </p:spTree>
    <p:extLst>
      <p:ext uri="{BB962C8B-B14F-4D97-AF65-F5344CB8AC3E}">
        <p14:creationId xmlns:p14="http://schemas.microsoft.com/office/powerpoint/2010/main" val="658628514"/>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CA" dirty="0" smtClean="0"/>
              <a:t>The Strategy to Analyze Arguments II </a:t>
            </a:r>
            <a:endParaRPr lang="en-US" dirty="0"/>
          </a:p>
        </p:txBody>
      </p:sp>
      <p:sp>
        <p:nvSpPr>
          <p:cNvPr id="3" name="Content Placeholder 2"/>
          <p:cNvSpPr>
            <a:spLocks noGrp="1"/>
          </p:cNvSpPr>
          <p:nvPr>
            <p:ph sz="quarter" idx="1"/>
          </p:nvPr>
        </p:nvSpPr>
        <p:spPr/>
        <p:txBody>
          <a:bodyPr>
            <a:normAutofit fontScale="92500"/>
          </a:bodyPr>
          <a:lstStyle/>
          <a:p>
            <a:pPr>
              <a:buNone/>
            </a:pPr>
            <a:r>
              <a:rPr lang="en-US" sz="2400" dirty="0" smtClean="0"/>
              <a:t>(7) Ignore or get rid of elements that do not belong to the argument.</a:t>
            </a:r>
          </a:p>
          <a:p>
            <a:pPr>
              <a:buNone/>
            </a:pPr>
            <a:r>
              <a:rPr lang="en-US" sz="2400" dirty="0" smtClean="0"/>
              <a:t>     </a:t>
            </a:r>
            <a:r>
              <a:rPr lang="en-US" sz="2000" dirty="0" smtClean="0"/>
              <a:t>Come on. Pay attention. Marriage is an institution that should be</a:t>
            </a:r>
          </a:p>
          <a:p>
            <a:pPr>
              <a:buNone/>
            </a:pPr>
            <a:r>
              <a:rPr lang="en-US" sz="2000" dirty="0" smtClean="0"/>
              <a:t>      discarded. I was married for six months myself, you know. You</a:t>
            </a:r>
          </a:p>
          <a:p>
            <a:pPr>
              <a:buNone/>
            </a:pPr>
            <a:r>
              <a:rPr lang="en-US" sz="2000" dirty="0" smtClean="0"/>
              <a:t>      shouldn’t listen to “Dear Abby” and those other moralists. All </a:t>
            </a:r>
          </a:p>
          <a:p>
            <a:pPr>
              <a:buNone/>
            </a:pPr>
            <a:r>
              <a:rPr lang="en-US" sz="2000" dirty="0" smtClean="0"/>
              <a:t>      marriage does is make it too hard to get out of a bad relationship</a:t>
            </a:r>
            <a:r>
              <a:rPr lang="en-US" sz="2400" dirty="0" smtClean="0"/>
              <a:t>.   </a:t>
            </a:r>
            <a:endParaRPr lang="en-CA" sz="2400" dirty="0" smtClean="0"/>
          </a:p>
          <a:p>
            <a:pPr>
              <a:buNone/>
            </a:pPr>
            <a:r>
              <a:rPr lang="en-US" sz="2400" dirty="0" smtClean="0"/>
              <a:t>(8) Reformulate claims when necessary.</a:t>
            </a:r>
          </a:p>
          <a:p>
            <a:pPr>
              <a:buNone/>
            </a:pPr>
            <a:r>
              <a:rPr lang="en-US" sz="2400" dirty="0" smtClean="0"/>
              <a:t>      </a:t>
            </a:r>
            <a:r>
              <a:rPr lang="en-US" sz="2000" dirty="0" smtClean="0"/>
              <a:t>How can you possibly say that poetry is getting better?</a:t>
            </a:r>
            <a:r>
              <a:rPr lang="en-US" sz="2400" dirty="0" smtClean="0"/>
              <a:t> </a:t>
            </a:r>
            <a:r>
              <a:rPr lang="en-US" sz="2000" dirty="0" smtClean="0"/>
              <a:t> </a:t>
            </a:r>
          </a:p>
          <a:p>
            <a:pPr>
              <a:buNone/>
            </a:pPr>
            <a:r>
              <a:rPr lang="en-US" sz="2000" dirty="0" smtClean="0"/>
              <a:t>       Poetry is not getting better.  </a:t>
            </a:r>
          </a:p>
          <a:p>
            <a:pPr>
              <a:buNone/>
            </a:pPr>
            <a:r>
              <a:rPr lang="en-US" sz="2400" dirty="0" smtClean="0"/>
              <a:t>(9) The only rule: Do what you can as you can. Start with what is clear and build from there. </a:t>
            </a:r>
            <a:endParaRPr lang="en-CA" sz="2400" dirty="0" smtClean="0"/>
          </a:p>
        </p:txBody>
      </p:sp>
    </p:spTree>
    <p:extLst>
      <p:ext uri="{BB962C8B-B14F-4D97-AF65-F5344CB8AC3E}">
        <p14:creationId xmlns:p14="http://schemas.microsoft.com/office/powerpoint/2010/main" val="2633092615"/>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CA" dirty="0" smtClean="0"/>
              <a:t>Showing the structure of Arguments </a:t>
            </a:r>
            <a:endParaRPr lang="en-CA" dirty="0"/>
          </a:p>
        </p:txBody>
      </p:sp>
      <p:sp>
        <p:nvSpPr>
          <p:cNvPr id="3" name="Content Placeholder 2"/>
          <p:cNvSpPr>
            <a:spLocks noGrp="1"/>
          </p:cNvSpPr>
          <p:nvPr>
            <p:ph sz="quarter" idx="1"/>
          </p:nvPr>
        </p:nvSpPr>
        <p:spPr/>
        <p:txBody>
          <a:bodyPr>
            <a:noAutofit/>
          </a:bodyPr>
          <a:lstStyle/>
          <a:p>
            <a:r>
              <a:rPr lang="en-CA" sz="2800" b="1" dirty="0" smtClean="0"/>
              <a:t>Simple Arguments: Standard Form</a:t>
            </a:r>
          </a:p>
          <a:p>
            <a:pPr>
              <a:buNone/>
            </a:pPr>
            <a:r>
              <a:rPr lang="en-CA" sz="2800" b="1" dirty="0" smtClean="0"/>
              <a:t>    </a:t>
            </a:r>
            <a:r>
              <a:rPr lang="en-CA" sz="2800" dirty="0" smtClean="0"/>
              <a:t>We put simple arguments into standard form by listing the premises one after another, drawing a line, then stating the conclusion. Consider this example: </a:t>
            </a:r>
          </a:p>
          <a:p>
            <a:pPr>
              <a:buNone/>
            </a:pPr>
            <a:r>
              <a:rPr lang="en-CA" sz="2800" b="1" dirty="0" smtClean="0"/>
              <a:t>          </a:t>
            </a:r>
            <a:r>
              <a:rPr lang="en-CA" sz="2800" dirty="0" smtClean="0"/>
              <a:t>1. Strikes by public employees are illegal. (P)</a:t>
            </a:r>
          </a:p>
          <a:p>
            <a:pPr>
              <a:buNone/>
            </a:pPr>
            <a:r>
              <a:rPr lang="en-CA" sz="2800" dirty="0" smtClean="0"/>
              <a:t>          2. The teachers at PS 197 are public employees. (P) </a:t>
            </a:r>
          </a:p>
          <a:p>
            <a:pPr>
              <a:buNone/>
            </a:pPr>
            <a:r>
              <a:rPr lang="en-CA" sz="2800" dirty="0" smtClean="0"/>
              <a:t>          —————————————————</a:t>
            </a:r>
          </a:p>
          <a:p>
            <a:pPr>
              <a:buNone/>
            </a:pPr>
            <a:r>
              <a:rPr lang="en-CA" sz="2800" dirty="0" smtClean="0"/>
              <a:t>          3. The strike by the teachers at PS 197 is illegal. (C:</a:t>
            </a:r>
          </a:p>
          <a:p>
            <a:pPr>
              <a:buNone/>
            </a:pPr>
            <a:r>
              <a:rPr lang="en-CA" sz="2800" dirty="0" smtClean="0"/>
              <a:t>               from 1,2) </a:t>
            </a:r>
          </a:p>
          <a:p>
            <a:pPr>
              <a:buNone/>
            </a:pPr>
            <a:r>
              <a:rPr lang="en-CA" sz="2800" dirty="0" smtClean="0"/>
              <a:t>   </a:t>
            </a:r>
          </a:p>
          <a:p>
            <a:pPr>
              <a:buNone/>
            </a:pPr>
            <a:r>
              <a:rPr lang="en-CA" sz="2800" dirty="0" smtClean="0"/>
              <a:t>       </a:t>
            </a:r>
          </a:p>
          <a:p>
            <a:pPr>
              <a:buNone/>
            </a:pPr>
            <a:r>
              <a:rPr lang="en-CA" sz="2800" dirty="0" smtClean="0"/>
              <a:t> </a:t>
            </a:r>
            <a:endParaRPr lang="en-CA" sz="2800" dirty="0"/>
          </a:p>
        </p:txBody>
      </p:sp>
    </p:spTree>
    <p:extLst>
      <p:ext uri="{BB962C8B-B14F-4D97-AF65-F5344CB8AC3E}">
        <p14:creationId xmlns:p14="http://schemas.microsoft.com/office/powerpoint/2010/main" val="1915320322"/>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                    Or</a:t>
            </a:r>
            <a:endParaRPr lang="en-US" b="1" dirty="0"/>
          </a:p>
        </p:txBody>
      </p:sp>
      <p:sp>
        <p:nvSpPr>
          <p:cNvPr id="3" name="Content Placeholder 2"/>
          <p:cNvSpPr>
            <a:spLocks noGrp="1"/>
          </p:cNvSpPr>
          <p:nvPr>
            <p:ph sz="quarter" idx="1"/>
          </p:nvPr>
        </p:nvSpPr>
        <p:spPr/>
        <p:txBody>
          <a:bodyPr>
            <a:normAutofit fontScale="92500" lnSpcReduction="20000"/>
          </a:bodyPr>
          <a:lstStyle/>
          <a:p>
            <a:pPr marL="514350" indent="-514350">
              <a:buNone/>
            </a:pPr>
            <a:r>
              <a:rPr lang="en-CA" sz="2800" dirty="0" smtClean="0"/>
              <a:t>1.Strikes by public employees are illegal. </a:t>
            </a:r>
          </a:p>
          <a:p>
            <a:pPr marL="514350" indent="-514350">
              <a:buNone/>
            </a:pPr>
            <a:r>
              <a:rPr lang="en-CA" sz="2800" dirty="0" smtClean="0"/>
              <a:t>2.The teachers at PS 197 are public employees.</a:t>
            </a:r>
          </a:p>
          <a:p>
            <a:pPr marL="514350" indent="-514350">
              <a:buNone/>
            </a:pPr>
            <a:r>
              <a:rPr lang="en-CA" sz="2800" dirty="0" smtClean="0"/>
              <a:t>3. The strike by the teachers at PS 197 is illegal. 1,2</a:t>
            </a:r>
          </a:p>
          <a:p>
            <a:pPr marL="514350" indent="-514350">
              <a:buNone/>
            </a:pPr>
            <a:endParaRPr lang="en-CA" sz="2800" dirty="0" smtClean="0"/>
          </a:p>
          <a:p>
            <a:pPr marL="514350" indent="-514350">
              <a:buNone/>
            </a:pPr>
            <a:r>
              <a:rPr lang="en-CA" sz="2800" b="1" dirty="0" smtClean="0"/>
              <a:t>Or</a:t>
            </a:r>
            <a:r>
              <a:rPr lang="en-CA" sz="2800" dirty="0" smtClean="0"/>
              <a:t>;</a:t>
            </a:r>
          </a:p>
          <a:p>
            <a:pPr marL="514350" indent="-514350">
              <a:buNone/>
            </a:pPr>
            <a:r>
              <a:rPr lang="en-CA" sz="2800" dirty="0" smtClean="0"/>
              <a:t>1.Strikes by public employees are illegal. </a:t>
            </a:r>
          </a:p>
          <a:p>
            <a:pPr marL="514350" indent="-514350">
              <a:buNone/>
            </a:pPr>
            <a:r>
              <a:rPr lang="en-CA" sz="2800" dirty="0" smtClean="0"/>
              <a:t>2. The teachers at PS 197 are public employees. </a:t>
            </a:r>
          </a:p>
          <a:p>
            <a:pPr>
              <a:buNone/>
            </a:pPr>
            <a:r>
              <a:rPr lang="en-CA" sz="2800" dirty="0" smtClean="0"/>
              <a:t> —————————————————</a:t>
            </a:r>
          </a:p>
          <a:p>
            <a:pPr>
              <a:buNone/>
            </a:pPr>
            <a:r>
              <a:rPr lang="en-CA" sz="2800" dirty="0" smtClean="0"/>
              <a:t>  </a:t>
            </a:r>
            <a:r>
              <a:rPr lang="en-US" sz="2800" b="1" dirty="0" smtClean="0"/>
              <a:t>∴</a:t>
            </a:r>
            <a:r>
              <a:rPr lang="en-US" sz="2800" dirty="0" smtClean="0"/>
              <a:t> </a:t>
            </a:r>
            <a:r>
              <a:rPr lang="en-CA" sz="2800" dirty="0" smtClean="0"/>
              <a:t>The strike by the teachers at PS 197 is illegal.  </a:t>
            </a:r>
          </a:p>
          <a:p>
            <a:pPr>
              <a:buNone/>
            </a:pPr>
            <a:r>
              <a:rPr lang="en-CA" sz="2800" dirty="0" smtClean="0"/>
              <a:t>   </a:t>
            </a:r>
          </a:p>
        </p:txBody>
      </p:sp>
    </p:spTree>
    <p:extLst>
      <p:ext uri="{BB962C8B-B14F-4D97-AF65-F5344CB8AC3E}">
        <p14:creationId xmlns:p14="http://schemas.microsoft.com/office/powerpoint/2010/main" val="591007862"/>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More examples</a:t>
            </a:r>
            <a:endParaRPr lang="en-US" dirty="0"/>
          </a:p>
        </p:txBody>
      </p:sp>
      <p:sp>
        <p:nvSpPr>
          <p:cNvPr id="3" name="Content Placeholder 2"/>
          <p:cNvSpPr>
            <a:spLocks noGrp="1"/>
          </p:cNvSpPr>
          <p:nvPr>
            <p:ph sz="quarter" idx="1"/>
          </p:nvPr>
        </p:nvSpPr>
        <p:spPr/>
        <p:txBody>
          <a:bodyPr/>
          <a:lstStyle/>
          <a:p>
            <a:pPr>
              <a:buNone/>
            </a:pPr>
            <a:r>
              <a:rPr lang="en-US" sz="2800" b="1" dirty="0" smtClean="0"/>
              <a:t>Example:</a:t>
            </a:r>
            <a:r>
              <a:rPr lang="en-US" sz="2800" dirty="0" smtClean="0"/>
              <a:t> </a:t>
            </a:r>
          </a:p>
          <a:p>
            <a:pPr>
              <a:buNone/>
            </a:pPr>
            <a:r>
              <a:rPr lang="en-US" sz="2800" dirty="0" smtClean="0"/>
              <a:t>    You shouldn't drink and drive because the penalties are stiff if you are caught.</a:t>
            </a:r>
          </a:p>
          <a:p>
            <a:pPr>
              <a:buNone/>
            </a:pPr>
            <a:r>
              <a:rPr lang="en-US" sz="2800" dirty="0" smtClean="0"/>
              <a:t>    1. The penalties are stiff if you are caught drinking and</a:t>
            </a:r>
          </a:p>
          <a:p>
            <a:pPr>
              <a:buNone/>
            </a:pPr>
            <a:r>
              <a:rPr lang="en-US" sz="2800" dirty="0" smtClean="0"/>
              <a:t>        driving. (P) </a:t>
            </a:r>
          </a:p>
          <a:p>
            <a:pPr>
              <a:buNone/>
            </a:pPr>
            <a:r>
              <a:rPr lang="en-CA" sz="2800" dirty="0" smtClean="0"/>
              <a:t>        —————————————————</a:t>
            </a:r>
          </a:p>
          <a:p>
            <a:pPr>
              <a:buNone/>
            </a:pPr>
            <a:r>
              <a:rPr lang="en-CA" sz="2800" dirty="0" smtClean="0"/>
              <a:t>    2. </a:t>
            </a:r>
            <a:r>
              <a:rPr lang="en-US" sz="2800" dirty="0" smtClean="0"/>
              <a:t>You shouldn't drink and drive. (C: from 1) </a:t>
            </a:r>
            <a:endParaRPr lang="en-US" sz="2800" dirty="0"/>
          </a:p>
        </p:txBody>
      </p:sp>
    </p:spTree>
    <p:extLst>
      <p:ext uri="{BB962C8B-B14F-4D97-AF65-F5344CB8AC3E}">
        <p14:creationId xmlns:p14="http://schemas.microsoft.com/office/powerpoint/2010/main" val="1865971256"/>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 Complex Arguments: Standard Form </a:t>
            </a:r>
            <a:endParaRPr lang="en-US" dirty="0"/>
          </a:p>
        </p:txBody>
      </p:sp>
      <p:sp>
        <p:nvSpPr>
          <p:cNvPr id="3" name="Content Placeholder 2"/>
          <p:cNvSpPr>
            <a:spLocks noGrp="1"/>
          </p:cNvSpPr>
          <p:nvPr>
            <p:ph sz="quarter" idx="1"/>
          </p:nvPr>
        </p:nvSpPr>
        <p:spPr/>
        <p:txBody>
          <a:bodyPr>
            <a:normAutofit fontScale="85000" lnSpcReduction="20000"/>
          </a:bodyPr>
          <a:lstStyle/>
          <a:p>
            <a:pPr>
              <a:buNone/>
            </a:pPr>
            <a:r>
              <a:rPr lang="en-US" sz="2400" dirty="0" smtClean="0"/>
              <a:t>    </a:t>
            </a:r>
            <a:r>
              <a:rPr lang="en-US" sz="2400" b="1" dirty="0" smtClean="0"/>
              <a:t>Example:</a:t>
            </a:r>
          </a:p>
          <a:p>
            <a:pPr>
              <a:buNone/>
            </a:pPr>
            <a:r>
              <a:rPr lang="en-US" sz="2400" dirty="0" smtClean="0"/>
              <a:t>     You shouldn't drink and drive because the penalties are stiff if you are caught. Besides, you might cause an accident. And you do have to drive tonight. So you shouldn't have anything to drink tonight. </a:t>
            </a:r>
          </a:p>
          <a:p>
            <a:pPr>
              <a:buNone/>
            </a:pPr>
            <a:r>
              <a:rPr lang="en-US" sz="2400" dirty="0" smtClean="0"/>
              <a:t>   </a:t>
            </a:r>
          </a:p>
          <a:p>
            <a:pPr>
              <a:buNone/>
            </a:pPr>
            <a:r>
              <a:rPr lang="en-US" sz="2400" dirty="0" smtClean="0"/>
              <a:t>   1. The penalties are stiff if you are caught drinking and driving. (P)</a:t>
            </a:r>
          </a:p>
          <a:p>
            <a:pPr>
              <a:buNone/>
            </a:pPr>
            <a:r>
              <a:rPr lang="en-US" sz="2400" dirty="0" smtClean="0"/>
              <a:t>   2. You might cause an accident if you drink and drive. (p)</a:t>
            </a:r>
          </a:p>
          <a:p>
            <a:pPr>
              <a:buNone/>
            </a:pPr>
            <a:r>
              <a:rPr lang="en-CA" sz="2400" dirty="0" smtClean="0"/>
              <a:t>   —————————————————</a:t>
            </a:r>
            <a:endParaRPr lang="en-US" sz="2400" dirty="0" smtClean="0"/>
          </a:p>
          <a:p>
            <a:pPr>
              <a:buNone/>
            </a:pPr>
            <a:r>
              <a:rPr lang="en-US" sz="2400" dirty="0" smtClean="0"/>
              <a:t>   3. You shouldn't drink and drive. (IC: from 1,2)  </a:t>
            </a:r>
          </a:p>
          <a:p>
            <a:pPr>
              <a:buNone/>
            </a:pPr>
            <a:r>
              <a:rPr lang="en-US" sz="2400" dirty="0" smtClean="0"/>
              <a:t>   4.You have to drive tonight. (P)</a:t>
            </a:r>
          </a:p>
          <a:p>
            <a:pPr>
              <a:buNone/>
            </a:pPr>
            <a:r>
              <a:rPr lang="en-CA" sz="2400" dirty="0" smtClean="0"/>
              <a:t>   —————————————————</a:t>
            </a:r>
            <a:endParaRPr lang="en-US" sz="2400" dirty="0" smtClean="0"/>
          </a:p>
          <a:p>
            <a:pPr>
              <a:buNone/>
            </a:pPr>
            <a:r>
              <a:rPr lang="en-US" sz="2400" dirty="0" smtClean="0"/>
              <a:t>   5. You shouldn't have anything to drink tonight. (FC: from 3,4)  </a:t>
            </a:r>
          </a:p>
          <a:p>
            <a:pPr>
              <a:buNone/>
            </a:pPr>
            <a:r>
              <a:rPr lang="en-US" dirty="0" smtClean="0"/>
              <a:t>      </a:t>
            </a:r>
            <a:endParaRPr lang="en-US" dirty="0"/>
          </a:p>
        </p:txBody>
      </p:sp>
    </p:spTree>
    <p:extLst>
      <p:ext uri="{BB962C8B-B14F-4D97-AF65-F5344CB8AC3E}">
        <p14:creationId xmlns:p14="http://schemas.microsoft.com/office/powerpoint/2010/main" val="4100044967"/>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Or Just Simply! </a:t>
            </a:r>
            <a:endParaRPr lang="en-US" dirty="0"/>
          </a:p>
        </p:txBody>
      </p:sp>
      <p:sp>
        <p:nvSpPr>
          <p:cNvPr id="3" name="Content Placeholder 2"/>
          <p:cNvSpPr>
            <a:spLocks noGrp="1"/>
          </p:cNvSpPr>
          <p:nvPr>
            <p:ph sz="quarter" idx="1"/>
          </p:nvPr>
        </p:nvSpPr>
        <p:spPr>
          <a:xfrm>
            <a:off x="899592" y="1412776"/>
            <a:ext cx="7772400" cy="4572000"/>
          </a:xfrm>
        </p:spPr>
        <p:txBody>
          <a:bodyPr>
            <a:normAutofit lnSpcReduction="10000"/>
          </a:bodyPr>
          <a:lstStyle/>
          <a:p>
            <a:pPr>
              <a:buNone/>
            </a:pPr>
            <a:r>
              <a:rPr lang="en-US" sz="2800" dirty="0" smtClean="0"/>
              <a:t>   1. The penalties are stiff if you are caught drinking and</a:t>
            </a:r>
          </a:p>
          <a:p>
            <a:pPr>
              <a:buNone/>
            </a:pPr>
            <a:r>
              <a:rPr lang="en-US" sz="2800" dirty="0" smtClean="0"/>
              <a:t>       driving. </a:t>
            </a:r>
          </a:p>
          <a:p>
            <a:pPr>
              <a:buNone/>
            </a:pPr>
            <a:r>
              <a:rPr lang="en-US" sz="2800" dirty="0" smtClean="0"/>
              <a:t>   2. You might cause an accident if you drink and drive. </a:t>
            </a:r>
            <a:r>
              <a:rPr lang="en-CA" sz="2800" dirty="0" smtClean="0"/>
              <a:t>  </a:t>
            </a:r>
          </a:p>
          <a:p>
            <a:pPr>
              <a:buNone/>
            </a:pPr>
            <a:r>
              <a:rPr lang="en-CA" sz="2800" dirty="0" smtClean="0"/>
              <a:t>   3</a:t>
            </a:r>
            <a:r>
              <a:rPr lang="en-US" sz="2800" dirty="0" smtClean="0"/>
              <a:t>. You shouldn't drink and drive. 1,2  </a:t>
            </a:r>
          </a:p>
          <a:p>
            <a:pPr>
              <a:buNone/>
            </a:pPr>
            <a:r>
              <a:rPr lang="en-US" sz="2800" dirty="0" smtClean="0"/>
              <a:t>   4.You have to drive tonight. </a:t>
            </a:r>
          </a:p>
          <a:p>
            <a:pPr>
              <a:buNone/>
            </a:pPr>
            <a:r>
              <a:rPr lang="en-US" sz="2800" dirty="0" smtClean="0"/>
              <a:t>   5. You shouldn't have anything to drink tonight. 3,4  </a:t>
            </a:r>
          </a:p>
          <a:p>
            <a:pPr>
              <a:buNone/>
            </a:pPr>
            <a:r>
              <a:rPr lang="en-US" dirty="0" smtClean="0"/>
              <a:t>      </a:t>
            </a:r>
          </a:p>
          <a:p>
            <a:endParaRPr lang="en-US" dirty="0"/>
          </a:p>
        </p:txBody>
      </p:sp>
    </p:spTree>
    <p:extLst>
      <p:ext uri="{BB962C8B-B14F-4D97-AF65-F5344CB8AC3E}">
        <p14:creationId xmlns:p14="http://schemas.microsoft.com/office/powerpoint/2010/main" val="2428372450"/>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More examples</a:t>
            </a:r>
            <a:endParaRPr lang="en-US" dirty="0"/>
          </a:p>
        </p:txBody>
      </p:sp>
      <p:sp>
        <p:nvSpPr>
          <p:cNvPr id="3" name="Content Placeholder 2"/>
          <p:cNvSpPr>
            <a:spLocks noGrp="1"/>
          </p:cNvSpPr>
          <p:nvPr>
            <p:ph sz="quarter" idx="1"/>
          </p:nvPr>
        </p:nvSpPr>
        <p:spPr/>
        <p:txBody>
          <a:bodyPr/>
          <a:lstStyle/>
          <a:p>
            <a:pPr>
              <a:buNone/>
            </a:pPr>
            <a:r>
              <a:rPr lang="en-US" dirty="0" smtClean="0"/>
              <a:t>   Unemployment won’t increase because the economy will continue to grow, and employment usually increases when the economy is growing. But EI expenditures would only increase if unemployment worsened. So we can count on EI costing either the same or less in years ahead. And tax revenues tend to increase in a growing economy, so we should expect this as well. Hence if other expenditures are held constant, we should expect the deficit to decrease.       </a:t>
            </a:r>
            <a:endParaRPr lang="en-US" dirty="0"/>
          </a:p>
        </p:txBody>
      </p:sp>
    </p:spTree>
    <p:extLst>
      <p:ext uri="{BB962C8B-B14F-4D97-AF65-F5344CB8AC3E}">
        <p14:creationId xmlns:p14="http://schemas.microsoft.com/office/powerpoint/2010/main" val="3526126201"/>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Continued</a:t>
            </a:r>
            <a:endParaRPr lang="en-US" dirty="0"/>
          </a:p>
        </p:txBody>
      </p:sp>
      <p:sp>
        <p:nvSpPr>
          <p:cNvPr id="3" name="Content Placeholder 2"/>
          <p:cNvSpPr>
            <a:spLocks noGrp="1"/>
          </p:cNvSpPr>
          <p:nvPr>
            <p:ph sz="quarter" idx="1"/>
          </p:nvPr>
        </p:nvSpPr>
        <p:spPr/>
        <p:txBody>
          <a:bodyPr>
            <a:normAutofit fontScale="92500" lnSpcReduction="20000"/>
          </a:bodyPr>
          <a:lstStyle/>
          <a:p>
            <a:pPr>
              <a:buNone/>
            </a:pPr>
            <a:r>
              <a:rPr lang="en-US" dirty="0" smtClean="0"/>
              <a:t> 1. If the economy grows, employment usually increases. (P)</a:t>
            </a:r>
          </a:p>
          <a:p>
            <a:pPr>
              <a:buNone/>
            </a:pPr>
            <a:r>
              <a:rPr lang="en-US" dirty="0" smtClean="0"/>
              <a:t> 2. The economy will continue to grow. (P)</a:t>
            </a:r>
          </a:p>
          <a:p>
            <a:pPr>
              <a:buNone/>
            </a:pPr>
            <a:r>
              <a:rPr lang="en-US" dirty="0" smtClean="0"/>
              <a:t> 3. Unemployment won’t increase. (IC: from 1,2)</a:t>
            </a:r>
          </a:p>
          <a:p>
            <a:pPr>
              <a:buNone/>
            </a:pPr>
            <a:r>
              <a:rPr lang="en-US" dirty="0" smtClean="0"/>
              <a:t> 4. EI expenditures will increase only if unemployment does.   (P)</a:t>
            </a:r>
          </a:p>
          <a:p>
            <a:pPr>
              <a:buNone/>
            </a:pPr>
            <a:r>
              <a:rPr lang="en-US" dirty="0" smtClean="0"/>
              <a:t> 5. EI expenditures won’t increase. (ICC: from 3,4)</a:t>
            </a:r>
          </a:p>
          <a:p>
            <a:pPr>
              <a:buNone/>
            </a:pPr>
            <a:r>
              <a:rPr lang="en-US" dirty="0" smtClean="0"/>
              <a:t> 6. Tax revenues tend to increase in a growing economy. (P)</a:t>
            </a:r>
          </a:p>
          <a:p>
            <a:pPr>
              <a:buNone/>
            </a:pPr>
            <a:r>
              <a:rPr lang="en-US" dirty="0" smtClean="0"/>
              <a:t> 7. Tax revenues will increase. (ICCC: from 2,6)</a:t>
            </a:r>
          </a:p>
          <a:p>
            <a:pPr>
              <a:buNone/>
            </a:pPr>
            <a:r>
              <a:rPr lang="en-US" dirty="0" smtClean="0"/>
              <a:t> 8. If other expenditures are held constant, we should expect the deficit to decrease. (FC: from 5,7) </a:t>
            </a:r>
            <a:endParaRPr lang="en-US" dirty="0"/>
          </a:p>
        </p:txBody>
      </p:sp>
    </p:spTree>
    <p:extLst>
      <p:ext uri="{BB962C8B-B14F-4D97-AF65-F5344CB8AC3E}">
        <p14:creationId xmlns:p14="http://schemas.microsoft.com/office/powerpoint/2010/main" val="3743130784"/>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Or</a:t>
            </a:r>
            <a:endParaRPr lang="en-US" b="1" dirty="0"/>
          </a:p>
        </p:txBody>
      </p:sp>
      <p:sp>
        <p:nvSpPr>
          <p:cNvPr id="3" name="Content Placeholder 2"/>
          <p:cNvSpPr>
            <a:spLocks noGrp="1"/>
          </p:cNvSpPr>
          <p:nvPr>
            <p:ph sz="quarter" idx="1"/>
          </p:nvPr>
        </p:nvSpPr>
        <p:spPr/>
        <p:txBody>
          <a:bodyPr>
            <a:normAutofit fontScale="92500" lnSpcReduction="20000"/>
          </a:bodyPr>
          <a:lstStyle/>
          <a:p>
            <a:pPr>
              <a:buNone/>
            </a:pPr>
            <a:r>
              <a:rPr lang="en-US" dirty="0" smtClean="0"/>
              <a:t> 1. If the economy grows, employment usually increases. </a:t>
            </a:r>
          </a:p>
          <a:p>
            <a:pPr>
              <a:buNone/>
            </a:pPr>
            <a:r>
              <a:rPr lang="en-US" dirty="0" smtClean="0"/>
              <a:t> 2. The economy will continue to grow. </a:t>
            </a:r>
          </a:p>
          <a:p>
            <a:pPr>
              <a:buNone/>
            </a:pPr>
            <a:r>
              <a:rPr lang="en-US" dirty="0" smtClean="0"/>
              <a:t> 3. Unemployment won’t increase. 1,2</a:t>
            </a:r>
          </a:p>
          <a:p>
            <a:pPr>
              <a:buNone/>
            </a:pPr>
            <a:r>
              <a:rPr lang="en-US" dirty="0" smtClean="0"/>
              <a:t> 4. EI expenditures will increase only if unemployment does.   </a:t>
            </a:r>
          </a:p>
          <a:p>
            <a:pPr>
              <a:buNone/>
            </a:pPr>
            <a:r>
              <a:rPr lang="en-US" dirty="0" smtClean="0"/>
              <a:t> 5. EI expenditures won’t increase. 3,4</a:t>
            </a:r>
          </a:p>
          <a:p>
            <a:pPr>
              <a:buNone/>
            </a:pPr>
            <a:r>
              <a:rPr lang="en-US" dirty="0" smtClean="0"/>
              <a:t> 6. Tax revenues tend to increase in a growing economy. </a:t>
            </a:r>
          </a:p>
          <a:p>
            <a:pPr>
              <a:buNone/>
            </a:pPr>
            <a:r>
              <a:rPr lang="en-US" dirty="0" smtClean="0"/>
              <a:t> 7. Tax revenues will increase. 2,6</a:t>
            </a:r>
          </a:p>
          <a:p>
            <a:pPr>
              <a:buNone/>
            </a:pPr>
            <a:r>
              <a:rPr lang="en-US" dirty="0" smtClean="0"/>
              <a:t> 8. If other expenditures are held constant, we should expect the deficit to decrease. 5,7  </a:t>
            </a:r>
          </a:p>
          <a:p>
            <a:endParaRPr lang="en-US" dirty="0"/>
          </a:p>
        </p:txBody>
      </p:sp>
    </p:spTree>
    <p:extLst>
      <p:ext uri="{BB962C8B-B14F-4D97-AF65-F5344CB8AC3E}">
        <p14:creationId xmlns:p14="http://schemas.microsoft.com/office/powerpoint/2010/main" val="465383616"/>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  A different Way of Analyzing </a:t>
            </a:r>
            <a:endParaRPr lang="en-US" dirty="0"/>
          </a:p>
        </p:txBody>
      </p:sp>
      <p:sp>
        <p:nvSpPr>
          <p:cNvPr id="3" name="Content Placeholder 2"/>
          <p:cNvSpPr>
            <a:spLocks noGrp="1"/>
          </p:cNvSpPr>
          <p:nvPr>
            <p:ph sz="quarter" idx="1"/>
          </p:nvPr>
        </p:nvSpPr>
        <p:spPr/>
        <p:txBody>
          <a:bodyPr>
            <a:noAutofit/>
          </a:bodyPr>
          <a:lstStyle/>
          <a:p>
            <a:r>
              <a:rPr lang="en-CA" sz="2000" dirty="0" smtClean="0"/>
              <a:t>Or, we can use bracket for each claim and then assign a number for each one, like this:</a:t>
            </a:r>
          </a:p>
          <a:p>
            <a:pPr>
              <a:buNone/>
            </a:pPr>
            <a:r>
              <a:rPr lang="en-CA" sz="2000" dirty="0" smtClean="0"/>
              <a:t>    1[</a:t>
            </a:r>
            <a:r>
              <a:rPr lang="en-CA" sz="2000" i="1" dirty="0" smtClean="0"/>
              <a:t>Most people classified as poor are employed.</a:t>
            </a:r>
            <a:r>
              <a:rPr lang="en-CA" sz="2000" dirty="0" smtClean="0"/>
              <a:t>]</a:t>
            </a:r>
            <a:r>
              <a:rPr lang="en-CA" sz="2000" i="1" dirty="0" smtClean="0"/>
              <a:t>  Thus, 2</a:t>
            </a:r>
            <a:r>
              <a:rPr lang="en-CA" sz="2000" dirty="0" smtClean="0"/>
              <a:t>[</a:t>
            </a:r>
            <a:r>
              <a:rPr lang="en-CA" sz="2000" i="1" dirty="0" smtClean="0"/>
              <a:t>talk of “welfare chiselers” is unjustified.</a:t>
            </a:r>
            <a:r>
              <a:rPr lang="en-CA" sz="2000" dirty="0" smtClean="0"/>
              <a:t>] </a:t>
            </a:r>
          </a:p>
          <a:p>
            <a:pPr>
              <a:buNone/>
            </a:pPr>
            <a:r>
              <a:rPr lang="en-CA" sz="2000" dirty="0" smtClean="0"/>
              <a:t>                                     </a:t>
            </a:r>
            <a:endParaRPr lang="en-CA" sz="2000" dirty="0" smtClean="0">
              <a:latin typeface="Arial"/>
              <a:cs typeface="Arial"/>
            </a:endParaRPr>
          </a:p>
          <a:p>
            <a:r>
              <a:rPr lang="en-CA" sz="2000" dirty="0" smtClean="0">
                <a:cs typeface="Arial"/>
              </a:rPr>
              <a:t>Another Example: 1[Computers do not feel pleasure or pain.] And 2[ they have no sense of right and wrong.] Clearly, then, 3[it would be a serious mistake to treat computers as moral agents.] </a:t>
            </a:r>
          </a:p>
          <a:p>
            <a:pPr>
              <a:buNone/>
            </a:pPr>
            <a:r>
              <a:rPr lang="en-CA" sz="2000" dirty="0" smtClean="0">
                <a:cs typeface="Arial"/>
              </a:rPr>
              <a:t>    The diagram goes like this: </a:t>
            </a:r>
          </a:p>
          <a:p>
            <a:pPr>
              <a:buNone/>
            </a:pPr>
            <a:r>
              <a:rPr lang="en-CA" sz="2000" dirty="0" smtClean="0">
                <a:cs typeface="Arial"/>
              </a:rPr>
              <a:t>                                       </a:t>
            </a:r>
            <a:endParaRPr lang="en-US" sz="2000" dirty="0"/>
          </a:p>
        </p:txBody>
      </p:sp>
    </p:spTree>
    <p:extLst>
      <p:ext uri="{BB962C8B-B14F-4D97-AF65-F5344CB8AC3E}">
        <p14:creationId xmlns:p14="http://schemas.microsoft.com/office/powerpoint/2010/main" val="3147993826"/>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Diagrams</a:t>
            </a:r>
            <a:endParaRPr lang="en-US" dirty="0"/>
          </a:p>
        </p:txBody>
      </p:sp>
      <p:sp>
        <p:nvSpPr>
          <p:cNvPr id="3" name="Content Placeholder 2"/>
          <p:cNvSpPr>
            <a:spLocks noGrp="1"/>
          </p:cNvSpPr>
          <p:nvPr>
            <p:ph sz="quarter" idx="1"/>
          </p:nvPr>
        </p:nvSpPr>
        <p:spPr/>
        <p:txBody>
          <a:bodyPr>
            <a:normAutofit fontScale="92500" lnSpcReduction="10000"/>
          </a:bodyPr>
          <a:lstStyle/>
          <a:p>
            <a:r>
              <a:rPr lang="en-US" dirty="0" smtClean="0"/>
              <a:t>Diagramming is another useful way of analyzing arguments. Especially in the case of complex arguments, diagrams often give us a better understanding of the roles played by various premises, and the contribution of various sub-arguments. </a:t>
            </a:r>
          </a:p>
          <a:p>
            <a:pPr>
              <a:buNone/>
            </a:pPr>
            <a:r>
              <a:rPr lang="en-US" dirty="0" smtClean="0"/>
              <a:t>   </a:t>
            </a:r>
            <a:r>
              <a:rPr lang="en-US" b="1" dirty="0" smtClean="0"/>
              <a:t>Example:</a:t>
            </a:r>
            <a:r>
              <a:rPr lang="en-US" dirty="0" smtClean="0"/>
              <a:t>) 1. Joe hasn’t eaten for three days. (P)</a:t>
            </a:r>
          </a:p>
          <a:p>
            <a:pPr>
              <a:buNone/>
            </a:pPr>
            <a:r>
              <a:rPr lang="en-US" dirty="0" smtClean="0"/>
              <a:t>                       2. So, he must be hungry. (C: from 1) </a:t>
            </a:r>
          </a:p>
          <a:p>
            <a:pPr>
              <a:buNone/>
            </a:pPr>
            <a:r>
              <a:rPr lang="en-US" dirty="0" smtClean="0"/>
              <a:t>                                             1            P1  </a:t>
            </a:r>
          </a:p>
          <a:p>
            <a:pPr>
              <a:buNone/>
            </a:pPr>
            <a:r>
              <a:rPr lang="en-US" dirty="0" smtClean="0"/>
              <a:t>                                             ↓     or   ↓ </a:t>
            </a:r>
          </a:p>
          <a:p>
            <a:pPr>
              <a:buNone/>
            </a:pPr>
            <a:r>
              <a:rPr lang="en-US" dirty="0" smtClean="0"/>
              <a:t>                                             2            C                                          </a:t>
            </a:r>
          </a:p>
          <a:p>
            <a:pPr>
              <a:buNone/>
            </a:pPr>
            <a:r>
              <a:rPr lang="en-US" dirty="0" smtClean="0"/>
              <a:t>                                   </a:t>
            </a:r>
            <a:endParaRPr lang="en-US" dirty="0"/>
          </a:p>
        </p:txBody>
      </p:sp>
    </p:spTree>
    <p:extLst>
      <p:ext uri="{BB962C8B-B14F-4D97-AF65-F5344CB8AC3E}">
        <p14:creationId xmlns:p14="http://schemas.microsoft.com/office/powerpoint/2010/main" val="1849423902"/>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More examples</a:t>
            </a:r>
            <a:endParaRPr lang="en-US" dirty="0"/>
          </a:p>
        </p:txBody>
      </p:sp>
      <p:sp>
        <p:nvSpPr>
          <p:cNvPr id="3" name="Content Placeholder 2"/>
          <p:cNvSpPr>
            <a:spLocks noGrp="1"/>
          </p:cNvSpPr>
          <p:nvPr>
            <p:ph sz="quarter" idx="1"/>
          </p:nvPr>
        </p:nvSpPr>
        <p:spPr/>
        <p:txBody>
          <a:bodyPr>
            <a:normAutofit fontScale="77500" lnSpcReduction="20000"/>
          </a:bodyPr>
          <a:lstStyle/>
          <a:p>
            <a:pPr marL="514350" indent="-514350">
              <a:buNone/>
            </a:pPr>
            <a:r>
              <a:rPr lang="en-US" dirty="0" smtClean="0"/>
              <a:t>1. Smith has a violent temper. (P)                                1              2</a:t>
            </a:r>
          </a:p>
          <a:p>
            <a:pPr>
              <a:buNone/>
            </a:pPr>
            <a:r>
              <a:rPr lang="en-US" dirty="0" smtClean="0"/>
              <a:t>2. Smith is frequently intoxicated. (P)                           \          /</a:t>
            </a:r>
            <a:endParaRPr lang="en-CA" dirty="0" smtClean="0"/>
          </a:p>
          <a:p>
            <a:pPr>
              <a:buNone/>
            </a:pPr>
            <a:r>
              <a:rPr lang="en-US" dirty="0" smtClean="0"/>
              <a:t>3. You shouldn’t hire Smith as a babysitter. (C: 1,2)        \     /</a:t>
            </a:r>
            <a:endParaRPr lang="en-CA" dirty="0" smtClean="0"/>
          </a:p>
          <a:p>
            <a:pPr>
              <a:buNone/>
            </a:pPr>
            <a:r>
              <a:rPr lang="en-US" dirty="0" smtClean="0"/>
              <a:t>                                                                                              3</a:t>
            </a:r>
          </a:p>
          <a:p>
            <a:pPr>
              <a:buNone/>
            </a:pPr>
            <a:endParaRPr lang="en-US" dirty="0" smtClean="0"/>
          </a:p>
          <a:p>
            <a:pPr marL="514350" indent="-514350">
              <a:buNone/>
            </a:pPr>
            <a:r>
              <a:rPr lang="en-US" dirty="0" smtClean="0"/>
              <a:t>1. If Archie doesn’t go, Betty won’t go either.(P)                    </a:t>
            </a:r>
            <a:r>
              <a:rPr lang="en-US" u="sng" dirty="0" smtClean="0"/>
              <a:t>1        2</a:t>
            </a:r>
            <a:endParaRPr lang="en-CA" dirty="0" smtClean="0"/>
          </a:p>
          <a:p>
            <a:pPr marL="514350" indent="-514350">
              <a:buNone/>
            </a:pPr>
            <a:r>
              <a:rPr lang="en-US" dirty="0" smtClean="0"/>
              <a:t>2. Archie is not going. (P)                                                              ↓</a:t>
            </a:r>
            <a:endParaRPr lang="en-CA" dirty="0" smtClean="0"/>
          </a:p>
          <a:p>
            <a:pPr>
              <a:buNone/>
            </a:pPr>
            <a:r>
              <a:rPr lang="en-CA" dirty="0" smtClean="0"/>
              <a:t>3. </a:t>
            </a:r>
            <a:r>
              <a:rPr lang="en-US" dirty="0" smtClean="0"/>
              <a:t>So Betty won’t go. (C: 1,2)                                                       3 </a:t>
            </a:r>
            <a:endParaRPr lang="en-CA" dirty="0" smtClean="0"/>
          </a:p>
          <a:p>
            <a:pPr>
              <a:buNone/>
            </a:pPr>
            <a:endParaRPr lang="en-US" dirty="0" smtClean="0"/>
          </a:p>
          <a:p>
            <a:pPr>
              <a:buNone/>
            </a:pPr>
            <a:r>
              <a:rPr lang="en-US" dirty="0" smtClean="0"/>
              <a:t> </a:t>
            </a:r>
          </a:p>
          <a:p>
            <a:pPr>
              <a:buNone/>
            </a:pPr>
            <a:r>
              <a:rPr lang="en-US" dirty="0" smtClean="0"/>
              <a:t> </a:t>
            </a:r>
            <a:endParaRPr lang="en-US" dirty="0"/>
          </a:p>
        </p:txBody>
      </p:sp>
    </p:spTree>
    <p:extLst>
      <p:ext uri="{BB962C8B-B14F-4D97-AF65-F5344CB8AC3E}">
        <p14:creationId xmlns:p14="http://schemas.microsoft.com/office/powerpoint/2010/main" val="114299638"/>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Two Possibilities of Diagrams Structure</a:t>
            </a:r>
            <a:endParaRPr lang="en-CA" dirty="0"/>
          </a:p>
        </p:txBody>
      </p:sp>
      <p:sp>
        <p:nvSpPr>
          <p:cNvPr id="3" name="Content Placeholder 2"/>
          <p:cNvSpPr>
            <a:spLocks noGrp="1"/>
          </p:cNvSpPr>
          <p:nvPr>
            <p:ph sz="quarter" idx="1"/>
          </p:nvPr>
        </p:nvSpPr>
        <p:spPr/>
        <p:txBody>
          <a:bodyPr>
            <a:normAutofit fontScale="77500" lnSpcReduction="20000"/>
          </a:bodyPr>
          <a:lstStyle/>
          <a:p>
            <a:pPr lvl="0"/>
            <a:r>
              <a:rPr lang="en-US" sz="3600" dirty="0" smtClean="0"/>
              <a:t>Multiple premises can support a conclusion in one of two ways: </a:t>
            </a:r>
            <a:r>
              <a:rPr lang="en-US" sz="3600" b="1" dirty="0" smtClean="0"/>
              <a:t>separately (independently)</a:t>
            </a:r>
            <a:r>
              <a:rPr lang="en-US" sz="3600" dirty="0" smtClean="0"/>
              <a:t>, or </a:t>
            </a:r>
            <a:r>
              <a:rPr lang="en-US" sz="3600" b="1" dirty="0" smtClean="0"/>
              <a:t>jointly</a:t>
            </a:r>
            <a:r>
              <a:rPr lang="en-US" sz="3600" dirty="0" smtClean="0"/>
              <a:t> (</a:t>
            </a:r>
            <a:r>
              <a:rPr lang="en-US" sz="3600" b="1" dirty="0" smtClean="0"/>
              <a:t>dependently</a:t>
            </a:r>
            <a:r>
              <a:rPr lang="en-US" sz="3600" dirty="0" smtClean="0"/>
              <a:t>).</a:t>
            </a:r>
            <a:endParaRPr lang="en-CA" sz="3600" dirty="0" smtClean="0"/>
          </a:p>
          <a:p>
            <a:pPr lvl="0">
              <a:buNone/>
            </a:pPr>
            <a:r>
              <a:rPr lang="en-US" sz="3600" dirty="0" smtClean="0"/>
              <a:t>   </a:t>
            </a:r>
          </a:p>
          <a:p>
            <a:pPr lvl="0">
              <a:buNone/>
            </a:pPr>
            <a:r>
              <a:rPr lang="en-US" sz="3600" dirty="0" smtClean="0"/>
              <a:t>   (1) Independent premises each lend some support to the conclusion, on their own.</a:t>
            </a:r>
            <a:endParaRPr lang="en-CA" sz="3600" dirty="0" smtClean="0"/>
          </a:p>
          <a:p>
            <a:pPr lvl="0">
              <a:buNone/>
            </a:pPr>
            <a:r>
              <a:rPr lang="en-US" sz="3600" dirty="0" smtClean="0"/>
              <a:t>   (2) Dependent premises must be combined in order to support the conclusion.</a:t>
            </a:r>
            <a:endParaRPr lang="en-CA" sz="3600" dirty="0" smtClean="0"/>
          </a:p>
          <a:p>
            <a:pPr>
              <a:buNone/>
            </a:pPr>
            <a:endParaRPr lang="en-CA" sz="2800" dirty="0" smtClean="0"/>
          </a:p>
          <a:p>
            <a:pPr>
              <a:buNone/>
            </a:pPr>
            <a:r>
              <a:rPr lang="en-CA" sz="2800" dirty="0" smtClean="0"/>
              <a:t>   </a:t>
            </a:r>
            <a:endParaRPr lang="en-CA" sz="2800" dirty="0"/>
          </a:p>
        </p:txBody>
      </p:sp>
    </p:spTree>
    <p:extLst>
      <p:ext uri="{BB962C8B-B14F-4D97-AF65-F5344CB8AC3E}">
        <p14:creationId xmlns:p14="http://schemas.microsoft.com/office/powerpoint/2010/main" val="1509751293"/>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CA" dirty="0" smtClean="0"/>
              <a:t>Arguments with Independent Premises </a:t>
            </a:r>
            <a:endParaRPr lang="en-CA" dirty="0"/>
          </a:p>
        </p:txBody>
      </p:sp>
      <p:sp>
        <p:nvSpPr>
          <p:cNvPr id="3" name="Content Placeholder 2"/>
          <p:cNvSpPr>
            <a:spLocks noGrp="1"/>
          </p:cNvSpPr>
          <p:nvPr>
            <p:ph sz="quarter" idx="1"/>
          </p:nvPr>
        </p:nvSpPr>
        <p:spPr/>
        <p:txBody>
          <a:bodyPr>
            <a:normAutofit fontScale="92500" lnSpcReduction="20000"/>
          </a:bodyPr>
          <a:lstStyle/>
          <a:p>
            <a:r>
              <a:rPr lang="en-US" dirty="0" smtClean="0"/>
              <a:t>John is a student. And, John studies hard. </a:t>
            </a:r>
            <a:r>
              <a:rPr lang="en-US" b="1" dirty="0" smtClean="0"/>
              <a:t>Therefore</a:t>
            </a:r>
            <a:r>
              <a:rPr lang="en-US" dirty="0" smtClean="0"/>
              <a:t>, John is smart.</a:t>
            </a:r>
            <a:endParaRPr lang="en-CA" dirty="0" smtClean="0"/>
          </a:p>
          <a:p>
            <a:r>
              <a:rPr lang="en-US" dirty="0" smtClean="0"/>
              <a:t> We put this argument into </a:t>
            </a:r>
            <a:r>
              <a:rPr lang="en-US" b="1" dirty="0" smtClean="0"/>
              <a:t>standard form:</a:t>
            </a:r>
            <a:endParaRPr lang="en-CA" dirty="0" smtClean="0"/>
          </a:p>
          <a:p>
            <a:pPr>
              <a:buNone/>
            </a:pPr>
            <a:r>
              <a:rPr lang="en-US" dirty="0" smtClean="0"/>
              <a:t>     1. John is a student.</a:t>
            </a:r>
            <a:endParaRPr lang="en-CA" dirty="0" smtClean="0"/>
          </a:p>
          <a:p>
            <a:pPr>
              <a:buNone/>
            </a:pPr>
            <a:r>
              <a:rPr lang="en-US" dirty="0" smtClean="0"/>
              <a:t>     2. John studies hard.</a:t>
            </a:r>
            <a:endParaRPr lang="en-CA" dirty="0" smtClean="0"/>
          </a:p>
          <a:p>
            <a:pPr>
              <a:buNone/>
            </a:pPr>
            <a:r>
              <a:rPr lang="en-US" dirty="0" smtClean="0"/>
              <a:t>    --------------------------------</a:t>
            </a:r>
            <a:endParaRPr lang="en-CA" dirty="0" smtClean="0"/>
          </a:p>
          <a:p>
            <a:pPr>
              <a:buNone/>
            </a:pPr>
            <a:r>
              <a:rPr lang="en-US" dirty="0" smtClean="0"/>
              <a:t>    3. John is smart.</a:t>
            </a:r>
            <a:endParaRPr lang="en-CA" dirty="0" smtClean="0"/>
          </a:p>
          <a:p>
            <a:r>
              <a:rPr lang="en-US" dirty="0" smtClean="0"/>
              <a:t>Next, we draw a </a:t>
            </a:r>
            <a:r>
              <a:rPr lang="en-US" b="1" dirty="0" smtClean="0"/>
              <a:t>diagram</a:t>
            </a:r>
            <a:r>
              <a:rPr lang="en-US" dirty="0" smtClean="0"/>
              <a:t> for the argument:</a:t>
            </a:r>
            <a:endParaRPr lang="en-CA" dirty="0" smtClean="0"/>
          </a:p>
          <a:p>
            <a:pPr>
              <a:buNone/>
            </a:pPr>
            <a:r>
              <a:rPr lang="en-US" dirty="0" smtClean="0"/>
              <a:t>  1             2</a:t>
            </a:r>
            <a:endParaRPr lang="en-CA" dirty="0" smtClean="0"/>
          </a:p>
          <a:p>
            <a:pPr>
              <a:buNone/>
            </a:pPr>
            <a:r>
              <a:rPr lang="en-US" dirty="0" smtClean="0"/>
              <a:t>    \         /</a:t>
            </a:r>
            <a:endParaRPr lang="en-CA" dirty="0" smtClean="0"/>
          </a:p>
          <a:p>
            <a:pPr>
              <a:buNone/>
            </a:pPr>
            <a:r>
              <a:rPr lang="en-US" dirty="0" smtClean="0"/>
              <a:t>      \     /</a:t>
            </a:r>
            <a:endParaRPr lang="en-CA" dirty="0" smtClean="0"/>
          </a:p>
          <a:p>
            <a:pPr>
              <a:buNone/>
            </a:pPr>
            <a:r>
              <a:rPr lang="en-US" dirty="0" smtClean="0"/>
              <a:t>          3</a:t>
            </a:r>
            <a:endParaRPr lang="en-CA" dirty="0" smtClean="0"/>
          </a:p>
          <a:p>
            <a:endParaRPr lang="en-CA" dirty="0"/>
          </a:p>
        </p:txBody>
      </p:sp>
    </p:spTree>
    <p:extLst>
      <p:ext uri="{BB962C8B-B14F-4D97-AF65-F5344CB8AC3E}">
        <p14:creationId xmlns:p14="http://schemas.microsoft.com/office/powerpoint/2010/main" val="1167029997"/>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More Example</a:t>
            </a:r>
            <a:endParaRPr lang="en-US" dirty="0"/>
          </a:p>
        </p:txBody>
      </p:sp>
      <p:sp>
        <p:nvSpPr>
          <p:cNvPr id="3" name="Content Placeholder 2"/>
          <p:cNvSpPr>
            <a:spLocks noGrp="1"/>
          </p:cNvSpPr>
          <p:nvPr>
            <p:ph sz="quarter" idx="1"/>
          </p:nvPr>
        </p:nvSpPr>
        <p:spPr/>
        <p:txBody>
          <a:bodyPr>
            <a:normAutofit lnSpcReduction="10000"/>
          </a:bodyPr>
          <a:lstStyle/>
          <a:p>
            <a:r>
              <a:rPr lang="en-US" b="1" dirty="0" smtClean="0"/>
              <a:t>Example</a:t>
            </a:r>
            <a:r>
              <a:rPr lang="en-US" dirty="0" smtClean="0"/>
              <a:t>:</a:t>
            </a:r>
          </a:p>
          <a:p>
            <a:pPr>
              <a:buNone/>
            </a:pPr>
            <a:r>
              <a:rPr lang="en-US" dirty="0" smtClean="0"/>
              <a:t>    </a:t>
            </a:r>
            <a:r>
              <a:rPr lang="en-US" sz="2400" dirty="0" smtClean="0"/>
              <a:t>It looks like a duck! It sounds like a duck! It even walks like a duck! It must be a duck.</a:t>
            </a:r>
          </a:p>
          <a:p>
            <a:pPr>
              <a:buNone/>
            </a:pPr>
            <a:r>
              <a:rPr lang="en-US" sz="2400" dirty="0" smtClean="0"/>
              <a:t>  1) It looks like a duck!</a:t>
            </a:r>
          </a:p>
          <a:p>
            <a:pPr>
              <a:buNone/>
            </a:pPr>
            <a:r>
              <a:rPr lang="en-US" sz="2400" dirty="0" smtClean="0"/>
              <a:t>  2) It sounds like a duck!</a:t>
            </a:r>
          </a:p>
          <a:p>
            <a:pPr>
              <a:buNone/>
            </a:pPr>
            <a:r>
              <a:rPr lang="en-US" sz="2400" dirty="0" smtClean="0"/>
              <a:t>  3) It even walks like a duck!</a:t>
            </a:r>
          </a:p>
          <a:p>
            <a:pPr>
              <a:buNone/>
            </a:pPr>
            <a:r>
              <a:rPr lang="en-US" sz="2400" dirty="0" smtClean="0"/>
              <a:t>  4) It must be a duck!  </a:t>
            </a:r>
          </a:p>
          <a:p>
            <a:pPr>
              <a:buNone/>
            </a:pPr>
            <a:r>
              <a:rPr lang="en-US" sz="2000" dirty="0" smtClean="0">
                <a:latin typeface="Times New Roman" pitchFamily="18" charset="0"/>
                <a:cs typeface="Times New Roman" pitchFamily="18" charset="0"/>
              </a:rPr>
              <a:t>       </a:t>
            </a:r>
            <a:r>
              <a:rPr lang="en-US" sz="1700" dirty="0" smtClean="0">
                <a:latin typeface="Times New Roman" pitchFamily="18" charset="0"/>
                <a:cs typeface="Times New Roman" pitchFamily="18" charset="0"/>
              </a:rPr>
              <a:t>1         2           3</a:t>
            </a:r>
          </a:p>
          <a:p>
            <a:pPr>
              <a:buNone/>
            </a:pPr>
            <a:r>
              <a:rPr lang="en-US" sz="1700" dirty="0" smtClean="0">
                <a:latin typeface="Times New Roman" pitchFamily="18" charset="0"/>
                <a:cs typeface="Times New Roman" pitchFamily="18" charset="0"/>
              </a:rPr>
              <a:t>          </a:t>
            </a:r>
            <a:r>
              <a:rPr lang="en-US" sz="1700" b="1" dirty="0" smtClean="0">
                <a:latin typeface="Times New Roman" pitchFamily="18" charset="0"/>
                <a:cs typeface="Times New Roman" pitchFamily="18" charset="0"/>
              </a:rPr>
              <a:t>\        |         /</a:t>
            </a:r>
            <a:endParaRPr lang="en-CA" sz="1700" dirty="0" smtClean="0">
              <a:latin typeface="Times New Roman" pitchFamily="18" charset="0"/>
              <a:cs typeface="Times New Roman" pitchFamily="18" charset="0"/>
            </a:endParaRPr>
          </a:p>
          <a:p>
            <a:pPr>
              <a:buNone/>
            </a:pPr>
            <a:r>
              <a:rPr lang="en-US" sz="1700" b="1" dirty="0" smtClean="0">
                <a:latin typeface="Times New Roman" pitchFamily="18" charset="0"/>
                <a:cs typeface="Times New Roman" pitchFamily="18" charset="0"/>
              </a:rPr>
              <a:t>            \      |       /</a:t>
            </a:r>
            <a:endParaRPr lang="en-CA" sz="1700" dirty="0" smtClean="0">
              <a:latin typeface="Times New Roman" pitchFamily="18" charset="0"/>
              <a:cs typeface="Times New Roman" pitchFamily="18" charset="0"/>
            </a:endParaRPr>
          </a:p>
          <a:p>
            <a:pPr>
              <a:buNone/>
            </a:pPr>
            <a:r>
              <a:rPr lang="en-US" sz="1700" b="1" dirty="0" smtClean="0">
                <a:latin typeface="Times New Roman" pitchFamily="18" charset="0"/>
                <a:cs typeface="Times New Roman" pitchFamily="18" charset="0"/>
              </a:rPr>
              <a:t>             \     |     /</a:t>
            </a:r>
          </a:p>
          <a:p>
            <a:pPr>
              <a:buNone/>
            </a:pPr>
            <a:r>
              <a:rPr lang="en-US" sz="1700" dirty="0" smtClean="0">
                <a:latin typeface="Times New Roman" pitchFamily="18" charset="0"/>
                <a:cs typeface="Times New Roman" pitchFamily="18" charset="0"/>
              </a:rPr>
              <a:t>                  4</a:t>
            </a:r>
            <a:endParaRPr lang="en-US" sz="1700" dirty="0"/>
          </a:p>
        </p:txBody>
      </p:sp>
    </p:spTree>
    <p:extLst>
      <p:ext uri="{BB962C8B-B14F-4D97-AF65-F5344CB8AC3E}">
        <p14:creationId xmlns:p14="http://schemas.microsoft.com/office/powerpoint/2010/main" val="2016648688"/>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Arguments with Dependent Premises</a:t>
            </a:r>
            <a:endParaRPr lang="en-CA" dirty="0"/>
          </a:p>
        </p:txBody>
      </p:sp>
      <p:sp>
        <p:nvSpPr>
          <p:cNvPr id="3" name="Content Placeholder 2"/>
          <p:cNvSpPr>
            <a:spLocks noGrp="1"/>
          </p:cNvSpPr>
          <p:nvPr>
            <p:ph sz="quarter" idx="1"/>
          </p:nvPr>
        </p:nvSpPr>
        <p:spPr/>
        <p:txBody>
          <a:bodyPr>
            <a:normAutofit fontScale="92500" lnSpcReduction="10000"/>
          </a:bodyPr>
          <a:lstStyle/>
          <a:p>
            <a:r>
              <a:rPr lang="en-US" dirty="0" smtClean="0"/>
              <a:t>I am taller than John.  John is taller than you. </a:t>
            </a:r>
            <a:r>
              <a:rPr lang="en-US" b="1" dirty="0" smtClean="0"/>
              <a:t>So</a:t>
            </a:r>
            <a:r>
              <a:rPr lang="en-US" dirty="0" smtClean="0"/>
              <a:t> I must be taller than you.</a:t>
            </a:r>
            <a:endParaRPr lang="en-CA" dirty="0" smtClean="0"/>
          </a:p>
          <a:p>
            <a:r>
              <a:rPr lang="en-US" dirty="0" smtClean="0"/>
              <a:t>We put this argument into </a:t>
            </a:r>
            <a:r>
              <a:rPr lang="en-US" b="1" dirty="0" smtClean="0"/>
              <a:t>standard form:</a:t>
            </a:r>
            <a:endParaRPr lang="en-CA" dirty="0" smtClean="0"/>
          </a:p>
          <a:p>
            <a:pPr>
              <a:buNone/>
            </a:pPr>
            <a:r>
              <a:rPr lang="en-US" dirty="0" smtClean="0"/>
              <a:t>    1. I am taller than John. </a:t>
            </a:r>
            <a:endParaRPr lang="en-CA" dirty="0" smtClean="0"/>
          </a:p>
          <a:p>
            <a:pPr>
              <a:buNone/>
            </a:pPr>
            <a:r>
              <a:rPr lang="en-US" dirty="0" smtClean="0"/>
              <a:t>    2. John is taller than you. </a:t>
            </a:r>
            <a:endParaRPr lang="en-CA" dirty="0" smtClean="0"/>
          </a:p>
          <a:p>
            <a:pPr>
              <a:buNone/>
            </a:pPr>
            <a:r>
              <a:rPr lang="en-US" dirty="0" smtClean="0"/>
              <a:t>    -------------------------------</a:t>
            </a:r>
            <a:endParaRPr lang="en-CA" dirty="0" smtClean="0"/>
          </a:p>
          <a:p>
            <a:pPr>
              <a:buNone/>
            </a:pPr>
            <a:r>
              <a:rPr lang="en-US" dirty="0" smtClean="0"/>
              <a:t>    3. I must be taller than you.</a:t>
            </a:r>
            <a:endParaRPr lang="en-CA" dirty="0" smtClean="0"/>
          </a:p>
          <a:p>
            <a:pPr>
              <a:buNone/>
            </a:pPr>
            <a:r>
              <a:rPr lang="en-US" dirty="0" smtClean="0"/>
              <a:t>Diagram:</a:t>
            </a:r>
            <a:endParaRPr lang="en-CA" dirty="0" smtClean="0"/>
          </a:p>
          <a:p>
            <a:pPr>
              <a:buNone/>
            </a:pPr>
            <a:r>
              <a:rPr lang="en-US" u="sng" dirty="0" smtClean="0"/>
              <a:t>1              2</a:t>
            </a:r>
            <a:endParaRPr lang="en-CA" dirty="0" smtClean="0"/>
          </a:p>
          <a:p>
            <a:pPr>
              <a:buNone/>
            </a:pPr>
            <a:r>
              <a:rPr lang="en-US" dirty="0" smtClean="0"/>
              <a:t>         ↓</a:t>
            </a:r>
            <a:endParaRPr lang="en-CA" dirty="0" smtClean="0"/>
          </a:p>
          <a:p>
            <a:pPr>
              <a:buNone/>
            </a:pPr>
            <a:r>
              <a:rPr lang="en-CA" dirty="0" smtClean="0"/>
              <a:t>       </a:t>
            </a:r>
            <a:r>
              <a:rPr lang="en-US" dirty="0" smtClean="0"/>
              <a:t>  3</a:t>
            </a:r>
            <a:endParaRPr lang="en-CA" dirty="0" smtClean="0"/>
          </a:p>
          <a:p>
            <a:endParaRPr lang="en-CA" dirty="0"/>
          </a:p>
        </p:txBody>
      </p:sp>
    </p:spTree>
    <p:extLst>
      <p:ext uri="{BB962C8B-B14F-4D97-AF65-F5344CB8AC3E}">
        <p14:creationId xmlns:p14="http://schemas.microsoft.com/office/powerpoint/2010/main" val="4061166087"/>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Another Example</a:t>
            </a:r>
            <a:endParaRPr lang="en-CA" dirty="0"/>
          </a:p>
        </p:txBody>
      </p:sp>
      <p:sp>
        <p:nvSpPr>
          <p:cNvPr id="3" name="Content Placeholder 2"/>
          <p:cNvSpPr>
            <a:spLocks noGrp="1"/>
          </p:cNvSpPr>
          <p:nvPr>
            <p:ph sz="quarter" idx="1"/>
          </p:nvPr>
        </p:nvSpPr>
        <p:spPr/>
        <p:txBody>
          <a:bodyPr>
            <a:normAutofit lnSpcReduction="10000"/>
          </a:bodyPr>
          <a:lstStyle/>
          <a:p>
            <a:pPr lvl="0">
              <a:buNone/>
            </a:pPr>
            <a:r>
              <a:rPr lang="en-US" dirty="0" smtClean="0"/>
              <a:t>    I am taller than John. John is taller than Francois. Francois is taller than Mike. And Mike is taller than you. </a:t>
            </a:r>
            <a:r>
              <a:rPr lang="en-US" u="sng" dirty="0" smtClean="0"/>
              <a:t>So</a:t>
            </a:r>
            <a:r>
              <a:rPr lang="en-US" dirty="0" smtClean="0"/>
              <a:t> I must be taller than you.</a:t>
            </a:r>
          </a:p>
          <a:p>
            <a:pPr lvl="0">
              <a:buNone/>
            </a:pPr>
            <a:r>
              <a:rPr lang="en-US" dirty="0" smtClean="0"/>
              <a:t>The </a:t>
            </a:r>
            <a:r>
              <a:rPr lang="en-US" b="1" dirty="0" smtClean="0"/>
              <a:t>Standard Form </a:t>
            </a:r>
            <a:r>
              <a:rPr lang="en-US" dirty="0" smtClean="0"/>
              <a:t>goes like this:</a:t>
            </a:r>
            <a:endParaRPr lang="en-CA" dirty="0" smtClean="0"/>
          </a:p>
          <a:p>
            <a:pPr>
              <a:buNone/>
            </a:pPr>
            <a:r>
              <a:rPr lang="en-US" dirty="0" smtClean="0"/>
              <a:t>   1. I am taller than John. </a:t>
            </a:r>
            <a:endParaRPr lang="en-CA" dirty="0" smtClean="0"/>
          </a:p>
          <a:p>
            <a:pPr>
              <a:buNone/>
            </a:pPr>
            <a:r>
              <a:rPr lang="en-US" dirty="0" smtClean="0"/>
              <a:t>   2. John is taller than Francois. </a:t>
            </a:r>
            <a:endParaRPr lang="en-CA" dirty="0" smtClean="0"/>
          </a:p>
          <a:p>
            <a:pPr>
              <a:buNone/>
            </a:pPr>
            <a:r>
              <a:rPr lang="en-US" dirty="0" smtClean="0"/>
              <a:t>   3. Francois is taller than Mike. </a:t>
            </a:r>
            <a:endParaRPr lang="en-CA" dirty="0" smtClean="0"/>
          </a:p>
          <a:p>
            <a:pPr>
              <a:buNone/>
            </a:pPr>
            <a:r>
              <a:rPr lang="en-US" dirty="0" smtClean="0"/>
              <a:t>   4. Mike is taller than you. </a:t>
            </a:r>
            <a:endParaRPr lang="en-CA" dirty="0" smtClean="0"/>
          </a:p>
          <a:p>
            <a:pPr>
              <a:buNone/>
            </a:pPr>
            <a:r>
              <a:rPr lang="en-US" dirty="0" smtClean="0"/>
              <a:t>   ----------------------------------</a:t>
            </a:r>
            <a:endParaRPr lang="en-CA" dirty="0" smtClean="0"/>
          </a:p>
          <a:p>
            <a:pPr>
              <a:buNone/>
            </a:pPr>
            <a:r>
              <a:rPr lang="en-US" dirty="0" smtClean="0"/>
              <a:t>   5. I must be taller than you.</a:t>
            </a:r>
            <a:endParaRPr lang="en-CA" dirty="0" smtClean="0"/>
          </a:p>
          <a:p>
            <a:endParaRPr lang="en-CA" dirty="0"/>
          </a:p>
        </p:txBody>
      </p:sp>
    </p:spTree>
    <p:extLst>
      <p:ext uri="{BB962C8B-B14F-4D97-AF65-F5344CB8AC3E}">
        <p14:creationId xmlns:p14="http://schemas.microsoft.com/office/powerpoint/2010/main" val="2062494326"/>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Continued</a:t>
            </a:r>
            <a:endParaRPr lang="en-CA" dirty="0"/>
          </a:p>
        </p:txBody>
      </p:sp>
      <p:sp>
        <p:nvSpPr>
          <p:cNvPr id="3" name="Content Placeholder 2"/>
          <p:cNvSpPr>
            <a:spLocks noGrp="1"/>
          </p:cNvSpPr>
          <p:nvPr>
            <p:ph sz="quarter" idx="1"/>
          </p:nvPr>
        </p:nvSpPr>
        <p:spPr/>
        <p:txBody>
          <a:bodyPr/>
          <a:lstStyle/>
          <a:p>
            <a:pPr>
              <a:buNone/>
            </a:pPr>
            <a:r>
              <a:rPr lang="en-US" u="sng" dirty="0" smtClean="0"/>
              <a:t>   The Diagram goes like this: </a:t>
            </a:r>
          </a:p>
          <a:p>
            <a:pPr>
              <a:buNone/>
            </a:pPr>
            <a:r>
              <a:rPr lang="en-US" u="sng" dirty="0" smtClean="0"/>
              <a:t>   1          2        3       4  </a:t>
            </a:r>
            <a:endParaRPr lang="en-CA" dirty="0" smtClean="0"/>
          </a:p>
          <a:p>
            <a:pPr>
              <a:buNone/>
            </a:pPr>
            <a:r>
              <a:rPr lang="en-US" dirty="0" smtClean="0"/>
              <a:t>                   │              </a:t>
            </a:r>
            <a:endParaRPr lang="en-CA" dirty="0" smtClean="0"/>
          </a:p>
          <a:p>
            <a:pPr>
              <a:buNone/>
            </a:pPr>
            <a:r>
              <a:rPr lang="en-US" dirty="0" smtClean="0"/>
              <a:t>                   │</a:t>
            </a:r>
            <a:endParaRPr lang="en-CA" dirty="0" smtClean="0"/>
          </a:p>
          <a:p>
            <a:pPr>
              <a:buNone/>
            </a:pPr>
            <a:r>
              <a:rPr lang="en-US" dirty="0" smtClean="0"/>
              <a:t>                    ↓</a:t>
            </a:r>
            <a:endParaRPr lang="en-CA" dirty="0" smtClean="0"/>
          </a:p>
          <a:p>
            <a:pPr>
              <a:buNone/>
            </a:pPr>
            <a:r>
              <a:rPr lang="en-US" dirty="0" smtClean="0"/>
              <a:t>                    5      </a:t>
            </a:r>
            <a:endParaRPr lang="en-CA" dirty="0" smtClean="0"/>
          </a:p>
          <a:p>
            <a:endParaRPr lang="en-CA" dirty="0"/>
          </a:p>
        </p:txBody>
      </p:sp>
    </p:spTree>
    <p:extLst>
      <p:ext uri="{BB962C8B-B14F-4D97-AF65-F5344CB8AC3E}">
        <p14:creationId xmlns:p14="http://schemas.microsoft.com/office/powerpoint/2010/main" val="2321074416"/>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More Examples</a:t>
            </a:r>
            <a:endParaRPr lang="en-CA" dirty="0"/>
          </a:p>
        </p:txBody>
      </p:sp>
      <p:sp>
        <p:nvSpPr>
          <p:cNvPr id="3" name="Content Placeholder 2"/>
          <p:cNvSpPr>
            <a:spLocks noGrp="1"/>
          </p:cNvSpPr>
          <p:nvPr>
            <p:ph sz="quarter" idx="1"/>
          </p:nvPr>
        </p:nvSpPr>
        <p:spPr/>
        <p:txBody>
          <a:bodyPr>
            <a:normAutofit fontScale="92500"/>
          </a:bodyPr>
          <a:lstStyle/>
          <a:p>
            <a:pPr>
              <a:buNone/>
            </a:pPr>
            <a:r>
              <a:rPr lang="en-US" dirty="0" smtClean="0"/>
              <a:t>    Lucy has had to tell someone that a loved one has died since she is a medical doctor, and every medical doctor has had to tell someone that a loved one has died. </a:t>
            </a:r>
          </a:p>
          <a:p>
            <a:pPr>
              <a:buNone/>
            </a:pPr>
            <a:r>
              <a:rPr lang="en-US" dirty="0" smtClean="0"/>
              <a:t>   </a:t>
            </a:r>
            <a:r>
              <a:rPr lang="en-US" b="1" dirty="0" smtClean="0"/>
              <a:t>Standard Form:</a:t>
            </a:r>
          </a:p>
          <a:p>
            <a:pPr>
              <a:buNone/>
            </a:pPr>
            <a:r>
              <a:rPr lang="en-US" dirty="0" smtClean="0"/>
              <a:t>   1. Lucy is a medical doctor.</a:t>
            </a:r>
            <a:endParaRPr lang="en-CA" dirty="0" smtClean="0"/>
          </a:p>
          <a:p>
            <a:pPr>
              <a:buNone/>
            </a:pPr>
            <a:r>
              <a:rPr lang="en-US" dirty="0" smtClean="0"/>
              <a:t>   2. Every medical doctor has had to tell someone that a loved one has died. </a:t>
            </a:r>
            <a:endParaRPr lang="en-CA" dirty="0" smtClean="0"/>
          </a:p>
          <a:p>
            <a:pPr>
              <a:buNone/>
            </a:pPr>
            <a:r>
              <a:rPr lang="en-US" dirty="0" smtClean="0"/>
              <a:t>   -------------------------------------------------------------------</a:t>
            </a:r>
            <a:endParaRPr lang="en-CA" dirty="0" smtClean="0"/>
          </a:p>
          <a:p>
            <a:pPr>
              <a:buNone/>
            </a:pPr>
            <a:r>
              <a:rPr lang="en-US" dirty="0" smtClean="0"/>
              <a:t>   3. Lucy has had to tell someone that a loved one has died.</a:t>
            </a:r>
            <a:endParaRPr lang="en-CA" dirty="0" smtClean="0"/>
          </a:p>
          <a:p>
            <a:pPr>
              <a:buNone/>
            </a:pPr>
            <a:endParaRPr lang="en-CA" b="1" dirty="0" smtClean="0"/>
          </a:p>
          <a:p>
            <a:pPr>
              <a:buNone/>
            </a:pPr>
            <a:endParaRPr lang="en-CA" dirty="0"/>
          </a:p>
        </p:txBody>
      </p:sp>
    </p:spTree>
    <p:extLst>
      <p:ext uri="{BB962C8B-B14F-4D97-AF65-F5344CB8AC3E}">
        <p14:creationId xmlns:p14="http://schemas.microsoft.com/office/powerpoint/2010/main" val="4000077872"/>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Continued</a:t>
            </a:r>
            <a:endParaRPr lang="en-CA" dirty="0"/>
          </a:p>
        </p:txBody>
      </p:sp>
      <p:sp>
        <p:nvSpPr>
          <p:cNvPr id="3" name="Content Placeholder 2"/>
          <p:cNvSpPr>
            <a:spLocks noGrp="1"/>
          </p:cNvSpPr>
          <p:nvPr>
            <p:ph sz="quarter" idx="1"/>
          </p:nvPr>
        </p:nvSpPr>
        <p:spPr/>
        <p:txBody>
          <a:bodyPr/>
          <a:lstStyle/>
          <a:p>
            <a:pPr>
              <a:buNone/>
            </a:pPr>
            <a:r>
              <a:rPr lang="en-US" b="1" dirty="0" smtClean="0"/>
              <a:t>Diagram</a:t>
            </a:r>
            <a:r>
              <a:rPr lang="en-US" dirty="0" smtClean="0"/>
              <a:t> Goes like this:</a:t>
            </a:r>
            <a:endParaRPr lang="en-CA" dirty="0" smtClean="0"/>
          </a:p>
          <a:p>
            <a:pPr>
              <a:buNone/>
            </a:pPr>
            <a:r>
              <a:rPr lang="en-US" u="sng" dirty="0" smtClean="0"/>
              <a:t>1          2</a:t>
            </a:r>
            <a:endParaRPr lang="en-CA" dirty="0" smtClean="0"/>
          </a:p>
          <a:p>
            <a:pPr>
              <a:buNone/>
            </a:pPr>
            <a:r>
              <a:rPr lang="en-US" dirty="0" smtClean="0"/>
              <a:t>       ↓</a:t>
            </a:r>
            <a:endParaRPr lang="en-CA" dirty="0" smtClean="0"/>
          </a:p>
          <a:p>
            <a:pPr>
              <a:buNone/>
            </a:pPr>
            <a:r>
              <a:rPr lang="en-US" dirty="0" smtClean="0"/>
              <a:t>       3</a:t>
            </a:r>
            <a:endParaRPr lang="en-CA" dirty="0" smtClean="0"/>
          </a:p>
          <a:p>
            <a:pPr>
              <a:buNone/>
            </a:pPr>
            <a:r>
              <a:rPr lang="en-CA" b="1" dirty="0" smtClean="0"/>
              <a:t>Another Example: </a:t>
            </a:r>
          </a:p>
          <a:p>
            <a:pPr>
              <a:buNone/>
            </a:pPr>
            <a:r>
              <a:rPr lang="en-CA" b="1" dirty="0" smtClean="0"/>
              <a:t>    </a:t>
            </a:r>
            <a:r>
              <a:rPr lang="en-CA" dirty="0" smtClean="0"/>
              <a:t>Jack </a:t>
            </a:r>
            <a:r>
              <a:rPr lang="en-US" dirty="0" smtClean="0"/>
              <a:t>is a happy person because he is very successful in his career. Also, he has a secure and supportive marriage.</a:t>
            </a:r>
            <a:endParaRPr lang="en-CA" dirty="0" smtClean="0"/>
          </a:p>
          <a:p>
            <a:pPr>
              <a:buNone/>
            </a:pPr>
            <a:endParaRPr lang="en-CA" b="1" dirty="0"/>
          </a:p>
        </p:txBody>
      </p:sp>
    </p:spTree>
    <p:extLst>
      <p:ext uri="{BB962C8B-B14F-4D97-AF65-F5344CB8AC3E}">
        <p14:creationId xmlns:p14="http://schemas.microsoft.com/office/powerpoint/2010/main" val="323677114"/>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continued</a:t>
            </a:r>
            <a:endParaRPr lang="en-CA" dirty="0"/>
          </a:p>
        </p:txBody>
      </p:sp>
      <p:sp>
        <p:nvSpPr>
          <p:cNvPr id="3" name="Content Placeholder 2"/>
          <p:cNvSpPr>
            <a:spLocks noGrp="1"/>
          </p:cNvSpPr>
          <p:nvPr>
            <p:ph sz="quarter" idx="1"/>
          </p:nvPr>
        </p:nvSpPr>
        <p:spPr/>
        <p:txBody>
          <a:bodyPr/>
          <a:lstStyle/>
          <a:p>
            <a:pPr>
              <a:buNone/>
            </a:pPr>
            <a:r>
              <a:rPr lang="en-CA" dirty="0" smtClean="0"/>
              <a:t>    </a:t>
            </a:r>
            <a:r>
              <a:rPr lang="en-US" dirty="0" smtClean="0"/>
              <a:t>1. Jack is very successful in his career.  </a:t>
            </a:r>
          </a:p>
          <a:p>
            <a:pPr>
              <a:buNone/>
            </a:pPr>
            <a:r>
              <a:rPr lang="en-US" dirty="0" smtClean="0"/>
              <a:t>    2. Jack has a secure and supportive marriage.</a:t>
            </a:r>
            <a:endParaRPr lang="en-CA" dirty="0" smtClean="0"/>
          </a:p>
          <a:p>
            <a:pPr>
              <a:buNone/>
            </a:pPr>
            <a:r>
              <a:rPr lang="en-US" dirty="0" smtClean="0"/>
              <a:t>    3. Jack is a happy person. </a:t>
            </a:r>
            <a:endParaRPr lang="en-CA" dirty="0" smtClean="0"/>
          </a:p>
          <a:p>
            <a:pPr hangingPunct="0">
              <a:buNone/>
            </a:pPr>
            <a:r>
              <a:rPr lang="en-CA" dirty="0" smtClean="0"/>
              <a:t>Diagrams goes like this: </a:t>
            </a:r>
          </a:p>
          <a:p>
            <a:pPr hangingPunct="0">
              <a:buNone/>
            </a:pPr>
            <a:r>
              <a:rPr lang="en-CA" dirty="0" smtClean="0"/>
              <a:t> </a:t>
            </a:r>
          </a:p>
          <a:p>
            <a:pPr>
              <a:buNone/>
            </a:pPr>
            <a:r>
              <a:rPr lang="en-US" dirty="0" smtClean="0"/>
              <a:t>                  1               2</a:t>
            </a:r>
            <a:endParaRPr lang="en-CA" dirty="0" smtClean="0"/>
          </a:p>
          <a:p>
            <a:pPr>
              <a:buNone/>
            </a:pPr>
            <a:r>
              <a:rPr lang="en-US" dirty="0" smtClean="0"/>
              <a:t>                    \          /</a:t>
            </a:r>
            <a:endParaRPr lang="en-CA" dirty="0" smtClean="0"/>
          </a:p>
          <a:p>
            <a:pPr>
              <a:buNone/>
            </a:pPr>
            <a:r>
              <a:rPr lang="en-US" dirty="0" smtClean="0"/>
              <a:t>                       \     /</a:t>
            </a:r>
            <a:endParaRPr lang="en-CA" dirty="0" smtClean="0"/>
          </a:p>
          <a:p>
            <a:pPr>
              <a:buNone/>
            </a:pPr>
            <a:r>
              <a:rPr lang="en-US" dirty="0" smtClean="0"/>
              <a:t>                          3</a:t>
            </a:r>
            <a:endParaRPr lang="en-CA" dirty="0" smtClean="0"/>
          </a:p>
          <a:p>
            <a:pPr>
              <a:buNone/>
            </a:pPr>
            <a:endParaRPr lang="en-CA" dirty="0"/>
          </a:p>
        </p:txBody>
      </p:sp>
    </p:spTree>
    <p:extLst>
      <p:ext uri="{BB962C8B-B14F-4D97-AF65-F5344CB8AC3E}">
        <p14:creationId xmlns:p14="http://schemas.microsoft.com/office/powerpoint/2010/main" val="1762364221"/>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Independent +Dependent Arguments  </a:t>
            </a:r>
            <a:endParaRPr lang="en-CA" dirty="0"/>
          </a:p>
        </p:txBody>
      </p:sp>
      <p:sp>
        <p:nvSpPr>
          <p:cNvPr id="3" name="Content Placeholder 2"/>
          <p:cNvSpPr>
            <a:spLocks noGrp="1"/>
          </p:cNvSpPr>
          <p:nvPr>
            <p:ph sz="quarter" idx="1"/>
          </p:nvPr>
        </p:nvSpPr>
        <p:spPr/>
        <p:txBody>
          <a:bodyPr/>
          <a:lstStyle/>
          <a:p>
            <a:pPr>
              <a:buNone/>
            </a:pPr>
            <a:r>
              <a:rPr lang="en-US" dirty="0" smtClean="0"/>
              <a:t>   Jake is a philosopher. All philosophers are geeks. And, Jake has a Chewbacca plush hat. Therefore, Jake is a geek. </a:t>
            </a:r>
            <a:endParaRPr lang="en-CA" dirty="0" smtClean="0"/>
          </a:p>
          <a:p>
            <a:pPr>
              <a:buNone/>
            </a:pPr>
            <a:r>
              <a:rPr lang="en-CA" dirty="0" smtClean="0"/>
              <a:t>    </a:t>
            </a:r>
            <a:r>
              <a:rPr lang="en-CA" b="1" dirty="0" smtClean="0"/>
              <a:t>The Standard Form:  </a:t>
            </a:r>
          </a:p>
          <a:p>
            <a:pPr>
              <a:buNone/>
            </a:pPr>
            <a:r>
              <a:rPr lang="en-CA" dirty="0" smtClean="0"/>
              <a:t>    </a:t>
            </a:r>
            <a:r>
              <a:rPr lang="en-US" dirty="0" smtClean="0"/>
              <a:t>1. Jake is a philosopher. </a:t>
            </a:r>
            <a:endParaRPr lang="en-CA" dirty="0" smtClean="0"/>
          </a:p>
          <a:p>
            <a:pPr>
              <a:buNone/>
            </a:pPr>
            <a:r>
              <a:rPr lang="en-US" dirty="0" smtClean="0"/>
              <a:t>    2. All philosophers are geeks. 			</a:t>
            </a:r>
            <a:endParaRPr lang="en-CA" dirty="0" smtClean="0"/>
          </a:p>
          <a:p>
            <a:pPr>
              <a:buNone/>
            </a:pPr>
            <a:r>
              <a:rPr lang="en-US" dirty="0" smtClean="0"/>
              <a:t>    3. And, Jake has a Chewbacca plush hat.   </a:t>
            </a:r>
            <a:endParaRPr lang="en-CA" dirty="0" smtClean="0"/>
          </a:p>
          <a:p>
            <a:pPr>
              <a:buNone/>
            </a:pPr>
            <a:r>
              <a:rPr lang="en-US" dirty="0" smtClean="0"/>
              <a:t>    -------------------------------</a:t>
            </a:r>
            <a:endParaRPr lang="en-CA" dirty="0" smtClean="0"/>
          </a:p>
          <a:p>
            <a:pPr>
              <a:buNone/>
            </a:pPr>
            <a:r>
              <a:rPr lang="en-US" dirty="0" smtClean="0"/>
              <a:t>    4. Jake is a geek. (1,2), 3</a:t>
            </a:r>
            <a:endParaRPr lang="en-CA" dirty="0" smtClean="0"/>
          </a:p>
          <a:p>
            <a:pPr>
              <a:buNone/>
            </a:pPr>
            <a:endParaRPr lang="en-CA" dirty="0"/>
          </a:p>
        </p:txBody>
      </p:sp>
    </p:spTree>
    <p:extLst>
      <p:ext uri="{BB962C8B-B14F-4D97-AF65-F5344CB8AC3E}">
        <p14:creationId xmlns:p14="http://schemas.microsoft.com/office/powerpoint/2010/main" val="400416104"/>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Continued </a:t>
            </a:r>
            <a:endParaRPr lang="en-CA" dirty="0"/>
          </a:p>
        </p:txBody>
      </p:sp>
      <p:sp>
        <p:nvSpPr>
          <p:cNvPr id="3" name="Content Placeholder 2"/>
          <p:cNvSpPr>
            <a:spLocks noGrp="1"/>
          </p:cNvSpPr>
          <p:nvPr>
            <p:ph sz="quarter" idx="1"/>
          </p:nvPr>
        </p:nvSpPr>
        <p:spPr/>
        <p:txBody>
          <a:bodyPr/>
          <a:lstStyle/>
          <a:p>
            <a:pPr>
              <a:buNone/>
            </a:pPr>
            <a:r>
              <a:rPr lang="en-CA" dirty="0" smtClean="0"/>
              <a:t>  </a:t>
            </a:r>
            <a:r>
              <a:rPr lang="en-CA" b="1" dirty="0" smtClean="0"/>
              <a:t>Diagram:</a:t>
            </a:r>
          </a:p>
          <a:p>
            <a:pPr>
              <a:buNone/>
            </a:pPr>
            <a:r>
              <a:rPr lang="en-US" b="1" u="sng" dirty="0" smtClean="0"/>
              <a:t>   1       2</a:t>
            </a:r>
            <a:r>
              <a:rPr lang="en-US" b="1" dirty="0" smtClean="0"/>
              <a:t>                3 </a:t>
            </a:r>
            <a:endParaRPr lang="en-CA" dirty="0" smtClean="0"/>
          </a:p>
          <a:p>
            <a:pPr>
              <a:buNone/>
            </a:pPr>
            <a:r>
              <a:rPr lang="en-US" b="1" dirty="0" smtClean="0"/>
              <a:t>         \                 /</a:t>
            </a:r>
            <a:endParaRPr lang="en-CA" dirty="0" smtClean="0"/>
          </a:p>
          <a:p>
            <a:pPr>
              <a:buNone/>
            </a:pPr>
            <a:r>
              <a:rPr lang="en-US" b="1" dirty="0" smtClean="0"/>
              <a:t>            \           /</a:t>
            </a:r>
            <a:endParaRPr lang="en-CA" dirty="0" smtClean="0"/>
          </a:p>
          <a:p>
            <a:pPr>
              <a:buNone/>
            </a:pPr>
            <a:r>
              <a:rPr lang="en-US" b="1" dirty="0" smtClean="0"/>
              <a:t>                  4</a:t>
            </a:r>
            <a:endParaRPr lang="en-CA" dirty="0" smtClean="0"/>
          </a:p>
          <a:p>
            <a:pPr>
              <a:buNone/>
            </a:pPr>
            <a:endParaRPr lang="en-CA" b="1" dirty="0"/>
          </a:p>
        </p:txBody>
      </p:sp>
    </p:spTree>
    <p:extLst>
      <p:ext uri="{BB962C8B-B14F-4D97-AF65-F5344CB8AC3E}">
        <p14:creationId xmlns:p14="http://schemas.microsoft.com/office/powerpoint/2010/main" val="3123054569"/>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CA" dirty="0" smtClean="0"/>
              <a:t>Diagrams for Complex Arguments  </a:t>
            </a:r>
            <a:endParaRPr lang="en-CA" dirty="0"/>
          </a:p>
        </p:txBody>
      </p:sp>
      <p:sp>
        <p:nvSpPr>
          <p:cNvPr id="3" name="Content Placeholder 2"/>
          <p:cNvSpPr>
            <a:spLocks noGrp="1"/>
          </p:cNvSpPr>
          <p:nvPr>
            <p:ph sz="quarter" idx="1"/>
          </p:nvPr>
        </p:nvSpPr>
        <p:spPr/>
        <p:txBody>
          <a:bodyPr>
            <a:normAutofit lnSpcReduction="10000"/>
          </a:bodyPr>
          <a:lstStyle/>
          <a:p>
            <a:r>
              <a:rPr lang="en-US" b="1" dirty="0" smtClean="0"/>
              <a:t>What type of argument </a:t>
            </a:r>
            <a:r>
              <a:rPr lang="en-US" b="1" smtClean="0"/>
              <a:t>is this, </a:t>
            </a:r>
            <a:r>
              <a:rPr lang="en-US" b="1" dirty="0" smtClean="0"/>
              <a:t>simple or complex?</a:t>
            </a:r>
            <a:endParaRPr lang="en-CA" dirty="0" smtClean="0"/>
          </a:p>
          <a:p>
            <a:pPr>
              <a:buNone/>
            </a:pPr>
            <a:r>
              <a:rPr lang="en-US" dirty="0" smtClean="0"/>
              <a:t>    Lying is wrong, and you told a lie. </a:t>
            </a:r>
            <a:r>
              <a:rPr lang="en-US" b="1" dirty="0" smtClean="0"/>
              <a:t>So</a:t>
            </a:r>
            <a:r>
              <a:rPr lang="en-US" dirty="0" smtClean="0"/>
              <a:t>, you’ve done something wrong. All wrongdoers deserve to be punished. </a:t>
            </a:r>
            <a:r>
              <a:rPr lang="en-US" b="1" dirty="0" smtClean="0"/>
              <a:t>So</a:t>
            </a:r>
            <a:r>
              <a:rPr lang="en-US" dirty="0" smtClean="0"/>
              <a:t>, you deserve to be punished. </a:t>
            </a:r>
            <a:endParaRPr lang="en-CA" dirty="0" smtClean="0"/>
          </a:p>
          <a:p>
            <a:r>
              <a:rPr lang="en-US" dirty="0" smtClean="0"/>
              <a:t>This is a </a:t>
            </a:r>
            <a:r>
              <a:rPr lang="en-US" b="1" dirty="0" smtClean="0"/>
              <a:t>complex argument</a:t>
            </a:r>
            <a:r>
              <a:rPr lang="en-US" dirty="0" smtClean="0"/>
              <a:t>.</a:t>
            </a:r>
          </a:p>
          <a:p>
            <a:pPr>
              <a:buNone/>
            </a:pPr>
            <a:r>
              <a:rPr lang="en-US" dirty="0" smtClean="0"/>
              <a:t>    1. Lying is wrong.</a:t>
            </a:r>
            <a:endParaRPr lang="en-CA" dirty="0" smtClean="0"/>
          </a:p>
          <a:p>
            <a:pPr>
              <a:buNone/>
            </a:pPr>
            <a:r>
              <a:rPr lang="en-US" dirty="0" smtClean="0"/>
              <a:t>    2. You told a lie. </a:t>
            </a:r>
            <a:endParaRPr lang="en-CA" dirty="0" smtClean="0"/>
          </a:p>
          <a:p>
            <a:pPr>
              <a:buNone/>
            </a:pPr>
            <a:r>
              <a:rPr lang="en-US" dirty="0" smtClean="0"/>
              <a:t>    3. You’ve done something wrong. 1, 2</a:t>
            </a:r>
            <a:endParaRPr lang="en-CA" dirty="0" smtClean="0"/>
          </a:p>
          <a:p>
            <a:pPr>
              <a:buNone/>
            </a:pPr>
            <a:r>
              <a:rPr lang="en-US" dirty="0" smtClean="0"/>
              <a:t>    4. All wrongdoers deserve to be punished. </a:t>
            </a:r>
            <a:endParaRPr lang="en-CA" dirty="0" smtClean="0"/>
          </a:p>
          <a:p>
            <a:pPr>
              <a:buNone/>
            </a:pPr>
            <a:r>
              <a:rPr lang="en-US" dirty="0" smtClean="0"/>
              <a:t>    5. You deserve to be punished. 3, 4</a:t>
            </a:r>
            <a:endParaRPr lang="en-CA" dirty="0" smtClean="0"/>
          </a:p>
          <a:p>
            <a:pPr>
              <a:buNone/>
            </a:pPr>
            <a:endParaRPr lang="en-CA" dirty="0" smtClean="0"/>
          </a:p>
          <a:p>
            <a:endParaRPr lang="en-CA" dirty="0"/>
          </a:p>
        </p:txBody>
      </p:sp>
    </p:spTree>
    <p:extLst>
      <p:ext uri="{BB962C8B-B14F-4D97-AF65-F5344CB8AC3E}">
        <p14:creationId xmlns:p14="http://schemas.microsoft.com/office/powerpoint/2010/main" val="1779608260"/>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Continued</a:t>
            </a:r>
            <a:endParaRPr lang="en-CA" dirty="0"/>
          </a:p>
        </p:txBody>
      </p:sp>
      <p:sp>
        <p:nvSpPr>
          <p:cNvPr id="3" name="Content Placeholder 2"/>
          <p:cNvSpPr>
            <a:spLocks noGrp="1"/>
          </p:cNvSpPr>
          <p:nvPr>
            <p:ph sz="quarter" idx="1"/>
          </p:nvPr>
        </p:nvSpPr>
        <p:spPr/>
        <p:txBody>
          <a:bodyPr/>
          <a:lstStyle/>
          <a:p>
            <a:pPr>
              <a:buNone/>
            </a:pPr>
            <a:r>
              <a:rPr lang="en-US" b="1" dirty="0" smtClean="0"/>
              <a:t>  Diagram: </a:t>
            </a:r>
          </a:p>
          <a:p>
            <a:pPr>
              <a:buNone/>
            </a:pPr>
            <a:r>
              <a:rPr lang="en-US" b="1" dirty="0" smtClean="0"/>
              <a:t>  1------2</a:t>
            </a:r>
            <a:endParaRPr lang="en-CA" dirty="0" smtClean="0"/>
          </a:p>
          <a:p>
            <a:pPr>
              <a:buNone/>
            </a:pPr>
            <a:r>
              <a:rPr lang="en-US" b="1" dirty="0" smtClean="0"/>
              <a:t>        ↓</a:t>
            </a:r>
            <a:endParaRPr lang="en-CA" dirty="0" smtClean="0"/>
          </a:p>
          <a:p>
            <a:pPr>
              <a:buNone/>
            </a:pPr>
            <a:r>
              <a:rPr lang="en-US" b="1" dirty="0" smtClean="0"/>
              <a:t>        3------4</a:t>
            </a:r>
            <a:endParaRPr lang="en-CA" dirty="0" smtClean="0"/>
          </a:p>
          <a:p>
            <a:pPr>
              <a:buNone/>
            </a:pPr>
            <a:r>
              <a:rPr lang="en-US" b="1" dirty="0" smtClean="0"/>
              <a:t>              ↓</a:t>
            </a:r>
            <a:endParaRPr lang="en-CA" dirty="0" smtClean="0"/>
          </a:p>
          <a:p>
            <a:pPr>
              <a:buNone/>
            </a:pPr>
            <a:r>
              <a:rPr lang="en-US" b="1" dirty="0" smtClean="0"/>
              <a:t>              5</a:t>
            </a:r>
            <a:endParaRPr lang="en-CA" dirty="0" smtClean="0"/>
          </a:p>
          <a:p>
            <a:endParaRPr lang="en-CA" dirty="0"/>
          </a:p>
        </p:txBody>
      </p:sp>
    </p:spTree>
    <p:extLst>
      <p:ext uri="{BB962C8B-B14F-4D97-AF65-F5344CB8AC3E}">
        <p14:creationId xmlns:p14="http://schemas.microsoft.com/office/powerpoint/2010/main" val="3785856530"/>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More Examples </a:t>
            </a:r>
            <a:endParaRPr lang="en-US" dirty="0"/>
          </a:p>
        </p:txBody>
      </p:sp>
      <p:sp>
        <p:nvSpPr>
          <p:cNvPr id="3" name="Content Placeholder 2"/>
          <p:cNvSpPr>
            <a:spLocks noGrp="1"/>
          </p:cNvSpPr>
          <p:nvPr>
            <p:ph sz="quarter" idx="1"/>
          </p:nvPr>
        </p:nvSpPr>
        <p:spPr/>
        <p:txBody>
          <a:bodyPr/>
          <a:lstStyle/>
          <a:p>
            <a:pPr>
              <a:buNone/>
            </a:pPr>
            <a:r>
              <a:rPr lang="en-US" dirty="0" smtClean="0"/>
              <a:t>The Honda is cheap, has low mileage, and is in good repair. So you should by it. But you can’t afford two cars, so that means the Chevy is out.</a:t>
            </a:r>
          </a:p>
          <a:p>
            <a:pPr>
              <a:buNone/>
            </a:pPr>
            <a:r>
              <a:rPr lang="en-US" dirty="0" smtClean="0"/>
              <a:t>1. The Honda is cheap. </a:t>
            </a:r>
          </a:p>
          <a:p>
            <a:pPr>
              <a:buNone/>
            </a:pPr>
            <a:r>
              <a:rPr lang="en-US" dirty="0" smtClean="0"/>
              <a:t>2. The Honda has low mileage.  </a:t>
            </a:r>
          </a:p>
          <a:p>
            <a:pPr>
              <a:buNone/>
            </a:pPr>
            <a:r>
              <a:rPr lang="en-US" dirty="0" smtClean="0"/>
              <a:t>3. The Honda is in good repair.  </a:t>
            </a:r>
          </a:p>
          <a:p>
            <a:pPr>
              <a:buNone/>
            </a:pPr>
            <a:r>
              <a:rPr lang="en-US" dirty="0" smtClean="0"/>
              <a:t>4.You should by the Honda. (1,2,3)</a:t>
            </a:r>
          </a:p>
          <a:p>
            <a:pPr>
              <a:buNone/>
            </a:pPr>
            <a:r>
              <a:rPr lang="en-US" dirty="0" smtClean="0"/>
              <a:t>5. You can’t afford two cars.</a:t>
            </a:r>
          </a:p>
          <a:p>
            <a:pPr>
              <a:buNone/>
            </a:pPr>
            <a:r>
              <a:rPr lang="en-US" dirty="0" smtClean="0"/>
              <a:t>6. You shouldn't buy the Chevy. (4,5)      </a:t>
            </a:r>
            <a:endParaRPr lang="en-US" dirty="0"/>
          </a:p>
        </p:txBody>
      </p:sp>
    </p:spTree>
    <p:extLst>
      <p:ext uri="{BB962C8B-B14F-4D97-AF65-F5344CB8AC3E}">
        <p14:creationId xmlns:p14="http://schemas.microsoft.com/office/powerpoint/2010/main" val="1815884010"/>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Continued</a:t>
            </a:r>
            <a:endParaRPr lang="en-US" dirty="0"/>
          </a:p>
        </p:txBody>
      </p:sp>
      <p:sp>
        <p:nvSpPr>
          <p:cNvPr id="3" name="Content Placeholder 2"/>
          <p:cNvSpPr>
            <a:spLocks noGrp="1"/>
          </p:cNvSpPr>
          <p:nvPr>
            <p:ph sz="quarter" idx="1"/>
          </p:nvPr>
        </p:nvSpPr>
        <p:spPr/>
        <p:txBody>
          <a:bodyPr>
            <a:normAutofit lnSpcReduction="10000"/>
          </a:bodyPr>
          <a:lstStyle/>
          <a:p>
            <a:r>
              <a:rPr lang="en-US" dirty="0" smtClean="0"/>
              <a:t>The Diagram goes like this:</a:t>
            </a:r>
          </a:p>
          <a:p>
            <a:pPr>
              <a:buNone/>
            </a:pPr>
            <a:r>
              <a:rPr lang="en-US" dirty="0" smtClean="0"/>
              <a:t>         </a:t>
            </a:r>
            <a:r>
              <a:rPr lang="en-US" dirty="0" smtClean="0">
                <a:latin typeface="Times New Roman" pitchFamily="18" charset="0"/>
                <a:cs typeface="Times New Roman" pitchFamily="18" charset="0"/>
              </a:rPr>
              <a:t>1         2           3</a:t>
            </a:r>
          </a:p>
          <a:p>
            <a:pPr>
              <a:buNone/>
            </a:pPr>
            <a:r>
              <a:rPr lang="en-US" dirty="0" smtClean="0">
                <a:latin typeface="Times New Roman" pitchFamily="18" charset="0"/>
                <a:cs typeface="Times New Roman" pitchFamily="18" charset="0"/>
              </a:rPr>
              <a:t>          </a:t>
            </a:r>
            <a:r>
              <a:rPr lang="en-US" b="1" dirty="0" smtClean="0">
                <a:latin typeface="Times New Roman" pitchFamily="18" charset="0"/>
                <a:cs typeface="Times New Roman" pitchFamily="18" charset="0"/>
              </a:rPr>
              <a:t>\        |         /</a:t>
            </a:r>
            <a:endParaRPr lang="en-CA" dirty="0" smtClean="0">
              <a:latin typeface="Times New Roman" pitchFamily="18" charset="0"/>
              <a:cs typeface="Times New Roman" pitchFamily="18" charset="0"/>
            </a:endParaRPr>
          </a:p>
          <a:p>
            <a:pPr>
              <a:buNone/>
            </a:pPr>
            <a:r>
              <a:rPr lang="en-US" b="1" dirty="0" smtClean="0">
                <a:latin typeface="Times New Roman" pitchFamily="18" charset="0"/>
                <a:cs typeface="Times New Roman" pitchFamily="18" charset="0"/>
              </a:rPr>
              <a:t>            \      |       /</a:t>
            </a:r>
            <a:endParaRPr lang="en-CA" dirty="0" smtClean="0">
              <a:latin typeface="Times New Roman" pitchFamily="18" charset="0"/>
              <a:cs typeface="Times New Roman" pitchFamily="18" charset="0"/>
            </a:endParaRPr>
          </a:p>
          <a:p>
            <a:pPr>
              <a:buNone/>
            </a:pPr>
            <a:r>
              <a:rPr lang="en-US" b="1" dirty="0" smtClean="0">
                <a:latin typeface="Times New Roman" pitchFamily="18" charset="0"/>
                <a:cs typeface="Times New Roman" pitchFamily="18" charset="0"/>
              </a:rPr>
              <a:t>             \     |     /</a:t>
            </a:r>
          </a:p>
          <a:p>
            <a:pPr>
              <a:buNone/>
            </a:pPr>
            <a:r>
              <a:rPr lang="en-US" dirty="0" smtClean="0">
                <a:latin typeface="Times New Roman" pitchFamily="18" charset="0"/>
                <a:cs typeface="Times New Roman" pitchFamily="18" charset="0"/>
              </a:rPr>
              <a:t>                  4</a:t>
            </a:r>
            <a:r>
              <a:rPr lang="en-US" u="sng" dirty="0" smtClean="0"/>
              <a:t>          5</a:t>
            </a:r>
            <a:endParaRPr lang="en-CA" dirty="0" smtClean="0"/>
          </a:p>
          <a:p>
            <a:pPr>
              <a:buNone/>
            </a:pPr>
            <a:r>
              <a:rPr lang="en-US" dirty="0" smtClean="0"/>
              <a:t>                           ↓</a:t>
            </a:r>
            <a:endParaRPr lang="en-CA" dirty="0" smtClean="0"/>
          </a:p>
          <a:p>
            <a:pPr>
              <a:buNone/>
            </a:pPr>
            <a:r>
              <a:rPr lang="en-US" dirty="0" smtClean="0"/>
              <a:t>                           6</a:t>
            </a:r>
            <a:endParaRPr lang="en-CA" dirty="0" smtClean="0"/>
          </a:p>
          <a:p>
            <a:pPr>
              <a:buNone/>
            </a:pPr>
            <a:endParaRPr lang="en-US" dirty="0" smtClean="0"/>
          </a:p>
          <a:p>
            <a:pPr>
              <a:buNone/>
            </a:pPr>
            <a:r>
              <a:rPr lang="en-US" dirty="0" smtClean="0"/>
              <a:t>           </a:t>
            </a:r>
            <a:endParaRPr lang="en-US" dirty="0"/>
          </a:p>
        </p:txBody>
      </p:sp>
    </p:spTree>
    <p:extLst>
      <p:ext uri="{BB962C8B-B14F-4D97-AF65-F5344CB8AC3E}">
        <p14:creationId xmlns:p14="http://schemas.microsoft.com/office/powerpoint/2010/main" val="2356647569"/>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More examples</a:t>
            </a:r>
            <a:endParaRPr lang="en-US" dirty="0"/>
          </a:p>
        </p:txBody>
      </p:sp>
      <p:sp>
        <p:nvSpPr>
          <p:cNvPr id="3" name="Content Placeholder 2"/>
          <p:cNvSpPr>
            <a:spLocks noGrp="1"/>
          </p:cNvSpPr>
          <p:nvPr>
            <p:ph sz="quarter" idx="1"/>
          </p:nvPr>
        </p:nvSpPr>
        <p:spPr/>
        <p:txBody>
          <a:bodyPr>
            <a:normAutofit fontScale="92500"/>
          </a:bodyPr>
          <a:lstStyle/>
          <a:p>
            <a:pPr>
              <a:buNone/>
            </a:pPr>
            <a:r>
              <a:rPr lang="en-US" dirty="0" smtClean="0"/>
              <a:t>    All the evidence suggests that our children in the U.S will not enjoy </a:t>
            </a:r>
            <a:r>
              <a:rPr lang="en-CA" dirty="0" smtClean="0"/>
              <a:t>the economic prosperity that we have come to take for granted.</a:t>
            </a:r>
            <a:r>
              <a:rPr lang="en-US" dirty="0" smtClean="0"/>
              <a:t> At home, increased entitlement </a:t>
            </a:r>
            <a:r>
              <a:rPr lang="en-CA" dirty="0" smtClean="0"/>
              <a:t>programs and       ballooning deficits entail that the next generation will be burdened with a heavy national debt that they will have to pay for out of their taxes. Meanwhile since the economies of places like China and India are expanding at an unparalleled rate, These countries are likely to overtake us on the list of the world’s wealthiest in the next few decades. </a:t>
            </a:r>
          </a:p>
          <a:p>
            <a:pPr>
              <a:buNone/>
            </a:pPr>
            <a:r>
              <a:rPr lang="en-US" dirty="0" smtClean="0"/>
              <a:t>   </a:t>
            </a:r>
            <a:endParaRPr lang="en-US" dirty="0"/>
          </a:p>
        </p:txBody>
      </p:sp>
    </p:spTree>
    <p:extLst>
      <p:ext uri="{BB962C8B-B14F-4D97-AF65-F5344CB8AC3E}">
        <p14:creationId xmlns:p14="http://schemas.microsoft.com/office/powerpoint/2010/main" val="2342982269"/>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Continued </a:t>
            </a:r>
            <a:endParaRPr lang="en-CA" dirty="0"/>
          </a:p>
        </p:txBody>
      </p:sp>
      <p:sp>
        <p:nvSpPr>
          <p:cNvPr id="3" name="Content Placeholder 2"/>
          <p:cNvSpPr>
            <a:spLocks noGrp="1"/>
          </p:cNvSpPr>
          <p:nvPr>
            <p:ph sz="quarter" idx="1"/>
          </p:nvPr>
        </p:nvSpPr>
        <p:spPr/>
        <p:txBody>
          <a:bodyPr>
            <a:normAutofit fontScale="77500" lnSpcReduction="20000"/>
          </a:bodyPr>
          <a:lstStyle/>
          <a:p>
            <a:pPr>
              <a:buNone/>
            </a:pPr>
            <a:r>
              <a:rPr lang="en-CA" dirty="0" smtClean="0"/>
              <a:t>  1. U.S experiencing an increase in entitlement programs and </a:t>
            </a:r>
          </a:p>
          <a:p>
            <a:pPr>
              <a:buNone/>
            </a:pPr>
            <a:r>
              <a:rPr lang="en-CA" dirty="0" smtClean="0"/>
              <a:t>      ballooning deficits. </a:t>
            </a:r>
          </a:p>
          <a:p>
            <a:pPr>
              <a:buNone/>
            </a:pPr>
            <a:r>
              <a:rPr lang="en-CA" dirty="0" smtClean="0"/>
              <a:t>  2. The next generation will be burdened with a heavy national </a:t>
            </a:r>
          </a:p>
          <a:p>
            <a:pPr>
              <a:buNone/>
            </a:pPr>
            <a:r>
              <a:rPr lang="en-CA" dirty="0" smtClean="0"/>
              <a:t>      debt that they will have to pay for out of their taxes. 1</a:t>
            </a:r>
          </a:p>
          <a:p>
            <a:pPr>
              <a:buNone/>
            </a:pPr>
            <a:r>
              <a:rPr lang="en-CA" dirty="0" smtClean="0"/>
              <a:t>  3. The economies of places like China and India are expanding</a:t>
            </a:r>
          </a:p>
          <a:p>
            <a:pPr>
              <a:buNone/>
            </a:pPr>
            <a:r>
              <a:rPr lang="en-CA" dirty="0" smtClean="0"/>
              <a:t>      at an unparalleled rate.</a:t>
            </a:r>
          </a:p>
          <a:p>
            <a:pPr>
              <a:buNone/>
            </a:pPr>
            <a:r>
              <a:rPr lang="en-CA" dirty="0" smtClean="0"/>
              <a:t>  4. These countries are likely to overtake us on the list of the</a:t>
            </a:r>
          </a:p>
          <a:p>
            <a:pPr>
              <a:buNone/>
            </a:pPr>
            <a:r>
              <a:rPr lang="en-CA" dirty="0" smtClean="0"/>
              <a:t>      world’s wealthiest in the next few decades. 3</a:t>
            </a:r>
          </a:p>
          <a:p>
            <a:pPr>
              <a:buNone/>
            </a:pPr>
            <a:r>
              <a:rPr lang="en-CA" dirty="0" smtClean="0"/>
              <a:t>  5. Our children in the U.S will not enjoy the economic </a:t>
            </a:r>
          </a:p>
          <a:p>
            <a:pPr>
              <a:buNone/>
            </a:pPr>
            <a:r>
              <a:rPr lang="en-CA" dirty="0" smtClean="0"/>
              <a:t>       prosperity that we have come to take for granted. 2, 4</a:t>
            </a:r>
          </a:p>
          <a:p>
            <a:pPr>
              <a:buNone/>
            </a:pPr>
            <a:r>
              <a:rPr lang="en-CA" dirty="0" smtClean="0"/>
              <a:t>            </a:t>
            </a:r>
            <a:endParaRPr lang="en-CA" dirty="0"/>
          </a:p>
        </p:txBody>
      </p:sp>
    </p:spTree>
    <p:extLst>
      <p:ext uri="{BB962C8B-B14F-4D97-AF65-F5344CB8AC3E}">
        <p14:creationId xmlns:p14="http://schemas.microsoft.com/office/powerpoint/2010/main" val="11279788"/>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Continued </a:t>
            </a:r>
            <a:endParaRPr lang="en-CA" dirty="0"/>
          </a:p>
        </p:txBody>
      </p:sp>
      <p:sp>
        <p:nvSpPr>
          <p:cNvPr id="3" name="Content Placeholder 2"/>
          <p:cNvSpPr>
            <a:spLocks noGrp="1"/>
          </p:cNvSpPr>
          <p:nvPr>
            <p:ph sz="quarter" idx="1"/>
          </p:nvPr>
        </p:nvSpPr>
        <p:spPr/>
        <p:txBody>
          <a:bodyPr/>
          <a:lstStyle/>
          <a:p>
            <a:pPr>
              <a:buNone/>
            </a:pPr>
            <a:r>
              <a:rPr lang="en-CA" dirty="0" smtClean="0"/>
              <a:t>  </a:t>
            </a:r>
            <a:r>
              <a:rPr lang="en-CA" b="1" dirty="0" smtClean="0"/>
              <a:t>Diagram:</a:t>
            </a:r>
          </a:p>
          <a:p>
            <a:pPr>
              <a:buNone/>
            </a:pPr>
            <a:r>
              <a:rPr lang="en-CA" b="1" dirty="0" smtClean="0"/>
              <a:t>                                    </a:t>
            </a:r>
            <a:r>
              <a:rPr lang="en-CA" dirty="0" smtClean="0"/>
              <a:t>1    3</a:t>
            </a:r>
          </a:p>
          <a:p>
            <a:pPr>
              <a:buNone/>
            </a:pPr>
            <a:r>
              <a:rPr lang="en-CA" dirty="0" smtClean="0"/>
              <a:t>                                    </a:t>
            </a:r>
            <a:r>
              <a:rPr lang="en-CA" dirty="0" smtClean="0">
                <a:latin typeface="Arial"/>
                <a:cs typeface="Arial"/>
              </a:rPr>
              <a:t>↓   ↓ </a:t>
            </a:r>
          </a:p>
          <a:p>
            <a:pPr>
              <a:buNone/>
            </a:pPr>
            <a:r>
              <a:rPr lang="en-CA" dirty="0" smtClean="0">
                <a:latin typeface="Arial"/>
                <a:cs typeface="Arial"/>
              </a:rPr>
              <a:t>                             </a:t>
            </a:r>
            <a:r>
              <a:rPr lang="en-CA" dirty="0" smtClean="0">
                <a:cs typeface="Arial"/>
              </a:rPr>
              <a:t>2 + 4</a:t>
            </a:r>
          </a:p>
          <a:p>
            <a:pPr>
              <a:buNone/>
            </a:pPr>
            <a:r>
              <a:rPr lang="en-CA" dirty="0" smtClean="0">
                <a:cs typeface="Arial"/>
              </a:rPr>
              <a:t>                                    ——</a:t>
            </a:r>
            <a:r>
              <a:rPr lang="en-CA" dirty="0" smtClean="0"/>
              <a:t> </a:t>
            </a:r>
          </a:p>
          <a:p>
            <a:pPr>
              <a:buNone/>
            </a:pPr>
            <a:r>
              <a:rPr lang="en-CA" dirty="0" smtClean="0"/>
              <a:t>                                       </a:t>
            </a:r>
            <a:r>
              <a:rPr lang="en-CA" dirty="0" smtClean="0">
                <a:latin typeface="Arial"/>
                <a:cs typeface="Arial"/>
              </a:rPr>
              <a:t>↓</a:t>
            </a:r>
          </a:p>
          <a:p>
            <a:pPr>
              <a:buNone/>
            </a:pPr>
            <a:r>
              <a:rPr lang="en-CA" dirty="0" smtClean="0">
                <a:latin typeface="Arial"/>
                <a:cs typeface="Arial"/>
              </a:rPr>
              <a:t>                                </a:t>
            </a:r>
            <a:r>
              <a:rPr lang="en-CA" dirty="0" smtClean="0">
                <a:cs typeface="Arial"/>
              </a:rPr>
              <a:t>5</a:t>
            </a:r>
            <a:endParaRPr lang="en-CA" b="1" dirty="0"/>
          </a:p>
        </p:txBody>
      </p:sp>
    </p:spTree>
    <p:extLst>
      <p:ext uri="{BB962C8B-B14F-4D97-AF65-F5344CB8AC3E}">
        <p14:creationId xmlns:p14="http://schemas.microsoft.com/office/powerpoint/2010/main" val="1662380848"/>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Another Example</a:t>
            </a:r>
            <a:endParaRPr lang="en-US" dirty="0"/>
          </a:p>
        </p:txBody>
      </p:sp>
      <p:sp>
        <p:nvSpPr>
          <p:cNvPr id="3" name="Content Placeholder 2"/>
          <p:cNvSpPr>
            <a:spLocks noGrp="1"/>
          </p:cNvSpPr>
          <p:nvPr>
            <p:ph sz="quarter" idx="1"/>
          </p:nvPr>
        </p:nvSpPr>
        <p:spPr/>
        <p:txBody>
          <a:bodyPr>
            <a:normAutofit fontScale="92500" lnSpcReduction="10000"/>
          </a:bodyPr>
          <a:lstStyle/>
          <a:p>
            <a:pPr>
              <a:buNone/>
            </a:pPr>
            <a:r>
              <a:rPr lang="en-US" dirty="0" smtClean="0"/>
              <a:t>1. If the economy grows, employment usually increases. </a:t>
            </a:r>
          </a:p>
          <a:p>
            <a:pPr>
              <a:buNone/>
            </a:pPr>
            <a:r>
              <a:rPr lang="en-US" dirty="0" smtClean="0"/>
              <a:t> 2. The economy will continue to grow. </a:t>
            </a:r>
          </a:p>
          <a:p>
            <a:pPr>
              <a:buNone/>
            </a:pPr>
            <a:r>
              <a:rPr lang="en-US" dirty="0" smtClean="0"/>
              <a:t> 3. Unemployment won’t increase. (1,2)</a:t>
            </a:r>
          </a:p>
          <a:p>
            <a:pPr>
              <a:buNone/>
            </a:pPr>
            <a:r>
              <a:rPr lang="en-US" dirty="0" smtClean="0"/>
              <a:t> 4. EI expenditures will increase only if unemployment does.   </a:t>
            </a:r>
          </a:p>
          <a:p>
            <a:pPr>
              <a:buNone/>
            </a:pPr>
            <a:r>
              <a:rPr lang="en-US" dirty="0" smtClean="0"/>
              <a:t> 5. EI expenditures won’t increase. (3,4)</a:t>
            </a:r>
          </a:p>
          <a:p>
            <a:pPr>
              <a:buNone/>
            </a:pPr>
            <a:r>
              <a:rPr lang="en-US" dirty="0" smtClean="0"/>
              <a:t> 6. Tax revenues tend to increase in a growing economy.</a:t>
            </a:r>
          </a:p>
          <a:p>
            <a:pPr>
              <a:buNone/>
            </a:pPr>
            <a:r>
              <a:rPr lang="en-US" dirty="0" smtClean="0"/>
              <a:t> 7. Tax revenues will increase. (2,6)</a:t>
            </a:r>
          </a:p>
          <a:p>
            <a:pPr>
              <a:buNone/>
            </a:pPr>
            <a:r>
              <a:rPr lang="en-US" dirty="0" smtClean="0"/>
              <a:t> 8. If other expenditures are held constant, we should expect the deficit to decrease. (5,7) </a:t>
            </a:r>
          </a:p>
        </p:txBody>
      </p:sp>
    </p:spTree>
    <p:extLst>
      <p:ext uri="{BB962C8B-B14F-4D97-AF65-F5344CB8AC3E}">
        <p14:creationId xmlns:p14="http://schemas.microsoft.com/office/powerpoint/2010/main" val="3511877622"/>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Continued </a:t>
            </a:r>
            <a:endParaRPr lang="en-US" dirty="0"/>
          </a:p>
        </p:txBody>
      </p:sp>
      <p:sp>
        <p:nvSpPr>
          <p:cNvPr id="3" name="Content Placeholder 2"/>
          <p:cNvSpPr>
            <a:spLocks noGrp="1"/>
          </p:cNvSpPr>
          <p:nvPr>
            <p:ph sz="quarter" idx="1"/>
          </p:nvPr>
        </p:nvSpPr>
        <p:spPr/>
        <p:txBody>
          <a:bodyPr>
            <a:normAutofit fontScale="92500" lnSpcReduction="10000"/>
          </a:bodyPr>
          <a:lstStyle/>
          <a:p>
            <a:pPr>
              <a:buNone/>
            </a:pPr>
            <a:r>
              <a:rPr lang="en-US" dirty="0" smtClean="0"/>
              <a:t>The diagram goes like this:</a:t>
            </a:r>
          </a:p>
          <a:p>
            <a:pPr>
              <a:buNone/>
            </a:pPr>
            <a:r>
              <a:rPr lang="en-US" dirty="0" smtClean="0"/>
              <a:t>        </a:t>
            </a:r>
            <a:r>
              <a:rPr lang="en-CA" dirty="0" smtClean="0"/>
              <a:t>1  </a:t>
            </a:r>
            <a:r>
              <a:rPr lang="en-CA" dirty="0" smtClean="0">
                <a:cs typeface="Arial"/>
              </a:rPr>
              <a:t>+</a:t>
            </a:r>
            <a:r>
              <a:rPr lang="en-CA" dirty="0" smtClean="0"/>
              <a:t>   2</a:t>
            </a:r>
          </a:p>
          <a:p>
            <a:pPr>
              <a:buNone/>
            </a:pPr>
            <a:r>
              <a:rPr lang="en-CA" dirty="0" smtClean="0"/>
              <a:t>         </a:t>
            </a:r>
            <a:r>
              <a:rPr lang="en-CA" dirty="0" smtClean="0">
                <a:cs typeface="Arial"/>
              </a:rPr>
              <a:t>—— </a:t>
            </a:r>
            <a:r>
              <a:rPr lang="en-CA" dirty="0" smtClean="0"/>
              <a:t>                        </a:t>
            </a:r>
            <a:r>
              <a:rPr lang="en-CA" dirty="0" smtClean="0">
                <a:latin typeface="Arial"/>
                <a:cs typeface="Arial"/>
              </a:rPr>
              <a:t> </a:t>
            </a:r>
          </a:p>
          <a:p>
            <a:pPr>
              <a:buNone/>
            </a:pPr>
            <a:r>
              <a:rPr lang="en-CA" dirty="0" smtClean="0">
                <a:latin typeface="Arial"/>
                <a:cs typeface="Arial"/>
              </a:rPr>
              <a:t>          ↓                  </a:t>
            </a:r>
          </a:p>
          <a:p>
            <a:pPr>
              <a:buNone/>
            </a:pPr>
            <a:r>
              <a:rPr lang="en-CA" dirty="0" smtClean="0">
                <a:latin typeface="Arial"/>
                <a:cs typeface="Arial"/>
              </a:rPr>
              <a:t>          </a:t>
            </a:r>
            <a:r>
              <a:rPr lang="en-CA" dirty="0" smtClean="0">
                <a:cs typeface="Arial"/>
              </a:rPr>
              <a:t>3   +  4       2  +  6</a:t>
            </a:r>
          </a:p>
          <a:p>
            <a:pPr>
              <a:buNone/>
            </a:pPr>
            <a:r>
              <a:rPr lang="en-CA" dirty="0" smtClean="0">
                <a:cs typeface="Arial"/>
              </a:rPr>
              <a:t>               ——        ——</a:t>
            </a:r>
            <a:r>
              <a:rPr lang="en-CA" dirty="0" smtClean="0"/>
              <a:t> </a:t>
            </a:r>
            <a:endParaRPr lang="en-CA" dirty="0" smtClean="0">
              <a:latin typeface="Arial"/>
              <a:cs typeface="Arial"/>
            </a:endParaRPr>
          </a:p>
          <a:p>
            <a:pPr>
              <a:buNone/>
            </a:pPr>
            <a:r>
              <a:rPr lang="en-CA" dirty="0" smtClean="0">
                <a:latin typeface="Arial"/>
                <a:cs typeface="Arial"/>
              </a:rPr>
              <a:t>               ↓            ↓</a:t>
            </a:r>
          </a:p>
          <a:p>
            <a:pPr>
              <a:buNone/>
            </a:pPr>
            <a:r>
              <a:rPr lang="en-CA" dirty="0" smtClean="0">
                <a:cs typeface="Arial"/>
              </a:rPr>
              <a:t>                   5     +       7 </a:t>
            </a:r>
          </a:p>
          <a:p>
            <a:pPr>
              <a:buNone/>
            </a:pPr>
            <a:r>
              <a:rPr lang="en-CA" dirty="0" smtClean="0">
                <a:cs typeface="Arial"/>
              </a:rPr>
              <a:t>                    ————</a:t>
            </a:r>
            <a:r>
              <a:rPr lang="en-CA" dirty="0" smtClean="0"/>
              <a:t> </a:t>
            </a:r>
            <a:endParaRPr lang="en-CA" dirty="0" smtClean="0">
              <a:cs typeface="Arial"/>
            </a:endParaRPr>
          </a:p>
          <a:p>
            <a:pPr>
              <a:buNone/>
            </a:pPr>
            <a:r>
              <a:rPr lang="en-CA" dirty="0" smtClean="0">
                <a:cs typeface="Arial"/>
              </a:rPr>
              <a:t>                           </a:t>
            </a:r>
            <a:r>
              <a:rPr lang="en-CA" dirty="0" smtClean="0">
                <a:latin typeface="Arial"/>
                <a:cs typeface="Arial"/>
              </a:rPr>
              <a:t>↓</a:t>
            </a:r>
          </a:p>
          <a:p>
            <a:pPr>
              <a:buNone/>
            </a:pPr>
            <a:r>
              <a:rPr lang="en-CA" dirty="0" smtClean="0">
                <a:latin typeface="Arial"/>
                <a:cs typeface="Arial"/>
              </a:rPr>
              <a:t>                      </a:t>
            </a:r>
            <a:r>
              <a:rPr lang="en-CA" dirty="0" smtClean="0">
                <a:cs typeface="Arial"/>
              </a:rPr>
              <a:t>8</a:t>
            </a:r>
            <a:endParaRPr lang="en-CA" b="1" dirty="0" smtClean="0"/>
          </a:p>
          <a:p>
            <a:pPr>
              <a:buNone/>
            </a:pPr>
            <a:endParaRPr lang="en-US" dirty="0" smtClean="0"/>
          </a:p>
          <a:p>
            <a:pPr>
              <a:buNone/>
            </a:pPr>
            <a:endParaRPr lang="en-US" dirty="0"/>
          </a:p>
        </p:txBody>
      </p:sp>
    </p:spTree>
    <p:extLst>
      <p:ext uri="{BB962C8B-B14F-4D97-AF65-F5344CB8AC3E}">
        <p14:creationId xmlns:p14="http://schemas.microsoft.com/office/powerpoint/2010/main" val="3636130530"/>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Two Special Problems </a:t>
            </a:r>
            <a:endParaRPr lang="en-CA" dirty="0"/>
          </a:p>
        </p:txBody>
      </p:sp>
      <p:sp>
        <p:nvSpPr>
          <p:cNvPr id="3" name="Content Placeholder 2"/>
          <p:cNvSpPr>
            <a:spLocks noGrp="1"/>
          </p:cNvSpPr>
          <p:nvPr>
            <p:ph sz="quarter" idx="1"/>
          </p:nvPr>
        </p:nvSpPr>
        <p:spPr/>
        <p:txBody>
          <a:bodyPr>
            <a:normAutofit fontScale="85000" lnSpcReduction="20000"/>
          </a:bodyPr>
          <a:lstStyle/>
          <a:p>
            <a:pPr marL="514350" indent="-514350">
              <a:buNone/>
            </a:pPr>
            <a:r>
              <a:rPr lang="en-CA" b="1" dirty="0" smtClean="0"/>
              <a:t>A. Arguments and Explanations  </a:t>
            </a:r>
          </a:p>
          <a:p>
            <a:pPr hangingPunct="0">
              <a:buNone/>
            </a:pPr>
            <a:r>
              <a:rPr lang="en-CA" dirty="0" smtClean="0"/>
              <a:t>    In an </a:t>
            </a:r>
            <a:r>
              <a:rPr lang="en-CA" b="1" dirty="0" smtClean="0"/>
              <a:t>explanation</a:t>
            </a:r>
            <a:r>
              <a:rPr lang="en-CA" dirty="0" smtClean="0"/>
              <a:t>, as in arguments, reasons are given, and often enough the same indicator words are used (since, because, etc.). But whereas in the case of arguments the aim is to </a:t>
            </a:r>
            <a:r>
              <a:rPr lang="en-CA" b="1" dirty="0" smtClean="0"/>
              <a:t>convince </a:t>
            </a:r>
            <a:r>
              <a:rPr lang="en-CA" dirty="0" smtClean="0"/>
              <a:t>someone </a:t>
            </a:r>
            <a:r>
              <a:rPr lang="en-CA" i="1" dirty="0" smtClean="0"/>
              <a:t>that</a:t>
            </a:r>
            <a:r>
              <a:rPr lang="en-CA" dirty="0" smtClean="0"/>
              <a:t> something is true, in an explanation, that something is true is usually taken for granted, and reasons are given to show </a:t>
            </a:r>
            <a:r>
              <a:rPr lang="en-CA" i="1" dirty="0" smtClean="0"/>
              <a:t>why </a:t>
            </a:r>
            <a:r>
              <a:rPr lang="en-CA" dirty="0" smtClean="0"/>
              <a:t>it is. </a:t>
            </a:r>
          </a:p>
          <a:p>
            <a:pPr hangingPunct="0">
              <a:buNone/>
            </a:pPr>
            <a:r>
              <a:rPr lang="en-CA" dirty="0" smtClean="0"/>
              <a:t>    Argument is intended to </a:t>
            </a:r>
            <a:r>
              <a:rPr lang="en-CA" b="1" dirty="0" smtClean="0"/>
              <a:t>persuade</a:t>
            </a:r>
            <a:r>
              <a:rPr lang="en-CA" dirty="0" smtClean="0"/>
              <a:t>, but not explanation.  </a:t>
            </a:r>
          </a:p>
          <a:p>
            <a:pPr hangingPunct="0">
              <a:buNone/>
            </a:pPr>
            <a:r>
              <a:rPr lang="en-CA" dirty="0" smtClean="0"/>
              <a:t> </a:t>
            </a:r>
            <a:r>
              <a:rPr lang="en-US" b="1" dirty="0" smtClean="0"/>
              <a:t>Example of an explanation</a:t>
            </a:r>
            <a:r>
              <a:rPr lang="en-US" dirty="0" smtClean="0"/>
              <a:t>:</a:t>
            </a:r>
            <a:endParaRPr lang="en-CA" sz="1200" dirty="0" smtClean="0"/>
          </a:p>
          <a:p>
            <a:pPr lvl="2">
              <a:buNone/>
            </a:pPr>
            <a:r>
              <a:rPr lang="en-US" dirty="0" smtClean="0"/>
              <a:t>    </a:t>
            </a:r>
            <a:r>
              <a:rPr lang="en-US" sz="2800" dirty="0" smtClean="0"/>
              <a:t>I already know Adam stole the money because Jane told me that Steve told her so.</a:t>
            </a:r>
            <a:endParaRPr lang="en-CA" sz="2800" dirty="0" smtClean="0"/>
          </a:p>
          <a:p>
            <a:pPr marL="274320" lvl="3" indent="-274320" hangingPunct="0">
              <a:spcBef>
                <a:spcPts val="580"/>
              </a:spcBef>
              <a:buClr>
                <a:schemeClr val="accent1"/>
              </a:buClr>
              <a:buSzPct val="85000"/>
              <a:buNone/>
            </a:pPr>
            <a:r>
              <a:rPr lang="en-US" sz="2800" b="1" dirty="0" smtClean="0"/>
              <a:t>Note</a:t>
            </a:r>
            <a:r>
              <a:rPr lang="en-US" sz="2800" dirty="0" smtClean="0"/>
              <a:t>:</a:t>
            </a:r>
            <a:r>
              <a:rPr lang="en-US" dirty="0" smtClean="0"/>
              <a:t> </a:t>
            </a:r>
            <a:r>
              <a:rPr lang="en-US" sz="2800" dirty="0" smtClean="0"/>
              <a:t>I’m not trying to </a:t>
            </a:r>
            <a:r>
              <a:rPr lang="en-US" sz="2800" b="1" dirty="0" smtClean="0"/>
              <a:t>persuade</a:t>
            </a:r>
            <a:r>
              <a:rPr lang="en-US" sz="2800" dirty="0" smtClean="0"/>
              <a:t> you of this, I’m explaining </a:t>
            </a:r>
            <a:r>
              <a:rPr lang="en-US" sz="2800" i="1" dirty="0" smtClean="0"/>
              <a:t>how</a:t>
            </a:r>
            <a:r>
              <a:rPr lang="en-US" sz="2800" dirty="0" smtClean="0"/>
              <a:t> I know, or </a:t>
            </a:r>
            <a:r>
              <a:rPr lang="en-US" sz="2800" i="1" dirty="0" smtClean="0"/>
              <a:t>why</a:t>
            </a:r>
            <a:r>
              <a:rPr lang="en-US" sz="2800" dirty="0" smtClean="0"/>
              <a:t> he did it.</a:t>
            </a:r>
            <a:endParaRPr lang="en-CA" sz="2800" dirty="0" smtClean="0"/>
          </a:p>
          <a:p>
            <a:pPr marL="514350" indent="-514350">
              <a:buAutoNum type="alphaUcPeriod"/>
            </a:pPr>
            <a:endParaRPr lang="en-CA" b="1" dirty="0"/>
          </a:p>
        </p:txBody>
      </p:sp>
    </p:spTree>
    <p:extLst>
      <p:ext uri="{BB962C8B-B14F-4D97-AF65-F5344CB8AC3E}">
        <p14:creationId xmlns:p14="http://schemas.microsoft.com/office/powerpoint/2010/main" val="1625542742"/>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More Examples</a:t>
            </a:r>
            <a:endParaRPr lang="en-CA" dirty="0"/>
          </a:p>
        </p:txBody>
      </p:sp>
      <p:sp>
        <p:nvSpPr>
          <p:cNvPr id="3" name="Content Placeholder 2"/>
          <p:cNvSpPr>
            <a:spLocks noGrp="1"/>
          </p:cNvSpPr>
          <p:nvPr>
            <p:ph sz="quarter" idx="1"/>
          </p:nvPr>
        </p:nvSpPr>
        <p:spPr/>
        <p:txBody>
          <a:bodyPr>
            <a:normAutofit fontScale="92500" lnSpcReduction="10000"/>
          </a:bodyPr>
          <a:lstStyle/>
          <a:p>
            <a:pPr lvl="0">
              <a:buNone/>
            </a:pPr>
            <a:r>
              <a:rPr lang="en-US" dirty="0" smtClean="0"/>
              <a:t>1.The Titanic sank </a:t>
            </a:r>
            <a:r>
              <a:rPr lang="en-US" i="1" dirty="0" smtClean="0"/>
              <a:t>because</a:t>
            </a:r>
            <a:r>
              <a:rPr lang="en-US" dirty="0" smtClean="0"/>
              <a:t> it hit an iceberg.</a:t>
            </a:r>
            <a:endParaRPr lang="en-CA" dirty="0" smtClean="0"/>
          </a:p>
          <a:p>
            <a:pPr lvl="0">
              <a:buNone/>
            </a:pPr>
            <a:r>
              <a:rPr lang="en-US" dirty="0" smtClean="0"/>
              <a:t>2. Even though he finished first in the 100 meters race in the 1988 Olympics, Ben Johnson did not win the gold medal, because he was disqualified for doping.   </a:t>
            </a:r>
            <a:endParaRPr lang="en-CA" dirty="0" smtClean="0"/>
          </a:p>
          <a:p>
            <a:pPr>
              <a:buNone/>
            </a:pPr>
            <a:r>
              <a:rPr lang="en-CA" dirty="0" smtClean="0"/>
              <a:t>3. I don’t love you anymore </a:t>
            </a:r>
            <a:r>
              <a:rPr lang="en-CA" i="1" dirty="0" smtClean="0"/>
              <a:t>because</a:t>
            </a:r>
            <a:r>
              <a:rPr lang="en-CA" dirty="0" smtClean="0"/>
              <a:t> you always make fun of me.</a:t>
            </a:r>
          </a:p>
          <a:p>
            <a:pPr>
              <a:buNone/>
            </a:pPr>
            <a:r>
              <a:rPr lang="en-CA" dirty="0" smtClean="0"/>
              <a:t>4. </a:t>
            </a:r>
            <a:r>
              <a:rPr lang="en-CA" i="1" dirty="0" smtClean="0"/>
              <a:t>Since</a:t>
            </a:r>
            <a:r>
              <a:rPr lang="en-CA" dirty="0" smtClean="0"/>
              <a:t> you stayed on the beach all day, your nose is peeling in that ugly way.</a:t>
            </a:r>
          </a:p>
          <a:p>
            <a:pPr>
              <a:buNone/>
            </a:pPr>
            <a:r>
              <a:rPr lang="en-CA" dirty="0" smtClean="0"/>
              <a:t>5. We are sitting in the dark </a:t>
            </a:r>
            <a:r>
              <a:rPr lang="en-CA" i="1" dirty="0" smtClean="0"/>
              <a:t>because </a:t>
            </a:r>
            <a:r>
              <a:rPr lang="en-CA" dirty="0" smtClean="0"/>
              <a:t>you forgot to pay the electric bill.</a:t>
            </a:r>
          </a:p>
          <a:p>
            <a:pPr>
              <a:buNone/>
            </a:pPr>
            <a:r>
              <a:rPr lang="en-CA" dirty="0" smtClean="0"/>
              <a:t>6. I dislike smoking. It smells bad and makes my asthma worse.      </a:t>
            </a:r>
          </a:p>
          <a:p>
            <a:endParaRPr lang="en-CA" dirty="0" smtClean="0"/>
          </a:p>
          <a:p>
            <a:endParaRPr lang="en-CA" dirty="0"/>
          </a:p>
        </p:txBody>
      </p:sp>
    </p:spTree>
    <p:extLst>
      <p:ext uri="{BB962C8B-B14F-4D97-AF65-F5344CB8AC3E}">
        <p14:creationId xmlns:p14="http://schemas.microsoft.com/office/powerpoint/2010/main" val="3692676894"/>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How to distinguish them?</a:t>
            </a:r>
            <a:endParaRPr lang="en-CA" dirty="0"/>
          </a:p>
        </p:txBody>
      </p:sp>
      <p:sp>
        <p:nvSpPr>
          <p:cNvPr id="3" name="Content Placeholder 2"/>
          <p:cNvSpPr>
            <a:spLocks noGrp="1"/>
          </p:cNvSpPr>
          <p:nvPr>
            <p:ph sz="quarter" idx="1"/>
          </p:nvPr>
        </p:nvSpPr>
        <p:spPr/>
        <p:txBody>
          <a:bodyPr>
            <a:normAutofit fontScale="85000" lnSpcReduction="10000"/>
          </a:bodyPr>
          <a:lstStyle/>
          <a:p>
            <a:r>
              <a:rPr lang="en-CA" b="1" dirty="0" smtClean="0"/>
              <a:t>One way to distinguish between explanations and arguments is to construe them as single claims</a:t>
            </a:r>
            <a:r>
              <a:rPr lang="en-CA" dirty="0" smtClean="0"/>
              <a:t>. </a:t>
            </a:r>
          </a:p>
          <a:p>
            <a:pPr lvl="0">
              <a:buNone/>
            </a:pPr>
            <a:r>
              <a:rPr lang="en-US" dirty="0" smtClean="0"/>
              <a:t>1.The reason that the titanic sank was that it hit an iceberg.</a:t>
            </a:r>
            <a:endParaRPr lang="en-CA" dirty="0" smtClean="0"/>
          </a:p>
          <a:p>
            <a:pPr lvl="0">
              <a:buNone/>
            </a:pPr>
            <a:r>
              <a:rPr lang="en-US" dirty="0" smtClean="0"/>
              <a:t>2. The reason that capital punishment is inhumane is that  innocent people may be mistakenly executed.</a:t>
            </a:r>
            <a:endParaRPr lang="en-CA" dirty="0" smtClean="0"/>
          </a:p>
          <a:p>
            <a:pPr>
              <a:buNone/>
            </a:pPr>
            <a:r>
              <a:rPr lang="en-CA" dirty="0" smtClean="0"/>
              <a:t>3. The reason I don’t love you anymore is that you always make fun of me.</a:t>
            </a:r>
          </a:p>
          <a:p>
            <a:pPr>
              <a:buNone/>
            </a:pPr>
            <a:r>
              <a:rPr lang="en-CA" dirty="0" smtClean="0"/>
              <a:t>4. The cause of that ugly, peeling nose of yours is that you stayed out on the beach all day. </a:t>
            </a:r>
          </a:p>
          <a:p>
            <a:pPr>
              <a:buNone/>
            </a:pPr>
            <a:r>
              <a:rPr lang="en-CA" dirty="0" smtClean="0"/>
              <a:t>5. The reason for the darkness here is that you forgot to pay the electric bill.</a:t>
            </a:r>
          </a:p>
          <a:p>
            <a:pPr>
              <a:buNone/>
            </a:pPr>
            <a:r>
              <a:rPr lang="en-CA" dirty="0" smtClean="0"/>
              <a:t>6. The reason that I dislike smoking is that it smells bad and makes my asthma worse.      </a:t>
            </a:r>
          </a:p>
          <a:p>
            <a:endParaRPr lang="en-CA" dirty="0"/>
          </a:p>
        </p:txBody>
      </p:sp>
    </p:spTree>
    <p:extLst>
      <p:ext uri="{BB962C8B-B14F-4D97-AF65-F5344CB8AC3E}">
        <p14:creationId xmlns:p14="http://schemas.microsoft.com/office/powerpoint/2010/main" val="3151204137"/>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Explanations within Arguments </a:t>
            </a:r>
            <a:endParaRPr lang="en-CA" dirty="0"/>
          </a:p>
        </p:txBody>
      </p:sp>
      <p:sp>
        <p:nvSpPr>
          <p:cNvPr id="3" name="Content Placeholder 2"/>
          <p:cNvSpPr>
            <a:spLocks noGrp="1"/>
          </p:cNvSpPr>
          <p:nvPr>
            <p:ph sz="quarter" idx="1"/>
          </p:nvPr>
        </p:nvSpPr>
        <p:spPr/>
        <p:txBody>
          <a:bodyPr/>
          <a:lstStyle/>
          <a:p>
            <a:pPr>
              <a:buNone/>
            </a:pPr>
            <a:r>
              <a:rPr lang="en-US" b="1" dirty="0" smtClean="0"/>
              <a:t>Note</a:t>
            </a:r>
            <a:r>
              <a:rPr lang="en-US" dirty="0" smtClean="0"/>
              <a:t>:  If we encounter an explanation within an argument, then we treat it as just making one claim. In other words, an explanation can serve either as a premise or conclusion.</a:t>
            </a:r>
            <a:endParaRPr lang="en-CA" dirty="0" smtClean="0"/>
          </a:p>
          <a:p>
            <a:pPr>
              <a:buNone/>
            </a:pPr>
            <a:r>
              <a:rPr lang="en-US" b="1" dirty="0" smtClean="0"/>
              <a:t>For example</a:t>
            </a:r>
            <a:r>
              <a:rPr lang="en-US" dirty="0" smtClean="0"/>
              <a:t>:</a:t>
            </a:r>
          </a:p>
          <a:p>
            <a:pPr>
              <a:buNone/>
            </a:pPr>
            <a:r>
              <a:rPr lang="en-US" b="1" dirty="0" smtClean="0"/>
              <a:t>    Allen is very ill because he was bitten by a rattlesnake.</a:t>
            </a:r>
            <a:r>
              <a:rPr lang="en-US" dirty="0" smtClean="0"/>
              <a:t> So he will survive only if snakebite antitoxin serum is made available immediately.</a:t>
            </a:r>
            <a:endParaRPr lang="en-CA" dirty="0" smtClean="0"/>
          </a:p>
          <a:p>
            <a:endParaRPr lang="en-CA" dirty="0"/>
          </a:p>
        </p:txBody>
      </p:sp>
    </p:spTree>
    <p:extLst>
      <p:ext uri="{BB962C8B-B14F-4D97-AF65-F5344CB8AC3E}">
        <p14:creationId xmlns:p14="http://schemas.microsoft.com/office/powerpoint/2010/main" val="26422249"/>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CA" dirty="0" smtClean="0"/>
              <a:t>Conditionals, Disjunctives and Unless</a:t>
            </a:r>
            <a:endParaRPr lang="en-CA" dirty="0"/>
          </a:p>
        </p:txBody>
      </p:sp>
      <p:sp>
        <p:nvSpPr>
          <p:cNvPr id="3" name="Content Placeholder 2"/>
          <p:cNvSpPr>
            <a:spLocks noGrp="1"/>
          </p:cNvSpPr>
          <p:nvPr>
            <p:ph sz="quarter" idx="1"/>
          </p:nvPr>
        </p:nvSpPr>
        <p:spPr/>
        <p:txBody>
          <a:bodyPr>
            <a:normAutofit fontScale="92500" lnSpcReduction="10000"/>
          </a:bodyPr>
          <a:lstStyle/>
          <a:p>
            <a:pPr>
              <a:buNone/>
            </a:pPr>
            <a:r>
              <a:rPr lang="en-US" dirty="0" smtClean="0"/>
              <a:t>  </a:t>
            </a:r>
            <a:r>
              <a:rPr lang="en-US" b="1" dirty="0" smtClean="0"/>
              <a:t>Other statements that just make one claim:</a:t>
            </a:r>
            <a:endParaRPr lang="en-CA" b="1" dirty="0" smtClean="0"/>
          </a:p>
          <a:p>
            <a:pPr>
              <a:buNone/>
            </a:pPr>
            <a:r>
              <a:rPr lang="en-US" b="1" dirty="0" smtClean="0"/>
              <a:t>  1. Conditionals</a:t>
            </a:r>
            <a:endParaRPr lang="en-CA" dirty="0" smtClean="0"/>
          </a:p>
          <a:p>
            <a:pPr>
              <a:buNone/>
            </a:pPr>
            <a:r>
              <a:rPr lang="en-US" dirty="0" smtClean="0"/>
              <a:t>    “If … then …”</a:t>
            </a:r>
            <a:endParaRPr lang="en-CA" dirty="0" smtClean="0"/>
          </a:p>
          <a:p>
            <a:pPr>
              <a:buNone/>
            </a:pPr>
            <a:r>
              <a:rPr lang="en-US" dirty="0" smtClean="0"/>
              <a:t>     If I study hard, then I’ll pass PHI 1101.</a:t>
            </a:r>
            <a:endParaRPr lang="en-CA" dirty="0" smtClean="0"/>
          </a:p>
          <a:p>
            <a:pPr>
              <a:buNone/>
            </a:pPr>
            <a:r>
              <a:rPr lang="en-US" dirty="0" smtClean="0"/>
              <a:t> </a:t>
            </a:r>
            <a:endParaRPr lang="en-CA" dirty="0" smtClean="0"/>
          </a:p>
          <a:p>
            <a:pPr>
              <a:buNone/>
            </a:pPr>
            <a:r>
              <a:rPr lang="en-US" b="1" dirty="0" smtClean="0"/>
              <a:t>   2. Disjunctive Sentences or Statements</a:t>
            </a:r>
            <a:endParaRPr lang="en-CA" dirty="0" smtClean="0"/>
          </a:p>
          <a:p>
            <a:pPr>
              <a:buNone/>
            </a:pPr>
            <a:r>
              <a:rPr lang="en-US" dirty="0" smtClean="0"/>
              <a:t>     “Either … or …”</a:t>
            </a:r>
            <a:endParaRPr lang="en-CA" dirty="0" smtClean="0"/>
          </a:p>
          <a:p>
            <a:pPr>
              <a:buNone/>
            </a:pPr>
            <a:r>
              <a:rPr lang="en-US" dirty="0" smtClean="0"/>
              <a:t>       Either I’ll pass PHI 1101 or I’ll fail it.</a:t>
            </a:r>
            <a:endParaRPr lang="en-CA" dirty="0" smtClean="0"/>
          </a:p>
          <a:p>
            <a:pPr>
              <a:buNone/>
            </a:pPr>
            <a:r>
              <a:rPr lang="en-US" b="1" dirty="0" smtClean="0"/>
              <a:t>   3. Unless</a:t>
            </a:r>
            <a:endParaRPr lang="en-CA" dirty="0" smtClean="0"/>
          </a:p>
          <a:p>
            <a:pPr>
              <a:buNone/>
            </a:pPr>
            <a:r>
              <a:rPr lang="en-US" dirty="0" smtClean="0"/>
              <a:t>   There will be no tomatoes in the garden unless fertilizer is applied.</a:t>
            </a:r>
            <a:endParaRPr lang="en-CA" dirty="0" smtClean="0"/>
          </a:p>
          <a:p>
            <a:endParaRPr lang="en-CA" dirty="0"/>
          </a:p>
        </p:txBody>
      </p:sp>
    </p:spTree>
    <p:extLst>
      <p:ext uri="{BB962C8B-B14F-4D97-AF65-F5344CB8AC3E}">
        <p14:creationId xmlns:p14="http://schemas.microsoft.com/office/powerpoint/2010/main" val="3694708431"/>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p:txBody>
          <a:bodyPr/>
          <a:lstStyle/>
          <a:p>
            <a:r>
              <a:rPr lang="en-CA" dirty="0" smtClean="0"/>
              <a:t>Chapter 3</a:t>
            </a:r>
            <a:endParaRPr lang="en-CA" dirty="0"/>
          </a:p>
        </p:txBody>
      </p:sp>
      <p:sp>
        <p:nvSpPr>
          <p:cNvPr id="2" name="Title 1"/>
          <p:cNvSpPr>
            <a:spLocks noGrp="1"/>
          </p:cNvSpPr>
          <p:nvPr>
            <p:ph type="ctrTitle"/>
          </p:nvPr>
        </p:nvSpPr>
        <p:spPr/>
        <p:txBody>
          <a:bodyPr/>
          <a:lstStyle/>
          <a:p>
            <a:r>
              <a:rPr lang="en-CA" dirty="0" smtClean="0"/>
              <a:t>Evaluating Arguments </a:t>
            </a:r>
            <a:endParaRPr lang="en-CA" dirty="0"/>
          </a:p>
        </p:txBody>
      </p:sp>
    </p:spTree>
    <p:extLst>
      <p:ext uri="{BB962C8B-B14F-4D97-AF65-F5344CB8AC3E}">
        <p14:creationId xmlns:p14="http://schemas.microsoft.com/office/powerpoint/2010/main" val="3355300759"/>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b="1" dirty="0" smtClean="0"/>
              <a:t>The Three Steps  </a:t>
            </a:r>
            <a:endParaRPr lang="en-CA" b="1" dirty="0"/>
          </a:p>
        </p:txBody>
      </p:sp>
      <p:sp>
        <p:nvSpPr>
          <p:cNvPr id="3" name="Content Placeholder 2"/>
          <p:cNvSpPr>
            <a:spLocks noGrp="1"/>
          </p:cNvSpPr>
          <p:nvPr>
            <p:ph sz="quarter" idx="1"/>
          </p:nvPr>
        </p:nvSpPr>
        <p:spPr/>
        <p:txBody>
          <a:bodyPr>
            <a:normAutofit fontScale="92500" lnSpcReduction="20000"/>
          </a:bodyPr>
          <a:lstStyle/>
          <a:p>
            <a:r>
              <a:rPr lang="en-CA" dirty="0" smtClean="0"/>
              <a:t>Three </a:t>
            </a:r>
            <a:r>
              <a:rPr lang="en-CA" b="1" dirty="0" smtClean="0"/>
              <a:t>steps</a:t>
            </a:r>
            <a:r>
              <a:rPr lang="en-CA" dirty="0" smtClean="0"/>
              <a:t>: </a:t>
            </a:r>
          </a:p>
          <a:p>
            <a:pPr>
              <a:buNone/>
            </a:pPr>
            <a:r>
              <a:rPr lang="en-CA" dirty="0" smtClean="0"/>
              <a:t>    1. </a:t>
            </a:r>
            <a:r>
              <a:rPr lang="en-CA" b="1" dirty="0" smtClean="0"/>
              <a:t>Recognizing</a:t>
            </a:r>
            <a:r>
              <a:rPr lang="en-CA" dirty="0" smtClean="0"/>
              <a:t> Arguments (Chapter 1)</a:t>
            </a:r>
          </a:p>
          <a:p>
            <a:pPr>
              <a:buNone/>
            </a:pPr>
            <a:r>
              <a:rPr lang="en-CA" dirty="0" smtClean="0"/>
              <a:t>    2. </a:t>
            </a:r>
            <a:r>
              <a:rPr lang="en-CA" b="1" dirty="0" smtClean="0"/>
              <a:t>Analyzing</a:t>
            </a:r>
            <a:r>
              <a:rPr lang="en-CA" dirty="0" smtClean="0"/>
              <a:t> Arguments  (Chapter 2)</a:t>
            </a:r>
          </a:p>
          <a:p>
            <a:pPr>
              <a:buNone/>
            </a:pPr>
            <a:r>
              <a:rPr lang="en-CA" dirty="0" smtClean="0"/>
              <a:t>    3. </a:t>
            </a:r>
            <a:r>
              <a:rPr lang="en-CA" b="1" dirty="0" smtClean="0"/>
              <a:t>Evaluating</a:t>
            </a:r>
            <a:r>
              <a:rPr lang="en-CA" dirty="0" smtClean="0"/>
              <a:t> Arguments  (Chapter 3,4,5,6,7) </a:t>
            </a:r>
          </a:p>
          <a:p>
            <a:r>
              <a:rPr lang="en-CA" dirty="0" smtClean="0"/>
              <a:t>The </a:t>
            </a:r>
            <a:r>
              <a:rPr lang="en-CA" b="1" dirty="0" smtClean="0"/>
              <a:t>purpose </a:t>
            </a:r>
            <a:r>
              <a:rPr lang="en-CA" dirty="0" smtClean="0"/>
              <a:t>of </a:t>
            </a:r>
            <a:r>
              <a:rPr lang="en-CA" b="1" dirty="0" smtClean="0"/>
              <a:t>Analysing</a:t>
            </a:r>
            <a:r>
              <a:rPr lang="en-CA" dirty="0" smtClean="0"/>
              <a:t> arguments (presenting arguments in standard form+ diagrams) is to aid in their evaluation.  </a:t>
            </a:r>
          </a:p>
          <a:p>
            <a:r>
              <a:rPr lang="en-CA" dirty="0" smtClean="0"/>
              <a:t>The </a:t>
            </a:r>
            <a:r>
              <a:rPr lang="en-CA" b="1" dirty="0" smtClean="0"/>
              <a:t>purpose</a:t>
            </a:r>
            <a:r>
              <a:rPr lang="en-CA" dirty="0" smtClean="0"/>
              <a:t> of </a:t>
            </a:r>
            <a:r>
              <a:rPr lang="en-CA" b="1" dirty="0" smtClean="0"/>
              <a:t>evaluating</a:t>
            </a:r>
            <a:r>
              <a:rPr lang="en-CA" dirty="0" smtClean="0"/>
              <a:t> an argument is to  </a:t>
            </a:r>
            <a:r>
              <a:rPr lang="en-CA" b="1" dirty="0" smtClean="0"/>
              <a:t>know</a:t>
            </a:r>
            <a:r>
              <a:rPr lang="en-CA" dirty="0" smtClean="0"/>
              <a:t> whether or not a given argument is a </a:t>
            </a:r>
            <a:r>
              <a:rPr lang="en-CA" b="1" dirty="0" smtClean="0"/>
              <a:t>good</a:t>
            </a:r>
            <a:r>
              <a:rPr lang="en-CA" dirty="0" smtClean="0"/>
              <a:t> one?</a:t>
            </a:r>
          </a:p>
          <a:p>
            <a:r>
              <a:rPr lang="en-CA" dirty="0" smtClean="0"/>
              <a:t>We discuss </a:t>
            </a:r>
            <a:r>
              <a:rPr lang="en-CA" b="1" dirty="0" smtClean="0"/>
              <a:t>different ways </a:t>
            </a:r>
            <a:r>
              <a:rPr lang="en-CA" dirty="0" smtClean="0"/>
              <a:t>of doing this, Some will come in greater details in chapters </a:t>
            </a:r>
            <a:r>
              <a:rPr lang="en-CA" b="1" dirty="0" smtClean="0"/>
              <a:t>4,</a:t>
            </a:r>
            <a:r>
              <a:rPr lang="en-CA" dirty="0" smtClean="0"/>
              <a:t> </a:t>
            </a:r>
            <a:r>
              <a:rPr lang="en-CA" b="1" dirty="0" smtClean="0"/>
              <a:t>5, 6, and 7</a:t>
            </a:r>
            <a:r>
              <a:rPr lang="en-CA" dirty="0" smtClean="0"/>
              <a:t>.</a:t>
            </a:r>
          </a:p>
          <a:p>
            <a:r>
              <a:rPr lang="en-CA" dirty="0" smtClean="0"/>
              <a:t>But, in order to evaluate n argument we must know something about </a:t>
            </a:r>
            <a:r>
              <a:rPr lang="en-CA" b="1" dirty="0" smtClean="0"/>
              <a:t>different kinds </a:t>
            </a:r>
            <a:r>
              <a:rPr lang="en-CA" dirty="0" smtClean="0"/>
              <a:t>of arguments.      </a:t>
            </a:r>
          </a:p>
          <a:p>
            <a:pPr>
              <a:buNone/>
            </a:pPr>
            <a:endParaRPr lang="en-CA" dirty="0" smtClean="0"/>
          </a:p>
        </p:txBody>
      </p:sp>
    </p:spTree>
    <p:extLst>
      <p:ext uri="{BB962C8B-B14F-4D97-AF65-F5344CB8AC3E}">
        <p14:creationId xmlns:p14="http://schemas.microsoft.com/office/powerpoint/2010/main" val="3127247174"/>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 </a:t>
            </a:r>
            <a:r>
              <a:rPr lang="en-US" b="1" dirty="0" smtClean="0"/>
              <a:t>Examples </a:t>
            </a:r>
            <a:endParaRPr lang="en-US" b="1" dirty="0"/>
          </a:p>
        </p:txBody>
      </p:sp>
      <p:sp>
        <p:nvSpPr>
          <p:cNvPr id="3" name="Content Placeholder 2"/>
          <p:cNvSpPr>
            <a:spLocks noGrp="1"/>
          </p:cNvSpPr>
          <p:nvPr>
            <p:ph sz="quarter" idx="1"/>
          </p:nvPr>
        </p:nvSpPr>
        <p:spPr/>
        <p:txBody>
          <a:bodyPr/>
          <a:lstStyle/>
          <a:p>
            <a:pPr marL="514350" indent="-514350"/>
            <a:r>
              <a:rPr lang="en-US" dirty="0" smtClean="0"/>
              <a:t>What is the difference between arguments (1) and (2)? </a:t>
            </a:r>
          </a:p>
          <a:p>
            <a:pPr marL="514350" indent="-514350">
              <a:buNone/>
            </a:pPr>
            <a:r>
              <a:rPr lang="en-US" dirty="0" smtClean="0"/>
              <a:t>(1) John is armed.                    </a:t>
            </a:r>
          </a:p>
          <a:p>
            <a:pPr marL="514350" indent="-514350">
              <a:buNone/>
            </a:pPr>
            <a:r>
              <a:rPr lang="en-US" dirty="0" smtClean="0"/>
              <a:t>      So, John is dangerous.              </a:t>
            </a:r>
          </a:p>
          <a:p>
            <a:pPr marL="514350" indent="-514350">
              <a:buNone/>
            </a:pPr>
            <a:r>
              <a:rPr lang="en-US" dirty="0" smtClean="0"/>
              <a:t>                                                        </a:t>
            </a:r>
          </a:p>
          <a:p>
            <a:pPr>
              <a:buNone/>
            </a:pPr>
            <a:endParaRPr lang="en-US" dirty="0" smtClean="0"/>
          </a:p>
          <a:p>
            <a:pPr>
              <a:buNone/>
            </a:pPr>
            <a:r>
              <a:rPr lang="en-US" dirty="0" smtClean="0"/>
              <a:t>(2) </a:t>
            </a:r>
            <a:r>
              <a:rPr lang="en-CA" sz="2800" dirty="0" smtClean="0"/>
              <a:t>All men are mortals. </a:t>
            </a:r>
          </a:p>
          <a:p>
            <a:pPr>
              <a:buNone/>
            </a:pPr>
            <a:r>
              <a:rPr lang="en-CA" sz="2800" dirty="0" smtClean="0"/>
              <a:t>      Socrates is a man. </a:t>
            </a:r>
          </a:p>
          <a:p>
            <a:pPr>
              <a:buNone/>
            </a:pPr>
            <a:r>
              <a:rPr lang="en-CA" sz="2800" dirty="0" smtClean="0"/>
              <a:t>      Therefore, Socrates  is mortal.</a:t>
            </a:r>
          </a:p>
          <a:p>
            <a:pPr>
              <a:buNone/>
            </a:pPr>
            <a:endParaRPr lang="en-US" dirty="0"/>
          </a:p>
        </p:txBody>
      </p:sp>
    </p:spTree>
    <p:extLst>
      <p:ext uri="{BB962C8B-B14F-4D97-AF65-F5344CB8AC3E}">
        <p14:creationId xmlns:p14="http://schemas.microsoft.com/office/powerpoint/2010/main" val="1090267579"/>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Continued</a:t>
            </a:r>
            <a:endParaRPr lang="en-US" dirty="0"/>
          </a:p>
        </p:txBody>
      </p:sp>
      <p:sp>
        <p:nvSpPr>
          <p:cNvPr id="3" name="Content Placeholder 2"/>
          <p:cNvSpPr>
            <a:spLocks noGrp="1"/>
          </p:cNvSpPr>
          <p:nvPr>
            <p:ph sz="quarter" idx="1"/>
          </p:nvPr>
        </p:nvSpPr>
        <p:spPr/>
        <p:txBody>
          <a:bodyPr/>
          <a:lstStyle/>
          <a:p>
            <a:pPr marL="514350" indent="-514350">
              <a:buNone/>
            </a:pPr>
            <a:r>
              <a:rPr lang="en-US" dirty="0" smtClean="0"/>
              <a:t>(3) John is armed.</a:t>
            </a:r>
          </a:p>
          <a:p>
            <a:pPr marL="514350" indent="-514350">
              <a:buNone/>
            </a:pPr>
            <a:r>
              <a:rPr lang="en-US" dirty="0" smtClean="0"/>
              <a:t>      John is a police officer. </a:t>
            </a:r>
          </a:p>
          <a:p>
            <a:pPr marL="514350" indent="-514350">
              <a:buNone/>
            </a:pPr>
            <a:r>
              <a:rPr lang="en-US" dirty="0" smtClean="0"/>
              <a:t>      So, John is dangerous.  </a:t>
            </a:r>
          </a:p>
          <a:p>
            <a:endParaRPr lang="en-US" dirty="0"/>
          </a:p>
        </p:txBody>
      </p:sp>
    </p:spTree>
    <p:extLst>
      <p:ext uri="{BB962C8B-B14F-4D97-AF65-F5344CB8AC3E}">
        <p14:creationId xmlns:p14="http://schemas.microsoft.com/office/powerpoint/2010/main" val="580821197"/>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b="1" dirty="0" smtClean="0"/>
              <a:t>Two Types of Arguments</a:t>
            </a:r>
            <a:endParaRPr lang="en-US" dirty="0"/>
          </a:p>
        </p:txBody>
      </p:sp>
      <p:sp>
        <p:nvSpPr>
          <p:cNvPr id="3" name="Content Placeholder 2"/>
          <p:cNvSpPr>
            <a:spLocks noGrp="1"/>
          </p:cNvSpPr>
          <p:nvPr>
            <p:ph sz="quarter" idx="1"/>
          </p:nvPr>
        </p:nvSpPr>
        <p:spPr/>
        <p:txBody>
          <a:bodyPr>
            <a:normAutofit fontScale="77500" lnSpcReduction="20000"/>
          </a:bodyPr>
          <a:lstStyle/>
          <a:p>
            <a:pPr marL="514350" indent="-514350">
              <a:buNone/>
            </a:pPr>
            <a:r>
              <a:rPr lang="en-CA" b="1" dirty="0" smtClean="0"/>
              <a:t>1. </a:t>
            </a:r>
            <a:r>
              <a:rPr lang="en-CA" sz="2800" b="1" dirty="0" smtClean="0"/>
              <a:t>Deductive</a:t>
            </a:r>
            <a:r>
              <a:rPr lang="en-CA" sz="2800" dirty="0" smtClean="0"/>
              <a:t> </a:t>
            </a:r>
            <a:r>
              <a:rPr lang="en-CA" sz="2800" b="1" dirty="0" smtClean="0"/>
              <a:t>Arguments (Deduction or Syllogism):</a:t>
            </a:r>
          </a:p>
          <a:p>
            <a:pPr marL="514350" indent="-514350">
              <a:buNone/>
            </a:pPr>
            <a:r>
              <a:rPr lang="en-CA" dirty="0" smtClean="0"/>
              <a:t>In deductive arguments, the premises are meant to </a:t>
            </a:r>
            <a:r>
              <a:rPr lang="en-CA" b="1" dirty="0" smtClean="0"/>
              <a:t>guarantee</a:t>
            </a:r>
            <a:r>
              <a:rPr lang="en-CA" dirty="0" smtClean="0"/>
              <a:t> the conclusion. (100%)      </a:t>
            </a:r>
          </a:p>
          <a:p>
            <a:pPr marL="514350" indent="-514350">
              <a:buNone/>
            </a:pPr>
            <a:r>
              <a:rPr lang="en-US" sz="2800" dirty="0" smtClean="0"/>
              <a:t>It is an argument intended to provide logically conclusive support for its conclusion</a:t>
            </a:r>
            <a:r>
              <a:rPr lang="en-US" sz="3000" dirty="0" smtClean="0"/>
              <a:t>. Not a matter of </a:t>
            </a:r>
            <a:r>
              <a:rPr lang="en-US" sz="3000" b="1" dirty="0" smtClean="0"/>
              <a:t>degree</a:t>
            </a:r>
            <a:r>
              <a:rPr lang="en-US" sz="3000" dirty="0" smtClean="0"/>
              <a:t>.</a:t>
            </a:r>
          </a:p>
          <a:p>
            <a:pPr lvl="1">
              <a:buNone/>
            </a:pPr>
            <a:r>
              <a:rPr lang="en-US" sz="3200" dirty="0" smtClean="0"/>
              <a:t>Final, definitive, undeniable support.</a:t>
            </a:r>
          </a:p>
          <a:p>
            <a:pPr lvl="1">
              <a:buNone/>
            </a:pPr>
            <a:r>
              <a:rPr lang="en-CA" sz="2800" dirty="0" smtClean="0"/>
              <a:t>Deductive arguments are characterised as </a:t>
            </a:r>
            <a:r>
              <a:rPr lang="en-CA" sz="2800" b="1" dirty="0" smtClean="0"/>
              <a:t>valid</a:t>
            </a:r>
            <a:r>
              <a:rPr lang="en-CA" sz="2800" dirty="0" smtClean="0"/>
              <a:t> or </a:t>
            </a:r>
            <a:r>
              <a:rPr lang="en-CA" sz="2800" b="1" dirty="0" smtClean="0"/>
              <a:t>invalid</a:t>
            </a:r>
            <a:r>
              <a:rPr lang="en-CA" sz="2800" dirty="0" smtClean="0"/>
              <a:t>. </a:t>
            </a:r>
          </a:p>
          <a:p>
            <a:pPr lvl="1">
              <a:buNone/>
            </a:pPr>
            <a:endParaRPr lang="en-CA" sz="1600" dirty="0" smtClean="0"/>
          </a:p>
          <a:p>
            <a:pPr marL="514350" indent="-514350">
              <a:buNone/>
            </a:pPr>
            <a:r>
              <a:rPr lang="en-CA" b="1" dirty="0" smtClean="0"/>
              <a:t>2. </a:t>
            </a:r>
            <a:r>
              <a:rPr lang="en-CA" sz="2800" b="1" dirty="0" smtClean="0"/>
              <a:t>Non-deductive</a:t>
            </a:r>
            <a:r>
              <a:rPr lang="en-CA" sz="2800" dirty="0" smtClean="0"/>
              <a:t> </a:t>
            </a:r>
            <a:r>
              <a:rPr lang="en-CA" sz="2800" b="1" dirty="0" smtClean="0"/>
              <a:t>Arguments (Induction):</a:t>
            </a:r>
          </a:p>
          <a:p>
            <a:pPr marL="514350" indent="-514350">
              <a:buNone/>
            </a:pPr>
            <a:r>
              <a:rPr lang="en-CA" b="1" dirty="0" smtClean="0"/>
              <a:t>   </a:t>
            </a:r>
            <a:r>
              <a:rPr lang="en-CA" dirty="0" smtClean="0"/>
              <a:t>In non-deductive arguments, the premises are meant to confer some high degree of </a:t>
            </a:r>
            <a:r>
              <a:rPr lang="en-CA" b="1" dirty="0" smtClean="0"/>
              <a:t>probability</a:t>
            </a:r>
            <a:r>
              <a:rPr lang="en-CA" dirty="0" smtClean="0"/>
              <a:t> on the conclusion. (99% or less) </a:t>
            </a:r>
          </a:p>
          <a:p>
            <a:pPr marL="514350" indent="-514350">
              <a:buNone/>
            </a:pPr>
            <a:r>
              <a:rPr lang="en-CA" dirty="0" smtClean="0"/>
              <a:t>    When we evaluate deductive arguments we describe them as either </a:t>
            </a:r>
            <a:r>
              <a:rPr lang="en-CA" b="1" dirty="0" smtClean="0"/>
              <a:t>successful </a:t>
            </a:r>
            <a:r>
              <a:rPr lang="en-CA" dirty="0" smtClean="0"/>
              <a:t>or </a:t>
            </a:r>
            <a:r>
              <a:rPr lang="en-CA" b="1" dirty="0" smtClean="0"/>
              <a:t>unsuccessful</a:t>
            </a:r>
            <a:r>
              <a:rPr lang="en-CA" dirty="0" smtClean="0"/>
              <a:t>.</a:t>
            </a:r>
          </a:p>
          <a:p>
            <a:endParaRPr lang="en-US" dirty="0"/>
          </a:p>
        </p:txBody>
      </p:sp>
    </p:spTree>
    <p:extLst>
      <p:ext uri="{BB962C8B-B14F-4D97-AF65-F5344CB8AC3E}">
        <p14:creationId xmlns:p14="http://schemas.microsoft.com/office/powerpoint/2010/main" val="766662541"/>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b="1" dirty="0" smtClean="0"/>
              <a:t>Deductive Arguments </a:t>
            </a:r>
            <a:endParaRPr lang="en-CA" b="1" dirty="0"/>
          </a:p>
        </p:txBody>
      </p:sp>
      <p:sp>
        <p:nvSpPr>
          <p:cNvPr id="3" name="Content Placeholder 2"/>
          <p:cNvSpPr>
            <a:spLocks noGrp="1"/>
          </p:cNvSpPr>
          <p:nvPr>
            <p:ph sz="quarter" idx="1"/>
          </p:nvPr>
        </p:nvSpPr>
        <p:spPr/>
        <p:txBody>
          <a:bodyPr>
            <a:normAutofit fontScale="25000" lnSpcReduction="20000"/>
          </a:bodyPr>
          <a:lstStyle/>
          <a:p>
            <a:r>
              <a:rPr lang="en-CA" sz="9600" dirty="0" smtClean="0"/>
              <a:t>Let’s look at these </a:t>
            </a:r>
            <a:r>
              <a:rPr lang="en-CA" sz="9600" b="1" dirty="0" smtClean="0"/>
              <a:t>examples</a:t>
            </a:r>
            <a:r>
              <a:rPr lang="en-CA" sz="9600" dirty="0" smtClean="0"/>
              <a:t>: </a:t>
            </a:r>
          </a:p>
          <a:p>
            <a:pPr>
              <a:buNone/>
            </a:pPr>
            <a:r>
              <a:rPr lang="en-CA" sz="9600" dirty="0" smtClean="0"/>
              <a:t>    1. If:             A=B </a:t>
            </a:r>
          </a:p>
          <a:p>
            <a:pPr>
              <a:buNone/>
            </a:pPr>
            <a:r>
              <a:rPr lang="en-CA" sz="9600" dirty="0" smtClean="0"/>
              <a:t>                        B=C </a:t>
            </a:r>
          </a:p>
          <a:p>
            <a:pPr>
              <a:buNone/>
            </a:pPr>
            <a:r>
              <a:rPr lang="en-CA" sz="9600" dirty="0" smtClean="0"/>
              <a:t>      Therefore,  A=C   </a:t>
            </a:r>
          </a:p>
          <a:p>
            <a:pPr>
              <a:buNone/>
            </a:pPr>
            <a:r>
              <a:rPr lang="en-CA" sz="9600" dirty="0" smtClean="0"/>
              <a:t>    </a:t>
            </a:r>
          </a:p>
          <a:p>
            <a:pPr>
              <a:buNone/>
            </a:pPr>
            <a:r>
              <a:rPr lang="en-CA" sz="9600" dirty="0" smtClean="0"/>
              <a:t>2.                 All men are mortals. </a:t>
            </a:r>
          </a:p>
          <a:p>
            <a:pPr>
              <a:buNone/>
            </a:pPr>
            <a:r>
              <a:rPr lang="en-CA" sz="9600" dirty="0" smtClean="0"/>
              <a:t>                    Socrates is a man. </a:t>
            </a:r>
          </a:p>
          <a:p>
            <a:pPr>
              <a:buNone/>
            </a:pPr>
            <a:r>
              <a:rPr lang="en-CA" sz="9600" dirty="0" smtClean="0"/>
              <a:t>                     Therefore, Socrates  is mortal. </a:t>
            </a:r>
          </a:p>
          <a:p>
            <a:pPr>
              <a:buNone/>
            </a:pPr>
            <a:r>
              <a:rPr lang="en-CA" sz="9600" dirty="0" smtClean="0"/>
              <a:t>   </a:t>
            </a:r>
          </a:p>
          <a:p>
            <a:pPr>
              <a:buNone/>
            </a:pPr>
            <a:r>
              <a:rPr lang="en-CA" sz="9600" dirty="0" smtClean="0"/>
              <a:t> 3.                If whales are mammals, they have lung. </a:t>
            </a:r>
          </a:p>
          <a:p>
            <a:pPr>
              <a:buNone/>
            </a:pPr>
            <a:r>
              <a:rPr lang="en-CA" sz="9600" dirty="0" smtClean="0"/>
              <a:t>                    Whales are mammals. </a:t>
            </a:r>
          </a:p>
          <a:p>
            <a:pPr>
              <a:buNone/>
            </a:pPr>
            <a:r>
              <a:rPr lang="en-CA" sz="9600" dirty="0" smtClean="0"/>
              <a:t>                    Therefore, whales have lungs. </a:t>
            </a:r>
          </a:p>
          <a:p>
            <a:pPr>
              <a:buNone/>
            </a:pPr>
            <a:r>
              <a:rPr lang="en-CA" sz="9600" dirty="0" smtClean="0"/>
              <a:t>    </a:t>
            </a:r>
            <a:endParaRPr lang="en-CA" dirty="0"/>
          </a:p>
        </p:txBody>
      </p:sp>
    </p:spTree>
    <p:extLst>
      <p:ext uri="{BB962C8B-B14F-4D97-AF65-F5344CB8AC3E}">
        <p14:creationId xmlns:p14="http://schemas.microsoft.com/office/powerpoint/2010/main" val="3862121697"/>
      </p:ext>
    </p:extLst>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More examples </a:t>
            </a:r>
            <a:endParaRPr lang="en-US" b="1" dirty="0"/>
          </a:p>
        </p:txBody>
      </p:sp>
      <p:sp>
        <p:nvSpPr>
          <p:cNvPr id="3" name="Content Placeholder 2"/>
          <p:cNvSpPr>
            <a:spLocks noGrp="1"/>
          </p:cNvSpPr>
          <p:nvPr>
            <p:ph sz="quarter" idx="1"/>
          </p:nvPr>
        </p:nvSpPr>
        <p:spPr/>
        <p:txBody>
          <a:bodyPr/>
          <a:lstStyle/>
          <a:p>
            <a:pPr>
              <a:buNone/>
            </a:pPr>
            <a:r>
              <a:rPr lang="en-CA" sz="2800" dirty="0" smtClean="0"/>
              <a:t>4. Everyone in the yard yesterday was exposed to the virus, and you were there then. That means that you were exposed to the virus. </a:t>
            </a:r>
          </a:p>
          <a:p>
            <a:pPr>
              <a:buNone/>
            </a:pPr>
            <a:r>
              <a:rPr lang="en-CA" sz="2800" dirty="0" smtClean="0"/>
              <a:t>5. James I was monarch before Charles I. And Charles I was monarch before Charles II. Thus, James I was monarch before Charles II.</a:t>
            </a:r>
          </a:p>
          <a:p>
            <a:pPr>
              <a:buNone/>
            </a:pPr>
            <a:r>
              <a:rPr lang="en-CA" sz="2800" dirty="0" smtClean="0"/>
              <a:t>6. Harold is Matilda’s son. So Matilda is Harold’s mother.       </a:t>
            </a:r>
          </a:p>
          <a:p>
            <a:pPr>
              <a:buNone/>
            </a:pPr>
            <a:r>
              <a:rPr lang="en-CA" dirty="0" smtClean="0"/>
              <a:t>    </a:t>
            </a:r>
          </a:p>
          <a:p>
            <a:endParaRPr lang="en-US" dirty="0"/>
          </a:p>
        </p:txBody>
      </p:sp>
    </p:spTree>
    <p:extLst>
      <p:ext uri="{BB962C8B-B14F-4D97-AF65-F5344CB8AC3E}">
        <p14:creationId xmlns:p14="http://schemas.microsoft.com/office/powerpoint/2010/main" val="3942687945"/>
      </p:ext>
    </p:extLst>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b="1" dirty="0" smtClean="0"/>
              <a:t>Nondeductive Arguments </a:t>
            </a:r>
            <a:endParaRPr lang="en-CA" b="1" dirty="0"/>
          </a:p>
        </p:txBody>
      </p:sp>
      <p:sp>
        <p:nvSpPr>
          <p:cNvPr id="3" name="Content Placeholder 2"/>
          <p:cNvSpPr>
            <a:spLocks noGrp="1"/>
          </p:cNvSpPr>
          <p:nvPr>
            <p:ph sz="quarter" idx="1"/>
          </p:nvPr>
        </p:nvSpPr>
        <p:spPr/>
        <p:txBody>
          <a:bodyPr>
            <a:normAutofit fontScale="85000" lnSpcReduction="20000"/>
          </a:bodyPr>
          <a:lstStyle/>
          <a:p>
            <a:r>
              <a:rPr lang="en-CA" b="1" dirty="0" smtClean="0"/>
              <a:t>What about these ones:</a:t>
            </a:r>
          </a:p>
          <a:p>
            <a:pPr>
              <a:buNone/>
            </a:pPr>
            <a:r>
              <a:rPr lang="en-CA" dirty="0" smtClean="0"/>
              <a:t>(1) Jenna was stoned, stabbed, shot, and scalped. So she is dead. </a:t>
            </a:r>
          </a:p>
          <a:p>
            <a:pPr>
              <a:buNone/>
            </a:pPr>
            <a:r>
              <a:rPr lang="en-CA" dirty="0" smtClean="0"/>
              <a:t>(2) Swan A is white. Swan B is white. Swan C is white.</a:t>
            </a:r>
          </a:p>
          <a:p>
            <a:pPr>
              <a:buNone/>
            </a:pPr>
            <a:r>
              <a:rPr lang="en-CA" dirty="0" smtClean="0"/>
              <a:t>      Therefore All swan are white. </a:t>
            </a:r>
          </a:p>
          <a:p>
            <a:pPr>
              <a:buNone/>
            </a:pPr>
            <a:r>
              <a:rPr lang="en-CA" dirty="0" smtClean="0"/>
              <a:t>(3) 85 % of Americans believe in creationism. Quine is an </a:t>
            </a:r>
          </a:p>
          <a:p>
            <a:pPr>
              <a:buNone/>
            </a:pPr>
            <a:r>
              <a:rPr lang="en-CA" dirty="0" smtClean="0"/>
              <a:t>     American. So, Quine believes in creationism. </a:t>
            </a:r>
          </a:p>
          <a:p>
            <a:pPr>
              <a:buNone/>
            </a:pPr>
            <a:r>
              <a:rPr lang="en-CA" dirty="0" smtClean="0"/>
              <a:t>(4) Senators Duffy, </a:t>
            </a:r>
            <a:r>
              <a:rPr lang="en-CA" dirty="0" err="1" smtClean="0"/>
              <a:t>Brazeau</a:t>
            </a:r>
            <a:r>
              <a:rPr lang="en-CA" dirty="0" smtClean="0"/>
              <a:t>, </a:t>
            </a:r>
            <a:r>
              <a:rPr lang="en-CA" dirty="0" err="1" smtClean="0"/>
              <a:t>Wallin</a:t>
            </a:r>
            <a:r>
              <a:rPr lang="en-CA" dirty="0" smtClean="0"/>
              <a:t>, and </a:t>
            </a:r>
            <a:r>
              <a:rPr lang="en-CA" dirty="0" err="1" smtClean="0"/>
              <a:t>Harb</a:t>
            </a:r>
            <a:r>
              <a:rPr lang="en-CA" dirty="0" smtClean="0"/>
              <a:t> have all been</a:t>
            </a:r>
          </a:p>
          <a:p>
            <a:pPr>
              <a:buNone/>
            </a:pPr>
            <a:r>
              <a:rPr lang="en-CA" dirty="0" smtClean="0"/>
              <a:t>      caught fudging their expenses. Obviously, all senators abuse </a:t>
            </a:r>
          </a:p>
          <a:p>
            <a:pPr>
              <a:buNone/>
            </a:pPr>
            <a:r>
              <a:rPr lang="en-CA" dirty="0" smtClean="0"/>
              <a:t>      their expense accounts. </a:t>
            </a:r>
          </a:p>
          <a:p>
            <a:pPr>
              <a:buNone/>
            </a:pPr>
            <a:r>
              <a:rPr lang="en-CA" dirty="0" smtClean="0"/>
              <a:t>(5) Hitler, Stalin, and Pol Pot started as dictators and finished as mass murderers. It’s clear that dictatorial power inevitably leads to killing.     </a:t>
            </a:r>
          </a:p>
        </p:txBody>
      </p:sp>
    </p:spTree>
    <p:extLst>
      <p:ext uri="{BB962C8B-B14F-4D97-AF65-F5344CB8AC3E}">
        <p14:creationId xmlns:p14="http://schemas.microsoft.com/office/powerpoint/2010/main" val="1577733368"/>
      </p:ext>
    </p:extLst>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b="1" dirty="0" smtClean="0"/>
              <a:t>Evaluation of Both Arguments  </a:t>
            </a:r>
            <a:endParaRPr lang="en-CA" b="1" dirty="0"/>
          </a:p>
        </p:txBody>
      </p:sp>
      <p:sp>
        <p:nvSpPr>
          <p:cNvPr id="3" name="Content Placeholder 2"/>
          <p:cNvSpPr>
            <a:spLocks noGrp="1"/>
          </p:cNvSpPr>
          <p:nvPr>
            <p:ph sz="quarter" idx="1"/>
          </p:nvPr>
        </p:nvSpPr>
        <p:spPr/>
        <p:txBody>
          <a:bodyPr/>
          <a:lstStyle/>
          <a:p>
            <a:r>
              <a:rPr lang="en-CA" b="1" dirty="0" smtClean="0"/>
              <a:t>Deductive Arguments:</a:t>
            </a:r>
          </a:p>
          <a:p>
            <a:pPr>
              <a:buNone/>
            </a:pPr>
            <a:r>
              <a:rPr lang="en-CA" b="1" dirty="0" smtClean="0"/>
              <a:t>   </a:t>
            </a:r>
            <a:r>
              <a:rPr lang="en-CA" dirty="0" smtClean="0"/>
              <a:t>When we evaluate deductive arguments we describe them as either </a:t>
            </a:r>
            <a:r>
              <a:rPr lang="en-CA" b="1" dirty="0" smtClean="0"/>
              <a:t>Valid</a:t>
            </a:r>
            <a:r>
              <a:rPr lang="en-CA" dirty="0" smtClean="0"/>
              <a:t> or </a:t>
            </a:r>
            <a:r>
              <a:rPr lang="en-CA" b="1" dirty="0" smtClean="0"/>
              <a:t>Invalid</a:t>
            </a:r>
            <a:r>
              <a:rPr lang="en-CA" i="1" dirty="0" smtClean="0"/>
              <a:t>. </a:t>
            </a:r>
          </a:p>
          <a:p>
            <a:pPr>
              <a:buNone/>
            </a:pPr>
            <a:endParaRPr lang="en-CA" i="1" dirty="0" smtClean="0"/>
          </a:p>
          <a:p>
            <a:r>
              <a:rPr lang="en-CA" b="1" dirty="0" smtClean="0"/>
              <a:t>Non-deductive Arguments: </a:t>
            </a:r>
            <a:r>
              <a:rPr lang="en-CA" i="1" dirty="0" smtClean="0"/>
              <a:t> </a:t>
            </a:r>
          </a:p>
          <a:p>
            <a:pPr>
              <a:buNone/>
            </a:pPr>
            <a:r>
              <a:rPr lang="en-CA" i="1" dirty="0" smtClean="0"/>
              <a:t>    </a:t>
            </a:r>
            <a:r>
              <a:rPr lang="en-CA" dirty="0" smtClean="0"/>
              <a:t>When we evaluate deductive arguments we describe them as either </a:t>
            </a:r>
            <a:r>
              <a:rPr lang="en-CA" b="1" dirty="0" smtClean="0"/>
              <a:t>successful</a:t>
            </a:r>
            <a:r>
              <a:rPr lang="en-CA" i="1" dirty="0" smtClean="0"/>
              <a:t> </a:t>
            </a:r>
            <a:r>
              <a:rPr lang="en-CA" dirty="0" smtClean="0"/>
              <a:t>or </a:t>
            </a:r>
            <a:r>
              <a:rPr lang="en-CA" b="1" dirty="0" smtClean="0"/>
              <a:t>unsuccessful.</a:t>
            </a:r>
            <a:r>
              <a:rPr lang="en-CA" dirty="0" smtClean="0"/>
              <a:t>  </a:t>
            </a:r>
            <a:endParaRPr lang="en-CA" dirty="0"/>
          </a:p>
        </p:txBody>
      </p:sp>
    </p:spTree>
    <p:extLst>
      <p:ext uri="{BB962C8B-B14F-4D97-AF65-F5344CB8AC3E}">
        <p14:creationId xmlns:p14="http://schemas.microsoft.com/office/powerpoint/2010/main" val="692560993"/>
      </p:ext>
    </p:extLst>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    Evaluating Deductive Arguments  </a:t>
            </a:r>
            <a:br>
              <a:rPr lang="en-US" b="1" dirty="0" smtClean="0"/>
            </a:br>
            <a:r>
              <a:rPr lang="en-US" b="1" dirty="0" smtClean="0"/>
              <a:t>         (Validity, Truth, Soundness)</a:t>
            </a:r>
            <a:endParaRPr lang="en-US" b="1" dirty="0"/>
          </a:p>
        </p:txBody>
      </p:sp>
      <p:sp>
        <p:nvSpPr>
          <p:cNvPr id="3" name="Content Placeholder 2"/>
          <p:cNvSpPr>
            <a:spLocks noGrp="1"/>
          </p:cNvSpPr>
          <p:nvPr>
            <p:ph sz="quarter" idx="1"/>
          </p:nvPr>
        </p:nvSpPr>
        <p:spPr/>
        <p:txBody>
          <a:bodyPr>
            <a:normAutofit fontScale="77500" lnSpcReduction="20000"/>
          </a:bodyPr>
          <a:lstStyle/>
          <a:p>
            <a:pPr>
              <a:buNone/>
            </a:pPr>
            <a:r>
              <a:rPr lang="en-US" b="1" dirty="0" smtClean="0"/>
              <a:t>Truth:  </a:t>
            </a:r>
          </a:p>
          <a:p>
            <a:pPr>
              <a:buNone/>
            </a:pPr>
            <a:r>
              <a:rPr lang="en-US" b="1" dirty="0" smtClean="0"/>
              <a:t> </a:t>
            </a:r>
            <a:r>
              <a:rPr lang="en-US" dirty="0" smtClean="0"/>
              <a:t>Truth or falsity </a:t>
            </a:r>
            <a:r>
              <a:rPr lang="en-US" b="1" dirty="0" smtClean="0"/>
              <a:t>only</a:t>
            </a:r>
            <a:r>
              <a:rPr lang="en-US" dirty="0" smtClean="0"/>
              <a:t> applies to single statements or claims (premises and conclusion)  </a:t>
            </a:r>
          </a:p>
          <a:p>
            <a:pPr>
              <a:buNone/>
            </a:pPr>
            <a:r>
              <a:rPr lang="en-US" b="1" dirty="0" smtClean="0"/>
              <a:t>Validity:</a:t>
            </a:r>
          </a:p>
          <a:p>
            <a:pPr>
              <a:buNone/>
            </a:pPr>
            <a:r>
              <a:rPr lang="en-US" dirty="0" smtClean="0"/>
              <a:t>   Validity is a matter of the support that a set of premises lends to a conclusion. It is a question of whether a certain </a:t>
            </a:r>
            <a:r>
              <a:rPr lang="en-US" b="1" dirty="0" smtClean="0"/>
              <a:t>relationship</a:t>
            </a:r>
            <a:r>
              <a:rPr lang="en-US" dirty="0" smtClean="0"/>
              <a:t> (</a:t>
            </a:r>
            <a:r>
              <a:rPr lang="en-US" b="1" dirty="0" smtClean="0"/>
              <a:t>Structure</a:t>
            </a:r>
            <a:r>
              <a:rPr lang="en-US" dirty="0" smtClean="0"/>
              <a:t>) hold between premises and conclusion.</a:t>
            </a:r>
          </a:p>
          <a:p>
            <a:pPr>
              <a:buNone/>
            </a:pPr>
            <a:r>
              <a:rPr lang="en-US" dirty="0" smtClean="0"/>
              <a:t>    Validity does not require the premises of an argument to be </a:t>
            </a:r>
            <a:r>
              <a:rPr lang="en-US" b="1" dirty="0" smtClean="0"/>
              <a:t>true</a:t>
            </a:r>
            <a:r>
              <a:rPr lang="en-US" dirty="0" smtClean="0"/>
              <a:t>. </a:t>
            </a:r>
          </a:p>
          <a:p>
            <a:pPr>
              <a:buNone/>
            </a:pPr>
            <a:r>
              <a:rPr lang="en-US" b="1" dirty="0" smtClean="0"/>
              <a:t>Soundness:</a:t>
            </a:r>
          </a:p>
          <a:p>
            <a:pPr>
              <a:buNone/>
            </a:pPr>
            <a:r>
              <a:rPr lang="en-US" dirty="0" smtClean="0"/>
              <a:t>A valid argument with all true premises and a true conclusion is called a </a:t>
            </a:r>
            <a:r>
              <a:rPr lang="en-US" b="1" dirty="0" smtClean="0"/>
              <a:t>sound </a:t>
            </a:r>
            <a:r>
              <a:rPr lang="en-US" dirty="0" smtClean="0"/>
              <a:t>argument.</a:t>
            </a:r>
          </a:p>
          <a:p>
            <a:pPr>
              <a:buNone/>
            </a:pPr>
            <a:r>
              <a:rPr lang="en-US" b="1" dirty="0" smtClean="0"/>
              <a:t>But</a:t>
            </a:r>
            <a:r>
              <a:rPr lang="en-US" dirty="0" smtClean="0"/>
              <a:t>; what exactly are the valid/invalid and sound/unsound arguments?   </a:t>
            </a:r>
          </a:p>
          <a:p>
            <a:pPr>
              <a:buNone/>
            </a:pPr>
            <a:endParaRPr lang="en-US" dirty="0" smtClean="0"/>
          </a:p>
          <a:p>
            <a:pPr>
              <a:buNone/>
            </a:pPr>
            <a:endParaRPr lang="en-US" dirty="0" smtClean="0"/>
          </a:p>
        </p:txBody>
      </p:sp>
    </p:spTree>
    <p:extLst>
      <p:ext uri="{BB962C8B-B14F-4D97-AF65-F5344CB8AC3E}">
        <p14:creationId xmlns:p14="http://schemas.microsoft.com/office/powerpoint/2010/main" val="3261980950"/>
      </p:ext>
    </p:extLst>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b="1" dirty="0" smtClean="0"/>
              <a:t>Two Questions</a:t>
            </a:r>
            <a:endParaRPr lang="en-CA" b="1" dirty="0"/>
          </a:p>
        </p:txBody>
      </p:sp>
      <p:sp>
        <p:nvSpPr>
          <p:cNvPr id="3" name="Content Placeholder 2"/>
          <p:cNvSpPr>
            <a:spLocks noGrp="1"/>
          </p:cNvSpPr>
          <p:nvPr>
            <p:ph sz="quarter" idx="1"/>
          </p:nvPr>
        </p:nvSpPr>
        <p:spPr/>
        <p:txBody>
          <a:bodyPr>
            <a:normAutofit fontScale="85000" lnSpcReduction="20000"/>
          </a:bodyPr>
          <a:lstStyle/>
          <a:p>
            <a:r>
              <a:rPr lang="en-US" dirty="0" smtClean="0"/>
              <a:t>When evaluating </a:t>
            </a:r>
            <a:r>
              <a:rPr lang="en-US" b="1" dirty="0" smtClean="0"/>
              <a:t>any </a:t>
            </a:r>
            <a:r>
              <a:rPr lang="en-US" dirty="0" smtClean="0"/>
              <a:t>arguments, we ask two independent questions:</a:t>
            </a:r>
          </a:p>
          <a:p>
            <a:pPr>
              <a:buFontTx/>
              <a:buNone/>
            </a:pPr>
            <a:r>
              <a:rPr lang="en-US" dirty="0" smtClean="0"/>
              <a:t>1. Are the premises true? Or False?</a:t>
            </a:r>
          </a:p>
          <a:p>
            <a:pPr>
              <a:buFontTx/>
              <a:buNone/>
            </a:pPr>
            <a:r>
              <a:rPr lang="en-US" dirty="0" smtClean="0"/>
              <a:t>2. How much support its premises provide for the conclusion? </a:t>
            </a:r>
            <a:r>
              <a:rPr lang="en-CA" dirty="0" smtClean="0"/>
              <a:t> </a:t>
            </a:r>
          </a:p>
          <a:p>
            <a:r>
              <a:rPr lang="en-CA" dirty="0" smtClean="0"/>
              <a:t>These two questions are </a:t>
            </a:r>
            <a:r>
              <a:rPr lang="en-CA" b="1" dirty="0" smtClean="0"/>
              <a:t>independent</a:t>
            </a:r>
            <a:r>
              <a:rPr lang="en-CA" dirty="0" smtClean="0"/>
              <a:t>.  </a:t>
            </a:r>
          </a:p>
          <a:p>
            <a:r>
              <a:rPr lang="en-CA" b="1" dirty="0" smtClean="0"/>
              <a:t>Four possibilities</a:t>
            </a:r>
            <a:r>
              <a:rPr lang="en-CA" dirty="0" smtClean="0"/>
              <a:t>: </a:t>
            </a:r>
          </a:p>
          <a:p>
            <a:pPr>
              <a:buNone/>
            </a:pPr>
            <a:r>
              <a:rPr lang="en-CA" dirty="0" smtClean="0"/>
              <a:t>   1) F</a:t>
            </a:r>
            <a:r>
              <a:rPr lang="en-US" dirty="0" err="1" smtClean="0"/>
              <a:t>alse</a:t>
            </a:r>
            <a:r>
              <a:rPr lang="en-US" dirty="0" smtClean="0"/>
              <a:t> premises and a false conclusion </a:t>
            </a:r>
            <a:r>
              <a:rPr lang="en-US" b="1" dirty="0" smtClean="0"/>
              <a:t>Valid </a:t>
            </a:r>
            <a:endParaRPr lang="en-CA" b="1" dirty="0" smtClean="0"/>
          </a:p>
          <a:p>
            <a:pPr>
              <a:buNone/>
            </a:pPr>
            <a:r>
              <a:rPr lang="en-US" dirty="0" smtClean="0"/>
              <a:t>   2) False premises and a true conclusion </a:t>
            </a:r>
            <a:r>
              <a:rPr lang="en-US" b="1" dirty="0" smtClean="0"/>
              <a:t>Valid</a:t>
            </a:r>
            <a:r>
              <a:rPr lang="en-US" dirty="0" smtClean="0"/>
              <a:t> </a:t>
            </a:r>
            <a:endParaRPr lang="en-CA" dirty="0" smtClean="0"/>
          </a:p>
          <a:p>
            <a:pPr>
              <a:buNone/>
            </a:pPr>
            <a:r>
              <a:rPr lang="en-US" dirty="0" smtClean="0"/>
              <a:t>   3) True premises and a true conclusion </a:t>
            </a:r>
            <a:r>
              <a:rPr lang="en-US" b="1" dirty="0" smtClean="0"/>
              <a:t>Valid and Sound </a:t>
            </a:r>
          </a:p>
          <a:p>
            <a:pPr>
              <a:buNone/>
            </a:pPr>
            <a:r>
              <a:rPr lang="en-US" dirty="0" smtClean="0"/>
              <a:t>   4) True premises and a false conclusion </a:t>
            </a:r>
            <a:r>
              <a:rPr lang="en-US" b="1" dirty="0" smtClean="0"/>
              <a:t>Invalid</a:t>
            </a:r>
            <a:r>
              <a:rPr lang="en-US" dirty="0" smtClean="0"/>
              <a:t> </a:t>
            </a:r>
          </a:p>
          <a:p>
            <a:pPr>
              <a:buNone/>
            </a:pPr>
            <a:r>
              <a:rPr lang="en-US" b="1" dirty="0" smtClean="0"/>
              <a:t>Note: </a:t>
            </a:r>
            <a:r>
              <a:rPr lang="en-US" dirty="0" smtClean="0"/>
              <a:t>If an argument has </a:t>
            </a:r>
            <a:r>
              <a:rPr lang="en-US" b="1" dirty="0" smtClean="0"/>
              <a:t>true</a:t>
            </a:r>
            <a:r>
              <a:rPr lang="en-US" dirty="0" smtClean="0"/>
              <a:t> premises and a </a:t>
            </a:r>
            <a:r>
              <a:rPr lang="en-US" b="1" dirty="0" smtClean="0"/>
              <a:t>false</a:t>
            </a:r>
            <a:r>
              <a:rPr lang="en-US" dirty="0" smtClean="0"/>
              <a:t> conclusion, then it is </a:t>
            </a:r>
            <a:r>
              <a:rPr lang="en-US" b="1" dirty="0" smtClean="0"/>
              <a:t>invalid</a:t>
            </a:r>
            <a:r>
              <a:rPr lang="en-US" dirty="0" smtClean="0"/>
              <a:t>.</a:t>
            </a:r>
            <a:endParaRPr lang="en-CA" dirty="0" smtClean="0"/>
          </a:p>
          <a:p>
            <a:pPr>
              <a:buNone/>
            </a:pPr>
            <a:endParaRPr lang="en-CA" dirty="0" smtClean="0"/>
          </a:p>
          <a:p>
            <a:pPr>
              <a:buNone/>
            </a:pPr>
            <a:endParaRPr lang="en-CA" dirty="0"/>
          </a:p>
        </p:txBody>
      </p:sp>
    </p:spTree>
    <p:extLst>
      <p:ext uri="{BB962C8B-B14F-4D97-AF65-F5344CB8AC3E}">
        <p14:creationId xmlns:p14="http://schemas.microsoft.com/office/powerpoint/2010/main" val="1341268932"/>
      </p:ext>
    </p:extLst>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Examples</a:t>
            </a:r>
            <a:endParaRPr lang="en-US" b="1" dirty="0"/>
          </a:p>
        </p:txBody>
      </p:sp>
      <p:sp>
        <p:nvSpPr>
          <p:cNvPr id="3" name="Content Placeholder 2"/>
          <p:cNvSpPr>
            <a:spLocks noGrp="1"/>
          </p:cNvSpPr>
          <p:nvPr>
            <p:ph sz="quarter" idx="1"/>
          </p:nvPr>
        </p:nvSpPr>
        <p:spPr/>
        <p:txBody>
          <a:bodyPr>
            <a:normAutofit fontScale="85000" lnSpcReduction="10000"/>
          </a:bodyPr>
          <a:lstStyle/>
          <a:p>
            <a:pPr>
              <a:buNone/>
            </a:pPr>
            <a:r>
              <a:rPr lang="en-CA" dirty="0" smtClean="0"/>
              <a:t>1.The moon is made of green cheese, and everything made of green cheese orbits the earth. Therefore, the moon orbits the earth. (False + False </a:t>
            </a:r>
            <a:r>
              <a:rPr lang="en-CA" dirty="0" smtClean="0">
                <a:cs typeface="Arial"/>
              </a:rPr>
              <a:t>→ true) </a:t>
            </a:r>
            <a:r>
              <a:rPr lang="en-CA" b="1" dirty="0" smtClean="0">
                <a:cs typeface="Arial"/>
              </a:rPr>
              <a:t>Valid</a:t>
            </a:r>
            <a:r>
              <a:rPr lang="en-CA" dirty="0" smtClean="0"/>
              <a:t>		</a:t>
            </a:r>
          </a:p>
          <a:p>
            <a:pPr>
              <a:buNone/>
            </a:pPr>
            <a:r>
              <a:rPr lang="en-CA" dirty="0" smtClean="0"/>
              <a:t>2. Neptune is made of green cheese, and everything made of green cheese orbits the earth. Therefore,  Neptune orbits the earth.( False + False </a:t>
            </a:r>
            <a:r>
              <a:rPr lang="en-CA" dirty="0" smtClean="0">
                <a:cs typeface="Arial"/>
              </a:rPr>
              <a:t>→ False) </a:t>
            </a:r>
            <a:r>
              <a:rPr lang="en-CA" b="1" dirty="0" smtClean="0">
                <a:cs typeface="Arial"/>
              </a:rPr>
              <a:t>Valid</a:t>
            </a:r>
            <a:endParaRPr lang="en-CA" b="1" dirty="0" smtClean="0"/>
          </a:p>
          <a:p>
            <a:pPr>
              <a:buNone/>
            </a:pPr>
            <a:r>
              <a:rPr lang="en-CA" dirty="0" smtClean="0"/>
              <a:t>3. All men are mortals. Socrates is a man. Therefore, Socrates  is mortal. (True + True </a:t>
            </a:r>
            <a:r>
              <a:rPr lang="en-CA" dirty="0" smtClean="0">
                <a:cs typeface="Arial"/>
              </a:rPr>
              <a:t>→ True)</a:t>
            </a:r>
            <a:r>
              <a:rPr lang="en-CA" dirty="0" smtClean="0"/>
              <a:t> </a:t>
            </a:r>
            <a:r>
              <a:rPr lang="en-CA" b="1" dirty="0" smtClean="0"/>
              <a:t>Valid </a:t>
            </a:r>
            <a:r>
              <a:rPr lang="en-CA" dirty="0" smtClean="0"/>
              <a:t>and</a:t>
            </a:r>
            <a:r>
              <a:rPr lang="en-CA" b="1" dirty="0" smtClean="0"/>
              <a:t> Sound</a:t>
            </a:r>
          </a:p>
          <a:p>
            <a:pPr>
              <a:buNone/>
            </a:pPr>
            <a:r>
              <a:rPr lang="en-CA" dirty="0" smtClean="0"/>
              <a:t>4. All bats are mammals, and most mammals do not have wings. Clearly, then, bats do not have wings. (True + True </a:t>
            </a:r>
            <a:r>
              <a:rPr lang="en-CA" dirty="0" smtClean="0">
                <a:cs typeface="Arial"/>
              </a:rPr>
              <a:t>→False)</a:t>
            </a:r>
          </a:p>
          <a:p>
            <a:pPr>
              <a:buNone/>
            </a:pPr>
            <a:r>
              <a:rPr lang="en-CA" dirty="0" smtClean="0">
                <a:cs typeface="Arial"/>
              </a:rPr>
              <a:t>        </a:t>
            </a:r>
            <a:r>
              <a:rPr lang="en-CA" b="1" dirty="0" smtClean="0">
                <a:cs typeface="Arial"/>
              </a:rPr>
              <a:t>Invalid</a:t>
            </a:r>
            <a:r>
              <a:rPr lang="en-CA" b="1" dirty="0" smtClean="0"/>
              <a:t> </a:t>
            </a:r>
            <a:r>
              <a:rPr lang="en-CA" dirty="0" smtClean="0"/>
              <a:t>    </a:t>
            </a:r>
          </a:p>
          <a:p>
            <a:endParaRPr lang="en-US" dirty="0"/>
          </a:p>
        </p:txBody>
      </p:sp>
    </p:spTree>
    <p:extLst>
      <p:ext uri="{BB962C8B-B14F-4D97-AF65-F5344CB8AC3E}">
        <p14:creationId xmlns:p14="http://schemas.microsoft.com/office/powerpoint/2010/main" val="893733718"/>
      </p:ext>
    </p:extLst>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More examples</a:t>
            </a:r>
            <a:endParaRPr lang="en-US" b="1" dirty="0"/>
          </a:p>
        </p:txBody>
      </p:sp>
      <p:sp>
        <p:nvSpPr>
          <p:cNvPr id="3" name="Content Placeholder 2"/>
          <p:cNvSpPr>
            <a:spLocks noGrp="1"/>
          </p:cNvSpPr>
          <p:nvPr>
            <p:ph sz="quarter" idx="1"/>
          </p:nvPr>
        </p:nvSpPr>
        <p:spPr/>
        <p:txBody>
          <a:bodyPr>
            <a:normAutofit fontScale="92500" lnSpcReduction="10000"/>
          </a:bodyPr>
          <a:lstStyle/>
          <a:p>
            <a:r>
              <a:rPr lang="en-US" sz="2800" b="1" dirty="0" smtClean="0"/>
              <a:t>Look at this argument: </a:t>
            </a:r>
            <a:endParaRPr lang="en-CA" sz="1400" b="1" dirty="0" smtClean="0"/>
          </a:p>
          <a:p>
            <a:pPr>
              <a:buNone/>
            </a:pPr>
            <a:r>
              <a:rPr lang="en-US" sz="2800" dirty="0" smtClean="0"/>
              <a:t>    Pigs have wings. Any animal with wings can fly. So, pigs can fly.</a:t>
            </a:r>
            <a:endParaRPr lang="en-CA" sz="1400" dirty="0" smtClean="0"/>
          </a:p>
          <a:p>
            <a:pPr>
              <a:buNone/>
            </a:pPr>
            <a:endParaRPr lang="en-CA" sz="1400" dirty="0" smtClean="0"/>
          </a:p>
          <a:p>
            <a:pPr lvl="1">
              <a:buNone/>
            </a:pPr>
            <a:r>
              <a:rPr lang="en-US" dirty="0" smtClean="0"/>
              <a:t>The premises are both false.</a:t>
            </a:r>
            <a:endParaRPr lang="en-CA" sz="1200" dirty="0" smtClean="0"/>
          </a:p>
          <a:p>
            <a:pPr lvl="1">
              <a:buNone/>
            </a:pPr>
            <a:r>
              <a:rPr lang="en-US" dirty="0" smtClean="0"/>
              <a:t>The conclusion is also false.</a:t>
            </a:r>
            <a:endParaRPr lang="en-CA" sz="1200" dirty="0" smtClean="0"/>
          </a:p>
          <a:p>
            <a:pPr>
              <a:buNone/>
            </a:pPr>
            <a:r>
              <a:rPr lang="en-US" sz="2800" dirty="0" smtClean="0"/>
              <a:t>   Do the premises support the conclusion?</a:t>
            </a:r>
            <a:endParaRPr lang="en-CA" sz="1400" dirty="0" smtClean="0"/>
          </a:p>
          <a:p>
            <a:pPr>
              <a:buNone/>
            </a:pPr>
            <a:endParaRPr lang="en-CA" sz="1400" dirty="0" smtClean="0"/>
          </a:p>
          <a:p>
            <a:pPr>
              <a:buNone/>
            </a:pPr>
            <a:r>
              <a:rPr lang="en-US" sz="2800" dirty="0" smtClean="0"/>
              <a:t>    Yes. The structure of the argument is valid.</a:t>
            </a:r>
            <a:endParaRPr lang="en-CA" sz="1400" dirty="0" smtClean="0"/>
          </a:p>
          <a:p>
            <a:pPr>
              <a:buNone/>
            </a:pPr>
            <a:endParaRPr lang="en-CA" sz="1400" dirty="0" smtClean="0"/>
          </a:p>
          <a:p>
            <a:r>
              <a:rPr lang="en-US" sz="2800" dirty="0" smtClean="0"/>
              <a:t>So, if an argument has a combination of false premises and a false conclusion, it is still valid.</a:t>
            </a:r>
            <a:endParaRPr lang="en-CA" sz="1400" dirty="0" smtClean="0"/>
          </a:p>
          <a:p>
            <a:endParaRPr lang="en-US" dirty="0"/>
          </a:p>
        </p:txBody>
      </p:sp>
    </p:spTree>
    <p:extLst>
      <p:ext uri="{BB962C8B-B14F-4D97-AF65-F5344CB8AC3E}">
        <p14:creationId xmlns:p14="http://schemas.microsoft.com/office/powerpoint/2010/main" val="530443561"/>
      </p:ext>
    </p:extLst>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b="1" dirty="0" smtClean="0"/>
              <a:t>Description of Validity</a:t>
            </a:r>
            <a:endParaRPr lang="en-CA" b="1" dirty="0"/>
          </a:p>
        </p:txBody>
      </p:sp>
      <p:sp>
        <p:nvSpPr>
          <p:cNvPr id="3" name="Content Placeholder 2"/>
          <p:cNvSpPr>
            <a:spLocks noGrp="1"/>
          </p:cNvSpPr>
          <p:nvPr>
            <p:ph sz="quarter" idx="1"/>
          </p:nvPr>
        </p:nvSpPr>
        <p:spPr/>
        <p:txBody>
          <a:bodyPr/>
          <a:lstStyle/>
          <a:p>
            <a:pPr algn="just">
              <a:lnSpc>
                <a:spcPct val="90000"/>
              </a:lnSpc>
            </a:pPr>
            <a:r>
              <a:rPr lang="en-CA" b="1" dirty="0" smtClean="0"/>
              <a:t>Preliminary Description</a:t>
            </a:r>
            <a:r>
              <a:rPr lang="en-CA" dirty="0" smtClean="0"/>
              <a:t>:  W</a:t>
            </a:r>
            <a:r>
              <a:rPr lang="en-US" dirty="0" smtClean="0"/>
              <a:t>e will say that an argument is </a:t>
            </a:r>
            <a:r>
              <a:rPr lang="en-US" b="1" dirty="0" smtClean="0"/>
              <a:t>valid</a:t>
            </a:r>
            <a:r>
              <a:rPr lang="en-US" dirty="0" smtClean="0"/>
              <a:t> if and only if it is impossible for all of its premises to be true and its conclusion false.</a:t>
            </a:r>
          </a:p>
          <a:p>
            <a:r>
              <a:rPr lang="en-CA" b="1" dirty="0" smtClean="0"/>
              <a:t>Other formulations</a:t>
            </a:r>
            <a:r>
              <a:rPr lang="en-CA" dirty="0" smtClean="0"/>
              <a:t>: </a:t>
            </a:r>
          </a:p>
          <a:p>
            <a:pPr algn="just">
              <a:buNone/>
            </a:pPr>
            <a:r>
              <a:rPr lang="en-US" sz="2400" dirty="0" smtClean="0"/>
              <a:t>    1) An argument is valid if the truth of its premises guarantees the truth of its conclusion.</a:t>
            </a:r>
          </a:p>
          <a:p>
            <a:pPr algn="just">
              <a:buNone/>
            </a:pPr>
            <a:r>
              <a:rPr lang="en-US" sz="2400" dirty="0" smtClean="0"/>
              <a:t>    2) In a valid argument, whenever all the premises are true, the conclusion must also be true.</a:t>
            </a:r>
          </a:p>
          <a:p>
            <a:pPr algn="just">
              <a:buNone/>
            </a:pPr>
            <a:r>
              <a:rPr lang="en-US" sz="2400" dirty="0" smtClean="0"/>
              <a:t>    3) In a valid argument, if all the premises were true, the conclusion couldn’t possibly be false. </a:t>
            </a:r>
          </a:p>
          <a:p>
            <a:endParaRPr lang="en-CA" dirty="0"/>
          </a:p>
        </p:txBody>
      </p:sp>
    </p:spTree>
    <p:extLst>
      <p:ext uri="{BB962C8B-B14F-4D97-AF65-F5344CB8AC3E}">
        <p14:creationId xmlns:p14="http://schemas.microsoft.com/office/powerpoint/2010/main" val="3727638946"/>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b="1" dirty="0" smtClean="0"/>
              <a:t>Definition of Soundness</a:t>
            </a:r>
            <a:endParaRPr lang="en-CA" b="1" dirty="0"/>
          </a:p>
        </p:txBody>
      </p:sp>
      <p:sp>
        <p:nvSpPr>
          <p:cNvPr id="3" name="Content Placeholder 2"/>
          <p:cNvSpPr>
            <a:spLocks noGrp="1"/>
          </p:cNvSpPr>
          <p:nvPr>
            <p:ph sz="quarter" idx="1"/>
          </p:nvPr>
        </p:nvSpPr>
        <p:spPr/>
        <p:txBody>
          <a:bodyPr/>
          <a:lstStyle/>
          <a:p>
            <a:r>
              <a:rPr lang="en-US" b="1" dirty="0" smtClean="0"/>
              <a:t>Definition</a:t>
            </a:r>
            <a:r>
              <a:rPr lang="en-US" dirty="0" smtClean="0"/>
              <a:t>: An argument is said to be </a:t>
            </a:r>
            <a:r>
              <a:rPr lang="en-US" b="1" dirty="0" smtClean="0"/>
              <a:t>sound</a:t>
            </a:r>
            <a:r>
              <a:rPr lang="en-US" dirty="0" smtClean="0"/>
              <a:t> if and only if it is </a:t>
            </a:r>
            <a:r>
              <a:rPr lang="en-US" b="1" dirty="0" smtClean="0"/>
              <a:t>valid</a:t>
            </a:r>
            <a:r>
              <a:rPr lang="en-US" dirty="0" smtClean="0"/>
              <a:t> and all of its premises are true.</a:t>
            </a:r>
          </a:p>
          <a:p>
            <a:r>
              <a:rPr lang="en-US" b="1" dirty="0" smtClean="0"/>
              <a:t>Example:  </a:t>
            </a:r>
          </a:p>
          <a:p>
            <a:pPr>
              <a:buNone/>
            </a:pPr>
            <a:r>
              <a:rPr lang="en-US" sz="2800" b="1" dirty="0" smtClean="0"/>
              <a:t>   </a:t>
            </a:r>
            <a:r>
              <a:rPr lang="en-US" sz="2800" dirty="0" smtClean="0"/>
              <a:t>Ottawa is in Ontario. Ottawa is the capital of Canada.  So the capital of Canada is in Ontario. </a:t>
            </a:r>
          </a:p>
          <a:p>
            <a:pPr>
              <a:buNone/>
            </a:pPr>
            <a:r>
              <a:rPr lang="en-US" sz="2800" dirty="0" smtClean="0"/>
              <a:t>   All men are mortal. Socrates is a man. Therefore, Socrates is mortal. </a:t>
            </a:r>
          </a:p>
          <a:p>
            <a:endParaRPr lang="en-US" b="1" dirty="0" smtClean="0"/>
          </a:p>
          <a:p>
            <a:endParaRPr lang="en-CA" dirty="0"/>
          </a:p>
        </p:txBody>
      </p:sp>
    </p:spTree>
    <p:extLst>
      <p:ext uri="{BB962C8B-B14F-4D97-AF65-F5344CB8AC3E}">
        <p14:creationId xmlns:p14="http://schemas.microsoft.com/office/powerpoint/2010/main" val="1652399514"/>
      </p:ext>
    </p:extLst>
  </p:cSld>
  <p:clrMapOvr>
    <a:masterClrMapping/>
  </p:clrMapOvr>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b="1" dirty="0" smtClean="0"/>
              <a:t>Workable Definition </a:t>
            </a:r>
            <a:endParaRPr lang="en-CA" b="1" dirty="0"/>
          </a:p>
        </p:txBody>
      </p:sp>
      <p:sp>
        <p:nvSpPr>
          <p:cNvPr id="3" name="Content Placeholder 2"/>
          <p:cNvSpPr>
            <a:spLocks noGrp="1"/>
          </p:cNvSpPr>
          <p:nvPr>
            <p:ph sz="quarter" idx="1"/>
          </p:nvPr>
        </p:nvSpPr>
        <p:spPr/>
        <p:txBody>
          <a:bodyPr>
            <a:normAutofit fontScale="92500" lnSpcReduction="20000"/>
          </a:bodyPr>
          <a:lstStyle/>
          <a:p>
            <a:r>
              <a:rPr lang="en-CA" dirty="0" smtClean="0"/>
              <a:t>An argument is valid if it </a:t>
            </a:r>
            <a:r>
              <a:rPr lang="en-CA" b="1" dirty="0" smtClean="0"/>
              <a:t>conforms</a:t>
            </a:r>
            <a:r>
              <a:rPr lang="en-CA" dirty="0" smtClean="0"/>
              <a:t> to </a:t>
            </a:r>
            <a:r>
              <a:rPr lang="en-CA" b="1" dirty="0" smtClean="0"/>
              <a:t>8 valid argument forms</a:t>
            </a:r>
            <a:r>
              <a:rPr lang="en-CA" dirty="0" smtClean="0"/>
              <a:t> that will be discussed in Chapter 4. </a:t>
            </a:r>
          </a:p>
          <a:p>
            <a:pPr lvl="1">
              <a:buNone/>
            </a:pPr>
            <a:endParaRPr lang="en-CA" b="1" dirty="0" smtClean="0"/>
          </a:p>
          <a:p>
            <a:pPr lvl="1">
              <a:buNone/>
            </a:pPr>
            <a:r>
              <a:rPr lang="en-CA" b="1" dirty="0" smtClean="0"/>
              <a:t>For example:  </a:t>
            </a:r>
            <a:r>
              <a:rPr lang="en-CA" b="1" i="1" dirty="0" smtClean="0"/>
              <a:t>Modes Ponens</a:t>
            </a:r>
            <a:r>
              <a:rPr lang="en-CA" b="1" dirty="0" smtClean="0"/>
              <a:t> (MP)  </a:t>
            </a:r>
          </a:p>
          <a:p>
            <a:pPr lvl="1">
              <a:buNone/>
            </a:pPr>
            <a:r>
              <a:rPr lang="en-US" dirty="0" smtClean="0"/>
              <a:t>If p, then q.            P→ Q                             </a:t>
            </a:r>
            <a:endParaRPr lang="en-CA" sz="1200" dirty="0" smtClean="0"/>
          </a:p>
          <a:p>
            <a:pPr>
              <a:buNone/>
            </a:pPr>
            <a:r>
              <a:rPr lang="en-US" dirty="0" smtClean="0"/>
              <a:t>     p.</a:t>
            </a:r>
            <a:r>
              <a:rPr lang="en-US" sz="2800" dirty="0" smtClean="0"/>
              <a:t>                       P</a:t>
            </a:r>
            <a:endParaRPr lang="en-CA" sz="1400" dirty="0" smtClean="0"/>
          </a:p>
          <a:p>
            <a:pPr marL="274320" lvl="1" indent="-274320">
              <a:spcBef>
                <a:spcPts val="580"/>
              </a:spcBef>
              <a:buClr>
                <a:schemeClr val="accent1"/>
              </a:buClr>
              <a:buNone/>
            </a:pPr>
            <a:r>
              <a:rPr lang="en-US" sz="2800" dirty="0" smtClean="0"/>
              <a:t>    </a:t>
            </a:r>
            <a:r>
              <a:rPr lang="en-US" dirty="0" smtClean="0"/>
              <a:t>Therefore, q.          </a:t>
            </a:r>
            <a:r>
              <a:rPr lang="en-US" sz="2800" dirty="0" smtClean="0"/>
              <a:t>-------</a:t>
            </a:r>
            <a:endParaRPr lang="en-CA" sz="1400" dirty="0" smtClean="0"/>
          </a:p>
          <a:p>
            <a:pPr>
              <a:buNone/>
            </a:pPr>
            <a:r>
              <a:rPr lang="en-US" sz="2800" dirty="0" smtClean="0"/>
              <a:t>                               Q</a:t>
            </a:r>
            <a:endParaRPr lang="en-CA" sz="1400" dirty="0" smtClean="0"/>
          </a:p>
          <a:p>
            <a:pPr lvl="1">
              <a:buNone/>
            </a:pPr>
            <a:endParaRPr lang="en-CA" sz="1200" dirty="0" smtClean="0"/>
          </a:p>
          <a:p>
            <a:pPr>
              <a:buNone/>
            </a:pPr>
            <a:r>
              <a:rPr lang="en-US" sz="2800" dirty="0" smtClean="0"/>
              <a:t>If Manning is healthy, then the Colts will win.</a:t>
            </a:r>
          </a:p>
          <a:p>
            <a:pPr>
              <a:buNone/>
            </a:pPr>
            <a:r>
              <a:rPr lang="en-US" sz="2800" dirty="0" smtClean="0"/>
              <a:t>Manning is healthy.</a:t>
            </a:r>
          </a:p>
          <a:p>
            <a:pPr>
              <a:buNone/>
            </a:pPr>
            <a:r>
              <a:rPr lang="en-US" sz="2800" dirty="0" smtClean="0"/>
              <a:t>Therefore, the Colts will win.  </a:t>
            </a:r>
            <a:endParaRPr lang="en-CA" sz="1400" dirty="0" smtClean="0"/>
          </a:p>
          <a:p>
            <a:pPr>
              <a:buNone/>
            </a:pPr>
            <a:r>
              <a:rPr lang="en-US" sz="2800" dirty="0" smtClean="0"/>
              <a:t>  </a:t>
            </a:r>
            <a:endParaRPr lang="en-CA" dirty="0"/>
          </a:p>
        </p:txBody>
      </p:sp>
    </p:spTree>
    <p:extLst>
      <p:ext uri="{BB962C8B-B14F-4D97-AF65-F5344CB8AC3E}">
        <p14:creationId xmlns:p14="http://schemas.microsoft.com/office/powerpoint/2010/main" val="2614121642"/>
      </p:ext>
    </p:extLst>
  </p:cSld>
  <p:clrMapOvr>
    <a:masterClrMapping/>
  </p:clrMapOvr>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CA" b="1" dirty="0" smtClean="0"/>
              <a:t>Testing Validity (informal) </a:t>
            </a:r>
            <a:endParaRPr lang="en-CA" b="1" dirty="0"/>
          </a:p>
        </p:txBody>
      </p:sp>
      <p:sp>
        <p:nvSpPr>
          <p:cNvPr id="3" name="Content Placeholder 2"/>
          <p:cNvSpPr>
            <a:spLocks noGrp="1"/>
          </p:cNvSpPr>
          <p:nvPr>
            <p:ph sz="quarter" idx="1"/>
          </p:nvPr>
        </p:nvSpPr>
        <p:spPr/>
        <p:txBody>
          <a:bodyPr>
            <a:normAutofit lnSpcReduction="10000"/>
          </a:bodyPr>
          <a:lstStyle/>
          <a:p>
            <a:r>
              <a:rPr lang="en-CA" sz="2800" dirty="0" smtClean="0"/>
              <a:t>Chapter 4 and 5 will discuss </a:t>
            </a:r>
            <a:r>
              <a:rPr lang="en-CA" sz="2800" b="1" dirty="0" smtClean="0"/>
              <a:t>formal </a:t>
            </a:r>
            <a:r>
              <a:rPr lang="en-CA" sz="2800" dirty="0" smtClean="0"/>
              <a:t>ways of determining the validity of an argument.</a:t>
            </a:r>
          </a:p>
          <a:p>
            <a:r>
              <a:rPr lang="en-CA" sz="2800" dirty="0" smtClean="0"/>
              <a:t>Here we consider an </a:t>
            </a:r>
            <a:r>
              <a:rPr lang="en-CA" sz="2800" b="1" dirty="0" smtClean="0"/>
              <a:t>informal</a:t>
            </a:r>
            <a:r>
              <a:rPr lang="en-CA" sz="2800" dirty="0" smtClean="0"/>
              <a:t> </a:t>
            </a:r>
            <a:r>
              <a:rPr lang="en-US" sz="2800" b="1" dirty="0" smtClean="0"/>
              <a:t>test</a:t>
            </a:r>
            <a:r>
              <a:rPr lang="en-US" sz="2800" dirty="0" smtClean="0"/>
              <a:t> for checking validity in which we try and imagine a scenario where the premises can be true and the conclusion false. </a:t>
            </a:r>
          </a:p>
          <a:p>
            <a:r>
              <a:rPr lang="en-US" sz="2800" dirty="0" smtClean="0"/>
              <a:t>If we discover a possible case, then the argument is invalid. </a:t>
            </a:r>
          </a:p>
          <a:p>
            <a:r>
              <a:rPr lang="en-US" sz="2800" dirty="0" smtClean="0"/>
              <a:t> If we can’t imagine such a scenario, then the argument is valid.</a:t>
            </a:r>
            <a:endParaRPr lang="en-CA" sz="2800" dirty="0" smtClean="0"/>
          </a:p>
          <a:p>
            <a:endParaRPr lang="en-CA" sz="2800" dirty="0" smtClean="0"/>
          </a:p>
          <a:p>
            <a:endParaRPr lang="en-CA" dirty="0" smtClean="0"/>
          </a:p>
          <a:p>
            <a:endParaRPr lang="en-CA" dirty="0"/>
          </a:p>
        </p:txBody>
      </p:sp>
    </p:spTree>
    <p:extLst>
      <p:ext uri="{BB962C8B-B14F-4D97-AF65-F5344CB8AC3E}">
        <p14:creationId xmlns:p14="http://schemas.microsoft.com/office/powerpoint/2010/main" val="1919491857"/>
      </p:ext>
    </p:extLst>
  </p:cSld>
  <p:clrMapOvr>
    <a:masterClrMapping/>
  </p:clrMapOvr>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b="1" dirty="0" smtClean="0"/>
              <a:t>Examples</a:t>
            </a:r>
            <a:endParaRPr lang="en-CA" b="1" dirty="0"/>
          </a:p>
        </p:txBody>
      </p:sp>
      <p:sp>
        <p:nvSpPr>
          <p:cNvPr id="3" name="Content Placeholder 2"/>
          <p:cNvSpPr>
            <a:spLocks noGrp="1"/>
          </p:cNvSpPr>
          <p:nvPr>
            <p:ph sz="quarter" idx="1"/>
          </p:nvPr>
        </p:nvSpPr>
        <p:spPr/>
        <p:txBody>
          <a:bodyPr>
            <a:normAutofit fontScale="92500" lnSpcReduction="10000"/>
          </a:bodyPr>
          <a:lstStyle/>
          <a:p>
            <a:pPr marL="514350" indent="-514350">
              <a:buNone/>
            </a:pPr>
            <a:r>
              <a:rPr lang="en-US" dirty="0" smtClean="0"/>
              <a:t>1)    All the relatives of the deceased were at the funeral. </a:t>
            </a:r>
          </a:p>
          <a:p>
            <a:pPr marL="514350" indent="-514350">
              <a:buNone/>
            </a:pPr>
            <a:r>
              <a:rPr lang="en-CA" dirty="0" smtClean="0"/>
              <a:t>       So there’s no denying everyone at the funeral was a relative </a:t>
            </a:r>
          </a:p>
          <a:p>
            <a:pPr marL="514350" indent="-514350">
              <a:buNone/>
            </a:pPr>
            <a:r>
              <a:rPr lang="en-CA" dirty="0" smtClean="0"/>
              <a:t>       of the deceased.  </a:t>
            </a:r>
          </a:p>
          <a:p>
            <a:pPr marL="514350" indent="-514350">
              <a:buNone/>
            </a:pPr>
            <a:r>
              <a:rPr lang="en-CA" dirty="0" smtClean="0"/>
              <a:t>       </a:t>
            </a:r>
            <a:r>
              <a:rPr lang="en-CA" b="1" dirty="0" smtClean="0"/>
              <a:t>Invalid</a:t>
            </a:r>
            <a:r>
              <a:rPr lang="en-CA" dirty="0" smtClean="0"/>
              <a:t>. It is possible that others than the relatives were present in the funeral.</a:t>
            </a:r>
          </a:p>
          <a:p>
            <a:pPr marL="514350" indent="-514350">
              <a:buNone/>
            </a:pPr>
            <a:r>
              <a:rPr lang="en-CA" dirty="0" smtClean="0"/>
              <a:t>2) If Mickey is a major-league baseball player, he makes a lot of money. Mickey makes a lot of money. So he must be a major-league baseball player.</a:t>
            </a:r>
          </a:p>
          <a:p>
            <a:pPr marL="514350" indent="-514350">
              <a:buNone/>
            </a:pPr>
            <a:r>
              <a:rPr lang="en-CA" dirty="0" smtClean="0"/>
              <a:t>      </a:t>
            </a:r>
            <a:r>
              <a:rPr lang="en-CA" b="1" dirty="0" smtClean="0"/>
              <a:t>Invalid</a:t>
            </a:r>
            <a:r>
              <a:rPr lang="en-CA" dirty="0" smtClean="0"/>
              <a:t>: Clearly, Mickey might make his pile of money some other way.       </a:t>
            </a:r>
            <a:endParaRPr lang="en-CA" dirty="0"/>
          </a:p>
        </p:txBody>
      </p:sp>
    </p:spTree>
    <p:extLst>
      <p:ext uri="{BB962C8B-B14F-4D97-AF65-F5344CB8AC3E}">
        <p14:creationId xmlns:p14="http://schemas.microsoft.com/office/powerpoint/2010/main" val="909645891"/>
      </p:ext>
    </p:extLst>
  </p:cSld>
  <p:clrMapOvr>
    <a:masterClrMapping/>
  </p:clrMapOvr>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Quiz: T or F? Explain!</a:t>
            </a:r>
            <a:endParaRPr lang="en-CA" b="1" dirty="0"/>
          </a:p>
        </p:txBody>
      </p:sp>
      <p:sp>
        <p:nvSpPr>
          <p:cNvPr id="3" name="Content Placeholder 2"/>
          <p:cNvSpPr>
            <a:spLocks noGrp="1"/>
          </p:cNvSpPr>
          <p:nvPr>
            <p:ph sz="quarter" idx="1"/>
          </p:nvPr>
        </p:nvSpPr>
        <p:spPr/>
        <p:txBody>
          <a:bodyPr>
            <a:noAutofit/>
          </a:bodyPr>
          <a:lstStyle/>
          <a:p>
            <a:pPr marL="609600" indent="-609600">
              <a:buNone/>
            </a:pPr>
            <a:r>
              <a:rPr lang="en-US" sz="2400" dirty="0" smtClean="0"/>
              <a:t>1.Any sound argument is valid.  T</a:t>
            </a:r>
          </a:p>
          <a:p>
            <a:pPr marL="609600" indent="-609600">
              <a:buNone/>
            </a:pPr>
            <a:r>
              <a:rPr lang="en-US" sz="2400" dirty="0" smtClean="0"/>
              <a:t>2.Any valid argument is sound. F</a:t>
            </a:r>
          </a:p>
          <a:p>
            <a:pPr marL="609600" indent="-609600">
              <a:buNone/>
            </a:pPr>
            <a:r>
              <a:rPr lang="en-US" sz="2400" dirty="0" smtClean="0"/>
              <a:t>3.A sound argument must have a true conclusion. T</a:t>
            </a:r>
          </a:p>
          <a:p>
            <a:pPr marL="609600" indent="-609600">
              <a:buNone/>
            </a:pPr>
            <a:r>
              <a:rPr lang="en-US" sz="2400" dirty="0" smtClean="0"/>
              <a:t>4.A valid argument must have a true conclusion. F</a:t>
            </a:r>
          </a:p>
          <a:p>
            <a:pPr marL="609600" indent="-609600">
              <a:buNone/>
            </a:pPr>
            <a:r>
              <a:rPr lang="en-US" sz="2400" dirty="0" smtClean="0"/>
              <a:t>5. Not all sound arguments are valid. F </a:t>
            </a:r>
          </a:p>
          <a:p>
            <a:pPr marL="609600" indent="-609600">
              <a:buNone/>
            </a:pPr>
            <a:r>
              <a:rPr lang="en-US" sz="2400" dirty="0" smtClean="0"/>
              <a:t>6. Any argument with a false premise is unsound. T</a:t>
            </a:r>
          </a:p>
          <a:p>
            <a:pPr marL="609600" indent="-609600" algn="just">
              <a:buNone/>
            </a:pPr>
            <a:r>
              <a:rPr lang="en-US" sz="2400" dirty="0" smtClean="0"/>
              <a:t>7. Some valid arguments have all true premises and a false conclusion. F</a:t>
            </a:r>
          </a:p>
          <a:p>
            <a:pPr marL="609600" indent="-609600" algn="just">
              <a:buFontTx/>
              <a:buNone/>
            </a:pPr>
            <a:r>
              <a:rPr lang="en-US" sz="2400" dirty="0" smtClean="0"/>
              <a:t>8. A valid argument with a false conclusion must have at least one false premise. T</a:t>
            </a:r>
          </a:p>
          <a:p>
            <a:pPr marL="609600" indent="-609600" algn="just">
              <a:buFontTx/>
              <a:buNone/>
            </a:pPr>
            <a:r>
              <a:rPr lang="en-US" sz="2400" dirty="0" smtClean="0"/>
              <a:t>9. No sound arguments are invalid. T </a:t>
            </a:r>
            <a:endParaRPr lang="en-CA" sz="2400" dirty="0"/>
          </a:p>
        </p:txBody>
      </p:sp>
    </p:spTree>
    <p:extLst>
      <p:ext uri="{BB962C8B-B14F-4D97-AF65-F5344CB8AC3E}">
        <p14:creationId xmlns:p14="http://schemas.microsoft.com/office/powerpoint/2010/main" val="1847163439"/>
      </p:ext>
    </p:extLst>
  </p:cSld>
  <p:clrMapOvr>
    <a:masterClrMapping/>
  </p:clrMapOvr>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b="1" dirty="0" smtClean="0"/>
              <a:t>Nondeductive Arguments</a:t>
            </a:r>
            <a:endParaRPr lang="en-CA" b="1" dirty="0"/>
          </a:p>
        </p:txBody>
      </p:sp>
      <p:sp>
        <p:nvSpPr>
          <p:cNvPr id="3" name="Content Placeholder 2"/>
          <p:cNvSpPr>
            <a:spLocks noGrp="1"/>
          </p:cNvSpPr>
          <p:nvPr>
            <p:ph sz="quarter" idx="1"/>
          </p:nvPr>
        </p:nvSpPr>
        <p:spPr/>
        <p:txBody>
          <a:bodyPr/>
          <a:lstStyle/>
          <a:p>
            <a:pPr lvl="1"/>
            <a:r>
              <a:rPr lang="en-US" sz="2800" dirty="0" smtClean="0"/>
              <a:t>An argument intended to provide </a:t>
            </a:r>
            <a:r>
              <a:rPr lang="en-US" sz="2800" b="1" dirty="0" smtClean="0"/>
              <a:t>probable</a:t>
            </a:r>
            <a:r>
              <a:rPr lang="en-US" sz="2800" dirty="0" smtClean="0"/>
              <a:t> (but not conclusive) support for its conclusion.</a:t>
            </a:r>
            <a:endParaRPr lang="en-CA" sz="2800" dirty="0" smtClean="0"/>
          </a:p>
          <a:p>
            <a:pPr lvl="1"/>
            <a:r>
              <a:rPr lang="en-US" sz="2800" dirty="0" smtClean="0"/>
              <a:t>The premises of a nondeductive argument are meant to make the conclusion </a:t>
            </a:r>
            <a:r>
              <a:rPr lang="en-US" sz="2800" b="1" dirty="0" smtClean="0"/>
              <a:t>probable </a:t>
            </a:r>
            <a:r>
              <a:rPr lang="en-US" sz="2800" dirty="0" smtClean="0"/>
              <a:t>or </a:t>
            </a:r>
            <a:r>
              <a:rPr lang="en-US" sz="2800" b="1" dirty="0" smtClean="0"/>
              <a:t>likely</a:t>
            </a:r>
            <a:r>
              <a:rPr lang="en-US" sz="2800" dirty="0" smtClean="0"/>
              <a:t>.</a:t>
            </a:r>
            <a:endParaRPr lang="en-CA" sz="2800" dirty="0" smtClean="0"/>
          </a:p>
          <a:p>
            <a:pPr lvl="1"/>
            <a:r>
              <a:rPr lang="en-US" sz="2800" dirty="0" smtClean="0"/>
              <a:t>Support for the conclusion is a </a:t>
            </a:r>
            <a:r>
              <a:rPr lang="en-US" sz="2800" b="1" dirty="0" smtClean="0"/>
              <a:t>matter of degree</a:t>
            </a:r>
            <a:r>
              <a:rPr lang="en-US" sz="2800" dirty="0" smtClean="0"/>
              <a:t>.</a:t>
            </a:r>
            <a:endParaRPr lang="en-CA" sz="2800" dirty="0" smtClean="0"/>
          </a:p>
          <a:p>
            <a:pPr lvl="1"/>
            <a:r>
              <a:rPr lang="en-US" sz="2800" dirty="0" smtClean="0"/>
              <a:t>Nondeductive arguments can be described as </a:t>
            </a:r>
            <a:r>
              <a:rPr lang="en-US" sz="2800" b="1" dirty="0" smtClean="0"/>
              <a:t>successful</a:t>
            </a:r>
            <a:r>
              <a:rPr lang="en-US" sz="2800" dirty="0" smtClean="0"/>
              <a:t> or </a:t>
            </a:r>
            <a:r>
              <a:rPr lang="en-US" sz="2800" b="1" dirty="0" smtClean="0"/>
              <a:t>unsuccessful</a:t>
            </a:r>
            <a:r>
              <a:rPr lang="en-US" sz="2800" dirty="0" smtClean="0"/>
              <a:t>.</a:t>
            </a:r>
            <a:endParaRPr lang="en-CA" sz="2800" dirty="0" smtClean="0"/>
          </a:p>
          <a:p>
            <a:endParaRPr lang="en-CA" dirty="0"/>
          </a:p>
        </p:txBody>
      </p:sp>
    </p:spTree>
    <p:extLst>
      <p:ext uri="{BB962C8B-B14F-4D97-AF65-F5344CB8AC3E}">
        <p14:creationId xmlns:p14="http://schemas.microsoft.com/office/powerpoint/2010/main" val="1479883223"/>
      </p:ext>
    </p:extLst>
  </p:cSld>
  <p:clrMapOvr>
    <a:masterClrMapping/>
  </p:clrMapOvr>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Evaluating Nondeductive Argument</a:t>
            </a:r>
            <a:endParaRPr lang="en-US" b="1" dirty="0"/>
          </a:p>
        </p:txBody>
      </p:sp>
      <p:sp>
        <p:nvSpPr>
          <p:cNvPr id="3" name="Content Placeholder 2"/>
          <p:cNvSpPr>
            <a:spLocks noGrp="1"/>
          </p:cNvSpPr>
          <p:nvPr>
            <p:ph sz="quarter" idx="1"/>
          </p:nvPr>
        </p:nvSpPr>
        <p:spPr/>
        <p:txBody>
          <a:bodyPr>
            <a:normAutofit fontScale="92500" lnSpcReduction="20000"/>
          </a:bodyPr>
          <a:lstStyle/>
          <a:p>
            <a:r>
              <a:rPr lang="en-US" dirty="0" smtClean="0"/>
              <a:t>We ask three </a:t>
            </a:r>
            <a:r>
              <a:rPr lang="en-US" b="1" dirty="0" smtClean="0"/>
              <a:t>separate</a:t>
            </a:r>
            <a:r>
              <a:rPr lang="en-US" dirty="0" smtClean="0"/>
              <a:t> questions:</a:t>
            </a:r>
          </a:p>
          <a:p>
            <a:pPr>
              <a:buNone/>
            </a:pPr>
            <a:r>
              <a:rPr lang="en-US" dirty="0" smtClean="0"/>
              <a:t> 1. Are the premises </a:t>
            </a:r>
            <a:r>
              <a:rPr lang="en-US" b="1" dirty="0" smtClean="0"/>
              <a:t>acceptable</a:t>
            </a:r>
            <a:r>
              <a:rPr lang="en-US" dirty="0" smtClean="0"/>
              <a:t>?</a:t>
            </a:r>
          </a:p>
          <a:p>
            <a:pPr>
              <a:buNone/>
            </a:pPr>
            <a:r>
              <a:rPr lang="en-US" dirty="0" smtClean="0"/>
              <a:t> 2. Are the premises </a:t>
            </a:r>
            <a:r>
              <a:rPr lang="en-US" b="1" dirty="0" smtClean="0"/>
              <a:t>relevant</a:t>
            </a:r>
            <a:r>
              <a:rPr lang="en-US" dirty="0" smtClean="0"/>
              <a:t> to the conclusion?</a:t>
            </a:r>
          </a:p>
          <a:p>
            <a:pPr>
              <a:buNone/>
            </a:pPr>
            <a:r>
              <a:rPr lang="en-US" dirty="0" smtClean="0"/>
              <a:t> 3. If, so, do they provide </a:t>
            </a:r>
            <a:r>
              <a:rPr lang="en-US" b="1" dirty="0" smtClean="0"/>
              <a:t>adequate (sufficient) </a:t>
            </a:r>
            <a:r>
              <a:rPr lang="en-US" dirty="0" smtClean="0"/>
              <a:t>support for the conclusion?</a:t>
            </a:r>
            <a:r>
              <a:rPr lang="en-US" b="1" dirty="0" smtClean="0"/>
              <a:t> </a:t>
            </a:r>
            <a:endParaRPr lang="en-US" dirty="0" smtClean="0"/>
          </a:p>
          <a:p>
            <a:r>
              <a:rPr lang="en-US" dirty="0" smtClean="0"/>
              <a:t> Unacceptable premises = Bad argument (we dismiss it)  </a:t>
            </a:r>
          </a:p>
          <a:p>
            <a:pPr>
              <a:buNone/>
            </a:pPr>
            <a:r>
              <a:rPr lang="en-US" dirty="0" smtClean="0"/>
              <a:t>     Relevant premises= provides support, no matter how much</a:t>
            </a:r>
          </a:p>
          <a:p>
            <a:pPr>
              <a:buNone/>
            </a:pPr>
            <a:r>
              <a:rPr lang="en-US" dirty="0" smtClean="0"/>
              <a:t>     Adequate premise=   provide enough support </a:t>
            </a:r>
          </a:p>
          <a:p>
            <a:r>
              <a:rPr lang="en-US" dirty="0" smtClean="0"/>
              <a:t>The questions of </a:t>
            </a:r>
            <a:r>
              <a:rPr lang="en-US" b="1" dirty="0" smtClean="0"/>
              <a:t>acceptability</a:t>
            </a:r>
            <a:r>
              <a:rPr lang="en-US" dirty="0" smtClean="0"/>
              <a:t> and </a:t>
            </a:r>
            <a:r>
              <a:rPr lang="en-US" b="1" dirty="0" smtClean="0"/>
              <a:t>relevance</a:t>
            </a:r>
            <a:r>
              <a:rPr lang="en-US" dirty="0" smtClean="0"/>
              <a:t> ask each premise independently, but the question of </a:t>
            </a:r>
            <a:r>
              <a:rPr lang="en-US" b="1" dirty="0" smtClean="0"/>
              <a:t>adequacy </a:t>
            </a:r>
            <a:r>
              <a:rPr lang="en-US" dirty="0" smtClean="0"/>
              <a:t>asks the </a:t>
            </a:r>
            <a:r>
              <a:rPr lang="en-US" b="1" dirty="0" smtClean="0"/>
              <a:t>entire set of premise.   </a:t>
            </a:r>
            <a:endParaRPr lang="en-US" b="1" dirty="0"/>
          </a:p>
        </p:txBody>
      </p:sp>
    </p:spTree>
    <p:extLst>
      <p:ext uri="{BB962C8B-B14F-4D97-AF65-F5344CB8AC3E}">
        <p14:creationId xmlns:p14="http://schemas.microsoft.com/office/powerpoint/2010/main" val="908829601"/>
      </p:ext>
    </p:extLst>
  </p:cSld>
  <p:clrMapOvr>
    <a:masterClrMapping/>
  </p:clrMapOvr>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Three degrees of probability for a </a:t>
            </a:r>
            <a:r>
              <a:rPr lang="en-US" b="1" dirty="0" smtClean="0"/>
              <a:t>successful</a:t>
            </a:r>
            <a:r>
              <a:rPr lang="en-US" dirty="0" smtClean="0"/>
              <a:t> nondeductive argument</a:t>
            </a:r>
            <a:endParaRPr lang="en-CA" dirty="0"/>
          </a:p>
        </p:txBody>
      </p:sp>
      <p:sp>
        <p:nvSpPr>
          <p:cNvPr id="3" name="Content Placeholder 2"/>
          <p:cNvSpPr>
            <a:spLocks noGrp="1"/>
          </p:cNvSpPr>
          <p:nvPr>
            <p:ph sz="quarter" idx="1"/>
          </p:nvPr>
        </p:nvSpPr>
        <p:spPr/>
        <p:txBody>
          <a:bodyPr/>
          <a:lstStyle/>
          <a:p>
            <a:pPr marL="274320" lvl="1" indent="-274320">
              <a:spcBef>
                <a:spcPts val="580"/>
              </a:spcBef>
              <a:buClr>
                <a:schemeClr val="accent1"/>
              </a:buClr>
              <a:buNone/>
            </a:pPr>
            <a:r>
              <a:rPr lang="en-US" dirty="0" smtClean="0"/>
              <a:t>1) If the premises of an argument make the conclusion </a:t>
            </a:r>
            <a:r>
              <a:rPr lang="en-US" b="1" dirty="0" smtClean="0"/>
              <a:t>almost certain</a:t>
            </a:r>
            <a:r>
              <a:rPr lang="en-US" dirty="0" smtClean="0"/>
              <a:t>, then we describe the argument as </a:t>
            </a:r>
            <a:r>
              <a:rPr lang="en-US" b="1" dirty="0" smtClean="0"/>
              <a:t>successful</a:t>
            </a:r>
            <a:r>
              <a:rPr lang="en-US" dirty="0" smtClean="0"/>
              <a:t> and describe the degree of support which the premises lend the conclusion as </a:t>
            </a:r>
            <a:r>
              <a:rPr lang="en-US" b="1" dirty="0" smtClean="0"/>
              <a:t>close to certain</a:t>
            </a:r>
            <a:r>
              <a:rPr lang="en-US" dirty="0" smtClean="0"/>
              <a:t>.</a:t>
            </a:r>
            <a:endParaRPr lang="en-CA" sz="1200" dirty="0" smtClean="0"/>
          </a:p>
          <a:p>
            <a:pPr>
              <a:buNone/>
            </a:pPr>
            <a:r>
              <a:rPr lang="en-US" dirty="0" smtClean="0"/>
              <a:t>2) On the other hand, if the premises of an argument do not render the conclusion close to certain, but quite plausible, then the argument is still </a:t>
            </a:r>
            <a:r>
              <a:rPr lang="en-US" b="1" dirty="0" smtClean="0"/>
              <a:t>successful</a:t>
            </a:r>
            <a:r>
              <a:rPr lang="en-US" dirty="0" smtClean="0"/>
              <a:t>, but we describe the support which the premises lend the conclusion as </a:t>
            </a:r>
            <a:r>
              <a:rPr lang="en-US" b="1" dirty="0" smtClean="0"/>
              <a:t>very likely</a:t>
            </a:r>
            <a:r>
              <a:rPr lang="en-US" dirty="0" smtClean="0"/>
              <a:t> (a great deal more likely than not).</a:t>
            </a:r>
            <a:endParaRPr lang="en-CA" dirty="0" smtClean="0"/>
          </a:p>
          <a:p>
            <a:pPr>
              <a:buNone/>
            </a:pPr>
            <a:endParaRPr lang="en-CA" dirty="0"/>
          </a:p>
        </p:txBody>
      </p:sp>
    </p:spTree>
    <p:extLst>
      <p:ext uri="{BB962C8B-B14F-4D97-AF65-F5344CB8AC3E}">
        <p14:creationId xmlns:p14="http://schemas.microsoft.com/office/powerpoint/2010/main" val="2685575064"/>
      </p:ext>
    </p:extLst>
  </p:cSld>
  <p:clrMapOvr>
    <a:masterClrMapping/>
  </p:clrMapOvr>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continued</a:t>
            </a:r>
            <a:endParaRPr lang="en-CA" dirty="0"/>
          </a:p>
        </p:txBody>
      </p:sp>
      <p:sp>
        <p:nvSpPr>
          <p:cNvPr id="3" name="Content Placeholder 2"/>
          <p:cNvSpPr>
            <a:spLocks noGrp="1"/>
          </p:cNvSpPr>
          <p:nvPr>
            <p:ph sz="quarter" idx="1"/>
          </p:nvPr>
        </p:nvSpPr>
        <p:spPr/>
        <p:txBody>
          <a:bodyPr>
            <a:normAutofit lnSpcReduction="10000"/>
          </a:bodyPr>
          <a:lstStyle/>
          <a:p>
            <a:pPr>
              <a:buNone/>
            </a:pPr>
            <a:r>
              <a:rPr lang="en-US" sz="2800" dirty="0" smtClean="0"/>
              <a:t>3) If the premises of an argument provide some basis for the conclusion, but no great support, then it’s still </a:t>
            </a:r>
            <a:r>
              <a:rPr lang="en-US" sz="2800" b="1" dirty="0" smtClean="0"/>
              <a:t>successful</a:t>
            </a:r>
            <a:r>
              <a:rPr lang="en-US" sz="2800" dirty="0" smtClean="0"/>
              <a:t>, but we describe the matter of degree upon which the premises support the conclusion as being </a:t>
            </a:r>
            <a:r>
              <a:rPr lang="en-US" sz="2800" b="1" dirty="0" smtClean="0"/>
              <a:t>somewhat likely </a:t>
            </a:r>
            <a:r>
              <a:rPr lang="en-US" sz="2800" dirty="0" smtClean="0"/>
              <a:t>(barely more likely than not). </a:t>
            </a:r>
            <a:endParaRPr lang="en-CA" sz="2800" dirty="0" smtClean="0"/>
          </a:p>
          <a:p>
            <a:pPr>
              <a:buNone/>
            </a:pPr>
            <a:r>
              <a:rPr lang="en-US" sz="2800" dirty="0" smtClean="0"/>
              <a:t> </a:t>
            </a:r>
            <a:r>
              <a:rPr lang="en-US" sz="2800" b="1" dirty="0" smtClean="0"/>
              <a:t>Note:</a:t>
            </a:r>
            <a:r>
              <a:rPr lang="en-US" sz="2800" dirty="0" smtClean="0"/>
              <a:t> Accordingly a successful nondeductive argument can have premises that make the conclusion </a:t>
            </a:r>
            <a:r>
              <a:rPr lang="en-US" sz="2800" b="1" dirty="0" smtClean="0"/>
              <a:t>close to certain</a:t>
            </a:r>
            <a:r>
              <a:rPr lang="en-US" sz="2800" dirty="0" smtClean="0"/>
              <a:t>, </a:t>
            </a:r>
            <a:r>
              <a:rPr lang="en-US" sz="2800" b="1" dirty="0" smtClean="0"/>
              <a:t>very likely</a:t>
            </a:r>
            <a:r>
              <a:rPr lang="en-US" sz="2800" dirty="0" smtClean="0"/>
              <a:t>, or </a:t>
            </a:r>
            <a:r>
              <a:rPr lang="en-US" sz="2800" b="1" dirty="0" smtClean="0"/>
              <a:t>somewhat likely</a:t>
            </a:r>
            <a:r>
              <a:rPr lang="en-US" sz="2800" dirty="0" smtClean="0"/>
              <a:t>.</a:t>
            </a:r>
            <a:endParaRPr lang="en-CA" sz="2800" dirty="0" smtClean="0"/>
          </a:p>
          <a:p>
            <a:pPr>
              <a:buNone/>
            </a:pPr>
            <a:r>
              <a:rPr lang="en-US" sz="2800" dirty="0" smtClean="0"/>
              <a:t> </a:t>
            </a:r>
            <a:endParaRPr lang="en-CA" sz="2800" dirty="0" smtClean="0"/>
          </a:p>
          <a:p>
            <a:endParaRPr lang="en-CA" dirty="0"/>
          </a:p>
        </p:txBody>
      </p:sp>
    </p:spTree>
    <p:extLst>
      <p:ext uri="{BB962C8B-B14F-4D97-AF65-F5344CB8AC3E}">
        <p14:creationId xmlns:p14="http://schemas.microsoft.com/office/powerpoint/2010/main" val="43082010"/>
      </p:ext>
    </p:extLst>
  </p:cSld>
  <p:clrMapOvr>
    <a:masterClrMapping/>
  </p:clrMapOvr>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smtClean="0"/>
              <a:t>An </a:t>
            </a:r>
            <a:r>
              <a:rPr lang="en-US" sz="3200" b="1" dirty="0" smtClean="0"/>
              <a:t>unsuccessful</a:t>
            </a:r>
            <a:r>
              <a:rPr lang="en-US" sz="3200" dirty="0" smtClean="0"/>
              <a:t> nondeductive Argument</a:t>
            </a:r>
            <a:endParaRPr lang="en-CA" sz="3200" dirty="0"/>
          </a:p>
        </p:txBody>
      </p:sp>
      <p:sp>
        <p:nvSpPr>
          <p:cNvPr id="3" name="Content Placeholder 2"/>
          <p:cNvSpPr>
            <a:spLocks noGrp="1"/>
          </p:cNvSpPr>
          <p:nvPr>
            <p:ph sz="quarter" idx="1"/>
          </p:nvPr>
        </p:nvSpPr>
        <p:spPr/>
        <p:txBody>
          <a:bodyPr/>
          <a:lstStyle/>
          <a:p>
            <a:r>
              <a:rPr lang="en-US" sz="2800" dirty="0" smtClean="0"/>
              <a:t>If the degree of support that the premises give the conclusion is little or none at all, then we describe the argument as being </a:t>
            </a:r>
            <a:r>
              <a:rPr lang="en-US" sz="2800" b="1" dirty="0" smtClean="0"/>
              <a:t>unsuccessful</a:t>
            </a:r>
            <a:r>
              <a:rPr lang="en-US" sz="2800" dirty="0" smtClean="0"/>
              <a:t>.</a:t>
            </a:r>
            <a:endParaRPr lang="en-CA" sz="2800" dirty="0" smtClean="0"/>
          </a:p>
          <a:p>
            <a:r>
              <a:rPr lang="en-US" sz="2800" dirty="0" smtClean="0"/>
              <a:t>A nondeductive argument is unsuccessful when its premises are not </a:t>
            </a:r>
            <a:r>
              <a:rPr lang="en-US" sz="2800" b="1" dirty="0" smtClean="0"/>
              <a:t>relevant</a:t>
            </a:r>
            <a:r>
              <a:rPr lang="en-US" sz="2800" dirty="0" smtClean="0"/>
              <a:t> to the conclusion, or do not </a:t>
            </a:r>
            <a:r>
              <a:rPr lang="en-US" sz="2800" b="1" dirty="0" smtClean="0"/>
              <a:t>adequately</a:t>
            </a:r>
            <a:r>
              <a:rPr lang="en-US" sz="2800" dirty="0" smtClean="0"/>
              <a:t> support the conclusion, or do not provide </a:t>
            </a:r>
            <a:r>
              <a:rPr lang="en-US" sz="2800" b="1" dirty="0" smtClean="0"/>
              <a:t>sufficient</a:t>
            </a:r>
            <a:r>
              <a:rPr lang="en-US" sz="2800" dirty="0" smtClean="0"/>
              <a:t> information that is relevant for the conclusion.</a:t>
            </a:r>
            <a:endParaRPr lang="en-CA" sz="2800" dirty="0" smtClean="0"/>
          </a:p>
          <a:p>
            <a:pPr>
              <a:buNone/>
            </a:pPr>
            <a:endParaRPr lang="en-CA" sz="2800" dirty="0" smtClean="0"/>
          </a:p>
          <a:p>
            <a:endParaRPr lang="en-CA" dirty="0"/>
          </a:p>
        </p:txBody>
      </p:sp>
    </p:spTree>
    <p:extLst>
      <p:ext uri="{BB962C8B-B14F-4D97-AF65-F5344CB8AC3E}">
        <p14:creationId xmlns:p14="http://schemas.microsoft.com/office/powerpoint/2010/main" val="3641745109"/>
      </p:ext>
    </p:extLst>
  </p:cSld>
  <p:clrMapOvr>
    <a:masterClrMapping/>
  </p:clrMapOvr>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CA" dirty="0" smtClean="0"/>
              <a:t>Examples</a:t>
            </a:r>
            <a:endParaRPr lang="en-CA" dirty="0"/>
          </a:p>
        </p:txBody>
      </p:sp>
      <p:sp>
        <p:nvSpPr>
          <p:cNvPr id="3" name="Content Placeholder 2"/>
          <p:cNvSpPr>
            <a:spLocks noGrp="1"/>
          </p:cNvSpPr>
          <p:nvPr>
            <p:ph sz="quarter" idx="1"/>
          </p:nvPr>
        </p:nvSpPr>
        <p:spPr/>
        <p:txBody>
          <a:bodyPr>
            <a:normAutofit fontScale="77500" lnSpcReduction="20000"/>
          </a:bodyPr>
          <a:lstStyle/>
          <a:p>
            <a:pPr>
              <a:buNone/>
            </a:pPr>
            <a:r>
              <a:rPr lang="en-US" dirty="0" smtClean="0"/>
              <a:t> </a:t>
            </a:r>
            <a:r>
              <a:rPr lang="en-US" sz="3000" dirty="0" smtClean="0"/>
              <a:t>1. There are times when many of us may need to protect ourselves from intruders. Thus, we should all keep hand grenades on our bedside table.</a:t>
            </a:r>
            <a:endParaRPr lang="en-CA" sz="3000" dirty="0" smtClean="0"/>
          </a:p>
          <a:p>
            <a:pPr>
              <a:buNone/>
            </a:pPr>
            <a:r>
              <a:rPr lang="en-US" sz="3000" dirty="0" smtClean="0"/>
              <a:t>2. Cole has been acting suspiciously for days, and he told Rachel he was going to steal something valuable. We may surmise that Cole is up to no good.</a:t>
            </a:r>
            <a:endParaRPr lang="en-CA" sz="3000" dirty="0" smtClean="0"/>
          </a:p>
          <a:p>
            <a:pPr>
              <a:buNone/>
            </a:pPr>
            <a:r>
              <a:rPr lang="en-US" sz="3000" dirty="0" smtClean="0"/>
              <a:t>3. Most undergraduates never take organic chemistry. So, the chances are that Claude, a graduating premed student, did not take organic chemistry. </a:t>
            </a:r>
            <a:endParaRPr lang="en-CA" sz="3000" dirty="0" smtClean="0"/>
          </a:p>
          <a:p>
            <a:pPr>
              <a:buNone/>
            </a:pPr>
            <a:r>
              <a:rPr lang="en-US" sz="3000" dirty="0" smtClean="0"/>
              <a:t>4. King has just received a scholarship to play basketball at a major Division I college. This leads us to believe that King must be a very athletic young man.</a:t>
            </a:r>
            <a:endParaRPr lang="en-CA" sz="3000" dirty="0" smtClean="0"/>
          </a:p>
          <a:p>
            <a:pPr>
              <a:buNone/>
            </a:pPr>
            <a:r>
              <a:rPr lang="en-US" sz="3000" dirty="0" smtClean="0"/>
              <a:t> </a:t>
            </a:r>
            <a:endParaRPr lang="en-CA" sz="3000" dirty="0" smtClean="0"/>
          </a:p>
          <a:p>
            <a:endParaRPr lang="en-CA" dirty="0"/>
          </a:p>
        </p:txBody>
      </p:sp>
    </p:spTree>
    <p:extLst>
      <p:ext uri="{BB962C8B-B14F-4D97-AF65-F5344CB8AC3E}">
        <p14:creationId xmlns:p14="http://schemas.microsoft.com/office/powerpoint/2010/main" val="3308954644"/>
      </p:ext>
    </p:extLst>
  </p:cSld>
  <p:clrMapOvr>
    <a:masterClrMapping/>
  </p:clrMapOvr>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CA" b="1" dirty="0" smtClean="0"/>
              <a:t>Types of Non-deductive Arguments</a:t>
            </a:r>
            <a:br>
              <a:rPr lang="en-CA" b="1" dirty="0" smtClean="0"/>
            </a:br>
            <a:endParaRPr lang="en-CA" b="1" dirty="0"/>
          </a:p>
        </p:txBody>
      </p:sp>
      <p:sp>
        <p:nvSpPr>
          <p:cNvPr id="3" name="Content Placeholder 2"/>
          <p:cNvSpPr>
            <a:spLocks noGrp="1"/>
          </p:cNvSpPr>
          <p:nvPr>
            <p:ph sz="quarter" idx="1"/>
          </p:nvPr>
        </p:nvSpPr>
        <p:spPr/>
        <p:txBody>
          <a:bodyPr>
            <a:normAutofit lnSpcReduction="10000"/>
          </a:bodyPr>
          <a:lstStyle/>
          <a:p>
            <a:r>
              <a:rPr lang="en-US" sz="2800" dirty="0" smtClean="0"/>
              <a:t>1) </a:t>
            </a:r>
            <a:r>
              <a:rPr lang="en-US" sz="2800" b="1" dirty="0" smtClean="0"/>
              <a:t>Inductive Generalizations (IG)</a:t>
            </a:r>
            <a:r>
              <a:rPr lang="en-US" sz="2800" dirty="0" smtClean="0"/>
              <a:t>: It is an inference from some sample of a population (swan) to all or some percentage of its member. </a:t>
            </a:r>
            <a:endParaRPr lang="en-CA" sz="1400" dirty="0" smtClean="0"/>
          </a:p>
          <a:p>
            <a:pPr lvl="1">
              <a:buNone/>
            </a:pPr>
            <a:r>
              <a:rPr lang="en-US" dirty="0" smtClean="0"/>
              <a:t> </a:t>
            </a:r>
            <a:r>
              <a:rPr lang="en-US" b="1" dirty="0" smtClean="0"/>
              <a:t>Note:</a:t>
            </a:r>
            <a:r>
              <a:rPr lang="en-US" dirty="0" smtClean="0"/>
              <a:t> The movement is from the particular to the general.</a:t>
            </a:r>
            <a:endParaRPr lang="en-CA" sz="1200" dirty="0" smtClean="0"/>
          </a:p>
          <a:p>
            <a:endParaRPr lang="en-CA" sz="1400" dirty="0" smtClean="0"/>
          </a:p>
          <a:p>
            <a:pPr lvl="0"/>
            <a:r>
              <a:rPr lang="en-US" sz="2800" dirty="0" smtClean="0"/>
              <a:t>So, whenever we begin with observations about some member of a group, and end with a generalization about all of them, it’s called an ‘inductive generalization.’</a:t>
            </a:r>
            <a:endParaRPr lang="en-CA" sz="1400" dirty="0" smtClean="0"/>
          </a:p>
          <a:p>
            <a:endParaRPr lang="en-CA" dirty="0"/>
          </a:p>
        </p:txBody>
      </p:sp>
    </p:spTree>
    <p:extLst>
      <p:ext uri="{BB962C8B-B14F-4D97-AF65-F5344CB8AC3E}">
        <p14:creationId xmlns:p14="http://schemas.microsoft.com/office/powerpoint/2010/main" val="3844885248"/>
      </p:ext>
    </p:extLst>
  </p:cSld>
  <p:clrMapOvr>
    <a:masterClrMapping/>
  </p:clrMapOvr>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Examples</a:t>
            </a:r>
            <a:endParaRPr lang="en-CA" dirty="0"/>
          </a:p>
        </p:txBody>
      </p:sp>
      <p:sp>
        <p:nvSpPr>
          <p:cNvPr id="3" name="Content Placeholder 2"/>
          <p:cNvSpPr>
            <a:spLocks noGrp="1"/>
          </p:cNvSpPr>
          <p:nvPr>
            <p:ph sz="quarter" idx="1"/>
          </p:nvPr>
        </p:nvSpPr>
        <p:spPr/>
        <p:txBody>
          <a:bodyPr>
            <a:normAutofit lnSpcReduction="10000"/>
          </a:bodyPr>
          <a:lstStyle/>
          <a:p>
            <a:pPr lvl="0">
              <a:buNone/>
            </a:pPr>
            <a:r>
              <a:rPr lang="en-US" dirty="0" smtClean="0"/>
              <a:t>1.‘I’ve owned 2 Dell computers, and both sucked. I’m starting to think all Dell computers are crap.’</a:t>
            </a:r>
            <a:endParaRPr lang="en-CA" dirty="0" smtClean="0"/>
          </a:p>
          <a:p>
            <a:pPr lvl="0">
              <a:buNone/>
            </a:pPr>
            <a:r>
              <a:rPr lang="en-US" dirty="0" smtClean="0"/>
              <a:t>2.‘I got food poisoning the last time I went to that restaurant; now, I’m afraid to go back.’</a:t>
            </a:r>
            <a:endParaRPr lang="en-CA" dirty="0" smtClean="0"/>
          </a:p>
          <a:p>
            <a:pPr>
              <a:buNone/>
            </a:pPr>
            <a:r>
              <a:rPr lang="en-CA" dirty="0" smtClean="0"/>
              <a:t>3.Every wolverine so far encountered by humans has been unfriendly and aggressive. All wolverines are unfriendly and aggressive. </a:t>
            </a:r>
          </a:p>
          <a:p>
            <a:pPr>
              <a:buNone/>
            </a:pPr>
            <a:r>
              <a:rPr lang="en-CA" dirty="0" smtClean="0"/>
              <a:t>4. In the phone survey, 58 % of the registered voters intending to vote in the election said they planned to vote for Obama. Thus, Obama will receive about 58 % of the votes.     </a:t>
            </a:r>
            <a:endParaRPr lang="en-CA" dirty="0"/>
          </a:p>
        </p:txBody>
      </p:sp>
    </p:spTree>
    <p:extLst>
      <p:ext uri="{BB962C8B-B14F-4D97-AF65-F5344CB8AC3E}">
        <p14:creationId xmlns:p14="http://schemas.microsoft.com/office/powerpoint/2010/main" val="116701497"/>
      </p:ext>
    </p:extLst>
  </p:cSld>
  <p:clrMapOvr>
    <a:masterClrMapping/>
  </p:clrMapOvr>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How good is IG?</a:t>
            </a:r>
            <a:endParaRPr lang="en-CA" dirty="0"/>
          </a:p>
        </p:txBody>
      </p:sp>
      <p:sp>
        <p:nvSpPr>
          <p:cNvPr id="3" name="Content Placeholder 2"/>
          <p:cNvSpPr>
            <a:spLocks noGrp="1"/>
          </p:cNvSpPr>
          <p:nvPr>
            <p:ph sz="quarter" idx="1"/>
          </p:nvPr>
        </p:nvSpPr>
        <p:spPr/>
        <p:txBody>
          <a:bodyPr>
            <a:normAutofit/>
          </a:bodyPr>
          <a:lstStyle/>
          <a:p>
            <a:r>
              <a:rPr lang="en-US" b="1" dirty="0" smtClean="0"/>
              <a:t>Example:</a:t>
            </a:r>
            <a:endParaRPr lang="en-CA" b="1" dirty="0" smtClean="0"/>
          </a:p>
          <a:p>
            <a:pPr lvl="0">
              <a:buNone/>
            </a:pPr>
            <a:r>
              <a:rPr lang="en-US" dirty="0" smtClean="0"/>
              <a:t>    ‘40 per cent of people in our survey said they support the Conservative Party. So, we expect the Conservatives to get 40 per cent of votes in this election.’</a:t>
            </a:r>
          </a:p>
          <a:p>
            <a:pPr lvl="0">
              <a:buNone/>
            </a:pPr>
            <a:r>
              <a:rPr lang="en-US" dirty="0" smtClean="0"/>
              <a:t>    </a:t>
            </a:r>
            <a:r>
              <a:rPr lang="en-US" b="1" dirty="0" smtClean="0"/>
              <a:t>How Good is this argument?</a:t>
            </a:r>
          </a:p>
          <a:p>
            <a:pPr lvl="1"/>
            <a:r>
              <a:rPr lang="en-US" dirty="0" smtClean="0"/>
              <a:t>It depends on how large the sample was (among other things). How many people were surveyed? 5? 1000? </a:t>
            </a:r>
          </a:p>
          <a:p>
            <a:pPr lvl="1"/>
            <a:r>
              <a:rPr lang="en-US" b="1" dirty="0" smtClean="0"/>
              <a:t>So, sample size is highly important.</a:t>
            </a:r>
          </a:p>
          <a:p>
            <a:pPr lvl="0">
              <a:buNone/>
            </a:pPr>
            <a:endParaRPr lang="en-CA" b="1" dirty="0" smtClean="0"/>
          </a:p>
          <a:p>
            <a:endParaRPr lang="en-CA" dirty="0"/>
          </a:p>
        </p:txBody>
      </p:sp>
    </p:spTree>
    <p:extLst>
      <p:ext uri="{BB962C8B-B14F-4D97-AF65-F5344CB8AC3E}">
        <p14:creationId xmlns:p14="http://schemas.microsoft.com/office/powerpoint/2010/main" val="2911425911"/>
      </p:ext>
    </p:extLst>
  </p:cSld>
  <p:clrMapOvr>
    <a:masterClrMapping/>
  </p:clrMapOvr>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Sample Size </a:t>
            </a:r>
            <a:endParaRPr lang="en-CA" dirty="0"/>
          </a:p>
        </p:txBody>
      </p:sp>
      <p:sp>
        <p:nvSpPr>
          <p:cNvPr id="3" name="Content Placeholder 2"/>
          <p:cNvSpPr>
            <a:spLocks noGrp="1"/>
          </p:cNvSpPr>
          <p:nvPr>
            <p:ph sz="quarter" idx="1"/>
          </p:nvPr>
        </p:nvSpPr>
        <p:spPr/>
        <p:txBody>
          <a:bodyPr>
            <a:normAutofit fontScale="92500" lnSpcReduction="20000"/>
          </a:bodyPr>
          <a:lstStyle/>
          <a:p>
            <a:pPr lvl="0"/>
            <a:r>
              <a:rPr lang="en-CA" sz="2800" dirty="0" smtClean="0"/>
              <a:t>The reliability of a generalization depends partly on the size of the sample used.</a:t>
            </a:r>
            <a:endParaRPr lang="en-CA" sz="1600" dirty="0" smtClean="0"/>
          </a:p>
          <a:p>
            <a:pPr lvl="0"/>
            <a:r>
              <a:rPr lang="en-CA" dirty="0" smtClean="0"/>
              <a:t>Basing a conclusion on inadequate sample size: ‘hasty generalization’ (A fallacy, more in chapter 8) </a:t>
            </a:r>
            <a:endParaRPr lang="en-CA" sz="1400" dirty="0" smtClean="0"/>
          </a:p>
          <a:p>
            <a:pPr lvl="0"/>
            <a:r>
              <a:rPr lang="en-CA" dirty="0" smtClean="0"/>
              <a:t>Generally: the larger the sample, the more likely it is to reliably reflect the nature of the larger group.</a:t>
            </a:r>
          </a:p>
          <a:p>
            <a:pPr lvl="0"/>
            <a:r>
              <a:rPr lang="en-CA" sz="2800" dirty="0" smtClean="0"/>
              <a:t>To be useful in inductive generalization, a sample must be representative of the </a:t>
            </a:r>
            <a:r>
              <a:rPr lang="en-CA" dirty="0" err="1" smtClean="0"/>
              <a:t>the</a:t>
            </a:r>
            <a:r>
              <a:rPr lang="en-CA" dirty="0" smtClean="0"/>
              <a:t> target group.</a:t>
            </a:r>
          </a:p>
          <a:p>
            <a:pPr lvl="0"/>
            <a:r>
              <a:rPr lang="en-CA" dirty="0" smtClean="0"/>
              <a:t>If it doesn’t, then it’s a </a:t>
            </a:r>
            <a:r>
              <a:rPr lang="en-CA" b="1" dirty="0" smtClean="0"/>
              <a:t>biased</a:t>
            </a:r>
            <a:r>
              <a:rPr lang="en-CA" dirty="0" smtClean="0"/>
              <a:t> sample. </a:t>
            </a:r>
            <a:endParaRPr lang="en-CA" sz="1400" dirty="0" smtClean="0"/>
          </a:p>
          <a:p>
            <a:pPr lvl="0"/>
            <a:r>
              <a:rPr lang="en-CA" dirty="0" smtClean="0"/>
              <a:t>Worst case: ‘We examined 1,000 horses. From this we conclude that no cows have mad cow disease.’</a:t>
            </a:r>
            <a:endParaRPr lang="en-CA" sz="1200" dirty="0" smtClean="0"/>
          </a:p>
          <a:p>
            <a:pPr lvl="0"/>
            <a:r>
              <a:rPr lang="en-CA" dirty="0" smtClean="0"/>
              <a:t>How do 1,000 horses represent cows?</a:t>
            </a:r>
            <a:endParaRPr lang="en-CA" sz="1200" dirty="0" smtClean="0"/>
          </a:p>
          <a:p>
            <a:endParaRPr lang="en-CA" dirty="0"/>
          </a:p>
        </p:txBody>
      </p:sp>
    </p:spTree>
    <p:extLst>
      <p:ext uri="{BB962C8B-B14F-4D97-AF65-F5344CB8AC3E}">
        <p14:creationId xmlns:p14="http://schemas.microsoft.com/office/powerpoint/2010/main" val="427738700"/>
      </p:ext>
    </p:extLst>
  </p:cSld>
  <p:clrMapOvr>
    <a:masterClrMapping/>
  </p:clrMapOvr>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More examples</a:t>
            </a:r>
            <a:endParaRPr lang="en-CA" dirty="0"/>
          </a:p>
        </p:txBody>
      </p:sp>
      <p:sp>
        <p:nvSpPr>
          <p:cNvPr id="3" name="Content Placeholder 2"/>
          <p:cNvSpPr>
            <a:spLocks noGrp="1"/>
          </p:cNvSpPr>
          <p:nvPr>
            <p:ph sz="quarter" idx="1"/>
          </p:nvPr>
        </p:nvSpPr>
        <p:spPr/>
        <p:txBody>
          <a:bodyPr/>
          <a:lstStyle/>
          <a:p>
            <a:r>
              <a:rPr lang="en-CA" b="1" dirty="0" smtClean="0"/>
              <a:t>Other Examples to Consider:</a:t>
            </a:r>
          </a:p>
          <a:p>
            <a:pPr lvl="0">
              <a:buNone/>
            </a:pPr>
            <a:r>
              <a:rPr lang="en-CA" dirty="0" smtClean="0"/>
              <a:t>1. ‘Canadians are likely to vote NDP in this election. We surveyed over 1,000 union members, and they told us . . .’</a:t>
            </a:r>
          </a:p>
          <a:p>
            <a:pPr lvl="0">
              <a:buNone/>
            </a:pPr>
            <a:r>
              <a:rPr lang="en-CA" dirty="0" smtClean="0"/>
              <a:t>2. ‘Nova Scotians are strongly in favour of a freeze on tuition. We surveyed 500 university students, and they said . . .’</a:t>
            </a:r>
          </a:p>
          <a:p>
            <a:endParaRPr lang="en-CA" dirty="0"/>
          </a:p>
        </p:txBody>
      </p:sp>
    </p:spTree>
    <p:extLst>
      <p:ext uri="{BB962C8B-B14F-4D97-AF65-F5344CB8AC3E}">
        <p14:creationId xmlns:p14="http://schemas.microsoft.com/office/powerpoint/2010/main" val="605260444"/>
      </p:ext>
    </p:extLst>
  </p:cSld>
  <p:clrMapOvr>
    <a:masterClrMapping/>
  </p:clrMapOvr>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CA" dirty="0" smtClean="0"/>
              <a:t>The Second Type of non-deductive</a:t>
            </a:r>
            <a:br>
              <a:rPr lang="en-CA" dirty="0" smtClean="0"/>
            </a:br>
            <a:r>
              <a:rPr lang="en-CA" dirty="0" smtClean="0"/>
              <a:t>                       argument </a:t>
            </a:r>
            <a:endParaRPr lang="en-CA" dirty="0"/>
          </a:p>
        </p:txBody>
      </p:sp>
      <p:sp>
        <p:nvSpPr>
          <p:cNvPr id="3" name="Content Placeholder 2"/>
          <p:cNvSpPr>
            <a:spLocks noGrp="1"/>
          </p:cNvSpPr>
          <p:nvPr>
            <p:ph sz="quarter" idx="1"/>
          </p:nvPr>
        </p:nvSpPr>
        <p:spPr/>
        <p:txBody>
          <a:bodyPr>
            <a:normAutofit fontScale="92500" lnSpcReduction="20000"/>
          </a:bodyPr>
          <a:lstStyle/>
          <a:p>
            <a:pPr>
              <a:buNone/>
            </a:pPr>
            <a:r>
              <a:rPr lang="en-CA" b="1" dirty="0" smtClean="0"/>
              <a:t>2) Statistical Syllogisms:</a:t>
            </a:r>
          </a:p>
          <a:p>
            <a:pPr lvl="0">
              <a:buNone/>
            </a:pPr>
            <a:r>
              <a:rPr lang="en-CA" dirty="0" smtClean="0"/>
              <a:t>    All Statistical syllogisms has a three-line pattern (even if not stated this way): </a:t>
            </a:r>
          </a:p>
          <a:p>
            <a:pPr lvl="0">
              <a:buNone/>
            </a:pPr>
            <a:r>
              <a:rPr lang="en-CA" dirty="0" smtClean="0"/>
              <a:t>    Premise 1: A proportion of the group M have characteristic P.</a:t>
            </a:r>
          </a:p>
          <a:p>
            <a:pPr lvl="0">
              <a:buNone/>
            </a:pPr>
            <a:r>
              <a:rPr lang="en-CA" dirty="0" smtClean="0"/>
              <a:t>    Premise 2: Individual S is member of group M.</a:t>
            </a:r>
          </a:p>
          <a:p>
            <a:pPr lvl="0">
              <a:buNone/>
            </a:pPr>
            <a:r>
              <a:rPr lang="en-CA" dirty="0" smtClean="0"/>
              <a:t>    Conclusion: Individual S has characteristic P.</a:t>
            </a:r>
          </a:p>
          <a:p>
            <a:pPr lvl="0">
              <a:buNone/>
            </a:pPr>
            <a:r>
              <a:rPr lang="en-CA" b="1" dirty="0" smtClean="0"/>
              <a:t>Example: </a:t>
            </a:r>
          </a:p>
          <a:p>
            <a:pPr>
              <a:buNone/>
            </a:pPr>
            <a:r>
              <a:rPr lang="en-CA" dirty="0" smtClean="0"/>
              <a:t>    Most people who attend university are free thinkers.</a:t>
            </a:r>
          </a:p>
          <a:p>
            <a:pPr>
              <a:buNone/>
            </a:pPr>
            <a:r>
              <a:rPr lang="en-CA" dirty="0" smtClean="0"/>
              <a:t>    Erica attends university.</a:t>
            </a:r>
          </a:p>
          <a:p>
            <a:pPr>
              <a:buNone/>
            </a:pPr>
            <a:r>
              <a:rPr lang="en-CA" dirty="0" smtClean="0"/>
              <a:t>    —————————</a:t>
            </a:r>
          </a:p>
          <a:p>
            <a:pPr>
              <a:buNone/>
            </a:pPr>
            <a:r>
              <a:rPr lang="en-CA" dirty="0" smtClean="0"/>
              <a:t>   Thus, Erica is probably a free thinker.</a:t>
            </a:r>
          </a:p>
          <a:p>
            <a:pPr lvl="0">
              <a:buNone/>
            </a:pPr>
            <a:endParaRPr lang="en-CA" b="1" dirty="0" smtClean="0"/>
          </a:p>
          <a:p>
            <a:endParaRPr lang="en-CA" dirty="0"/>
          </a:p>
        </p:txBody>
      </p:sp>
    </p:spTree>
    <p:extLst>
      <p:ext uri="{BB962C8B-B14F-4D97-AF65-F5344CB8AC3E}">
        <p14:creationId xmlns:p14="http://schemas.microsoft.com/office/powerpoint/2010/main" val="2165077532"/>
      </p:ext>
    </p:extLst>
  </p:cSld>
  <p:clrMapOvr>
    <a:masterClrMapping/>
  </p:clrMapOvr>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More examples</a:t>
            </a:r>
            <a:endParaRPr lang="en-CA" dirty="0"/>
          </a:p>
        </p:txBody>
      </p:sp>
      <p:sp>
        <p:nvSpPr>
          <p:cNvPr id="3" name="Content Placeholder 2"/>
          <p:cNvSpPr>
            <a:spLocks noGrp="1"/>
          </p:cNvSpPr>
          <p:nvPr>
            <p:ph sz="quarter" idx="1"/>
          </p:nvPr>
        </p:nvSpPr>
        <p:spPr/>
        <p:txBody>
          <a:bodyPr>
            <a:normAutofit fontScale="92500" lnSpcReduction="10000"/>
          </a:bodyPr>
          <a:lstStyle/>
          <a:p>
            <a:pPr>
              <a:buNone/>
            </a:pPr>
            <a:r>
              <a:rPr lang="en-CA" dirty="0" smtClean="0"/>
              <a:t>   96% of American belong to some religious group or other.</a:t>
            </a:r>
          </a:p>
          <a:p>
            <a:pPr>
              <a:buNone/>
            </a:pPr>
            <a:r>
              <a:rPr lang="en-CA" i="1" dirty="0" smtClean="0"/>
              <a:t>   </a:t>
            </a:r>
            <a:r>
              <a:rPr lang="en-CA" dirty="0" smtClean="0"/>
              <a:t>Quine is an American. </a:t>
            </a:r>
            <a:r>
              <a:rPr lang="en-CA" i="1" dirty="0" smtClean="0"/>
              <a:t> </a:t>
            </a:r>
          </a:p>
          <a:p>
            <a:pPr>
              <a:buNone/>
            </a:pPr>
            <a:r>
              <a:rPr lang="en-CA" i="1" dirty="0" smtClean="0"/>
              <a:t>   </a:t>
            </a:r>
            <a:r>
              <a:rPr lang="en-CA" i="1" dirty="0" smtClean="0">
                <a:latin typeface="Times"/>
                <a:cs typeface="Times"/>
              </a:rPr>
              <a:t>―――――――</a:t>
            </a:r>
            <a:r>
              <a:rPr lang="en-CA" i="1" dirty="0" smtClean="0">
                <a:latin typeface="Times New Roman"/>
                <a:cs typeface="Times New Roman"/>
              </a:rPr>
              <a:t>――――</a:t>
            </a:r>
          </a:p>
          <a:p>
            <a:pPr>
              <a:buNone/>
            </a:pPr>
            <a:r>
              <a:rPr lang="en-CA" i="1" dirty="0" smtClean="0">
                <a:latin typeface="Times New Roman"/>
                <a:cs typeface="Times New Roman"/>
              </a:rPr>
              <a:t>   </a:t>
            </a:r>
            <a:r>
              <a:rPr lang="en-CA" dirty="0" smtClean="0">
                <a:latin typeface="Perpetua" pitchFamily="18" charset="0"/>
                <a:cs typeface="Times New Roman"/>
              </a:rPr>
              <a:t>Quine</a:t>
            </a:r>
            <a:r>
              <a:rPr lang="en-CA" i="1" dirty="0" smtClean="0">
                <a:latin typeface="Times New Roman"/>
                <a:cs typeface="Times New Roman"/>
              </a:rPr>
              <a:t> </a:t>
            </a:r>
            <a:r>
              <a:rPr lang="en-CA" dirty="0" smtClean="0">
                <a:cs typeface="Times New Roman"/>
              </a:rPr>
              <a:t>belongs to some religious group or other.  </a:t>
            </a:r>
            <a:r>
              <a:rPr lang="en-CA" dirty="0" smtClean="0"/>
              <a:t> </a:t>
            </a:r>
          </a:p>
          <a:p>
            <a:pPr lvl="0"/>
            <a:r>
              <a:rPr lang="en-CA" dirty="0" smtClean="0"/>
              <a:t> </a:t>
            </a:r>
            <a:r>
              <a:rPr lang="en-CA" sz="2800" dirty="0" smtClean="0"/>
              <a:t>To </a:t>
            </a:r>
            <a:r>
              <a:rPr lang="en-CA" sz="2800" i="1" dirty="0" smtClean="0"/>
              <a:t>evaluate</a:t>
            </a:r>
            <a:r>
              <a:rPr lang="en-CA" sz="2800" dirty="0" smtClean="0"/>
              <a:t> a statistical syllogism, we need to be able to identify:</a:t>
            </a:r>
            <a:endParaRPr lang="en-CA" sz="1600" dirty="0" smtClean="0"/>
          </a:p>
          <a:p>
            <a:pPr lvl="1"/>
            <a:r>
              <a:rPr lang="en-CA" dirty="0" smtClean="0"/>
              <a:t>the </a:t>
            </a:r>
            <a:r>
              <a:rPr lang="en-CA" i="1" dirty="0" smtClean="0"/>
              <a:t>individual</a:t>
            </a:r>
            <a:r>
              <a:rPr lang="en-CA" dirty="0" smtClean="0"/>
              <a:t> being examined,</a:t>
            </a:r>
            <a:endParaRPr lang="en-CA" sz="1400" dirty="0" smtClean="0"/>
          </a:p>
          <a:p>
            <a:pPr lvl="1"/>
            <a:r>
              <a:rPr lang="en-CA" dirty="0" smtClean="0"/>
              <a:t>the </a:t>
            </a:r>
            <a:r>
              <a:rPr lang="en-CA" i="1" dirty="0" smtClean="0"/>
              <a:t>group</a:t>
            </a:r>
            <a:r>
              <a:rPr lang="en-CA" dirty="0" smtClean="0"/>
              <a:t> to which that individual is said to belong,</a:t>
            </a:r>
            <a:endParaRPr lang="en-CA" sz="1400" dirty="0" smtClean="0"/>
          </a:p>
          <a:p>
            <a:pPr lvl="1"/>
            <a:r>
              <a:rPr lang="en-CA" dirty="0" smtClean="0"/>
              <a:t>the </a:t>
            </a:r>
            <a:r>
              <a:rPr lang="en-CA" i="1" dirty="0" smtClean="0"/>
              <a:t>characteristic</a:t>
            </a:r>
            <a:r>
              <a:rPr lang="en-CA" dirty="0" smtClean="0"/>
              <a:t> being attributed, and</a:t>
            </a:r>
            <a:endParaRPr lang="en-CA" sz="1400" dirty="0" smtClean="0"/>
          </a:p>
          <a:p>
            <a:pPr lvl="1"/>
            <a:r>
              <a:rPr lang="en-CA" dirty="0" smtClean="0"/>
              <a:t>the </a:t>
            </a:r>
            <a:r>
              <a:rPr lang="en-CA" i="1" dirty="0" smtClean="0"/>
              <a:t>proportion</a:t>
            </a:r>
            <a:r>
              <a:rPr lang="en-CA" dirty="0" smtClean="0"/>
              <a:t> of the group said to have that characteristic.</a:t>
            </a:r>
            <a:endParaRPr lang="en-CA" sz="1400" dirty="0" smtClean="0"/>
          </a:p>
          <a:p>
            <a:pPr>
              <a:buNone/>
            </a:pPr>
            <a:endParaRPr lang="en-CA" dirty="0"/>
          </a:p>
        </p:txBody>
      </p:sp>
    </p:spTree>
    <p:extLst>
      <p:ext uri="{BB962C8B-B14F-4D97-AF65-F5344CB8AC3E}">
        <p14:creationId xmlns:p14="http://schemas.microsoft.com/office/powerpoint/2010/main" val="3165252277"/>
      </p:ext>
    </p:extLst>
  </p:cSld>
  <p:clrMapOvr>
    <a:masterClrMapping/>
  </p:clrMapOvr>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CA" dirty="0" smtClean="0"/>
              <a:t>Successful or Unsuccessful?</a:t>
            </a:r>
            <a:br>
              <a:rPr lang="en-CA" dirty="0" smtClean="0"/>
            </a:br>
            <a:endParaRPr lang="en-CA" dirty="0"/>
          </a:p>
        </p:txBody>
      </p:sp>
      <p:sp>
        <p:nvSpPr>
          <p:cNvPr id="3" name="Content Placeholder 2"/>
          <p:cNvSpPr>
            <a:spLocks noGrp="1"/>
          </p:cNvSpPr>
          <p:nvPr>
            <p:ph sz="quarter" idx="1"/>
          </p:nvPr>
        </p:nvSpPr>
        <p:spPr/>
        <p:txBody>
          <a:bodyPr/>
          <a:lstStyle/>
          <a:p>
            <a:pPr>
              <a:buNone/>
            </a:pPr>
            <a:r>
              <a:rPr lang="en-CA" dirty="0" smtClean="0"/>
              <a:t>1. 55% of Americans do not regularly attend religious services. </a:t>
            </a:r>
            <a:r>
              <a:rPr lang="en-CA" dirty="0" err="1" smtClean="0"/>
              <a:t>Mujtaba</a:t>
            </a:r>
            <a:r>
              <a:rPr lang="en-CA" dirty="0" smtClean="0"/>
              <a:t> is an American. So, he does not regularly attend religious services.     </a:t>
            </a:r>
          </a:p>
          <a:p>
            <a:pPr>
              <a:buNone/>
            </a:pPr>
            <a:r>
              <a:rPr lang="en-CA" dirty="0" smtClean="0"/>
              <a:t>2. ‘Ninety per cent of women are left-handed. You’re a woman. So, you’re left-handed.’</a:t>
            </a:r>
          </a:p>
          <a:p>
            <a:pPr>
              <a:buNone/>
            </a:pPr>
            <a:r>
              <a:rPr lang="en-CA" dirty="0" smtClean="0"/>
              <a:t>3. ‘Most people who grow up in small mining towns have never read Plato. Professor Noonan grew up in a small mining town. So Professor Noonan has never read Plato.’</a:t>
            </a:r>
          </a:p>
          <a:p>
            <a:endParaRPr lang="en-CA" dirty="0"/>
          </a:p>
        </p:txBody>
      </p:sp>
    </p:spTree>
    <p:extLst>
      <p:ext uri="{BB962C8B-B14F-4D97-AF65-F5344CB8AC3E}">
        <p14:creationId xmlns:p14="http://schemas.microsoft.com/office/powerpoint/2010/main" val="759113993"/>
      </p:ext>
    </p:extLst>
  </p:cSld>
  <p:clrMapOvr>
    <a:masterClrMapping/>
  </p:clrMapOvr>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CA" sz="3600" dirty="0" smtClean="0"/>
              <a:t>Third Type of Non-deductive Argument </a:t>
            </a:r>
            <a:endParaRPr lang="en-CA" sz="3600" dirty="0"/>
          </a:p>
        </p:txBody>
      </p:sp>
      <p:sp>
        <p:nvSpPr>
          <p:cNvPr id="3" name="Content Placeholder 2"/>
          <p:cNvSpPr>
            <a:spLocks noGrp="1"/>
          </p:cNvSpPr>
          <p:nvPr>
            <p:ph sz="quarter" idx="1"/>
          </p:nvPr>
        </p:nvSpPr>
        <p:spPr/>
        <p:txBody>
          <a:bodyPr>
            <a:normAutofit fontScale="92500" lnSpcReduction="20000"/>
          </a:bodyPr>
          <a:lstStyle/>
          <a:p>
            <a:pPr>
              <a:buNone/>
            </a:pPr>
            <a:r>
              <a:rPr lang="en-US" b="1" dirty="0" smtClean="0"/>
              <a:t>(3) Plausibility Arguments</a:t>
            </a:r>
            <a:r>
              <a:rPr lang="en-US" dirty="0" smtClean="0"/>
              <a:t>:</a:t>
            </a:r>
          </a:p>
          <a:p>
            <a:r>
              <a:rPr lang="en-CA" dirty="0" smtClean="0"/>
              <a:t>The premises of a plausibility argument are meant to work together to build a case for the conclusion being plausible or reasonable.</a:t>
            </a:r>
          </a:p>
          <a:p>
            <a:r>
              <a:rPr lang="en-CA" dirty="0" smtClean="0"/>
              <a:t>To discern the amount of support that the premises of a plausibility argument provide, we should ask: Is the number of confirming instances relatively high? Is there a disconfirming instance?</a:t>
            </a:r>
          </a:p>
          <a:p>
            <a:r>
              <a:rPr lang="en-CA" dirty="0" smtClean="0"/>
              <a:t>It does not fit any particular pattern. </a:t>
            </a:r>
          </a:p>
          <a:p>
            <a:r>
              <a:rPr lang="en-CA" dirty="0" smtClean="0"/>
              <a:t>The requirement for the plausibility argument is that </a:t>
            </a:r>
            <a:r>
              <a:rPr lang="en-CA" b="1" dirty="0" smtClean="0"/>
              <a:t>at least some of the premises of the argument must be positively relevant to the conclusion. </a:t>
            </a:r>
          </a:p>
          <a:p>
            <a:pPr>
              <a:buNone/>
            </a:pPr>
            <a:r>
              <a:rPr lang="en-CA" dirty="0" smtClean="0"/>
              <a:t> </a:t>
            </a:r>
          </a:p>
          <a:p>
            <a:pPr>
              <a:buNone/>
            </a:pPr>
            <a:endParaRPr lang="en-CA" dirty="0"/>
          </a:p>
        </p:txBody>
      </p:sp>
    </p:spTree>
    <p:extLst>
      <p:ext uri="{BB962C8B-B14F-4D97-AF65-F5344CB8AC3E}">
        <p14:creationId xmlns:p14="http://schemas.microsoft.com/office/powerpoint/2010/main" val="512851092"/>
      </p:ext>
    </p:extLst>
  </p:cSld>
  <p:clrMapOvr>
    <a:masterClrMapping/>
  </p:clrMapOvr>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Examples</a:t>
            </a:r>
            <a:endParaRPr lang="en-CA" dirty="0"/>
          </a:p>
        </p:txBody>
      </p:sp>
      <p:sp>
        <p:nvSpPr>
          <p:cNvPr id="3" name="Content Placeholder 2"/>
          <p:cNvSpPr>
            <a:spLocks noGrp="1"/>
          </p:cNvSpPr>
          <p:nvPr>
            <p:ph sz="quarter" idx="1"/>
          </p:nvPr>
        </p:nvSpPr>
        <p:spPr/>
        <p:txBody>
          <a:bodyPr/>
          <a:lstStyle/>
          <a:p>
            <a:pPr>
              <a:buNone/>
            </a:pPr>
            <a:r>
              <a:rPr lang="en-CA" dirty="0" smtClean="0"/>
              <a:t> -Jones had a strong motive to murder Smith.</a:t>
            </a:r>
          </a:p>
          <a:p>
            <a:pPr>
              <a:buNone/>
            </a:pPr>
            <a:r>
              <a:rPr lang="en-CA" dirty="0" smtClean="0"/>
              <a:t> - Jones had an opportunity to murder Smith.</a:t>
            </a:r>
          </a:p>
          <a:p>
            <a:pPr>
              <a:buNone/>
            </a:pPr>
            <a:r>
              <a:rPr lang="en-CA" dirty="0" smtClean="0"/>
              <a:t> -The murder weapon had Jones’ fingerprints on it.</a:t>
            </a:r>
          </a:p>
          <a:p>
            <a:pPr>
              <a:buNone/>
            </a:pPr>
            <a:r>
              <a:rPr lang="en-CA" dirty="0" smtClean="0"/>
              <a:t> -Jones was psychologically capable of killing Smith.</a:t>
            </a:r>
          </a:p>
          <a:p>
            <a:pPr>
              <a:buNone/>
            </a:pPr>
            <a:r>
              <a:rPr lang="en-CA" dirty="0" smtClean="0"/>
              <a:t> -Therefore, Jones murdered Smith.</a:t>
            </a:r>
          </a:p>
          <a:p>
            <a:r>
              <a:rPr lang="en-CA" dirty="0" smtClean="0"/>
              <a:t>  </a:t>
            </a:r>
            <a:r>
              <a:rPr lang="en-CA" b="1" dirty="0" smtClean="0"/>
              <a:t> Conclusive proof reveals that Jones was in another country at the very time that Smith was murdered.</a:t>
            </a:r>
            <a:endParaRPr lang="en-CA" dirty="0" smtClean="0"/>
          </a:p>
          <a:p>
            <a:pPr>
              <a:buNone/>
            </a:pPr>
            <a:endParaRPr lang="en-CA" dirty="0" smtClean="0"/>
          </a:p>
          <a:p>
            <a:endParaRPr lang="en-CA" dirty="0"/>
          </a:p>
        </p:txBody>
      </p:sp>
    </p:spTree>
    <p:extLst>
      <p:ext uri="{BB962C8B-B14F-4D97-AF65-F5344CB8AC3E}">
        <p14:creationId xmlns:p14="http://schemas.microsoft.com/office/powerpoint/2010/main" val="412476582"/>
      </p:ext>
    </p:extLst>
  </p:cSld>
  <p:clrMapOvr>
    <a:masterClrMapping/>
  </p:clrMapOvr>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CA" sz="3600" dirty="0" smtClean="0"/>
              <a:t>Two other Types of Non-deductive argument </a:t>
            </a:r>
            <a:endParaRPr lang="en-CA" sz="3600" dirty="0"/>
          </a:p>
        </p:txBody>
      </p:sp>
      <p:sp>
        <p:nvSpPr>
          <p:cNvPr id="3" name="Content Placeholder 2"/>
          <p:cNvSpPr>
            <a:spLocks noGrp="1"/>
          </p:cNvSpPr>
          <p:nvPr>
            <p:ph sz="quarter" idx="1"/>
          </p:nvPr>
        </p:nvSpPr>
        <p:spPr/>
        <p:txBody>
          <a:bodyPr/>
          <a:lstStyle/>
          <a:p>
            <a:pPr marL="514350" indent="-514350">
              <a:buNone/>
            </a:pPr>
            <a:r>
              <a:rPr lang="en-CA" dirty="0" smtClean="0"/>
              <a:t>4) </a:t>
            </a:r>
            <a:r>
              <a:rPr lang="en-CA" b="1" dirty="0" smtClean="0"/>
              <a:t>Causal Arguments </a:t>
            </a:r>
            <a:r>
              <a:rPr lang="en-CA" dirty="0" smtClean="0"/>
              <a:t>(chapter 6) </a:t>
            </a:r>
          </a:p>
          <a:p>
            <a:pPr marL="514350" indent="-514350">
              <a:buNone/>
            </a:pPr>
            <a:r>
              <a:rPr lang="en-CA" dirty="0" smtClean="0"/>
              <a:t>5) </a:t>
            </a:r>
            <a:r>
              <a:rPr lang="en-CA" b="1" dirty="0" smtClean="0"/>
              <a:t>Arguments by Analogy </a:t>
            </a:r>
            <a:r>
              <a:rPr lang="en-CA" dirty="0" smtClean="0"/>
              <a:t>(chapter 7) </a:t>
            </a:r>
          </a:p>
        </p:txBody>
      </p:sp>
    </p:spTree>
    <p:extLst>
      <p:ext uri="{BB962C8B-B14F-4D97-AF65-F5344CB8AC3E}">
        <p14:creationId xmlns:p14="http://schemas.microsoft.com/office/powerpoint/2010/main" val="2726076031"/>
      </p:ext>
    </p:extLst>
  </p:cSld>
  <p:clrMapOvr>
    <a:masterClrMapping/>
  </p:clrMapOvr>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CA" sz="3200" b="1" dirty="0" smtClean="0"/>
              <a:t>Evaluating Complex Deductive Arguments </a:t>
            </a:r>
            <a:endParaRPr lang="en-CA" sz="3200" b="1" dirty="0"/>
          </a:p>
        </p:txBody>
      </p:sp>
      <p:sp>
        <p:nvSpPr>
          <p:cNvPr id="3" name="Content Placeholder 2"/>
          <p:cNvSpPr>
            <a:spLocks noGrp="1"/>
          </p:cNvSpPr>
          <p:nvPr>
            <p:ph sz="quarter" idx="1"/>
          </p:nvPr>
        </p:nvSpPr>
        <p:spPr/>
        <p:txBody>
          <a:bodyPr>
            <a:normAutofit lnSpcReduction="10000"/>
          </a:bodyPr>
          <a:lstStyle/>
          <a:p>
            <a:r>
              <a:rPr lang="en-CA" dirty="0" smtClean="0"/>
              <a:t>We evaluate </a:t>
            </a:r>
            <a:r>
              <a:rPr lang="en-CA" b="1" dirty="0" smtClean="0"/>
              <a:t>complex</a:t>
            </a:r>
            <a:r>
              <a:rPr lang="en-CA" dirty="0" smtClean="0"/>
              <a:t> deductive arguments according to the  following principles:</a:t>
            </a:r>
          </a:p>
          <a:p>
            <a:pPr marL="514350" indent="-514350">
              <a:buNone/>
            </a:pPr>
            <a:r>
              <a:rPr lang="en-CA" dirty="0" smtClean="0"/>
              <a:t> </a:t>
            </a:r>
            <a:r>
              <a:rPr lang="en-CA" b="1" dirty="0" smtClean="0"/>
              <a:t>The Formula</a:t>
            </a:r>
            <a:r>
              <a:rPr lang="en-CA" dirty="0" smtClean="0"/>
              <a:t>: If each inference (sub-argument) in a complex argument is valid, the whole argument is valid. </a:t>
            </a:r>
          </a:p>
          <a:p>
            <a:pPr marL="514350" indent="-514350">
              <a:buNone/>
            </a:pPr>
            <a:r>
              <a:rPr lang="en-CA" dirty="0" smtClean="0"/>
              <a:t>                       (P)  Premise (s) </a:t>
            </a:r>
          </a:p>
          <a:p>
            <a:pPr marL="514350" indent="-514350">
              <a:buNone/>
            </a:pPr>
            <a:r>
              <a:rPr lang="en-CA" dirty="0" smtClean="0"/>
              <a:t>                                     </a:t>
            </a:r>
            <a:r>
              <a:rPr lang="en-CA" dirty="0" smtClean="0">
                <a:latin typeface="Arial"/>
                <a:cs typeface="Arial"/>
              </a:rPr>
              <a:t>↓                    Valid</a:t>
            </a:r>
          </a:p>
          <a:p>
            <a:pPr marL="514350" indent="-514350">
              <a:buNone/>
            </a:pPr>
            <a:r>
              <a:rPr lang="en-CA" dirty="0" smtClean="0">
                <a:latin typeface="Arial"/>
                <a:cs typeface="Arial"/>
              </a:rPr>
              <a:t>          </a:t>
            </a:r>
            <a:r>
              <a:rPr lang="en-CA" dirty="0" smtClean="0">
                <a:cs typeface="Arial"/>
              </a:rPr>
              <a:t>(I)   Intermediate  Conclusion   </a:t>
            </a:r>
          </a:p>
          <a:p>
            <a:pPr marL="514350" indent="-514350">
              <a:buNone/>
            </a:pPr>
            <a:r>
              <a:rPr lang="en-CA" dirty="0" smtClean="0">
                <a:cs typeface="Arial"/>
              </a:rPr>
              <a:t>                                     </a:t>
            </a:r>
            <a:r>
              <a:rPr lang="en-CA" dirty="0" smtClean="0">
                <a:latin typeface="Arial"/>
                <a:cs typeface="Arial"/>
              </a:rPr>
              <a:t>↓                     Valid </a:t>
            </a:r>
          </a:p>
          <a:p>
            <a:pPr marL="514350" indent="-514350">
              <a:buNone/>
            </a:pPr>
            <a:r>
              <a:rPr lang="en-CA" dirty="0" smtClean="0">
                <a:latin typeface="Arial"/>
                <a:cs typeface="Arial"/>
              </a:rPr>
              <a:t>              </a:t>
            </a:r>
            <a:r>
              <a:rPr lang="en-CA" dirty="0" smtClean="0">
                <a:cs typeface="Arial"/>
              </a:rPr>
              <a:t>(F)  Final Conclusion </a:t>
            </a:r>
          </a:p>
          <a:p>
            <a:pPr marL="514350" indent="-514350">
              <a:buNone/>
            </a:pPr>
            <a:r>
              <a:rPr lang="en-CA" dirty="0" smtClean="0">
                <a:cs typeface="Arial"/>
              </a:rPr>
              <a:t>                                                          Overall: Valid </a:t>
            </a:r>
            <a:endParaRPr lang="en-CA" dirty="0"/>
          </a:p>
        </p:txBody>
      </p:sp>
    </p:spTree>
    <p:extLst>
      <p:ext uri="{BB962C8B-B14F-4D97-AF65-F5344CB8AC3E}">
        <p14:creationId xmlns:p14="http://schemas.microsoft.com/office/powerpoint/2010/main" val="386130636"/>
      </p:ext>
    </p:extLst>
  </p:cSld>
  <p:clrMapOvr>
    <a:masterClrMapping/>
  </p:clrMapOvr>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CA" b="1" dirty="0" smtClean="0"/>
              <a:t>  Evaluating Complex Deductive and </a:t>
            </a:r>
            <a:br>
              <a:rPr lang="en-CA" b="1" dirty="0" smtClean="0"/>
            </a:br>
            <a:r>
              <a:rPr lang="en-CA" b="1" dirty="0" smtClean="0"/>
              <a:t>         Non-Deductive Arguments </a:t>
            </a:r>
            <a:endParaRPr lang="en-CA" dirty="0"/>
          </a:p>
        </p:txBody>
      </p:sp>
      <p:sp>
        <p:nvSpPr>
          <p:cNvPr id="3" name="Content Placeholder 2"/>
          <p:cNvSpPr>
            <a:spLocks noGrp="1"/>
          </p:cNvSpPr>
          <p:nvPr>
            <p:ph sz="quarter" idx="1"/>
          </p:nvPr>
        </p:nvSpPr>
        <p:spPr/>
        <p:txBody>
          <a:bodyPr>
            <a:noAutofit/>
          </a:bodyPr>
          <a:lstStyle/>
          <a:p>
            <a:r>
              <a:rPr lang="en-CA" sz="2400" dirty="0" smtClean="0"/>
              <a:t>We evaluate </a:t>
            </a:r>
            <a:r>
              <a:rPr lang="en-CA" sz="2400" b="1" dirty="0" smtClean="0"/>
              <a:t>complex</a:t>
            </a:r>
            <a:r>
              <a:rPr lang="en-CA" sz="2400" dirty="0" smtClean="0"/>
              <a:t> deductive and non-deductive arguments according to the  following rules:</a:t>
            </a:r>
          </a:p>
          <a:p>
            <a:pPr>
              <a:buNone/>
            </a:pPr>
            <a:r>
              <a:rPr lang="en-CA" sz="2400" dirty="0" smtClean="0"/>
              <a:t>(A) If any inference (sub-argument) in a complex argument is </a:t>
            </a:r>
            <a:r>
              <a:rPr lang="en-CA" sz="2400" b="1" dirty="0" smtClean="0"/>
              <a:t>unsuccessful</a:t>
            </a:r>
            <a:r>
              <a:rPr lang="en-CA" sz="2400" dirty="0" smtClean="0"/>
              <a:t>, the whole argument is </a:t>
            </a:r>
            <a:r>
              <a:rPr lang="en-CA" sz="2400" b="1" dirty="0" smtClean="0"/>
              <a:t>unsuccessful</a:t>
            </a:r>
            <a:r>
              <a:rPr lang="en-CA" sz="2400" dirty="0" smtClean="0"/>
              <a:t>.  </a:t>
            </a:r>
          </a:p>
          <a:p>
            <a:pPr marL="514350" indent="-514350">
              <a:buNone/>
            </a:pPr>
            <a:r>
              <a:rPr lang="en-CA" sz="2400" dirty="0" smtClean="0"/>
              <a:t>            (P)  Premise (s) </a:t>
            </a:r>
          </a:p>
          <a:p>
            <a:pPr marL="514350" indent="-514350">
              <a:buNone/>
            </a:pPr>
            <a:r>
              <a:rPr lang="en-CA" sz="2400" dirty="0" smtClean="0"/>
              <a:t>                          </a:t>
            </a:r>
            <a:r>
              <a:rPr lang="en-CA" sz="2400" dirty="0" smtClean="0">
                <a:latin typeface="Arial"/>
                <a:cs typeface="Arial"/>
              </a:rPr>
              <a:t>↓                Valid or Non-deductively </a:t>
            </a:r>
          </a:p>
          <a:p>
            <a:pPr marL="514350" indent="-514350">
              <a:buNone/>
            </a:pPr>
            <a:r>
              <a:rPr lang="en-CA" sz="2400" dirty="0" smtClean="0">
                <a:latin typeface="Arial"/>
                <a:cs typeface="Arial"/>
              </a:rPr>
              <a:t>                                                    successful </a:t>
            </a:r>
          </a:p>
          <a:p>
            <a:pPr marL="514350" indent="-514350">
              <a:buNone/>
            </a:pPr>
            <a:r>
              <a:rPr lang="en-CA" sz="2400" dirty="0" smtClean="0">
                <a:latin typeface="Arial"/>
                <a:cs typeface="Arial"/>
              </a:rPr>
              <a:t>  </a:t>
            </a:r>
            <a:r>
              <a:rPr lang="en-CA" sz="2400" dirty="0" smtClean="0">
                <a:cs typeface="Arial"/>
              </a:rPr>
              <a:t>(I)   Intermediate  Conclusion   </a:t>
            </a:r>
          </a:p>
          <a:p>
            <a:pPr marL="514350" indent="-514350">
              <a:buNone/>
            </a:pPr>
            <a:r>
              <a:rPr lang="en-CA" sz="2400" dirty="0" smtClean="0">
                <a:cs typeface="Arial"/>
              </a:rPr>
              <a:t>                          </a:t>
            </a:r>
            <a:r>
              <a:rPr lang="en-CA" sz="2400" dirty="0" smtClean="0">
                <a:latin typeface="Arial"/>
                <a:cs typeface="Arial"/>
              </a:rPr>
              <a:t>↓                           Unsuccessful </a:t>
            </a:r>
          </a:p>
          <a:p>
            <a:pPr marL="514350" indent="-514350">
              <a:buNone/>
            </a:pPr>
            <a:r>
              <a:rPr lang="en-CA" sz="2400" dirty="0" smtClean="0">
                <a:latin typeface="Arial"/>
                <a:cs typeface="Arial"/>
              </a:rPr>
              <a:t>        </a:t>
            </a:r>
            <a:r>
              <a:rPr lang="en-CA" sz="2400" dirty="0" smtClean="0">
                <a:cs typeface="Arial"/>
              </a:rPr>
              <a:t>(F)  Final Conclusion </a:t>
            </a:r>
          </a:p>
          <a:p>
            <a:pPr marL="514350" indent="-514350">
              <a:buNone/>
            </a:pPr>
            <a:r>
              <a:rPr lang="en-CA" sz="2400" dirty="0" smtClean="0">
                <a:cs typeface="Arial"/>
              </a:rPr>
              <a:t>                                                Overall:  </a:t>
            </a:r>
            <a:r>
              <a:rPr lang="en-CA" sz="2400" dirty="0" smtClean="0">
                <a:latin typeface="Arial" pitchFamily="34" charset="0"/>
                <a:cs typeface="Arial" pitchFamily="34" charset="0"/>
              </a:rPr>
              <a:t>Unsuccessful   </a:t>
            </a:r>
          </a:p>
          <a:p>
            <a:pPr>
              <a:buNone/>
            </a:pPr>
            <a:endParaRPr lang="en-CA" sz="2400" dirty="0" smtClean="0"/>
          </a:p>
          <a:p>
            <a:pPr>
              <a:buNone/>
            </a:pPr>
            <a:r>
              <a:rPr lang="en-CA" sz="2400" dirty="0" smtClean="0"/>
              <a:t> </a:t>
            </a:r>
            <a:endParaRPr lang="en-CA" sz="2400" dirty="0"/>
          </a:p>
        </p:txBody>
      </p:sp>
    </p:spTree>
    <p:extLst>
      <p:ext uri="{BB962C8B-B14F-4D97-AF65-F5344CB8AC3E}">
        <p14:creationId xmlns:p14="http://schemas.microsoft.com/office/powerpoint/2010/main" val="1807876183"/>
      </p:ext>
    </p:extLst>
  </p:cSld>
  <p:clrMapOvr>
    <a:masterClrMapping/>
  </p:clrMapOvr>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Continued</a:t>
            </a:r>
            <a:endParaRPr lang="en-CA" dirty="0"/>
          </a:p>
        </p:txBody>
      </p:sp>
      <p:sp>
        <p:nvSpPr>
          <p:cNvPr id="3" name="Content Placeholder 2"/>
          <p:cNvSpPr>
            <a:spLocks noGrp="1"/>
          </p:cNvSpPr>
          <p:nvPr>
            <p:ph sz="quarter" idx="1"/>
          </p:nvPr>
        </p:nvSpPr>
        <p:spPr/>
        <p:txBody>
          <a:bodyPr>
            <a:normAutofit fontScale="92500" lnSpcReduction="10000"/>
          </a:bodyPr>
          <a:lstStyle/>
          <a:p>
            <a:pPr>
              <a:buNone/>
            </a:pPr>
            <a:r>
              <a:rPr lang="en-CA" dirty="0" smtClean="0"/>
              <a:t>(B) If a complex argument is made up of one or more valid inferences (sub-argument) and exactly one non-deductively successful inference, the whole argument is non-deductively successful. </a:t>
            </a:r>
          </a:p>
          <a:p>
            <a:pPr marL="514350" indent="-514350">
              <a:buNone/>
            </a:pPr>
            <a:r>
              <a:rPr lang="en-CA" dirty="0" smtClean="0"/>
              <a:t>              (P)  Premise (s) </a:t>
            </a:r>
          </a:p>
          <a:p>
            <a:pPr marL="514350" indent="-514350">
              <a:buNone/>
            </a:pPr>
            <a:r>
              <a:rPr lang="en-CA" dirty="0" smtClean="0"/>
              <a:t>                          </a:t>
            </a:r>
            <a:r>
              <a:rPr lang="en-CA" dirty="0" smtClean="0">
                <a:latin typeface="Arial"/>
                <a:cs typeface="Arial"/>
              </a:rPr>
              <a:t>↓                        Valid </a:t>
            </a:r>
          </a:p>
          <a:p>
            <a:pPr marL="514350" indent="-514350">
              <a:buNone/>
            </a:pPr>
            <a:r>
              <a:rPr lang="en-CA" dirty="0" smtClean="0">
                <a:cs typeface="Arial"/>
              </a:rPr>
              <a:t>(I)   Intermediate  Conclusion   </a:t>
            </a:r>
          </a:p>
          <a:p>
            <a:pPr marL="514350" indent="-514350">
              <a:buNone/>
            </a:pPr>
            <a:r>
              <a:rPr lang="en-CA" dirty="0" smtClean="0">
                <a:cs typeface="Arial"/>
              </a:rPr>
              <a:t>                          </a:t>
            </a:r>
            <a:r>
              <a:rPr lang="en-CA" dirty="0" smtClean="0">
                <a:latin typeface="Arial"/>
                <a:cs typeface="Arial"/>
              </a:rPr>
              <a:t>↓               </a:t>
            </a:r>
            <a:r>
              <a:rPr lang="en-CA" dirty="0" smtClean="0">
                <a:latin typeface="Arial" pitchFamily="34" charset="0"/>
                <a:cs typeface="Arial" pitchFamily="34" charset="0"/>
              </a:rPr>
              <a:t>non-deductively successful </a:t>
            </a:r>
          </a:p>
          <a:p>
            <a:pPr marL="514350" indent="-514350">
              <a:buNone/>
            </a:pPr>
            <a:r>
              <a:rPr lang="en-CA" dirty="0" smtClean="0">
                <a:latin typeface="Arial"/>
                <a:cs typeface="Arial"/>
              </a:rPr>
              <a:t>        </a:t>
            </a:r>
            <a:r>
              <a:rPr lang="en-CA" dirty="0" smtClean="0">
                <a:cs typeface="Arial"/>
              </a:rPr>
              <a:t>(F)  Final Conclusion </a:t>
            </a:r>
          </a:p>
          <a:p>
            <a:pPr marL="514350" indent="-514350">
              <a:buNone/>
            </a:pPr>
            <a:r>
              <a:rPr lang="en-CA" dirty="0" smtClean="0">
                <a:cs typeface="Arial"/>
              </a:rPr>
              <a:t>                                                  Overall: </a:t>
            </a:r>
            <a:r>
              <a:rPr lang="en-CA" dirty="0" smtClean="0">
                <a:latin typeface="Arial" pitchFamily="34" charset="0"/>
                <a:cs typeface="Arial" pitchFamily="34" charset="0"/>
              </a:rPr>
              <a:t>Non-deductively</a:t>
            </a:r>
          </a:p>
          <a:p>
            <a:pPr marL="514350" indent="-514350">
              <a:buNone/>
            </a:pPr>
            <a:r>
              <a:rPr lang="en-CA" dirty="0" smtClean="0">
                <a:latin typeface="Arial" pitchFamily="34" charset="0"/>
                <a:cs typeface="Arial" pitchFamily="34" charset="0"/>
              </a:rPr>
              <a:t>                                                 successful   </a:t>
            </a:r>
            <a:endParaRPr lang="en-CA" dirty="0"/>
          </a:p>
        </p:txBody>
      </p:sp>
    </p:spTree>
    <p:extLst>
      <p:ext uri="{BB962C8B-B14F-4D97-AF65-F5344CB8AC3E}">
        <p14:creationId xmlns:p14="http://schemas.microsoft.com/office/powerpoint/2010/main" val="3047288035"/>
      </p:ext>
    </p:extLst>
  </p:cSld>
  <p:clrMapOvr>
    <a:masterClrMapping/>
  </p:clrMapOvr>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Continued </a:t>
            </a:r>
            <a:endParaRPr lang="en-CA" dirty="0"/>
          </a:p>
        </p:txBody>
      </p:sp>
      <p:sp>
        <p:nvSpPr>
          <p:cNvPr id="3" name="Content Placeholder 2"/>
          <p:cNvSpPr>
            <a:spLocks noGrp="1"/>
          </p:cNvSpPr>
          <p:nvPr>
            <p:ph sz="quarter" idx="1"/>
          </p:nvPr>
        </p:nvSpPr>
        <p:spPr/>
        <p:txBody>
          <a:bodyPr>
            <a:normAutofit fontScale="62500" lnSpcReduction="20000"/>
          </a:bodyPr>
          <a:lstStyle/>
          <a:p>
            <a:pPr>
              <a:buNone/>
            </a:pPr>
            <a:r>
              <a:rPr lang="en-CA" sz="3600" dirty="0" smtClean="0"/>
              <a:t>(C) If a complex argument is made up of two or more non-deductively successful inferences  or of two or more non-deductively successful, the whole argument may be either non-deductively successful or unsuccessful. </a:t>
            </a:r>
          </a:p>
          <a:p>
            <a:pPr marL="514350" indent="-514350">
              <a:buNone/>
            </a:pPr>
            <a:r>
              <a:rPr lang="en-CA" sz="3600" dirty="0" smtClean="0"/>
              <a:t>             (P)  Premise (s) </a:t>
            </a:r>
          </a:p>
          <a:p>
            <a:pPr marL="514350" indent="-514350">
              <a:buNone/>
            </a:pPr>
            <a:r>
              <a:rPr lang="en-CA" sz="3600" dirty="0" smtClean="0"/>
              <a:t>                          </a:t>
            </a:r>
            <a:r>
              <a:rPr lang="en-CA" sz="3600" dirty="0" smtClean="0">
                <a:latin typeface="Arial"/>
                <a:cs typeface="Arial"/>
              </a:rPr>
              <a:t>↓                    N</a:t>
            </a:r>
            <a:r>
              <a:rPr lang="en-CA" sz="3600" dirty="0" smtClean="0">
                <a:latin typeface="Arial" pitchFamily="34" charset="0"/>
                <a:cs typeface="Arial" pitchFamily="34" charset="0"/>
              </a:rPr>
              <a:t>on-deductively successful</a:t>
            </a:r>
            <a:r>
              <a:rPr lang="en-CA" sz="3600" dirty="0" smtClean="0">
                <a:latin typeface="Arial"/>
                <a:cs typeface="Arial"/>
              </a:rPr>
              <a:t>  </a:t>
            </a:r>
          </a:p>
          <a:p>
            <a:pPr marL="514350" indent="-514350">
              <a:buNone/>
            </a:pPr>
            <a:r>
              <a:rPr lang="en-CA" sz="3600" dirty="0" smtClean="0">
                <a:cs typeface="Arial"/>
              </a:rPr>
              <a:t>(I)   Intermediate  Conclusion   </a:t>
            </a:r>
          </a:p>
          <a:p>
            <a:pPr marL="514350" indent="-514350">
              <a:buNone/>
            </a:pPr>
            <a:r>
              <a:rPr lang="en-CA" sz="3600" dirty="0" smtClean="0">
                <a:cs typeface="Arial"/>
              </a:rPr>
              <a:t>                          </a:t>
            </a:r>
            <a:r>
              <a:rPr lang="en-CA" sz="3600" dirty="0" smtClean="0">
                <a:latin typeface="Arial"/>
                <a:cs typeface="Arial"/>
              </a:rPr>
              <a:t>↓                    N</a:t>
            </a:r>
            <a:r>
              <a:rPr lang="en-CA" sz="3600" dirty="0" smtClean="0">
                <a:latin typeface="Arial" pitchFamily="34" charset="0"/>
                <a:cs typeface="Arial" pitchFamily="34" charset="0"/>
              </a:rPr>
              <a:t>on-deductively successful </a:t>
            </a:r>
          </a:p>
          <a:p>
            <a:pPr marL="514350" indent="-514350">
              <a:buNone/>
            </a:pPr>
            <a:r>
              <a:rPr lang="en-CA" sz="3600" dirty="0" smtClean="0">
                <a:latin typeface="Arial"/>
                <a:cs typeface="Arial"/>
              </a:rPr>
              <a:t>        </a:t>
            </a:r>
            <a:r>
              <a:rPr lang="en-CA" sz="3600" dirty="0" smtClean="0">
                <a:cs typeface="Arial"/>
              </a:rPr>
              <a:t>(F)  Final Conclusion </a:t>
            </a:r>
          </a:p>
          <a:p>
            <a:pPr marL="514350" indent="-514350">
              <a:buNone/>
            </a:pPr>
            <a:r>
              <a:rPr lang="en-CA" sz="3600" dirty="0" smtClean="0">
                <a:cs typeface="Arial"/>
              </a:rPr>
              <a:t>                                                  Overall: </a:t>
            </a:r>
            <a:r>
              <a:rPr lang="en-CA" sz="3600" dirty="0" smtClean="0">
                <a:latin typeface="Arial" pitchFamily="34" charset="0"/>
                <a:cs typeface="Arial" pitchFamily="34" charset="0"/>
              </a:rPr>
              <a:t>Non-deductively</a:t>
            </a:r>
          </a:p>
          <a:p>
            <a:pPr marL="514350" indent="-514350">
              <a:buNone/>
            </a:pPr>
            <a:r>
              <a:rPr lang="en-CA" sz="3600" dirty="0" smtClean="0">
                <a:latin typeface="Arial" pitchFamily="34" charset="0"/>
                <a:cs typeface="Arial" pitchFamily="34" charset="0"/>
              </a:rPr>
              <a:t>                                                     successful </a:t>
            </a:r>
          </a:p>
          <a:p>
            <a:pPr marL="514350" indent="-514350">
              <a:buNone/>
            </a:pPr>
            <a:r>
              <a:rPr lang="en-CA" sz="3600" dirty="0" smtClean="0">
                <a:latin typeface="Arial" pitchFamily="34" charset="0"/>
                <a:cs typeface="Arial" pitchFamily="34" charset="0"/>
              </a:rPr>
              <a:t>                                                or  Unsuccessful    </a:t>
            </a:r>
            <a:endParaRPr lang="en-CA" sz="3600" dirty="0" smtClean="0"/>
          </a:p>
          <a:p>
            <a:pPr>
              <a:buNone/>
            </a:pPr>
            <a:endParaRPr lang="en-CA" sz="2000" dirty="0" smtClean="0"/>
          </a:p>
          <a:p>
            <a:pPr>
              <a:buNone/>
            </a:pPr>
            <a:r>
              <a:rPr lang="en-CA" sz="2000" dirty="0" smtClean="0"/>
              <a:t>  </a:t>
            </a:r>
            <a:endParaRPr lang="en-CA" sz="2000" dirty="0"/>
          </a:p>
        </p:txBody>
      </p:sp>
    </p:spTree>
    <p:extLst>
      <p:ext uri="{BB962C8B-B14F-4D97-AF65-F5344CB8AC3E}">
        <p14:creationId xmlns:p14="http://schemas.microsoft.com/office/powerpoint/2010/main" val="105177477"/>
      </p:ext>
    </p:extLst>
  </p:cSld>
  <p:clrMapOvr>
    <a:masterClrMapping/>
  </p:clrMapOvr>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Example</a:t>
            </a:r>
            <a:endParaRPr lang="en-US" dirty="0"/>
          </a:p>
        </p:txBody>
      </p:sp>
      <p:sp>
        <p:nvSpPr>
          <p:cNvPr id="3" name="Content Placeholder 2"/>
          <p:cNvSpPr>
            <a:spLocks noGrp="1"/>
          </p:cNvSpPr>
          <p:nvPr>
            <p:ph sz="quarter" idx="1"/>
          </p:nvPr>
        </p:nvSpPr>
        <p:spPr/>
        <p:txBody>
          <a:bodyPr/>
          <a:lstStyle/>
          <a:p>
            <a:pPr>
              <a:buNone/>
            </a:pPr>
            <a:r>
              <a:rPr lang="en-US" dirty="0" smtClean="0"/>
              <a:t>1.60% of the volunteers in the arthritis study were given placebo rather than ibuprofen.</a:t>
            </a:r>
          </a:p>
          <a:p>
            <a:pPr>
              <a:buNone/>
            </a:pPr>
            <a:r>
              <a:rPr lang="en-US" dirty="0" smtClean="0"/>
              <a:t>2. Cohen was a volunteer in this study.</a:t>
            </a:r>
          </a:p>
          <a:p>
            <a:pPr>
              <a:buNone/>
            </a:pPr>
            <a:r>
              <a:rPr lang="en-US" dirty="0" smtClean="0"/>
              <a:t>3. Cohen was given a placebo. 1,2</a:t>
            </a:r>
          </a:p>
          <a:p>
            <a:pPr>
              <a:buNone/>
            </a:pPr>
            <a:r>
              <a:rPr lang="en-US" dirty="0" smtClean="0"/>
              <a:t>4. 70% of those given placebo experienced increased stiffing of the joints.</a:t>
            </a:r>
          </a:p>
          <a:p>
            <a:pPr>
              <a:buNone/>
            </a:pPr>
            <a:r>
              <a:rPr lang="en-US" dirty="0" smtClean="0"/>
              <a:t>5. Cohen experienced increased stiffing of the joints. 3.4  </a:t>
            </a:r>
            <a:endParaRPr lang="en-US" dirty="0"/>
          </a:p>
        </p:txBody>
      </p:sp>
    </p:spTree>
    <p:extLst>
      <p:ext uri="{BB962C8B-B14F-4D97-AF65-F5344CB8AC3E}">
        <p14:creationId xmlns:p14="http://schemas.microsoft.com/office/powerpoint/2010/main" val="2052948810"/>
      </p:ext>
    </p:extLst>
  </p:cSld>
  <p:clrMapOvr>
    <a:masterClrMapping/>
  </p:clrMapOvr>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continued</a:t>
            </a:r>
            <a:endParaRPr lang="en-US" dirty="0"/>
          </a:p>
        </p:txBody>
      </p:sp>
      <p:sp>
        <p:nvSpPr>
          <p:cNvPr id="3" name="Content Placeholder 2"/>
          <p:cNvSpPr>
            <a:spLocks noGrp="1"/>
          </p:cNvSpPr>
          <p:nvPr>
            <p:ph sz="quarter" idx="1"/>
          </p:nvPr>
        </p:nvSpPr>
        <p:spPr/>
        <p:txBody>
          <a:bodyPr>
            <a:normAutofit fontScale="92500" lnSpcReduction="10000"/>
          </a:bodyPr>
          <a:lstStyle/>
          <a:p>
            <a:pPr>
              <a:buNone/>
            </a:pPr>
            <a:r>
              <a:rPr lang="en-US" dirty="0" smtClean="0"/>
              <a:t>1   +    2</a:t>
            </a:r>
          </a:p>
          <a:p>
            <a:pPr>
              <a:buNone/>
            </a:pPr>
            <a:r>
              <a:rPr lang="en-US" dirty="0" smtClean="0"/>
              <a:t>——— </a:t>
            </a:r>
          </a:p>
          <a:p>
            <a:pPr>
              <a:buNone/>
            </a:pPr>
            <a:r>
              <a:rPr lang="en-US" dirty="0" smtClean="0"/>
              <a:t>     </a:t>
            </a:r>
            <a:r>
              <a:rPr lang="en-CA" sz="2800" dirty="0" smtClean="0">
                <a:latin typeface="Arial"/>
                <a:cs typeface="Arial"/>
              </a:rPr>
              <a:t>↓                  </a:t>
            </a:r>
            <a:r>
              <a:rPr lang="en-CA" sz="2400" dirty="0" smtClean="0">
                <a:cs typeface="Arial"/>
              </a:rPr>
              <a:t>Nondeductively successful (60% likelihood) </a:t>
            </a:r>
          </a:p>
          <a:p>
            <a:pPr>
              <a:buNone/>
            </a:pPr>
            <a:r>
              <a:rPr lang="en-CA" sz="2800" dirty="0" smtClean="0">
                <a:latin typeface="Arial"/>
                <a:cs typeface="Arial"/>
              </a:rPr>
              <a:t>    </a:t>
            </a:r>
            <a:r>
              <a:rPr lang="en-CA" sz="2800" dirty="0" smtClean="0">
                <a:cs typeface="Arial"/>
              </a:rPr>
              <a:t>3  +   4</a:t>
            </a:r>
          </a:p>
          <a:p>
            <a:pPr>
              <a:buNone/>
            </a:pPr>
            <a:r>
              <a:rPr lang="en-US" dirty="0" smtClean="0"/>
              <a:t>     ——— </a:t>
            </a:r>
          </a:p>
          <a:p>
            <a:pPr>
              <a:buNone/>
            </a:pPr>
            <a:r>
              <a:rPr lang="en-US" dirty="0" smtClean="0"/>
              <a:t>          </a:t>
            </a:r>
            <a:r>
              <a:rPr lang="en-CA" sz="2400" dirty="0" smtClean="0">
                <a:latin typeface="Arial"/>
                <a:cs typeface="Arial"/>
              </a:rPr>
              <a:t>↓                 </a:t>
            </a:r>
            <a:r>
              <a:rPr lang="en-CA" sz="2400" dirty="0" smtClean="0">
                <a:cs typeface="Arial"/>
              </a:rPr>
              <a:t>Nondeductively successful (70% likelihood)</a:t>
            </a:r>
            <a:endParaRPr lang="en-CA" sz="2400" dirty="0" smtClean="0">
              <a:latin typeface="Arial"/>
              <a:cs typeface="Arial"/>
            </a:endParaRPr>
          </a:p>
          <a:p>
            <a:pPr>
              <a:buNone/>
            </a:pPr>
            <a:r>
              <a:rPr lang="en-CA" sz="2400" dirty="0" smtClean="0">
                <a:latin typeface="Arial"/>
                <a:cs typeface="Arial"/>
              </a:rPr>
              <a:t>         </a:t>
            </a:r>
            <a:r>
              <a:rPr lang="en-CA" sz="2400" dirty="0" smtClean="0">
                <a:cs typeface="Arial"/>
              </a:rPr>
              <a:t>5</a:t>
            </a:r>
            <a:endParaRPr lang="en-US" dirty="0" smtClean="0"/>
          </a:p>
          <a:p>
            <a:pPr>
              <a:buNone/>
            </a:pPr>
            <a:r>
              <a:rPr lang="en-US" dirty="0" smtClean="0"/>
              <a:t>                               Overall: </a:t>
            </a:r>
            <a:r>
              <a:rPr lang="en-US" dirty="0" err="1" smtClean="0"/>
              <a:t>Unsuccesfull</a:t>
            </a:r>
            <a:r>
              <a:rPr lang="en-US" smtClean="0"/>
              <a:t>  </a:t>
            </a:r>
            <a:endParaRPr lang="en-US" dirty="0" smtClean="0"/>
          </a:p>
          <a:p>
            <a:pPr>
              <a:buNone/>
            </a:pPr>
            <a:r>
              <a:rPr lang="en-US" dirty="0" smtClean="0"/>
              <a:t>   </a:t>
            </a:r>
            <a:endParaRPr lang="en-US" dirty="0"/>
          </a:p>
        </p:txBody>
      </p:sp>
    </p:spTree>
    <p:extLst>
      <p:ext uri="{BB962C8B-B14F-4D97-AF65-F5344CB8AC3E}">
        <p14:creationId xmlns:p14="http://schemas.microsoft.com/office/powerpoint/2010/main" val="2859555783"/>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Equity">
  <a:themeElements>
    <a:clrScheme name="Equity">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Equity">
      <a:majorFont>
        <a:latin typeface="Franklin Gothic Book"/>
        <a:ea typeface=""/>
        <a:cs typeface=""/>
        <a:font script="Grek" typeface="Calibri"/>
        <a:font script="Cyrl" typeface="Calibri"/>
        <a:font script="Jpan" typeface="HGｺﾞｼｯｸM"/>
        <a:font script="Hang" typeface="바탕"/>
        <a:font script="Hans" typeface="幼圆"/>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Perpetua"/>
        <a:ea typeface=""/>
        <a:cs typeface=""/>
        <a:font script="Grek" typeface="Cambria"/>
        <a:font script="Cyrl" typeface="Cambria"/>
        <a:font script="Jpan" typeface="HG創英ﾌﾟﾚｾﾞﾝｽEB"/>
        <a:font script="Hang" typeface="맑은 고딕"/>
        <a:font script="Hans" typeface="宋体"/>
        <a:font script="Hant" typeface="新細明體"/>
        <a:font script="Arab" typeface="Times New Roman"/>
        <a:font script="Hebr" typeface="Aharoni"/>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Equity">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Equity</Template>
  <TotalTime>1554</TotalTime>
  <Words>9447</Words>
  <Application>Microsoft Office PowerPoint</Application>
  <PresentationFormat>On-screen Show (4:3)</PresentationFormat>
  <Paragraphs>919</Paragraphs>
  <Slides>121</Slides>
  <Notes>1</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121</vt:i4>
      </vt:variant>
    </vt:vector>
  </HeadingPairs>
  <TitlesOfParts>
    <vt:vector size="130" baseType="lpstr">
      <vt:lpstr>Arial</vt:lpstr>
      <vt:lpstr>Calibri</vt:lpstr>
      <vt:lpstr>Franklin Gothic Book</vt:lpstr>
      <vt:lpstr>Perpetua</vt:lpstr>
      <vt:lpstr>Times</vt:lpstr>
      <vt:lpstr>Times New Roman</vt:lpstr>
      <vt:lpstr>Wingdings</vt:lpstr>
      <vt:lpstr>Wingdings 2</vt:lpstr>
      <vt:lpstr>Equity</vt:lpstr>
      <vt:lpstr>Reasoning and Critical Thinking </vt:lpstr>
      <vt:lpstr>Chapter 1  Recognizing  Arguments  Introduction </vt:lpstr>
      <vt:lpstr>Distinction between mere Thinking and Reasoning</vt:lpstr>
      <vt:lpstr>      Some General Remarks</vt:lpstr>
      <vt:lpstr>The Tool-box of Critical Thinking</vt:lpstr>
      <vt:lpstr>         What is an Argument? </vt:lpstr>
      <vt:lpstr>Examples </vt:lpstr>
      <vt:lpstr>     Some more examples</vt:lpstr>
      <vt:lpstr>       Recognizing  Arguments </vt:lpstr>
      <vt:lpstr> More Examples </vt:lpstr>
      <vt:lpstr>     Inference indicators I </vt:lpstr>
      <vt:lpstr>     Inference Indicators II</vt:lpstr>
      <vt:lpstr>More Inference indicators</vt:lpstr>
      <vt:lpstr>Words and Phrases for Joining Sentences:</vt:lpstr>
      <vt:lpstr>Unstated (Implicit) Premises and Conclusions   </vt:lpstr>
      <vt:lpstr>More Examples</vt:lpstr>
      <vt:lpstr>Two General Considerations</vt:lpstr>
      <vt:lpstr>What is not an Argument</vt:lpstr>
      <vt:lpstr>Description, Report  </vt:lpstr>
      <vt:lpstr>Questions, Commands, Exclamations, and Exhortations Are not Arguments </vt:lpstr>
      <vt:lpstr>Explanation </vt:lpstr>
      <vt:lpstr>Continued</vt:lpstr>
      <vt:lpstr>Continued </vt:lpstr>
      <vt:lpstr>Multiple Conclusions and Complex Arguments </vt:lpstr>
      <vt:lpstr>Simple and Complex Arguments </vt:lpstr>
      <vt:lpstr>More Examples</vt:lpstr>
      <vt:lpstr>More Examples  </vt:lpstr>
      <vt:lpstr>Continued </vt:lpstr>
      <vt:lpstr>Conclusion</vt:lpstr>
      <vt:lpstr>More Exercises </vt:lpstr>
      <vt:lpstr>Continued</vt:lpstr>
      <vt:lpstr>Exercises pp.10-11.</vt:lpstr>
      <vt:lpstr>Continued</vt:lpstr>
      <vt:lpstr>Continued</vt:lpstr>
      <vt:lpstr>Continued</vt:lpstr>
      <vt:lpstr>Continued </vt:lpstr>
      <vt:lpstr>Continued</vt:lpstr>
      <vt:lpstr>Continued</vt:lpstr>
      <vt:lpstr>Chapter 2 </vt:lpstr>
      <vt:lpstr>          Three Steps </vt:lpstr>
      <vt:lpstr>How to Analyze Arguments </vt:lpstr>
      <vt:lpstr> The Strategy to Analyze Arguments I </vt:lpstr>
      <vt:lpstr>The Strategy to Analyze Arguments II </vt:lpstr>
      <vt:lpstr>Showing the structure of Arguments </vt:lpstr>
      <vt:lpstr>                    Or</vt:lpstr>
      <vt:lpstr>More examples</vt:lpstr>
      <vt:lpstr> Complex Arguments: Standard Form </vt:lpstr>
      <vt:lpstr>Or Just Simply! </vt:lpstr>
      <vt:lpstr>More examples</vt:lpstr>
      <vt:lpstr>Continued</vt:lpstr>
      <vt:lpstr>Or</vt:lpstr>
      <vt:lpstr>  A different Way of Analyzing </vt:lpstr>
      <vt:lpstr>Diagrams</vt:lpstr>
      <vt:lpstr>More examples</vt:lpstr>
      <vt:lpstr>Two Possibilities of Diagrams Structure</vt:lpstr>
      <vt:lpstr>Arguments with Independent Premises </vt:lpstr>
      <vt:lpstr>More Example</vt:lpstr>
      <vt:lpstr>Arguments with Dependent Premises</vt:lpstr>
      <vt:lpstr>Another Example</vt:lpstr>
      <vt:lpstr>Continued</vt:lpstr>
      <vt:lpstr>More Examples</vt:lpstr>
      <vt:lpstr>Continued</vt:lpstr>
      <vt:lpstr>continued</vt:lpstr>
      <vt:lpstr>Independent +Dependent Arguments  </vt:lpstr>
      <vt:lpstr>Continued </vt:lpstr>
      <vt:lpstr>Diagrams for Complex Arguments  </vt:lpstr>
      <vt:lpstr>Continued</vt:lpstr>
      <vt:lpstr>More Examples </vt:lpstr>
      <vt:lpstr>Continued</vt:lpstr>
      <vt:lpstr>More examples</vt:lpstr>
      <vt:lpstr>Continued </vt:lpstr>
      <vt:lpstr>Continued </vt:lpstr>
      <vt:lpstr>Another Example</vt:lpstr>
      <vt:lpstr>Continued </vt:lpstr>
      <vt:lpstr>Two Special Problems </vt:lpstr>
      <vt:lpstr>More Examples</vt:lpstr>
      <vt:lpstr>How to distinguish them?</vt:lpstr>
      <vt:lpstr>Explanations within Arguments </vt:lpstr>
      <vt:lpstr>Conditionals, Disjunctives and Unless</vt:lpstr>
      <vt:lpstr>Evaluating Arguments </vt:lpstr>
      <vt:lpstr>The Three Steps  </vt:lpstr>
      <vt:lpstr> Examples </vt:lpstr>
      <vt:lpstr>Continued</vt:lpstr>
      <vt:lpstr>Two Types of Arguments</vt:lpstr>
      <vt:lpstr>Deductive Arguments </vt:lpstr>
      <vt:lpstr>More examples </vt:lpstr>
      <vt:lpstr>Nondeductive Arguments </vt:lpstr>
      <vt:lpstr>Evaluation of Both Arguments  </vt:lpstr>
      <vt:lpstr>    Evaluating Deductive Arguments            (Validity, Truth, Soundness)</vt:lpstr>
      <vt:lpstr>Two Questions</vt:lpstr>
      <vt:lpstr>Examples</vt:lpstr>
      <vt:lpstr>More examples</vt:lpstr>
      <vt:lpstr>Description of Validity</vt:lpstr>
      <vt:lpstr>Definition of Soundness</vt:lpstr>
      <vt:lpstr>Workable Definition </vt:lpstr>
      <vt:lpstr>Testing Validity (informal) </vt:lpstr>
      <vt:lpstr>Examples</vt:lpstr>
      <vt:lpstr>Quiz: T or F? Explain!</vt:lpstr>
      <vt:lpstr>Nondeductive Arguments</vt:lpstr>
      <vt:lpstr>Evaluating Nondeductive Argument</vt:lpstr>
      <vt:lpstr>Three degrees of probability for a successful nondeductive argument</vt:lpstr>
      <vt:lpstr>continued</vt:lpstr>
      <vt:lpstr>An unsuccessful nondeductive Argument</vt:lpstr>
      <vt:lpstr>Examples</vt:lpstr>
      <vt:lpstr>Types of Non-deductive Arguments </vt:lpstr>
      <vt:lpstr>Examples</vt:lpstr>
      <vt:lpstr>How good is IG?</vt:lpstr>
      <vt:lpstr>Sample Size </vt:lpstr>
      <vt:lpstr>More examples</vt:lpstr>
      <vt:lpstr>The Second Type of non-deductive                        argument </vt:lpstr>
      <vt:lpstr>More examples</vt:lpstr>
      <vt:lpstr>Successful or Unsuccessful? </vt:lpstr>
      <vt:lpstr>Third Type of Non-deductive Argument </vt:lpstr>
      <vt:lpstr>Examples</vt:lpstr>
      <vt:lpstr>Two other Types of Non-deductive argument </vt:lpstr>
      <vt:lpstr>Evaluating Complex Deductive Arguments </vt:lpstr>
      <vt:lpstr>  Evaluating Complex Deductive and           Non-Deductive Arguments </vt:lpstr>
      <vt:lpstr>Continued</vt:lpstr>
      <vt:lpstr>Continued </vt:lpstr>
      <vt:lpstr>Example</vt:lpstr>
      <vt:lpstr>continued</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Reasoning and Critical Thinking</dc:title>
  <dc:creator>Sardar</dc:creator>
  <cp:lastModifiedBy>louis mccluskey</cp:lastModifiedBy>
  <cp:revision>194</cp:revision>
  <dcterms:created xsi:type="dcterms:W3CDTF">2013-04-09T02:08:42Z</dcterms:created>
  <dcterms:modified xsi:type="dcterms:W3CDTF">2015-10-19T18:43:43Z</dcterms:modified>
</cp:coreProperties>
</file>