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6" r:id="rId2"/>
    <p:sldId id="257" r:id="rId3"/>
    <p:sldId id="260" r:id="rId4"/>
    <p:sldId id="261" r:id="rId5"/>
    <p:sldId id="275" r:id="rId6"/>
    <p:sldId id="277" r:id="rId7"/>
    <p:sldId id="276" r:id="rId8"/>
    <p:sldId id="278" r:id="rId9"/>
    <p:sldId id="282" r:id="rId10"/>
    <p:sldId id="286" r:id="rId11"/>
    <p:sldId id="287" r:id="rId12"/>
    <p:sldId id="288" r:id="rId13"/>
    <p:sldId id="292" r:id="rId14"/>
    <p:sldId id="290" r:id="rId15"/>
    <p:sldId id="289" r:id="rId1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0000"/>
    <a:srgbClr val="4F81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4A8F3C-8360-42C3-9DF6-AB4E84A399CB}" type="datetimeFigureOut">
              <a:rPr lang="en-CA" smtClean="0"/>
              <a:pPr/>
              <a:t>2018-11-27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B2BEBC-EF3E-449E-85A6-67368F481E35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570998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2BEBC-EF3E-449E-85A6-67368F481E35}" type="slidenum">
              <a:rPr lang="en-CA" smtClean="0"/>
              <a:pPr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980570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1700184" y="1360350"/>
            <a:ext cx="5807399" cy="15465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Clr>
                <a:srgbClr val="0091EA"/>
              </a:buClr>
              <a:buSzPct val="100000"/>
              <a:defRPr sz="6000" b="1">
                <a:solidFill>
                  <a:srgbClr val="0091EA"/>
                </a:solidFill>
              </a:defRPr>
            </a:lvl1pPr>
            <a:lvl2pPr lvl="1">
              <a:spcBef>
                <a:spcPts val="0"/>
              </a:spcBef>
              <a:buClr>
                <a:srgbClr val="0091EA"/>
              </a:buClr>
              <a:buSzPct val="100000"/>
              <a:defRPr sz="6000" b="1">
                <a:solidFill>
                  <a:srgbClr val="0091EA"/>
                </a:solidFill>
              </a:defRPr>
            </a:lvl2pPr>
            <a:lvl3pPr lvl="2">
              <a:spcBef>
                <a:spcPts val="0"/>
              </a:spcBef>
              <a:buClr>
                <a:srgbClr val="0091EA"/>
              </a:buClr>
              <a:buSzPct val="100000"/>
              <a:defRPr sz="6000" b="1">
                <a:solidFill>
                  <a:srgbClr val="0091EA"/>
                </a:solidFill>
              </a:defRPr>
            </a:lvl3pPr>
            <a:lvl4pPr lvl="3">
              <a:spcBef>
                <a:spcPts val="0"/>
              </a:spcBef>
              <a:buClr>
                <a:srgbClr val="0091EA"/>
              </a:buClr>
              <a:buSzPct val="100000"/>
              <a:defRPr sz="6000" b="1">
                <a:solidFill>
                  <a:srgbClr val="0091EA"/>
                </a:solidFill>
              </a:defRPr>
            </a:lvl4pPr>
            <a:lvl5pPr lvl="4">
              <a:spcBef>
                <a:spcPts val="0"/>
              </a:spcBef>
              <a:buClr>
                <a:srgbClr val="0091EA"/>
              </a:buClr>
              <a:buSzPct val="100000"/>
              <a:defRPr sz="6000" b="1">
                <a:solidFill>
                  <a:srgbClr val="0091EA"/>
                </a:solidFill>
              </a:defRPr>
            </a:lvl5pPr>
            <a:lvl6pPr lvl="5">
              <a:spcBef>
                <a:spcPts val="0"/>
              </a:spcBef>
              <a:buClr>
                <a:srgbClr val="0091EA"/>
              </a:buClr>
              <a:buSzPct val="100000"/>
              <a:defRPr sz="6000" b="1">
                <a:solidFill>
                  <a:srgbClr val="0091EA"/>
                </a:solidFill>
              </a:defRPr>
            </a:lvl6pPr>
            <a:lvl7pPr lvl="6">
              <a:spcBef>
                <a:spcPts val="0"/>
              </a:spcBef>
              <a:buClr>
                <a:srgbClr val="0091EA"/>
              </a:buClr>
              <a:buSzPct val="100000"/>
              <a:defRPr sz="6000" b="1">
                <a:solidFill>
                  <a:srgbClr val="0091EA"/>
                </a:solidFill>
              </a:defRPr>
            </a:lvl7pPr>
            <a:lvl8pPr lvl="7">
              <a:spcBef>
                <a:spcPts val="0"/>
              </a:spcBef>
              <a:buClr>
                <a:srgbClr val="0091EA"/>
              </a:buClr>
              <a:buSzPct val="100000"/>
              <a:defRPr sz="6000" b="1">
                <a:solidFill>
                  <a:srgbClr val="0091EA"/>
                </a:solidFill>
              </a:defRPr>
            </a:lvl8pPr>
            <a:lvl9pPr lvl="8">
              <a:spcBef>
                <a:spcPts val="0"/>
              </a:spcBef>
              <a:buClr>
                <a:srgbClr val="0091EA"/>
              </a:buClr>
              <a:buSzPct val="100000"/>
              <a:defRPr sz="6000" b="1">
                <a:solidFill>
                  <a:srgbClr val="0091EA"/>
                </a:solidFill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0" name="Shape 10"/>
          <p:cNvSpPr/>
          <p:nvPr/>
        </p:nvSpPr>
        <p:spPr>
          <a:xfrm>
            <a:off x="6897625" y="6199950"/>
            <a:ext cx="126900" cy="126900"/>
          </a:xfrm>
          <a:prstGeom prst="ellipse">
            <a:avLst/>
          </a:prstGeom>
          <a:solidFill>
            <a:srgbClr val="0091EA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1" name="Shape 11"/>
          <p:cNvSpPr/>
          <p:nvPr/>
        </p:nvSpPr>
        <p:spPr>
          <a:xfrm>
            <a:off x="7454375" y="5638800"/>
            <a:ext cx="126900" cy="126900"/>
          </a:xfrm>
          <a:prstGeom prst="ellipse">
            <a:avLst/>
          </a:prstGeom>
          <a:solidFill>
            <a:srgbClr val="0091EA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2" name="Shape 12"/>
          <p:cNvSpPr/>
          <p:nvPr/>
        </p:nvSpPr>
        <p:spPr>
          <a:xfrm>
            <a:off x="8827727" y="4597553"/>
            <a:ext cx="75899" cy="75899"/>
          </a:xfrm>
          <a:prstGeom prst="ellipse">
            <a:avLst/>
          </a:prstGeom>
          <a:solidFill>
            <a:srgbClr val="0091EA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3" name="Shape 13"/>
          <p:cNvSpPr/>
          <p:nvPr/>
        </p:nvSpPr>
        <p:spPr>
          <a:xfrm>
            <a:off x="8677050" y="6577875"/>
            <a:ext cx="126900" cy="126900"/>
          </a:xfrm>
          <a:prstGeom prst="ellipse">
            <a:avLst/>
          </a:prstGeom>
          <a:solidFill>
            <a:srgbClr val="0091EA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4" name="Shape 14"/>
          <p:cNvSpPr/>
          <p:nvPr/>
        </p:nvSpPr>
        <p:spPr>
          <a:xfrm>
            <a:off x="2972225" y="633400"/>
            <a:ext cx="126900" cy="126900"/>
          </a:xfrm>
          <a:prstGeom prst="ellipse">
            <a:avLst/>
          </a:prstGeom>
          <a:solidFill>
            <a:srgbClr val="0091EA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5" name="Shape 15"/>
          <p:cNvSpPr/>
          <p:nvPr/>
        </p:nvSpPr>
        <p:spPr>
          <a:xfrm>
            <a:off x="579634" y="3373478"/>
            <a:ext cx="126900" cy="126900"/>
          </a:xfrm>
          <a:prstGeom prst="ellipse">
            <a:avLst/>
          </a:prstGeom>
          <a:solidFill>
            <a:srgbClr val="0091EA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6" name="Shape 16"/>
          <p:cNvSpPr/>
          <p:nvPr/>
        </p:nvSpPr>
        <p:spPr>
          <a:xfrm>
            <a:off x="311843" y="791518"/>
            <a:ext cx="126900" cy="126900"/>
          </a:xfrm>
          <a:prstGeom prst="ellipse">
            <a:avLst/>
          </a:prstGeom>
          <a:solidFill>
            <a:srgbClr val="0091EA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7" name="Shape 17"/>
          <p:cNvSpPr/>
          <p:nvPr/>
        </p:nvSpPr>
        <p:spPr>
          <a:xfrm>
            <a:off x="626321" y="1339871"/>
            <a:ext cx="253800" cy="253800"/>
          </a:xfrm>
          <a:prstGeom prst="ellipse">
            <a:avLst/>
          </a:prstGeom>
          <a:noFill/>
          <a:ln w="19050" cap="flat" cmpd="sng">
            <a:solidFill>
              <a:srgbClr val="0091EA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8" name="Shape 18"/>
          <p:cNvSpPr/>
          <p:nvPr/>
        </p:nvSpPr>
        <p:spPr>
          <a:xfrm>
            <a:off x="8104500" y="4963100"/>
            <a:ext cx="190200" cy="190500"/>
          </a:xfrm>
          <a:prstGeom prst="ellipse">
            <a:avLst/>
          </a:prstGeom>
          <a:noFill/>
          <a:ln w="19050" cap="flat" cmpd="sng">
            <a:solidFill>
              <a:srgbClr val="0091EA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9" name="Shape 19"/>
          <p:cNvSpPr/>
          <p:nvPr/>
        </p:nvSpPr>
        <p:spPr>
          <a:xfrm>
            <a:off x="8803950" y="5654656"/>
            <a:ext cx="190200" cy="190500"/>
          </a:xfrm>
          <a:prstGeom prst="ellipse">
            <a:avLst/>
          </a:prstGeom>
          <a:noFill/>
          <a:ln w="19050" cap="flat" cmpd="sng">
            <a:solidFill>
              <a:srgbClr val="0091EA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0" name="Shape 20"/>
          <p:cNvSpPr/>
          <p:nvPr/>
        </p:nvSpPr>
        <p:spPr>
          <a:xfrm>
            <a:off x="196310" y="1990890"/>
            <a:ext cx="75899" cy="75899"/>
          </a:xfrm>
          <a:prstGeom prst="ellipse">
            <a:avLst/>
          </a:prstGeom>
          <a:solidFill>
            <a:srgbClr val="0091EA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1" name="Shape 21"/>
          <p:cNvSpPr/>
          <p:nvPr/>
        </p:nvSpPr>
        <p:spPr>
          <a:xfrm>
            <a:off x="1738050" y="271321"/>
            <a:ext cx="253800" cy="253800"/>
          </a:xfrm>
          <a:prstGeom prst="ellipse">
            <a:avLst/>
          </a:prstGeom>
          <a:noFill/>
          <a:ln w="19050" cap="flat" cmpd="sng">
            <a:solidFill>
              <a:srgbClr val="0091EA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2" name="Shape 22"/>
          <p:cNvSpPr/>
          <p:nvPr/>
        </p:nvSpPr>
        <p:spPr>
          <a:xfrm>
            <a:off x="771658" y="2504485"/>
            <a:ext cx="75899" cy="75899"/>
          </a:xfrm>
          <a:prstGeom prst="ellipse">
            <a:avLst/>
          </a:prstGeom>
          <a:solidFill>
            <a:srgbClr val="0091EA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3" name="Shape 23"/>
          <p:cNvSpPr/>
          <p:nvPr/>
        </p:nvSpPr>
        <p:spPr>
          <a:xfrm>
            <a:off x="4271583" y="474825"/>
            <a:ext cx="75899" cy="75899"/>
          </a:xfrm>
          <a:prstGeom prst="ellipse">
            <a:avLst/>
          </a:prstGeom>
          <a:solidFill>
            <a:srgbClr val="0091EA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4" name="Shape 24"/>
          <p:cNvSpPr/>
          <p:nvPr/>
        </p:nvSpPr>
        <p:spPr>
          <a:xfrm>
            <a:off x="7729213" y="6127437"/>
            <a:ext cx="253800" cy="254100"/>
          </a:xfrm>
          <a:prstGeom prst="ellipse">
            <a:avLst/>
          </a:prstGeom>
          <a:noFill/>
          <a:ln w="19050" cap="flat" cmpd="sng">
            <a:solidFill>
              <a:srgbClr val="0091EA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95665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_with_sub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/>
          <p:nvPr/>
        </p:nvSpPr>
        <p:spPr>
          <a:xfrm>
            <a:off x="6897625" y="6199950"/>
            <a:ext cx="126900" cy="126900"/>
          </a:xfrm>
          <a:prstGeom prst="ellipse">
            <a:avLst/>
          </a:prstGeom>
          <a:solidFill>
            <a:srgbClr val="0091EA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1" name="Shape 11"/>
          <p:cNvSpPr/>
          <p:nvPr/>
        </p:nvSpPr>
        <p:spPr>
          <a:xfrm>
            <a:off x="7454375" y="5638800"/>
            <a:ext cx="126900" cy="126900"/>
          </a:xfrm>
          <a:prstGeom prst="ellipse">
            <a:avLst/>
          </a:prstGeom>
          <a:solidFill>
            <a:srgbClr val="0091EA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2" name="Shape 12"/>
          <p:cNvSpPr/>
          <p:nvPr/>
        </p:nvSpPr>
        <p:spPr>
          <a:xfrm>
            <a:off x="8827727" y="4597553"/>
            <a:ext cx="75899" cy="75899"/>
          </a:xfrm>
          <a:prstGeom prst="ellipse">
            <a:avLst/>
          </a:prstGeom>
          <a:solidFill>
            <a:srgbClr val="0091EA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3" name="Shape 13"/>
          <p:cNvSpPr/>
          <p:nvPr/>
        </p:nvSpPr>
        <p:spPr>
          <a:xfrm>
            <a:off x="8677050" y="6577875"/>
            <a:ext cx="126900" cy="126900"/>
          </a:xfrm>
          <a:prstGeom prst="ellipse">
            <a:avLst/>
          </a:prstGeom>
          <a:solidFill>
            <a:srgbClr val="0091EA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4" name="Shape 14"/>
          <p:cNvSpPr/>
          <p:nvPr/>
        </p:nvSpPr>
        <p:spPr>
          <a:xfrm>
            <a:off x="2972225" y="633400"/>
            <a:ext cx="126900" cy="126900"/>
          </a:xfrm>
          <a:prstGeom prst="ellipse">
            <a:avLst/>
          </a:prstGeom>
          <a:solidFill>
            <a:srgbClr val="0091EA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5" name="Shape 15"/>
          <p:cNvSpPr/>
          <p:nvPr/>
        </p:nvSpPr>
        <p:spPr>
          <a:xfrm>
            <a:off x="579634" y="3373478"/>
            <a:ext cx="126900" cy="126900"/>
          </a:xfrm>
          <a:prstGeom prst="ellipse">
            <a:avLst/>
          </a:prstGeom>
          <a:solidFill>
            <a:srgbClr val="0091EA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6" name="Shape 16"/>
          <p:cNvSpPr/>
          <p:nvPr/>
        </p:nvSpPr>
        <p:spPr>
          <a:xfrm>
            <a:off x="311843" y="791518"/>
            <a:ext cx="126900" cy="126900"/>
          </a:xfrm>
          <a:prstGeom prst="ellipse">
            <a:avLst/>
          </a:prstGeom>
          <a:solidFill>
            <a:srgbClr val="0091EA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7" name="Shape 17"/>
          <p:cNvSpPr/>
          <p:nvPr/>
        </p:nvSpPr>
        <p:spPr>
          <a:xfrm>
            <a:off x="626321" y="1339871"/>
            <a:ext cx="253800" cy="253800"/>
          </a:xfrm>
          <a:prstGeom prst="ellipse">
            <a:avLst/>
          </a:prstGeom>
          <a:noFill/>
          <a:ln w="19050" cap="flat" cmpd="sng">
            <a:solidFill>
              <a:srgbClr val="0091EA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8" name="Shape 18"/>
          <p:cNvSpPr/>
          <p:nvPr/>
        </p:nvSpPr>
        <p:spPr>
          <a:xfrm>
            <a:off x="8104500" y="4963100"/>
            <a:ext cx="190200" cy="190500"/>
          </a:xfrm>
          <a:prstGeom prst="ellipse">
            <a:avLst/>
          </a:prstGeom>
          <a:noFill/>
          <a:ln w="19050" cap="flat" cmpd="sng">
            <a:solidFill>
              <a:srgbClr val="0091EA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9" name="Shape 19"/>
          <p:cNvSpPr/>
          <p:nvPr/>
        </p:nvSpPr>
        <p:spPr>
          <a:xfrm>
            <a:off x="8803950" y="5654656"/>
            <a:ext cx="190200" cy="190500"/>
          </a:xfrm>
          <a:prstGeom prst="ellipse">
            <a:avLst/>
          </a:prstGeom>
          <a:noFill/>
          <a:ln w="19050" cap="flat" cmpd="sng">
            <a:solidFill>
              <a:srgbClr val="0091EA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0" name="Shape 20"/>
          <p:cNvSpPr/>
          <p:nvPr/>
        </p:nvSpPr>
        <p:spPr>
          <a:xfrm>
            <a:off x="196310" y="1990890"/>
            <a:ext cx="75899" cy="75899"/>
          </a:xfrm>
          <a:prstGeom prst="ellipse">
            <a:avLst/>
          </a:prstGeom>
          <a:solidFill>
            <a:srgbClr val="0091EA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1" name="Shape 21"/>
          <p:cNvSpPr/>
          <p:nvPr/>
        </p:nvSpPr>
        <p:spPr>
          <a:xfrm>
            <a:off x="1738050" y="271321"/>
            <a:ext cx="253800" cy="253800"/>
          </a:xfrm>
          <a:prstGeom prst="ellipse">
            <a:avLst/>
          </a:prstGeom>
          <a:noFill/>
          <a:ln w="19050" cap="flat" cmpd="sng">
            <a:solidFill>
              <a:srgbClr val="0091EA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2" name="Shape 22"/>
          <p:cNvSpPr/>
          <p:nvPr/>
        </p:nvSpPr>
        <p:spPr>
          <a:xfrm>
            <a:off x="771658" y="2504485"/>
            <a:ext cx="75899" cy="75899"/>
          </a:xfrm>
          <a:prstGeom prst="ellipse">
            <a:avLst/>
          </a:prstGeom>
          <a:solidFill>
            <a:srgbClr val="0091EA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3" name="Shape 23"/>
          <p:cNvSpPr/>
          <p:nvPr/>
        </p:nvSpPr>
        <p:spPr>
          <a:xfrm>
            <a:off x="4271583" y="474825"/>
            <a:ext cx="75899" cy="75899"/>
          </a:xfrm>
          <a:prstGeom prst="ellipse">
            <a:avLst/>
          </a:prstGeom>
          <a:solidFill>
            <a:srgbClr val="0091EA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4" name="Shape 24"/>
          <p:cNvSpPr/>
          <p:nvPr/>
        </p:nvSpPr>
        <p:spPr>
          <a:xfrm>
            <a:off x="7729213" y="6127437"/>
            <a:ext cx="253800" cy="254100"/>
          </a:xfrm>
          <a:prstGeom prst="ellipse">
            <a:avLst/>
          </a:prstGeom>
          <a:noFill/>
          <a:ln w="19050" cap="flat" cmpd="sng">
            <a:solidFill>
              <a:srgbClr val="0091EA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5" name="Shape 26"/>
          <p:cNvSpPr txBox="1">
            <a:spLocks noGrp="1"/>
          </p:cNvSpPr>
          <p:nvPr>
            <p:ph type="ctrTitle"/>
          </p:nvPr>
        </p:nvSpPr>
        <p:spPr>
          <a:xfrm>
            <a:off x="1850821" y="2405987"/>
            <a:ext cx="5832600" cy="15465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buSzPct val="100000"/>
              <a:defRPr sz="4800" b="1"/>
            </a:lvl1pPr>
            <a:lvl2pPr lvl="1" rtl="0">
              <a:spcBef>
                <a:spcPts val="0"/>
              </a:spcBef>
              <a:buSzPct val="100000"/>
              <a:defRPr sz="4800" b="1"/>
            </a:lvl2pPr>
            <a:lvl3pPr lvl="2" rtl="0">
              <a:spcBef>
                <a:spcPts val="0"/>
              </a:spcBef>
              <a:buSzPct val="100000"/>
              <a:defRPr sz="4800" b="1"/>
            </a:lvl3pPr>
            <a:lvl4pPr lvl="3" rtl="0">
              <a:spcBef>
                <a:spcPts val="0"/>
              </a:spcBef>
              <a:buSzPct val="100000"/>
              <a:defRPr sz="4800" b="1"/>
            </a:lvl4pPr>
            <a:lvl5pPr lvl="4" rtl="0">
              <a:spcBef>
                <a:spcPts val="0"/>
              </a:spcBef>
              <a:buSzPct val="100000"/>
              <a:defRPr sz="4800" b="1"/>
            </a:lvl5pPr>
            <a:lvl6pPr lvl="5" rtl="0">
              <a:spcBef>
                <a:spcPts val="0"/>
              </a:spcBef>
              <a:buSzPct val="100000"/>
              <a:defRPr sz="4800" b="1"/>
            </a:lvl6pPr>
            <a:lvl7pPr lvl="6" rtl="0">
              <a:spcBef>
                <a:spcPts val="0"/>
              </a:spcBef>
              <a:buSzPct val="100000"/>
              <a:defRPr sz="4800" b="1"/>
            </a:lvl7pPr>
            <a:lvl8pPr lvl="7" rtl="0">
              <a:spcBef>
                <a:spcPts val="0"/>
              </a:spcBef>
              <a:buSzPct val="100000"/>
              <a:defRPr sz="4800" b="1"/>
            </a:lvl8pPr>
            <a:lvl9pPr lvl="8" rtl="0">
              <a:spcBef>
                <a:spcPts val="0"/>
              </a:spcBef>
              <a:buSzPct val="100000"/>
              <a:defRPr sz="4800" b="1"/>
            </a:lvl9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26" name="Shape 27"/>
          <p:cNvSpPr txBox="1">
            <a:spLocks noGrp="1"/>
          </p:cNvSpPr>
          <p:nvPr>
            <p:ph type="subTitle" idx="1"/>
          </p:nvPr>
        </p:nvSpPr>
        <p:spPr>
          <a:xfrm>
            <a:off x="1850821" y="4081610"/>
            <a:ext cx="5832600" cy="1046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Clr>
                <a:srgbClr val="607D8B"/>
              </a:buClr>
              <a:buNone/>
              <a:defRPr>
                <a:solidFill>
                  <a:srgbClr val="607D8B"/>
                </a:solidFill>
              </a:defRPr>
            </a:lvl1pPr>
            <a:lvl2pPr lvl="1" rtl="0">
              <a:spcBef>
                <a:spcPts val="0"/>
              </a:spcBef>
              <a:buClr>
                <a:srgbClr val="607D8B"/>
              </a:buClr>
              <a:buSzPct val="100000"/>
              <a:buNone/>
              <a:defRPr sz="3000">
                <a:solidFill>
                  <a:srgbClr val="607D8B"/>
                </a:solidFill>
              </a:defRPr>
            </a:lvl2pPr>
            <a:lvl3pPr lvl="2" rtl="0">
              <a:spcBef>
                <a:spcPts val="0"/>
              </a:spcBef>
              <a:buClr>
                <a:srgbClr val="607D8B"/>
              </a:buClr>
              <a:buSzPct val="100000"/>
              <a:buNone/>
              <a:defRPr sz="3000">
                <a:solidFill>
                  <a:srgbClr val="607D8B"/>
                </a:solidFill>
              </a:defRPr>
            </a:lvl3pPr>
            <a:lvl4pPr lvl="3" rtl="0">
              <a:spcBef>
                <a:spcPts val="0"/>
              </a:spcBef>
              <a:buClr>
                <a:srgbClr val="607D8B"/>
              </a:buClr>
              <a:buSzPct val="100000"/>
              <a:buNone/>
              <a:defRPr sz="3000">
                <a:solidFill>
                  <a:srgbClr val="607D8B"/>
                </a:solidFill>
              </a:defRPr>
            </a:lvl4pPr>
            <a:lvl5pPr lvl="4" rtl="0">
              <a:spcBef>
                <a:spcPts val="0"/>
              </a:spcBef>
              <a:buClr>
                <a:srgbClr val="607D8B"/>
              </a:buClr>
              <a:buSzPct val="100000"/>
              <a:buNone/>
              <a:defRPr sz="3000">
                <a:solidFill>
                  <a:srgbClr val="607D8B"/>
                </a:solidFill>
              </a:defRPr>
            </a:lvl5pPr>
            <a:lvl6pPr lvl="5" rtl="0">
              <a:spcBef>
                <a:spcPts val="0"/>
              </a:spcBef>
              <a:buClr>
                <a:srgbClr val="607D8B"/>
              </a:buClr>
              <a:buSzPct val="100000"/>
              <a:buNone/>
              <a:defRPr sz="3000">
                <a:solidFill>
                  <a:srgbClr val="607D8B"/>
                </a:solidFill>
              </a:defRPr>
            </a:lvl6pPr>
            <a:lvl7pPr lvl="6" rtl="0">
              <a:spcBef>
                <a:spcPts val="0"/>
              </a:spcBef>
              <a:buClr>
                <a:srgbClr val="607D8B"/>
              </a:buClr>
              <a:buSzPct val="100000"/>
              <a:buNone/>
              <a:defRPr sz="3000">
                <a:solidFill>
                  <a:srgbClr val="607D8B"/>
                </a:solidFill>
              </a:defRPr>
            </a:lvl7pPr>
            <a:lvl8pPr lvl="7" rtl="0">
              <a:spcBef>
                <a:spcPts val="0"/>
              </a:spcBef>
              <a:buClr>
                <a:srgbClr val="607D8B"/>
              </a:buClr>
              <a:buSzPct val="100000"/>
              <a:buNone/>
              <a:defRPr sz="3000">
                <a:solidFill>
                  <a:srgbClr val="607D8B"/>
                </a:solidFill>
              </a:defRPr>
            </a:lvl8pPr>
            <a:lvl9pPr lvl="8" rtl="0">
              <a:spcBef>
                <a:spcPts val="0"/>
              </a:spcBef>
              <a:buClr>
                <a:srgbClr val="607D8B"/>
              </a:buClr>
              <a:buSzPct val="100000"/>
              <a:buNone/>
              <a:defRPr sz="3000">
                <a:solidFill>
                  <a:srgbClr val="607D8B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896069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ubtitl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 txBox="1">
            <a:spLocks noGrp="1"/>
          </p:cNvSpPr>
          <p:nvPr>
            <p:ph type="ctrTitle"/>
          </p:nvPr>
        </p:nvSpPr>
        <p:spPr>
          <a:xfrm>
            <a:off x="1850821" y="2405987"/>
            <a:ext cx="5832600" cy="15465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buSzPct val="100000"/>
              <a:defRPr sz="4800" b="1"/>
            </a:lvl1pPr>
            <a:lvl2pPr lvl="1" rtl="0">
              <a:spcBef>
                <a:spcPts val="0"/>
              </a:spcBef>
              <a:buSzPct val="100000"/>
              <a:defRPr sz="4800" b="1"/>
            </a:lvl2pPr>
            <a:lvl3pPr lvl="2" rtl="0">
              <a:spcBef>
                <a:spcPts val="0"/>
              </a:spcBef>
              <a:buSzPct val="100000"/>
              <a:defRPr sz="4800" b="1"/>
            </a:lvl3pPr>
            <a:lvl4pPr lvl="3" rtl="0">
              <a:spcBef>
                <a:spcPts val="0"/>
              </a:spcBef>
              <a:buSzPct val="100000"/>
              <a:defRPr sz="4800" b="1"/>
            </a:lvl4pPr>
            <a:lvl5pPr lvl="4" rtl="0">
              <a:spcBef>
                <a:spcPts val="0"/>
              </a:spcBef>
              <a:buSzPct val="100000"/>
              <a:defRPr sz="4800" b="1"/>
            </a:lvl5pPr>
            <a:lvl6pPr lvl="5" rtl="0">
              <a:spcBef>
                <a:spcPts val="0"/>
              </a:spcBef>
              <a:buSzPct val="100000"/>
              <a:defRPr sz="4800" b="1"/>
            </a:lvl6pPr>
            <a:lvl7pPr lvl="6" rtl="0">
              <a:spcBef>
                <a:spcPts val="0"/>
              </a:spcBef>
              <a:buSzPct val="100000"/>
              <a:defRPr sz="4800" b="1"/>
            </a:lvl7pPr>
            <a:lvl8pPr lvl="7" rtl="0">
              <a:spcBef>
                <a:spcPts val="0"/>
              </a:spcBef>
              <a:buSzPct val="100000"/>
              <a:defRPr sz="4800" b="1"/>
            </a:lvl8pPr>
            <a:lvl9pPr lvl="8" rtl="0">
              <a:spcBef>
                <a:spcPts val="0"/>
              </a:spcBef>
              <a:buSzPct val="100000"/>
              <a:defRPr sz="4800" b="1"/>
            </a:lvl9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27" name="Shape 27"/>
          <p:cNvSpPr txBox="1">
            <a:spLocks noGrp="1"/>
          </p:cNvSpPr>
          <p:nvPr>
            <p:ph type="subTitle" idx="1"/>
          </p:nvPr>
        </p:nvSpPr>
        <p:spPr>
          <a:xfrm>
            <a:off x="1850821" y="4081610"/>
            <a:ext cx="5832600" cy="1046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Clr>
                <a:srgbClr val="607D8B"/>
              </a:buClr>
              <a:buNone/>
              <a:defRPr>
                <a:solidFill>
                  <a:srgbClr val="607D8B"/>
                </a:solidFill>
              </a:defRPr>
            </a:lvl1pPr>
            <a:lvl2pPr lvl="1" rtl="0">
              <a:spcBef>
                <a:spcPts val="0"/>
              </a:spcBef>
              <a:buClr>
                <a:srgbClr val="607D8B"/>
              </a:buClr>
              <a:buSzPct val="100000"/>
              <a:buNone/>
              <a:defRPr sz="3000">
                <a:solidFill>
                  <a:srgbClr val="607D8B"/>
                </a:solidFill>
              </a:defRPr>
            </a:lvl2pPr>
            <a:lvl3pPr lvl="2" rtl="0">
              <a:spcBef>
                <a:spcPts val="0"/>
              </a:spcBef>
              <a:buClr>
                <a:srgbClr val="607D8B"/>
              </a:buClr>
              <a:buSzPct val="100000"/>
              <a:buNone/>
              <a:defRPr sz="3000">
                <a:solidFill>
                  <a:srgbClr val="607D8B"/>
                </a:solidFill>
              </a:defRPr>
            </a:lvl3pPr>
            <a:lvl4pPr lvl="3" rtl="0">
              <a:spcBef>
                <a:spcPts val="0"/>
              </a:spcBef>
              <a:buClr>
                <a:srgbClr val="607D8B"/>
              </a:buClr>
              <a:buSzPct val="100000"/>
              <a:buNone/>
              <a:defRPr sz="3000">
                <a:solidFill>
                  <a:srgbClr val="607D8B"/>
                </a:solidFill>
              </a:defRPr>
            </a:lvl4pPr>
            <a:lvl5pPr lvl="4" rtl="0">
              <a:spcBef>
                <a:spcPts val="0"/>
              </a:spcBef>
              <a:buClr>
                <a:srgbClr val="607D8B"/>
              </a:buClr>
              <a:buSzPct val="100000"/>
              <a:buNone/>
              <a:defRPr sz="3000">
                <a:solidFill>
                  <a:srgbClr val="607D8B"/>
                </a:solidFill>
              </a:defRPr>
            </a:lvl5pPr>
            <a:lvl6pPr lvl="5" rtl="0">
              <a:spcBef>
                <a:spcPts val="0"/>
              </a:spcBef>
              <a:buClr>
                <a:srgbClr val="607D8B"/>
              </a:buClr>
              <a:buSzPct val="100000"/>
              <a:buNone/>
              <a:defRPr sz="3000">
                <a:solidFill>
                  <a:srgbClr val="607D8B"/>
                </a:solidFill>
              </a:defRPr>
            </a:lvl6pPr>
            <a:lvl7pPr lvl="6" rtl="0">
              <a:spcBef>
                <a:spcPts val="0"/>
              </a:spcBef>
              <a:buClr>
                <a:srgbClr val="607D8B"/>
              </a:buClr>
              <a:buSzPct val="100000"/>
              <a:buNone/>
              <a:defRPr sz="3000">
                <a:solidFill>
                  <a:srgbClr val="607D8B"/>
                </a:solidFill>
              </a:defRPr>
            </a:lvl7pPr>
            <a:lvl8pPr lvl="7" rtl="0">
              <a:spcBef>
                <a:spcPts val="0"/>
              </a:spcBef>
              <a:buClr>
                <a:srgbClr val="607D8B"/>
              </a:buClr>
              <a:buSzPct val="100000"/>
              <a:buNone/>
              <a:defRPr sz="3000">
                <a:solidFill>
                  <a:srgbClr val="607D8B"/>
                </a:solidFill>
              </a:defRPr>
            </a:lvl8pPr>
            <a:lvl9pPr lvl="8" rtl="0">
              <a:spcBef>
                <a:spcPts val="0"/>
              </a:spcBef>
              <a:buClr>
                <a:srgbClr val="607D8B"/>
              </a:buClr>
              <a:buSzPct val="100000"/>
              <a:buNone/>
              <a:defRPr sz="3000">
                <a:solidFill>
                  <a:srgbClr val="607D8B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7629388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Quote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Shape 29" descr="connections-05.png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10800000" flipH="1">
            <a:off x="5945" y="0"/>
            <a:ext cx="9132108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Shape 30"/>
          <p:cNvSpPr txBox="1">
            <a:spLocks noGrp="1"/>
          </p:cNvSpPr>
          <p:nvPr>
            <p:ph type="body" idx="1"/>
          </p:nvPr>
        </p:nvSpPr>
        <p:spPr>
          <a:xfrm>
            <a:off x="1215300" y="2501400"/>
            <a:ext cx="6713399" cy="10931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 rtl="0">
              <a:spcBef>
                <a:spcPts val="0"/>
              </a:spcBef>
              <a:buClr>
                <a:srgbClr val="263238"/>
              </a:buClr>
              <a:buSzPct val="100000"/>
              <a:defRPr sz="3600" i="1"/>
            </a:lvl1pPr>
            <a:lvl2pPr lvl="1" algn="ctr" rtl="0">
              <a:spcBef>
                <a:spcPts val="0"/>
              </a:spcBef>
              <a:buClr>
                <a:srgbClr val="263238"/>
              </a:buClr>
              <a:buSzPct val="100000"/>
              <a:defRPr sz="3600" i="1"/>
            </a:lvl2pPr>
            <a:lvl3pPr lvl="2" algn="ctr" rtl="0">
              <a:spcBef>
                <a:spcPts val="0"/>
              </a:spcBef>
              <a:buClr>
                <a:srgbClr val="263238"/>
              </a:buClr>
              <a:buSzPct val="100000"/>
              <a:defRPr sz="3600" i="1"/>
            </a:lvl3pPr>
            <a:lvl4pPr lvl="3" algn="ctr" rtl="0">
              <a:spcBef>
                <a:spcPts val="0"/>
              </a:spcBef>
              <a:buClr>
                <a:srgbClr val="263238"/>
              </a:buClr>
              <a:buSzPct val="100000"/>
              <a:defRPr sz="3600" i="1"/>
            </a:lvl4pPr>
            <a:lvl5pPr lvl="4" algn="ctr" rtl="0">
              <a:spcBef>
                <a:spcPts val="0"/>
              </a:spcBef>
              <a:buClr>
                <a:srgbClr val="263238"/>
              </a:buClr>
              <a:buSzPct val="100000"/>
              <a:defRPr sz="3600" i="1"/>
            </a:lvl5pPr>
            <a:lvl6pPr lvl="5" algn="ctr" rtl="0">
              <a:spcBef>
                <a:spcPts val="0"/>
              </a:spcBef>
              <a:buClr>
                <a:srgbClr val="263238"/>
              </a:buClr>
              <a:buSzPct val="100000"/>
              <a:defRPr sz="3600" i="1"/>
            </a:lvl6pPr>
            <a:lvl7pPr lvl="6" algn="ctr" rtl="0">
              <a:spcBef>
                <a:spcPts val="0"/>
              </a:spcBef>
              <a:buClr>
                <a:srgbClr val="263238"/>
              </a:buClr>
              <a:buSzPct val="100000"/>
              <a:defRPr sz="3600" i="1"/>
            </a:lvl7pPr>
            <a:lvl8pPr lvl="7" algn="ctr" rtl="0">
              <a:spcBef>
                <a:spcPts val="0"/>
              </a:spcBef>
              <a:buClr>
                <a:srgbClr val="263238"/>
              </a:buClr>
              <a:buSzPct val="100000"/>
              <a:defRPr sz="3600" i="1"/>
            </a:lvl8pPr>
            <a:lvl9pPr lvl="8" algn="ctr">
              <a:spcBef>
                <a:spcPts val="0"/>
              </a:spcBef>
              <a:buClr>
                <a:srgbClr val="263238"/>
              </a:buClr>
              <a:buSzPct val="100000"/>
              <a:defRPr sz="3600" i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31" name="Shape 31"/>
          <p:cNvGrpSpPr/>
          <p:nvPr/>
        </p:nvGrpSpPr>
        <p:grpSpPr>
          <a:xfrm>
            <a:off x="3593400" y="1074284"/>
            <a:ext cx="1957200" cy="1093199"/>
            <a:chOff x="3593400" y="1760084"/>
            <a:chExt cx="1957200" cy="1093199"/>
          </a:xfrm>
        </p:grpSpPr>
        <p:sp>
          <p:nvSpPr>
            <p:cNvPr id="32" name="Shape 32"/>
            <p:cNvSpPr txBox="1"/>
            <p:nvPr/>
          </p:nvSpPr>
          <p:spPr>
            <a:xfrm>
              <a:off x="3593400" y="1872096"/>
              <a:ext cx="1957200" cy="871499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91425" rIns="91425" bIns="91425" anchor="t" anchorCtr="0">
              <a:noAutofit/>
            </a:bodyPr>
            <a:lstStyle/>
            <a:p>
              <a:pPr lvl="0" algn="ctr">
                <a:spcBef>
                  <a:spcPts val="0"/>
                </a:spcBef>
                <a:buNone/>
              </a:pPr>
              <a:r>
                <a:rPr lang="en" sz="6000" b="1">
                  <a:solidFill>
                    <a:srgbClr val="0091EA"/>
                  </a:solidFill>
                  <a:latin typeface="Source Sans Pro"/>
                  <a:ea typeface="Source Sans Pro"/>
                  <a:cs typeface="Source Sans Pro"/>
                  <a:sym typeface="Source Sans Pro"/>
                </a:rPr>
                <a:t>“</a:t>
              </a:r>
            </a:p>
          </p:txBody>
        </p:sp>
        <p:sp>
          <p:nvSpPr>
            <p:cNvPr id="33" name="Shape 33"/>
            <p:cNvSpPr/>
            <p:nvPr/>
          </p:nvSpPr>
          <p:spPr>
            <a:xfrm>
              <a:off x="4025400" y="1760084"/>
              <a:ext cx="1093199" cy="1093199"/>
            </a:xfrm>
            <a:prstGeom prst="ellipse">
              <a:avLst/>
            </a:prstGeom>
            <a:noFill/>
            <a:ln w="9525" cap="flat" cmpd="sng">
              <a:solidFill>
                <a:srgbClr val="CFD8DC"/>
              </a:solidFill>
              <a:prstDash val="dash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34" name="Shape 34"/>
            <p:cNvSpPr/>
            <p:nvPr/>
          </p:nvSpPr>
          <p:spPr>
            <a:xfrm>
              <a:off x="4190700" y="1925384"/>
              <a:ext cx="762600" cy="762600"/>
            </a:xfrm>
            <a:prstGeom prst="ellipse">
              <a:avLst/>
            </a:prstGeom>
            <a:noFill/>
            <a:ln w="19050" cap="flat" cmpd="sng">
              <a:solidFill>
                <a:srgbClr val="CFD8DC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cxnSp>
        <p:nvCxnSpPr>
          <p:cNvPr id="35" name="Shape 35"/>
          <p:cNvCxnSpPr>
            <a:endCxn id="33" idx="1"/>
          </p:cNvCxnSpPr>
          <p:nvPr/>
        </p:nvCxnSpPr>
        <p:spPr>
          <a:xfrm>
            <a:off x="3742095" y="871980"/>
            <a:ext cx="443400" cy="362400"/>
          </a:xfrm>
          <a:prstGeom prst="straightConnector1">
            <a:avLst/>
          </a:prstGeom>
          <a:noFill/>
          <a:ln w="9525" cap="flat" cmpd="sng">
            <a:solidFill>
              <a:srgbClr val="CFD8DC"/>
            </a:solidFill>
            <a:prstDash val="solid"/>
            <a:round/>
            <a:headEnd type="none" w="lg" len="lg"/>
            <a:tailEnd type="none" w="lg" len="lg"/>
          </a:ln>
        </p:spPr>
      </p:cxnSp>
      <p:cxnSp>
        <p:nvCxnSpPr>
          <p:cNvPr id="36" name="Shape 36"/>
          <p:cNvCxnSpPr/>
          <p:nvPr/>
        </p:nvCxnSpPr>
        <p:spPr>
          <a:xfrm rot="10800000">
            <a:off x="4114799" y="269684"/>
            <a:ext cx="457200" cy="804600"/>
          </a:xfrm>
          <a:prstGeom prst="straightConnector1">
            <a:avLst/>
          </a:prstGeom>
          <a:noFill/>
          <a:ln w="9525" cap="flat" cmpd="sng">
            <a:solidFill>
              <a:srgbClr val="CFD8DC"/>
            </a:solidFill>
            <a:prstDash val="solid"/>
            <a:round/>
            <a:headEnd type="none" w="lg" len="lg"/>
            <a:tailEnd type="none" w="lg" len="lg"/>
          </a:ln>
        </p:spPr>
      </p:cxnSp>
      <p:cxnSp>
        <p:nvCxnSpPr>
          <p:cNvPr id="37" name="Shape 37"/>
          <p:cNvCxnSpPr/>
          <p:nvPr/>
        </p:nvCxnSpPr>
        <p:spPr>
          <a:xfrm rot="10800000" flipH="1">
            <a:off x="4749075" y="753124"/>
            <a:ext cx="95100" cy="348900"/>
          </a:xfrm>
          <a:prstGeom prst="straightConnector1">
            <a:avLst/>
          </a:prstGeom>
          <a:noFill/>
          <a:ln w="9525" cap="flat" cmpd="sng">
            <a:solidFill>
              <a:srgbClr val="CFD8DC"/>
            </a:solidFill>
            <a:prstDash val="solid"/>
            <a:round/>
            <a:headEnd type="none" w="lg" len="lg"/>
            <a:tailEnd type="none" w="lg" len="lg"/>
          </a:ln>
        </p:spPr>
      </p:cxnSp>
    </p:spTree>
    <p:extLst>
      <p:ext uri="{BB962C8B-B14F-4D97-AF65-F5344CB8AC3E}">
        <p14:creationId xmlns:p14="http://schemas.microsoft.com/office/powerpoint/2010/main" val="8334717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 txBox="1">
            <a:spLocks noGrp="1"/>
          </p:cNvSpPr>
          <p:nvPr>
            <p:ph type="title" hasCustomPrompt="1"/>
          </p:nvPr>
        </p:nvSpPr>
        <p:spPr>
          <a:xfrm>
            <a:off x="786150" y="410826"/>
            <a:ext cx="7571700" cy="9368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defRPr sz="2800"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r>
              <a:rPr lang="en-CA" dirty="0"/>
              <a:t>CLICK TO EDIT MASTER TITLE STYLE</a:t>
            </a:r>
          </a:p>
        </p:txBody>
      </p:sp>
      <p:sp>
        <p:nvSpPr>
          <p:cNvPr id="40" name="Shape 40"/>
          <p:cNvSpPr txBox="1">
            <a:spLocks noGrp="1"/>
          </p:cNvSpPr>
          <p:nvPr>
            <p:ph type="body" idx="1"/>
          </p:nvPr>
        </p:nvSpPr>
        <p:spPr>
          <a:xfrm>
            <a:off x="786150" y="1682266"/>
            <a:ext cx="7571700" cy="47648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9913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+ 2 columns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 txBox="1">
            <a:spLocks noGrp="1"/>
          </p:cNvSpPr>
          <p:nvPr>
            <p:ph type="title" hasCustomPrompt="1"/>
          </p:nvPr>
        </p:nvSpPr>
        <p:spPr>
          <a:xfrm>
            <a:off x="786150" y="410826"/>
            <a:ext cx="7571700" cy="9368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defRPr sz="2800"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r>
              <a:rPr lang="en-CA" dirty="0"/>
              <a:t>CLICK TO EDIT MASTER TITLE STYLE</a:t>
            </a:r>
          </a:p>
        </p:txBody>
      </p:sp>
      <p:sp>
        <p:nvSpPr>
          <p:cNvPr id="43" name="Shape 43"/>
          <p:cNvSpPr txBox="1">
            <a:spLocks noGrp="1"/>
          </p:cNvSpPr>
          <p:nvPr>
            <p:ph type="body" idx="1"/>
          </p:nvPr>
        </p:nvSpPr>
        <p:spPr>
          <a:xfrm>
            <a:off x="786137" y="1600200"/>
            <a:ext cx="3675300" cy="4967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2600"/>
            </a:lvl1pPr>
            <a:lvl2pPr lvl="1">
              <a:spcBef>
                <a:spcPts val="0"/>
              </a:spcBef>
              <a:buSzPct val="100000"/>
              <a:defRPr sz="2600"/>
            </a:lvl2pPr>
            <a:lvl3pPr lvl="2">
              <a:spcBef>
                <a:spcPts val="0"/>
              </a:spcBef>
              <a:buSzPct val="100000"/>
              <a:defRPr sz="2600"/>
            </a:lvl3pPr>
            <a:lvl4pPr lvl="3">
              <a:spcBef>
                <a:spcPts val="0"/>
              </a:spcBef>
              <a:buSzPct val="100000"/>
              <a:defRPr sz="2600"/>
            </a:lvl4pPr>
            <a:lvl5pPr lvl="4">
              <a:spcBef>
                <a:spcPts val="0"/>
              </a:spcBef>
              <a:buSzPct val="100000"/>
              <a:defRPr sz="2600"/>
            </a:lvl5pPr>
            <a:lvl6pPr lvl="5">
              <a:spcBef>
                <a:spcPts val="0"/>
              </a:spcBef>
              <a:buSzPct val="100000"/>
              <a:defRPr sz="2600"/>
            </a:lvl6pPr>
            <a:lvl7pPr lvl="6">
              <a:spcBef>
                <a:spcPts val="0"/>
              </a:spcBef>
              <a:buSzPct val="100000"/>
              <a:defRPr sz="2600"/>
            </a:lvl7pPr>
            <a:lvl8pPr lvl="7">
              <a:spcBef>
                <a:spcPts val="0"/>
              </a:spcBef>
              <a:buSzPct val="100000"/>
              <a:defRPr sz="2600"/>
            </a:lvl8pPr>
            <a:lvl9pPr lvl="8">
              <a:spcBef>
                <a:spcPts val="0"/>
              </a:spcBef>
              <a:buSzPct val="100000"/>
              <a:defRPr sz="2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Shape 44"/>
          <p:cNvSpPr txBox="1">
            <a:spLocks noGrp="1"/>
          </p:cNvSpPr>
          <p:nvPr>
            <p:ph type="body" idx="2"/>
          </p:nvPr>
        </p:nvSpPr>
        <p:spPr>
          <a:xfrm>
            <a:off x="4682658" y="1600200"/>
            <a:ext cx="3675300" cy="4967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2600"/>
            </a:lvl1pPr>
            <a:lvl2pPr lvl="1">
              <a:spcBef>
                <a:spcPts val="0"/>
              </a:spcBef>
              <a:buSzPct val="100000"/>
              <a:defRPr sz="2600"/>
            </a:lvl2pPr>
            <a:lvl3pPr lvl="2">
              <a:spcBef>
                <a:spcPts val="0"/>
              </a:spcBef>
              <a:buSzPct val="100000"/>
              <a:defRPr sz="2600"/>
            </a:lvl3pPr>
            <a:lvl4pPr lvl="3">
              <a:spcBef>
                <a:spcPts val="0"/>
              </a:spcBef>
              <a:buSzPct val="100000"/>
              <a:defRPr sz="2600"/>
            </a:lvl4pPr>
            <a:lvl5pPr lvl="4">
              <a:spcBef>
                <a:spcPts val="0"/>
              </a:spcBef>
              <a:buSzPct val="100000"/>
              <a:defRPr sz="2600"/>
            </a:lvl5pPr>
            <a:lvl6pPr lvl="5">
              <a:spcBef>
                <a:spcPts val="0"/>
              </a:spcBef>
              <a:buSzPct val="100000"/>
              <a:defRPr sz="2600"/>
            </a:lvl6pPr>
            <a:lvl7pPr lvl="6">
              <a:spcBef>
                <a:spcPts val="0"/>
              </a:spcBef>
              <a:buSzPct val="100000"/>
              <a:defRPr sz="2600"/>
            </a:lvl7pPr>
            <a:lvl8pPr lvl="7">
              <a:spcBef>
                <a:spcPts val="0"/>
              </a:spcBef>
              <a:buSzPct val="100000"/>
              <a:defRPr sz="2600"/>
            </a:lvl8pPr>
            <a:lvl9pPr lvl="8">
              <a:spcBef>
                <a:spcPts val="0"/>
              </a:spcBef>
              <a:buSzPct val="100000"/>
              <a:defRPr sz="2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798700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+ 3 columns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 txBox="1">
            <a:spLocks noGrp="1"/>
          </p:cNvSpPr>
          <p:nvPr>
            <p:ph type="title" hasCustomPrompt="1"/>
          </p:nvPr>
        </p:nvSpPr>
        <p:spPr>
          <a:xfrm>
            <a:off x="786150" y="410826"/>
            <a:ext cx="7571700" cy="9368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defRPr sz="2800"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r>
              <a:rPr lang="en-CA" dirty="0"/>
              <a:t>CLICK TO EDIT MASTER TITLE STYLE</a:t>
            </a:r>
          </a:p>
        </p:txBody>
      </p:sp>
      <p:sp>
        <p:nvSpPr>
          <p:cNvPr id="47" name="Shape 47"/>
          <p:cNvSpPr txBox="1">
            <a:spLocks noGrp="1"/>
          </p:cNvSpPr>
          <p:nvPr>
            <p:ph type="body" idx="1"/>
          </p:nvPr>
        </p:nvSpPr>
        <p:spPr>
          <a:xfrm>
            <a:off x="786150" y="1600200"/>
            <a:ext cx="2419799" cy="4967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2000"/>
            </a:lvl1pPr>
            <a:lvl2pPr lvl="1" rtl="0">
              <a:spcBef>
                <a:spcPts val="0"/>
              </a:spcBef>
              <a:buSzPct val="100000"/>
              <a:defRPr sz="2000"/>
            </a:lvl2pPr>
            <a:lvl3pPr lvl="2" rtl="0">
              <a:spcBef>
                <a:spcPts val="0"/>
              </a:spcBef>
              <a:buSzPct val="100000"/>
              <a:defRPr sz="2000"/>
            </a:lvl3pPr>
            <a:lvl4pPr lvl="3" rtl="0">
              <a:spcBef>
                <a:spcPts val="0"/>
              </a:spcBef>
              <a:buSzPct val="100000"/>
              <a:defRPr sz="2000"/>
            </a:lvl4pPr>
            <a:lvl5pPr lvl="4" rtl="0">
              <a:spcBef>
                <a:spcPts val="0"/>
              </a:spcBef>
              <a:buSzPct val="100000"/>
              <a:defRPr sz="2000"/>
            </a:lvl5pPr>
            <a:lvl6pPr lvl="5" rtl="0">
              <a:spcBef>
                <a:spcPts val="0"/>
              </a:spcBef>
              <a:buSzPct val="100000"/>
              <a:defRPr sz="2000"/>
            </a:lvl6pPr>
            <a:lvl7pPr lvl="6" rtl="0">
              <a:spcBef>
                <a:spcPts val="0"/>
              </a:spcBef>
              <a:buSzPct val="100000"/>
              <a:defRPr sz="2000"/>
            </a:lvl7pPr>
            <a:lvl8pPr lvl="7" rtl="0">
              <a:spcBef>
                <a:spcPts val="0"/>
              </a:spcBef>
              <a:buSzPct val="100000"/>
              <a:defRPr sz="2000"/>
            </a:lvl8pPr>
            <a:lvl9pPr lvl="8" rtl="0">
              <a:spcBef>
                <a:spcPts val="0"/>
              </a:spcBef>
              <a:buSzPct val="100000"/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8" name="Shape 48"/>
          <p:cNvSpPr txBox="1">
            <a:spLocks noGrp="1"/>
          </p:cNvSpPr>
          <p:nvPr>
            <p:ph type="body" idx="2"/>
          </p:nvPr>
        </p:nvSpPr>
        <p:spPr>
          <a:xfrm>
            <a:off x="3329991" y="1600200"/>
            <a:ext cx="2419799" cy="4967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2000"/>
            </a:lvl1pPr>
            <a:lvl2pPr lvl="1" rtl="0">
              <a:spcBef>
                <a:spcPts val="0"/>
              </a:spcBef>
              <a:buSzPct val="100000"/>
              <a:defRPr sz="2000"/>
            </a:lvl2pPr>
            <a:lvl3pPr lvl="2" rtl="0">
              <a:spcBef>
                <a:spcPts val="0"/>
              </a:spcBef>
              <a:buSzPct val="100000"/>
              <a:defRPr sz="2000"/>
            </a:lvl3pPr>
            <a:lvl4pPr lvl="3" rtl="0">
              <a:spcBef>
                <a:spcPts val="0"/>
              </a:spcBef>
              <a:buSzPct val="100000"/>
              <a:defRPr sz="2000"/>
            </a:lvl4pPr>
            <a:lvl5pPr lvl="4" rtl="0">
              <a:spcBef>
                <a:spcPts val="0"/>
              </a:spcBef>
              <a:buSzPct val="100000"/>
              <a:defRPr sz="2000"/>
            </a:lvl5pPr>
            <a:lvl6pPr lvl="5" rtl="0">
              <a:spcBef>
                <a:spcPts val="0"/>
              </a:spcBef>
              <a:buSzPct val="100000"/>
              <a:defRPr sz="2000"/>
            </a:lvl6pPr>
            <a:lvl7pPr lvl="6" rtl="0">
              <a:spcBef>
                <a:spcPts val="0"/>
              </a:spcBef>
              <a:buSzPct val="100000"/>
              <a:defRPr sz="2000"/>
            </a:lvl7pPr>
            <a:lvl8pPr lvl="7" rtl="0">
              <a:spcBef>
                <a:spcPts val="0"/>
              </a:spcBef>
              <a:buSzPct val="100000"/>
              <a:defRPr sz="2000"/>
            </a:lvl8pPr>
            <a:lvl9pPr lvl="8" rtl="0">
              <a:spcBef>
                <a:spcPts val="0"/>
              </a:spcBef>
              <a:buSzPct val="100000"/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9" name="Shape 49"/>
          <p:cNvSpPr txBox="1">
            <a:spLocks noGrp="1"/>
          </p:cNvSpPr>
          <p:nvPr>
            <p:ph type="body" idx="3"/>
          </p:nvPr>
        </p:nvSpPr>
        <p:spPr>
          <a:xfrm>
            <a:off x="5873833" y="1600200"/>
            <a:ext cx="2419799" cy="4967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2000"/>
            </a:lvl1pPr>
            <a:lvl2pPr lvl="1" rtl="0">
              <a:spcBef>
                <a:spcPts val="0"/>
              </a:spcBef>
              <a:buSzPct val="100000"/>
              <a:defRPr sz="2000"/>
            </a:lvl2pPr>
            <a:lvl3pPr lvl="2" rtl="0">
              <a:spcBef>
                <a:spcPts val="0"/>
              </a:spcBef>
              <a:buSzPct val="100000"/>
              <a:defRPr sz="2000"/>
            </a:lvl3pPr>
            <a:lvl4pPr lvl="3" rtl="0">
              <a:spcBef>
                <a:spcPts val="0"/>
              </a:spcBef>
              <a:buSzPct val="100000"/>
              <a:defRPr sz="2000"/>
            </a:lvl4pPr>
            <a:lvl5pPr lvl="4" rtl="0">
              <a:spcBef>
                <a:spcPts val="0"/>
              </a:spcBef>
              <a:buSzPct val="100000"/>
              <a:defRPr sz="2000"/>
            </a:lvl5pPr>
            <a:lvl6pPr lvl="5" rtl="0">
              <a:spcBef>
                <a:spcPts val="0"/>
              </a:spcBef>
              <a:buSzPct val="100000"/>
              <a:defRPr sz="2000"/>
            </a:lvl6pPr>
            <a:lvl7pPr lvl="6" rtl="0">
              <a:spcBef>
                <a:spcPts val="0"/>
              </a:spcBef>
              <a:buSzPct val="100000"/>
              <a:defRPr sz="2000"/>
            </a:lvl7pPr>
            <a:lvl8pPr lvl="7" rtl="0">
              <a:spcBef>
                <a:spcPts val="0"/>
              </a:spcBef>
              <a:buSzPct val="100000"/>
              <a:defRPr sz="2000"/>
            </a:lvl8pPr>
            <a:lvl9pPr lvl="8" rtl="0">
              <a:spcBef>
                <a:spcPts val="0"/>
              </a:spcBef>
              <a:buSzPct val="100000"/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0932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 txBox="1">
            <a:spLocks noGrp="1"/>
          </p:cNvSpPr>
          <p:nvPr>
            <p:ph type="title" hasCustomPrompt="1"/>
          </p:nvPr>
        </p:nvSpPr>
        <p:spPr>
          <a:xfrm>
            <a:off x="786150" y="410826"/>
            <a:ext cx="7571700" cy="9368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defRPr sz="2800"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r>
              <a:rPr lang="en-CA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344219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_Text_Inden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13117" y="0"/>
            <a:ext cx="8496944" cy="59241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323528" y="764704"/>
            <a:ext cx="8496944" cy="5298153"/>
          </a:xfrm>
        </p:spPr>
        <p:txBody>
          <a:bodyPr/>
          <a:lstStyle>
            <a:lvl2pPr marL="542925" indent="0">
              <a:defRPr/>
            </a:lvl2pPr>
            <a:lvl3pPr marL="1073150" indent="0">
              <a:defRPr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362522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4B8511FB-1334-4B60-8AC5-65AD036240BA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01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 txBox="1">
            <a:spLocks noGrp="1"/>
          </p:cNvSpPr>
          <p:nvPr>
            <p:ph type="body" idx="1"/>
          </p:nvPr>
        </p:nvSpPr>
        <p:spPr>
          <a:xfrm>
            <a:off x="457200" y="5407123"/>
            <a:ext cx="8229600" cy="491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>
              <a:spcBef>
                <a:spcPts val="360"/>
              </a:spcBef>
              <a:buSzPct val="100000"/>
              <a:buNone/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232206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57274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complete patter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/>
          <p:nvPr/>
        </p:nvSpPr>
        <p:spPr>
          <a:xfrm>
            <a:off x="-26550" y="-19800"/>
            <a:ext cx="9197100" cy="6897600"/>
          </a:xfrm>
          <a:prstGeom prst="rect">
            <a:avLst/>
          </a:prstGeom>
          <a:solidFill>
            <a:srgbClr val="CFD8DC">
              <a:alpha val="4923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313852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542925" indent="0">
              <a:defRPr/>
            </a:lvl2pPr>
            <a:lvl3pPr marL="1073150" indent="0">
              <a:defRPr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5C92FB46-639B-4A79-9374-7F777F73EBE4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7711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_Ind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542925" indent="0">
              <a:defRPr/>
            </a:lvl2pPr>
            <a:lvl3pPr marL="1073150" indent="0">
              <a:defRPr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4B8511FB-1334-4B60-8AC5-65AD036240BA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8320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6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786150" y="410826"/>
            <a:ext cx="7571700" cy="9368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buClr>
                <a:srgbClr val="0091EA"/>
              </a:buClr>
              <a:buSzPct val="100000"/>
              <a:buFont typeface="Roboto Slab"/>
              <a:buNone/>
              <a:defRPr sz="2000">
                <a:solidFill>
                  <a:srgbClr val="0091EA"/>
                </a:solidFill>
                <a:latin typeface="Roboto Slab"/>
                <a:ea typeface="Roboto Slab"/>
                <a:cs typeface="Roboto Slab"/>
                <a:sym typeface="Roboto Slab"/>
              </a:defRPr>
            </a:lvl1pPr>
            <a:lvl2pPr lvl="1">
              <a:spcBef>
                <a:spcPts val="0"/>
              </a:spcBef>
              <a:buClr>
                <a:srgbClr val="0091EA"/>
              </a:buClr>
              <a:buSzPct val="100000"/>
              <a:buFont typeface="Roboto Slab"/>
              <a:buNone/>
              <a:defRPr sz="2000">
                <a:solidFill>
                  <a:srgbClr val="0091EA"/>
                </a:solidFill>
                <a:latin typeface="Roboto Slab"/>
                <a:ea typeface="Roboto Slab"/>
                <a:cs typeface="Roboto Slab"/>
                <a:sym typeface="Roboto Slab"/>
              </a:defRPr>
            </a:lvl2pPr>
            <a:lvl3pPr lvl="2">
              <a:spcBef>
                <a:spcPts val="0"/>
              </a:spcBef>
              <a:buClr>
                <a:srgbClr val="0091EA"/>
              </a:buClr>
              <a:buSzPct val="100000"/>
              <a:buFont typeface="Roboto Slab"/>
              <a:buNone/>
              <a:defRPr sz="2000">
                <a:solidFill>
                  <a:srgbClr val="0091EA"/>
                </a:solidFill>
                <a:latin typeface="Roboto Slab"/>
                <a:ea typeface="Roboto Slab"/>
                <a:cs typeface="Roboto Slab"/>
                <a:sym typeface="Roboto Slab"/>
              </a:defRPr>
            </a:lvl3pPr>
            <a:lvl4pPr lvl="3">
              <a:spcBef>
                <a:spcPts val="0"/>
              </a:spcBef>
              <a:buClr>
                <a:srgbClr val="0091EA"/>
              </a:buClr>
              <a:buSzPct val="100000"/>
              <a:buFont typeface="Roboto Slab"/>
              <a:buNone/>
              <a:defRPr sz="2000">
                <a:solidFill>
                  <a:srgbClr val="0091EA"/>
                </a:solidFill>
                <a:latin typeface="Roboto Slab"/>
                <a:ea typeface="Roboto Slab"/>
                <a:cs typeface="Roboto Slab"/>
                <a:sym typeface="Roboto Slab"/>
              </a:defRPr>
            </a:lvl4pPr>
            <a:lvl5pPr lvl="4">
              <a:spcBef>
                <a:spcPts val="0"/>
              </a:spcBef>
              <a:buClr>
                <a:srgbClr val="0091EA"/>
              </a:buClr>
              <a:buSzPct val="100000"/>
              <a:buFont typeface="Roboto Slab"/>
              <a:buNone/>
              <a:defRPr sz="2000">
                <a:solidFill>
                  <a:srgbClr val="0091EA"/>
                </a:solidFill>
                <a:latin typeface="Roboto Slab"/>
                <a:ea typeface="Roboto Slab"/>
                <a:cs typeface="Roboto Slab"/>
                <a:sym typeface="Roboto Slab"/>
              </a:defRPr>
            </a:lvl5pPr>
            <a:lvl6pPr lvl="5">
              <a:spcBef>
                <a:spcPts val="0"/>
              </a:spcBef>
              <a:buClr>
                <a:srgbClr val="0091EA"/>
              </a:buClr>
              <a:buSzPct val="100000"/>
              <a:buFont typeface="Roboto Slab"/>
              <a:buNone/>
              <a:defRPr sz="2000">
                <a:solidFill>
                  <a:srgbClr val="0091EA"/>
                </a:solidFill>
                <a:latin typeface="Roboto Slab"/>
                <a:ea typeface="Roboto Slab"/>
                <a:cs typeface="Roboto Slab"/>
                <a:sym typeface="Roboto Slab"/>
              </a:defRPr>
            </a:lvl6pPr>
            <a:lvl7pPr lvl="6">
              <a:spcBef>
                <a:spcPts val="0"/>
              </a:spcBef>
              <a:buClr>
                <a:srgbClr val="0091EA"/>
              </a:buClr>
              <a:buSzPct val="100000"/>
              <a:buFont typeface="Roboto Slab"/>
              <a:buNone/>
              <a:defRPr sz="2000">
                <a:solidFill>
                  <a:srgbClr val="0091EA"/>
                </a:solidFill>
                <a:latin typeface="Roboto Slab"/>
                <a:ea typeface="Roboto Slab"/>
                <a:cs typeface="Roboto Slab"/>
                <a:sym typeface="Roboto Slab"/>
              </a:defRPr>
            </a:lvl7pPr>
            <a:lvl8pPr lvl="7">
              <a:spcBef>
                <a:spcPts val="0"/>
              </a:spcBef>
              <a:buClr>
                <a:srgbClr val="0091EA"/>
              </a:buClr>
              <a:buSzPct val="100000"/>
              <a:buFont typeface="Roboto Slab"/>
              <a:buNone/>
              <a:defRPr sz="2000">
                <a:solidFill>
                  <a:srgbClr val="0091EA"/>
                </a:solidFill>
                <a:latin typeface="Roboto Slab"/>
                <a:ea typeface="Roboto Slab"/>
                <a:cs typeface="Roboto Slab"/>
                <a:sym typeface="Roboto Slab"/>
              </a:defRPr>
            </a:lvl8pPr>
            <a:lvl9pPr lvl="8">
              <a:spcBef>
                <a:spcPts val="0"/>
              </a:spcBef>
              <a:buClr>
                <a:srgbClr val="0091EA"/>
              </a:buClr>
              <a:buSzPct val="100000"/>
              <a:buFont typeface="Roboto Slab"/>
              <a:buNone/>
              <a:defRPr sz="2000">
                <a:solidFill>
                  <a:srgbClr val="0091EA"/>
                </a:solidFill>
                <a:latin typeface="Roboto Slab"/>
                <a:ea typeface="Roboto Slab"/>
                <a:cs typeface="Roboto Slab"/>
                <a:sym typeface="Roboto Slab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786150" y="1682266"/>
            <a:ext cx="7571700" cy="47648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600"/>
              </a:spcBef>
              <a:buClr>
                <a:srgbClr val="CFD8DC"/>
              </a:buClr>
              <a:buSzPct val="100000"/>
              <a:buFont typeface="Source Sans Pro"/>
              <a:buChar char="◎"/>
              <a:defRPr sz="3000">
                <a:solidFill>
                  <a:srgbClr val="26323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lvl="1">
              <a:spcBef>
                <a:spcPts val="480"/>
              </a:spcBef>
              <a:buClr>
                <a:srgbClr val="CFD8DC"/>
              </a:buClr>
              <a:buSzPct val="100000"/>
              <a:buFont typeface="Source Sans Pro"/>
              <a:buChar char="○"/>
              <a:defRPr sz="2400">
                <a:solidFill>
                  <a:srgbClr val="26323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lvl="2">
              <a:spcBef>
                <a:spcPts val="480"/>
              </a:spcBef>
              <a:buClr>
                <a:srgbClr val="CFD8DC"/>
              </a:buClr>
              <a:buSzPct val="100000"/>
              <a:buFont typeface="Source Sans Pro"/>
              <a:buChar char="◉"/>
              <a:defRPr sz="2400">
                <a:solidFill>
                  <a:srgbClr val="26323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lvl="3">
              <a:spcBef>
                <a:spcPts val="360"/>
              </a:spcBef>
              <a:buClr>
                <a:srgbClr val="CFD8DC"/>
              </a:buClr>
              <a:buSzPct val="100000"/>
              <a:buFont typeface="Source Sans Pro"/>
              <a:defRPr sz="1800">
                <a:solidFill>
                  <a:srgbClr val="26323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lvl="4">
              <a:spcBef>
                <a:spcPts val="360"/>
              </a:spcBef>
              <a:buClr>
                <a:srgbClr val="CFD8DC"/>
              </a:buClr>
              <a:buSzPct val="100000"/>
              <a:buFont typeface="Source Sans Pro"/>
              <a:defRPr sz="1800">
                <a:solidFill>
                  <a:srgbClr val="26323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lvl="5">
              <a:spcBef>
                <a:spcPts val="360"/>
              </a:spcBef>
              <a:buClr>
                <a:srgbClr val="CFD8DC"/>
              </a:buClr>
              <a:buSzPct val="100000"/>
              <a:buFont typeface="Source Sans Pro"/>
              <a:defRPr sz="1800">
                <a:solidFill>
                  <a:srgbClr val="26323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lvl="6">
              <a:spcBef>
                <a:spcPts val="360"/>
              </a:spcBef>
              <a:buClr>
                <a:srgbClr val="CFD8DC"/>
              </a:buClr>
              <a:buSzPct val="100000"/>
              <a:buFont typeface="Source Sans Pro"/>
              <a:defRPr sz="1800">
                <a:solidFill>
                  <a:srgbClr val="26323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lvl="7">
              <a:spcBef>
                <a:spcPts val="360"/>
              </a:spcBef>
              <a:buClr>
                <a:srgbClr val="CFD8DC"/>
              </a:buClr>
              <a:buSzPct val="100000"/>
              <a:buFont typeface="Source Sans Pro"/>
              <a:defRPr sz="1800">
                <a:solidFill>
                  <a:srgbClr val="26323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lvl="8">
              <a:spcBef>
                <a:spcPts val="360"/>
              </a:spcBef>
              <a:buClr>
                <a:srgbClr val="CFD8DC"/>
              </a:buClr>
              <a:buSzPct val="100000"/>
              <a:buFont typeface="Source Sans Pro"/>
              <a:defRPr sz="1800">
                <a:solidFill>
                  <a:srgbClr val="26323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89914891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6" r:id="rId13"/>
    <p:sldLayoutId id="2147483687" r:id="rId14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Final Exam </a:t>
            </a:r>
            <a:br>
              <a:rPr lang="en-GB" dirty="0"/>
            </a:br>
            <a:r>
              <a:rPr lang="en-GB" dirty="0"/>
              <a:t>Review</a:t>
            </a:r>
          </a:p>
        </p:txBody>
      </p:sp>
      <p:sp>
        <p:nvSpPr>
          <p:cNvPr id="13314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Instructor Todd Armstrong</a:t>
            </a:r>
          </a:p>
          <a:p>
            <a:r>
              <a:rPr lang="en-GB"/>
              <a:t>Fall </a:t>
            </a:r>
            <a:r>
              <a:rPr lang="en-GB" smtClean="0"/>
              <a:t>2018</a:t>
            </a:r>
            <a:endParaRPr lang="en-GB" dirty="0"/>
          </a:p>
          <a:p>
            <a:r>
              <a:rPr lang="en-GB" dirty="0"/>
              <a:t>QUA 1206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AIMS</a:t>
            </a:r>
          </a:p>
        </p:txBody>
      </p:sp>
      <p:sp>
        <p:nvSpPr>
          <p:cNvPr id="1433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Review material covered in the course since the midterm</a:t>
            </a:r>
          </a:p>
          <a:p>
            <a:pPr>
              <a:buNone/>
            </a:pPr>
            <a:endParaRPr lang="en-GB" dirty="0"/>
          </a:p>
          <a:p>
            <a:r>
              <a:rPr lang="en-GB" dirty="0"/>
              <a:t>Target areas that appear to be issues for the class</a:t>
            </a:r>
          </a:p>
          <a:p>
            <a:pPr>
              <a:buNone/>
            </a:pPr>
            <a:endParaRPr lang="en-GB" dirty="0"/>
          </a:p>
          <a:p>
            <a:r>
              <a:rPr lang="en-GB" dirty="0"/>
              <a:t>Provide 1-on-1 in-class support for students with specific questions</a:t>
            </a:r>
          </a:p>
          <a:p>
            <a:endParaRPr lang="en-GB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8511FB-1334-4B60-8AC5-65AD036240BA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3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ART OF PRESENTING 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>
                <a:solidFill>
                  <a:schemeClr val="tx1"/>
                </a:solidFill>
              </a:rPr>
              <a:t>Graphs should (</a:t>
            </a:r>
            <a:r>
              <a:rPr lang="en-GB" dirty="0" err="1">
                <a:solidFill>
                  <a:schemeClr val="tx1"/>
                </a:solidFill>
              </a:rPr>
              <a:t>Tufte</a:t>
            </a:r>
            <a:r>
              <a:rPr lang="en-GB" dirty="0">
                <a:solidFill>
                  <a:schemeClr val="tx1"/>
                </a:solidFill>
              </a:rPr>
              <a:t>, 2001):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dirty="0">
                <a:solidFill>
                  <a:schemeClr val="tx1"/>
                </a:solidFill>
              </a:rPr>
              <a:t>Show the data.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dirty="0">
                <a:solidFill>
                  <a:schemeClr val="tx1"/>
                </a:solidFill>
              </a:rPr>
              <a:t>Induce the reader to think about the data being presented (rather than some other aspect of the graph).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dirty="0">
                <a:solidFill>
                  <a:schemeClr val="tx1"/>
                </a:solidFill>
              </a:rPr>
              <a:t>Avoid distorting the data.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dirty="0">
                <a:solidFill>
                  <a:schemeClr val="tx1"/>
                </a:solidFill>
              </a:rPr>
              <a:t>Present many numbers with minimum ink.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dirty="0">
                <a:solidFill>
                  <a:schemeClr val="tx1"/>
                </a:solidFill>
              </a:rPr>
              <a:t>Make large data sets (assuming you have one) coherent.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dirty="0">
                <a:solidFill>
                  <a:schemeClr val="tx1"/>
                </a:solidFill>
              </a:rPr>
              <a:t>Encourage the reader to compare different pieces of data.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dirty="0">
                <a:solidFill>
                  <a:schemeClr val="tx1"/>
                </a:solidFill>
              </a:rPr>
              <a:t>Reveal data – INSIGHT!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8511FB-1334-4B60-8AC5-65AD036240BA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HISTOGRAMS: 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92080" y="3655283"/>
            <a:ext cx="3528392" cy="2407574"/>
          </a:xfrm>
        </p:spPr>
        <p:txBody>
          <a:bodyPr rtlCol="0">
            <a:normAutofit fontScale="77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/>
              <a:t>The ‘population pyramid’ applies to several types of graphs; but is particularly useful when looking at distributions across categorical variables</a:t>
            </a:r>
          </a:p>
          <a:p>
            <a:pPr fontAlgn="auto">
              <a:spcAft>
                <a:spcPts val="0"/>
              </a:spcAft>
              <a:buNone/>
              <a:defRPr/>
            </a:pP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79512" y="692696"/>
            <a:ext cx="7488832" cy="646331"/>
          </a:xfrm>
          <a:prstGeom prst="rect">
            <a:avLst/>
          </a:prstGeom>
          <a:noFill/>
          <a:ln w="38100"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/>
              <a:t>Using the ‘student_financial.sav’ datafile, create a histogram for the ‘age’ variable; comparing TFSA-holders and non-TFSA holders.</a:t>
            </a: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143" y="1499792"/>
            <a:ext cx="4808340" cy="5169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1331640" y="4706144"/>
            <a:ext cx="2376264" cy="57606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Arrow Connector 7"/>
          <p:cNvCxnSpPr>
            <a:endCxn id="9" idx="1"/>
          </p:cNvCxnSpPr>
          <p:nvPr/>
        </p:nvCxnSpPr>
        <p:spPr>
          <a:xfrm flipV="1">
            <a:off x="3563888" y="1844824"/>
            <a:ext cx="1512168" cy="288032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5076056" y="1484784"/>
            <a:ext cx="3888432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92500" lnSpcReduction="20000"/>
          </a:bodyPr>
          <a:lstStyle/>
          <a:p>
            <a:pPr marL="273050" marR="0" lvl="0" indent="-2730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Arial" pitchFamily="34" charset="0"/>
              <a:buChar char="•"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Which one of these do we choose?</a:t>
            </a:r>
          </a:p>
          <a:p>
            <a:pPr marL="273050" marR="0" lvl="0" indent="-2730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 pitchFamily="18" charset="2"/>
              <a:buNone/>
              <a:tabLst/>
              <a:defRPr/>
            </a:pP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2177361"/>
            <a:ext cx="1368152" cy="133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8511FB-1334-4B60-8AC5-65AD036240BA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dirty="0"/>
              <a:t>WHAT IS A CORRELATION?</a:t>
            </a:r>
          </a:p>
        </p:txBody>
      </p:sp>
      <p:sp>
        <p:nvSpPr>
          <p:cNvPr id="3584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dirty="0"/>
              <a:t>It is a way of measuring the extent to which two variables are related.</a:t>
            </a:r>
          </a:p>
          <a:p>
            <a:pPr lvl="1"/>
            <a:r>
              <a:rPr lang="en-GB" dirty="0"/>
              <a:t>A measure of association; relationship</a:t>
            </a:r>
          </a:p>
          <a:p>
            <a:pPr eaLnBrk="1" hangingPunct="1"/>
            <a:r>
              <a:rPr lang="en-GB" dirty="0"/>
              <a:t>It measures the pattern of responses across variables.</a:t>
            </a:r>
          </a:p>
          <a:p>
            <a:pPr lvl="1"/>
            <a:r>
              <a:rPr lang="en-GB" dirty="0"/>
              <a:t>The degree to which scores between two variables </a:t>
            </a:r>
            <a:r>
              <a:rPr lang="en-GB" b="1" dirty="0"/>
              <a:t>move together</a:t>
            </a:r>
          </a:p>
          <a:p>
            <a:pPr lvl="1"/>
            <a:r>
              <a:rPr lang="en-GB" i="1" dirty="0"/>
              <a:t>The </a:t>
            </a:r>
            <a:r>
              <a:rPr lang="en-GB" b="1" i="1" dirty="0"/>
              <a:t>greater</a:t>
            </a:r>
            <a:r>
              <a:rPr lang="en-GB" i="1" dirty="0"/>
              <a:t> the client affinity with the company, the </a:t>
            </a:r>
            <a:r>
              <a:rPr lang="en-GB" b="1" i="1" dirty="0"/>
              <a:t>more likely </a:t>
            </a:r>
            <a:r>
              <a:rPr lang="en-GB" i="1" dirty="0"/>
              <a:t>they are to recommend its products / services to others</a:t>
            </a:r>
          </a:p>
          <a:p>
            <a:r>
              <a:rPr lang="en-GB" dirty="0"/>
              <a:t>Remember: correlation </a:t>
            </a:r>
            <a:r>
              <a:rPr lang="fr-CA" dirty="0">
                <a:cs typeface="Arial" charset="0"/>
              </a:rPr>
              <a:t>≠ </a:t>
            </a:r>
            <a:r>
              <a:rPr lang="fr-CA" dirty="0" err="1">
                <a:cs typeface="Arial" charset="0"/>
              </a:rPr>
              <a:t>causality</a:t>
            </a:r>
            <a:endParaRPr lang="en-GB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8511FB-1334-4B60-8AC5-65AD036240BA}" type="slidenum">
              <a:rPr lang="en-GB" smtClean="0"/>
              <a:pPr>
                <a:defRPr/>
              </a:pPr>
              <a:t>5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58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58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58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58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58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dirty="0"/>
              <a:t>THE PEARSON CORRELATION COEFFICIENT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r>
              <a:rPr lang="en-CA" dirty="0"/>
              <a:t>The degree to which two variables (interval</a:t>
            </a:r>
            <a:r>
              <a:rPr lang="en-CA" dirty="0">
                <a:cs typeface="Tahoma" pitchFamily="34" charset="0"/>
              </a:rPr>
              <a:t>/ratio) are correlated can be calculated through Pearson </a:t>
            </a:r>
            <a:r>
              <a:rPr lang="en-CA" i="1" dirty="0">
                <a:cs typeface="Tahoma" pitchFamily="34" charset="0"/>
              </a:rPr>
              <a:t>R.</a:t>
            </a:r>
          </a:p>
          <a:p>
            <a:r>
              <a:rPr lang="en-CA" sz="2800" dirty="0"/>
              <a:t>Direction: the value of Pearson R can be either </a:t>
            </a:r>
            <a:r>
              <a:rPr lang="en-CA" sz="2800" i="1" dirty="0"/>
              <a:t>positive or negative</a:t>
            </a:r>
            <a:r>
              <a:rPr lang="en-CA" sz="2800" dirty="0"/>
              <a:t> </a:t>
            </a:r>
          </a:p>
          <a:p>
            <a:pPr lvl="1"/>
            <a:r>
              <a:rPr lang="en-CA" sz="2400" dirty="0"/>
              <a:t>Positive: variables change in the </a:t>
            </a:r>
            <a:r>
              <a:rPr lang="en-CA" sz="2400" i="1" dirty="0"/>
              <a:t>same</a:t>
            </a:r>
            <a:r>
              <a:rPr lang="en-CA" sz="2400" dirty="0"/>
              <a:t> direction</a:t>
            </a:r>
          </a:p>
          <a:p>
            <a:pPr lvl="1"/>
            <a:r>
              <a:rPr lang="en-CA" sz="2400" dirty="0"/>
              <a:t>Negative: variables change in </a:t>
            </a:r>
            <a:r>
              <a:rPr lang="en-CA" sz="2400" i="1" dirty="0"/>
              <a:t>opposite</a:t>
            </a:r>
            <a:r>
              <a:rPr lang="en-CA" sz="2400" dirty="0"/>
              <a:t> directions</a:t>
            </a:r>
            <a:r>
              <a:rPr lang="en-CA" sz="2400" i="1" baseline="-25000" dirty="0"/>
              <a:t>  </a:t>
            </a:r>
          </a:p>
          <a:p>
            <a:r>
              <a:rPr lang="en-CA" dirty="0">
                <a:cs typeface="Tahoma" pitchFamily="34" charset="0"/>
              </a:rPr>
              <a:t>The </a:t>
            </a:r>
            <a:r>
              <a:rPr lang="en-CA" b="1" dirty="0">
                <a:cs typeface="Tahoma" pitchFamily="34" charset="0"/>
              </a:rPr>
              <a:t>strength</a:t>
            </a:r>
            <a:r>
              <a:rPr lang="en-CA" dirty="0">
                <a:cs typeface="Tahoma" pitchFamily="34" charset="0"/>
              </a:rPr>
              <a:t> of a correlation is not weakened by the presence of a negative coefficient</a:t>
            </a:r>
          </a:p>
          <a:p>
            <a:pPr lvl="1"/>
            <a:r>
              <a:rPr lang="en-CA" dirty="0">
                <a:cs typeface="Tahoma" pitchFamily="34" charset="0"/>
              </a:rPr>
              <a:t>Only the nature / direction of the relationship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8511FB-1334-4B60-8AC5-65AD036240BA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dirty="0"/>
              <a:t>THE SCATTERPLOT</a:t>
            </a:r>
          </a:p>
        </p:txBody>
      </p:sp>
      <p:pic>
        <p:nvPicPr>
          <p:cNvPr id="686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76672"/>
            <a:ext cx="7704856" cy="5458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1403648" y="764704"/>
            <a:ext cx="3024336" cy="369332"/>
          </a:xfrm>
          <a:prstGeom prst="rect">
            <a:avLst/>
          </a:prstGeom>
          <a:noFill/>
          <a:ln w="38100">
            <a:solidFill>
              <a:schemeClr val="accent4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POSITIVE CORRELATION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8511FB-1334-4B60-8AC5-65AD036240BA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415106"/>
            <a:ext cx="3744416" cy="3363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dirty="0"/>
              <a:t>DOING A CORRELATION</a:t>
            </a:r>
          </a:p>
        </p:txBody>
      </p:sp>
      <p:pic>
        <p:nvPicPr>
          <p:cNvPr id="41986" name="Picture 2" descr="C:\Users\tarmstrong\Documents\algonquin\2012_semester-03\QUA1206\correlations\correlation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620688"/>
            <a:ext cx="3693683" cy="2664296"/>
          </a:xfrm>
          <a:prstGeom prst="rect">
            <a:avLst/>
          </a:prstGeom>
          <a:noFill/>
        </p:spPr>
      </p:pic>
      <p:cxnSp>
        <p:nvCxnSpPr>
          <p:cNvPr id="6" name="Straight Arrow Connector 5"/>
          <p:cNvCxnSpPr>
            <a:stCxn id="7" idx="3"/>
          </p:cNvCxnSpPr>
          <p:nvPr/>
        </p:nvCxnSpPr>
        <p:spPr>
          <a:xfrm flipV="1">
            <a:off x="4439000" y="980728"/>
            <a:ext cx="435978" cy="151216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2673288" y="2276872"/>
            <a:ext cx="1765712" cy="43204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Content Placeholder 5"/>
          <p:cNvSpPr txBox="1">
            <a:spLocks/>
          </p:cNvSpPr>
          <p:nvPr/>
        </p:nvSpPr>
        <p:spPr>
          <a:xfrm>
            <a:off x="179512" y="3313259"/>
            <a:ext cx="4695466" cy="2780038"/>
          </a:xfrm>
          <a:prstGeom prst="rect">
            <a:avLst/>
          </a:prstGeom>
        </p:spPr>
        <p:txBody>
          <a:bodyPr/>
          <a:lstStyle/>
          <a:p>
            <a:pPr marL="273050" marR="0" lvl="0" indent="-2730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tx2"/>
              </a:buClr>
              <a:buSzPct val="73000"/>
              <a:buFont typeface="Wingdings 2" pitchFamily="18" charset="2"/>
              <a:buChar char=""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Correlation Coefficients</a:t>
            </a:r>
          </a:p>
          <a:p>
            <a:pPr marL="520700" marR="0" lvl="1" indent="-228600" algn="l" defTabSz="914400" rtl="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C4652D"/>
              </a:buClr>
              <a:buSzPct val="80000"/>
              <a:buFont typeface="Wingdings 2" pitchFamily="18" charset="2"/>
              <a:buChar char=""/>
              <a:tabLst/>
              <a:defRPr/>
            </a:pPr>
            <a:r>
              <a:rPr lang="en-GB" sz="2300" dirty="0">
                <a:solidFill>
                  <a:srgbClr val="6C6C6C"/>
                </a:solidFill>
                <a:latin typeface="+mn-lt"/>
              </a:rPr>
              <a:t>Pearson, Kendall’s tau, Spearman</a:t>
            </a:r>
          </a:p>
          <a:p>
            <a:pPr marL="273050" lvl="0" indent="-273050">
              <a:spcBef>
                <a:spcPts val="600"/>
              </a:spcBef>
              <a:buClr>
                <a:schemeClr val="tx2"/>
              </a:buClr>
              <a:buSzPct val="73000"/>
              <a:buFont typeface="Wingdings 2" pitchFamily="18" charset="2"/>
              <a:buChar char=""/>
              <a:defRPr/>
            </a:pPr>
            <a:r>
              <a:rPr lang="en-GB" sz="2600" dirty="0">
                <a:latin typeface="+mn-lt"/>
              </a:rPr>
              <a:t>Test of Significance</a:t>
            </a:r>
          </a:p>
          <a:p>
            <a:pPr marL="520700" lvl="1" indent="-228600">
              <a:spcBef>
                <a:spcPts val="500"/>
              </a:spcBef>
              <a:buClr>
                <a:srgbClr val="C4652D"/>
              </a:buClr>
              <a:buSzPct val="80000"/>
              <a:buFont typeface="Wingdings 2" pitchFamily="18" charset="2"/>
              <a:buChar char=""/>
              <a:defRPr/>
            </a:pPr>
            <a:r>
              <a:rPr lang="en-GB" sz="2300" dirty="0">
                <a:solidFill>
                  <a:srgbClr val="6C6C6C"/>
                </a:solidFill>
                <a:latin typeface="+mn-lt"/>
              </a:rPr>
              <a:t>Two-tailed, One-tailed</a:t>
            </a:r>
          </a:p>
          <a:p>
            <a:pPr marL="273050" lvl="0" indent="-273050">
              <a:spcBef>
                <a:spcPts val="600"/>
              </a:spcBef>
              <a:buClr>
                <a:schemeClr val="tx2"/>
              </a:buClr>
              <a:buSzPct val="73000"/>
              <a:buFont typeface="Wingdings 2" pitchFamily="18" charset="2"/>
              <a:buChar char=""/>
              <a:defRPr/>
            </a:pPr>
            <a:r>
              <a:rPr lang="en-GB" sz="2600" dirty="0">
                <a:latin typeface="+mn-lt"/>
              </a:rPr>
              <a:t>Flag significant correlations</a:t>
            </a:r>
            <a:endParaRPr lang="en-GB" sz="2300" dirty="0">
              <a:solidFill>
                <a:srgbClr val="6C6C6C"/>
              </a:solidFill>
              <a:latin typeface="+mn-lt"/>
            </a:endParaRPr>
          </a:p>
          <a:p>
            <a:pPr marL="63500" indent="-228600">
              <a:spcBef>
                <a:spcPts val="500"/>
              </a:spcBef>
              <a:buClr>
                <a:srgbClr val="C4652D"/>
              </a:buClr>
              <a:buSzPct val="80000"/>
              <a:buFont typeface="Wingdings 2" pitchFamily="18" charset="2"/>
              <a:buChar char=""/>
            </a:pPr>
            <a:endParaRPr kumimoji="0" lang="en-GB" sz="2300" b="0" i="0" u="none" strike="noStrike" kern="1200" cap="none" spc="0" normalizeH="0" baseline="0" noProof="0" dirty="0">
              <a:ln>
                <a:noFill/>
              </a:ln>
              <a:solidFill>
                <a:srgbClr val="6C6C6C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112060" y="3927135"/>
            <a:ext cx="3672408" cy="1200329"/>
          </a:xfrm>
          <a:prstGeom prst="rect">
            <a:avLst/>
          </a:prstGeom>
          <a:noFill/>
          <a:ln w="38100"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/>
              <a:t>Assess the relationship between enjoyment of online banking, and enjoyment of mobile banking.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8511FB-1334-4B60-8AC5-65AD036240BA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PARTIAL CORRELATIONS</a:t>
            </a:r>
          </a:p>
        </p:txBody>
      </p:sp>
      <p:sp>
        <p:nvSpPr>
          <p:cNvPr id="53250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dirty="0"/>
              <a:t>Reliability of financial advisor and perception of good service; controlling for the influence of age</a:t>
            </a:r>
          </a:p>
          <a:p>
            <a:pPr eaLnBrk="1" hangingPunct="1"/>
            <a:endParaRPr lang="en-GB" dirty="0"/>
          </a:p>
          <a:p>
            <a:pPr eaLnBrk="1" hangingPunct="1">
              <a:buNone/>
            </a:pP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23528" y="2710661"/>
            <a:ext cx="8352928" cy="923330"/>
          </a:xfrm>
          <a:prstGeom prst="rect">
            <a:avLst/>
          </a:prstGeom>
          <a:noFill/>
          <a:ln w="38100"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/>
              <a:t>There is a positive correlation between perceived helpfulness of financial advisor, and perception of good service from branch banking; regardless of age.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198511" y="2204864"/>
            <a:ext cx="8513561" cy="526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marL="273050" marR="0" lvl="0" indent="-2730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Research</a:t>
            </a:r>
            <a:r>
              <a:rPr kumimoji="0" lang="en-GB" sz="26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hypothesis: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31032" y="4582869"/>
            <a:ext cx="8352928" cy="646331"/>
          </a:xfrm>
          <a:prstGeom prst="rect">
            <a:avLst/>
          </a:prstGeom>
          <a:noFill/>
          <a:ln w="38100"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/>
              <a:t>There is no relationship between perceived reliability of financial advisor, and perception of good service from branch banking; regardless of age.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219267" y="4077072"/>
            <a:ext cx="8513561" cy="526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marL="273050" marR="0" lvl="0" indent="-2730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Null</a:t>
            </a:r>
            <a:r>
              <a:rPr kumimoji="0" lang="en-GB" sz="26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hypothesis: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8511FB-1334-4B60-8AC5-65AD036240BA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3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PEARSON CHI-SQUARE TEST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>
                <a:solidFill>
                  <a:schemeClr val="tx1"/>
                </a:solidFill>
              </a:rPr>
              <a:t>Use to see whether there’s a relationship between two categorical variables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>
                <a:solidFill>
                  <a:schemeClr val="tx1"/>
                </a:solidFill>
              </a:rPr>
              <a:t>Compares the frequencies you observe in certain categories to the frequencies you might expect to get in those categories by chance.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>
                <a:solidFill>
                  <a:schemeClr val="tx1"/>
                </a:solidFill>
              </a:rPr>
              <a:t>The equation: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en-US" dirty="0">
              <a:solidFill>
                <a:schemeClr val="tx1"/>
              </a:solidFill>
            </a:endParaRP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en-US" dirty="0">
              <a:solidFill>
                <a:schemeClr val="tx1"/>
              </a:solidFill>
            </a:endParaRP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en-US" dirty="0">
              <a:solidFill>
                <a:schemeClr val="tx1"/>
              </a:solidFill>
            </a:endParaRP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en-US" dirty="0">
              <a:solidFill>
                <a:schemeClr val="tx1"/>
              </a:solidFill>
            </a:endParaRP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 err="1">
                <a:solidFill>
                  <a:schemeClr val="tx1"/>
                </a:solidFill>
              </a:rPr>
              <a:t>i</a:t>
            </a:r>
            <a:r>
              <a:rPr lang="en-US" dirty="0">
                <a:solidFill>
                  <a:schemeClr val="tx1"/>
                </a:solidFill>
              </a:rPr>
              <a:t> represents the rows in the contingency table and </a:t>
            </a:r>
            <a:r>
              <a:rPr lang="en-US" dirty="0" err="1">
                <a:solidFill>
                  <a:schemeClr val="tx1"/>
                </a:solidFill>
              </a:rPr>
              <a:t>j</a:t>
            </a:r>
            <a:r>
              <a:rPr lang="en-US" dirty="0">
                <a:solidFill>
                  <a:schemeClr val="tx1"/>
                </a:solidFill>
              </a:rPr>
              <a:t> represents the columns.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>
                <a:solidFill>
                  <a:schemeClr val="tx1"/>
                </a:solidFill>
              </a:rPr>
              <a:t>The observed data are the frequencies in the contingency table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>
                <a:solidFill>
                  <a:schemeClr val="tx1"/>
                </a:solidFill>
              </a:rPr>
              <a:t>n is the total number of observations.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>
                <a:solidFill>
                  <a:schemeClr val="tx1"/>
                </a:solidFill>
              </a:rPr>
              <a:t>The ‘Model’ is based on ‘expected frequencies’.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>
                <a:solidFill>
                  <a:schemeClr val="tx1"/>
                </a:solidFill>
              </a:rPr>
              <a:t>Calculated for each of the cells in the contingency table based on the totals for both the rows and the columns.</a:t>
            </a:r>
          </a:p>
          <a:p>
            <a:pPr lvl="1" fontAlgn="auto">
              <a:spcAft>
                <a:spcPts val="0"/>
              </a:spcAft>
              <a:buNone/>
              <a:defRPr/>
            </a:pPr>
            <a:endParaRPr lang="en-US" dirty="0">
              <a:solidFill>
                <a:schemeClr val="tx2">
                  <a:lumMod val="75000"/>
                </a:schemeClr>
              </a:solidFill>
            </a:endParaRP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en-US" dirty="0">
              <a:solidFill>
                <a:schemeClr val="tx2">
                  <a:lumMod val="75000"/>
                </a:schemeClr>
              </a:solidFill>
            </a:endParaRP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en-US" dirty="0">
              <a:solidFill>
                <a:schemeClr val="tx2">
                  <a:lumMod val="75000"/>
                </a:schemeClr>
              </a:solidFill>
            </a:endParaRP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4576" y="2636912"/>
            <a:ext cx="6434848" cy="904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8511FB-1334-4B60-8AC5-65AD036240BA}" type="slidenum">
              <a:rPr lang="en-GB" smtClean="0"/>
              <a:pPr>
                <a:defRPr/>
              </a:pPr>
              <a:t>10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CONTINGENCY TABLE</a:t>
            </a:r>
          </a:p>
        </p:txBody>
      </p:sp>
      <p:sp>
        <p:nvSpPr>
          <p:cNvPr id="4" name="Content Placeholder 4"/>
          <p:cNvSpPr txBox="1">
            <a:spLocks/>
          </p:cNvSpPr>
          <p:nvPr/>
        </p:nvSpPr>
        <p:spPr bwMode="auto">
          <a:xfrm>
            <a:off x="179512" y="2564905"/>
            <a:ext cx="2664296" cy="3442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273050" marR="0" lvl="0" indent="-2730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Arial" pitchFamily="34" charset="0"/>
              <a:buChar char="•"/>
              <a:tabLst/>
              <a:defRPr/>
            </a:pPr>
            <a:r>
              <a:rPr lang="en-GB" sz="2600" dirty="0">
                <a:latin typeface="+mn-lt"/>
              </a:rPr>
              <a:t>The observed count is what we see above.</a:t>
            </a:r>
          </a:p>
          <a:p>
            <a:pPr marL="273050" marR="0" lvl="0" indent="-2730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Arial" pitchFamily="34" charset="0"/>
              <a:buChar char="•"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The expected</a:t>
            </a:r>
            <a:r>
              <a:rPr kumimoji="0" lang="en-GB" sz="26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count can be derived from the </a:t>
            </a:r>
            <a:r>
              <a:rPr kumimoji="0" lang="en-GB" sz="26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totals of both variables</a:t>
            </a:r>
            <a:endParaRPr kumimoji="0" lang="en-GB" sz="2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31840" y="2564904"/>
            <a:ext cx="5400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/>
              <a:t>No HS, Yes = </a:t>
            </a:r>
            <a:r>
              <a:rPr lang="en-CA" sz="2000" u="sng" dirty="0"/>
              <a:t>RT x CT</a:t>
            </a:r>
            <a:r>
              <a:rPr lang="en-CA" sz="2000" dirty="0"/>
              <a:t> = </a:t>
            </a:r>
            <a:r>
              <a:rPr lang="en-CA" sz="2000" u="sng" dirty="0"/>
              <a:t>102 x 132</a:t>
            </a:r>
            <a:r>
              <a:rPr lang="en-CA" sz="2000" dirty="0"/>
              <a:t> = </a:t>
            </a:r>
            <a:r>
              <a:rPr lang="en-CA" sz="2000" b="1" dirty="0"/>
              <a:t>45.03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046912" y="2780927"/>
            <a:ext cx="4576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i="1" dirty="0"/>
              <a:t>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252459" y="2823791"/>
            <a:ext cx="6952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i="1" dirty="0"/>
              <a:t>299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131272" y="3518659"/>
            <a:ext cx="5400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/>
              <a:t>No HS, No = </a:t>
            </a:r>
            <a:r>
              <a:rPr lang="en-CA" sz="2000" u="sng" dirty="0"/>
              <a:t>RT x CT</a:t>
            </a:r>
            <a:r>
              <a:rPr lang="en-CA" sz="2000" dirty="0"/>
              <a:t> = </a:t>
            </a:r>
            <a:r>
              <a:rPr lang="en-CA" sz="2000" u="sng" dirty="0"/>
              <a:t>102 x 167</a:t>
            </a:r>
            <a:r>
              <a:rPr lang="en-CA" sz="2000" dirty="0"/>
              <a:t> = </a:t>
            </a:r>
            <a:r>
              <a:rPr lang="en-CA" sz="2000" b="1" dirty="0"/>
              <a:t>56.97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003480" y="3734682"/>
            <a:ext cx="4576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i="1" dirty="0"/>
              <a:t>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55608" y="3777546"/>
            <a:ext cx="6952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i="1" dirty="0"/>
              <a:t>299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131272" y="4454763"/>
            <a:ext cx="5400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/>
              <a:t>HS, Yes = </a:t>
            </a:r>
            <a:r>
              <a:rPr lang="en-CA" sz="2000" u="sng" dirty="0"/>
              <a:t>RT x CT</a:t>
            </a:r>
            <a:r>
              <a:rPr lang="en-CA" sz="2000" dirty="0"/>
              <a:t> = </a:t>
            </a:r>
            <a:r>
              <a:rPr lang="en-CA" sz="2000" u="sng" dirty="0"/>
              <a:t>197 x 132</a:t>
            </a:r>
            <a:r>
              <a:rPr lang="en-CA" sz="2000" dirty="0"/>
              <a:t> = </a:t>
            </a:r>
            <a:r>
              <a:rPr lang="en-CA" sz="2000" b="1" dirty="0"/>
              <a:t>86.97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667715" y="4670786"/>
            <a:ext cx="4576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i="1" dirty="0"/>
              <a:t>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849555" y="4713650"/>
            <a:ext cx="6952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i="1" dirty="0"/>
              <a:t>299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131272" y="5390867"/>
            <a:ext cx="5400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/>
              <a:t>HS, Yes = </a:t>
            </a:r>
            <a:r>
              <a:rPr lang="en-CA" sz="2000" u="sng" dirty="0"/>
              <a:t>RT x CT</a:t>
            </a:r>
            <a:r>
              <a:rPr lang="en-CA" sz="2000" dirty="0"/>
              <a:t> = </a:t>
            </a:r>
            <a:r>
              <a:rPr lang="en-CA" sz="2000" u="sng" dirty="0"/>
              <a:t>197 x 167</a:t>
            </a:r>
            <a:r>
              <a:rPr lang="en-CA" sz="2000" dirty="0"/>
              <a:t> = </a:t>
            </a:r>
            <a:r>
              <a:rPr lang="en-CA" sz="2000" b="1" dirty="0"/>
              <a:t>110.03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667715" y="5606890"/>
            <a:ext cx="4576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i="1" dirty="0"/>
              <a:t>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848987" y="5649754"/>
            <a:ext cx="6952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i="1" dirty="0"/>
              <a:t>299</a:t>
            </a:r>
          </a:p>
        </p:txBody>
      </p:sp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9406027"/>
              </p:ext>
            </p:extLst>
          </p:nvPr>
        </p:nvGraphicFramePr>
        <p:xfrm>
          <a:off x="805203" y="596293"/>
          <a:ext cx="7704858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647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6588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2014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53617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536171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endParaRPr lang="en-CA" sz="1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Purchase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endParaRPr lang="en-CA" sz="1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1800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1800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1800" b="1" dirty="0"/>
                        <a:t>Total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 rowSpan="3"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Education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800" dirty="0"/>
                        <a:t>No High School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1800" dirty="0"/>
                        <a:t>54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1800" dirty="0"/>
                        <a:t>48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1800" b="1" dirty="0"/>
                        <a:t>102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800" dirty="0"/>
                        <a:t>High School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1800" dirty="0"/>
                        <a:t>78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1800" dirty="0"/>
                        <a:t>119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1800" b="1" dirty="0"/>
                        <a:t>197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800" b="1" dirty="0"/>
                        <a:t>Total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1800" b="1" dirty="0"/>
                        <a:t>132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1800" b="1" dirty="0"/>
                        <a:t>167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1800" b="1" dirty="0"/>
                        <a:t>299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8511FB-1334-4B60-8AC5-65AD036240BA}" type="slidenum">
              <a:rPr lang="en-GB" smtClean="0"/>
              <a:pPr>
                <a:defRPr/>
              </a:pPr>
              <a:t>11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90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3374581"/>
            <a:ext cx="2589429" cy="2546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90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97996" y="3429842"/>
            <a:ext cx="2225048" cy="251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8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54079" y="158878"/>
            <a:ext cx="3590072" cy="3018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4146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CHI-SQUARE IN SPSS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79512" y="3182318"/>
            <a:ext cx="3052444" cy="1649673"/>
          </a:xfrm>
        </p:spPr>
        <p:txBody>
          <a:bodyPr rtlCol="0">
            <a:normAutofit fontScale="850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Both ‘Chi-Square’ and ‘Cells’ options should be selected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/>
          </a:p>
        </p:txBody>
      </p:sp>
      <p:pic>
        <p:nvPicPr>
          <p:cNvPr id="80898" name="Picture 2" descr="C:\Users\Todd\Documents\Algonquin\2012\2012_03_QUA1206_Stats_1\ppt_lessons\12F_QUA1206_wk11_categorical-data\ppt_images\crosstab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636112"/>
            <a:ext cx="3744416" cy="2492650"/>
          </a:xfrm>
          <a:prstGeom prst="rect">
            <a:avLst/>
          </a:prstGeom>
          <a:noFill/>
        </p:spPr>
      </p:pic>
      <p:cxnSp>
        <p:nvCxnSpPr>
          <p:cNvPr id="6" name="Straight Arrow Connector 5"/>
          <p:cNvCxnSpPr>
            <a:stCxn id="7" idx="3"/>
          </p:cNvCxnSpPr>
          <p:nvPr/>
        </p:nvCxnSpPr>
        <p:spPr>
          <a:xfrm flipV="1">
            <a:off x="3995936" y="1124744"/>
            <a:ext cx="1130151" cy="103096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2267744" y="1975688"/>
            <a:ext cx="1728192" cy="36004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8275366" y="636112"/>
            <a:ext cx="13629" cy="3068336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7983534" y="700438"/>
            <a:ext cx="540815" cy="14401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6569436" y="3693492"/>
            <a:ext cx="1242356" cy="1961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7990670" y="482740"/>
            <a:ext cx="540815" cy="15337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" name="Straight Arrow Connector 24"/>
          <p:cNvCxnSpPr>
            <a:stCxn id="14" idx="2"/>
          </p:cNvCxnSpPr>
          <p:nvPr/>
        </p:nvCxnSpPr>
        <p:spPr>
          <a:xfrm flipH="1">
            <a:off x="5564012" y="844454"/>
            <a:ext cx="2561838" cy="2779736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3531157" y="3679181"/>
            <a:ext cx="785542" cy="36004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4406520" y="4581128"/>
            <a:ext cx="720000" cy="2800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extBox 32"/>
          <p:cNvSpPr txBox="1"/>
          <p:nvPr/>
        </p:nvSpPr>
        <p:spPr>
          <a:xfrm>
            <a:off x="201118" y="4398257"/>
            <a:ext cx="3030838" cy="1200329"/>
          </a:xfrm>
          <a:prstGeom prst="rect">
            <a:avLst/>
          </a:prstGeom>
          <a:noFill/>
          <a:ln w="38100"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/>
              <a:t>Determine the relationship between age group and primary financial institution.</a:t>
            </a:r>
          </a:p>
        </p:txBody>
      </p:sp>
      <p:sp>
        <p:nvSpPr>
          <p:cNvPr id="20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362522" cy="365125"/>
          </a:xfrm>
        </p:spPr>
        <p:txBody>
          <a:bodyPr/>
          <a:lstStyle/>
          <a:p>
            <a:pPr>
              <a:defRPr/>
            </a:pPr>
            <a:r>
              <a:rPr lang="en-GB" dirty="0"/>
              <a:t>17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0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0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80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80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4" grpId="0" animBg="1"/>
      <p:bldP spid="19" grpId="0" animBg="1"/>
      <p:bldP spid="21" grpId="0" animBg="1"/>
      <p:bldP spid="31" grpId="0" animBg="1"/>
      <p:bldP spid="32" grpId="0" animBg="1"/>
      <p:bldP spid="3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31823" y="1710024"/>
            <a:ext cx="4345774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5085184"/>
            <a:ext cx="8496944" cy="1669828"/>
          </a:xfrm>
        </p:spPr>
        <p:txBody>
          <a:bodyPr>
            <a:normAutofit fontScale="77500" lnSpcReduction="20000"/>
          </a:bodyPr>
          <a:lstStyle/>
          <a:p>
            <a:r>
              <a:rPr lang="en-CA" dirty="0" smtClean="0"/>
              <a:t>For factor analysis, all variables that are thought to be correlated within a set of data should be included for analysis</a:t>
            </a:r>
          </a:p>
          <a:p>
            <a:r>
              <a:rPr lang="en-CA" dirty="0" smtClean="0"/>
              <a:t>Generally speaking, the more variables included, the better in terms of data reduction</a:t>
            </a:r>
            <a:endParaRPr lang="en-CA" dirty="0"/>
          </a:p>
        </p:txBody>
      </p:sp>
      <p:pic>
        <p:nvPicPr>
          <p:cNvPr id="82946" name="Picture 2" descr="C:\Users\Todd\Documents\Algonquin\2013\2013_01_QUA1212_Stats_2\ppt_lessons\13W_QUA1212_wk9_factor-analysis\ppt_images\factor_analyz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6448" y="1741556"/>
            <a:ext cx="3456384" cy="3190508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2251978" y="4558812"/>
            <a:ext cx="1368000" cy="396000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cxnSp>
        <p:nvCxnSpPr>
          <p:cNvPr id="6" name="Straight Arrow Connector 5"/>
          <p:cNvCxnSpPr>
            <a:stCxn id="5" idx="3"/>
          </p:cNvCxnSpPr>
          <p:nvPr/>
        </p:nvCxnSpPr>
        <p:spPr>
          <a:xfrm flipV="1">
            <a:off x="3619978" y="4302312"/>
            <a:ext cx="231942" cy="454500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79512" y="645398"/>
            <a:ext cx="7848872" cy="646331"/>
          </a:xfrm>
          <a:prstGeom prst="rect">
            <a:avLst/>
          </a:prstGeom>
          <a:noFill/>
          <a:ln w="38100"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r>
              <a:rPr lang="en-CA" b="1" dirty="0" smtClean="0"/>
              <a:t>Using the ‘print_services_sat.sav’ data file, factor variables 6 through 18. Select the standard options reviewed throughout the semester.</a:t>
            </a:r>
            <a:endParaRPr lang="en-CA" b="1" dirty="0"/>
          </a:p>
        </p:txBody>
      </p:sp>
      <p:sp>
        <p:nvSpPr>
          <p:cNvPr id="10" name="Title 3"/>
          <p:cNvSpPr>
            <a:spLocks noGrp="1"/>
          </p:cNvSpPr>
          <p:nvPr>
            <p:ph type="title"/>
          </p:nvPr>
        </p:nvSpPr>
        <p:spPr>
          <a:xfrm>
            <a:off x="13117" y="0"/>
            <a:ext cx="8496944" cy="592414"/>
          </a:xfrm>
        </p:spPr>
        <p:txBody>
          <a:bodyPr/>
          <a:lstStyle/>
          <a:p>
            <a:r>
              <a:rPr lang="en-GB" dirty="0" smtClean="0"/>
              <a:t>FACTOR ANALYSIS IN SPSS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424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2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2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FINAL EXAM FORMAT</a:t>
            </a:r>
          </a:p>
        </p:txBody>
      </p:sp>
      <p:sp>
        <p:nvSpPr>
          <p:cNvPr id="14338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dirty="0"/>
              <a:t>Divided into 3 main sections</a:t>
            </a:r>
          </a:p>
          <a:p>
            <a:r>
              <a:rPr lang="en-GB" dirty="0"/>
              <a:t>3 hours to complete</a:t>
            </a:r>
          </a:p>
          <a:p>
            <a:r>
              <a:rPr lang="en-GB" dirty="0"/>
              <a:t>Section 1 – Multiple Choice</a:t>
            </a:r>
          </a:p>
          <a:p>
            <a:pPr lvl="1"/>
            <a:r>
              <a:rPr lang="en-GB" dirty="0" smtClean="0"/>
              <a:t>35</a:t>
            </a:r>
            <a:r>
              <a:rPr lang="en-GB" dirty="0" smtClean="0"/>
              <a:t> </a:t>
            </a:r>
            <a:r>
              <a:rPr lang="en-GB" dirty="0"/>
              <a:t>questions for 1 mark each = </a:t>
            </a:r>
            <a:r>
              <a:rPr lang="en-GB" dirty="0" smtClean="0"/>
              <a:t>35</a:t>
            </a:r>
            <a:r>
              <a:rPr lang="en-GB" dirty="0" smtClean="0"/>
              <a:t> </a:t>
            </a:r>
            <a:r>
              <a:rPr lang="en-GB" dirty="0"/>
              <a:t>marks</a:t>
            </a:r>
          </a:p>
          <a:p>
            <a:r>
              <a:rPr lang="en-GB" dirty="0"/>
              <a:t>Section 2 – Short Answer</a:t>
            </a:r>
          </a:p>
          <a:p>
            <a:pPr lvl="1"/>
            <a:r>
              <a:rPr lang="en-GB" dirty="0"/>
              <a:t>2 questions for 5 marks each = 10 marks</a:t>
            </a:r>
          </a:p>
          <a:p>
            <a:r>
              <a:rPr lang="en-GB" dirty="0"/>
              <a:t>Section 3 – SPSS Questions</a:t>
            </a:r>
          </a:p>
          <a:p>
            <a:pPr lvl="1"/>
            <a:r>
              <a:rPr lang="en-GB" dirty="0"/>
              <a:t>4 questions for 5 marks each = 20 marks</a:t>
            </a:r>
          </a:p>
          <a:p>
            <a:r>
              <a:rPr lang="en-GB" dirty="0" smtClean="0"/>
              <a:t>65</a:t>
            </a:r>
            <a:r>
              <a:rPr lang="en-GB" dirty="0" smtClean="0"/>
              <a:t> </a:t>
            </a:r>
            <a:r>
              <a:rPr lang="en-GB" dirty="0"/>
              <a:t>marks in total</a:t>
            </a:r>
          </a:p>
          <a:p>
            <a:r>
              <a:rPr lang="en-GB" dirty="0"/>
              <a:t>Represents 35% of your final course </a:t>
            </a:r>
            <a:r>
              <a:rPr lang="en-GB" dirty="0" smtClean="0"/>
              <a:t>grade</a:t>
            </a:r>
          </a:p>
          <a:p>
            <a:r>
              <a:rPr lang="en-GB" dirty="0" smtClean="0"/>
              <a:t>Bring your calculators! You will need them..</a:t>
            </a:r>
            <a:endParaRPr lang="en-GB" dirty="0"/>
          </a:p>
          <a:p>
            <a:pPr>
              <a:buNone/>
            </a:pPr>
            <a:endParaRPr lang="en-GB" dirty="0"/>
          </a:p>
          <a:p>
            <a:r>
              <a:rPr lang="en-GB" dirty="0"/>
              <a:t>The first 2 sections of the exam will be close-booked, while the 3</a:t>
            </a:r>
            <a:r>
              <a:rPr lang="en-GB" baseline="30000" dirty="0"/>
              <a:t>rd</a:t>
            </a:r>
            <a:r>
              <a:rPr lang="en-GB" dirty="0"/>
              <a:t> section on SPSS will be open-book</a:t>
            </a:r>
          </a:p>
          <a:p>
            <a:pPr lvl="1"/>
            <a:r>
              <a:rPr lang="en-GB" dirty="0"/>
              <a:t>The first 2 sections must be finished prior to starting the 3</a:t>
            </a:r>
            <a:r>
              <a:rPr lang="en-GB" baseline="30000" dirty="0"/>
              <a:t>rd</a:t>
            </a:r>
            <a:r>
              <a:rPr lang="en-GB" dirty="0"/>
              <a:t> </a:t>
            </a:r>
          </a:p>
          <a:p>
            <a:r>
              <a:rPr lang="en-GB" dirty="0"/>
              <a:t>Remember to bring a pencil / eraser for the multiple choice section of the exam!!</a:t>
            </a:r>
          </a:p>
          <a:p>
            <a:pPr lvl="1"/>
            <a:endParaRPr lang="en-GB" dirty="0"/>
          </a:p>
          <a:p>
            <a:endParaRPr lang="en-GB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8511FB-1334-4B60-8AC5-65AD036240BA}" type="slidenum">
              <a:rPr lang="en-GB" smtClean="0"/>
              <a:pPr>
                <a:defRPr/>
              </a:pPr>
              <a:t>14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43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43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43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43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433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433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433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433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433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433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1433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AIMS</a:t>
            </a:r>
          </a:p>
        </p:txBody>
      </p:sp>
      <p:sp>
        <p:nvSpPr>
          <p:cNvPr id="14338" name="Content Placeholder 2"/>
          <p:cNvSpPr>
            <a:spLocks noGrp="1"/>
          </p:cNvSpPr>
          <p:nvPr>
            <p:ph idx="1"/>
          </p:nvPr>
        </p:nvSpPr>
        <p:spPr>
          <a:xfrm>
            <a:off x="323528" y="764705"/>
            <a:ext cx="8496944" cy="3672408"/>
          </a:xfrm>
        </p:spPr>
        <p:txBody>
          <a:bodyPr>
            <a:normAutofit fontScale="92500"/>
          </a:bodyPr>
          <a:lstStyle/>
          <a:p>
            <a:r>
              <a:rPr lang="en-GB" dirty="0"/>
              <a:t>Review material covered in the course since the midterm</a:t>
            </a:r>
          </a:p>
          <a:p>
            <a:pPr>
              <a:buNone/>
            </a:pPr>
            <a:endParaRPr lang="en-GB" dirty="0"/>
          </a:p>
          <a:p>
            <a:r>
              <a:rPr lang="en-GB" dirty="0"/>
              <a:t>Target areas that appear to be issues for the class</a:t>
            </a:r>
          </a:p>
          <a:p>
            <a:pPr>
              <a:buNone/>
            </a:pPr>
            <a:endParaRPr lang="en-GB" dirty="0"/>
          </a:p>
          <a:p>
            <a:r>
              <a:rPr lang="en-GB" dirty="0"/>
              <a:t>Provide 1-on-1 in-class support for students with specific questions</a:t>
            </a:r>
          </a:p>
          <a:p>
            <a:endParaRPr lang="en-GB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8511FB-1334-4B60-8AC5-65AD036240BA}" type="slidenum">
              <a:rPr lang="en-GB" smtClean="0"/>
              <a:pPr>
                <a:defRPr/>
              </a:pPr>
              <a:t>15</a:t>
            </a:fld>
            <a:endParaRPr lang="en-GB"/>
          </a:p>
        </p:txBody>
      </p:sp>
      <p:sp>
        <p:nvSpPr>
          <p:cNvPr id="5" name="TextBox 1"/>
          <p:cNvSpPr txBox="1"/>
          <p:nvPr/>
        </p:nvSpPr>
        <p:spPr>
          <a:xfrm>
            <a:off x="1137996" y="4365104"/>
            <a:ext cx="6868008" cy="1200329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r>
              <a:rPr lang="en-US" sz="2400" b="1" dirty="0">
                <a:solidFill>
                  <a:schemeClr val="accent3"/>
                </a:solidFill>
              </a:rPr>
              <a:t>This course has a TARGETED PASS. Students must have BOTH 50% on the final exam AND 50% overall to pass this course.</a:t>
            </a:r>
            <a:endParaRPr lang="en-CA" sz="2400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3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new-master-theme_2017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ew-master-theme_2017" id="{2C1A175E-E871-4FD6-A77D-8B7FAB4E7E17}" vid="{8EDDA777-BDEE-4665-A84F-9E0F882382C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new-master-theme_2017</Template>
  <TotalTime>492</TotalTime>
  <Words>919</Words>
  <Application>Microsoft Office PowerPoint</Application>
  <PresentationFormat>On-screen Show (4:3)</PresentationFormat>
  <Paragraphs>143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Calibri</vt:lpstr>
      <vt:lpstr>Roboto Slab</vt:lpstr>
      <vt:lpstr>Source Sans Pro</vt:lpstr>
      <vt:lpstr>Tahoma</vt:lpstr>
      <vt:lpstr>Wingdings 2</vt:lpstr>
      <vt:lpstr>new-master-theme_2017</vt:lpstr>
      <vt:lpstr>Final Exam  Review</vt:lpstr>
      <vt:lpstr>AIMS</vt:lpstr>
      <vt:lpstr>THE ART OF PRESENTING DATA</vt:lpstr>
      <vt:lpstr>HISTOGRAMS: EXAMPLE</vt:lpstr>
      <vt:lpstr>WHAT IS A CORRELATION?</vt:lpstr>
      <vt:lpstr>THE PEARSON CORRELATION COEFFICIENT</vt:lpstr>
      <vt:lpstr>THE SCATTERPLOT</vt:lpstr>
      <vt:lpstr>DOING A CORRELATION</vt:lpstr>
      <vt:lpstr>PARTIAL CORRELATIONS</vt:lpstr>
      <vt:lpstr>PEARSON CHI-SQUARE TEST</vt:lpstr>
      <vt:lpstr>A CONTINGENCY TABLE</vt:lpstr>
      <vt:lpstr>CHI-SQUARE IN SPSS</vt:lpstr>
      <vt:lpstr>FACTOR ANALYSIS IN SPSS</vt:lpstr>
      <vt:lpstr>FINAL EXAM FORMAT</vt:lpstr>
      <vt:lpstr>AIMS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Why do we need statistics?</dc:title>
  <dc:creator>Dr. Andy Field</dc:creator>
  <cp:lastModifiedBy>Todd Armstrong</cp:lastModifiedBy>
  <cp:revision>85</cp:revision>
  <dcterms:created xsi:type="dcterms:W3CDTF">2009-04-15T10:48:38Z</dcterms:created>
  <dcterms:modified xsi:type="dcterms:W3CDTF">2018-11-28T04:22:04Z</dcterms:modified>
</cp:coreProperties>
</file>