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embeddings/oleObject1.bin" ContentType="application/vnd.openxmlformats-officedocument.oleObject"/>
  <Override PartName="/ppt/theme/themeOverride7.xml" ContentType="application/vnd.openxmlformats-officedocument.themeOverride+xml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theme/themeOverride8.xml" ContentType="application/vnd.openxmlformats-officedocument.themeOverride+xml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theme/themeOverride9.xml" ContentType="application/vnd.openxmlformats-officedocument.themeOverride+xml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theme/themeOverride10.xml" ContentType="application/vnd.openxmlformats-officedocument.themeOverride+xml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embeddings/oleObject13.bin" ContentType="application/vnd.openxmlformats-officedocument.oleObject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embeddings/oleObject14.bin" ContentType="application/vnd.openxmlformats-officedocument.oleObject"/>
  <Override PartName="/ppt/theme/themeOverride17.xml" ContentType="application/vnd.openxmlformats-officedocument.themeOverride+xml"/>
  <Override PartName="/ppt/embeddings/oleObject15.bin" ContentType="application/vnd.openxmlformats-officedocument.oleObject"/>
  <Override PartName="/ppt/theme/themeOverride18.xml" ContentType="application/vnd.openxmlformats-officedocument.themeOverride+xml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theme/themeOverride21.xml" ContentType="application/vnd.openxmlformats-officedocument.themeOverride+xml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theme/themeOverride22.xml" ContentType="application/vnd.openxmlformats-officedocument.themeOverride+xml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theme/themeOverride23.xml" ContentType="application/vnd.openxmlformats-officedocument.themeOverride+xml"/>
  <Override PartName="/ppt/embeddings/oleObject28.bin" ContentType="application/vnd.openxmlformats-officedocument.oleObject"/>
  <Override PartName="/ppt/theme/themeOverride24.xml" ContentType="application/vnd.openxmlformats-officedocument.themeOverride+xml"/>
  <Override PartName="/ppt/embeddings/oleObject29.bin" ContentType="application/vnd.openxmlformats-officedocument.oleObject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theme/themeOverride27.xml" ContentType="application/vnd.openxmlformats-officedocument.themeOverride+xml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92" r:id="rId2"/>
  </p:sldMasterIdLst>
  <p:notesMasterIdLst>
    <p:notesMasterId r:id="rId30"/>
  </p:notesMasterIdLst>
  <p:handoutMasterIdLst>
    <p:handoutMasterId r:id="rId31"/>
  </p:handoutMasterIdLst>
  <p:sldIdLst>
    <p:sldId id="460" r:id="rId3"/>
    <p:sldId id="407" r:id="rId4"/>
    <p:sldId id="410" r:id="rId5"/>
    <p:sldId id="433" r:id="rId6"/>
    <p:sldId id="435" r:id="rId7"/>
    <p:sldId id="436" r:id="rId8"/>
    <p:sldId id="437" r:id="rId9"/>
    <p:sldId id="439" r:id="rId10"/>
    <p:sldId id="440" r:id="rId11"/>
    <p:sldId id="441" r:id="rId12"/>
    <p:sldId id="442" r:id="rId13"/>
    <p:sldId id="443" r:id="rId14"/>
    <p:sldId id="444" r:id="rId15"/>
    <p:sldId id="445" r:id="rId16"/>
    <p:sldId id="446" r:id="rId17"/>
    <p:sldId id="447" r:id="rId18"/>
    <p:sldId id="448" r:id="rId19"/>
    <p:sldId id="449" r:id="rId20"/>
    <p:sldId id="450" r:id="rId21"/>
    <p:sldId id="451" r:id="rId22"/>
    <p:sldId id="452" r:id="rId23"/>
    <p:sldId id="453" r:id="rId24"/>
    <p:sldId id="454" r:id="rId25"/>
    <p:sldId id="455" r:id="rId26"/>
    <p:sldId id="457" r:id="rId27"/>
    <p:sldId id="458" r:id="rId28"/>
    <p:sldId id="459" r:id="rId29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8177"/>
    <a:srgbClr val="0F8B85"/>
    <a:srgbClr val="0D7570"/>
    <a:srgbClr val="00928F"/>
    <a:srgbClr val="000099"/>
    <a:srgbClr val="CC6600"/>
    <a:srgbClr val="FF33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7" autoAdjust="0"/>
    <p:restoredTop sz="94668" autoAdjust="0"/>
  </p:normalViewPr>
  <p:slideViewPr>
    <p:cSldViewPr snapToGrid="0" showGuides="1">
      <p:cViewPr varScale="1">
        <p:scale>
          <a:sx n="86" d="100"/>
          <a:sy n="86" d="100"/>
        </p:scale>
        <p:origin x="-1056" y="-112"/>
      </p:cViewPr>
      <p:guideLst>
        <p:guide orient="horz" pos="2160"/>
        <p:guide pos="28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Relationship Id="rId2" Type="http://schemas.openxmlformats.org/officeDocument/2006/relationships/image" Target="../media/image4.emf"/><Relationship Id="rId3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4" Type="http://schemas.openxmlformats.org/officeDocument/2006/relationships/image" Target="../media/image9.emf"/><Relationship Id="rId1" Type="http://schemas.openxmlformats.org/officeDocument/2006/relationships/image" Target="../media/image6.emf"/><Relationship Id="rId2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Relationship Id="rId2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Relationship Id="rId2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Relationship Id="rId2" Type="http://schemas.openxmlformats.org/officeDocument/2006/relationships/image" Target="../media/image22.emf"/><Relationship Id="rId3" Type="http://schemas.openxmlformats.org/officeDocument/2006/relationships/image" Target="../media/image2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Relationship Id="rId2" Type="http://schemas.openxmlformats.org/officeDocument/2006/relationships/image" Target="../media/image25.emf"/><Relationship Id="rId3" Type="http://schemas.openxmlformats.org/officeDocument/2006/relationships/image" Target="../media/image2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Relationship Id="rId2" Type="http://schemas.openxmlformats.org/officeDocument/2006/relationships/image" Target="../media/image28.emf"/><Relationship Id="rId3" Type="http://schemas.openxmlformats.org/officeDocument/2006/relationships/image" Target="../media/image2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Relationship Id="rId2" Type="http://schemas.openxmlformats.org/officeDocument/2006/relationships/image" Target="../media/image31.emf"/><Relationship Id="rId3" Type="http://schemas.openxmlformats.org/officeDocument/2006/relationships/image" Target="../media/image3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Relationship Id="rId2" Type="http://schemas.openxmlformats.org/officeDocument/2006/relationships/image" Target="../media/image36.emf"/><Relationship Id="rId3" Type="http://schemas.openxmlformats.org/officeDocument/2006/relationships/image" Target="../media/image37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4" Type="http://schemas.openxmlformats.org/officeDocument/2006/relationships/image" Target="../media/image41.emf"/><Relationship Id="rId5" Type="http://schemas.openxmlformats.org/officeDocument/2006/relationships/image" Target="../media/image42.emf"/><Relationship Id="rId6" Type="http://schemas.openxmlformats.org/officeDocument/2006/relationships/image" Target="../media/image43.emf"/><Relationship Id="rId7" Type="http://schemas.openxmlformats.org/officeDocument/2006/relationships/image" Target="../media/image44.emf"/><Relationship Id="rId1" Type="http://schemas.openxmlformats.org/officeDocument/2006/relationships/image" Target="../media/image38.emf"/><Relationship Id="rId2" Type="http://schemas.openxmlformats.org/officeDocument/2006/relationships/image" Target="../media/image3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11877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de texte du masque</a:t>
            </a:r>
          </a:p>
          <a:p>
            <a:pPr lvl="1"/>
            <a:r>
              <a:rPr lang="fr-CA" smtClean="0"/>
              <a:t>Second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sp>
    </p:spTree>
    <p:extLst>
      <p:ext uri="{BB962C8B-B14F-4D97-AF65-F5344CB8AC3E}">
        <p14:creationId xmlns:p14="http://schemas.microsoft.com/office/powerpoint/2010/main" val="13865849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335115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190059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8971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79819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562640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4590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719856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630809567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67861757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489647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07215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579831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7762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94489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683391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367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00152400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53343606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88427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089532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64453778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267208847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678211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048603"/>
      </p:ext>
    </p:extLst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829121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850146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661383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014157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8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90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C6-</a:t>
            </a:r>
            <a:fld id="{287DE0A0-83DF-4688-A014-83E7D5DD378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97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emf"/><Relationship Id="rId1" Type="http://schemas.openxmlformats.org/officeDocument/2006/relationships/themeOverride" Target="../theme/themeOverride6.xml"/><Relationship Id="rId2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emf"/><Relationship Id="rId6" Type="http://schemas.openxmlformats.org/officeDocument/2006/relationships/oleObject" Target="../embeddings/oleObject3.bin"/><Relationship Id="rId7" Type="http://schemas.openxmlformats.org/officeDocument/2006/relationships/image" Target="../media/image4.emf"/><Relationship Id="rId8" Type="http://schemas.openxmlformats.org/officeDocument/2006/relationships/oleObject" Target="../embeddings/oleObject4.bin"/><Relationship Id="rId9" Type="http://schemas.openxmlformats.org/officeDocument/2006/relationships/image" Target="../media/image5.emf"/><Relationship Id="rId1" Type="http://schemas.openxmlformats.org/officeDocument/2006/relationships/themeOverride" Target="../theme/themeOverride7.xml"/><Relationship Id="rId2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5.bin"/><Relationship Id="rId5" Type="http://schemas.openxmlformats.org/officeDocument/2006/relationships/image" Target="../media/image6.emf"/><Relationship Id="rId6" Type="http://schemas.openxmlformats.org/officeDocument/2006/relationships/oleObject" Target="../embeddings/oleObject6.bin"/><Relationship Id="rId7" Type="http://schemas.openxmlformats.org/officeDocument/2006/relationships/image" Target="../media/image7.emf"/><Relationship Id="rId8" Type="http://schemas.openxmlformats.org/officeDocument/2006/relationships/oleObject" Target="../embeddings/oleObject7.bin"/><Relationship Id="rId9" Type="http://schemas.openxmlformats.org/officeDocument/2006/relationships/image" Target="../media/image8.emf"/><Relationship Id="rId10" Type="http://schemas.openxmlformats.org/officeDocument/2006/relationships/oleObject" Target="../embeddings/oleObject8.bin"/><Relationship Id="rId11" Type="http://schemas.openxmlformats.org/officeDocument/2006/relationships/image" Target="../media/image9.emf"/><Relationship Id="rId1" Type="http://schemas.openxmlformats.org/officeDocument/2006/relationships/themeOverride" Target="../theme/themeOverride8.xml"/><Relationship Id="rId2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9.bin"/><Relationship Id="rId5" Type="http://schemas.openxmlformats.org/officeDocument/2006/relationships/image" Target="../media/image10.emf"/><Relationship Id="rId6" Type="http://schemas.openxmlformats.org/officeDocument/2006/relationships/image" Target="../media/image12.wmf"/><Relationship Id="rId7" Type="http://schemas.openxmlformats.org/officeDocument/2006/relationships/oleObject" Target="../embeddings/oleObject10.bin"/><Relationship Id="rId8" Type="http://schemas.openxmlformats.org/officeDocument/2006/relationships/image" Target="../media/image11.emf"/><Relationship Id="rId1" Type="http://schemas.openxmlformats.org/officeDocument/2006/relationships/themeOverride" Target="../theme/themeOverride9.xml"/><Relationship Id="rId2" Type="http://schemas.openxmlformats.org/officeDocument/2006/relationships/vmlDrawing" Target="../drawings/vmlDrawing4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image" Target="../media/image15.emf"/><Relationship Id="rId5" Type="http://schemas.openxmlformats.org/officeDocument/2006/relationships/oleObject" Target="../embeddings/oleObject11.bin"/><Relationship Id="rId6" Type="http://schemas.openxmlformats.org/officeDocument/2006/relationships/image" Target="../media/image13.emf"/><Relationship Id="rId7" Type="http://schemas.openxmlformats.org/officeDocument/2006/relationships/oleObject" Target="../embeddings/oleObject12.bin"/><Relationship Id="rId8" Type="http://schemas.openxmlformats.org/officeDocument/2006/relationships/image" Target="../media/image14.emf"/><Relationship Id="rId1" Type="http://schemas.openxmlformats.org/officeDocument/2006/relationships/themeOverride" Target="../theme/themeOverride10.xml"/><Relationship Id="rId2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.xml"/><Relationship Id="rId2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2.xml"/><Relationship Id="rId2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13.bin"/><Relationship Id="rId5" Type="http://schemas.openxmlformats.org/officeDocument/2006/relationships/image" Target="../media/image16.emf"/><Relationship Id="rId1" Type="http://schemas.openxmlformats.org/officeDocument/2006/relationships/themeOverride" Target="../theme/themeOverride13.xml"/><Relationship Id="rId2" Type="http://schemas.openxmlformats.org/officeDocument/2006/relationships/vmlDrawing" Target="../drawings/vmlDrawing6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4.xml"/><Relationship Id="rId2" Type="http://schemas.openxmlformats.org/officeDocument/2006/relationships/slideLayout" Target="../slideLayouts/slideLayout20.xml"/><Relationship Id="rId3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5.xml"/><Relationship Id="rId2" Type="http://schemas.openxmlformats.org/officeDocument/2006/relationships/slideLayout" Target="../slideLayouts/slideLayout20.xml"/><Relationship Id="rId3" Type="http://schemas.openxmlformats.org/officeDocument/2006/relationships/image" Target="../media/image1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14.bin"/><Relationship Id="rId5" Type="http://schemas.openxmlformats.org/officeDocument/2006/relationships/image" Target="../media/image19.emf"/><Relationship Id="rId1" Type="http://schemas.openxmlformats.org/officeDocument/2006/relationships/themeOverride" Target="../theme/themeOverride16.xml"/><Relationship Id="rId2" Type="http://schemas.openxmlformats.org/officeDocument/2006/relationships/vmlDrawing" Target="../drawings/vmlDrawing7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15.bin"/><Relationship Id="rId5" Type="http://schemas.openxmlformats.org/officeDocument/2006/relationships/image" Target="../media/image20.emf"/><Relationship Id="rId1" Type="http://schemas.openxmlformats.org/officeDocument/2006/relationships/themeOverride" Target="../theme/themeOverride17.xml"/><Relationship Id="rId2" Type="http://schemas.openxmlformats.org/officeDocument/2006/relationships/vmlDrawing" Target="../drawings/vmlDrawing8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16.bin"/><Relationship Id="rId5" Type="http://schemas.openxmlformats.org/officeDocument/2006/relationships/image" Target="../media/image21.emf"/><Relationship Id="rId6" Type="http://schemas.openxmlformats.org/officeDocument/2006/relationships/oleObject" Target="../embeddings/oleObject17.bin"/><Relationship Id="rId7" Type="http://schemas.openxmlformats.org/officeDocument/2006/relationships/image" Target="../media/image22.emf"/><Relationship Id="rId8" Type="http://schemas.openxmlformats.org/officeDocument/2006/relationships/oleObject" Target="../embeddings/oleObject18.bin"/><Relationship Id="rId9" Type="http://schemas.openxmlformats.org/officeDocument/2006/relationships/image" Target="../media/image23.emf"/><Relationship Id="rId1" Type="http://schemas.openxmlformats.org/officeDocument/2006/relationships/themeOverride" Target="../theme/themeOverride18.xml"/><Relationship Id="rId2" Type="http://schemas.openxmlformats.org/officeDocument/2006/relationships/vmlDrawing" Target="../drawings/vmlDrawing9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9.xml"/><Relationship Id="rId2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19.bin"/><Relationship Id="rId5" Type="http://schemas.openxmlformats.org/officeDocument/2006/relationships/image" Target="../media/image24.emf"/><Relationship Id="rId6" Type="http://schemas.openxmlformats.org/officeDocument/2006/relationships/oleObject" Target="../embeddings/oleObject20.bin"/><Relationship Id="rId7" Type="http://schemas.openxmlformats.org/officeDocument/2006/relationships/image" Target="../media/image25.emf"/><Relationship Id="rId8" Type="http://schemas.openxmlformats.org/officeDocument/2006/relationships/oleObject" Target="../embeddings/oleObject21.bin"/><Relationship Id="rId9" Type="http://schemas.openxmlformats.org/officeDocument/2006/relationships/image" Target="../media/image26.emf"/><Relationship Id="rId1" Type="http://schemas.openxmlformats.org/officeDocument/2006/relationships/themeOverride" Target="../theme/themeOverride20.xml"/><Relationship Id="rId2" Type="http://schemas.openxmlformats.org/officeDocument/2006/relationships/vmlDrawing" Target="../drawings/vmlDrawing10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22.bin"/><Relationship Id="rId5" Type="http://schemas.openxmlformats.org/officeDocument/2006/relationships/image" Target="../media/image27.emf"/><Relationship Id="rId6" Type="http://schemas.openxmlformats.org/officeDocument/2006/relationships/oleObject" Target="../embeddings/oleObject23.bin"/><Relationship Id="rId7" Type="http://schemas.openxmlformats.org/officeDocument/2006/relationships/image" Target="../media/image28.emf"/><Relationship Id="rId8" Type="http://schemas.openxmlformats.org/officeDocument/2006/relationships/oleObject" Target="../embeddings/oleObject24.bin"/><Relationship Id="rId9" Type="http://schemas.openxmlformats.org/officeDocument/2006/relationships/image" Target="../media/image29.emf"/><Relationship Id="rId1" Type="http://schemas.openxmlformats.org/officeDocument/2006/relationships/themeOverride" Target="../theme/themeOverride21.xml"/><Relationship Id="rId2" Type="http://schemas.openxmlformats.org/officeDocument/2006/relationships/vmlDrawing" Target="../drawings/vmlDrawing11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25.bin"/><Relationship Id="rId5" Type="http://schemas.openxmlformats.org/officeDocument/2006/relationships/image" Target="../media/image30.emf"/><Relationship Id="rId6" Type="http://schemas.openxmlformats.org/officeDocument/2006/relationships/oleObject" Target="../embeddings/oleObject26.bin"/><Relationship Id="rId7" Type="http://schemas.openxmlformats.org/officeDocument/2006/relationships/image" Target="../media/image31.emf"/><Relationship Id="rId8" Type="http://schemas.openxmlformats.org/officeDocument/2006/relationships/oleObject" Target="../embeddings/oleObject27.bin"/><Relationship Id="rId9" Type="http://schemas.openxmlformats.org/officeDocument/2006/relationships/image" Target="../media/image32.emf"/><Relationship Id="rId1" Type="http://schemas.openxmlformats.org/officeDocument/2006/relationships/themeOverride" Target="../theme/themeOverride22.xml"/><Relationship Id="rId2" Type="http://schemas.openxmlformats.org/officeDocument/2006/relationships/vmlDrawing" Target="../drawings/vmlDrawing12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28.bin"/><Relationship Id="rId5" Type="http://schemas.openxmlformats.org/officeDocument/2006/relationships/image" Target="../media/image33.emf"/><Relationship Id="rId1" Type="http://schemas.openxmlformats.org/officeDocument/2006/relationships/themeOverride" Target="../theme/themeOverride23.xml"/><Relationship Id="rId2" Type="http://schemas.openxmlformats.org/officeDocument/2006/relationships/vmlDrawing" Target="../drawings/vmlDrawing13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29.bin"/><Relationship Id="rId5" Type="http://schemas.openxmlformats.org/officeDocument/2006/relationships/image" Target="../media/image34.emf"/><Relationship Id="rId1" Type="http://schemas.openxmlformats.org/officeDocument/2006/relationships/themeOverride" Target="../theme/themeOverride24.xml"/><Relationship Id="rId2" Type="http://schemas.openxmlformats.org/officeDocument/2006/relationships/vmlDrawing" Target="../drawings/vmlDrawing14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5.xml"/><Relationship Id="rId2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30.bin"/><Relationship Id="rId5" Type="http://schemas.openxmlformats.org/officeDocument/2006/relationships/image" Target="../media/image35.emf"/><Relationship Id="rId6" Type="http://schemas.openxmlformats.org/officeDocument/2006/relationships/oleObject" Target="../embeddings/oleObject31.bin"/><Relationship Id="rId7" Type="http://schemas.openxmlformats.org/officeDocument/2006/relationships/image" Target="../media/image36.emf"/><Relationship Id="rId8" Type="http://schemas.openxmlformats.org/officeDocument/2006/relationships/oleObject" Target="../embeddings/oleObject32.bin"/><Relationship Id="rId9" Type="http://schemas.openxmlformats.org/officeDocument/2006/relationships/image" Target="../media/image37.emf"/><Relationship Id="rId1" Type="http://schemas.openxmlformats.org/officeDocument/2006/relationships/themeOverride" Target="../theme/themeOverride26.xml"/><Relationship Id="rId2" Type="http://schemas.openxmlformats.org/officeDocument/2006/relationships/vmlDrawing" Target="../drawings/vmlDrawing15.vml"/></Relationships>
</file>

<file path=ppt/slides/_rels/slide2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1.emf"/><Relationship Id="rId12" Type="http://schemas.openxmlformats.org/officeDocument/2006/relationships/oleObject" Target="../embeddings/oleObject37.bin"/><Relationship Id="rId13" Type="http://schemas.openxmlformats.org/officeDocument/2006/relationships/image" Target="../media/image42.emf"/><Relationship Id="rId14" Type="http://schemas.openxmlformats.org/officeDocument/2006/relationships/oleObject" Target="../embeddings/oleObject38.bin"/><Relationship Id="rId15" Type="http://schemas.openxmlformats.org/officeDocument/2006/relationships/image" Target="../media/image43.emf"/><Relationship Id="rId16" Type="http://schemas.openxmlformats.org/officeDocument/2006/relationships/oleObject" Target="../embeddings/oleObject39.bin"/><Relationship Id="rId17" Type="http://schemas.openxmlformats.org/officeDocument/2006/relationships/image" Target="../media/image44.emf"/><Relationship Id="rId1" Type="http://schemas.openxmlformats.org/officeDocument/2006/relationships/themeOverride" Target="../theme/themeOverride27.xml"/><Relationship Id="rId2" Type="http://schemas.openxmlformats.org/officeDocument/2006/relationships/vmlDrawing" Target="../drawings/vmlDrawing16.vml"/><Relationship Id="rId3" Type="http://schemas.openxmlformats.org/officeDocument/2006/relationships/slideLayout" Target="../slideLayouts/slideLayout20.xml"/><Relationship Id="rId4" Type="http://schemas.openxmlformats.org/officeDocument/2006/relationships/oleObject" Target="../embeddings/oleObject33.bin"/><Relationship Id="rId5" Type="http://schemas.openxmlformats.org/officeDocument/2006/relationships/image" Target="../media/image38.emf"/><Relationship Id="rId6" Type="http://schemas.openxmlformats.org/officeDocument/2006/relationships/oleObject" Target="../embeddings/oleObject34.bin"/><Relationship Id="rId7" Type="http://schemas.openxmlformats.org/officeDocument/2006/relationships/image" Target="../media/image39.emf"/><Relationship Id="rId8" Type="http://schemas.openxmlformats.org/officeDocument/2006/relationships/oleObject" Target="../embeddings/oleObject35.bin"/><Relationship Id="rId9" Type="http://schemas.openxmlformats.org/officeDocument/2006/relationships/image" Target="../media/image40.emf"/><Relationship Id="rId10" Type="http://schemas.openxmlformats.org/officeDocument/2006/relationships/oleObject" Target="../embeddings/oleObject3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accent1"/>
                </a:solidFill>
              </a:rPr>
              <a:t>Chapitre 6</a:t>
            </a:r>
            <a:r>
              <a:rPr lang="fr-FR" dirty="0">
                <a:solidFill>
                  <a:schemeClr val="accent1"/>
                </a:solidFill>
              </a:rPr>
              <a:t>. </a:t>
            </a:r>
            <a:r>
              <a:rPr lang="fr-FR" dirty="0"/>
              <a:t>Introduction à l’échantillonnage</a:t>
            </a:r>
          </a:p>
        </p:txBody>
      </p:sp>
      <p:sp>
        <p:nvSpPr>
          <p:cNvPr id="6563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/>
              <a:t>Les sondages</a:t>
            </a:r>
          </a:p>
          <a:p>
            <a:r>
              <a:rPr lang="fr-FR"/>
              <a:t>Notions fondamentales</a:t>
            </a:r>
          </a:p>
          <a:p>
            <a:r>
              <a:rPr lang="fr-FR"/>
              <a:t>Fluctuations d’échantillonnage d’une moyenne</a:t>
            </a:r>
          </a:p>
          <a:p>
            <a:r>
              <a:rPr lang="fr-FR"/>
              <a:t>Théorème central limite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093A4302-F9FC-46F6-9187-2436504E1713}" type="slidenum">
              <a:rPr lang="fr-FR"/>
              <a:pPr/>
              <a:t>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233392" y="6232071"/>
            <a:ext cx="457200" cy="457200"/>
          </a:xfrm>
        </p:spPr>
        <p:txBody>
          <a:bodyPr/>
          <a:lstStyle/>
          <a:p>
            <a:r>
              <a:rPr lang="fr-FR"/>
              <a:t>C6-</a:t>
            </a:r>
            <a:fld id="{1D901E39-08AA-4F99-B251-AB86A57DBD04}" type="slidenum">
              <a:rPr lang="fr-FR"/>
              <a:pPr/>
              <a:t>2</a:t>
            </a:fld>
            <a:endParaRPr lang="fr-FR"/>
          </a:p>
        </p:txBody>
      </p:sp>
      <p:sp>
        <p:nvSpPr>
          <p:cNvPr id="60006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7088" y="296409"/>
            <a:ext cx="8229600" cy="1270000"/>
          </a:xfrm>
        </p:spPr>
        <p:txBody>
          <a:bodyPr/>
          <a:lstStyle/>
          <a:p>
            <a:r>
              <a:rPr lang="fr-CA" sz="3600">
                <a:solidFill>
                  <a:schemeClr val="tx1"/>
                </a:solidFill>
              </a:rPr>
              <a:t>Étude de marché / sondage / échantillonnage</a:t>
            </a:r>
            <a:endParaRPr lang="fr-FR" sz="3600">
              <a:solidFill>
                <a:schemeClr val="tx1"/>
              </a:solidFill>
            </a:endParaRPr>
          </a:p>
        </p:txBody>
      </p:sp>
      <p:sp>
        <p:nvSpPr>
          <p:cNvPr id="60006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7088" y="1887084"/>
            <a:ext cx="8154988" cy="4292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FR" sz="2400"/>
              <a:t>Les sondages / échantillonnage visent à découvrir des renseignements au sujet d’une population particulière</a:t>
            </a:r>
          </a:p>
          <a:p>
            <a:pPr>
              <a:lnSpc>
                <a:spcPct val="80000"/>
              </a:lnSpc>
            </a:pPr>
            <a:r>
              <a:rPr lang="fr-CA" sz="2400"/>
              <a:t>Une étude de marché / sondage / échantillonnage consiste à prélever un sous-ensemble d’unités statistiques d’une population afin de mieux en connaître les caractéristiques (préférences, revenus, intention d’achat, …) </a:t>
            </a:r>
          </a:p>
          <a:p>
            <a:pPr>
              <a:lnSpc>
                <a:spcPct val="80000"/>
              </a:lnSpc>
            </a:pPr>
            <a:r>
              <a:rPr lang="fr-CA" sz="2400"/>
              <a:t>Moins dispendieux qu’un recensement qui considère toutes les unités statistiques de la population</a:t>
            </a:r>
          </a:p>
          <a:p>
            <a:pPr>
              <a:lnSpc>
                <a:spcPct val="80000"/>
              </a:lnSpc>
            </a:pPr>
            <a:r>
              <a:rPr lang="fr-CA" sz="2400"/>
              <a:t>Bien que plus précis, les recensements sont plus dispendieux et prennent en général plus de temps</a:t>
            </a:r>
          </a:p>
          <a:p>
            <a:pPr>
              <a:lnSpc>
                <a:spcPct val="80000"/>
              </a:lnSpc>
            </a:pPr>
            <a:r>
              <a:rPr lang="fr-FR" sz="2400"/>
              <a:t>Pour obtenir des renseignements valides, il faut prélever selon des méthodes appropriées un échantillon représentatif de la population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146304" y="6101440"/>
            <a:ext cx="457200" cy="457200"/>
          </a:xfrm>
        </p:spPr>
        <p:txBody>
          <a:bodyPr/>
          <a:lstStyle/>
          <a:p>
            <a:r>
              <a:rPr lang="fr-FR"/>
              <a:t>C6-</a:t>
            </a:r>
            <a:fld id="{0FC8D60C-1F41-4092-9955-87D5C318825A}" type="slidenum">
              <a:rPr lang="fr-FR"/>
              <a:pPr/>
              <a:t>3</a:t>
            </a:fld>
            <a:endParaRPr lang="fr-FR"/>
          </a:p>
        </p:txBody>
      </p:sp>
      <p:grpSp>
        <p:nvGrpSpPr>
          <p:cNvPr id="605251" name="Group 67"/>
          <p:cNvGrpSpPr>
            <a:grpSpLocks/>
          </p:cNvGrpSpPr>
          <p:nvPr/>
        </p:nvGrpSpPr>
        <p:grpSpPr bwMode="auto">
          <a:xfrm>
            <a:off x="431800" y="32429"/>
            <a:ext cx="8653463" cy="6745288"/>
            <a:chOff x="272" y="89"/>
            <a:chExt cx="5451" cy="4249"/>
          </a:xfrm>
        </p:grpSpPr>
        <p:sp>
          <p:nvSpPr>
            <p:cNvPr id="45058" name="Rectangle 2"/>
            <p:cNvSpPr>
              <a:spLocks noChangeArrowheads="1"/>
            </p:cNvSpPr>
            <p:nvPr/>
          </p:nvSpPr>
          <p:spPr bwMode="auto">
            <a:xfrm>
              <a:off x="3429" y="121"/>
              <a:ext cx="1511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/>
                <a:t>Échantillons</a:t>
              </a:r>
            </a:p>
          </p:txBody>
        </p:sp>
        <p:sp>
          <p:nvSpPr>
            <p:cNvPr id="605188" name="Rectangle 6"/>
            <p:cNvSpPr>
              <a:spLocks noChangeArrowheads="1"/>
            </p:cNvSpPr>
            <p:nvPr/>
          </p:nvSpPr>
          <p:spPr bwMode="auto">
            <a:xfrm>
              <a:off x="519" y="89"/>
              <a:ext cx="150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dirty="0"/>
                <a:t>Population</a:t>
              </a:r>
            </a:p>
          </p:txBody>
        </p:sp>
        <p:sp>
          <p:nvSpPr>
            <p:cNvPr id="605190" name="Oval 8"/>
            <p:cNvSpPr>
              <a:spLocks noChangeArrowheads="1"/>
            </p:cNvSpPr>
            <p:nvPr/>
          </p:nvSpPr>
          <p:spPr bwMode="auto">
            <a:xfrm>
              <a:off x="272" y="432"/>
              <a:ext cx="1792" cy="2944"/>
            </a:xfrm>
            <a:prstGeom prst="ellipse">
              <a:avLst/>
            </a:prstGeom>
            <a:solidFill>
              <a:srgbClr val="FCFEB9"/>
            </a:solidFill>
            <a:ln w="50800">
              <a:solidFill>
                <a:srgbClr val="114FFB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fr-FR" sz="1800">
                <a:solidFill>
                  <a:srgbClr val="000099"/>
                </a:solidFill>
                <a:latin typeface="Arial" charset="0"/>
              </a:endParaRPr>
            </a:p>
          </p:txBody>
        </p:sp>
        <p:sp>
          <p:nvSpPr>
            <p:cNvPr id="605191" name="Rectangle 10"/>
            <p:cNvSpPr>
              <a:spLocks noChangeArrowheads="1"/>
            </p:cNvSpPr>
            <p:nvPr/>
          </p:nvSpPr>
          <p:spPr bwMode="auto">
            <a:xfrm>
              <a:off x="879" y="799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1</a:t>
              </a:r>
            </a:p>
          </p:txBody>
        </p:sp>
        <p:sp>
          <p:nvSpPr>
            <p:cNvPr id="605192" name="Oval 11"/>
            <p:cNvSpPr>
              <a:spLocks noChangeArrowheads="1"/>
            </p:cNvSpPr>
            <p:nvPr/>
          </p:nvSpPr>
          <p:spPr bwMode="auto">
            <a:xfrm>
              <a:off x="980" y="1092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193" name="Rectangle 13"/>
            <p:cNvSpPr>
              <a:spLocks noChangeArrowheads="1"/>
            </p:cNvSpPr>
            <p:nvPr/>
          </p:nvSpPr>
          <p:spPr bwMode="auto">
            <a:xfrm>
              <a:off x="447" y="1375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8</a:t>
              </a:r>
            </a:p>
          </p:txBody>
        </p:sp>
        <p:sp>
          <p:nvSpPr>
            <p:cNvPr id="605194" name="Oval 14"/>
            <p:cNvSpPr>
              <a:spLocks noChangeArrowheads="1"/>
            </p:cNvSpPr>
            <p:nvPr/>
          </p:nvSpPr>
          <p:spPr bwMode="auto">
            <a:xfrm>
              <a:off x="548" y="1668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195" name="Rectangle 16"/>
            <p:cNvSpPr>
              <a:spLocks noChangeArrowheads="1"/>
            </p:cNvSpPr>
            <p:nvPr/>
          </p:nvSpPr>
          <p:spPr bwMode="auto">
            <a:xfrm>
              <a:off x="1167" y="1471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12</a:t>
              </a:r>
            </a:p>
          </p:txBody>
        </p:sp>
        <p:sp>
          <p:nvSpPr>
            <p:cNvPr id="605196" name="Oval 17"/>
            <p:cNvSpPr>
              <a:spLocks noChangeArrowheads="1"/>
            </p:cNvSpPr>
            <p:nvPr/>
          </p:nvSpPr>
          <p:spPr bwMode="auto">
            <a:xfrm>
              <a:off x="1268" y="1764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197" name="Rectangle 19"/>
            <p:cNvSpPr>
              <a:spLocks noChangeArrowheads="1"/>
            </p:cNvSpPr>
            <p:nvPr/>
          </p:nvSpPr>
          <p:spPr bwMode="auto">
            <a:xfrm>
              <a:off x="399" y="1951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21</a:t>
              </a:r>
            </a:p>
          </p:txBody>
        </p:sp>
        <p:sp>
          <p:nvSpPr>
            <p:cNvPr id="605198" name="Oval 20"/>
            <p:cNvSpPr>
              <a:spLocks noChangeArrowheads="1"/>
            </p:cNvSpPr>
            <p:nvPr/>
          </p:nvSpPr>
          <p:spPr bwMode="auto">
            <a:xfrm>
              <a:off x="500" y="2244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199" name="Rectangle 22"/>
            <p:cNvSpPr>
              <a:spLocks noChangeArrowheads="1"/>
            </p:cNvSpPr>
            <p:nvPr/>
          </p:nvSpPr>
          <p:spPr bwMode="auto">
            <a:xfrm>
              <a:off x="1311" y="1999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22</a:t>
              </a:r>
            </a:p>
          </p:txBody>
        </p:sp>
        <p:sp>
          <p:nvSpPr>
            <p:cNvPr id="605200" name="Oval 23"/>
            <p:cNvSpPr>
              <a:spLocks noChangeArrowheads="1"/>
            </p:cNvSpPr>
            <p:nvPr/>
          </p:nvSpPr>
          <p:spPr bwMode="auto">
            <a:xfrm>
              <a:off x="1412" y="2292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01" name="Rectangle 25"/>
            <p:cNvSpPr>
              <a:spLocks noChangeArrowheads="1"/>
            </p:cNvSpPr>
            <p:nvPr/>
          </p:nvSpPr>
          <p:spPr bwMode="auto">
            <a:xfrm>
              <a:off x="591" y="2429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108</a:t>
              </a:r>
            </a:p>
          </p:txBody>
        </p:sp>
        <p:sp>
          <p:nvSpPr>
            <p:cNvPr id="605202" name="Oval 26"/>
            <p:cNvSpPr>
              <a:spLocks noChangeArrowheads="1"/>
            </p:cNvSpPr>
            <p:nvPr/>
          </p:nvSpPr>
          <p:spPr bwMode="auto">
            <a:xfrm>
              <a:off x="692" y="2724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03" name="Rectangle 28"/>
            <p:cNvSpPr>
              <a:spLocks noChangeArrowheads="1"/>
            </p:cNvSpPr>
            <p:nvPr/>
          </p:nvSpPr>
          <p:spPr bwMode="auto">
            <a:xfrm>
              <a:off x="1359" y="895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4</a:t>
              </a:r>
            </a:p>
          </p:txBody>
        </p:sp>
        <p:sp>
          <p:nvSpPr>
            <p:cNvPr id="605204" name="Oval 29"/>
            <p:cNvSpPr>
              <a:spLocks noChangeArrowheads="1"/>
            </p:cNvSpPr>
            <p:nvPr/>
          </p:nvSpPr>
          <p:spPr bwMode="auto">
            <a:xfrm>
              <a:off x="1460" y="1188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05" name="Rectangle 31"/>
            <p:cNvSpPr>
              <a:spLocks noChangeArrowheads="1"/>
            </p:cNvSpPr>
            <p:nvPr/>
          </p:nvSpPr>
          <p:spPr bwMode="auto">
            <a:xfrm>
              <a:off x="1215" y="2669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323</a:t>
              </a:r>
            </a:p>
          </p:txBody>
        </p:sp>
        <p:sp>
          <p:nvSpPr>
            <p:cNvPr id="605206" name="Oval 32"/>
            <p:cNvSpPr>
              <a:spLocks noChangeArrowheads="1"/>
            </p:cNvSpPr>
            <p:nvPr/>
          </p:nvSpPr>
          <p:spPr bwMode="auto">
            <a:xfrm>
              <a:off x="1316" y="2964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07" name="Rectangle 33"/>
            <p:cNvSpPr>
              <a:spLocks noChangeArrowheads="1"/>
            </p:cNvSpPr>
            <p:nvPr/>
          </p:nvSpPr>
          <p:spPr bwMode="auto">
            <a:xfrm>
              <a:off x="927" y="3437"/>
              <a:ext cx="144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E(X)</a:t>
              </a:r>
            </a:p>
          </p:txBody>
        </p:sp>
        <p:sp>
          <p:nvSpPr>
            <p:cNvPr id="605208" name="Rectangle 34"/>
            <p:cNvSpPr>
              <a:spLocks noChangeArrowheads="1"/>
            </p:cNvSpPr>
            <p:nvPr/>
          </p:nvSpPr>
          <p:spPr bwMode="auto">
            <a:xfrm>
              <a:off x="975" y="4013"/>
              <a:ext cx="144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f(X)</a:t>
              </a:r>
            </a:p>
          </p:txBody>
        </p:sp>
        <p:sp>
          <p:nvSpPr>
            <p:cNvPr id="605209" name="Rectangle 35"/>
            <p:cNvSpPr>
              <a:spLocks noChangeArrowheads="1"/>
            </p:cNvSpPr>
            <p:nvPr/>
          </p:nvSpPr>
          <p:spPr bwMode="auto">
            <a:xfrm>
              <a:off x="909" y="3698"/>
              <a:ext cx="144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>
                  <a:latin typeface="Symbol" pitchFamily="18" charset="2"/>
                </a:rPr>
                <a:t></a:t>
              </a:r>
              <a:r>
                <a:rPr lang="fr-CA" sz="2800" i="1" baseline="30000"/>
                <a:t>2</a:t>
              </a:r>
              <a:r>
                <a:rPr lang="fr-CA" sz="2800" i="1"/>
                <a:t>(X)</a:t>
              </a:r>
            </a:p>
          </p:txBody>
        </p:sp>
        <p:sp>
          <p:nvSpPr>
            <p:cNvPr id="605211" name="Rectangle 37"/>
            <p:cNvSpPr>
              <a:spLocks noChangeArrowheads="1"/>
            </p:cNvSpPr>
            <p:nvPr/>
          </p:nvSpPr>
          <p:spPr bwMode="auto">
            <a:xfrm>
              <a:off x="1864" y="3949"/>
              <a:ext cx="1824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 i="1"/>
            </a:p>
          </p:txBody>
        </p:sp>
        <p:sp>
          <p:nvSpPr>
            <p:cNvPr id="605212" name="Rectangle 38"/>
            <p:cNvSpPr>
              <a:spLocks noChangeArrowheads="1"/>
            </p:cNvSpPr>
            <p:nvPr/>
          </p:nvSpPr>
          <p:spPr bwMode="auto">
            <a:xfrm>
              <a:off x="1864" y="3949"/>
              <a:ext cx="1824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 i="1"/>
            </a:p>
          </p:txBody>
        </p:sp>
        <p:sp>
          <p:nvSpPr>
            <p:cNvPr id="605213" name="Rectangle 39"/>
            <p:cNvSpPr>
              <a:spLocks noChangeArrowheads="1"/>
            </p:cNvSpPr>
            <p:nvPr/>
          </p:nvSpPr>
          <p:spPr bwMode="auto">
            <a:xfrm>
              <a:off x="3472" y="3481"/>
              <a:ext cx="144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X</a:t>
              </a:r>
            </a:p>
          </p:txBody>
        </p:sp>
        <p:sp>
          <p:nvSpPr>
            <p:cNvPr id="605214" name="Rectangle 40"/>
            <p:cNvSpPr>
              <a:spLocks noChangeArrowheads="1"/>
            </p:cNvSpPr>
            <p:nvPr/>
          </p:nvSpPr>
          <p:spPr bwMode="auto">
            <a:xfrm>
              <a:off x="3337" y="3724"/>
              <a:ext cx="144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S</a:t>
              </a:r>
              <a:r>
                <a:rPr lang="fr-CA" sz="2800" i="1" baseline="30000"/>
                <a:t>2</a:t>
              </a:r>
              <a:r>
                <a:rPr lang="fr-CA" sz="2800" i="1"/>
                <a:t>(X)</a:t>
              </a:r>
            </a:p>
          </p:txBody>
        </p:sp>
        <p:sp>
          <p:nvSpPr>
            <p:cNvPr id="605215" name="Rectangle 41"/>
            <p:cNvSpPr>
              <a:spLocks noChangeArrowheads="1"/>
            </p:cNvSpPr>
            <p:nvPr/>
          </p:nvSpPr>
          <p:spPr bwMode="auto">
            <a:xfrm>
              <a:off x="3286" y="3995"/>
              <a:ext cx="144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P(X=x)</a:t>
              </a:r>
            </a:p>
          </p:txBody>
        </p:sp>
        <p:sp>
          <p:nvSpPr>
            <p:cNvPr id="605216" name="Arc 42"/>
            <p:cNvSpPr>
              <a:spLocks/>
            </p:cNvSpPr>
            <p:nvPr/>
          </p:nvSpPr>
          <p:spPr bwMode="auto">
            <a:xfrm>
              <a:off x="4036" y="3397"/>
              <a:ext cx="646" cy="48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8575" cap="rnd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 i="1"/>
            </a:p>
          </p:txBody>
        </p:sp>
        <p:sp>
          <p:nvSpPr>
            <p:cNvPr id="605217" name="Line 43"/>
            <p:cNvSpPr>
              <a:spLocks noChangeShapeType="1"/>
            </p:cNvSpPr>
            <p:nvPr/>
          </p:nvSpPr>
          <p:spPr bwMode="auto">
            <a:xfrm flipH="1">
              <a:off x="1583" y="3919"/>
              <a:ext cx="16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18" name="Line 44"/>
            <p:cNvSpPr>
              <a:spLocks noChangeShapeType="1"/>
            </p:cNvSpPr>
            <p:nvPr/>
          </p:nvSpPr>
          <p:spPr bwMode="auto">
            <a:xfrm>
              <a:off x="3557" y="3546"/>
              <a:ext cx="1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20" name="Oval 48"/>
            <p:cNvSpPr>
              <a:spLocks noChangeArrowheads="1"/>
            </p:cNvSpPr>
            <p:nvPr/>
          </p:nvSpPr>
          <p:spPr bwMode="auto">
            <a:xfrm>
              <a:off x="3056" y="936"/>
              <a:ext cx="1552" cy="784"/>
            </a:xfrm>
            <a:prstGeom prst="ellipse">
              <a:avLst/>
            </a:prstGeom>
            <a:solidFill>
              <a:srgbClr val="FDE3BA"/>
            </a:solidFill>
            <a:ln w="50800">
              <a:solidFill>
                <a:srgbClr val="CC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21" name="Rectangle 50"/>
            <p:cNvSpPr>
              <a:spLocks noChangeArrowheads="1"/>
            </p:cNvSpPr>
            <p:nvPr/>
          </p:nvSpPr>
          <p:spPr bwMode="auto">
            <a:xfrm>
              <a:off x="3373" y="1015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2</a:t>
              </a:r>
            </a:p>
          </p:txBody>
        </p:sp>
        <p:sp>
          <p:nvSpPr>
            <p:cNvPr id="605222" name="Oval 51"/>
            <p:cNvSpPr>
              <a:spLocks noChangeArrowheads="1"/>
            </p:cNvSpPr>
            <p:nvPr/>
          </p:nvSpPr>
          <p:spPr bwMode="auto">
            <a:xfrm>
              <a:off x="3476" y="1308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23" name="Rectangle 53"/>
            <p:cNvSpPr>
              <a:spLocks noChangeArrowheads="1"/>
            </p:cNvSpPr>
            <p:nvPr/>
          </p:nvSpPr>
          <p:spPr bwMode="auto">
            <a:xfrm>
              <a:off x="3997" y="1063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1</a:t>
              </a:r>
            </a:p>
          </p:txBody>
        </p:sp>
        <p:sp>
          <p:nvSpPr>
            <p:cNvPr id="605224" name="Oval 54"/>
            <p:cNvSpPr>
              <a:spLocks noChangeArrowheads="1"/>
            </p:cNvSpPr>
            <p:nvPr/>
          </p:nvSpPr>
          <p:spPr bwMode="auto">
            <a:xfrm>
              <a:off x="4100" y="1356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25" name="Rectangle 56"/>
            <p:cNvSpPr>
              <a:spLocks noChangeArrowheads="1"/>
            </p:cNvSpPr>
            <p:nvPr/>
          </p:nvSpPr>
          <p:spPr bwMode="auto">
            <a:xfrm>
              <a:off x="3661" y="1303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12</a:t>
              </a:r>
            </a:p>
          </p:txBody>
        </p:sp>
        <p:sp>
          <p:nvSpPr>
            <p:cNvPr id="605226" name="Oval 57"/>
            <p:cNvSpPr>
              <a:spLocks noChangeArrowheads="1"/>
            </p:cNvSpPr>
            <p:nvPr/>
          </p:nvSpPr>
          <p:spPr bwMode="auto">
            <a:xfrm>
              <a:off x="3764" y="1596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27" name="Freeform 58"/>
            <p:cNvSpPr>
              <a:spLocks/>
            </p:cNvSpPr>
            <p:nvPr/>
          </p:nvSpPr>
          <p:spPr bwMode="auto">
            <a:xfrm>
              <a:off x="1936" y="1064"/>
              <a:ext cx="1105" cy="193"/>
            </a:xfrm>
            <a:custGeom>
              <a:avLst/>
              <a:gdLst>
                <a:gd name="T0" fmla="*/ 0 w 1105"/>
                <a:gd name="T1" fmla="*/ 0 h 193"/>
                <a:gd name="T2" fmla="*/ 720 w 1105"/>
                <a:gd name="T3" fmla="*/ 144 h 193"/>
                <a:gd name="T4" fmla="*/ 528 w 1105"/>
                <a:gd name="T5" fmla="*/ 48 h 193"/>
                <a:gd name="T6" fmla="*/ 1104 w 1105"/>
                <a:gd name="T7" fmla="*/ 192 h 1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05"/>
                <a:gd name="T13" fmla="*/ 0 h 193"/>
                <a:gd name="T14" fmla="*/ 1105 w 1105"/>
                <a:gd name="T15" fmla="*/ 193 h 1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05" h="193">
                  <a:moveTo>
                    <a:pt x="0" y="0"/>
                  </a:moveTo>
                  <a:lnTo>
                    <a:pt x="720" y="144"/>
                  </a:lnTo>
                  <a:lnTo>
                    <a:pt x="528" y="48"/>
                  </a:lnTo>
                  <a:lnTo>
                    <a:pt x="1104" y="192"/>
                  </a:lnTo>
                </a:path>
              </a:pathLst>
            </a:custGeom>
            <a:noFill/>
            <a:ln w="28575" cap="rnd">
              <a:solidFill>
                <a:srgbClr val="CC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5228" name="Rectangle 59"/>
            <p:cNvSpPr>
              <a:spLocks noChangeArrowheads="1"/>
            </p:cNvSpPr>
            <p:nvPr/>
          </p:nvSpPr>
          <p:spPr bwMode="auto">
            <a:xfrm>
              <a:off x="3214" y="1669"/>
              <a:ext cx="82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s</a:t>
              </a:r>
              <a:r>
                <a:rPr lang="fr-CA" sz="2800" i="1" baseline="-25000"/>
                <a:t>1</a:t>
              </a:r>
            </a:p>
          </p:txBody>
        </p:sp>
        <p:sp>
          <p:nvSpPr>
            <p:cNvPr id="605230" name="Rectangle 61"/>
            <p:cNvSpPr>
              <a:spLocks noChangeArrowheads="1"/>
            </p:cNvSpPr>
            <p:nvPr/>
          </p:nvSpPr>
          <p:spPr bwMode="auto">
            <a:xfrm>
              <a:off x="3802" y="1713"/>
              <a:ext cx="82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x</a:t>
              </a:r>
              <a:r>
                <a:rPr lang="fr-CA" sz="2800" i="1" baseline="-25000"/>
                <a:t>1</a:t>
              </a:r>
            </a:p>
          </p:txBody>
        </p:sp>
        <p:sp>
          <p:nvSpPr>
            <p:cNvPr id="605231" name="Line 62"/>
            <p:cNvSpPr>
              <a:spLocks noChangeShapeType="1"/>
            </p:cNvSpPr>
            <p:nvPr/>
          </p:nvSpPr>
          <p:spPr bwMode="auto">
            <a:xfrm>
              <a:off x="3862" y="1838"/>
              <a:ext cx="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32" name="Rectangle 63"/>
            <p:cNvSpPr>
              <a:spLocks noChangeArrowheads="1"/>
            </p:cNvSpPr>
            <p:nvPr/>
          </p:nvSpPr>
          <p:spPr bwMode="auto">
            <a:xfrm>
              <a:off x="4456" y="1606"/>
              <a:ext cx="82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n</a:t>
              </a:r>
            </a:p>
          </p:txBody>
        </p:sp>
        <p:sp>
          <p:nvSpPr>
            <p:cNvPr id="605234" name="Rectangle 65"/>
            <p:cNvSpPr>
              <a:spLocks noChangeArrowheads="1"/>
            </p:cNvSpPr>
            <p:nvPr/>
          </p:nvSpPr>
          <p:spPr bwMode="auto">
            <a:xfrm>
              <a:off x="4901" y="2942"/>
              <a:ext cx="82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/>
                <a:t>n</a:t>
              </a:r>
            </a:p>
          </p:txBody>
        </p:sp>
        <p:sp>
          <p:nvSpPr>
            <p:cNvPr id="605236" name="Oval 67"/>
            <p:cNvSpPr>
              <a:spLocks noChangeArrowheads="1"/>
            </p:cNvSpPr>
            <p:nvPr/>
          </p:nvSpPr>
          <p:spPr bwMode="auto">
            <a:xfrm>
              <a:off x="3728" y="2136"/>
              <a:ext cx="1552" cy="784"/>
            </a:xfrm>
            <a:prstGeom prst="ellipse">
              <a:avLst/>
            </a:prstGeom>
            <a:solidFill>
              <a:srgbClr val="FDE3BA"/>
            </a:solidFill>
            <a:ln w="50800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37" name="Rectangle 69"/>
            <p:cNvSpPr>
              <a:spLocks noChangeArrowheads="1"/>
            </p:cNvSpPr>
            <p:nvPr/>
          </p:nvSpPr>
          <p:spPr bwMode="auto">
            <a:xfrm>
              <a:off x="4045" y="2213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5</a:t>
              </a:r>
            </a:p>
          </p:txBody>
        </p:sp>
        <p:sp>
          <p:nvSpPr>
            <p:cNvPr id="605238" name="Oval 70"/>
            <p:cNvSpPr>
              <a:spLocks noChangeArrowheads="1"/>
            </p:cNvSpPr>
            <p:nvPr/>
          </p:nvSpPr>
          <p:spPr bwMode="auto">
            <a:xfrm>
              <a:off x="4148" y="2508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39" name="Rectangle 72"/>
            <p:cNvSpPr>
              <a:spLocks noChangeArrowheads="1"/>
            </p:cNvSpPr>
            <p:nvPr/>
          </p:nvSpPr>
          <p:spPr bwMode="auto">
            <a:xfrm>
              <a:off x="4669" y="2261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21</a:t>
              </a:r>
            </a:p>
          </p:txBody>
        </p:sp>
        <p:sp>
          <p:nvSpPr>
            <p:cNvPr id="605240" name="Oval 73"/>
            <p:cNvSpPr>
              <a:spLocks noChangeArrowheads="1"/>
            </p:cNvSpPr>
            <p:nvPr/>
          </p:nvSpPr>
          <p:spPr bwMode="auto">
            <a:xfrm>
              <a:off x="4772" y="2556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41" name="Rectangle 75"/>
            <p:cNvSpPr>
              <a:spLocks noChangeArrowheads="1"/>
            </p:cNvSpPr>
            <p:nvPr/>
          </p:nvSpPr>
          <p:spPr bwMode="auto">
            <a:xfrm>
              <a:off x="4333" y="2501"/>
              <a:ext cx="582" cy="3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>
                  <a:solidFill>
                    <a:srgbClr val="000099"/>
                  </a:solidFill>
                </a:rPr>
                <a:t>e</a:t>
              </a:r>
              <a:r>
                <a:rPr lang="fr-CA" baseline="-25000">
                  <a:solidFill>
                    <a:srgbClr val="000099"/>
                  </a:solidFill>
                </a:rPr>
                <a:t>102</a:t>
              </a:r>
            </a:p>
          </p:txBody>
        </p:sp>
        <p:sp>
          <p:nvSpPr>
            <p:cNvPr id="605242" name="Oval 76"/>
            <p:cNvSpPr>
              <a:spLocks noChangeArrowheads="1"/>
            </p:cNvSpPr>
            <p:nvPr/>
          </p:nvSpPr>
          <p:spPr bwMode="auto">
            <a:xfrm>
              <a:off x="4436" y="2796"/>
              <a:ext cx="40" cy="40"/>
            </a:xfrm>
            <a:prstGeom prst="ellipse">
              <a:avLst/>
            </a:prstGeom>
            <a:solidFill>
              <a:srgbClr val="0000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5243" name="Freeform 77"/>
            <p:cNvSpPr>
              <a:spLocks/>
            </p:cNvSpPr>
            <p:nvPr/>
          </p:nvSpPr>
          <p:spPr bwMode="auto">
            <a:xfrm>
              <a:off x="2080" y="2072"/>
              <a:ext cx="1633" cy="433"/>
            </a:xfrm>
            <a:custGeom>
              <a:avLst/>
              <a:gdLst>
                <a:gd name="T0" fmla="*/ 0 w 1633"/>
                <a:gd name="T1" fmla="*/ 0 h 433"/>
                <a:gd name="T2" fmla="*/ 960 w 1633"/>
                <a:gd name="T3" fmla="*/ 288 h 433"/>
                <a:gd name="T4" fmla="*/ 816 w 1633"/>
                <a:gd name="T5" fmla="*/ 192 h 433"/>
                <a:gd name="T6" fmla="*/ 1632 w 1633"/>
                <a:gd name="T7" fmla="*/ 432 h 43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33"/>
                <a:gd name="T13" fmla="*/ 0 h 433"/>
                <a:gd name="T14" fmla="*/ 1633 w 1633"/>
                <a:gd name="T15" fmla="*/ 433 h 43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33" h="433">
                  <a:moveTo>
                    <a:pt x="0" y="0"/>
                  </a:moveTo>
                  <a:lnTo>
                    <a:pt x="960" y="288"/>
                  </a:lnTo>
                  <a:lnTo>
                    <a:pt x="816" y="192"/>
                  </a:lnTo>
                  <a:lnTo>
                    <a:pt x="1632" y="432"/>
                  </a:lnTo>
                </a:path>
              </a:pathLst>
            </a:custGeom>
            <a:noFill/>
            <a:ln w="28575" cap="rnd">
              <a:solidFill>
                <a:srgbClr val="FF66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5244" name="Rectangle 78"/>
            <p:cNvSpPr>
              <a:spLocks noChangeArrowheads="1"/>
            </p:cNvSpPr>
            <p:nvPr/>
          </p:nvSpPr>
          <p:spPr bwMode="auto">
            <a:xfrm>
              <a:off x="3817" y="2897"/>
              <a:ext cx="82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s</a:t>
              </a:r>
              <a:r>
                <a:rPr lang="fr-CA" sz="2800" i="1" baseline="-25000"/>
                <a:t>2</a:t>
              </a:r>
            </a:p>
          </p:txBody>
        </p:sp>
        <p:sp>
          <p:nvSpPr>
            <p:cNvPr id="605246" name="Rectangle 80"/>
            <p:cNvSpPr>
              <a:spLocks noChangeArrowheads="1"/>
            </p:cNvSpPr>
            <p:nvPr/>
          </p:nvSpPr>
          <p:spPr bwMode="auto">
            <a:xfrm>
              <a:off x="4423" y="2975"/>
              <a:ext cx="82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x</a:t>
              </a:r>
              <a:r>
                <a:rPr lang="fr-CA" sz="2800" i="1" baseline="-25000"/>
                <a:t>2</a:t>
              </a:r>
            </a:p>
          </p:txBody>
        </p:sp>
        <p:sp>
          <p:nvSpPr>
            <p:cNvPr id="605247" name="Line 81"/>
            <p:cNvSpPr>
              <a:spLocks noChangeShapeType="1"/>
            </p:cNvSpPr>
            <p:nvPr/>
          </p:nvSpPr>
          <p:spPr bwMode="auto">
            <a:xfrm>
              <a:off x="4490" y="3100"/>
              <a:ext cx="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45144" name="Text Box 88"/>
            <p:cNvSpPr txBox="1">
              <a:spLocks noChangeArrowheads="1"/>
            </p:cNvSpPr>
            <p:nvPr/>
          </p:nvSpPr>
          <p:spPr bwMode="auto">
            <a:xfrm>
              <a:off x="2032" y="2584"/>
              <a:ext cx="1312" cy="121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5000"/>
                </a:lnSpc>
              </a:pPr>
              <a:r>
                <a:rPr lang="fr-FR" sz="2000"/>
                <a:t>L’échantillonnage vise à mieux connaître un paramètre d’une population à partir d’une statistique</a:t>
              </a:r>
              <a:endParaRPr lang="fr-FR" sz="2800">
                <a:solidFill>
                  <a:srgbClr val="D1EDFF"/>
                </a:solidFill>
              </a:endParaRPr>
            </a:p>
          </p:txBody>
        </p:sp>
        <p:cxnSp>
          <p:nvCxnSpPr>
            <p:cNvPr id="72" name="Connecteur droit avec flèche 71"/>
            <p:cNvCxnSpPr/>
            <p:nvPr/>
          </p:nvCxnSpPr>
          <p:spPr>
            <a:xfrm rot="10800000" flipV="1">
              <a:off x="1472" y="3280"/>
              <a:ext cx="616" cy="3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Connecteur droit avec flèche 73"/>
            <p:cNvCxnSpPr>
              <a:endCxn id="605213" idx="1"/>
            </p:cNvCxnSpPr>
            <p:nvPr/>
          </p:nvCxnSpPr>
          <p:spPr>
            <a:xfrm>
              <a:off x="3184" y="3544"/>
              <a:ext cx="288" cy="1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D849A54C-A939-4E4E-85AE-BEA6B06EF981}" type="slidenum">
              <a:rPr lang="fr-FR"/>
              <a:pPr/>
              <a:t>4</a:t>
            </a:fld>
            <a:endParaRPr lang="fr-FR"/>
          </a:p>
        </p:txBody>
      </p:sp>
      <p:sp>
        <p:nvSpPr>
          <p:cNvPr id="6287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3504" y="4052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sz="3600" dirty="0">
                <a:solidFill>
                  <a:schemeClr val="tx1"/>
                </a:solidFill>
              </a:rPr>
              <a:t>Fluctuations d’échantillonnage</a:t>
            </a:r>
            <a:br>
              <a:rPr lang="fr-CA" sz="3600" dirty="0">
                <a:solidFill>
                  <a:schemeClr val="tx1"/>
                </a:solidFill>
              </a:rPr>
            </a:br>
            <a:r>
              <a:rPr lang="fr-CA" sz="3600" dirty="0">
                <a:solidFill>
                  <a:schemeClr val="tx1"/>
                </a:solidFill>
              </a:rPr>
              <a:t>d’une moyenne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2874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57263" y="1852613"/>
            <a:ext cx="8186737" cy="4256087"/>
          </a:xfrm>
        </p:spPr>
        <p:txBody>
          <a:bodyPr/>
          <a:lstStyle/>
          <a:p>
            <a:r>
              <a:rPr lang="fr-CA"/>
              <a:t>Il est facile de constater que si nous prélevons tous les échantillons possibles de même taille </a:t>
            </a:r>
            <a:r>
              <a:rPr lang="fr-CA" i="1"/>
              <a:t>n</a:t>
            </a:r>
            <a:r>
              <a:rPr lang="fr-CA"/>
              <a:t> d’une population de taille </a:t>
            </a:r>
            <a:r>
              <a:rPr lang="fr-CA" i="1"/>
              <a:t>N</a:t>
            </a:r>
            <a:r>
              <a:rPr lang="fr-CA"/>
              <a:t>, la moyenne arithmétique calculée sur chaque échantillon peut varier d’un échantillon à l’autre</a:t>
            </a:r>
          </a:p>
          <a:p>
            <a:r>
              <a:rPr lang="fr-CA"/>
              <a:t>Il y a donc des fluctuations de la moyenne arithmétique des échantillons autour de la moyenne de la population</a:t>
            </a:r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319729C2-515A-4AAB-B283-4E8A64BB2459}" type="slidenum">
              <a:rPr lang="fr-FR"/>
              <a:pPr/>
              <a:t>5</a:t>
            </a:fld>
            <a:endParaRPr lang="fr-FR"/>
          </a:p>
        </p:txBody>
      </p:sp>
      <p:sp>
        <p:nvSpPr>
          <p:cNvPr id="63078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74904" y="306388"/>
            <a:ext cx="8229600" cy="1143000"/>
          </a:xfrm>
        </p:spPr>
        <p:txBody>
          <a:bodyPr/>
          <a:lstStyle/>
          <a:p>
            <a:r>
              <a:rPr lang="fr-CA" dirty="0">
                <a:solidFill>
                  <a:schemeClr val="tx1"/>
                </a:solidFill>
              </a:rPr>
              <a:t>Distribution d'échantillonnage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3078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92200" y="1600200"/>
            <a:ext cx="8051800" cy="4525963"/>
          </a:xfrm>
        </p:spPr>
        <p:txBody>
          <a:bodyPr/>
          <a:lstStyle/>
          <a:p>
            <a:r>
              <a:rPr lang="fr-CA"/>
              <a:t>La distribution de probabilité d'une statistique s’appelle la distribution d’échantillonnage puisque les variations sont attribuables à l’échantillonnage</a:t>
            </a:r>
          </a:p>
          <a:p>
            <a:r>
              <a:rPr lang="fr-CA"/>
              <a:t>Par exemple, la distribution d'échantillonnage de la moyenne </a:t>
            </a:r>
            <a:r>
              <a:rPr lang="fr-CA" i="1"/>
              <a:t>X</a:t>
            </a:r>
            <a:endParaRPr lang="fr-FR" i="1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8768080" y="2953385"/>
            <a:ext cx="2381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982DC5A1-76AF-4005-A2CC-3D36EDEB4166}" type="slidenum">
              <a:rPr lang="fr-FR"/>
              <a:pPr/>
              <a:t>6</a:t>
            </a:fld>
            <a:endParaRPr lang="fr-FR"/>
          </a:p>
        </p:txBody>
      </p:sp>
      <p:sp>
        <p:nvSpPr>
          <p:cNvPr id="63181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57175"/>
            <a:ext cx="8229600" cy="1308100"/>
          </a:xfrm>
        </p:spPr>
        <p:txBody>
          <a:bodyPr/>
          <a:lstStyle/>
          <a:p>
            <a:r>
              <a:rPr lang="fr-CA" sz="3600" dirty="0">
                <a:solidFill>
                  <a:schemeClr val="tx1"/>
                </a:solidFill>
              </a:rPr>
              <a:t>Espérance mathématique </a:t>
            </a:r>
            <a:br>
              <a:rPr lang="fr-CA" sz="3600" dirty="0">
                <a:solidFill>
                  <a:schemeClr val="tx1"/>
                </a:solidFill>
              </a:rPr>
            </a:br>
            <a:r>
              <a:rPr lang="fr-CA" sz="3600" dirty="0">
                <a:solidFill>
                  <a:schemeClr val="tx1"/>
                </a:solidFill>
              </a:rPr>
              <a:t>de la distribution de </a:t>
            </a:r>
            <a:r>
              <a:rPr lang="fr-CA" sz="3600" i="1" dirty="0">
                <a:solidFill>
                  <a:schemeClr val="tx1"/>
                </a:solidFill>
              </a:rPr>
              <a:t>X</a:t>
            </a:r>
            <a:r>
              <a:rPr lang="fr-CA" sz="3600" dirty="0">
                <a:solidFill>
                  <a:schemeClr val="tx1"/>
                </a:solidFill>
              </a:rPr>
              <a:t>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3181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57263" y="1662113"/>
            <a:ext cx="8186737" cy="4864100"/>
          </a:xfrm>
        </p:spPr>
        <p:txBody>
          <a:bodyPr/>
          <a:lstStyle/>
          <a:p>
            <a:r>
              <a:rPr lang="fr-CA"/>
              <a:t>Soit une variable statistique </a:t>
            </a:r>
            <a:r>
              <a:rPr lang="fr-CA" i="1"/>
              <a:t>X</a:t>
            </a:r>
            <a:r>
              <a:rPr lang="fr-CA"/>
              <a:t> qui suit une loi de probabilité de moyenne </a:t>
            </a:r>
            <a:r>
              <a:rPr lang="fr-CA" i="1"/>
              <a:t>E(X) = </a:t>
            </a:r>
            <a:r>
              <a:rPr lang="fr-CA" i="1">
                <a:latin typeface="Symbol" pitchFamily="18" charset="2"/>
              </a:rPr>
              <a:t></a:t>
            </a:r>
            <a:r>
              <a:rPr lang="fr-CA"/>
              <a:t> et de variance </a:t>
            </a:r>
            <a:r>
              <a:rPr lang="fr-CA" i="1"/>
              <a:t>Var(X) = </a:t>
            </a:r>
            <a:r>
              <a:rPr lang="fr-CA" i="1">
                <a:latin typeface="Symbol" pitchFamily="18" charset="2"/>
              </a:rPr>
              <a:t></a:t>
            </a:r>
            <a:r>
              <a:rPr lang="fr-CA" i="1" baseline="30000"/>
              <a:t>2</a:t>
            </a:r>
            <a:endParaRPr lang="fr-CA" i="1"/>
          </a:p>
          <a:p>
            <a:r>
              <a:rPr lang="fr-CA"/>
              <a:t>Si on prélève un échantillon aléatoire de taille </a:t>
            </a:r>
            <a:r>
              <a:rPr lang="fr-CA" i="1"/>
              <a:t>n</a:t>
            </a:r>
            <a:r>
              <a:rPr lang="fr-CA"/>
              <a:t> d’une population infinie (ou d’une population finie et un échantillonnage avec remise), alors la moyenne d’échantillon </a:t>
            </a:r>
            <a:r>
              <a:rPr lang="fr-CA" i="1"/>
              <a:t>X</a:t>
            </a:r>
            <a:r>
              <a:rPr lang="fr-CA"/>
              <a:t> suit une loi de probabilité d</a:t>
            </a:r>
            <a:r>
              <a:rPr lang="fr-FR"/>
              <a:t>’</a:t>
            </a:r>
            <a:r>
              <a:rPr lang="fr-CA"/>
              <a:t>espérance mathématique</a:t>
            </a:r>
            <a:endParaRPr lang="fr-FR"/>
          </a:p>
        </p:txBody>
      </p:sp>
      <p:graphicFrame>
        <p:nvGraphicFramePr>
          <p:cNvPr id="631816" name="Object 1024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13075" y="5322888"/>
          <a:ext cx="3097213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822" name="Equation" r:id="rId4" imgW="1244520" imgH="228600" progId="Equation.3">
                  <p:embed/>
                </p:oleObj>
              </mc:Choice>
              <mc:Fallback>
                <p:oleObj name="Equation" r:id="rId4" imgW="1244520" imgH="228600" progId="Equation.3">
                  <p:embed/>
                  <p:pic>
                    <p:nvPicPr>
                      <p:cNvPr id="0" name="Object 102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3075" y="5322888"/>
                        <a:ext cx="3097213" cy="568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4259898" y="1017905"/>
            <a:ext cx="3048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>
            <a:off x="8613140" y="3406458"/>
            <a:ext cx="209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320475" y="6210300"/>
            <a:ext cx="457200" cy="457200"/>
          </a:xfrm>
        </p:spPr>
        <p:txBody>
          <a:bodyPr/>
          <a:lstStyle/>
          <a:p>
            <a:r>
              <a:rPr lang="fr-FR"/>
              <a:t>C6-</a:t>
            </a:r>
            <a:fld id="{8915971E-61E0-44B4-8948-CCBBE60B42BD}" type="slidenum">
              <a:rPr lang="fr-FR"/>
              <a:pPr/>
              <a:t>7</a:t>
            </a:fld>
            <a:endParaRPr lang="fr-FR"/>
          </a:p>
        </p:txBody>
      </p:sp>
      <p:sp>
        <p:nvSpPr>
          <p:cNvPr id="63283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4171" y="274638"/>
            <a:ext cx="8229600" cy="1143000"/>
          </a:xfrm>
        </p:spPr>
        <p:txBody>
          <a:bodyPr/>
          <a:lstStyle/>
          <a:p>
            <a:r>
              <a:rPr lang="fr-CA">
                <a:solidFill>
                  <a:schemeClr val="tx1"/>
                </a:solidFill>
              </a:rPr>
              <a:t>Variance de la distribution de </a:t>
            </a:r>
            <a:r>
              <a:rPr lang="fr-CA" i="1">
                <a:solidFill>
                  <a:schemeClr val="tx1"/>
                </a:solidFill>
              </a:rPr>
              <a:t>X</a:t>
            </a:r>
            <a:endParaRPr lang="fr-FR" i="1">
              <a:solidFill>
                <a:schemeClr val="tx1"/>
              </a:solidFill>
            </a:endParaRPr>
          </a:p>
        </p:txBody>
      </p:sp>
      <p:sp>
        <p:nvSpPr>
          <p:cNvPr id="6328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4171" y="1852613"/>
            <a:ext cx="8186738" cy="779462"/>
          </a:xfrm>
        </p:spPr>
        <p:txBody>
          <a:bodyPr/>
          <a:lstStyle/>
          <a:p>
            <a:r>
              <a:rPr lang="fr-CA"/>
              <a:t>La variance de     est:</a:t>
            </a:r>
            <a:endParaRPr lang="fr-FR"/>
          </a:p>
        </p:txBody>
      </p:sp>
      <p:sp>
        <p:nvSpPr>
          <p:cNvPr id="632838" name="Rectangle 6"/>
          <p:cNvSpPr>
            <a:spLocks noChangeArrowheads="1"/>
          </p:cNvSpPr>
          <p:nvPr/>
        </p:nvSpPr>
        <p:spPr bwMode="auto">
          <a:xfrm>
            <a:off x="6324146" y="2562225"/>
            <a:ext cx="677863" cy="1154113"/>
          </a:xfrm>
          <a:prstGeom prst="rect">
            <a:avLst/>
          </a:prstGeom>
          <a:solidFill>
            <a:srgbClr val="CCFF9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632839" name="Object 1024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19741"/>
              </p:ext>
            </p:extLst>
          </p:nvPr>
        </p:nvGraphicFramePr>
        <p:xfrm>
          <a:off x="2107746" y="2544763"/>
          <a:ext cx="4867275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857" name="Equation" r:id="rId4" imgW="1892160" imgH="419040" progId="Equation.3">
                  <p:embed/>
                </p:oleObj>
              </mc:Choice>
              <mc:Fallback>
                <p:oleObj name="Equation" r:id="rId4" imgW="1892160" imgH="419040" progId="Equation.3">
                  <p:embed/>
                  <p:pic>
                    <p:nvPicPr>
                      <p:cNvPr id="0" name="Object 102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7746" y="2544763"/>
                        <a:ext cx="4867275" cy="1081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2840" name="Rectangle 8"/>
          <p:cNvSpPr>
            <a:spLocks noChangeArrowheads="1"/>
          </p:cNvSpPr>
          <p:nvPr/>
        </p:nvSpPr>
        <p:spPr bwMode="auto">
          <a:xfrm>
            <a:off x="510721" y="3814763"/>
            <a:ext cx="8680450" cy="1000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457200" indent="-457200"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fr-CA" sz="2800"/>
              <a:t>L’écart-type de la moyenne d’échantillon, aussi appelé l’erreur type de la moyenne, est:</a:t>
            </a:r>
          </a:p>
        </p:txBody>
      </p:sp>
      <p:sp>
        <p:nvSpPr>
          <p:cNvPr id="632841" name="Rectangle 10"/>
          <p:cNvSpPr>
            <a:spLocks noChangeArrowheads="1"/>
          </p:cNvSpPr>
          <p:nvPr/>
        </p:nvSpPr>
        <p:spPr bwMode="auto">
          <a:xfrm>
            <a:off x="3825421" y="4968875"/>
            <a:ext cx="677863" cy="1154113"/>
          </a:xfrm>
          <a:prstGeom prst="rect">
            <a:avLst/>
          </a:prstGeom>
          <a:solidFill>
            <a:srgbClr val="CCFF9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632842" name="Object 1025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3840303"/>
              </p:ext>
            </p:extLst>
          </p:nvPr>
        </p:nvGraphicFramePr>
        <p:xfrm>
          <a:off x="1768021" y="5026025"/>
          <a:ext cx="2684463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858" name="Equation" r:id="rId6" imgW="1168200" imgH="419040" progId="Equation.3">
                  <p:embed/>
                </p:oleObj>
              </mc:Choice>
              <mc:Fallback>
                <p:oleObj name="Equation" r:id="rId6" imgW="1168200" imgH="419040" progId="Equation.3">
                  <p:embed/>
                  <p:pic>
                    <p:nvPicPr>
                      <p:cNvPr id="0" name="Object 102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8021" y="5026025"/>
                        <a:ext cx="2684463" cy="963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43" name="Object 1026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4094588"/>
              </p:ext>
            </p:extLst>
          </p:nvPr>
        </p:nvGraphicFramePr>
        <p:xfrm>
          <a:off x="3020559" y="1792288"/>
          <a:ext cx="488950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859" name="Equation" r:id="rId8" imgW="177480" imgH="190440" progId="Equation.3">
                  <p:embed/>
                </p:oleObj>
              </mc:Choice>
              <mc:Fallback>
                <p:oleObj name="Equation" r:id="rId8" imgW="177480" imgH="190440" progId="Equation.3">
                  <p:embed/>
                  <p:pic>
                    <p:nvPicPr>
                      <p:cNvPr id="0" name="Object 102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0559" y="1792288"/>
                        <a:ext cx="488950" cy="525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Line 4"/>
          <p:cNvSpPr>
            <a:spLocks noChangeShapeType="1"/>
          </p:cNvSpPr>
          <p:nvPr/>
        </p:nvSpPr>
        <p:spPr bwMode="auto">
          <a:xfrm>
            <a:off x="6631169" y="805815"/>
            <a:ext cx="328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244278" y="6210300"/>
            <a:ext cx="457200" cy="457200"/>
          </a:xfrm>
        </p:spPr>
        <p:txBody>
          <a:bodyPr/>
          <a:lstStyle/>
          <a:p>
            <a:r>
              <a:rPr lang="fr-FR"/>
              <a:t>C6-</a:t>
            </a:r>
            <a:fld id="{8317297D-393A-412C-8DEA-AC246FEF80A8}" type="slidenum">
              <a:rPr lang="fr-FR"/>
              <a:pPr/>
              <a:t>8</a:t>
            </a:fld>
            <a:endParaRPr lang="fr-FR"/>
          </a:p>
        </p:txBody>
      </p:sp>
      <p:sp>
        <p:nvSpPr>
          <p:cNvPr id="63488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974" y="274638"/>
            <a:ext cx="8229600" cy="1143000"/>
          </a:xfrm>
        </p:spPr>
        <p:txBody>
          <a:bodyPr/>
          <a:lstStyle/>
          <a:p>
            <a:r>
              <a:rPr lang="fr-CA">
                <a:solidFill>
                  <a:schemeClr val="tx1"/>
                </a:solidFill>
              </a:rPr>
              <a:t>Théorème central limite</a:t>
            </a:r>
            <a:endParaRPr lang="fr-FR">
              <a:solidFill>
                <a:schemeClr val="tx1"/>
              </a:solidFill>
            </a:endParaRPr>
          </a:p>
        </p:txBody>
      </p:sp>
      <p:sp>
        <p:nvSpPr>
          <p:cNvPr id="63488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7974" y="1600200"/>
            <a:ext cx="8026400" cy="4525963"/>
          </a:xfrm>
        </p:spPr>
        <p:txBody>
          <a:bodyPr/>
          <a:lstStyle/>
          <a:p>
            <a:r>
              <a:rPr lang="fr-CA"/>
              <a:t>La distribution d’échantillonnage de la variable aléatoire      tend à se rapprocher d’une loi normale d’autant plus que la taille de l’échantillon est grande</a:t>
            </a:r>
            <a:endParaRPr lang="fr-FR"/>
          </a:p>
        </p:txBody>
      </p:sp>
      <p:graphicFrame>
        <p:nvGraphicFramePr>
          <p:cNvPr id="634885" name="Object 102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699400464"/>
              </p:ext>
            </p:extLst>
          </p:nvPr>
        </p:nvGraphicFramePr>
        <p:xfrm>
          <a:off x="7136949" y="1600200"/>
          <a:ext cx="3889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12" name="Equation" r:id="rId4" imgW="177480" imgH="190440" progId="Equation.3">
                  <p:embed/>
                </p:oleObj>
              </mc:Choice>
              <mc:Fallback>
                <p:oleObj name="Equation" r:id="rId4" imgW="177480" imgH="19044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6949" y="1600200"/>
                        <a:ext cx="388938" cy="41751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2700" dir="54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34895" name="Group 15"/>
          <p:cNvGrpSpPr>
            <a:grpSpLocks/>
          </p:cNvGrpSpPr>
          <p:nvPr/>
        </p:nvGrpSpPr>
        <p:grpSpPr bwMode="auto">
          <a:xfrm>
            <a:off x="2099812" y="3524250"/>
            <a:ext cx="5200650" cy="2105025"/>
            <a:chOff x="1135" y="2598"/>
            <a:chExt cx="3276" cy="1326"/>
          </a:xfrm>
        </p:grpSpPr>
        <p:sp>
          <p:nvSpPr>
            <p:cNvPr id="634887" name="Line 13"/>
            <p:cNvSpPr>
              <a:spLocks noChangeShapeType="1"/>
            </p:cNvSpPr>
            <p:nvPr/>
          </p:nvSpPr>
          <p:spPr bwMode="auto">
            <a:xfrm>
              <a:off x="1135" y="3668"/>
              <a:ext cx="303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4888" name="Freeform 11"/>
            <p:cNvSpPr>
              <a:spLocks/>
            </p:cNvSpPr>
            <p:nvPr/>
          </p:nvSpPr>
          <p:spPr bwMode="auto">
            <a:xfrm>
              <a:off x="2688" y="2602"/>
              <a:ext cx="1454" cy="1066"/>
            </a:xfrm>
            <a:custGeom>
              <a:avLst/>
              <a:gdLst>
                <a:gd name="T0" fmla="*/ 1453 w 1454"/>
                <a:gd name="T1" fmla="*/ 1065 h 1066"/>
                <a:gd name="T2" fmla="*/ 1241 w 1454"/>
                <a:gd name="T3" fmla="*/ 1057 h 1066"/>
                <a:gd name="T4" fmla="*/ 1092 w 1454"/>
                <a:gd name="T5" fmla="*/ 1034 h 1066"/>
                <a:gd name="T6" fmla="*/ 997 w 1454"/>
                <a:gd name="T7" fmla="*/ 1004 h 1066"/>
                <a:gd name="T8" fmla="*/ 870 w 1454"/>
                <a:gd name="T9" fmla="*/ 935 h 1066"/>
                <a:gd name="T10" fmla="*/ 753 w 1454"/>
                <a:gd name="T11" fmla="*/ 835 h 1066"/>
                <a:gd name="T12" fmla="*/ 647 w 1454"/>
                <a:gd name="T13" fmla="*/ 713 h 1066"/>
                <a:gd name="T14" fmla="*/ 583 w 1454"/>
                <a:gd name="T15" fmla="*/ 598 h 1066"/>
                <a:gd name="T16" fmla="*/ 509 w 1454"/>
                <a:gd name="T17" fmla="*/ 444 h 1066"/>
                <a:gd name="T18" fmla="*/ 424 w 1454"/>
                <a:gd name="T19" fmla="*/ 283 h 1066"/>
                <a:gd name="T20" fmla="*/ 361 w 1454"/>
                <a:gd name="T21" fmla="*/ 169 h 1066"/>
                <a:gd name="T22" fmla="*/ 276 w 1454"/>
                <a:gd name="T23" fmla="*/ 69 h 1066"/>
                <a:gd name="T24" fmla="*/ 170 w 1454"/>
                <a:gd name="T25" fmla="*/ 15 h 1066"/>
                <a:gd name="T26" fmla="*/ 74 w 1454"/>
                <a:gd name="T27" fmla="*/ 0 h 1066"/>
                <a:gd name="T28" fmla="*/ 0 w 1454"/>
                <a:gd name="T29" fmla="*/ 0 h 10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54"/>
                <a:gd name="T46" fmla="*/ 0 h 1066"/>
                <a:gd name="T47" fmla="*/ 1454 w 1454"/>
                <a:gd name="T48" fmla="*/ 1066 h 10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54" h="1066">
                  <a:moveTo>
                    <a:pt x="1453" y="1065"/>
                  </a:moveTo>
                  <a:lnTo>
                    <a:pt x="1241" y="1057"/>
                  </a:lnTo>
                  <a:lnTo>
                    <a:pt x="1092" y="1034"/>
                  </a:lnTo>
                  <a:lnTo>
                    <a:pt x="997" y="1004"/>
                  </a:lnTo>
                  <a:lnTo>
                    <a:pt x="870" y="935"/>
                  </a:lnTo>
                  <a:lnTo>
                    <a:pt x="753" y="835"/>
                  </a:lnTo>
                  <a:lnTo>
                    <a:pt x="647" y="713"/>
                  </a:lnTo>
                  <a:lnTo>
                    <a:pt x="583" y="598"/>
                  </a:lnTo>
                  <a:lnTo>
                    <a:pt x="509" y="444"/>
                  </a:lnTo>
                  <a:lnTo>
                    <a:pt x="424" y="283"/>
                  </a:lnTo>
                  <a:lnTo>
                    <a:pt x="361" y="169"/>
                  </a:lnTo>
                  <a:lnTo>
                    <a:pt x="276" y="69"/>
                  </a:lnTo>
                  <a:lnTo>
                    <a:pt x="170" y="15"/>
                  </a:lnTo>
                  <a:lnTo>
                    <a:pt x="74" y="0"/>
                  </a:lnTo>
                  <a:lnTo>
                    <a:pt x="0" y="0"/>
                  </a:lnTo>
                </a:path>
              </a:pathLst>
            </a:custGeom>
            <a:noFill/>
            <a:ln w="25400" cap="rnd">
              <a:solidFill>
                <a:srgbClr val="0033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4889" name="Freeform 10"/>
            <p:cNvSpPr>
              <a:spLocks/>
            </p:cNvSpPr>
            <p:nvPr/>
          </p:nvSpPr>
          <p:spPr bwMode="auto">
            <a:xfrm>
              <a:off x="1253" y="2602"/>
              <a:ext cx="1453" cy="1066"/>
            </a:xfrm>
            <a:custGeom>
              <a:avLst/>
              <a:gdLst>
                <a:gd name="T0" fmla="*/ 0 w 1453"/>
                <a:gd name="T1" fmla="*/ 1065 h 1066"/>
                <a:gd name="T2" fmla="*/ 212 w 1453"/>
                <a:gd name="T3" fmla="*/ 1057 h 1066"/>
                <a:gd name="T4" fmla="*/ 360 w 1453"/>
                <a:gd name="T5" fmla="*/ 1034 h 1066"/>
                <a:gd name="T6" fmla="*/ 456 w 1453"/>
                <a:gd name="T7" fmla="*/ 1004 h 1066"/>
                <a:gd name="T8" fmla="*/ 583 w 1453"/>
                <a:gd name="T9" fmla="*/ 935 h 1066"/>
                <a:gd name="T10" fmla="*/ 700 w 1453"/>
                <a:gd name="T11" fmla="*/ 835 h 1066"/>
                <a:gd name="T12" fmla="*/ 805 w 1453"/>
                <a:gd name="T13" fmla="*/ 713 h 1066"/>
                <a:gd name="T14" fmla="*/ 869 w 1453"/>
                <a:gd name="T15" fmla="*/ 598 h 1066"/>
                <a:gd name="T16" fmla="*/ 943 w 1453"/>
                <a:gd name="T17" fmla="*/ 444 h 1066"/>
                <a:gd name="T18" fmla="*/ 1028 w 1453"/>
                <a:gd name="T19" fmla="*/ 283 h 1066"/>
                <a:gd name="T20" fmla="*/ 1092 w 1453"/>
                <a:gd name="T21" fmla="*/ 169 h 1066"/>
                <a:gd name="T22" fmla="*/ 1176 w 1453"/>
                <a:gd name="T23" fmla="*/ 69 h 1066"/>
                <a:gd name="T24" fmla="*/ 1282 w 1453"/>
                <a:gd name="T25" fmla="*/ 15 h 1066"/>
                <a:gd name="T26" fmla="*/ 1378 w 1453"/>
                <a:gd name="T27" fmla="*/ 0 h 1066"/>
                <a:gd name="T28" fmla="*/ 1452 w 1453"/>
                <a:gd name="T29" fmla="*/ 0 h 10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53"/>
                <a:gd name="T46" fmla="*/ 0 h 1066"/>
                <a:gd name="T47" fmla="*/ 1453 w 1453"/>
                <a:gd name="T48" fmla="*/ 1066 h 10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53" h="1066">
                  <a:moveTo>
                    <a:pt x="0" y="1065"/>
                  </a:moveTo>
                  <a:lnTo>
                    <a:pt x="212" y="1057"/>
                  </a:lnTo>
                  <a:lnTo>
                    <a:pt x="360" y="1034"/>
                  </a:lnTo>
                  <a:lnTo>
                    <a:pt x="456" y="1004"/>
                  </a:lnTo>
                  <a:lnTo>
                    <a:pt x="583" y="935"/>
                  </a:lnTo>
                  <a:lnTo>
                    <a:pt x="700" y="835"/>
                  </a:lnTo>
                  <a:lnTo>
                    <a:pt x="805" y="713"/>
                  </a:lnTo>
                  <a:lnTo>
                    <a:pt x="869" y="598"/>
                  </a:lnTo>
                  <a:lnTo>
                    <a:pt x="943" y="444"/>
                  </a:lnTo>
                  <a:lnTo>
                    <a:pt x="1028" y="283"/>
                  </a:lnTo>
                  <a:lnTo>
                    <a:pt x="1092" y="169"/>
                  </a:lnTo>
                  <a:lnTo>
                    <a:pt x="1176" y="69"/>
                  </a:lnTo>
                  <a:lnTo>
                    <a:pt x="1282" y="15"/>
                  </a:lnTo>
                  <a:lnTo>
                    <a:pt x="1378" y="0"/>
                  </a:lnTo>
                  <a:lnTo>
                    <a:pt x="1452" y="0"/>
                  </a:lnTo>
                </a:path>
              </a:pathLst>
            </a:custGeom>
            <a:noFill/>
            <a:ln w="25400" cap="rnd">
              <a:solidFill>
                <a:srgbClr val="0033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4890" name="Line 12"/>
            <p:cNvSpPr>
              <a:spLocks noChangeShapeType="1"/>
            </p:cNvSpPr>
            <p:nvPr/>
          </p:nvSpPr>
          <p:spPr bwMode="auto">
            <a:xfrm>
              <a:off x="2713" y="2598"/>
              <a:ext cx="0" cy="104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4891" name="Line 14"/>
            <p:cNvSpPr>
              <a:spLocks noChangeShapeType="1"/>
            </p:cNvSpPr>
            <p:nvPr/>
          </p:nvSpPr>
          <p:spPr bwMode="auto">
            <a:xfrm>
              <a:off x="2715" y="3236"/>
              <a:ext cx="33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graphicFrame>
          <p:nvGraphicFramePr>
            <p:cNvPr id="634892" name="Object 102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089" y="2946"/>
            <a:ext cx="948" cy="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4913" name="Equation" r:id="rId6" imgW="736560" imgH="419040" progId="Equation.3">
                    <p:embed/>
                  </p:oleObj>
                </mc:Choice>
                <mc:Fallback>
                  <p:oleObj name="Equation" r:id="rId6" imgW="736560" imgH="419040" progId="Equation.3">
                    <p:embed/>
                    <p:pic>
                      <p:nvPicPr>
                        <p:cNvPr id="0" name="Object 10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89" y="2946"/>
                          <a:ext cx="948" cy="5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1C1C1C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4893" name="Object 1026"/>
            <p:cNvGraphicFramePr>
              <a:graphicFrameLocks noChangeAspect="1"/>
            </p:cNvGraphicFramePr>
            <p:nvPr/>
          </p:nvGraphicFramePr>
          <p:xfrm>
            <a:off x="4205" y="3578"/>
            <a:ext cx="206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4914" name="Equation" r:id="rId8" imgW="177480" imgH="190440" progId="Equation.3">
                    <p:embed/>
                  </p:oleObj>
                </mc:Choice>
                <mc:Fallback>
                  <p:oleObj name="Equation" r:id="rId8" imgW="177480" imgH="190440" progId="Equation.3">
                    <p:embed/>
                    <p:pic>
                      <p:nvPicPr>
                        <p:cNvPr id="0" name="Object 10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05" y="3578"/>
                          <a:ext cx="206" cy="220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2700" dir="5400000" algn="ctr" rotWithShape="0">
                                  <a:srgbClr val="1C1C1C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4894" name="Object 1027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379" y="3668"/>
            <a:ext cx="697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4915" name="Equation" r:id="rId10" imgW="622080" imgH="228600" progId="Equation.3">
                    <p:embed/>
                  </p:oleObj>
                </mc:Choice>
                <mc:Fallback>
                  <p:oleObj name="Equation" r:id="rId10" imgW="622080" imgH="228600" progId="Equation.3">
                    <p:embed/>
                    <p:pic>
                      <p:nvPicPr>
                        <p:cNvPr id="0" name="Object 102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9" y="3668"/>
                          <a:ext cx="697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1C1C1C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320480" y="6210300"/>
            <a:ext cx="457200" cy="457200"/>
          </a:xfrm>
        </p:spPr>
        <p:txBody>
          <a:bodyPr/>
          <a:lstStyle/>
          <a:p>
            <a:r>
              <a:rPr lang="fr-FR"/>
              <a:t>C6-</a:t>
            </a:r>
            <a:fld id="{4BF8EC0F-31EE-4397-909A-4FFC11022509}" type="slidenum">
              <a:rPr lang="fr-FR"/>
              <a:pPr/>
              <a:t>9</a:t>
            </a:fld>
            <a:endParaRPr lang="fr-FR"/>
          </a:p>
        </p:txBody>
      </p:sp>
      <p:sp>
        <p:nvSpPr>
          <p:cNvPr id="63590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4176" y="131763"/>
            <a:ext cx="8229600" cy="1077912"/>
          </a:xfrm>
        </p:spPr>
        <p:txBody>
          <a:bodyPr/>
          <a:lstStyle/>
          <a:p>
            <a:r>
              <a:rPr lang="fr-FR" sz="3600">
                <a:solidFill>
                  <a:schemeClr val="tx1"/>
                </a:solidFill>
              </a:rPr>
              <a:t>Exemple 1: distribution d’échantillonnage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63590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83814" y="3712936"/>
            <a:ext cx="7929562" cy="955675"/>
          </a:xfrm>
        </p:spPr>
        <p:txBody>
          <a:bodyPr/>
          <a:lstStyle/>
          <a:p>
            <a:r>
              <a:rPr lang="fr-FR" dirty="0"/>
              <a:t>On a une population formée de cinq unités statistiques: </a:t>
            </a:r>
            <a:r>
              <a:rPr lang="fr-FR" i="1" dirty="0"/>
              <a:t>x</a:t>
            </a:r>
            <a:r>
              <a:rPr lang="fr-FR" i="1" baseline="-25000" dirty="0"/>
              <a:t>1</a:t>
            </a:r>
            <a:r>
              <a:rPr lang="fr-FR" i="1" dirty="0"/>
              <a:t>=8, x</a:t>
            </a:r>
            <a:r>
              <a:rPr lang="fr-FR" i="1" baseline="-25000" dirty="0"/>
              <a:t>2</a:t>
            </a:r>
            <a:r>
              <a:rPr lang="fr-FR" i="1" dirty="0"/>
              <a:t>=8,5, x</a:t>
            </a:r>
            <a:r>
              <a:rPr lang="fr-FR" i="1" baseline="-25000" dirty="0"/>
              <a:t>3</a:t>
            </a:r>
            <a:r>
              <a:rPr lang="fr-FR" i="1" dirty="0"/>
              <a:t>=9, x</a:t>
            </a:r>
            <a:r>
              <a:rPr lang="fr-FR" i="1" baseline="-25000" dirty="0"/>
              <a:t>4</a:t>
            </a:r>
            <a:r>
              <a:rPr lang="fr-FR" i="1" dirty="0"/>
              <a:t>=9,5, x</a:t>
            </a:r>
            <a:r>
              <a:rPr lang="fr-FR" i="1" baseline="-25000" dirty="0"/>
              <a:t>5</a:t>
            </a:r>
            <a:r>
              <a:rPr lang="fr-FR" i="1" dirty="0"/>
              <a:t>=10</a:t>
            </a:r>
            <a:r>
              <a:rPr lang="fr-FR" dirty="0"/>
              <a:t> </a:t>
            </a:r>
            <a:endParaRPr lang="en-US" dirty="0"/>
          </a:p>
        </p:txBody>
      </p:sp>
      <p:graphicFrame>
        <p:nvGraphicFramePr>
          <p:cNvPr id="635909" name="Object 102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347417999"/>
              </p:ext>
            </p:extLst>
          </p:nvPr>
        </p:nvGraphicFramePr>
        <p:xfrm>
          <a:off x="174176" y="4719638"/>
          <a:ext cx="4103688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920" name="Equation" r:id="rId4" imgW="1968480" imgH="431640" progId="Equation.3">
                  <p:embed/>
                </p:oleObj>
              </mc:Choice>
              <mc:Fallback>
                <p:oleObj name="Equation" r:id="rId4" imgW="1968480" imgH="43164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176" y="4719638"/>
                        <a:ext cx="4103688" cy="900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5911" name="Picture 6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74176" y="1298575"/>
            <a:ext cx="7345363" cy="2389188"/>
          </a:xfrm>
          <a:noFill/>
        </p:spPr>
      </p:pic>
      <p:graphicFrame>
        <p:nvGraphicFramePr>
          <p:cNvPr id="635910" name="Object 10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0629277"/>
              </p:ext>
            </p:extLst>
          </p:nvPr>
        </p:nvGraphicFramePr>
        <p:xfrm>
          <a:off x="2133151" y="5715000"/>
          <a:ext cx="5207000" cy="90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921" name="Equation" r:id="rId7" imgW="2489040" imgH="431640" progId="Equation.3">
                  <p:embed/>
                </p:oleObj>
              </mc:Choice>
              <mc:Fallback>
                <p:oleObj name="Equation" r:id="rId7" imgW="2489040" imgH="431640" progId="Equation.3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151" y="5715000"/>
                        <a:ext cx="5207000" cy="903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82189952-0DE8-4914-864C-8BB074982D35}" type="slidenum">
              <a:rPr lang="fr-FR"/>
              <a:pPr/>
              <a:t>10</a:t>
            </a:fld>
            <a:endParaRPr lang="fr-FR"/>
          </a:p>
        </p:txBody>
      </p:sp>
      <p:sp>
        <p:nvSpPr>
          <p:cNvPr id="63693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8857" y="274638"/>
            <a:ext cx="8229600" cy="1143000"/>
          </a:xfrm>
        </p:spPr>
        <p:txBody>
          <a:bodyPr/>
          <a:lstStyle/>
          <a:p>
            <a:r>
              <a:rPr lang="fr-FR">
                <a:solidFill>
                  <a:schemeClr val="tx1"/>
                </a:solidFill>
              </a:rPr>
              <a:t>Exemple 1: distribution de </a:t>
            </a:r>
            <a:r>
              <a:rPr lang="fr-FR" i="1">
                <a:solidFill>
                  <a:schemeClr val="tx1"/>
                </a:solidFill>
              </a:rPr>
              <a:t>X</a:t>
            </a:r>
            <a:endParaRPr lang="en-US" i="1">
              <a:solidFill>
                <a:schemeClr val="tx1"/>
              </a:solidFill>
            </a:endParaRPr>
          </a:p>
        </p:txBody>
      </p:sp>
      <p:pic>
        <p:nvPicPr>
          <p:cNvPr id="636932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08857" y="1481138"/>
            <a:ext cx="7818438" cy="4327525"/>
          </a:xfrm>
          <a:noFill/>
        </p:spPr>
      </p:pic>
      <p:graphicFrame>
        <p:nvGraphicFramePr>
          <p:cNvPr id="636933" name="Object 102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72981339"/>
              </p:ext>
            </p:extLst>
          </p:nvPr>
        </p:nvGraphicFramePr>
        <p:xfrm>
          <a:off x="108857" y="5903913"/>
          <a:ext cx="1355725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6944" name="Equation" r:id="rId5" imgW="660240" imgH="203040" progId="Equation.3">
                  <p:embed/>
                </p:oleObj>
              </mc:Choice>
              <mc:Fallback>
                <p:oleObj name="Equation" r:id="rId5" imgW="660240" imgH="20304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857" y="5903913"/>
                        <a:ext cx="1355725" cy="417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6934" name="Object 1025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985293667"/>
              </p:ext>
            </p:extLst>
          </p:nvPr>
        </p:nvGraphicFramePr>
        <p:xfrm>
          <a:off x="7181848" y="5900738"/>
          <a:ext cx="1885950" cy="43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6945" name="Equation" r:id="rId7" imgW="876240" imgH="203040" progId="Equation.3">
                  <p:embed/>
                </p:oleObj>
              </mc:Choice>
              <mc:Fallback>
                <p:oleObj name="Equation" r:id="rId7" imgW="876240" imgH="203040" progId="Equation.3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1848" y="5900738"/>
                        <a:ext cx="1885950" cy="436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211620" y="6210300"/>
            <a:ext cx="457200" cy="457200"/>
          </a:xfrm>
        </p:spPr>
        <p:txBody>
          <a:bodyPr/>
          <a:lstStyle/>
          <a:p>
            <a:r>
              <a:rPr lang="fr-FR"/>
              <a:t>C6-</a:t>
            </a:r>
            <a:fld id="{3EB952E1-B3FF-424C-B881-3353CEC5D642}" type="slidenum">
              <a:rPr lang="fr-FR"/>
              <a:pPr/>
              <a:t>11</a:t>
            </a:fld>
            <a:endParaRPr lang="fr-FR"/>
          </a:p>
        </p:txBody>
      </p:sp>
      <p:sp>
        <p:nvSpPr>
          <p:cNvPr id="63795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2476" y="274638"/>
            <a:ext cx="8229600" cy="1143000"/>
          </a:xfrm>
        </p:spPr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Exemple 1: estimation de </a:t>
            </a:r>
            <a:r>
              <a:rPr lang="fr-FR" i="1" dirty="0">
                <a:solidFill>
                  <a:schemeClr val="tx1"/>
                </a:solidFill>
                <a:latin typeface="Symbol" pitchFamily="18" charset="2"/>
              </a:rPr>
              <a:t>m</a:t>
            </a:r>
          </a:p>
        </p:txBody>
      </p:sp>
      <p:sp>
        <p:nvSpPr>
          <p:cNvPr id="63795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2476" y="1600200"/>
            <a:ext cx="8229600" cy="4525963"/>
          </a:xfrm>
        </p:spPr>
        <p:txBody>
          <a:bodyPr/>
          <a:lstStyle/>
          <a:p>
            <a:r>
              <a:rPr lang="fr-FR"/>
              <a:t>Afin d’estimer </a:t>
            </a:r>
            <a:r>
              <a:rPr lang="fr-FR" i="1">
                <a:latin typeface="Symbol" pitchFamily="18" charset="2"/>
              </a:rPr>
              <a:t>m</a:t>
            </a:r>
            <a:r>
              <a:rPr lang="fr-FR"/>
              <a:t>, on prélève avec remise un échantillon aléatoire de taille </a:t>
            </a:r>
            <a:r>
              <a:rPr lang="fr-FR" i="1"/>
              <a:t>n=2</a:t>
            </a:r>
          </a:p>
          <a:p>
            <a:r>
              <a:rPr lang="fr-FR"/>
              <a:t>On peut donc former </a:t>
            </a:r>
            <a:r>
              <a:rPr lang="fr-FR" i="1"/>
              <a:t>5</a:t>
            </a:r>
            <a:r>
              <a:rPr lang="en-US" i="1">
                <a:cs typeface="Times New Roman" pitchFamily="18" charset="0"/>
              </a:rPr>
              <a:t>×</a:t>
            </a:r>
            <a:r>
              <a:rPr lang="fr-FR" i="1"/>
              <a:t>5 = 25</a:t>
            </a:r>
            <a:r>
              <a:rPr lang="fr-FR"/>
              <a:t> échantillons différents</a:t>
            </a:r>
          </a:p>
          <a:p>
            <a:r>
              <a:rPr lang="fr-FR"/>
              <a:t>On calcule pour chaque échantillon, la moyenne et on construit ensuite l’histogramme de ces 25 moyennes, la distribution d’échantillonnage de </a:t>
            </a:r>
            <a:r>
              <a:rPr lang="fr-FR" i="1"/>
              <a:t>X</a:t>
            </a:r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2966720" y="3806190"/>
            <a:ext cx="2349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E84DCE76-D50A-45F1-A00F-06EF7A138824}" type="slidenum">
              <a:rPr lang="fr-FR"/>
              <a:pPr/>
              <a:t>12</a:t>
            </a:fld>
            <a:endParaRPr lang="fr-FR"/>
          </a:p>
        </p:txBody>
      </p:sp>
      <p:sp>
        <p:nvSpPr>
          <p:cNvPr id="63897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14325" y="85725"/>
            <a:ext cx="8829675" cy="874713"/>
          </a:xfrm>
        </p:spPr>
        <p:txBody>
          <a:bodyPr/>
          <a:lstStyle/>
          <a:p>
            <a:r>
              <a:rPr lang="fr-FR" sz="3600">
                <a:solidFill>
                  <a:schemeClr val="tx1"/>
                </a:solidFill>
              </a:rPr>
              <a:t>Exemple 1: les échantillons et leur moyenne</a:t>
            </a:r>
            <a:endParaRPr lang="en-US" sz="3600">
              <a:solidFill>
                <a:schemeClr val="tx1"/>
              </a:solidFill>
            </a:endParaRPr>
          </a:p>
        </p:txBody>
      </p:sp>
      <p:grpSp>
        <p:nvGrpSpPr>
          <p:cNvPr id="638980" name="Group 7"/>
          <p:cNvGrpSpPr>
            <a:grpSpLocks noChangeAspect="1"/>
          </p:cNvGrpSpPr>
          <p:nvPr/>
        </p:nvGrpSpPr>
        <p:grpSpPr bwMode="auto">
          <a:xfrm>
            <a:off x="2209800" y="931634"/>
            <a:ext cx="4733925" cy="5811838"/>
            <a:chOff x="1392" y="628"/>
            <a:chExt cx="2982" cy="3661"/>
          </a:xfrm>
        </p:grpSpPr>
        <p:sp>
          <p:nvSpPr>
            <p:cNvPr id="638981" name="AutoShape 6"/>
            <p:cNvSpPr>
              <a:spLocks noChangeAspect="1" noChangeArrowheads="1" noTextEdit="1"/>
            </p:cNvSpPr>
            <p:nvPr/>
          </p:nvSpPr>
          <p:spPr bwMode="auto">
            <a:xfrm>
              <a:off x="1392" y="628"/>
              <a:ext cx="2982" cy="3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8982" name="Rectangle 8"/>
            <p:cNvSpPr>
              <a:spLocks noChangeArrowheads="1"/>
            </p:cNvSpPr>
            <p:nvPr/>
          </p:nvSpPr>
          <p:spPr bwMode="auto">
            <a:xfrm>
              <a:off x="1396" y="632"/>
              <a:ext cx="2974" cy="167"/>
            </a:xfrm>
            <a:prstGeom prst="rect">
              <a:avLst/>
            </a:prstGeom>
            <a:solidFill>
              <a:srgbClr val="CCFF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8983" name="Rectangle 9"/>
            <p:cNvSpPr>
              <a:spLocks noChangeArrowheads="1"/>
            </p:cNvSpPr>
            <p:nvPr/>
          </p:nvSpPr>
          <p:spPr bwMode="auto">
            <a:xfrm>
              <a:off x="1396" y="798"/>
              <a:ext cx="2974" cy="3487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8984" name="Rectangle 10"/>
            <p:cNvSpPr>
              <a:spLocks noChangeArrowheads="1"/>
            </p:cNvSpPr>
            <p:nvPr/>
          </p:nvSpPr>
          <p:spPr bwMode="auto">
            <a:xfrm>
              <a:off x="1479" y="654"/>
              <a:ext cx="56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Échantillons</a:t>
              </a:r>
              <a:endParaRPr lang="fr-FR"/>
            </a:p>
          </p:txBody>
        </p:sp>
        <p:sp>
          <p:nvSpPr>
            <p:cNvPr id="638985" name="Rectangle 11"/>
            <p:cNvSpPr>
              <a:spLocks noChangeArrowheads="1"/>
            </p:cNvSpPr>
            <p:nvPr/>
          </p:nvSpPr>
          <p:spPr bwMode="auto">
            <a:xfrm>
              <a:off x="2244" y="654"/>
              <a:ext cx="50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Entreprises</a:t>
              </a:r>
              <a:endParaRPr lang="fr-FR"/>
            </a:p>
          </p:txBody>
        </p:sp>
        <p:sp>
          <p:nvSpPr>
            <p:cNvPr id="638986" name="Rectangle 12"/>
            <p:cNvSpPr>
              <a:spLocks noChangeArrowheads="1"/>
            </p:cNvSpPr>
            <p:nvPr/>
          </p:nvSpPr>
          <p:spPr bwMode="auto">
            <a:xfrm>
              <a:off x="3042" y="654"/>
              <a:ext cx="4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Résultats</a:t>
              </a:r>
              <a:endParaRPr lang="fr-FR"/>
            </a:p>
          </p:txBody>
        </p:sp>
        <p:sp>
          <p:nvSpPr>
            <p:cNvPr id="638987" name="Rectangle 13"/>
            <p:cNvSpPr>
              <a:spLocks noChangeArrowheads="1"/>
            </p:cNvSpPr>
            <p:nvPr/>
          </p:nvSpPr>
          <p:spPr bwMode="auto">
            <a:xfrm>
              <a:off x="3785" y="654"/>
              <a:ext cx="42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Moyenne</a:t>
              </a:r>
              <a:endParaRPr lang="fr-FR"/>
            </a:p>
          </p:txBody>
        </p:sp>
        <p:sp>
          <p:nvSpPr>
            <p:cNvPr id="638988" name="Rectangle 14"/>
            <p:cNvSpPr>
              <a:spLocks noChangeArrowheads="1"/>
            </p:cNvSpPr>
            <p:nvPr/>
          </p:nvSpPr>
          <p:spPr bwMode="auto">
            <a:xfrm>
              <a:off x="1744" y="804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</a:t>
              </a:r>
              <a:endParaRPr lang="fr-FR"/>
            </a:p>
          </p:txBody>
        </p:sp>
        <p:sp>
          <p:nvSpPr>
            <p:cNvPr id="638989" name="Rectangle 15"/>
            <p:cNvSpPr>
              <a:spLocks noChangeArrowheads="1"/>
            </p:cNvSpPr>
            <p:nvPr/>
          </p:nvSpPr>
          <p:spPr bwMode="auto">
            <a:xfrm>
              <a:off x="2386" y="804"/>
              <a:ext cx="26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(A,A)</a:t>
              </a:r>
              <a:endParaRPr lang="fr-FR"/>
            </a:p>
          </p:txBody>
        </p:sp>
        <p:sp>
          <p:nvSpPr>
            <p:cNvPr id="638990" name="Rectangle 16"/>
            <p:cNvSpPr>
              <a:spLocks noChangeArrowheads="1"/>
            </p:cNvSpPr>
            <p:nvPr/>
          </p:nvSpPr>
          <p:spPr bwMode="auto">
            <a:xfrm>
              <a:off x="3139" y="804"/>
              <a:ext cx="24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(8, 8)</a:t>
              </a:r>
              <a:endParaRPr lang="fr-FR"/>
            </a:p>
          </p:txBody>
        </p:sp>
        <p:sp>
          <p:nvSpPr>
            <p:cNvPr id="638991" name="Rectangle 17"/>
            <p:cNvSpPr>
              <a:spLocks noChangeArrowheads="1"/>
            </p:cNvSpPr>
            <p:nvPr/>
          </p:nvSpPr>
          <p:spPr bwMode="auto">
            <a:xfrm>
              <a:off x="3973" y="804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</a:t>
              </a:r>
              <a:endParaRPr lang="fr-FR"/>
            </a:p>
          </p:txBody>
        </p:sp>
        <p:sp>
          <p:nvSpPr>
            <p:cNvPr id="638992" name="Rectangle 18"/>
            <p:cNvSpPr>
              <a:spLocks noChangeArrowheads="1"/>
            </p:cNvSpPr>
            <p:nvPr/>
          </p:nvSpPr>
          <p:spPr bwMode="auto">
            <a:xfrm>
              <a:off x="1744" y="943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2</a:t>
              </a:r>
              <a:endParaRPr lang="fr-FR"/>
            </a:p>
          </p:txBody>
        </p:sp>
        <p:sp>
          <p:nvSpPr>
            <p:cNvPr id="638993" name="Rectangle 19"/>
            <p:cNvSpPr>
              <a:spLocks noChangeArrowheads="1"/>
            </p:cNvSpPr>
            <p:nvPr/>
          </p:nvSpPr>
          <p:spPr bwMode="auto">
            <a:xfrm>
              <a:off x="2389" y="943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(A,B)</a:t>
              </a:r>
              <a:endParaRPr lang="fr-FR"/>
            </a:p>
          </p:txBody>
        </p:sp>
        <p:sp>
          <p:nvSpPr>
            <p:cNvPr id="638994" name="Rectangle 20"/>
            <p:cNvSpPr>
              <a:spLocks noChangeArrowheads="1"/>
            </p:cNvSpPr>
            <p:nvPr/>
          </p:nvSpPr>
          <p:spPr bwMode="auto">
            <a:xfrm>
              <a:off x="3099" y="943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(8, 8,5)</a:t>
              </a:r>
              <a:endParaRPr lang="fr-FR"/>
            </a:p>
          </p:txBody>
        </p:sp>
        <p:sp>
          <p:nvSpPr>
            <p:cNvPr id="638995" name="Rectangle 21"/>
            <p:cNvSpPr>
              <a:spLocks noChangeArrowheads="1"/>
            </p:cNvSpPr>
            <p:nvPr/>
          </p:nvSpPr>
          <p:spPr bwMode="auto">
            <a:xfrm>
              <a:off x="3905" y="943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8,25</a:t>
              </a:r>
              <a:endParaRPr lang="fr-FR"/>
            </a:p>
          </p:txBody>
        </p:sp>
        <p:sp>
          <p:nvSpPr>
            <p:cNvPr id="638996" name="Rectangle 22"/>
            <p:cNvSpPr>
              <a:spLocks noChangeArrowheads="1"/>
            </p:cNvSpPr>
            <p:nvPr/>
          </p:nvSpPr>
          <p:spPr bwMode="auto">
            <a:xfrm>
              <a:off x="1744" y="1082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3</a:t>
              </a:r>
              <a:endParaRPr lang="fr-FR"/>
            </a:p>
          </p:txBody>
        </p:sp>
        <p:sp>
          <p:nvSpPr>
            <p:cNvPr id="638997" name="Rectangle 23"/>
            <p:cNvSpPr>
              <a:spLocks noChangeArrowheads="1"/>
            </p:cNvSpPr>
            <p:nvPr/>
          </p:nvSpPr>
          <p:spPr bwMode="auto">
            <a:xfrm>
              <a:off x="2386" y="1082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(A,C)</a:t>
              </a:r>
              <a:endParaRPr lang="fr-FR"/>
            </a:p>
          </p:txBody>
        </p:sp>
        <p:sp>
          <p:nvSpPr>
            <p:cNvPr id="638998" name="Rectangle 24"/>
            <p:cNvSpPr>
              <a:spLocks noChangeArrowheads="1"/>
            </p:cNvSpPr>
            <p:nvPr/>
          </p:nvSpPr>
          <p:spPr bwMode="auto">
            <a:xfrm>
              <a:off x="3139" y="1082"/>
              <a:ext cx="24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(8, 9)</a:t>
              </a:r>
              <a:endParaRPr lang="fr-FR"/>
            </a:p>
          </p:txBody>
        </p:sp>
        <p:sp>
          <p:nvSpPr>
            <p:cNvPr id="638999" name="Rectangle 25"/>
            <p:cNvSpPr>
              <a:spLocks noChangeArrowheads="1"/>
            </p:cNvSpPr>
            <p:nvPr/>
          </p:nvSpPr>
          <p:spPr bwMode="auto">
            <a:xfrm>
              <a:off x="3933" y="1082"/>
              <a:ext cx="14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8,5</a:t>
              </a:r>
              <a:endParaRPr lang="fr-FR"/>
            </a:p>
          </p:txBody>
        </p:sp>
        <p:sp>
          <p:nvSpPr>
            <p:cNvPr id="639000" name="Rectangle 26"/>
            <p:cNvSpPr>
              <a:spLocks noChangeArrowheads="1"/>
            </p:cNvSpPr>
            <p:nvPr/>
          </p:nvSpPr>
          <p:spPr bwMode="auto">
            <a:xfrm>
              <a:off x="1744" y="1222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4</a:t>
              </a:r>
              <a:endParaRPr lang="fr-FR"/>
            </a:p>
          </p:txBody>
        </p:sp>
        <p:sp>
          <p:nvSpPr>
            <p:cNvPr id="639001" name="Rectangle 27"/>
            <p:cNvSpPr>
              <a:spLocks noChangeArrowheads="1"/>
            </p:cNvSpPr>
            <p:nvPr/>
          </p:nvSpPr>
          <p:spPr bwMode="auto">
            <a:xfrm>
              <a:off x="2386" y="1222"/>
              <a:ext cx="26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(A,D)</a:t>
              </a:r>
              <a:endParaRPr lang="fr-FR"/>
            </a:p>
          </p:txBody>
        </p:sp>
        <p:sp>
          <p:nvSpPr>
            <p:cNvPr id="639002" name="Rectangle 28"/>
            <p:cNvSpPr>
              <a:spLocks noChangeArrowheads="1"/>
            </p:cNvSpPr>
            <p:nvPr/>
          </p:nvSpPr>
          <p:spPr bwMode="auto">
            <a:xfrm>
              <a:off x="3099" y="1222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(8, 9,5)</a:t>
              </a:r>
              <a:endParaRPr lang="fr-FR"/>
            </a:p>
          </p:txBody>
        </p:sp>
        <p:sp>
          <p:nvSpPr>
            <p:cNvPr id="639003" name="Rectangle 29"/>
            <p:cNvSpPr>
              <a:spLocks noChangeArrowheads="1"/>
            </p:cNvSpPr>
            <p:nvPr/>
          </p:nvSpPr>
          <p:spPr bwMode="auto">
            <a:xfrm>
              <a:off x="3905" y="1222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8,75</a:t>
              </a:r>
              <a:endParaRPr lang="fr-FR"/>
            </a:p>
          </p:txBody>
        </p:sp>
        <p:sp>
          <p:nvSpPr>
            <p:cNvPr id="639004" name="Rectangle 30"/>
            <p:cNvSpPr>
              <a:spLocks noChangeArrowheads="1"/>
            </p:cNvSpPr>
            <p:nvPr/>
          </p:nvSpPr>
          <p:spPr bwMode="auto">
            <a:xfrm>
              <a:off x="1744" y="1361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5</a:t>
              </a:r>
              <a:endParaRPr lang="fr-FR"/>
            </a:p>
          </p:txBody>
        </p:sp>
        <p:sp>
          <p:nvSpPr>
            <p:cNvPr id="639005" name="Rectangle 31"/>
            <p:cNvSpPr>
              <a:spLocks noChangeArrowheads="1"/>
            </p:cNvSpPr>
            <p:nvPr/>
          </p:nvSpPr>
          <p:spPr bwMode="auto">
            <a:xfrm>
              <a:off x="2389" y="1361"/>
              <a:ext cx="251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(A,E)</a:t>
              </a:r>
              <a:endParaRPr lang="fr-FR"/>
            </a:p>
          </p:txBody>
        </p:sp>
        <p:sp>
          <p:nvSpPr>
            <p:cNvPr id="639006" name="Rectangle 32"/>
            <p:cNvSpPr>
              <a:spLocks noChangeArrowheads="1"/>
            </p:cNvSpPr>
            <p:nvPr/>
          </p:nvSpPr>
          <p:spPr bwMode="auto">
            <a:xfrm>
              <a:off x="3112" y="1361"/>
              <a:ext cx="29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(8, 10)</a:t>
              </a:r>
              <a:endParaRPr lang="fr-FR"/>
            </a:p>
          </p:txBody>
        </p:sp>
        <p:sp>
          <p:nvSpPr>
            <p:cNvPr id="639007" name="Rectangle 33"/>
            <p:cNvSpPr>
              <a:spLocks noChangeArrowheads="1"/>
            </p:cNvSpPr>
            <p:nvPr/>
          </p:nvSpPr>
          <p:spPr bwMode="auto">
            <a:xfrm>
              <a:off x="3973" y="1361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</a:t>
              </a:r>
              <a:endParaRPr lang="fr-FR"/>
            </a:p>
          </p:txBody>
        </p:sp>
        <p:sp>
          <p:nvSpPr>
            <p:cNvPr id="639008" name="Rectangle 34"/>
            <p:cNvSpPr>
              <a:spLocks noChangeArrowheads="1"/>
            </p:cNvSpPr>
            <p:nvPr/>
          </p:nvSpPr>
          <p:spPr bwMode="auto">
            <a:xfrm>
              <a:off x="1744" y="1501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6</a:t>
              </a:r>
              <a:endParaRPr lang="fr-FR"/>
            </a:p>
          </p:txBody>
        </p:sp>
        <p:sp>
          <p:nvSpPr>
            <p:cNvPr id="639009" name="Rectangle 35"/>
            <p:cNvSpPr>
              <a:spLocks noChangeArrowheads="1"/>
            </p:cNvSpPr>
            <p:nvPr/>
          </p:nvSpPr>
          <p:spPr bwMode="auto">
            <a:xfrm>
              <a:off x="2389" y="1501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(B,A)</a:t>
              </a:r>
              <a:endParaRPr lang="fr-FR"/>
            </a:p>
          </p:txBody>
        </p:sp>
        <p:sp>
          <p:nvSpPr>
            <p:cNvPr id="639010" name="Rectangle 36"/>
            <p:cNvSpPr>
              <a:spLocks noChangeArrowheads="1"/>
            </p:cNvSpPr>
            <p:nvPr/>
          </p:nvSpPr>
          <p:spPr bwMode="auto">
            <a:xfrm>
              <a:off x="3099" y="1501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(8,5, 8)</a:t>
              </a:r>
              <a:endParaRPr lang="fr-FR"/>
            </a:p>
          </p:txBody>
        </p:sp>
        <p:sp>
          <p:nvSpPr>
            <p:cNvPr id="639011" name="Rectangle 37"/>
            <p:cNvSpPr>
              <a:spLocks noChangeArrowheads="1"/>
            </p:cNvSpPr>
            <p:nvPr/>
          </p:nvSpPr>
          <p:spPr bwMode="auto">
            <a:xfrm>
              <a:off x="3905" y="1501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8,25</a:t>
              </a:r>
              <a:endParaRPr lang="fr-FR"/>
            </a:p>
          </p:txBody>
        </p:sp>
        <p:sp>
          <p:nvSpPr>
            <p:cNvPr id="639012" name="Rectangle 38"/>
            <p:cNvSpPr>
              <a:spLocks noChangeArrowheads="1"/>
            </p:cNvSpPr>
            <p:nvPr/>
          </p:nvSpPr>
          <p:spPr bwMode="auto">
            <a:xfrm>
              <a:off x="1744" y="1640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7</a:t>
              </a:r>
              <a:endParaRPr lang="fr-FR"/>
            </a:p>
          </p:txBody>
        </p:sp>
        <p:sp>
          <p:nvSpPr>
            <p:cNvPr id="639013" name="Rectangle 39"/>
            <p:cNvSpPr>
              <a:spLocks noChangeArrowheads="1"/>
            </p:cNvSpPr>
            <p:nvPr/>
          </p:nvSpPr>
          <p:spPr bwMode="auto">
            <a:xfrm>
              <a:off x="2392" y="1640"/>
              <a:ext cx="25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(B,B)</a:t>
              </a:r>
              <a:endParaRPr lang="fr-FR"/>
            </a:p>
          </p:txBody>
        </p:sp>
        <p:sp>
          <p:nvSpPr>
            <p:cNvPr id="639014" name="Rectangle 40"/>
            <p:cNvSpPr>
              <a:spLocks noChangeArrowheads="1"/>
            </p:cNvSpPr>
            <p:nvPr/>
          </p:nvSpPr>
          <p:spPr bwMode="auto">
            <a:xfrm>
              <a:off x="3057" y="1640"/>
              <a:ext cx="41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(8,5, 8,5)</a:t>
              </a:r>
              <a:endParaRPr lang="fr-FR"/>
            </a:p>
          </p:txBody>
        </p:sp>
        <p:sp>
          <p:nvSpPr>
            <p:cNvPr id="639015" name="Rectangle 41"/>
            <p:cNvSpPr>
              <a:spLocks noChangeArrowheads="1"/>
            </p:cNvSpPr>
            <p:nvPr/>
          </p:nvSpPr>
          <p:spPr bwMode="auto">
            <a:xfrm>
              <a:off x="3933" y="1640"/>
              <a:ext cx="14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8,5</a:t>
              </a:r>
              <a:endParaRPr lang="fr-FR"/>
            </a:p>
          </p:txBody>
        </p:sp>
        <p:sp>
          <p:nvSpPr>
            <p:cNvPr id="639016" name="Rectangle 42"/>
            <p:cNvSpPr>
              <a:spLocks noChangeArrowheads="1"/>
            </p:cNvSpPr>
            <p:nvPr/>
          </p:nvSpPr>
          <p:spPr bwMode="auto">
            <a:xfrm>
              <a:off x="1744" y="1780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</a:t>
              </a:r>
              <a:endParaRPr lang="fr-FR"/>
            </a:p>
          </p:txBody>
        </p:sp>
        <p:sp>
          <p:nvSpPr>
            <p:cNvPr id="639017" name="Rectangle 43"/>
            <p:cNvSpPr>
              <a:spLocks noChangeArrowheads="1"/>
            </p:cNvSpPr>
            <p:nvPr/>
          </p:nvSpPr>
          <p:spPr bwMode="auto">
            <a:xfrm>
              <a:off x="2389" y="1780"/>
              <a:ext cx="25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(B,C)</a:t>
              </a:r>
              <a:endParaRPr lang="fr-FR"/>
            </a:p>
          </p:txBody>
        </p:sp>
        <p:sp>
          <p:nvSpPr>
            <p:cNvPr id="639018" name="Rectangle 44"/>
            <p:cNvSpPr>
              <a:spLocks noChangeArrowheads="1"/>
            </p:cNvSpPr>
            <p:nvPr/>
          </p:nvSpPr>
          <p:spPr bwMode="auto">
            <a:xfrm>
              <a:off x="3099" y="1780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(8,5, 9)</a:t>
              </a:r>
              <a:endParaRPr lang="fr-FR"/>
            </a:p>
          </p:txBody>
        </p:sp>
        <p:sp>
          <p:nvSpPr>
            <p:cNvPr id="639019" name="Rectangle 45"/>
            <p:cNvSpPr>
              <a:spLocks noChangeArrowheads="1"/>
            </p:cNvSpPr>
            <p:nvPr/>
          </p:nvSpPr>
          <p:spPr bwMode="auto">
            <a:xfrm>
              <a:off x="3905" y="1780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8,75</a:t>
              </a:r>
              <a:endParaRPr lang="fr-FR"/>
            </a:p>
          </p:txBody>
        </p:sp>
        <p:sp>
          <p:nvSpPr>
            <p:cNvPr id="639020" name="Rectangle 46"/>
            <p:cNvSpPr>
              <a:spLocks noChangeArrowheads="1"/>
            </p:cNvSpPr>
            <p:nvPr/>
          </p:nvSpPr>
          <p:spPr bwMode="auto">
            <a:xfrm>
              <a:off x="1744" y="1919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</a:t>
              </a:r>
              <a:endParaRPr lang="fr-FR"/>
            </a:p>
          </p:txBody>
        </p:sp>
        <p:sp>
          <p:nvSpPr>
            <p:cNvPr id="639021" name="Rectangle 47"/>
            <p:cNvSpPr>
              <a:spLocks noChangeArrowheads="1"/>
            </p:cNvSpPr>
            <p:nvPr/>
          </p:nvSpPr>
          <p:spPr bwMode="auto">
            <a:xfrm>
              <a:off x="2389" y="1919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(B,D)</a:t>
              </a:r>
              <a:endParaRPr lang="fr-FR"/>
            </a:p>
          </p:txBody>
        </p:sp>
        <p:sp>
          <p:nvSpPr>
            <p:cNvPr id="639022" name="Rectangle 48"/>
            <p:cNvSpPr>
              <a:spLocks noChangeArrowheads="1"/>
            </p:cNvSpPr>
            <p:nvPr/>
          </p:nvSpPr>
          <p:spPr bwMode="auto">
            <a:xfrm>
              <a:off x="3057" y="1919"/>
              <a:ext cx="41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(8,5, 9,5)</a:t>
              </a:r>
              <a:endParaRPr lang="fr-FR"/>
            </a:p>
          </p:txBody>
        </p:sp>
        <p:sp>
          <p:nvSpPr>
            <p:cNvPr id="639023" name="Rectangle 49"/>
            <p:cNvSpPr>
              <a:spLocks noChangeArrowheads="1"/>
            </p:cNvSpPr>
            <p:nvPr/>
          </p:nvSpPr>
          <p:spPr bwMode="auto">
            <a:xfrm>
              <a:off x="3973" y="1919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</a:t>
              </a:r>
              <a:endParaRPr lang="fr-FR"/>
            </a:p>
          </p:txBody>
        </p:sp>
        <p:sp>
          <p:nvSpPr>
            <p:cNvPr id="639024" name="Rectangle 50"/>
            <p:cNvSpPr>
              <a:spLocks noChangeArrowheads="1"/>
            </p:cNvSpPr>
            <p:nvPr/>
          </p:nvSpPr>
          <p:spPr bwMode="auto">
            <a:xfrm>
              <a:off x="1717" y="2058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10</a:t>
              </a:r>
              <a:endParaRPr lang="fr-FR"/>
            </a:p>
          </p:txBody>
        </p:sp>
        <p:sp>
          <p:nvSpPr>
            <p:cNvPr id="639025" name="Rectangle 51"/>
            <p:cNvSpPr>
              <a:spLocks noChangeArrowheads="1"/>
            </p:cNvSpPr>
            <p:nvPr/>
          </p:nvSpPr>
          <p:spPr bwMode="auto">
            <a:xfrm>
              <a:off x="2392" y="2058"/>
              <a:ext cx="245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(B,E)</a:t>
              </a:r>
              <a:endParaRPr lang="fr-FR"/>
            </a:p>
          </p:txBody>
        </p:sp>
        <p:sp>
          <p:nvSpPr>
            <p:cNvPr id="639026" name="Rectangle 52"/>
            <p:cNvSpPr>
              <a:spLocks noChangeArrowheads="1"/>
            </p:cNvSpPr>
            <p:nvPr/>
          </p:nvSpPr>
          <p:spPr bwMode="auto">
            <a:xfrm>
              <a:off x="3071" y="2058"/>
              <a:ext cx="38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(8,5, 10)</a:t>
              </a:r>
              <a:endParaRPr lang="fr-FR"/>
            </a:p>
          </p:txBody>
        </p:sp>
        <p:sp>
          <p:nvSpPr>
            <p:cNvPr id="639027" name="Rectangle 53"/>
            <p:cNvSpPr>
              <a:spLocks noChangeArrowheads="1"/>
            </p:cNvSpPr>
            <p:nvPr/>
          </p:nvSpPr>
          <p:spPr bwMode="auto">
            <a:xfrm>
              <a:off x="3905" y="2058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9,25</a:t>
              </a:r>
              <a:endParaRPr lang="fr-FR"/>
            </a:p>
          </p:txBody>
        </p:sp>
        <p:sp>
          <p:nvSpPr>
            <p:cNvPr id="639028" name="Rectangle 54"/>
            <p:cNvSpPr>
              <a:spLocks noChangeArrowheads="1"/>
            </p:cNvSpPr>
            <p:nvPr/>
          </p:nvSpPr>
          <p:spPr bwMode="auto">
            <a:xfrm>
              <a:off x="1717" y="2198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11</a:t>
              </a:r>
              <a:endParaRPr lang="fr-FR"/>
            </a:p>
          </p:txBody>
        </p:sp>
        <p:sp>
          <p:nvSpPr>
            <p:cNvPr id="639029" name="Rectangle 55"/>
            <p:cNvSpPr>
              <a:spLocks noChangeArrowheads="1"/>
            </p:cNvSpPr>
            <p:nvPr/>
          </p:nvSpPr>
          <p:spPr bwMode="auto">
            <a:xfrm>
              <a:off x="2386" y="2198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(C,A)</a:t>
              </a:r>
              <a:endParaRPr lang="fr-FR"/>
            </a:p>
          </p:txBody>
        </p:sp>
        <p:sp>
          <p:nvSpPr>
            <p:cNvPr id="639030" name="Rectangle 56"/>
            <p:cNvSpPr>
              <a:spLocks noChangeArrowheads="1"/>
            </p:cNvSpPr>
            <p:nvPr/>
          </p:nvSpPr>
          <p:spPr bwMode="auto">
            <a:xfrm>
              <a:off x="3139" y="2198"/>
              <a:ext cx="24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(9, 8)</a:t>
              </a:r>
              <a:endParaRPr lang="fr-FR"/>
            </a:p>
          </p:txBody>
        </p:sp>
        <p:sp>
          <p:nvSpPr>
            <p:cNvPr id="639031" name="Rectangle 57"/>
            <p:cNvSpPr>
              <a:spLocks noChangeArrowheads="1"/>
            </p:cNvSpPr>
            <p:nvPr/>
          </p:nvSpPr>
          <p:spPr bwMode="auto">
            <a:xfrm>
              <a:off x="3933" y="2198"/>
              <a:ext cx="14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8,5</a:t>
              </a:r>
              <a:endParaRPr lang="fr-FR"/>
            </a:p>
          </p:txBody>
        </p:sp>
        <p:sp>
          <p:nvSpPr>
            <p:cNvPr id="639032" name="Rectangle 58"/>
            <p:cNvSpPr>
              <a:spLocks noChangeArrowheads="1"/>
            </p:cNvSpPr>
            <p:nvPr/>
          </p:nvSpPr>
          <p:spPr bwMode="auto">
            <a:xfrm>
              <a:off x="1717" y="2337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12</a:t>
              </a:r>
              <a:endParaRPr lang="fr-FR"/>
            </a:p>
          </p:txBody>
        </p:sp>
        <p:sp>
          <p:nvSpPr>
            <p:cNvPr id="639033" name="Rectangle 59"/>
            <p:cNvSpPr>
              <a:spLocks noChangeArrowheads="1"/>
            </p:cNvSpPr>
            <p:nvPr/>
          </p:nvSpPr>
          <p:spPr bwMode="auto">
            <a:xfrm>
              <a:off x="2389" y="2337"/>
              <a:ext cx="25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(C,B)</a:t>
              </a:r>
              <a:endParaRPr lang="fr-FR"/>
            </a:p>
          </p:txBody>
        </p:sp>
        <p:sp>
          <p:nvSpPr>
            <p:cNvPr id="639034" name="Rectangle 60"/>
            <p:cNvSpPr>
              <a:spLocks noChangeArrowheads="1"/>
            </p:cNvSpPr>
            <p:nvPr/>
          </p:nvSpPr>
          <p:spPr bwMode="auto">
            <a:xfrm>
              <a:off x="3099" y="2337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(9, 8,5)</a:t>
              </a:r>
              <a:endParaRPr lang="fr-FR"/>
            </a:p>
          </p:txBody>
        </p:sp>
        <p:sp>
          <p:nvSpPr>
            <p:cNvPr id="639035" name="Rectangle 61"/>
            <p:cNvSpPr>
              <a:spLocks noChangeArrowheads="1"/>
            </p:cNvSpPr>
            <p:nvPr/>
          </p:nvSpPr>
          <p:spPr bwMode="auto">
            <a:xfrm>
              <a:off x="3905" y="2337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8,75</a:t>
              </a:r>
              <a:endParaRPr lang="fr-FR"/>
            </a:p>
          </p:txBody>
        </p:sp>
        <p:sp>
          <p:nvSpPr>
            <p:cNvPr id="639036" name="Rectangle 62"/>
            <p:cNvSpPr>
              <a:spLocks noChangeArrowheads="1"/>
            </p:cNvSpPr>
            <p:nvPr/>
          </p:nvSpPr>
          <p:spPr bwMode="auto">
            <a:xfrm>
              <a:off x="1717" y="2477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13</a:t>
              </a:r>
              <a:endParaRPr lang="fr-FR"/>
            </a:p>
          </p:txBody>
        </p:sp>
        <p:sp>
          <p:nvSpPr>
            <p:cNvPr id="639037" name="Rectangle 63"/>
            <p:cNvSpPr>
              <a:spLocks noChangeArrowheads="1"/>
            </p:cNvSpPr>
            <p:nvPr/>
          </p:nvSpPr>
          <p:spPr bwMode="auto">
            <a:xfrm>
              <a:off x="2386" y="2477"/>
              <a:ext cx="25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(C,C)</a:t>
              </a:r>
              <a:endParaRPr lang="fr-FR"/>
            </a:p>
          </p:txBody>
        </p:sp>
        <p:sp>
          <p:nvSpPr>
            <p:cNvPr id="639038" name="Rectangle 64"/>
            <p:cNvSpPr>
              <a:spLocks noChangeArrowheads="1"/>
            </p:cNvSpPr>
            <p:nvPr/>
          </p:nvSpPr>
          <p:spPr bwMode="auto">
            <a:xfrm>
              <a:off x="3139" y="2477"/>
              <a:ext cx="24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(9, 9)</a:t>
              </a:r>
              <a:endParaRPr lang="fr-FR"/>
            </a:p>
          </p:txBody>
        </p:sp>
        <p:sp>
          <p:nvSpPr>
            <p:cNvPr id="639039" name="Rectangle 65"/>
            <p:cNvSpPr>
              <a:spLocks noChangeArrowheads="1"/>
            </p:cNvSpPr>
            <p:nvPr/>
          </p:nvSpPr>
          <p:spPr bwMode="auto">
            <a:xfrm>
              <a:off x="3973" y="2477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</a:t>
              </a:r>
              <a:endParaRPr lang="fr-FR"/>
            </a:p>
          </p:txBody>
        </p:sp>
        <p:sp>
          <p:nvSpPr>
            <p:cNvPr id="639040" name="Rectangle 66"/>
            <p:cNvSpPr>
              <a:spLocks noChangeArrowheads="1"/>
            </p:cNvSpPr>
            <p:nvPr/>
          </p:nvSpPr>
          <p:spPr bwMode="auto">
            <a:xfrm>
              <a:off x="1717" y="2616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14</a:t>
              </a:r>
              <a:endParaRPr lang="fr-FR"/>
            </a:p>
          </p:txBody>
        </p:sp>
        <p:sp>
          <p:nvSpPr>
            <p:cNvPr id="639041" name="Rectangle 67"/>
            <p:cNvSpPr>
              <a:spLocks noChangeArrowheads="1"/>
            </p:cNvSpPr>
            <p:nvPr/>
          </p:nvSpPr>
          <p:spPr bwMode="auto">
            <a:xfrm>
              <a:off x="2386" y="2616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(C,D)</a:t>
              </a:r>
              <a:endParaRPr lang="fr-FR"/>
            </a:p>
          </p:txBody>
        </p:sp>
        <p:sp>
          <p:nvSpPr>
            <p:cNvPr id="639042" name="Rectangle 68"/>
            <p:cNvSpPr>
              <a:spLocks noChangeArrowheads="1"/>
            </p:cNvSpPr>
            <p:nvPr/>
          </p:nvSpPr>
          <p:spPr bwMode="auto">
            <a:xfrm>
              <a:off x="3099" y="2616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(9, 9,5)</a:t>
              </a:r>
              <a:endParaRPr lang="fr-FR"/>
            </a:p>
          </p:txBody>
        </p:sp>
        <p:sp>
          <p:nvSpPr>
            <p:cNvPr id="639043" name="Rectangle 69"/>
            <p:cNvSpPr>
              <a:spLocks noChangeArrowheads="1"/>
            </p:cNvSpPr>
            <p:nvPr/>
          </p:nvSpPr>
          <p:spPr bwMode="auto">
            <a:xfrm>
              <a:off x="3905" y="2616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9,25</a:t>
              </a:r>
              <a:endParaRPr lang="fr-FR"/>
            </a:p>
          </p:txBody>
        </p:sp>
        <p:sp>
          <p:nvSpPr>
            <p:cNvPr id="639044" name="Rectangle 70"/>
            <p:cNvSpPr>
              <a:spLocks noChangeArrowheads="1"/>
            </p:cNvSpPr>
            <p:nvPr/>
          </p:nvSpPr>
          <p:spPr bwMode="auto">
            <a:xfrm>
              <a:off x="1717" y="2755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15</a:t>
              </a:r>
              <a:endParaRPr lang="fr-FR"/>
            </a:p>
          </p:txBody>
        </p:sp>
        <p:sp>
          <p:nvSpPr>
            <p:cNvPr id="639045" name="Rectangle 71"/>
            <p:cNvSpPr>
              <a:spLocks noChangeArrowheads="1"/>
            </p:cNvSpPr>
            <p:nvPr/>
          </p:nvSpPr>
          <p:spPr bwMode="auto">
            <a:xfrm>
              <a:off x="2389" y="2755"/>
              <a:ext cx="245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(C,E)</a:t>
              </a:r>
              <a:endParaRPr lang="fr-FR"/>
            </a:p>
          </p:txBody>
        </p:sp>
        <p:sp>
          <p:nvSpPr>
            <p:cNvPr id="639046" name="Rectangle 72"/>
            <p:cNvSpPr>
              <a:spLocks noChangeArrowheads="1"/>
            </p:cNvSpPr>
            <p:nvPr/>
          </p:nvSpPr>
          <p:spPr bwMode="auto">
            <a:xfrm>
              <a:off x="3112" y="2755"/>
              <a:ext cx="29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(9, 10)</a:t>
              </a:r>
              <a:endParaRPr lang="fr-FR"/>
            </a:p>
          </p:txBody>
        </p:sp>
        <p:sp>
          <p:nvSpPr>
            <p:cNvPr id="639047" name="Rectangle 73"/>
            <p:cNvSpPr>
              <a:spLocks noChangeArrowheads="1"/>
            </p:cNvSpPr>
            <p:nvPr/>
          </p:nvSpPr>
          <p:spPr bwMode="auto">
            <a:xfrm>
              <a:off x="3933" y="2755"/>
              <a:ext cx="14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9,5</a:t>
              </a:r>
              <a:endParaRPr lang="fr-FR"/>
            </a:p>
          </p:txBody>
        </p:sp>
        <p:sp>
          <p:nvSpPr>
            <p:cNvPr id="639048" name="Rectangle 74"/>
            <p:cNvSpPr>
              <a:spLocks noChangeArrowheads="1"/>
            </p:cNvSpPr>
            <p:nvPr/>
          </p:nvSpPr>
          <p:spPr bwMode="auto">
            <a:xfrm>
              <a:off x="1717" y="2895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16</a:t>
              </a:r>
              <a:endParaRPr lang="fr-FR"/>
            </a:p>
          </p:txBody>
        </p:sp>
        <p:sp>
          <p:nvSpPr>
            <p:cNvPr id="639049" name="Rectangle 75"/>
            <p:cNvSpPr>
              <a:spLocks noChangeArrowheads="1"/>
            </p:cNvSpPr>
            <p:nvPr/>
          </p:nvSpPr>
          <p:spPr bwMode="auto">
            <a:xfrm>
              <a:off x="2386" y="2895"/>
              <a:ext cx="26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(D,A)</a:t>
              </a:r>
              <a:endParaRPr lang="fr-FR"/>
            </a:p>
          </p:txBody>
        </p:sp>
        <p:sp>
          <p:nvSpPr>
            <p:cNvPr id="639050" name="Rectangle 76"/>
            <p:cNvSpPr>
              <a:spLocks noChangeArrowheads="1"/>
            </p:cNvSpPr>
            <p:nvPr/>
          </p:nvSpPr>
          <p:spPr bwMode="auto">
            <a:xfrm>
              <a:off x="3099" y="2895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(9,5, 8)</a:t>
              </a:r>
              <a:endParaRPr lang="fr-FR"/>
            </a:p>
          </p:txBody>
        </p:sp>
        <p:sp>
          <p:nvSpPr>
            <p:cNvPr id="639051" name="Rectangle 77"/>
            <p:cNvSpPr>
              <a:spLocks noChangeArrowheads="1"/>
            </p:cNvSpPr>
            <p:nvPr/>
          </p:nvSpPr>
          <p:spPr bwMode="auto">
            <a:xfrm>
              <a:off x="3905" y="2895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8,75</a:t>
              </a:r>
              <a:endParaRPr lang="fr-FR"/>
            </a:p>
          </p:txBody>
        </p:sp>
        <p:sp>
          <p:nvSpPr>
            <p:cNvPr id="639052" name="Rectangle 78"/>
            <p:cNvSpPr>
              <a:spLocks noChangeArrowheads="1"/>
            </p:cNvSpPr>
            <p:nvPr/>
          </p:nvSpPr>
          <p:spPr bwMode="auto">
            <a:xfrm>
              <a:off x="1717" y="3034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17</a:t>
              </a:r>
              <a:endParaRPr lang="fr-FR"/>
            </a:p>
          </p:txBody>
        </p:sp>
        <p:sp>
          <p:nvSpPr>
            <p:cNvPr id="639053" name="Rectangle 79"/>
            <p:cNvSpPr>
              <a:spLocks noChangeArrowheads="1"/>
            </p:cNvSpPr>
            <p:nvPr/>
          </p:nvSpPr>
          <p:spPr bwMode="auto">
            <a:xfrm>
              <a:off x="2389" y="3034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(D,B)</a:t>
              </a:r>
              <a:endParaRPr lang="fr-FR"/>
            </a:p>
          </p:txBody>
        </p:sp>
        <p:sp>
          <p:nvSpPr>
            <p:cNvPr id="639054" name="Rectangle 80"/>
            <p:cNvSpPr>
              <a:spLocks noChangeArrowheads="1"/>
            </p:cNvSpPr>
            <p:nvPr/>
          </p:nvSpPr>
          <p:spPr bwMode="auto">
            <a:xfrm>
              <a:off x="3057" y="3034"/>
              <a:ext cx="41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(9,5, 8,5)</a:t>
              </a:r>
              <a:endParaRPr lang="fr-FR"/>
            </a:p>
          </p:txBody>
        </p:sp>
        <p:sp>
          <p:nvSpPr>
            <p:cNvPr id="639055" name="Rectangle 81"/>
            <p:cNvSpPr>
              <a:spLocks noChangeArrowheads="1"/>
            </p:cNvSpPr>
            <p:nvPr/>
          </p:nvSpPr>
          <p:spPr bwMode="auto">
            <a:xfrm>
              <a:off x="3973" y="3034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</a:t>
              </a:r>
              <a:endParaRPr lang="fr-FR"/>
            </a:p>
          </p:txBody>
        </p:sp>
        <p:sp>
          <p:nvSpPr>
            <p:cNvPr id="639056" name="Rectangle 82"/>
            <p:cNvSpPr>
              <a:spLocks noChangeArrowheads="1"/>
            </p:cNvSpPr>
            <p:nvPr/>
          </p:nvSpPr>
          <p:spPr bwMode="auto">
            <a:xfrm>
              <a:off x="1717" y="3174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18</a:t>
              </a:r>
              <a:endParaRPr lang="fr-FR"/>
            </a:p>
          </p:txBody>
        </p:sp>
        <p:sp>
          <p:nvSpPr>
            <p:cNvPr id="639057" name="Rectangle 83"/>
            <p:cNvSpPr>
              <a:spLocks noChangeArrowheads="1"/>
            </p:cNvSpPr>
            <p:nvPr/>
          </p:nvSpPr>
          <p:spPr bwMode="auto">
            <a:xfrm>
              <a:off x="2386" y="3174"/>
              <a:ext cx="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(D,C)</a:t>
              </a:r>
              <a:endParaRPr lang="fr-FR"/>
            </a:p>
          </p:txBody>
        </p:sp>
        <p:sp>
          <p:nvSpPr>
            <p:cNvPr id="639058" name="Rectangle 84"/>
            <p:cNvSpPr>
              <a:spLocks noChangeArrowheads="1"/>
            </p:cNvSpPr>
            <p:nvPr/>
          </p:nvSpPr>
          <p:spPr bwMode="auto">
            <a:xfrm>
              <a:off x="3099" y="3174"/>
              <a:ext cx="32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(9,5, 9)</a:t>
              </a:r>
              <a:endParaRPr lang="fr-FR"/>
            </a:p>
          </p:txBody>
        </p:sp>
        <p:sp>
          <p:nvSpPr>
            <p:cNvPr id="639059" name="Rectangle 85"/>
            <p:cNvSpPr>
              <a:spLocks noChangeArrowheads="1"/>
            </p:cNvSpPr>
            <p:nvPr/>
          </p:nvSpPr>
          <p:spPr bwMode="auto">
            <a:xfrm>
              <a:off x="3905" y="3174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9,25</a:t>
              </a:r>
              <a:endParaRPr lang="fr-FR"/>
            </a:p>
          </p:txBody>
        </p:sp>
        <p:sp>
          <p:nvSpPr>
            <p:cNvPr id="639060" name="Rectangle 86"/>
            <p:cNvSpPr>
              <a:spLocks noChangeArrowheads="1"/>
            </p:cNvSpPr>
            <p:nvPr/>
          </p:nvSpPr>
          <p:spPr bwMode="auto">
            <a:xfrm>
              <a:off x="1717" y="3313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19</a:t>
              </a:r>
              <a:endParaRPr lang="fr-FR"/>
            </a:p>
          </p:txBody>
        </p:sp>
        <p:sp>
          <p:nvSpPr>
            <p:cNvPr id="639061" name="Rectangle 87"/>
            <p:cNvSpPr>
              <a:spLocks noChangeArrowheads="1"/>
            </p:cNvSpPr>
            <p:nvPr/>
          </p:nvSpPr>
          <p:spPr bwMode="auto">
            <a:xfrm>
              <a:off x="2386" y="3313"/>
              <a:ext cx="26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(D,D)</a:t>
              </a:r>
              <a:endParaRPr lang="fr-FR"/>
            </a:p>
          </p:txBody>
        </p:sp>
        <p:sp>
          <p:nvSpPr>
            <p:cNvPr id="639062" name="Rectangle 88"/>
            <p:cNvSpPr>
              <a:spLocks noChangeArrowheads="1"/>
            </p:cNvSpPr>
            <p:nvPr/>
          </p:nvSpPr>
          <p:spPr bwMode="auto">
            <a:xfrm>
              <a:off x="3057" y="3313"/>
              <a:ext cx="41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(9,5, 9,5)</a:t>
              </a:r>
              <a:endParaRPr lang="fr-FR"/>
            </a:p>
          </p:txBody>
        </p:sp>
        <p:sp>
          <p:nvSpPr>
            <p:cNvPr id="639063" name="Rectangle 89"/>
            <p:cNvSpPr>
              <a:spLocks noChangeArrowheads="1"/>
            </p:cNvSpPr>
            <p:nvPr/>
          </p:nvSpPr>
          <p:spPr bwMode="auto">
            <a:xfrm>
              <a:off x="3933" y="3313"/>
              <a:ext cx="14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9,5</a:t>
              </a:r>
              <a:endParaRPr lang="fr-FR"/>
            </a:p>
          </p:txBody>
        </p:sp>
        <p:sp>
          <p:nvSpPr>
            <p:cNvPr id="639064" name="Rectangle 90"/>
            <p:cNvSpPr>
              <a:spLocks noChangeArrowheads="1"/>
            </p:cNvSpPr>
            <p:nvPr/>
          </p:nvSpPr>
          <p:spPr bwMode="auto">
            <a:xfrm>
              <a:off x="1717" y="3453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20</a:t>
              </a:r>
              <a:endParaRPr lang="fr-FR"/>
            </a:p>
          </p:txBody>
        </p:sp>
        <p:sp>
          <p:nvSpPr>
            <p:cNvPr id="639065" name="Rectangle 91"/>
            <p:cNvSpPr>
              <a:spLocks noChangeArrowheads="1"/>
            </p:cNvSpPr>
            <p:nvPr/>
          </p:nvSpPr>
          <p:spPr bwMode="auto">
            <a:xfrm>
              <a:off x="2389" y="3453"/>
              <a:ext cx="251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(D,E)</a:t>
              </a:r>
              <a:endParaRPr lang="fr-FR"/>
            </a:p>
          </p:txBody>
        </p:sp>
        <p:sp>
          <p:nvSpPr>
            <p:cNvPr id="639066" name="Rectangle 92"/>
            <p:cNvSpPr>
              <a:spLocks noChangeArrowheads="1"/>
            </p:cNvSpPr>
            <p:nvPr/>
          </p:nvSpPr>
          <p:spPr bwMode="auto">
            <a:xfrm>
              <a:off x="3071" y="3453"/>
              <a:ext cx="38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(9,5, 10)</a:t>
              </a:r>
              <a:endParaRPr lang="fr-FR"/>
            </a:p>
          </p:txBody>
        </p:sp>
        <p:sp>
          <p:nvSpPr>
            <p:cNvPr id="639067" name="Rectangle 93"/>
            <p:cNvSpPr>
              <a:spLocks noChangeArrowheads="1"/>
            </p:cNvSpPr>
            <p:nvPr/>
          </p:nvSpPr>
          <p:spPr bwMode="auto">
            <a:xfrm>
              <a:off x="3905" y="3453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9,75</a:t>
              </a:r>
              <a:endParaRPr lang="fr-FR"/>
            </a:p>
          </p:txBody>
        </p:sp>
        <p:sp>
          <p:nvSpPr>
            <p:cNvPr id="639068" name="Rectangle 94"/>
            <p:cNvSpPr>
              <a:spLocks noChangeArrowheads="1"/>
            </p:cNvSpPr>
            <p:nvPr/>
          </p:nvSpPr>
          <p:spPr bwMode="auto">
            <a:xfrm>
              <a:off x="1717" y="3592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21</a:t>
              </a:r>
              <a:endParaRPr lang="fr-FR"/>
            </a:p>
          </p:txBody>
        </p:sp>
        <p:sp>
          <p:nvSpPr>
            <p:cNvPr id="639069" name="Rectangle 95"/>
            <p:cNvSpPr>
              <a:spLocks noChangeArrowheads="1"/>
            </p:cNvSpPr>
            <p:nvPr/>
          </p:nvSpPr>
          <p:spPr bwMode="auto">
            <a:xfrm>
              <a:off x="2389" y="3592"/>
              <a:ext cx="251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(E,A)</a:t>
              </a:r>
              <a:endParaRPr lang="fr-FR"/>
            </a:p>
          </p:txBody>
        </p:sp>
        <p:sp>
          <p:nvSpPr>
            <p:cNvPr id="639070" name="Rectangle 96"/>
            <p:cNvSpPr>
              <a:spLocks noChangeArrowheads="1"/>
            </p:cNvSpPr>
            <p:nvPr/>
          </p:nvSpPr>
          <p:spPr bwMode="auto">
            <a:xfrm>
              <a:off x="3112" y="3592"/>
              <a:ext cx="29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(10, 8)</a:t>
              </a:r>
              <a:endParaRPr lang="fr-FR"/>
            </a:p>
          </p:txBody>
        </p:sp>
        <p:sp>
          <p:nvSpPr>
            <p:cNvPr id="639071" name="Rectangle 97"/>
            <p:cNvSpPr>
              <a:spLocks noChangeArrowheads="1"/>
            </p:cNvSpPr>
            <p:nvPr/>
          </p:nvSpPr>
          <p:spPr bwMode="auto">
            <a:xfrm>
              <a:off x="3973" y="3592"/>
              <a:ext cx="5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</a:t>
              </a:r>
              <a:endParaRPr lang="fr-FR"/>
            </a:p>
          </p:txBody>
        </p:sp>
        <p:sp>
          <p:nvSpPr>
            <p:cNvPr id="639072" name="Rectangle 98"/>
            <p:cNvSpPr>
              <a:spLocks noChangeArrowheads="1"/>
            </p:cNvSpPr>
            <p:nvPr/>
          </p:nvSpPr>
          <p:spPr bwMode="auto">
            <a:xfrm>
              <a:off x="1717" y="3731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22</a:t>
              </a:r>
              <a:endParaRPr lang="fr-FR"/>
            </a:p>
          </p:txBody>
        </p:sp>
        <p:sp>
          <p:nvSpPr>
            <p:cNvPr id="639073" name="Rectangle 99"/>
            <p:cNvSpPr>
              <a:spLocks noChangeArrowheads="1"/>
            </p:cNvSpPr>
            <p:nvPr/>
          </p:nvSpPr>
          <p:spPr bwMode="auto">
            <a:xfrm>
              <a:off x="2392" y="3731"/>
              <a:ext cx="245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(E,B)</a:t>
              </a:r>
              <a:endParaRPr lang="fr-FR"/>
            </a:p>
          </p:txBody>
        </p:sp>
        <p:sp>
          <p:nvSpPr>
            <p:cNvPr id="639074" name="Rectangle 100"/>
            <p:cNvSpPr>
              <a:spLocks noChangeArrowheads="1"/>
            </p:cNvSpPr>
            <p:nvPr/>
          </p:nvSpPr>
          <p:spPr bwMode="auto">
            <a:xfrm>
              <a:off x="3071" y="3731"/>
              <a:ext cx="38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(10, 8,5)</a:t>
              </a:r>
              <a:endParaRPr lang="fr-FR"/>
            </a:p>
          </p:txBody>
        </p:sp>
        <p:sp>
          <p:nvSpPr>
            <p:cNvPr id="639075" name="Rectangle 101"/>
            <p:cNvSpPr>
              <a:spLocks noChangeArrowheads="1"/>
            </p:cNvSpPr>
            <p:nvPr/>
          </p:nvSpPr>
          <p:spPr bwMode="auto">
            <a:xfrm>
              <a:off x="3905" y="3731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9,25</a:t>
              </a:r>
              <a:endParaRPr lang="fr-FR"/>
            </a:p>
          </p:txBody>
        </p:sp>
        <p:sp>
          <p:nvSpPr>
            <p:cNvPr id="639076" name="Rectangle 102"/>
            <p:cNvSpPr>
              <a:spLocks noChangeArrowheads="1"/>
            </p:cNvSpPr>
            <p:nvPr/>
          </p:nvSpPr>
          <p:spPr bwMode="auto">
            <a:xfrm>
              <a:off x="1717" y="3871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23</a:t>
              </a:r>
              <a:endParaRPr lang="fr-FR"/>
            </a:p>
          </p:txBody>
        </p:sp>
        <p:sp>
          <p:nvSpPr>
            <p:cNvPr id="639077" name="Rectangle 103"/>
            <p:cNvSpPr>
              <a:spLocks noChangeArrowheads="1"/>
            </p:cNvSpPr>
            <p:nvPr/>
          </p:nvSpPr>
          <p:spPr bwMode="auto">
            <a:xfrm>
              <a:off x="2389" y="3871"/>
              <a:ext cx="245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(E,C)</a:t>
              </a:r>
              <a:endParaRPr lang="fr-FR"/>
            </a:p>
          </p:txBody>
        </p:sp>
        <p:sp>
          <p:nvSpPr>
            <p:cNvPr id="639078" name="Rectangle 104"/>
            <p:cNvSpPr>
              <a:spLocks noChangeArrowheads="1"/>
            </p:cNvSpPr>
            <p:nvPr/>
          </p:nvSpPr>
          <p:spPr bwMode="auto">
            <a:xfrm>
              <a:off x="3112" y="3871"/>
              <a:ext cx="29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(10, 9)</a:t>
              </a:r>
              <a:endParaRPr lang="fr-FR"/>
            </a:p>
          </p:txBody>
        </p:sp>
        <p:sp>
          <p:nvSpPr>
            <p:cNvPr id="639079" name="Rectangle 105"/>
            <p:cNvSpPr>
              <a:spLocks noChangeArrowheads="1"/>
            </p:cNvSpPr>
            <p:nvPr/>
          </p:nvSpPr>
          <p:spPr bwMode="auto">
            <a:xfrm>
              <a:off x="3933" y="3871"/>
              <a:ext cx="14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9.5</a:t>
              </a:r>
              <a:endParaRPr lang="fr-FR"/>
            </a:p>
          </p:txBody>
        </p:sp>
        <p:sp>
          <p:nvSpPr>
            <p:cNvPr id="639080" name="Rectangle 106"/>
            <p:cNvSpPr>
              <a:spLocks noChangeArrowheads="1"/>
            </p:cNvSpPr>
            <p:nvPr/>
          </p:nvSpPr>
          <p:spPr bwMode="auto">
            <a:xfrm>
              <a:off x="1717" y="4010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24</a:t>
              </a:r>
              <a:endParaRPr lang="fr-FR"/>
            </a:p>
          </p:txBody>
        </p:sp>
        <p:sp>
          <p:nvSpPr>
            <p:cNvPr id="639081" name="Rectangle 107"/>
            <p:cNvSpPr>
              <a:spLocks noChangeArrowheads="1"/>
            </p:cNvSpPr>
            <p:nvPr/>
          </p:nvSpPr>
          <p:spPr bwMode="auto">
            <a:xfrm>
              <a:off x="2389" y="4010"/>
              <a:ext cx="251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(E,D)</a:t>
              </a:r>
              <a:endParaRPr lang="fr-FR"/>
            </a:p>
          </p:txBody>
        </p:sp>
        <p:sp>
          <p:nvSpPr>
            <p:cNvPr id="639082" name="Rectangle 108"/>
            <p:cNvSpPr>
              <a:spLocks noChangeArrowheads="1"/>
            </p:cNvSpPr>
            <p:nvPr/>
          </p:nvSpPr>
          <p:spPr bwMode="auto">
            <a:xfrm>
              <a:off x="3071" y="4010"/>
              <a:ext cx="38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(10, 9,5)</a:t>
              </a:r>
              <a:endParaRPr lang="fr-FR"/>
            </a:p>
          </p:txBody>
        </p:sp>
        <p:sp>
          <p:nvSpPr>
            <p:cNvPr id="639083" name="Rectangle 109"/>
            <p:cNvSpPr>
              <a:spLocks noChangeArrowheads="1"/>
            </p:cNvSpPr>
            <p:nvPr/>
          </p:nvSpPr>
          <p:spPr bwMode="auto">
            <a:xfrm>
              <a:off x="3905" y="4010"/>
              <a:ext cx="19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9,75</a:t>
              </a:r>
              <a:endParaRPr lang="fr-FR"/>
            </a:p>
          </p:txBody>
        </p:sp>
        <p:sp>
          <p:nvSpPr>
            <p:cNvPr id="639084" name="Rectangle 110"/>
            <p:cNvSpPr>
              <a:spLocks noChangeArrowheads="1"/>
            </p:cNvSpPr>
            <p:nvPr/>
          </p:nvSpPr>
          <p:spPr bwMode="auto">
            <a:xfrm>
              <a:off x="1717" y="4150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25</a:t>
              </a:r>
              <a:endParaRPr lang="fr-FR"/>
            </a:p>
          </p:txBody>
        </p:sp>
        <p:sp>
          <p:nvSpPr>
            <p:cNvPr id="639085" name="Rectangle 111"/>
            <p:cNvSpPr>
              <a:spLocks noChangeArrowheads="1"/>
            </p:cNvSpPr>
            <p:nvPr/>
          </p:nvSpPr>
          <p:spPr bwMode="auto">
            <a:xfrm>
              <a:off x="2392" y="4150"/>
              <a:ext cx="23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(E,E)</a:t>
              </a:r>
              <a:endParaRPr lang="fr-FR"/>
            </a:p>
          </p:txBody>
        </p:sp>
        <p:sp>
          <p:nvSpPr>
            <p:cNvPr id="639086" name="Rectangle 112"/>
            <p:cNvSpPr>
              <a:spLocks noChangeArrowheads="1"/>
            </p:cNvSpPr>
            <p:nvPr/>
          </p:nvSpPr>
          <p:spPr bwMode="auto">
            <a:xfrm>
              <a:off x="3084" y="4150"/>
              <a:ext cx="35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(10, 10)</a:t>
              </a:r>
              <a:endParaRPr lang="fr-FR"/>
            </a:p>
          </p:txBody>
        </p:sp>
        <p:sp>
          <p:nvSpPr>
            <p:cNvPr id="639087" name="Rectangle 113"/>
            <p:cNvSpPr>
              <a:spLocks noChangeArrowheads="1"/>
            </p:cNvSpPr>
            <p:nvPr/>
          </p:nvSpPr>
          <p:spPr bwMode="auto">
            <a:xfrm>
              <a:off x="3946" y="4150"/>
              <a:ext cx="112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400">
                  <a:solidFill>
                    <a:srgbClr val="000000"/>
                  </a:solidFill>
                </a:rPr>
                <a:t>10</a:t>
              </a:r>
              <a:endParaRPr lang="fr-FR"/>
            </a:p>
          </p:txBody>
        </p:sp>
        <p:sp>
          <p:nvSpPr>
            <p:cNvPr id="639088" name="Line 114"/>
            <p:cNvSpPr>
              <a:spLocks noChangeShapeType="1"/>
            </p:cNvSpPr>
            <p:nvPr/>
          </p:nvSpPr>
          <p:spPr bwMode="auto">
            <a:xfrm>
              <a:off x="2135" y="632"/>
              <a:ext cx="1" cy="365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89" name="Rectangle 115"/>
            <p:cNvSpPr>
              <a:spLocks noChangeArrowheads="1"/>
            </p:cNvSpPr>
            <p:nvPr/>
          </p:nvSpPr>
          <p:spPr bwMode="auto">
            <a:xfrm>
              <a:off x="2135" y="632"/>
              <a:ext cx="9" cy="365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0" name="Line 116"/>
            <p:cNvSpPr>
              <a:spLocks noChangeShapeType="1"/>
            </p:cNvSpPr>
            <p:nvPr/>
          </p:nvSpPr>
          <p:spPr bwMode="auto">
            <a:xfrm>
              <a:off x="2878" y="632"/>
              <a:ext cx="1" cy="365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1" name="Rectangle 117"/>
            <p:cNvSpPr>
              <a:spLocks noChangeArrowheads="1"/>
            </p:cNvSpPr>
            <p:nvPr/>
          </p:nvSpPr>
          <p:spPr bwMode="auto">
            <a:xfrm>
              <a:off x="2878" y="632"/>
              <a:ext cx="9" cy="365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2" name="Line 118"/>
            <p:cNvSpPr>
              <a:spLocks noChangeShapeType="1"/>
            </p:cNvSpPr>
            <p:nvPr/>
          </p:nvSpPr>
          <p:spPr bwMode="auto">
            <a:xfrm>
              <a:off x="3621" y="632"/>
              <a:ext cx="1" cy="365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3" name="Rectangle 119"/>
            <p:cNvSpPr>
              <a:spLocks noChangeArrowheads="1"/>
            </p:cNvSpPr>
            <p:nvPr/>
          </p:nvSpPr>
          <p:spPr bwMode="auto">
            <a:xfrm>
              <a:off x="3621" y="632"/>
              <a:ext cx="9" cy="365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4" name="Line 120"/>
            <p:cNvSpPr>
              <a:spLocks noChangeShapeType="1"/>
            </p:cNvSpPr>
            <p:nvPr/>
          </p:nvSpPr>
          <p:spPr bwMode="auto">
            <a:xfrm>
              <a:off x="4364" y="632"/>
              <a:ext cx="1" cy="365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5" name="Rectangle 121"/>
            <p:cNvSpPr>
              <a:spLocks noChangeArrowheads="1"/>
            </p:cNvSpPr>
            <p:nvPr/>
          </p:nvSpPr>
          <p:spPr bwMode="auto">
            <a:xfrm>
              <a:off x="4364" y="632"/>
              <a:ext cx="9" cy="365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6" name="Line 122"/>
            <p:cNvSpPr>
              <a:spLocks noChangeShapeType="1"/>
            </p:cNvSpPr>
            <p:nvPr/>
          </p:nvSpPr>
          <p:spPr bwMode="auto">
            <a:xfrm>
              <a:off x="1396" y="794"/>
              <a:ext cx="297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7" name="Rectangle 123"/>
            <p:cNvSpPr>
              <a:spLocks noChangeArrowheads="1"/>
            </p:cNvSpPr>
            <p:nvPr/>
          </p:nvSpPr>
          <p:spPr bwMode="auto">
            <a:xfrm>
              <a:off x="1396" y="794"/>
              <a:ext cx="2977" cy="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8" name="Line 124"/>
            <p:cNvSpPr>
              <a:spLocks noChangeShapeType="1"/>
            </p:cNvSpPr>
            <p:nvPr/>
          </p:nvSpPr>
          <p:spPr bwMode="auto">
            <a:xfrm>
              <a:off x="1396" y="4279"/>
              <a:ext cx="297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9099" name="Rectangle 125"/>
            <p:cNvSpPr>
              <a:spLocks noChangeArrowheads="1"/>
            </p:cNvSpPr>
            <p:nvPr/>
          </p:nvSpPr>
          <p:spPr bwMode="auto">
            <a:xfrm>
              <a:off x="1396" y="4279"/>
              <a:ext cx="2977" cy="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47D66150-BF10-4E23-8866-DFEC12A90DF2}" type="slidenum">
              <a:rPr lang="fr-FR"/>
              <a:pPr/>
              <a:t>13</a:t>
            </a:fld>
            <a:endParaRPr lang="fr-FR"/>
          </a:p>
        </p:txBody>
      </p:sp>
      <p:sp>
        <p:nvSpPr>
          <p:cNvPr id="64000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304" y="310356"/>
            <a:ext cx="8229600" cy="1143000"/>
          </a:xfrm>
        </p:spPr>
        <p:txBody>
          <a:bodyPr/>
          <a:lstStyle/>
          <a:p>
            <a:r>
              <a:rPr lang="fr-FR" sz="3600" dirty="0">
                <a:solidFill>
                  <a:schemeClr val="tx1"/>
                </a:solidFill>
              </a:rPr>
              <a:t>Exemple 1: distribution de fréquence de </a:t>
            </a:r>
            <a:r>
              <a:rPr lang="en-US" sz="3600" dirty="0">
                <a:solidFill>
                  <a:schemeClr val="tx1"/>
                </a:solidFill>
              </a:rPr>
              <a:t>      </a:t>
            </a:r>
          </a:p>
        </p:txBody>
      </p:sp>
      <p:graphicFrame>
        <p:nvGraphicFramePr>
          <p:cNvPr id="640004" name="Object 1024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906079890"/>
              </p:ext>
            </p:extLst>
          </p:nvPr>
        </p:nvGraphicFramePr>
        <p:xfrm>
          <a:off x="8102060" y="794941"/>
          <a:ext cx="547687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0010" name="Equation" r:id="rId4" imgW="177480" imgH="190440" progId="Equation.3">
                  <p:embed/>
                </p:oleObj>
              </mc:Choice>
              <mc:Fallback>
                <p:oleObj name="Equation" r:id="rId4" imgW="177480" imgH="19044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2060" y="794941"/>
                        <a:ext cx="547687" cy="58737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28398" dir="1593903" algn="ctr" rotWithShape="0">
                                <a:srgbClr val="333333">
                                  <a:alpha val="50000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40005" name="Group 8"/>
          <p:cNvGrpSpPr>
            <a:grpSpLocks noChangeAspect="1"/>
          </p:cNvGrpSpPr>
          <p:nvPr/>
        </p:nvGrpSpPr>
        <p:grpSpPr bwMode="auto">
          <a:xfrm>
            <a:off x="1563688" y="1898650"/>
            <a:ext cx="5972175" cy="3359150"/>
            <a:chOff x="985" y="1196"/>
            <a:chExt cx="3762" cy="2116"/>
          </a:xfrm>
        </p:grpSpPr>
        <p:sp>
          <p:nvSpPr>
            <p:cNvPr id="640006" name="AutoShape 7"/>
            <p:cNvSpPr>
              <a:spLocks noChangeAspect="1" noChangeArrowheads="1" noTextEdit="1"/>
            </p:cNvSpPr>
            <p:nvPr/>
          </p:nvSpPr>
          <p:spPr bwMode="auto">
            <a:xfrm>
              <a:off x="985" y="1196"/>
              <a:ext cx="3762" cy="2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07" name="Rectangle 9"/>
            <p:cNvSpPr>
              <a:spLocks noChangeArrowheads="1"/>
            </p:cNvSpPr>
            <p:nvPr/>
          </p:nvSpPr>
          <p:spPr bwMode="auto">
            <a:xfrm>
              <a:off x="991" y="1202"/>
              <a:ext cx="3750" cy="297"/>
            </a:xfrm>
            <a:prstGeom prst="rect">
              <a:avLst/>
            </a:prstGeom>
            <a:solidFill>
              <a:srgbClr val="CCFF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08" name="Rectangle 10"/>
            <p:cNvSpPr>
              <a:spLocks noChangeArrowheads="1"/>
            </p:cNvSpPr>
            <p:nvPr/>
          </p:nvSpPr>
          <p:spPr bwMode="auto">
            <a:xfrm>
              <a:off x="991" y="1498"/>
              <a:ext cx="3750" cy="1808"/>
            </a:xfrm>
            <a:prstGeom prst="rect">
              <a:avLst/>
            </a:prstGeom>
            <a:solidFill>
              <a:srgbClr val="CC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09" name="Rectangle 11"/>
            <p:cNvSpPr>
              <a:spLocks noChangeArrowheads="1"/>
            </p:cNvSpPr>
            <p:nvPr/>
          </p:nvSpPr>
          <p:spPr bwMode="auto">
            <a:xfrm>
              <a:off x="1185" y="1262"/>
              <a:ext cx="66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Moyennes</a:t>
              </a:r>
              <a:endParaRPr lang="fr-FR"/>
            </a:p>
          </p:txBody>
        </p:sp>
        <p:sp>
          <p:nvSpPr>
            <p:cNvPr id="640010" name="Rectangle 12"/>
            <p:cNvSpPr>
              <a:spLocks noChangeArrowheads="1"/>
            </p:cNvSpPr>
            <p:nvPr/>
          </p:nvSpPr>
          <p:spPr bwMode="auto">
            <a:xfrm>
              <a:off x="2219" y="1262"/>
              <a:ext cx="66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Fréquence</a:t>
              </a:r>
              <a:endParaRPr lang="fr-FR"/>
            </a:p>
          </p:txBody>
        </p:sp>
        <p:sp>
          <p:nvSpPr>
            <p:cNvPr id="640011" name="Rectangle 13"/>
            <p:cNvSpPr>
              <a:spLocks noChangeArrowheads="1"/>
            </p:cNvSpPr>
            <p:nvPr/>
          </p:nvSpPr>
          <p:spPr bwMode="auto">
            <a:xfrm>
              <a:off x="3288" y="1262"/>
              <a:ext cx="118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Fréquence relative</a:t>
              </a:r>
              <a:endParaRPr lang="fr-FR"/>
            </a:p>
          </p:txBody>
        </p:sp>
        <p:sp>
          <p:nvSpPr>
            <p:cNvPr id="640012" name="Rectangle 14"/>
            <p:cNvSpPr>
              <a:spLocks noChangeArrowheads="1"/>
            </p:cNvSpPr>
            <p:nvPr/>
          </p:nvSpPr>
          <p:spPr bwMode="auto">
            <a:xfrm>
              <a:off x="1389" y="1506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8,00</a:t>
              </a:r>
              <a:endParaRPr lang="fr-FR"/>
            </a:p>
          </p:txBody>
        </p:sp>
        <p:sp>
          <p:nvSpPr>
            <p:cNvPr id="640013" name="Rectangle 15"/>
            <p:cNvSpPr>
              <a:spLocks noChangeArrowheads="1"/>
            </p:cNvSpPr>
            <p:nvPr/>
          </p:nvSpPr>
          <p:spPr bwMode="auto">
            <a:xfrm>
              <a:off x="2534" y="1506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1</a:t>
              </a:r>
              <a:endParaRPr lang="fr-FR"/>
            </a:p>
          </p:txBody>
        </p:sp>
        <p:sp>
          <p:nvSpPr>
            <p:cNvPr id="640014" name="Rectangle 16"/>
            <p:cNvSpPr>
              <a:spLocks noChangeArrowheads="1"/>
            </p:cNvSpPr>
            <p:nvPr/>
          </p:nvSpPr>
          <p:spPr bwMode="auto">
            <a:xfrm>
              <a:off x="3779" y="1506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0,04</a:t>
              </a:r>
              <a:endParaRPr lang="fr-FR"/>
            </a:p>
          </p:txBody>
        </p:sp>
        <p:sp>
          <p:nvSpPr>
            <p:cNvPr id="640015" name="Rectangle 17"/>
            <p:cNvSpPr>
              <a:spLocks noChangeArrowheads="1"/>
            </p:cNvSpPr>
            <p:nvPr/>
          </p:nvSpPr>
          <p:spPr bwMode="auto">
            <a:xfrm>
              <a:off x="1389" y="1706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8,25</a:t>
              </a:r>
              <a:endParaRPr lang="fr-FR"/>
            </a:p>
          </p:txBody>
        </p:sp>
        <p:sp>
          <p:nvSpPr>
            <p:cNvPr id="640016" name="Rectangle 18"/>
            <p:cNvSpPr>
              <a:spLocks noChangeArrowheads="1"/>
            </p:cNvSpPr>
            <p:nvPr/>
          </p:nvSpPr>
          <p:spPr bwMode="auto">
            <a:xfrm>
              <a:off x="2534" y="1706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2</a:t>
              </a:r>
              <a:endParaRPr lang="fr-FR"/>
            </a:p>
          </p:txBody>
        </p:sp>
        <p:sp>
          <p:nvSpPr>
            <p:cNvPr id="640017" name="Rectangle 19"/>
            <p:cNvSpPr>
              <a:spLocks noChangeArrowheads="1"/>
            </p:cNvSpPr>
            <p:nvPr/>
          </p:nvSpPr>
          <p:spPr bwMode="auto">
            <a:xfrm>
              <a:off x="3779" y="1706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0,08</a:t>
              </a:r>
              <a:endParaRPr lang="fr-FR"/>
            </a:p>
          </p:txBody>
        </p:sp>
        <p:sp>
          <p:nvSpPr>
            <p:cNvPr id="640018" name="Rectangle 20"/>
            <p:cNvSpPr>
              <a:spLocks noChangeArrowheads="1"/>
            </p:cNvSpPr>
            <p:nvPr/>
          </p:nvSpPr>
          <p:spPr bwMode="auto">
            <a:xfrm>
              <a:off x="1389" y="1907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8,50</a:t>
              </a:r>
              <a:endParaRPr lang="fr-FR"/>
            </a:p>
          </p:txBody>
        </p:sp>
        <p:sp>
          <p:nvSpPr>
            <p:cNvPr id="640019" name="Rectangle 21"/>
            <p:cNvSpPr>
              <a:spLocks noChangeArrowheads="1"/>
            </p:cNvSpPr>
            <p:nvPr/>
          </p:nvSpPr>
          <p:spPr bwMode="auto">
            <a:xfrm>
              <a:off x="2534" y="1907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3</a:t>
              </a:r>
              <a:endParaRPr lang="fr-FR"/>
            </a:p>
          </p:txBody>
        </p:sp>
        <p:sp>
          <p:nvSpPr>
            <p:cNvPr id="640020" name="Rectangle 22"/>
            <p:cNvSpPr>
              <a:spLocks noChangeArrowheads="1"/>
            </p:cNvSpPr>
            <p:nvPr/>
          </p:nvSpPr>
          <p:spPr bwMode="auto">
            <a:xfrm>
              <a:off x="3779" y="1907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0,12</a:t>
              </a:r>
              <a:endParaRPr lang="fr-FR"/>
            </a:p>
          </p:txBody>
        </p:sp>
        <p:sp>
          <p:nvSpPr>
            <p:cNvPr id="640021" name="Rectangle 23"/>
            <p:cNvSpPr>
              <a:spLocks noChangeArrowheads="1"/>
            </p:cNvSpPr>
            <p:nvPr/>
          </p:nvSpPr>
          <p:spPr bwMode="auto">
            <a:xfrm>
              <a:off x="1389" y="2108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8,75</a:t>
              </a:r>
              <a:endParaRPr lang="fr-FR"/>
            </a:p>
          </p:txBody>
        </p:sp>
        <p:sp>
          <p:nvSpPr>
            <p:cNvPr id="640022" name="Rectangle 24"/>
            <p:cNvSpPr>
              <a:spLocks noChangeArrowheads="1"/>
            </p:cNvSpPr>
            <p:nvPr/>
          </p:nvSpPr>
          <p:spPr bwMode="auto">
            <a:xfrm>
              <a:off x="2534" y="2108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4</a:t>
              </a:r>
              <a:endParaRPr lang="fr-FR"/>
            </a:p>
          </p:txBody>
        </p:sp>
        <p:sp>
          <p:nvSpPr>
            <p:cNvPr id="640023" name="Rectangle 25"/>
            <p:cNvSpPr>
              <a:spLocks noChangeArrowheads="1"/>
            </p:cNvSpPr>
            <p:nvPr/>
          </p:nvSpPr>
          <p:spPr bwMode="auto">
            <a:xfrm>
              <a:off x="3779" y="2108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0,16</a:t>
              </a:r>
              <a:endParaRPr lang="fr-FR"/>
            </a:p>
          </p:txBody>
        </p:sp>
        <p:sp>
          <p:nvSpPr>
            <p:cNvPr id="640024" name="Rectangle 26"/>
            <p:cNvSpPr>
              <a:spLocks noChangeArrowheads="1"/>
            </p:cNvSpPr>
            <p:nvPr/>
          </p:nvSpPr>
          <p:spPr bwMode="auto">
            <a:xfrm>
              <a:off x="1389" y="2309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9,00</a:t>
              </a:r>
              <a:endParaRPr lang="fr-FR"/>
            </a:p>
          </p:txBody>
        </p:sp>
        <p:sp>
          <p:nvSpPr>
            <p:cNvPr id="640025" name="Rectangle 27"/>
            <p:cNvSpPr>
              <a:spLocks noChangeArrowheads="1"/>
            </p:cNvSpPr>
            <p:nvPr/>
          </p:nvSpPr>
          <p:spPr bwMode="auto">
            <a:xfrm>
              <a:off x="2534" y="2309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5</a:t>
              </a:r>
              <a:endParaRPr lang="fr-FR"/>
            </a:p>
          </p:txBody>
        </p:sp>
        <p:sp>
          <p:nvSpPr>
            <p:cNvPr id="640026" name="Rectangle 28"/>
            <p:cNvSpPr>
              <a:spLocks noChangeArrowheads="1"/>
            </p:cNvSpPr>
            <p:nvPr/>
          </p:nvSpPr>
          <p:spPr bwMode="auto">
            <a:xfrm>
              <a:off x="3779" y="2309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0,20</a:t>
              </a:r>
              <a:endParaRPr lang="fr-FR"/>
            </a:p>
          </p:txBody>
        </p:sp>
        <p:sp>
          <p:nvSpPr>
            <p:cNvPr id="640027" name="Rectangle 29"/>
            <p:cNvSpPr>
              <a:spLocks noChangeArrowheads="1"/>
            </p:cNvSpPr>
            <p:nvPr/>
          </p:nvSpPr>
          <p:spPr bwMode="auto">
            <a:xfrm>
              <a:off x="1389" y="2509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9,25</a:t>
              </a:r>
              <a:endParaRPr lang="fr-FR"/>
            </a:p>
          </p:txBody>
        </p:sp>
        <p:sp>
          <p:nvSpPr>
            <p:cNvPr id="640028" name="Rectangle 30"/>
            <p:cNvSpPr>
              <a:spLocks noChangeArrowheads="1"/>
            </p:cNvSpPr>
            <p:nvPr/>
          </p:nvSpPr>
          <p:spPr bwMode="auto">
            <a:xfrm>
              <a:off x="2534" y="2509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4</a:t>
              </a:r>
              <a:endParaRPr lang="fr-FR"/>
            </a:p>
          </p:txBody>
        </p:sp>
        <p:sp>
          <p:nvSpPr>
            <p:cNvPr id="640029" name="Rectangle 31"/>
            <p:cNvSpPr>
              <a:spLocks noChangeArrowheads="1"/>
            </p:cNvSpPr>
            <p:nvPr/>
          </p:nvSpPr>
          <p:spPr bwMode="auto">
            <a:xfrm>
              <a:off x="3779" y="2509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0,16</a:t>
              </a:r>
              <a:endParaRPr lang="fr-FR"/>
            </a:p>
          </p:txBody>
        </p:sp>
        <p:sp>
          <p:nvSpPr>
            <p:cNvPr id="640030" name="Rectangle 32"/>
            <p:cNvSpPr>
              <a:spLocks noChangeArrowheads="1"/>
            </p:cNvSpPr>
            <p:nvPr/>
          </p:nvSpPr>
          <p:spPr bwMode="auto">
            <a:xfrm>
              <a:off x="1389" y="2710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9,50</a:t>
              </a:r>
              <a:endParaRPr lang="fr-FR"/>
            </a:p>
          </p:txBody>
        </p:sp>
        <p:sp>
          <p:nvSpPr>
            <p:cNvPr id="640031" name="Rectangle 33"/>
            <p:cNvSpPr>
              <a:spLocks noChangeArrowheads="1"/>
            </p:cNvSpPr>
            <p:nvPr/>
          </p:nvSpPr>
          <p:spPr bwMode="auto">
            <a:xfrm>
              <a:off x="2534" y="2710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3</a:t>
              </a:r>
              <a:endParaRPr lang="fr-FR"/>
            </a:p>
          </p:txBody>
        </p:sp>
        <p:sp>
          <p:nvSpPr>
            <p:cNvPr id="640032" name="Rectangle 34"/>
            <p:cNvSpPr>
              <a:spLocks noChangeArrowheads="1"/>
            </p:cNvSpPr>
            <p:nvPr/>
          </p:nvSpPr>
          <p:spPr bwMode="auto">
            <a:xfrm>
              <a:off x="3779" y="2710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0,12</a:t>
              </a:r>
              <a:endParaRPr lang="fr-FR"/>
            </a:p>
          </p:txBody>
        </p:sp>
        <p:sp>
          <p:nvSpPr>
            <p:cNvPr id="640033" name="Rectangle 35"/>
            <p:cNvSpPr>
              <a:spLocks noChangeArrowheads="1"/>
            </p:cNvSpPr>
            <p:nvPr/>
          </p:nvSpPr>
          <p:spPr bwMode="auto">
            <a:xfrm>
              <a:off x="1389" y="2911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9,75</a:t>
              </a:r>
              <a:endParaRPr lang="fr-FR"/>
            </a:p>
          </p:txBody>
        </p:sp>
        <p:sp>
          <p:nvSpPr>
            <p:cNvPr id="640034" name="Rectangle 36"/>
            <p:cNvSpPr>
              <a:spLocks noChangeArrowheads="1"/>
            </p:cNvSpPr>
            <p:nvPr/>
          </p:nvSpPr>
          <p:spPr bwMode="auto">
            <a:xfrm>
              <a:off x="2534" y="2911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2</a:t>
              </a:r>
              <a:endParaRPr lang="fr-FR"/>
            </a:p>
          </p:txBody>
        </p:sp>
        <p:sp>
          <p:nvSpPr>
            <p:cNvPr id="640035" name="Rectangle 37"/>
            <p:cNvSpPr>
              <a:spLocks noChangeArrowheads="1"/>
            </p:cNvSpPr>
            <p:nvPr/>
          </p:nvSpPr>
          <p:spPr bwMode="auto">
            <a:xfrm>
              <a:off x="3779" y="2911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0,08</a:t>
              </a:r>
              <a:endParaRPr lang="fr-FR"/>
            </a:p>
          </p:txBody>
        </p:sp>
        <p:sp>
          <p:nvSpPr>
            <p:cNvPr id="640036" name="Rectangle 38"/>
            <p:cNvSpPr>
              <a:spLocks noChangeArrowheads="1"/>
            </p:cNvSpPr>
            <p:nvPr/>
          </p:nvSpPr>
          <p:spPr bwMode="auto">
            <a:xfrm>
              <a:off x="1349" y="3111"/>
              <a:ext cx="3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10,00</a:t>
              </a:r>
              <a:endParaRPr lang="fr-FR"/>
            </a:p>
          </p:txBody>
        </p:sp>
        <p:sp>
          <p:nvSpPr>
            <p:cNvPr id="640037" name="Rectangle 39"/>
            <p:cNvSpPr>
              <a:spLocks noChangeArrowheads="1"/>
            </p:cNvSpPr>
            <p:nvPr/>
          </p:nvSpPr>
          <p:spPr bwMode="auto">
            <a:xfrm>
              <a:off x="2534" y="3111"/>
              <a:ext cx="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1</a:t>
              </a:r>
              <a:endParaRPr lang="fr-FR"/>
            </a:p>
          </p:txBody>
        </p:sp>
        <p:sp>
          <p:nvSpPr>
            <p:cNvPr id="640038" name="Rectangle 40"/>
            <p:cNvSpPr>
              <a:spLocks noChangeArrowheads="1"/>
            </p:cNvSpPr>
            <p:nvPr/>
          </p:nvSpPr>
          <p:spPr bwMode="auto">
            <a:xfrm>
              <a:off x="3779" y="3111"/>
              <a:ext cx="2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000">
                  <a:solidFill>
                    <a:srgbClr val="000000"/>
                  </a:solidFill>
                </a:rPr>
                <a:t>0,04</a:t>
              </a:r>
              <a:endParaRPr lang="fr-FR"/>
            </a:p>
          </p:txBody>
        </p:sp>
        <p:sp>
          <p:nvSpPr>
            <p:cNvPr id="640039" name="Line 41"/>
            <p:cNvSpPr>
              <a:spLocks noChangeShapeType="1"/>
            </p:cNvSpPr>
            <p:nvPr/>
          </p:nvSpPr>
          <p:spPr bwMode="auto">
            <a:xfrm>
              <a:off x="2046" y="1202"/>
              <a:ext cx="1" cy="210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40" name="Rectangle 42"/>
            <p:cNvSpPr>
              <a:spLocks noChangeArrowheads="1"/>
            </p:cNvSpPr>
            <p:nvPr/>
          </p:nvSpPr>
          <p:spPr bwMode="auto">
            <a:xfrm>
              <a:off x="2046" y="1202"/>
              <a:ext cx="13" cy="210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41" name="Line 43"/>
            <p:cNvSpPr>
              <a:spLocks noChangeShapeType="1"/>
            </p:cNvSpPr>
            <p:nvPr/>
          </p:nvSpPr>
          <p:spPr bwMode="auto">
            <a:xfrm>
              <a:off x="3077" y="1202"/>
              <a:ext cx="1" cy="210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42" name="Rectangle 44"/>
            <p:cNvSpPr>
              <a:spLocks noChangeArrowheads="1"/>
            </p:cNvSpPr>
            <p:nvPr/>
          </p:nvSpPr>
          <p:spPr bwMode="auto">
            <a:xfrm>
              <a:off x="3077" y="1202"/>
              <a:ext cx="13" cy="210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43" name="Line 45"/>
            <p:cNvSpPr>
              <a:spLocks noChangeShapeType="1"/>
            </p:cNvSpPr>
            <p:nvPr/>
          </p:nvSpPr>
          <p:spPr bwMode="auto">
            <a:xfrm>
              <a:off x="991" y="1492"/>
              <a:ext cx="37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44" name="Rectangle 46"/>
            <p:cNvSpPr>
              <a:spLocks noChangeArrowheads="1"/>
            </p:cNvSpPr>
            <p:nvPr/>
          </p:nvSpPr>
          <p:spPr bwMode="auto">
            <a:xfrm>
              <a:off x="991" y="1492"/>
              <a:ext cx="3750" cy="1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45" name="Line 47"/>
            <p:cNvSpPr>
              <a:spLocks noChangeShapeType="1"/>
            </p:cNvSpPr>
            <p:nvPr/>
          </p:nvSpPr>
          <p:spPr bwMode="auto">
            <a:xfrm>
              <a:off x="991" y="3298"/>
              <a:ext cx="375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0046" name="Rectangle 48"/>
            <p:cNvSpPr>
              <a:spLocks noChangeArrowheads="1"/>
            </p:cNvSpPr>
            <p:nvPr/>
          </p:nvSpPr>
          <p:spPr bwMode="auto">
            <a:xfrm>
              <a:off x="991" y="3298"/>
              <a:ext cx="3750" cy="1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2DEA958C-4989-4BA4-9DBF-57D3862111D0}" type="slidenum">
              <a:rPr lang="fr-FR"/>
              <a:pPr/>
              <a:t>14</a:t>
            </a:fld>
            <a:endParaRPr lang="fr-FR"/>
          </a:p>
        </p:txBody>
      </p:sp>
      <p:sp>
        <p:nvSpPr>
          <p:cNvPr id="64102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87680" y="274638"/>
            <a:ext cx="7741920" cy="1143000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solidFill>
                  <a:schemeClr val="tx1"/>
                </a:solidFill>
              </a:rPr>
              <a:t>Exemple 1: distribution d’échantillonnage de la moyenne 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641028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92480" y="1600200"/>
            <a:ext cx="7219950" cy="4557713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6CE71B8C-5F6E-47D1-9572-50F5343EE8DB}" type="slidenum">
              <a:rPr lang="fr-FR"/>
              <a:pPr/>
              <a:t>15</a:t>
            </a:fld>
            <a:endParaRPr lang="fr-FR"/>
          </a:p>
        </p:txBody>
      </p:sp>
      <p:sp>
        <p:nvSpPr>
          <p:cNvPr id="642051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458788" y="2809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solidFill>
                  <a:schemeClr val="tx1"/>
                </a:solidFill>
              </a:rPr>
              <a:t>Exemple 1: f</a:t>
            </a:r>
            <a:r>
              <a:rPr lang="fr-FR" sz="3600" dirty="0"/>
              <a:t>orme de la distribution d’échantillonnage</a:t>
            </a:r>
            <a:endParaRPr lang="en-US" sz="3600" dirty="0"/>
          </a:p>
        </p:txBody>
      </p:sp>
      <p:sp>
        <p:nvSpPr>
          <p:cNvPr id="642052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1060450" y="1589088"/>
            <a:ext cx="8083550" cy="1041400"/>
          </a:xfrm>
        </p:spPr>
        <p:txBody>
          <a:bodyPr/>
          <a:lstStyle/>
          <a:p>
            <a:r>
              <a:rPr lang="fr-FR"/>
              <a:t>On observe que la forme de la distribution d’échantillonnage tend vers la loi normale</a:t>
            </a:r>
            <a:endParaRPr lang="en-US"/>
          </a:p>
        </p:txBody>
      </p:sp>
      <p:pic>
        <p:nvPicPr>
          <p:cNvPr id="642053" name="Picture 10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0513" y="2603500"/>
            <a:ext cx="6026150" cy="38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42059" name="Group 11"/>
          <p:cNvGrpSpPr>
            <a:grpSpLocks/>
          </p:cNvGrpSpPr>
          <p:nvPr/>
        </p:nvGrpSpPr>
        <p:grpSpPr bwMode="auto">
          <a:xfrm>
            <a:off x="2600325" y="3846513"/>
            <a:ext cx="4838700" cy="1611312"/>
            <a:chOff x="1638" y="2417"/>
            <a:chExt cx="3048" cy="1015"/>
          </a:xfrm>
        </p:grpSpPr>
        <p:sp>
          <p:nvSpPr>
            <p:cNvPr id="642057" name="Freeform 9"/>
            <p:cNvSpPr>
              <a:spLocks/>
            </p:cNvSpPr>
            <p:nvPr/>
          </p:nvSpPr>
          <p:spPr bwMode="auto">
            <a:xfrm>
              <a:off x="1638" y="2417"/>
              <a:ext cx="1524" cy="1015"/>
            </a:xfrm>
            <a:custGeom>
              <a:avLst/>
              <a:gdLst/>
              <a:ahLst/>
              <a:cxnLst>
                <a:cxn ang="0">
                  <a:pos x="0" y="1015"/>
                </a:cxn>
                <a:cxn ang="0">
                  <a:pos x="258" y="943"/>
                </a:cxn>
                <a:cxn ang="0">
                  <a:pos x="552" y="781"/>
                </a:cxn>
                <a:cxn ang="0">
                  <a:pos x="852" y="499"/>
                </a:cxn>
                <a:cxn ang="0">
                  <a:pos x="1152" y="211"/>
                </a:cxn>
                <a:cxn ang="0">
                  <a:pos x="1296" y="85"/>
                </a:cxn>
                <a:cxn ang="0">
                  <a:pos x="1446" y="13"/>
                </a:cxn>
                <a:cxn ang="0">
                  <a:pos x="1524" y="7"/>
                </a:cxn>
              </a:cxnLst>
              <a:rect l="0" t="0" r="r" b="b"/>
              <a:pathLst>
                <a:path w="1524" h="1015">
                  <a:moveTo>
                    <a:pt x="0" y="1015"/>
                  </a:moveTo>
                  <a:cubicBezTo>
                    <a:pt x="83" y="998"/>
                    <a:pt x="166" y="982"/>
                    <a:pt x="258" y="943"/>
                  </a:cubicBezTo>
                  <a:cubicBezTo>
                    <a:pt x="350" y="904"/>
                    <a:pt x="453" y="855"/>
                    <a:pt x="552" y="781"/>
                  </a:cubicBezTo>
                  <a:cubicBezTo>
                    <a:pt x="651" y="707"/>
                    <a:pt x="752" y="594"/>
                    <a:pt x="852" y="499"/>
                  </a:cubicBezTo>
                  <a:cubicBezTo>
                    <a:pt x="952" y="404"/>
                    <a:pt x="1078" y="280"/>
                    <a:pt x="1152" y="211"/>
                  </a:cubicBezTo>
                  <a:cubicBezTo>
                    <a:pt x="1226" y="142"/>
                    <a:pt x="1247" y="118"/>
                    <a:pt x="1296" y="85"/>
                  </a:cubicBezTo>
                  <a:cubicBezTo>
                    <a:pt x="1345" y="52"/>
                    <a:pt x="1408" y="26"/>
                    <a:pt x="1446" y="13"/>
                  </a:cubicBezTo>
                  <a:cubicBezTo>
                    <a:pt x="1484" y="0"/>
                    <a:pt x="1504" y="3"/>
                    <a:pt x="1524" y="7"/>
                  </a:cubicBezTo>
                </a:path>
              </a:pathLst>
            </a:custGeom>
            <a:noFill/>
            <a:ln w="28575" cap="sq" cmpd="sng">
              <a:solidFill>
                <a:srgbClr val="FF33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42058" name="Freeform 10"/>
            <p:cNvSpPr>
              <a:spLocks/>
            </p:cNvSpPr>
            <p:nvPr/>
          </p:nvSpPr>
          <p:spPr bwMode="auto">
            <a:xfrm flipH="1">
              <a:off x="3162" y="2417"/>
              <a:ext cx="1524" cy="1015"/>
            </a:xfrm>
            <a:custGeom>
              <a:avLst/>
              <a:gdLst/>
              <a:ahLst/>
              <a:cxnLst>
                <a:cxn ang="0">
                  <a:pos x="0" y="1015"/>
                </a:cxn>
                <a:cxn ang="0">
                  <a:pos x="258" y="943"/>
                </a:cxn>
                <a:cxn ang="0">
                  <a:pos x="552" y="781"/>
                </a:cxn>
                <a:cxn ang="0">
                  <a:pos x="852" y="499"/>
                </a:cxn>
                <a:cxn ang="0">
                  <a:pos x="1152" y="211"/>
                </a:cxn>
                <a:cxn ang="0">
                  <a:pos x="1296" y="85"/>
                </a:cxn>
                <a:cxn ang="0">
                  <a:pos x="1446" y="13"/>
                </a:cxn>
                <a:cxn ang="0">
                  <a:pos x="1524" y="7"/>
                </a:cxn>
              </a:cxnLst>
              <a:rect l="0" t="0" r="r" b="b"/>
              <a:pathLst>
                <a:path w="1524" h="1015">
                  <a:moveTo>
                    <a:pt x="0" y="1015"/>
                  </a:moveTo>
                  <a:cubicBezTo>
                    <a:pt x="83" y="998"/>
                    <a:pt x="166" y="982"/>
                    <a:pt x="258" y="943"/>
                  </a:cubicBezTo>
                  <a:cubicBezTo>
                    <a:pt x="350" y="904"/>
                    <a:pt x="453" y="855"/>
                    <a:pt x="552" y="781"/>
                  </a:cubicBezTo>
                  <a:cubicBezTo>
                    <a:pt x="651" y="707"/>
                    <a:pt x="752" y="594"/>
                    <a:pt x="852" y="499"/>
                  </a:cubicBezTo>
                  <a:cubicBezTo>
                    <a:pt x="952" y="404"/>
                    <a:pt x="1078" y="280"/>
                    <a:pt x="1152" y="211"/>
                  </a:cubicBezTo>
                  <a:cubicBezTo>
                    <a:pt x="1226" y="142"/>
                    <a:pt x="1247" y="118"/>
                    <a:pt x="1296" y="85"/>
                  </a:cubicBezTo>
                  <a:cubicBezTo>
                    <a:pt x="1345" y="52"/>
                    <a:pt x="1408" y="26"/>
                    <a:pt x="1446" y="13"/>
                  </a:cubicBezTo>
                  <a:cubicBezTo>
                    <a:pt x="1484" y="0"/>
                    <a:pt x="1504" y="3"/>
                    <a:pt x="1524" y="7"/>
                  </a:cubicBezTo>
                </a:path>
              </a:pathLst>
            </a:custGeom>
            <a:noFill/>
            <a:ln w="28575" cap="sq" cmpd="sng">
              <a:solidFill>
                <a:srgbClr val="FF33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67CBC547-5299-492C-933D-3F7348E9B311}" type="slidenum">
              <a:rPr lang="fr-FR"/>
              <a:pPr/>
              <a:t>16</a:t>
            </a:fld>
            <a:endParaRPr lang="fr-FR"/>
          </a:p>
        </p:txBody>
      </p:sp>
      <p:sp>
        <p:nvSpPr>
          <p:cNvPr id="643075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460375" y="3032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solidFill>
                  <a:schemeClr val="tx1"/>
                </a:solidFill>
              </a:rPr>
              <a:t>Exemple 1: moyenne de la distribution d’échantillonnage</a:t>
            </a:r>
            <a:endParaRPr lang="en-US" sz="3600" dirty="0">
              <a:solidFill>
                <a:schemeClr val="tx1"/>
              </a:solidFill>
            </a:endParaRPr>
          </a:p>
        </p:txBody>
      </p:sp>
      <p:graphicFrame>
        <p:nvGraphicFramePr>
          <p:cNvPr id="643076" name="Object 1024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32956784"/>
              </p:ext>
            </p:extLst>
          </p:nvPr>
        </p:nvGraphicFramePr>
        <p:xfrm>
          <a:off x="603504" y="5565935"/>
          <a:ext cx="2989263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3082" name="Equation" r:id="rId4" imgW="1739880" imgH="393480" progId="Equation.3">
                  <p:embed/>
                </p:oleObj>
              </mc:Choice>
              <mc:Fallback>
                <p:oleObj name="Equation" r:id="rId4" imgW="1739880" imgH="39348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504" y="5565935"/>
                        <a:ext cx="2989263" cy="67627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43077" name="Group 55"/>
          <p:cNvGrpSpPr>
            <a:grpSpLocks/>
          </p:cNvGrpSpPr>
          <p:nvPr/>
        </p:nvGrpSpPr>
        <p:grpSpPr bwMode="auto">
          <a:xfrm>
            <a:off x="1401763" y="1701800"/>
            <a:ext cx="6335712" cy="3792538"/>
            <a:chOff x="883" y="1072"/>
            <a:chExt cx="3991" cy="2389"/>
          </a:xfrm>
        </p:grpSpPr>
        <p:sp>
          <p:nvSpPr>
            <p:cNvPr id="643078" name="AutoShape 7"/>
            <p:cNvSpPr>
              <a:spLocks noChangeAspect="1" noChangeArrowheads="1" noTextEdit="1"/>
            </p:cNvSpPr>
            <p:nvPr/>
          </p:nvSpPr>
          <p:spPr bwMode="auto">
            <a:xfrm>
              <a:off x="883" y="1093"/>
              <a:ext cx="3987" cy="2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3079" name="Rectangle 9"/>
            <p:cNvSpPr>
              <a:spLocks noChangeArrowheads="1"/>
            </p:cNvSpPr>
            <p:nvPr/>
          </p:nvSpPr>
          <p:spPr bwMode="auto">
            <a:xfrm>
              <a:off x="890" y="1100"/>
              <a:ext cx="3984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3080" name="Rectangle 10"/>
            <p:cNvSpPr>
              <a:spLocks noChangeArrowheads="1"/>
            </p:cNvSpPr>
            <p:nvPr/>
          </p:nvSpPr>
          <p:spPr bwMode="auto">
            <a:xfrm>
              <a:off x="890" y="1313"/>
              <a:ext cx="3984" cy="19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3081" name="Rectangle 11"/>
            <p:cNvSpPr>
              <a:spLocks noChangeArrowheads="1"/>
            </p:cNvSpPr>
            <p:nvPr/>
          </p:nvSpPr>
          <p:spPr bwMode="auto">
            <a:xfrm>
              <a:off x="1063" y="1113"/>
              <a:ext cx="700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Moyennes</a:t>
              </a:r>
              <a:endParaRPr lang="fr-FR"/>
            </a:p>
          </p:txBody>
        </p:sp>
        <p:sp>
          <p:nvSpPr>
            <p:cNvPr id="643082" name="Rectangle 12"/>
            <p:cNvSpPr>
              <a:spLocks noChangeArrowheads="1"/>
            </p:cNvSpPr>
            <p:nvPr/>
          </p:nvSpPr>
          <p:spPr bwMode="auto">
            <a:xfrm>
              <a:off x="2108" y="1113"/>
              <a:ext cx="701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Fréquence</a:t>
              </a:r>
              <a:endParaRPr lang="fr-FR"/>
            </a:p>
          </p:txBody>
        </p:sp>
        <p:sp>
          <p:nvSpPr>
            <p:cNvPr id="643083" name="Rectangle 13"/>
            <p:cNvSpPr>
              <a:spLocks noChangeArrowheads="1"/>
            </p:cNvSpPr>
            <p:nvPr/>
          </p:nvSpPr>
          <p:spPr bwMode="auto">
            <a:xfrm>
              <a:off x="3149" y="1113"/>
              <a:ext cx="677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Moyenne </a:t>
              </a:r>
              <a:endParaRPr lang="fr-FR"/>
            </a:p>
          </p:txBody>
        </p:sp>
        <p:sp>
          <p:nvSpPr>
            <p:cNvPr id="643084" name="Rectangle 14"/>
            <p:cNvSpPr>
              <a:spLocks noChangeArrowheads="1"/>
            </p:cNvSpPr>
            <p:nvPr/>
          </p:nvSpPr>
          <p:spPr bwMode="auto">
            <a:xfrm>
              <a:off x="3852" y="1111"/>
              <a:ext cx="9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>
                  <a:latin typeface="Arial" charset="0"/>
                </a:rPr>
                <a:t>×</a:t>
              </a:r>
              <a:endParaRPr lang="fr-FR"/>
            </a:p>
          </p:txBody>
        </p:sp>
        <p:sp>
          <p:nvSpPr>
            <p:cNvPr id="643085" name="Rectangle 15"/>
            <p:cNvSpPr>
              <a:spLocks noChangeArrowheads="1"/>
            </p:cNvSpPr>
            <p:nvPr/>
          </p:nvSpPr>
          <p:spPr bwMode="auto">
            <a:xfrm>
              <a:off x="3949" y="1113"/>
              <a:ext cx="743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 Fréquence</a:t>
              </a:r>
              <a:endParaRPr lang="fr-FR"/>
            </a:p>
          </p:txBody>
        </p:sp>
        <p:sp>
          <p:nvSpPr>
            <p:cNvPr id="643086" name="Rectangle 16"/>
            <p:cNvSpPr>
              <a:spLocks noChangeArrowheads="1"/>
            </p:cNvSpPr>
            <p:nvPr/>
          </p:nvSpPr>
          <p:spPr bwMode="auto">
            <a:xfrm>
              <a:off x="1279" y="1321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8,00</a:t>
              </a:r>
              <a:endParaRPr lang="fr-FR"/>
            </a:p>
          </p:txBody>
        </p:sp>
        <p:sp>
          <p:nvSpPr>
            <p:cNvPr id="643087" name="Rectangle 17"/>
            <p:cNvSpPr>
              <a:spLocks noChangeArrowheads="1"/>
            </p:cNvSpPr>
            <p:nvPr/>
          </p:nvSpPr>
          <p:spPr bwMode="auto">
            <a:xfrm>
              <a:off x="2442" y="1321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1</a:t>
              </a:r>
              <a:endParaRPr lang="fr-FR"/>
            </a:p>
          </p:txBody>
        </p:sp>
        <p:sp>
          <p:nvSpPr>
            <p:cNvPr id="643088" name="Rectangle 18"/>
            <p:cNvSpPr>
              <a:spLocks noChangeArrowheads="1"/>
            </p:cNvSpPr>
            <p:nvPr/>
          </p:nvSpPr>
          <p:spPr bwMode="auto">
            <a:xfrm>
              <a:off x="3800" y="1321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8,00</a:t>
              </a:r>
              <a:endParaRPr lang="fr-FR"/>
            </a:p>
          </p:txBody>
        </p:sp>
        <p:sp>
          <p:nvSpPr>
            <p:cNvPr id="643089" name="Rectangle 19"/>
            <p:cNvSpPr>
              <a:spLocks noChangeArrowheads="1"/>
            </p:cNvSpPr>
            <p:nvPr/>
          </p:nvSpPr>
          <p:spPr bwMode="auto">
            <a:xfrm>
              <a:off x="1279" y="1534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8,25</a:t>
              </a:r>
              <a:endParaRPr lang="fr-FR"/>
            </a:p>
          </p:txBody>
        </p:sp>
        <p:sp>
          <p:nvSpPr>
            <p:cNvPr id="643090" name="Rectangle 20"/>
            <p:cNvSpPr>
              <a:spLocks noChangeArrowheads="1"/>
            </p:cNvSpPr>
            <p:nvPr/>
          </p:nvSpPr>
          <p:spPr bwMode="auto">
            <a:xfrm>
              <a:off x="2442" y="1534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2</a:t>
              </a:r>
              <a:endParaRPr lang="fr-FR"/>
            </a:p>
          </p:txBody>
        </p:sp>
        <p:sp>
          <p:nvSpPr>
            <p:cNvPr id="643091" name="Rectangle 21"/>
            <p:cNvSpPr>
              <a:spLocks noChangeArrowheads="1"/>
            </p:cNvSpPr>
            <p:nvPr/>
          </p:nvSpPr>
          <p:spPr bwMode="auto">
            <a:xfrm>
              <a:off x="3758" y="1534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16,50</a:t>
              </a:r>
              <a:endParaRPr lang="fr-FR"/>
            </a:p>
          </p:txBody>
        </p:sp>
        <p:sp>
          <p:nvSpPr>
            <p:cNvPr id="643092" name="Rectangle 22"/>
            <p:cNvSpPr>
              <a:spLocks noChangeArrowheads="1"/>
            </p:cNvSpPr>
            <p:nvPr/>
          </p:nvSpPr>
          <p:spPr bwMode="auto">
            <a:xfrm>
              <a:off x="1279" y="1747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8,50</a:t>
              </a:r>
              <a:endParaRPr lang="fr-FR"/>
            </a:p>
          </p:txBody>
        </p:sp>
        <p:sp>
          <p:nvSpPr>
            <p:cNvPr id="643093" name="Rectangle 23"/>
            <p:cNvSpPr>
              <a:spLocks noChangeArrowheads="1"/>
            </p:cNvSpPr>
            <p:nvPr/>
          </p:nvSpPr>
          <p:spPr bwMode="auto">
            <a:xfrm>
              <a:off x="2442" y="1747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3</a:t>
              </a:r>
              <a:endParaRPr lang="fr-FR"/>
            </a:p>
          </p:txBody>
        </p:sp>
        <p:sp>
          <p:nvSpPr>
            <p:cNvPr id="643094" name="Rectangle 24"/>
            <p:cNvSpPr>
              <a:spLocks noChangeArrowheads="1"/>
            </p:cNvSpPr>
            <p:nvPr/>
          </p:nvSpPr>
          <p:spPr bwMode="auto">
            <a:xfrm>
              <a:off x="3758" y="1747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25,50</a:t>
              </a:r>
              <a:endParaRPr lang="fr-FR"/>
            </a:p>
          </p:txBody>
        </p:sp>
        <p:sp>
          <p:nvSpPr>
            <p:cNvPr id="643095" name="Rectangle 25"/>
            <p:cNvSpPr>
              <a:spLocks noChangeArrowheads="1"/>
            </p:cNvSpPr>
            <p:nvPr/>
          </p:nvSpPr>
          <p:spPr bwMode="auto">
            <a:xfrm>
              <a:off x="1279" y="1960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8,75</a:t>
              </a:r>
              <a:endParaRPr lang="fr-FR"/>
            </a:p>
          </p:txBody>
        </p:sp>
        <p:sp>
          <p:nvSpPr>
            <p:cNvPr id="643096" name="Rectangle 26"/>
            <p:cNvSpPr>
              <a:spLocks noChangeArrowheads="1"/>
            </p:cNvSpPr>
            <p:nvPr/>
          </p:nvSpPr>
          <p:spPr bwMode="auto">
            <a:xfrm>
              <a:off x="2442" y="1960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4</a:t>
              </a:r>
              <a:endParaRPr lang="fr-FR"/>
            </a:p>
          </p:txBody>
        </p:sp>
        <p:sp>
          <p:nvSpPr>
            <p:cNvPr id="643097" name="Rectangle 27"/>
            <p:cNvSpPr>
              <a:spLocks noChangeArrowheads="1"/>
            </p:cNvSpPr>
            <p:nvPr/>
          </p:nvSpPr>
          <p:spPr bwMode="auto">
            <a:xfrm>
              <a:off x="3758" y="1960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35,00</a:t>
              </a:r>
              <a:endParaRPr lang="fr-FR"/>
            </a:p>
          </p:txBody>
        </p:sp>
        <p:sp>
          <p:nvSpPr>
            <p:cNvPr id="643098" name="Rectangle 28"/>
            <p:cNvSpPr>
              <a:spLocks noChangeArrowheads="1"/>
            </p:cNvSpPr>
            <p:nvPr/>
          </p:nvSpPr>
          <p:spPr bwMode="auto">
            <a:xfrm>
              <a:off x="1279" y="2173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9,00</a:t>
              </a:r>
              <a:endParaRPr lang="fr-FR"/>
            </a:p>
          </p:txBody>
        </p:sp>
        <p:sp>
          <p:nvSpPr>
            <p:cNvPr id="643099" name="Rectangle 29"/>
            <p:cNvSpPr>
              <a:spLocks noChangeArrowheads="1"/>
            </p:cNvSpPr>
            <p:nvPr/>
          </p:nvSpPr>
          <p:spPr bwMode="auto">
            <a:xfrm>
              <a:off x="2442" y="2173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5</a:t>
              </a:r>
              <a:endParaRPr lang="fr-FR"/>
            </a:p>
          </p:txBody>
        </p:sp>
        <p:sp>
          <p:nvSpPr>
            <p:cNvPr id="643100" name="Rectangle 30"/>
            <p:cNvSpPr>
              <a:spLocks noChangeArrowheads="1"/>
            </p:cNvSpPr>
            <p:nvPr/>
          </p:nvSpPr>
          <p:spPr bwMode="auto">
            <a:xfrm>
              <a:off x="3758" y="2173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45,00</a:t>
              </a:r>
              <a:endParaRPr lang="fr-FR"/>
            </a:p>
          </p:txBody>
        </p:sp>
        <p:sp>
          <p:nvSpPr>
            <p:cNvPr id="643101" name="Rectangle 31"/>
            <p:cNvSpPr>
              <a:spLocks noChangeArrowheads="1"/>
            </p:cNvSpPr>
            <p:nvPr/>
          </p:nvSpPr>
          <p:spPr bwMode="auto">
            <a:xfrm>
              <a:off x="1279" y="2386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9,25</a:t>
              </a:r>
              <a:endParaRPr lang="fr-FR"/>
            </a:p>
          </p:txBody>
        </p:sp>
        <p:sp>
          <p:nvSpPr>
            <p:cNvPr id="643102" name="Rectangle 32"/>
            <p:cNvSpPr>
              <a:spLocks noChangeArrowheads="1"/>
            </p:cNvSpPr>
            <p:nvPr/>
          </p:nvSpPr>
          <p:spPr bwMode="auto">
            <a:xfrm>
              <a:off x="2442" y="2386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4</a:t>
              </a:r>
              <a:endParaRPr lang="fr-FR"/>
            </a:p>
          </p:txBody>
        </p:sp>
        <p:sp>
          <p:nvSpPr>
            <p:cNvPr id="643103" name="Rectangle 33"/>
            <p:cNvSpPr>
              <a:spLocks noChangeArrowheads="1"/>
            </p:cNvSpPr>
            <p:nvPr/>
          </p:nvSpPr>
          <p:spPr bwMode="auto">
            <a:xfrm>
              <a:off x="3758" y="2386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37,00</a:t>
              </a:r>
              <a:endParaRPr lang="fr-FR"/>
            </a:p>
          </p:txBody>
        </p:sp>
        <p:sp>
          <p:nvSpPr>
            <p:cNvPr id="643104" name="Rectangle 34"/>
            <p:cNvSpPr>
              <a:spLocks noChangeArrowheads="1"/>
            </p:cNvSpPr>
            <p:nvPr/>
          </p:nvSpPr>
          <p:spPr bwMode="auto">
            <a:xfrm>
              <a:off x="1279" y="2599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9,50</a:t>
              </a:r>
              <a:endParaRPr lang="fr-FR"/>
            </a:p>
          </p:txBody>
        </p:sp>
        <p:sp>
          <p:nvSpPr>
            <p:cNvPr id="643105" name="Rectangle 35"/>
            <p:cNvSpPr>
              <a:spLocks noChangeArrowheads="1"/>
            </p:cNvSpPr>
            <p:nvPr/>
          </p:nvSpPr>
          <p:spPr bwMode="auto">
            <a:xfrm>
              <a:off x="2442" y="2599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3</a:t>
              </a:r>
              <a:endParaRPr lang="fr-FR"/>
            </a:p>
          </p:txBody>
        </p:sp>
        <p:sp>
          <p:nvSpPr>
            <p:cNvPr id="643106" name="Rectangle 36"/>
            <p:cNvSpPr>
              <a:spLocks noChangeArrowheads="1"/>
            </p:cNvSpPr>
            <p:nvPr/>
          </p:nvSpPr>
          <p:spPr bwMode="auto">
            <a:xfrm>
              <a:off x="3758" y="2599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28,50</a:t>
              </a:r>
              <a:endParaRPr lang="fr-FR"/>
            </a:p>
          </p:txBody>
        </p:sp>
        <p:sp>
          <p:nvSpPr>
            <p:cNvPr id="643107" name="Rectangle 37"/>
            <p:cNvSpPr>
              <a:spLocks noChangeArrowheads="1"/>
            </p:cNvSpPr>
            <p:nvPr/>
          </p:nvSpPr>
          <p:spPr bwMode="auto">
            <a:xfrm>
              <a:off x="1279" y="2812"/>
              <a:ext cx="29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9,75</a:t>
              </a:r>
              <a:endParaRPr lang="fr-FR"/>
            </a:p>
          </p:txBody>
        </p:sp>
        <p:sp>
          <p:nvSpPr>
            <p:cNvPr id="643108" name="Rectangle 38"/>
            <p:cNvSpPr>
              <a:spLocks noChangeArrowheads="1"/>
            </p:cNvSpPr>
            <p:nvPr/>
          </p:nvSpPr>
          <p:spPr bwMode="auto">
            <a:xfrm>
              <a:off x="2442" y="2812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2</a:t>
              </a:r>
              <a:endParaRPr lang="fr-FR"/>
            </a:p>
          </p:txBody>
        </p:sp>
        <p:sp>
          <p:nvSpPr>
            <p:cNvPr id="643109" name="Rectangle 39"/>
            <p:cNvSpPr>
              <a:spLocks noChangeArrowheads="1"/>
            </p:cNvSpPr>
            <p:nvPr/>
          </p:nvSpPr>
          <p:spPr bwMode="auto">
            <a:xfrm>
              <a:off x="3758" y="2812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19,50</a:t>
              </a:r>
              <a:endParaRPr lang="fr-FR"/>
            </a:p>
          </p:txBody>
        </p:sp>
        <p:sp>
          <p:nvSpPr>
            <p:cNvPr id="643110" name="Rectangle 40"/>
            <p:cNvSpPr>
              <a:spLocks noChangeArrowheads="1"/>
            </p:cNvSpPr>
            <p:nvPr/>
          </p:nvSpPr>
          <p:spPr bwMode="auto">
            <a:xfrm>
              <a:off x="1237" y="3022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10,00</a:t>
              </a:r>
              <a:endParaRPr lang="fr-FR"/>
            </a:p>
          </p:txBody>
        </p:sp>
        <p:sp>
          <p:nvSpPr>
            <p:cNvPr id="643111" name="Rectangle 41"/>
            <p:cNvSpPr>
              <a:spLocks noChangeArrowheads="1"/>
            </p:cNvSpPr>
            <p:nvPr/>
          </p:nvSpPr>
          <p:spPr bwMode="auto">
            <a:xfrm>
              <a:off x="2442" y="3022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1</a:t>
              </a:r>
              <a:endParaRPr lang="fr-FR"/>
            </a:p>
          </p:txBody>
        </p:sp>
        <p:sp>
          <p:nvSpPr>
            <p:cNvPr id="643112" name="Rectangle 42"/>
            <p:cNvSpPr>
              <a:spLocks noChangeArrowheads="1"/>
            </p:cNvSpPr>
            <p:nvPr/>
          </p:nvSpPr>
          <p:spPr bwMode="auto">
            <a:xfrm>
              <a:off x="3758" y="3022"/>
              <a:ext cx="37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10,00</a:t>
              </a:r>
              <a:endParaRPr lang="fr-FR"/>
            </a:p>
          </p:txBody>
        </p:sp>
        <p:sp>
          <p:nvSpPr>
            <p:cNvPr id="643113" name="Rectangle 43"/>
            <p:cNvSpPr>
              <a:spLocks noChangeArrowheads="1"/>
            </p:cNvSpPr>
            <p:nvPr/>
          </p:nvSpPr>
          <p:spPr bwMode="auto">
            <a:xfrm>
              <a:off x="3716" y="3259"/>
              <a:ext cx="462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100"/>
                <a:t>225,00</a:t>
              </a:r>
              <a:endParaRPr lang="fr-FR"/>
            </a:p>
          </p:txBody>
        </p:sp>
        <p:sp>
          <p:nvSpPr>
            <p:cNvPr id="643114" name="Line 44"/>
            <p:cNvSpPr>
              <a:spLocks noChangeShapeType="1"/>
            </p:cNvSpPr>
            <p:nvPr/>
          </p:nvSpPr>
          <p:spPr bwMode="auto">
            <a:xfrm>
              <a:off x="890" y="3233"/>
              <a:ext cx="3948" cy="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3115" name="Line 48"/>
            <p:cNvSpPr>
              <a:spLocks noChangeShapeType="1"/>
            </p:cNvSpPr>
            <p:nvPr/>
          </p:nvSpPr>
          <p:spPr bwMode="auto">
            <a:xfrm>
              <a:off x="3001" y="1076"/>
              <a:ext cx="1" cy="2160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3116" name="Line 50"/>
            <p:cNvSpPr>
              <a:spLocks noChangeShapeType="1"/>
            </p:cNvSpPr>
            <p:nvPr/>
          </p:nvSpPr>
          <p:spPr bwMode="auto">
            <a:xfrm>
              <a:off x="890" y="1306"/>
              <a:ext cx="3984" cy="1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3117" name="Rectangle 52"/>
            <p:cNvSpPr>
              <a:spLocks noChangeArrowheads="1"/>
            </p:cNvSpPr>
            <p:nvPr/>
          </p:nvSpPr>
          <p:spPr bwMode="auto">
            <a:xfrm>
              <a:off x="3014" y="3220"/>
              <a:ext cx="1860" cy="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3118" name="Line 54"/>
            <p:cNvSpPr>
              <a:spLocks noChangeShapeType="1"/>
            </p:cNvSpPr>
            <p:nvPr/>
          </p:nvSpPr>
          <p:spPr bwMode="auto">
            <a:xfrm>
              <a:off x="1945" y="1072"/>
              <a:ext cx="1" cy="2160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0FB81677-263C-4A4F-9E23-49B3356C244E}" type="slidenum">
              <a:rPr lang="fr-FR"/>
              <a:pPr/>
              <a:t>17</a:t>
            </a:fld>
            <a:endParaRPr lang="fr-FR"/>
          </a:p>
        </p:txBody>
      </p:sp>
      <p:sp>
        <p:nvSpPr>
          <p:cNvPr id="644099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427832" y="3667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solidFill>
                  <a:schemeClr val="tx1"/>
                </a:solidFill>
              </a:rPr>
              <a:t>Exemple 1: variance de la distribution d’échantillonnage</a:t>
            </a:r>
            <a:endParaRPr lang="en-US" sz="3600" dirty="0">
              <a:solidFill>
                <a:schemeClr val="tx1"/>
              </a:solidFill>
            </a:endParaRPr>
          </a:p>
        </p:txBody>
      </p:sp>
      <p:graphicFrame>
        <p:nvGraphicFramePr>
          <p:cNvPr id="644100" name="Object 1024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250684072"/>
              </p:ext>
            </p:extLst>
          </p:nvPr>
        </p:nvGraphicFramePr>
        <p:xfrm>
          <a:off x="593725" y="4829176"/>
          <a:ext cx="4356100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4106" name="Equation" r:id="rId4" imgW="2108160" imgH="419040" progId="Equation.3">
                  <p:embed/>
                </p:oleObj>
              </mc:Choice>
              <mc:Fallback>
                <p:oleObj name="Equation" r:id="rId4" imgW="2108160" imgH="419040" progId="Equation.3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725" y="4829176"/>
                        <a:ext cx="4356100" cy="865187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44101" name="Group 107"/>
          <p:cNvGrpSpPr>
            <a:grpSpLocks/>
          </p:cNvGrpSpPr>
          <p:nvPr/>
        </p:nvGrpSpPr>
        <p:grpSpPr bwMode="auto">
          <a:xfrm>
            <a:off x="63500" y="1787525"/>
            <a:ext cx="8993188" cy="2952750"/>
            <a:chOff x="40" y="1126"/>
            <a:chExt cx="5665" cy="1860"/>
          </a:xfrm>
        </p:grpSpPr>
        <p:sp>
          <p:nvSpPr>
            <p:cNvPr id="644102" name="AutoShape 7"/>
            <p:cNvSpPr>
              <a:spLocks noChangeAspect="1" noChangeArrowheads="1" noTextEdit="1"/>
            </p:cNvSpPr>
            <p:nvPr/>
          </p:nvSpPr>
          <p:spPr bwMode="auto">
            <a:xfrm>
              <a:off x="40" y="1168"/>
              <a:ext cx="5662" cy="18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03" name="Rectangle 9"/>
            <p:cNvSpPr>
              <a:spLocks noChangeArrowheads="1"/>
            </p:cNvSpPr>
            <p:nvPr/>
          </p:nvSpPr>
          <p:spPr bwMode="auto">
            <a:xfrm>
              <a:off x="45" y="1173"/>
              <a:ext cx="5660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04" name="Rectangle 10"/>
            <p:cNvSpPr>
              <a:spLocks noChangeArrowheads="1"/>
            </p:cNvSpPr>
            <p:nvPr/>
          </p:nvSpPr>
          <p:spPr bwMode="auto">
            <a:xfrm>
              <a:off x="45" y="1411"/>
              <a:ext cx="5660" cy="1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05" name="Rectangle 11"/>
            <p:cNvSpPr>
              <a:spLocks noChangeArrowheads="1"/>
            </p:cNvSpPr>
            <p:nvPr/>
          </p:nvSpPr>
          <p:spPr bwMode="auto">
            <a:xfrm>
              <a:off x="935" y="1225"/>
              <a:ext cx="499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Fréquence</a:t>
              </a:r>
              <a:endParaRPr lang="fr-FR"/>
            </a:p>
          </p:txBody>
        </p:sp>
        <p:sp>
          <p:nvSpPr>
            <p:cNvPr id="644106" name="Rectangle 12"/>
            <p:cNvSpPr>
              <a:spLocks noChangeArrowheads="1"/>
            </p:cNvSpPr>
            <p:nvPr/>
          </p:nvSpPr>
          <p:spPr bwMode="auto">
            <a:xfrm>
              <a:off x="329" y="1418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8,00</a:t>
              </a:r>
              <a:endParaRPr lang="fr-FR"/>
            </a:p>
          </p:txBody>
        </p:sp>
        <p:sp>
          <p:nvSpPr>
            <p:cNvPr id="644107" name="Rectangle 13"/>
            <p:cNvSpPr>
              <a:spLocks noChangeArrowheads="1"/>
            </p:cNvSpPr>
            <p:nvPr/>
          </p:nvSpPr>
          <p:spPr bwMode="auto">
            <a:xfrm>
              <a:off x="1180" y="1418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</a:t>
              </a:r>
              <a:endParaRPr lang="fr-FR"/>
            </a:p>
          </p:txBody>
        </p:sp>
        <p:sp>
          <p:nvSpPr>
            <p:cNvPr id="644108" name="Rectangle 14"/>
            <p:cNvSpPr>
              <a:spLocks noChangeArrowheads="1"/>
            </p:cNvSpPr>
            <p:nvPr/>
          </p:nvSpPr>
          <p:spPr bwMode="auto">
            <a:xfrm>
              <a:off x="2155" y="1418"/>
              <a:ext cx="25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-1,00</a:t>
              </a:r>
              <a:endParaRPr lang="fr-FR"/>
            </a:p>
          </p:txBody>
        </p:sp>
        <p:sp>
          <p:nvSpPr>
            <p:cNvPr id="644109" name="Rectangle 15"/>
            <p:cNvSpPr>
              <a:spLocks noChangeArrowheads="1"/>
            </p:cNvSpPr>
            <p:nvPr/>
          </p:nvSpPr>
          <p:spPr bwMode="auto">
            <a:xfrm>
              <a:off x="3546" y="1418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1,00</a:t>
              </a:r>
              <a:endParaRPr lang="fr-FR"/>
            </a:p>
          </p:txBody>
        </p:sp>
        <p:sp>
          <p:nvSpPr>
            <p:cNvPr id="644110" name="Rectangle 16"/>
            <p:cNvSpPr>
              <a:spLocks noChangeArrowheads="1"/>
            </p:cNvSpPr>
            <p:nvPr/>
          </p:nvSpPr>
          <p:spPr bwMode="auto">
            <a:xfrm>
              <a:off x="4916" y="1418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1,00</a:t>
              </a:r>
              <a:endParaRPr lang="fr-FR"/>
            </a:p>
          </p:txBody>
        </p:sp>
        <p:sp>
          <p:nvSpPr>
            <p:cNvPr id="644111" name="Rectangle 17"/>
            <p:cNvSpPr>
              <a:spLocks noChangeArrowheads="1"/>
            </p:cNvSpPr>
            <p:nvPr/>
          </p:nvSpPr>
          <p:spPr bwMode="auto">
            <a:xfrm>
              <a:off x="329" y="157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8,25</a:t>
              </a:r>
              <a:endParaRPr lang="fr-FR"/>
            </a:p>
          </p:txBody>
        </p:sp>
        <p:sp>
          <p:nvSpPr>
            <p:cNvPr id="644112" name="Rectangle 18"/>
            <p:cNvSpPr>
              <a:spLocks noChangeArrowheads="1"/>
            </p:cNvSpPr>
            <p:nvPr/>
          </p:nvSpPr>
          <p:spPr bwMode="auto">
            <a:xfrm>
              <a:off x="1180" y="1574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2</a:t>
              </a:r>
              <a:endParaRPr lang="fr-FR"/>
            </a:p>
          </p:txBody>
        </p:sp>
        <p:sp>
          <p:nvSpPr>
            <p:cNvPr id="644113" name="Rectangle 19"/>
            <p:cNvSpPr>
              <a:spLocks noChangeArrowheads="1"/>
            </p:cNvSpPr>
            <p:nvPr/>
          </p:nvSpPr>
          <p:spPr bwMode="auto">
            <a:xfrm>
              <a:off x="2155" y="1574"/>
              <a:ext cx="25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-0,75</a:t>
              </a:r>
              <a:endParaRPr lang="fr-FR"/>
            </a:p>
          </p:txBody>
        </p:sp>
        <p:sp>
          <p:nvSpPr>
            <p:cNvPr id="644114" name="Rectangle 20"/>
            <p:cNvSpPr>
              <a:spLocks noChangeArrowheads="1"/>
            </p:cNvSpPr>
            <p:nvPr/>
          </p:nvSpPr>
          <p:spPr bwMode="auto">
            <a:xfrm>
              <a:off x="3546" y="157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0,56</a:t>
              </a:r>
              <a:endParaRPr lang="fr-FR"/>
            </a:p>
          </p:txBody>
        </p:sp>
        <p:sp>
          <p:nvSpPr>
            <p:cNvPr id="644115" name="Rectangle 21"/>
            <p:cNvSpPr>
              <a:spLocks noChangeArrowheads="1"/>
            </p:cNvSpPr>
            <p:nvPr/>
          </p:nvSpPr>
          <p:spPr bwMode="auto">
            <a:xfrm>
              <a:off x="4916" y="157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1,13</a:t>
              </a:r>
              <a:endParaRPr lang="fr-FR"/>
            </a:p>
          </p:txBody>
        </p:sp>
        <p:sp>
          <p:nvSpPr>
            <p:cNvPr id="644116" name="Rectangle 22"/>
            <p:cNvSpPr>
              <a:spLocks noChangeArrowheads="1"/>
            </p:cNvSpPr>
            <p:nvPr/>
          </p:nvSpPr>
          <p:spPr bwMode="auto">
            <a:xfrm>
              <a:off x="329" y="1730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8,50</a:t>
              </a:r>
              <a:endParaRPr lang="fr-FR"/>
            </a:p>
          </p:txBody>
        </p:sp>
        <p:sp>
          <p:nvSpPr>
            <p:cNvPr id="644117" name="Rectangle 23"/>
            <p:cNvSpPr>
              <a:spLocks noChangeArrowheads="1"/>
            </p:cNvSpPr>
            <p:nvPr/>
          </p:nvSpPr>
          <p:spPr bwMode="auto">
            <a:xfrm>
              <a:off x="1180" y="1730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3</a:t>
              </a:r>
              <a:endParaRPr lang="fr-FR"/>
            </a:p>
          </p:txBody>
        </p:sp>
        <p:sp>
          <p:nvSpPr>
            <p:cNvPr id="644118" name="Rectangle 24"/>
            <p:cNvSpPr>
              <a:spLocks noChangeArrowheads="1"/>
            </p:cNvSpPr>
            <p:nvPr/>
          </p:nvSpPr>
          <p:spPr bwMode="auto">
            <a:xfrm>
              <a:off x="2155" y="1730"/>
              <a:ext cx="25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-0,50</a:t>
              </a:r>
              <a:endParaRPr lang="fr-FR"/>
            </a:p>
          </p:txBody>
        </p:sp>
        <p:sp>
          <p:nvSpPr>
            <p:cNvPr id="644119" name="Rectangle 25"/>
            <p:cNvSpPr>
              <a:spLocks noChangeArrowheads="1"/>
            </p:cNvSpPr>
            <p:nvPr/>
          </p:nvSpPr>
          <p:spPr bwMode="auto">
            <a:xfrm>
              <a:off x="3546" y="1730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0,25</a:t>
              </a:r>
              <a:endParaRPr lang="fr-FR"/>
            </a:p>
          </p:txBody>
        </p:sp>
        <p:sp>
          <p:nvSpPr>
            <p:cNvPr id="644120" name="Rectangle 26"/>
            <p:cNvSpPr>
              <a:spLocks noChangeArrowheads="1"/>
            </p:cNvSpPr>
            <p:nvPr/>
          </p:nvSpPr>
          <p:spPr bwMode="auto">
            <a:xfrm>
              <a:off x="4916" y="1730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0,75</a:t>
              </a:r>
              <a:endParaRPr lang="fr-FR"/>
            </a:p>
          </p:txBody>
        </p:sp>
        <p:sp>
          <p:nvSpPr>
            <p:cNvPr id="644121" name="Rectangle 27"/>
            <p:cNvSpPr>
              <a:spLocks noChangeArrowheads="1"/>
            </p:cNvSpPr>
            <p:nvPr/>
          </p:nvSpPr>
          <p:spPr bwMode="auto">
            <a:xfrm>
              <a:off x="329" y="1886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8,75</a:t>
              </a:r>
              <a:endParaRPr lang="fr-FR"/>
            </a:p>
          </p:txBody>
        </p:sp>
        <p:sp>
          <p:nvSpPr>
            <p:cNvPr id="644122" name="Rectangle 28"/>
            <p:cNvSpPr>
              <a:spLocks noChangeArrowheads="1"/>
            </p:cNvSpPr>
            <p:nvPr/>
          </p:nvSpPr>
          <p:spPr bwMode="auto">
            <a:xfrm>
              <a:off x="1180" y="1886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4</a:t>
              </a:r>
              <a:endParaRPr lang="fr-FR"/>
            </a:p>
          </p:txBody>
        </p:sp>
        <p:sp>
          <p:nvSpPr>
            <p:cNvPr id="644123" name="Rectangle 29"/>
            <p:cNvSpPr>
              <a:spLocks noChangeArrowheads="1"/>
            </p:cNvSpPr>
            <p:nvPr/>
          </p:nvSpPr>
          <p:spPr bwMode="auto">
            <a:xfrm>
              <a:off x="2155" y="1886"/>
              <a:ext cx="25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-0,25</a:t>
              </a:r>
              <a:endParaRPr lang="fr-FR"/>
            </a:p>
          </p:txBody>
        </p:sp>
        <p:sp>
          <p:nvSpPr>
            <p:cNvPr id="644124" name="Rectangle 30"/>
            <p:cNvSpPr>
              <a:spLocks noChangeArrowheads="1"/>
            </p:cNvSpPr>
            <p:nvPr/>
          </p:nvSpPr>
          <p:spPr bwMode="auto">
            <a:xfrm>
              <a:off x="3546" y="1886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0,06</a:t>
              </a:r>
              <a:endParaRPr lang="fr-FR"/>
            </a:p>
          </p:txBody>
        </p:sp>
        <p:sp>
          <p:nvSpPr>
            <p:cNvPr id="644125" name="Rectangle 31"/>
            <p:cNvSpPr>
              <a:spLocks noChangeArrowheads="1"/>
            </p:cNvSpPr>
            <p:nvPr/>
          </p:nvSpPr>
          <p:spPr bwMode="auto">
            <a:xfrm>
              <a:off x="4916" y="1886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0,25</a:t>
              </a:r>
              <a:endParaRPr lang="fr-FR"/>
            </a:p>
          </p:txBody>
        </p:sp>
        <p:sp>
          <p:nvSpPr>
            <p:cNvPr id="644126" name="Rectangle 32"/>
            <p:cNvSpPr>
              <a:spLocks noChangeArrowheads="1"/>
            </p:cNvSpPr>
            <p:nvPr/>
          </p:nvSpPr>
          <p:spPr bwMode="auto">
            <a:xfrm>
              <a:off x="329" y="2042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9,00</a:t>
              </a:r>
              <a:endParaRPr lang="fr-FR"/>
            </a:p>
          </p:txBody>
        </p:sp>
        <p:sp>
          <p:nvSpPr>
            <p:cNvPr id="644127" name="Rectangle 33"/>
            <p:cNvSpPr>
              <a:spLocks noChangeArrowheads="1"/>
            </p:cNvSpPr>
            <p:nvPr/>
          </p:nvSpPr>
          <p:spPr bwMode="auto">
            <a:xfrm>
              <a:off x="1180" y="2042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5</a:t>
              </a:r>
              <a:endParaRPr lang="fr-FR"/>
            </a:p>
          </p:txBody>
        </p:sp>
        <p:sp>
          <p:nvSpPr>
            <p:cNvPr id="644128" name="Rectangle 34"/>
            <p:cNvSpPr>
              <a:spLocks noChangeArrowheads="1"/>
            </p:cNvSpPr>
            <p:nvPr/>
          </p:nvSpPr>
          <p:spPr bwMode="auto">
            <a:xfrm>
              <a:off x="2176" y="2042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0,00</a:t>
              </a:r>
              <a:endParaRPr lang="fr-FR"/>
            </a:p>
          </p:txBody>
        </p:sp>
        <p:sp>
          <p:nvSpPr>
            <p:cNvPr id="644129" name="Rectangle 35"/>
            <p:cNvSpPr>
              <a:spLocks noChangeArrowheads="1"/>
            </p:cNvSpPr>
            <p:nvPr/>
          </p:nvSpPr>
          <p:spPr bwMode="auto">
            <a:xfrm>
              <a:off x="3546" y="2042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0,00</a:t>
              </a:r>
              <a:endParaRPr lang="fr-FR"/>
            </a:p>
          </p:txBody>
        </p:sp>
        <p:sp>
          <p:nvSpPr>
            <p:cNvPr id="644130" name="Rectangle 36"/>
            <p:cNvSpPr>
              <a:spLocks noChangeArrowheads="1"/>
            </p:cNvSpPr>
            <p:nvPr/>
          </p:nvSpPr>
          <p:spPr bwMode="auto">
            <a:xfrm>
              <a:off x="4916" y="2042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0,00</a:t>
              </a:r>
              <a:endParaRPr lang="fr-FR"/>
            </a:p>
          </p:txBody>
        </p:sp>
        <p:sp>
          <p:nvSpPr>
            <p:cNvPr id="644131" name="Rectangle 37"/>
            <p:cNvSpPr>
              <a:spLocks noChangeArrowheads="1"/>
            </p:cNvSpPr>
            <p:nvPr/>
          </p:nvSpPr>
          <p:spPr bwMode="auto">
            <a:xfrm>
              <a:off x="329" y="2198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9,25</a:t>
              </a:r>
              <a:endParaRPr lang="fr-FR"/>
            </a:p>
          </p:txBody>
        </p:sp>
        <p:sp>
          <p:nvSpPr>
            <p:cNvPr id="644132" name="Rectangle 38"/>
            <p:cNvSpPr>
              <a:spLocks noChangeArrowheads="1"/>
            </p:cNvSpPr>
            <p:nvPr/>
          </p:nvSpPr>
          <p:spPr bwMode="auto">
            <a:xfrm>
              <a:off x="1180" y="2198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4</a:t>
              </a:r>
              <a:endParaRPr lang="fr-FR"/>
            </a:p>
          </p:txBody>
        </p:sp>
        <p:sp>
          <p:nvSpPr>
            <p:cNvPr id="644133" name="Rectangle 39"/>
            <p:cNvSpPr>
              <a:spLocks noChangeArrowheads="1"/>
            </p:cNvSpPr>
            <p:nvPr/>
          </p:nvSpPr>
          <p:spPr bwMode="auto">
            <a:xfrm>
              <a:off x="2176" y="2198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0,25</a:t>
              </a:r>
              <a:endParaRPr lang="fr-FR"/>
            </a:p>
          </p:txBody>
        </p:sp>
        <p:sp>
          <p:nvSpPr>
            <p:cNvPr id="644134" name="Rectangle 40"/>
            <p:cNvSpPr>
              <a:spLocks noChangeArrowheads="1"/>
            </p:cNvSpPr>
            <p:nvPr/>
          </p:nvSpPr>
          <p:spPr bwMode="auto">
            <a:xfrm>
              <a:off x="3546" y="2198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0,06</a:t>
              </a:r>
              <a:endParaRPr lang="fr-FR"/>
            </a:p>
          </p:txBody>
        </p:sp>
        <p:sp>
          <p:nvSpPr>
            <p:cNvPr id="644135" name="Rectangle 41"/>
            <p:cNvSpPr>
              <a:spLocks noChangeArrowheads="1"/>
            </p:cNvSpPr>
            <p:nvPr/>
          </p:nvSpPr>
          <p:spPr bwMode="auto">
            <a:xfrm>
              <a:off x="4916" y="2198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0,25</a:t>
              </a:r>
              <a:endParaRPr lang="fr-FR"/>
            </a:p>
          </p:txBody>
        </p:sp>
        <p:sp>
          <p:nvSpPr>
            <p:cNvPr id="644136" name="Rectangle 42"/>
            <p:cNvSpPr>
              <a:spLocks noChangeArrowheads="1"/>
            </p:cNvSpPr>
            <p:nvPr/>
          </p:nvSpPr>
          <p:spPr bwMode="auto">
            <a:xfrm>
              <a:off x="329" y="235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9,50</a:t>
              </a:r>
              <a:endParaRPr lang="fr-FR"/>
            </a:p>
          </p:txBody>
        </p:sp>
        <p:sp>
          <p:nvSpPr>
            <p:cNvPr id="644137" name="Rectangle 43"/>
            <p:cNvSpPr>
              <a:spLocks noChangeArrowheads="1"/>
            </p:cNvSpPr>
            <p:nvPr/>
          </p:nvSpPr>
          <p:spPr bwMode="auto">
            <a:xfrm>
              <a:off x="1180" y="2354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3</a:t>
              </a:r>
              <a:endParaRPr lang="fr-FR"/>
            </a:p>
          </p:txBody>
        </p:sp>
        <p:sp>
          <p:nvSpPr>
            <p:cNvPr id="644138" name="Rectangle 44"/>
            <p:cNvSpPr>
              <a:spLocks noChangeArrowheads="1"/>
            </p:cNvSpPr>
            <p:nvPr/>
          </p:nvSpPr>
          <p:spPr bwMode="auto">
            <a:xfrm>
              <a:off x="2176" y="235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0,50</a:t>
              </a:r>
              <a:endParaRPr lang="fr-FR"/>
            </a:p>
          </p:txBody>
        </p:sp>
        <p:sp>
          <p:nvSpPr>
            <p:cNvPr id="644139" name="Rectangle 45"/>
            <p:cNvSpPr>
              <a:spLocks noChangeArrowheads="1"/>
            </p:cNvSpPr>
            <p:nvPr/>
          </p:nvSpPr>
          <p:spPr bwMode="auto">
            <a:xfrm>
              <a:off x="3546" y="235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0,25</a:t>
              </a:r>
              <a:endParaRPr lang="fr-FR"/>
            </a:p>
          </p:txBody>
        </p:sp>
        <p:sp>
          <p:nvSpPr>
            <p:cNvPr id="644140" name="Rectangle 46"/>
            <p:cNvSpPr>
              <a:spLocks noChangeArrowheads="1"/>
            </p:cNvSpPr>
            <p:nvPr/>
          </p:nvSpPr>
          <p:spPr bwMode="auto">
            <a:xfrm>
              <a:off x="4916" y="235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0,75</a:t>
              </a:r>
              <a:endParaRPr lang="fr-FR"/>
            </a:p>
          </p:txBody>
        </p:sp>
        <p:sp>
          <p:nvSpPr>
            <p:cNvPr id="644141" name="Rectangle 47"/>
            <p:cNvSpPr>
              <a:spLocks noChangeArrowheads="1"/>
            </p:cNvSpPr>
            <p:nvPr/>
          </p:nvSpPr>
          <p:spPr bwMode="auto">
            <a:xfrm>
              <a:off x="329" y="2510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9,75</a:t>
              </a:r>
              <a:endParaRPr lang="fr-FR"/>
            </a:p>
          </p:txBody>
        </p:sp>
        <p:sp>
          <p:nvSpPr>
            <p:cNvPr id="644142" name="Rectangle 48"/>
            <p:cNvSpPr>
              <a:spLocks noChangeArrowheads="1"/>
            </p:cNvSpPr>
            <p:nvPr/>
          </p:nvSpPr>
          <p:spPr bwMode="auto">
            <a:xfrm>
              <a:off x="1180" y="2510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2</a:t>
              </a:r>
              <a:endParaRPr lang="fr-FR"/>
            </a:p>
          </p:txBody>
        </p:sp>
        <p:sp>
          <p:nvSpPr>
            <p:cNvPr id="644143" name="Rectangle 49"/>
            <p:cNvSpPr>
              <a:spLocks noChangeArrowheads="1"/>
            </p:cNvSpPr>
            <p:nvPr/>
          </p:nvSpPr>
          <p:spPr bwMode="auto">
            <a:xfrm>
              <a:off x="2176" y="2510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0,75</a:t>
              </a:r>
              <a:endParaRPr lang="fr-FR"/>
            </a:p>
          </p:txBody>
        </p:sp>
        <p:sp>
          <p:nvSpPr>
            <p:cNvPr id="644144" name="Rectangle 50"/>
            <p:cNvSpPr>
              <a:spLocks noChangeArrowheads="1"/>
            </p:cNvSpPr>
            <p:nvPr/>
          </p:nvSpPr>
          <p:spPr bwMode="auto">
            <a:xfrm>
              <a:off x="3546" y="2510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0,56</a:t>
              </a:r>
              <a:endParaRPr lang="fr-FR"/>
            </a:p>
          </p:txBody>
        </p:sp>
        <p:sp>
          <p:nvSpPr>
            <p:cNvPr id="644145" name="Rectangle 51"/>
            <p:cNvSpPr>
              <a:spLocks noChangeArrowheads="1"/>
            </p:cNvSpPr>
            <p:nvPr/>
          </p:nvSpPr>
          <p:spPr bwMode="auto">
            <a:xfrm>
              <a:off x="4916" y="2510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1,13</a:t>
              </a:r>
              <a:endParaRPr lang="fr-FR"/>
            </a:p>
          </p:txBody>
        </p:sp>
        <p:sp>
          <p:nvSpPr>
            <p:cNvPr id="644146" name="Rectangle 52"/>
            <p:cNvSpPr>
              <a:spLocks noChangeArrowheads="1"/>
            </p:cNvSpPr>
            <p:nvPr/>
          </p:nvSpPr>
          <p:spPr bwMode="auto">
            <a:xfrm>
              <a:off x="299" y="2664"/>
              <a:ext cx="27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10,00</a:t>
              </a:r>
              <a:endParaRPr lang="fr-FR"/>
            </a:p>
          </p:txBody>
        </p:sp>
        <p:sp>
          <p:nvSpPr>
            <p:cNvPr id="644147" name="Rectangle 53"/>
            <p:cNvSpPr>
              <a:spLocks noChangeArrowheads="1"/>
            </p:cNvSpPr>
            <p:nvPr/>
          </p:nvSpPr>
          <p:spPr bwMode="auto">
            <a:xfrm>
              <a:off x="1180" y="2664"/>
              <a:ext cx="6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</a:t>
              </a:r>
              <a:endParaRPr lang="fr-FR"/>
            </a:p>
          </p:txBody>
        </p:sp>
        <p:sp>
          <p:nvSpPr>
            <p:cNvPr id="644148" name="Rectangle 54"/>
            <p:cNvSpPr>
              <a:spLocks noChangeArrowheads="1"/>
            </p:cNvSpPr>
            <p:nvPr/>
          </p:nvSpPr>
          <p:spPr bwMode="auto">
            <a:xfrm>
              <a:off x="2176" y="266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1,00</a:t>
              </a:r>
              <a:endParaRPr lang="fr-FR"/>
            </a:p>
          </p:txBody>
        </p:sp>
        <p:sp>
          <p:nvSpPr>
            <p:cNvPr id="644149" name="Rectangle 55"/>
            <p:cNvSpPr>
              <a:spLocks noChangeArrowheads="1"/>
            </p:cNvSpPr>
            <p:nvPr/>
          </p:nvSpPr>
          <p:spPr bwMode="auto">
            <a:xfrm>
              <a:off x="3546" y="266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1,00</a:t>
              </a:r>
              <a:endParaRPr lang="fr-FR"/>
            </a:p>
          </p:txBody>
        </p:sp>
        <p:sp>
          <p:nvSpPr>
            <p:cNvPr id="644150" name="Rectangle 56"/>
            <p:cNvSpPr>
              <a:spLocks noChangeArrowheads="1"/>
            </p:cNvSpPr>
            <p:nvPr/>
          </p:nvSpPr>
          <p:spPr bwMode="auto">
            <a:xfrm>
              <a:off x="4916" y="2664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1,00</a:t>
              </a:r>
              <a:endParaRPr lang="fr-FR"/>
            </a:p>
          </p:txBody>
        </p:sp>
        <p:sp>
          <p:nvSpPr>
            <p:cNvPr id="644151" name="Rectangle 57"/>
            <p:cNvSpPr>
              <a:spLocks noChangeArrowheads="1"/>
            </p:cNvSpPr>
            <p:nvPr/>
          </p:nvSpPr>
          <p:spPr bwMode="auto">
            <a:xfrm>
              <a:off x="4916" y="2837"/>
              <a:ext cx="210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500"/>
                <a:t>6,25</a:t>
              </a:r>
              <a:endParaRPr lang="fr-FR"/>
            </a:p>
          </p:txBody>
        </p:sp>
        <p:sp>
          <p:nvSpPr>
            <p:cNvPr id="644152" name="Line 58"/>
            <p:cNvSpPr>
              <a:spLocks noChangeShapeType="1"/>
            </p:cNvSpPr>
            <p:nvPr/>
          </p:nvSpPr>
          <p:spPr bwMode="auto">
            <a:xfrm>
              <a:off x="45" y="2819"/>
              <a:ext cx="5557" cy="1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53" name="Line 60"/>
            <p:cNvSpPr>
              <a:spLocks noChangeShapeType="1"/>
            </p:cNvSpPr>
            <p:nvPr/>
          </p:nvSpPr>
          <p:spPr bwMode="auto">
            <a:xfrm>
              <a:off x="814" y="1173"/>
              <a:ext cx="1" cy="1656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54" name="Line 62"/>
            <p:cNvSpPr>
              <a:spLocks noChangeShapeType="1"/>
            </p:cNvSpPr>
            <p:nvPr/>
          </p:nvSpPr>
          <p:spPr bwMode="auto">
            <a:xfrm>
              <a:off x="1588" y="1173"/>
              <a:ext cx="1" cy="1656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55" name="Line 64"/>
            <p:cNvSpPr>
              <a:spLocks noChangeShapeType="1"/>
            </p:cNvSpPr>
            <p:nvPr/>
          </p:nvSpPr>
          <p:spPr bwMode="auto">
            <a:xfrm>
              <a:off x="2958" y="1173"/>
              <a:ext cx="1" cy="1656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56" name="Line 66"/>
            <p:cNvSpPr>
              <a:spLocks noChangeShapeType="1"/>
            </p:cNvSpPr>
            <p:nvPr/>
          </p:nvSpPr>
          <p:spPr bwMode="auto">
            <a:xfrm>
              <a:off x="4328" y="1173"/>
              <a:ext cx="1" cy="1666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57" name="Rectangle 70"/>
            <p:cNvSpPr>
              <a:spLocks noChangeArrowheads="1"/>
            </p:cNvSpPr>
            <p:nvPr/>
          </p:nvSpPr>
          <p:spPr bwMode="auto">
            <a:xfrm>
              <a:off x="4338" y="2809"/>
              <a:ext cx="1367" cy="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58" name="Rectangle 71"/>
            <p:cNvSpPr>
              <a:spLocks noChangeArrowheads="1"/>
            </p:cNvSpPr>
            <p:nvPr/>
          </p:nvSpPr>
          <p:spPr bwMode="auto">
            <a:xfrm>
              <a:off x="4338" y="2829"/>
              <a:ext cx="1367" cy="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59" name="Line 72"/>
            <p:cNvSpPr>
              <a:spLocks noChangeShapeType="1"/>
            </p:cNvSpPr>
            <p:nvPr/>
          </p:nvSpPr>
          <p:spPr bwMode="auto">
            <a:xfrm>
              <a:off x="2001" y="1207"/>
              <a:ext cx="111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60" name="Line 73"/>
            <p:cNvSpPr>
              <a:spLocks noChangeShapeType="1"/>
            </p:cNvSpPr>
            <p:nvPr/>
          </p:nvSpPr>
          <p:spPr bwMode="auto">
            <a:xfrm>
              <a:off x="2431" y="1207"/>
              <a:ext cx="111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61" name="Rectangle 74"/>
            <p:cNvSpPr>
              <a:spLocks noChangeArrowheads="1"/>
            </p:cNvSpPr>
            <p:nvPr/>
          </p:nvSpPr>
          <p:spPr bwMode="auto">
            <a:xfrm>
              <a:off x="2552" y="1198"/>
              <a:ext cx="45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700"/>
                <a:t>)</a:t>
              </a:r>
              <a:endParaRPr lang="fr-FR"/>
            </a:p>
          </p:txBody>
        </p:sp>
        <p:sp>
          <p:nvSpPr>
            <p:cNvPr id="644162" name="Rectangle 75"/>
            <p:cNvSpPr>
              <a:spLocks noChangeArrowheads="1"/>
            </p:cNvSpPr>
            <p:nvPr/>
          </p:nvSpPr>
          <p:spPr bwMode="auto">
            <a:xfrm>
              <a:off x="2433" y="1198"/>
              <a:ext cx="98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700"/>
                <a:t>X</a:t>
              </a:r>
              <a:endParaRPr lang="fr-FR"/>
            </a:p>
          </p:txBody>
        </p:sp>
        <p:sp>
          <p:nvSpPr>
            <p:cNvPr id="644163" name="Rectangle 76"/>
            <p:cNvSpPr>
              <a:spLocks noChangeArrowheads="1"/>
            </p:cNvSpPr>
            <p:nvPr/>
          </p:nvSpPr>
          <p:spPr bwMode="auto">
            <a:xfrm>
              <a:off x="2369" y="1198"/>
              <a:ext cx="45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700"/>
                <a:t>(</a:t>
              </a:r>
              <a:endParaRPr lang="fr-FR"/>
            </a:p>
          </p:txBody>
        </p:sp>
        <p:sp>
          <p:nvSpPr>
            <p:cNvPr id="644164" name="Rectangle 77"/>
            <p:cNvSpPr>
              <a:spLocks noChangeArrowheads="1"/>
            </p:cNvSpPr>
            <p:nvPr/>
          </p:nvSpPr>
          <p:spPr bwMode="auto">
            <a:xfrm>
              <a:off x="2265" y="1198"/>
              <a:ext cx="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700"/>
                <a:t>E</a:t>
              </a:r>
              <a:endParaRPr lang="fr-FR"/>
            </a:p>
          </p:txBody>
        </p:sp>
        <p:sp>
          <p:nvSpPr>
            <p:cNvPr id="644165" name="Rectangle 78"/>
            <p:cNvSpPr>
              <a:spLocks noChangeArrowheads="1"/>
            </p:cNvSpPr>
            <p:nvPr/>
          </p:nvSpPr>
          <p:spPr bwMode="auto">
            <a:xfrm>
              <a:off x="2003" y="1198"/>
              <a:ext cx="98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700"/>
                <a:t>X</a:t>
              </a:r>
              <a:endParaRPr lang="fr-FR"/>
            </a:p>
          </p:txBody>
        </p:sp>
        <p:sp>
          <p:nvSpPr>
            <p:cNvPr id="644166" name="Rectangle 79"/>
            <p:cNvSpPr>
              <a:spLocks noChangeArrowheads="1"/>
            </p:cNvSpPr>
            <p:nvPr/>
          </p:nvSpPr>
          <p:spPr bwMode="auto">
            <a:xfrm>
              <a:off x="2147" y="1186"/>
              <a:ext cx="75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700">
                  <a:latin typeface="Symbol" pitchFamily="18" charset="2"/>
                </a:rPr>
                <a:t>-</a:t>
              </a:r>
              <a:endParaRPr lang="fr-FR"/>
            </a:p>
          </p:txBody>
        </p:sp>
        <p:sp>
          <p:nvSpPr>
            <p:cNvPr id="644167" name="Line 80"/>
            <p:cNvSpPr>
              <a:spLocks noChangeShapeType="1"/>
            </p:cNvSpPr>
            <p:nvPr/>
          </p:nvSpPr>
          <p:spPr bwMode="auto">
            <a:xfrm>
              <a:off x="374" y="1220"/>
              <a:ext cx="111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68" name="Rectangle 81"/>
            <p:cNvSpPr>
              <a:spLocks noChangeArrowheads="1"/>
            </p:cNvSpPr>
            <p:nvPr/>
          </p:nvSpPr>
          <p:spPr bwMode="auto">
            <a:xfrm>
              <a:off x="375" y="1208"/>
              <a:ext cx="110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900"/>
                <a:t>X</a:t>
              </a:r>
              <a:endParaRPr lang="fr-FR"/>
            </a:p>
          </p:txBody>
        </p:sp>
        <p:sp>
          <p:nvSpPr>
            <p:cNvPr id="644169" name="Line 82"/>
            <p:cNvSpPr>
              <a:spLocks noChangeShapeType="1"/>
            </p:cNvSpPr>
            <p:nvPr/>
          </p:nvSpPr>
          <p:spPr bwMode="auto">
            <a:xfrm>
              <a:off x="3305" y="1225"/>
              <a:ext cx="118" cy="1"/>
            </a:xfrm>
            <a:prstGeom prst="line">
              <a:avLst/>
            </a:prstGeom>
            <a:noFill/>
            <a:ln w="11113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70" name="Line 83"/>
            <p:cNvSpPr>
              <a:spLocks noChangeShapeType="1"/>
            </p:cNvSpPr>
            <p:nvPr/>
          </p:nvSpPr>
          <p:spPr bwMode="auto">
            <a:xfrm>
              <a:off x="3756" y="1225"/>
              <a:ext cx="116" cy="1"/>
            </a:xfrm>
            <a:prstGeom prst="line">
              <a:avLst/>
            </a:prstGeom>
            <a:noFill/>
            <a:ln w="11113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71" name="Rectangle 84"/>
            <p:cNvSpPr>
              <a:spLocks noChangeArrowheads="1"/>
            </p:cNvSpPr>
            <p:nvPr/>
          </p:nvSpPr>
          <p:spPr bwMode="auto">
            <a:xfrm>
              <a:off x="3255" y="1126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600">
                  <a:latin typeface="Symbol" pitchFamily="18" charset="2"/>
                </a:rPr>
                <a:t>(</a:t>
              </a:r>
              <a:endParaRPr lang="fr-FR"/>
            </a:p>
          </p:txBody>
        </p:sp>
        <p:sp>
          <p:nvSpPr>
            <p:cNvPr id="644172" name="Rectangle 85"/>
            <p:cNvSpPr>
              <a:spLocks noChangeArrowheads="1"/>
            </p:cNvSpPr>
            <p:nvPr/>
          </p:nvSpPr>
          <p:spPr bwMode="auto">
            <a:xfrm>
              <a:off x="3943" y="1126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600">
                  <a:latin typeface="Symbol" pitchFamily="18" charset="2"/>
                </a:rPr>
                <a:t>)</a:t>
              </a:r>
              <a:endParaRPr lang="fr-FR"/>
            </a:p>
          </p:txBody>
        </p:sp>
        <p:sp>
          <p:nvSpPr>
            <p:cNvPr id="644173" name="Rectangle 86"/>
            <p:cNvSpPr>
              <a:spLocks noChangeArrowheads="1"/>
            </p:cNvSpPr>
            <p:nvPr/>
          </p:nvSpPr>
          <p:spPr bwMode="auto">
            <a:xfrm>
              <a:off x="3994" y="1186"/>
              <a:ext cx="36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900"/>
                <a:t>2</a:t>
              </a:r>
              <a:endParaRPr lang="fr-FR"/>
            </a:p>
          </p:txBody>
        </p:sp>
        <p:sp>
          <p:nvSpPr>
            <p:cNvPr id="644174" name="Rectangle 87"/>
            <p:cNvSpPr>
              <a:spLocks noChangeArrowheads="1"/>
            </p:cNvSpPr>
            <p:nvPr/>
          </p:nvSpPr>
          <p:spPr bwMode="auto">
            <a:xfrm>
              <a:off x="3883" y="1222"/>
              <a:ext cx="43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)</a:t>
              </a:r>
              <a:endParaRPr lang="fr-FR"/>
            </a:p>
          </p:txBody>
        </p:sp>
        <p:sp>
          <p:nvSpPr>
            <p:cNvPr id="644175" name="Rectangle 88"/>
            <p:cNvSpPr>
              <a:spLocks noChangeArrowheads="1"/>
            </p:cNvSpPr>
            <p:nvPr/>
          </p:nvSpPr>
          <p:spPr bwMode="auto">
            <a:xfrm>
              <a:off x="3757" y="1222"/>
              <a:ext cx="9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X</a:t>
              </a:r>
              <a:endParaRPr lang="fr-FR"/>
            </a:p>
          </p:txBody>
        </p:sp>
        <p:sp>
          <p:nvSpPr>
            <p:cNvPr id="644176" name="Rectangle 89"/>
            <p:cNvSpPr>
              <a:spLocks noChangeArrowheads="1"/>
            </p:cNvSpPr>
            <p:nvPr/>
          </p:nvSpPr>
          <p:spPr bwMode="auto">
            <a:xfrm>
              <a:off x="3691" y="1222"/>
              <a:ext cx="43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(</a:t>
              </a:r>
              <a:endParaRPr lang="fr-FR"/>
            </a:p>
          </p:txBody>
        </p:sp>
        <p:sp>
          <p:nvSpPr>
            <p:cNvPr id="644177" name="Rectangle 90"/>
            <p:cNvSpPr>
              <a:spLocks noChangeArrowheads="1"/>
            </p:cNvSpPr>
            <p:nvPr/>
          </p:nvSpPr>
          <p:spPr bwMode="auto">
            <a:xfrm>
              <a:off x="3581" y="1222"/>
              <a:ext cx="7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E</a:t>
              </a:r>
              <a:endParaRPr lang="fr-FR"/>
            </a:p>
          </p:txBody>
        </p:sp>
        <p:sp>
          <p:nvSpPr>
            <p:cNvPr id="644178" name="Rectangle 91"/>
            <p:cNvSpPr>
              <a:spLocks noChangeArrowheads="1"/>
            </p:cNvSpPr>
            <p:nvPr/>
          </p:nvSpPr>
          <p:spPr bwMode="auto">
            <a:xfrm>
              <a:off x="3307" y="1222"/>
              <a:ext cx="9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X</a:t>
              </a:r>
              <a:endParaRPr lang="fr-FR"/>
            </a:p>
          </p:txBody>
        </p:sp>
        <p:sp>
          <p:nvSpPr>
            <p:cNvPr id="644179" name="Rectangle 92"/>
            <p:cNvSpPr>
              <a:spLocks noChangeArrowheads="1"/>
            </p:cNvSpPr>
            <p:nvPr/>
          </p:nvSpPr>
          <p:spPr bwMode="auto">
            <a:xfrm>
              <a:off x="3459" y="1210"/>
              <a:ext cx="7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>
                  <a:latin typeface="Symbol" pitchFamily="18" charset="2"/>
                </a:rPr>
                <a:t>-</a:t>
              </a:r>
              <a:endParaRPr lang="fr-FR"/>
            </a:p>
          </p:txBody>
        </p:sp>
        <p:sp>
          <p:nvSpPr>
            <p:cNvPr id="644180" name="Line 93"/>
            <p:cNvSpPr>
              <a:spLocks noChangeShapeType="1"/>
            </p:cNvSpPr>
            <p:nvPr/>
          </p:nvSpPr>
          <p:spPr bwMode="auto">
            <a:xfrm>
              <a:off x="4624" y="1232"/>
              <a:ext cx="86" cy="1"/>
            </a:xfrm>
            <a:prstGeom prst="line">
              <a:avLst/>
            </a:prstGeom>
            <a:noFill/>
            <a:ln w="793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81" name="Line 94"/>
            <p:cNvSpPr>
              <a:spLocks noChangeShapeType="1"/>
            </p:cNvSpPr>
            <p:nvPr/>
          </p:nvSpPr>
          <p:spPr bwMode="auto">
            <a:xfrm>
              <a:off x="4955" y="1232"/>
              <a:ext cx="86" cy="1"/>
            </a:xfrm>
            <a:prstGeom prst="line">
              <a:avLst/>
            </a:prstGeom>
            <a:noFill/>
            <a:ln w="793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4182" name="Rectangle 95"/>
            <p:cNvSpPr>
              <a:spLocks noChangeArrowheads="1"/>
            </p:cNvSpPr>
            <p:nvPr/>
          </p:nvSpPr>
          <p:spPr bwMode="auto">
            <a:xfrm>
              <a:off x="4587" y="1134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600">
                  <a:latin typeface="Symbol" pitchFamily="18" charset="2"/>
                </a:rPr>
                <a:t>(</a:t>
              </a:r>
              <a:endParaRPr lang="fr-FR"/>
            </a:p>
          </p:txBody>
        </p:sp>
        <p:sp>
          <p:nvSpPr>
            <p:cNvPr id="644183" name="Rectangle 96"/>
            <p:cNvSpPr>
              <a:spLocks noChangeArrowheads="1"/>
            </p:cNvSpPr>
            <p:nvPr/>
          </p:nvSpPr>
          <p:spPr bwMode="auto">
            <a:xfrm>
              <a:off x="5093" y="1134"/>
              <a:ext cx="6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600">
                  <a:latin typeface="Symbol" pitchFamily="18" charset="2"/>
                </a:rPr>
                <a:t>)</a:t>
              </a:r>
              <a:endParaRPr lang="fr-FR"/>
            </a:p>
          </p:txBody>
        </p:sp>
        <p:sp>
          <p:nvSpPr>
            <p:cNvPr id="644184" name="Rectangle 97"/>
            <p:cNvSpPr>
              <a:spLocks noChangeArrowheads="1"/>
            </p:cNvSpPr>
            <p:nvPr/>
          </p:nvSpPr>
          <p:spPr bwMode="auto">
            <a:xfrm>
              <a:off x="5334" y="1229"/>
              <a:ext cx="43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f</a:t>
              </a:r>
              <a:endParaRPr lang="fr-FR"/>
            </a:p>
          </p:txBody>
        </p:sp>
        <p:sp>
          <p:nvSpPr>
            <p:cNvPr id="644185" name="Rectangle 98"/>
            <p:cNvSpPr>
              <a:spLocks noChangeArrowheads="1"/>
            </p:cNvSpPr>
            <p:nvPr/>
          </p:nvSpPr>
          <p:spPr bwMode="auto">
            <a:xfrm>
              <a:off x="5048" y="1229"/>
              <a:ext cx="43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)</a:t>
              </a:r>
              <a:endParaRPr lang="fr-FR"/>
            </a:p>
          </p:txBody>
        </p:sp>
        <p:sp>
          <p:nvSpPr>
            <p:cNvPr id="644186" name="Rectangle 99"/>
            <p:cNvSpPr>
              <a:spLocks noChangeArrowheads="1"/>
            </p:cNvSpPr>
            <p:nvPr/>
          </p:nvSpPr>
          <p:spPr bwMode="auto">
            <a:xfrm>
              <a:off x="4956" y="1229"/>
              <a:ext cx="9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X</a:t>
              </a:r>
              <a:endParaRPr lang="fr-FR"/>
            </a:p>
          </p:txBody>
        </p:sp>
        <p:sp>
          <p:nvSpPr>
            <p:cNvPr id="644187" name="Rectangle 100"/>
            <p:cNvSpPr>
              <a:spLocks noChangeArrowheads="1"/>
            </p:cNvSpPr>
            <p:nvPr/>
          </p:nvSpPr>
          <p:spPr bwMode="auto">
            <a:xfrm>
              <a:off x="4907" y="1229"/>
              <a:ext cx="43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(</a:t>
              </a:r>
              <a:endParaRPr lang="fr-FR"/>
            </a:p>
          </p:txBody>
        </p:sp>
        <p:sp>
          <p:nvSpPr>
            <p:cNvPr id="644188" name="Rectangle 101"/>
            <p:cNvSpPr>
              <a:spLocks noChangeArrowheads="1"/>
            </p:cNvSpPr>
            <p:nvPr/>
          </p:nvSpPr>
          <p:spPr bwMode="auto">
            <a:xfrm>
              <a:off x="4828" y="1229"/>
              <a:ext cx="7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E</a:t>
              </a:r>
              <a:endParaRPr lang="fr-FR"/>
            </a:p>
          </p:txBody>
        </p:sp>
        <p:sp>
          <p:nvSpPr>
            <p:cNvPr id="644189" name="Rectangle 102"/>
            <p:cNvSpPr>
              <a:spLocks noChangeArrowheads="1"/>
            </p:cNvSpPr>
            <p:nvPr/>
          </p:nvSpPr>
          <p:spPr bwMode="auto">
            <a:xfrm>
              <a:off x="4625" y="1229"/>
              <a:ext cx="9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/>
                <a:t>X</a:t>
              </a:r>
              <a:endParaRPr lang="fr-FR"/>
            </a:p>
          </p:txBody>
        </p:sp>
        <p:sp>
          <p:nvSpPr>
            <p:cNvPr id="644190" name="Rectangle 103"/>
            <p:cNvSpPr>
              <a:spLocks noChangeArrowheads="1"/>
            </p:cNvSpPr>
            <p:nvPr/>
          </p:nvSpPr>
          <p:spPr bwMode="auto">
            <a:xfrm>
              <a:off x="5131" y="1193"/>
              <a:ext cx="36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900"/>
                <a:t>2</a:t>
              </a:r>
              <a:endParaRPr lang="fr-FR"/>
            </a:p>
          </p:txBody>
        </p:sp>
        <p:sp>
          <p:nvSpPr>
            <p:cNvPr id="644191" name="Rectangle 104"/>
            <p:cNvSpPr>
              <a:spLocks noChangeArrowheads="1"/>
            </p:cNvSpPr>
            <p:nvPr/>
          </p:nvSpPr>
          <p:spPr bwMode="auto">
            <a:xfrm>
              <a:off x="5194" y="1217"/>
              <a:ext cx="7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>
                  <a:latin typeface="Symbol" pitchFamily="18" charset="2"/>
                </a:rPr>
                <a:t>´</a:t>
              </a:r>
              <a:endParaRPr lang="fr-FR"/>
            </a:p>
          </p:txBody>
        </p:sp>
        <p:sp>
          <p:nvSpPr>
            <p:cNvPr id="644192" name="Rectangle 105"/>
            <p:cNvSpPr>
              <a:spLocks noChangeArrowheads="1"/>
            </p:cNvSpPr>
            <p:nvPr/>
          </p:nvSpPr>
          <p:spPr bwMode="auto">
            <a:xfrm>
              <a:off x="4737" y="1217"/>
              <a:ext cx="7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1600">
                  <a:latin typeface="Symbol" pitchFamily="18" charset="2"/>
                </a:rPr>
                <a:t>-</a:t>
              </a:r>
              <a:endParaRPr lang="fr-FR"/>
            </a:p>
          </p:txBody>
        </p:sp>
        <p:sp>
          <p:nvSpPr>
            <p:cNvPr id="644193" name="Line 106"/>
            <p:cNvSpPr>
              <a:spLocks noChangeShapeType="1"/>
            </p:cNvSpPr>
            <p:nvPr/>
          </p:nvSpPr>
          <p:spPr bwMode="auto">
            <a:xfrm>
              <a:off x="83" y="1403"/>
              <a:ext cx="5557" cy="1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5BBC76FB-E973-4A35-ACA5-F77F39A9363F}" type="slidenum">
              <a:rPr lang="fr-FR"/>
              <a:pPr/>
              <a:t>18</a:t>
            </a:fld>
            <a:endParaRPr lang="fr-FR"/>
          </a:p>
        </p:txBody>
      </p:sp>
      <p:sp>
        <p:nvSpPr>
          <p:cNvPr id="64512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23888" y="38258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sz="3600" dirty="0"/>
              <a:t>Transformation de </a:t>
            </a:r>
            <a:r>
              <a:rPr lang="fr-CA" sz="3600" i="1" dirty="0"/>
              <a:t>X</a:t>
            </a:r>
            <a:r>
              <a:rPr lang="fr-CA" sz="3600" dirty="0"/>
              <a:t> en une variable aléatoire centrée réduite</a:t>
            </a:r>
            <a:endParaRPr lang="fr-FR" sz="3600" dirty="0"/>
          </a:p>
        </p:txBody>
      </p:sp>
      <p:sp>
        <p:nvSpPr>
          <p:cNvPr id="645124" name="Line 13"/>
          <p:cNvSpPr>
            <a:spLocks noChangeShapeType="1"/>
          </p:cNvSpPr>
          <p:nvPr/>
        </p:nvSpPr>
        <p:spPr bwMode="auto">
          <a:xfrm>
            <a:off x="3911600" y="520384"/>
            <a:ext cx="285750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645170" name="Group 50"/>
          <p:cNvGrpSpPr>
            <a:grpSpLocks/>
          </p:cNvGrpSpPr>
          <p:nvPr/>
        </p:nvGrpSpPr>
        <p:grpSpPr bwMode="auto">
          <a:xfrm>
            <a:off x="352425" y="1754188"/>
            <a:ext cx="8435975" cy="4854575"/>
            <a:chOff x="258" y="1117"/>
            <a:chExt cx="5314" cy="3058"/>
          </a:xfrm>
        </p:grpSpPr>
        <p:sp>
          <p:nvSpPr>
            <p:cNvPr id="645126" name="Rectangle 4"/>
            <p:cNvSpPr>
              <a:spLocks noChangeArrowheads="1"/>
            </p:cNvSpPr>
            <p:nvPr/>
          </p:nvSpPr>
          <p:spPr bwMode="auto">
            <a:xfrm>
              <a:off x="3429" y="3570"/>
              <a:ext cx="1237" cy="592"/>
            </a:xfrm>
            <a:prstGeom prst="rect">
              <a:avLst/>
            </a:prstGeom>
            <a:solidFill>
              <a:srgbClr val="CCFFCC"/>
            </a:solidFill>
            <a:ln w="28575">
              <a:solidFill>
                <a:srgbClr val="0099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 i="1"/>
            </a:p>
          </p:txBody>
        </p:sp>
        <p:graphicFrame>
          <p:nvGraphicFramePr>
            <p:cNvPr id="645127" name="Object 1027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33" y="3525"/>
            <a:ext cx="1015" cy="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5151" name="Equation" r:id="rId4" imgW="723600" imgH="431640" progId="Equation.3">
                    <p:embed/>
                  </p:oleObj>
                </mc:Choice>
                <mc:Fallback>
                  <p:oleObj name="Equation" r:id="rId4" imgW="723600" imgH="431640" progId="Equation.3">
                    <p:embed/>
                    <p:pic>
                      <p:nvPicPr>
                        <p:cNvPr id="0" name="Object 102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33" y="3525"/>
                          <a:ext cx="1015" cy="6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5128" name="Freeform 6"/>
            <p:cNvSpPr>
              <a:spLocks/>
            </p:cNvSpPr>
            <p:nvPr/>
          </p:nvSpPr>
          <p:spPr bwMode="auto">
            <a:xfrm>
              <a:off x="1566" y="3155"/>
              <a:ext cx="1831" cy="721"/>
            </a:xfrm>
            <a:custGeom>
              <a:avLst/>
              <a:gdLst>
                <a:gd name="T0" fmla="*/ 0 w 1831"/>
                <a:gd name="T1" fmla="*/ 0 h 721"/>
                <a:gd name="T2" fmla="*/ 0 w 1831"/>
                <a:gd name="T3" fmla="*/ 720 h 721"/>
                <a:gd name="T4" fmla="*/ 1830 w 1831"/>
                <a:gd name="T5" fmla="*/ 720 h 721"/>
                <a:gd name="T6" fmla="*/ 0 60000 65536"/>
                <a:gd name="T7" fmla="*/ 0 60000 65536"/>
                <a:gd name="T8" fmla="*/ 0 60000 65536"/>
                <a:gd name="T9" fmla="*/ 0 w 1831"/>
                <a:gd name="T10" fmla="*/ 0 h 721"/>
                <a:gd name="T11" fmla="*/ 1831 w 1831"/>
                <a:gd name="T12" fmla="*/ 721 h 72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31" h="721">
                  <a:moveTo>
                    <a:pt x="0" y="0"/>
                  </a:moveTo>
                  <a:lnTo>
                    <a:pt x="0" y="720"/>
                  </a:lnTo>
                  <a:lnTo>
                    <a:pt x="1830" y="720"/>
                  </a:lnTo>
                </a:path>
              </a:pathLst>
            </a:custGeom>
            <a:noFill/>
            <a:ln w="25400" cap="rnd">
              <a:solidFill>
                <a:srgbClr val="0099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 i="1"/>
            </a:p>
          </p:txBody>
        </p:sp>
        <p:sp>
          <p:nvSpPr>
            <p:cNvPr id="645129" name="Line 7"/>
            <p:cNvSpPr>
              <a:spLocks noChangeShapeType="1"/>
            </p:cNvSpPr>
            <p:nvPr/>
          </p:nvSpPr>
          <p:spPr bwMode="auto">
            <a:xfrm flipV="1">
              <a:off x="4574" y="3124"/>
              <a:ext cx="1" cy="439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31" name="Rectangle 9"/>
            <p:cNvSpPr>
              <a:spLocks noChangeArrowheads="1"/>
            </p:cNvSpPr>
            <p:nvPr/>
          </p:nvSpPr>
          <p:spPr bwMode="auto">
            <a:xfrm>
              <a:off x="1077" y="1154"/>
              <a:ext cx="3607" cy="607"/>
            </a:xfrm>
            <a:prstGeom prst="rect">
              <a:avLst/>
            </a:prstGeom>
            <a:solidFill>
              <a:srgbClr val="CCFFCC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graphicFrame>
          <p:nvGraphicFramePr>
            <p:cNvPr id="645132" name="Object 102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1188" y="1117"/>
            <a:ext cx="3397" cy="6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5152" name="Equation" r:id="rId6" imgW="2450880" imgH="431640" progId="Equation.3">
                    <p:embed/>
                  </p:oleObj>
                </mc:Choice>
                <mc:Fallback>
                  <p:oleObj name="Equation" r:id="rId6" imgW="2450880" imgH="431640" progId="Equation.3">
                    <p:embed/>
                    <p:pic>
                      <p:nvPicPr>
                        <p:cNvPr id="0" name="Object 10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88" y="1117"/>
                          <a:ext cx="3397" cy="6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5133" name="Line 11"/>
            <p:cNvSpPr>
              <a:spLocks noChangeShapeType="1"/>
            </p:cNvSpPr>
            <p:nvPr/>
          </p:nvSpPr>
          <p:spPr bwMode="auto">
            <a:xfrm flipV="1">
              <a:off x="1549" y="1524"/>
              <a:ext cx="277" cy="507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34" name="Line 12"/>
            <p:cNvSpPr>
              <a:spLocks noChangeShapeType="1"/>
            </p:cNvSpPr>
            <p:nvPr/>
          </p:nvSpPr>
          <p:spPr bwMode="auto">
            <a:xfrm>
              <a:off x="3646" y="1512"/>
              <a:ext cx="307" cy="584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prstDash val="dashDot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36" name="Rectangle 15"/>
            <p:cNvSpPr>
              <a:spLocks noChangeArrowheads="1"/>
            </p:cNvSpPr>
            <p:nvPr/>
          </p:nvSpPr>
          <p:spPr bwMode="auto">
            <a:xfrm>
              <a:off x="1998" y="3129"/>
              <a:ext cx="1237" cy="592"/>
            </a:xfrm>
            <a:prstGeom prst="rect">
              <a:avLst/>
            </a:prstGeom>
            <a:solidFill>
              <a:srgbClr val="CCFFCC"/>
            </a:solidFill>
            <a:ln w="28575">
              <a:solidFill>
                <a:srgbClr val="CC33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 i="1"/>
            </a:p>
          </p:txBody>
        </p:sp>
        <p:graphicFrame>
          <p:nvGraphicFramePr>
            <p:cNvPr id="645137" name="Object 102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091" y="3077"/>
            <a:ext cx="999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5153" name="Equation" r:id="rId8" imgW="711000" imgH="431640" progId="Equation.3">
                    <p:embed/>
                  </p:oleObj>
                </mc:Choice>
                <mc:Fallback>
                  <p:oleObj name="Equation" r:id="rId8" imgW="711000" imgH="431640" progId="Equation.3">
                    <p:embed/>
                    <p:pic>
                      <p:nvPicPr>
                        <p:cNvPr id="0" name="Object 10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91" y="3077"/>
                          <a:ext cx="999" cy="6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5138" name="Freeform 17"/>
            <p:cNvSpPr>
              <a:spLocks/>
            </p:cNvSpPr>
            <p:nvPr/>
          </p:nvSpPr>
          <p:spPr bwMode="auto">
            <a:xfrm>
              <a:off x="869" y="3086"/>
              <a:ext cx="1111" cy="281"/>
            </a:xfrm>
            <a:custGeom>
              <a:avLst/>
              <a:gdLst>
                <a:gd name="T0" fmla="*/ 0 w 1111"/>
                <a:gd name="T1" fmla="*/ 0 h 271"/>
                <a:gd name="T2" fmla="*/ 0 w 1111"/>
                <a:gd name="T3" fmla="*/ 301 h 271"/>
                <a:gd name="T4" fmla="*/ 1110 w 1111"/>
                <a:gd name="T5" fmla="*/ 301 h 271"/>
                <a:gd name="T6" fmla="*/ 0 60000 65536"/>
                <a:gd name="T7" fmla="*/ 0 60000 65536"/>
                <a:gd name="T8" fmla="*/ 0 60000 65536"/>
                <a:gd name="T9" fmla="*/ 0 w 1111"/>
                <a:gd name="T10" fmla="*/ 0 h 271"/>
                <a:gd name="T11" fmla="*/ 1111 w 1111"/>
                <a:gd name="T12" fmla="*/ 271 h 27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11" h="271">
                  <a:moveTo>
                    <a:pt x="0" y="0"/>
                  </a:moveTo>
                  <a:lnTo>
                    <a:pt x="0" y="270"/>
                  </a:lnTo>
                  <a:lnTo>
                    <a:pt x="1110" y="270"/>
                  </a:lnTo>
                </a:path>
              </a:pathLst>
            </a:custGeom>
            <a:noFill/>
            <a:ln w="25400" cap="rnd">
              <a:solidFill>
                <a:srgbClr val="CC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 i="1"/>
            </a:p>
          </p:txBody>
        </p:sp>
        <p:sp>
          <p:nvSpPr>
            <p:cNvPr id="645139" name="Freeform 18"/>
            <p:cNvSpPr>
              <a:spLocks/>
            </p:cNvSpPr>
            <p:nvPr/>
          </p:nvSpPr>
          <p:spPr bwMode="auto">
            <a:xfrm>
              <a:off x="3255" y="3131"/>
              <a:ext cx="578" cy="241"/>
            </a:xfrm>
            <a:custGeom>
              <a:avLst/>
              <a:gdLst>
                <a:gd name="T0" fmla="*/ 0 w 631"/>
                <a:gd name="T1" fmla="*/ 240 h 241"/>
                <a:gd name="T2" fmla="*/ 485 w 631"/>
                <a:gd name="T3" fmla="*/ 240 h 241"/>
                <a:gd name="T4" fmla="*/ 485 w 631"/>
                <a:gd name="T5" fmla="*/ 0 h 241"/>
                <a:gd name="T6" fmla="*/ 0 60000 65536"/>
                <a:gd name="T7" fmla="*/ 0 60000 65536"/>
                <a:gd name="T8" fmla="*/ 0 60000 65536"/>
                <a:gd name="T9" fmla="*/ 0 w 631"/>
                <a:gd name="T10" fmla="*/ 0 h 241"/>
                <a:gd name="T11" fmla="*/ 631 w 631"/>
                <a:gd name="T12" fmla="*/ 241 h 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31" h="241">
                  <a:moveTo>
                    <a:pt x="0" y="240"/>
                  </a:moveTo>
                  <a:lnTo>
                    <a:pt x="630" y="240"/>
                  </a:lnTo>
                  <a:lnTo>
                    <a:pt x="630" y="0"/>
                  </a:lnTo>
                </a:path>
              </a:pathLst>
            </a:custGeom>
            <a:noFill/>
            <a:ln w="25400" cap="rnd">
              <a:solidFill>
                <a:srgbClr val="CC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 i="1"/>
            </a:p>
          </p:txBody>
        </p:sp>
        <p:sp>
          <p:nvSpPr>
            <p:cNvPr id="645142" name="Rectangle 20"/>
            <p:cNvSpPr>
              <a:spLocks noChangeArrowheads="1"/>
            </p:cNvSpPr>
            <p:nvPr/>
          </p:nvSpPr>
          <p:spPr bwMode="auto">
            <a:xfrm>
              <a:off x="5279" y="2860"/>
              <a:ext cx="29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Z</a:t>
              </a:r>
            </a:p>
          </p:txBody>
        </p:sp>
        <p:sp>
          <p:nvSpPr>
            <p:cNvPr id="645143" name="Line 21"/>
            <p:cNvSpPr>
              <a:spLocks noChangeShapeType="1"/>
            </p:cNvSpPr>
            <p:nvPr/>
          </p:nvSpPr>
          <p:spPr bwMode="auto">
            <a:xfrm>
              <a:off x="258" y="2841"/>
              <a:ext cx="205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44" name="Freeform 22"/>
            <p:cNvSpPr>
              <a:spLocks/>
            </p:cNvSpPr>
            <p:nvPr/>
          </p:nvSpPr>
          <p:spPr bwMode="auto">
            <a:xfrm>
              <a:off x="258" y="1843"/>
              <a:ext cx="1076" cy="987"/>
            </a:xfrm>
            <a:custGeom>
              <a:avLst/>
              <a:gdLst>
                <a:gd name="T0" fmla="*/ 0 w 1076"/>
                <a:gd name="T1" fmla="*/ 986 h 987"/>
                <a:gd name="T2" fmla="*/ 157 w 1076"/>
                <a:gd name="T3" fmla="*/ 979 h 987"/>
                <a:gd name="T4" fmla="*/ 267 w 1076"/>
                <a:gd name="T5" fmla="*/ 958 h 987"/>
                <a:gd name="T6" fmla="*/ 337 w 1076"/>
                <a:gd name="T7" fmla="*/ 929 h 987"/>
                <a:gd name="T8" fmla="*/ 432 w 1076"/>
                <a:gd name="T9" fmla="*/ 865 h 987"/>
                <a:gd name="T10" fmla="*/ 518 w 1076"/>
                <a:gd name="T11" fmla="*/ 773 h 987"/>
                <a:gd name="T12" fmla="*/ 596 w 1076"/>
                <a:gd name="T13" fmla="*/ 660 h 987"/>
                <a:gd name="T14" fmla="*/ 643 w 1076"/>
                <a:gd name="T15" fmla="*/ 553 h 987"/>
                <a:gd name="T16" fmla="*/ 698 w 1076"/>
                <a:gd name="T17" fmla="*/ 411 h 987"/>
                <a:gd name="T18" fmla="*/ 761 w 1076"/>
                <a:gd name="T19" fmla="*/ 262 h 987"/>
                <a:gd name="T20" fmla="*/ 808 w 1076"/>
                <a:gd name="T21" fmla="*/ 156 h 987"/>
                <a:gd name="T22" fmla="*/ 871 w 1076"/>
                <a:gd name="T23" fmla="*/ 64 h 987"/>
                <a:gd name="T24" fmla="*/ 949 w 1076"/>
                <a:gd name="T25" fmla="*/ 14 h 987"/>
                <a:gd name="T26" fmla="*/ 1020 w 1076"/>
                <a:gd name="T27" fmla="*/ 0 h 987"/>
                <a:gd name="T28" fmla="*/ 1075 w 1076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6"/>
                <a:gd name="T46" fmla="*/ 0 h 987"/>
                <a:gd name="T47" fmla="*/ 1076 w 1076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6" h="987">
                  <a:moveTo>
                    <a:pt x="0" y="986"/>
                  </a:moveTo>
                  <a:lnTo>
                    <a:pt x="157" y="979"/>
                  </a:lnTo>
                  <a:lnTo>
                    <a:pt x="267" y="958"/>
                  </a:lnTo>
                  <a:lnTo>
                    <a:pt x="337" y="929"/>
                  </a:lnTo>
                  <a:lnTo>
                    <a:pt x="432" y="865"/>
                  </a:lnTo>
                  <a:lnTo>
                    <a:pt x="518" y="773"/>
                  </a:lnTo>
                  <a:lnTo>
                    <a:pt x="596" y="660"/>
                  </a:lnTo>
                  <a:lnTo>
                    <a:pt x="643" y="553"/>
                  </a:lnTo>
                  <a:lnTo>
                    <a:pt x="698" y="411"/>
                  </a:lnTo>
                  <a:lnTo>
                    <a:pt x="761" y="262"/>
                  </a:lnTo>
                  <a:lnTo>
                    <a:pt x="808" y="156"/>
                  </a:lnTo>
                  <a:lnTo>
                    <a:pt x="871" y="64"/>
                  </a:lnTo>
                  <a:lnTo>
                    <a:pt x="949" y="14"/>
                  </a:lnTo>
                  <a:lnTo>
                    <a:pt x="1020" y="0"/>
                  </a:lnTo>
                  <a:lnTo>
                    <a:pt x="1075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45" name="Freeform 23"/>
            <p:cNvSpPr>
              <a:spLocks/>
            </p:cNvSpPr>
            <p:nvPr/>
          </p:nvSpPr>
          <p:spPr bwMode="auto">
            <a:xfrm>
              <a:off x="1243" y="1843"/>
              <a:ext cx="1073" cy="987"/>
            </a:xfrm>
            <a:custGeom>
              <a:avLst/>
              <a:gdLst>
                <a:gd name="T0" fmla="*/ 1072 w 1073"/>
                <a:gd name="T1" fmla="*/ 986 h 987"/>
                <a:gd name="T2" fmla="*/ 916 w 1073"/>
                <a:gd name="T3" fmla="*/ 979 h 987"/>
                <a:gd name="T4" fmla="*/ 806 w 1073"/>
                <a:gd name="T5" fmla="*/ 958 h 987"/>
                <a:gd name="T6" fmla="*/ 736 w 1073"/>
                <a:gd name="T7" fmla="*/ 929 h 987"/>
                <a:gd name="T8" fmla="*/ 642 w 1073"/>
                <a:gd name="T9" fmla="*/ 865 h 987"/>
                <a:gd name="T10" fmla="*/ 556 w 1073"/>
                <a:gd name="T11" fmla="*/ 773 h 987"/>
                <a:gd name="T12" fmla="*/ 477 w 1073"/>
                <a:gd name="T13" fmla="*/ 660 h 987"/>
                <a:gd name="T14" fmla="*/ 430 w 1073"/>
                <a:gd name="T15" fmla="*/ 553 h 987"/>
                <a:gd name="T16" fmla="*/ 376 w 1073"/>
                <a:gd name="T17" fmla="*/ 411 h 987"/>
                <a:gd name="T18" fmla="*/ 313 w 1073"/>
                <a:gd name="T19" fmla="*/ 262 h 987"/>
                <a:gd name="T20" fmla="*/ 266 w 1073"/>
                <a:gd name="T21" fmla="*/ 156 h 987"/>
                <a:gd name="T22" fmla="*/ 203 w 1073"/>
                <a:gd name="T23" fmla="*/ 64 h 987"/>
                <a:gd name="T24" fmla="*/ 125 w 1073"/>
                <a:gd name="T25" fmla="*/ 14 h 987"/>
                <a:gd name="T26" fmla="*/ 55 w 1073"/>
                <a:gd name="T27" fmla="*/ 0 h 987"/>
                <a:gd name="T28" fmla="*/ 0 w 107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3"/>
                <a:gd name="T46" fmla="*/ 0 h 987"/>
                <a:gd name="T47" fmla="*/ 1073 w 107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3" h="987">
                  <a:moveTo>
                    <a:pt x="1072" y="986"/>
                  </a:moveTo>
                  <a:lnTo>
                    <a:pt x="916" y="979"/>
                  </a:lnTo>
                  <a:lnTo>
                    <a:pt x="806" y="958"/>
                  </a:lnTo>
                  <a:lnTo>
                    <a:pt x="736" y="929"/>
                  </a:lnTo>
                  <a:lnTo>
                    <a:pt x="642" y="865"/>
                  </a:lnTo>
                  <a:lnTo>
                    <a:pt x="556" y="773"/>
                  </a:lnTo>
                  <a:lnTo>
                    <a:pt x="477" y="660"/>
                  </a:lnTo>
                  <a:lnTo>
                    <a:pt x="430" y="553"/>
                  </a:lnTo>
                  <a:lnTo>
                    <a:pt x="376" y="411"/>
                  </a:lnTo>
                  <a:lnTo>
                    <a:pt x="313" y="262"/>
                  </a:lnTo>
                  <a:lnTo>
                    <a:pt x="266" y="156"/>
                  </a:lnTo>
                  <a:lnTo>
                    <a:pt x="203" y="64"/>
                  </a:lnTo>
                  <a:lnTo>
                    <a:pt x="125" y="14"/>
                  </a:lnTo>
                  <a:lnTo>
                    <a:pt x="55" y="0"/>
                  </a:lnTo>
                  <a:lnTo>
                    <a:pt x="0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46" name="Rectangle 24"/>
            <p:cNvSpPr>
              <a:spLocks noChangeArrowheads="1"/>
            </p:cNvSpPr>
            <p:nvPr/>
          </p:nvSpPr>
          <p:spPr bwMode="auto">
            <a:xfrm>
              <a:off x="1193" y="2770"/>
              <a:ext cx="4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>
                  <a:latin typeface="Symbol" pitchFamily="18" charset="2"/>
                </a:rPr>
                <a:t></a:t>
              </a:r>
            </a:p>
          </p:txBody>
        </p:sp>
        <p:sp>
          <p:nvSpPr>
            <p:cNvPr id="645147" name="Freeform 25"/>
            <p:cNvSpPr>
              <a:spLocks/>
            </p:cNvSpPr>
            <p:nvPr/>
          </p:nvSpPr>
          <p:spPr bwMode="auto">
            <a:xfrm>
              <a:off x="1642" y="2044"/>
              <a:ext cx="232" cy="239"/>
            </a:xfrm>
            <a:custGeom>
              <a:avLst/>
              <a:gdLst>
                <a:gd name="T0" fmla="*/ 231 w 232"/>
                <a:gd name="T1" fmla="*/ 0 h 239"/>
                <a:gd name="T2" fmla="*/ 116 w 232"/>
                <a:gd name="T3" fmla="*/ 106 h 239"/>
                <a:gd name="T4" fmla="*/ 179 w 232"/>
                <a:gd name="T5" fmla="*/ 88 h 239"/>
                <a:gd name="T6" fmla="*/ 0 w 232"/>
                <a:gd name="T7" fmla="*/ 238 h 2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2"/>
                <a:gd name="T13" fmla="*/ 0 h 239"/>
                <a:gd name="T14" fmla="*/ 232 w 232"/>
                <a:gd name="T15" fmla="*/ 239 h 2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2" h="239">
                  <a:moveTo>
                    <a:pt x="231" y="0"/>
                  </a:moveTo>
                  <a:lnTo>
                    <a:pt x="116" y="106"/>
                  </a:lnTo>
                  <a:lnTo>
                    <a:pt x="179" y="88"/>
                  </a:lnTo>
                  <a:lnTo>
                    <a:pt x="0" y="238"/>
                  </a:lnTo>
                </a:path>
              </a:pathLst>
            </a:custGeom>
            <a:noFill/>
            <a:ln w="19050" cap="rnd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48" name="Rectangle 26"/>
            <p:cNvSpPr>
              <a:spLocks noChangeArrowheads="1"/>
            </p:cNvSpPr>
            <p:nvPr/>
          </p:nvSpPr>
          <p:spPr bwMode="auto">
            <a:xfrm>
              <a:off x="753" y="2784"/>
              <a:ext cx="22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800" i="1"/>
                <a:t>a</a:t>
              </a:r>
            </a:p>
          </p:txBody>
        </p:sp>
        <p:sp>
          <p:nvSpPr>
            <p:cNvPr id="645149" name="Rectangle 27"/>
            <p:cNvSpPr>
              <a:spLocks noChangeArrowheads="1"/>
            </p:cNvSpPr>
            <p:nvPr/>
          </p:nvSpPr>
          <p:spPr bwMode="auto">
            <a:xfrm>
              <a:off x="1471" y="2797"/>
              <a:ext cx="22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800" i="1"/>
                <a:t>b</a:t>
              </a:r>
            </a:p>
          </p:txBody>
        </p:sp>
        <p:sp>
          <p:nvSpPr>
            <p:cNvPr id="645150" name="Rectangle 28"/>
            <p:cNvSpPr>
              <a:spLocks noChangeArrowheads="1"/>
            </p:cNvSpPr>
            <p:nvPr/>
          </p:nvSpPr>
          <p:spPr bwMode="auto">
            <a:xfrm>
              <a:off x="4717" y="1741"/>
              <a:ext cx="81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N(</a:t>
              </a:r>
              <a:r>
                <a:rPr lang="fr-CA" sz="2800" i="1">
                  <a:latin typeface="Symbol" pitchFamily="18" charset="2"/>
                </a:rPr>
                <a:t></a:t>
              </a:r>
              <a:r>
                <a:rPr lang="fr-CA" sz="2800" i="1"/>
                <a:t>)</a:t>
              </a:r>
            </a:p>
          </p:txBody>
        </p:sp>
        <p:sp>
          <p:nvSpPr>
            <p:cNvPr id="645151" name="Line 29"/>
            <p:cNvSpPr>
              <a:spLocks noChangeShapeType="1"/>
            </p:cNvSpPr>
            <p:nvPr/>
          </p:nvSpPr>
          <p:spPr bwMode="auto">
            <a:xfrm>
              <a:off x="3188" y="2868"/>
              <a:ext cx="217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52" name="Freeform 30"/>
            <p:cNvSpPr>
              <a:spLocks/>
            </p:cNvSpPr>
            <p:nvPr/>
          </p:nvSpPr>
          <p:spPr bwMode="auto">
            <a:xfrm>
              <a:off x="3176" y="1876"/>
              <a:ext cx="1133" cy="987"/>
            </a:xfrm>
            <a:custGeom>
              <a:avLst/>
              <a:gdLst>
                <a:gd name="T0" fmla="*/ 0 w 1133"/>
                <a:gd name="T1" fmla="*/ 986 h 987"/>
                <a:gd name="T2" fmla="*/ 165 w 1133"/>
                <a:gd name="T3" fmla="*/ 979 h 987"/>
                <a:gd name="T4" fmla="*/ 281 w 1133"/>
                <a:gd name="T5" fmla="*/ 958 h 987"/>
                <a:gd name="T6" fmla="*/ 355 w 1133"/>
                <a:gd name="T7" fmla="*/ 929 h 987"/>
                <a:gd name="T8" fmla="*/ 454 w 1133"/>
                <a:gd name="T9" fmla="*/ 865 h 987"/>
                <a:gd name="T10" fmla="*/ 545 w 1133"/>
                <a:gd name="T11" fmla="*/ 773 h 987"/>
                <a:gd name="T12" fmla="*/ 628 w 1133"/>
                <a:gd name="T13" fmla="*/ 660 h 987"/>
                <a:gd name="T14" fmla="*/ 678 w 1133"/>
                <a:gd name="T15" fmla="*/ 553 h 987"/>
                <a:gd name="T16" fmla="*/ 735 w 1133"/>
                <a:gd name="T17" fmla="*/ 411 h 987"/>
                <a:gd name="T18" fmla="*/ 801 w 1133"/>
                <a:gd name="T19" fmla="*/ 262 h 987"/>
                <a:gd name="T20" fmla="*/ 851 w 1133"/>
                <a:gd name="T21" fmla="*/ 156 h 987"/>
                <a:gd name="T22" fmla="*/ 917 w 1133"/>
                <a:gd name="T23" fmla="*/ 64 h 987"/>
                <a:gd name="T24" fmla="*/ 1000 w 1133"/>
                <a:gd name="T25" fmla="*/ 14 h 987"/>
                <a:gd name="T26" fmla="*/ 1074 w 1133"/>
                <a:gd name="T27" fmla="*/ 0 h 987"/>
                <a:gd name="T28" fmla="*/ 1132 w 113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33"/>
                <a:gd name="T46" fmla="*/ 0 h 987"/>
                <a:gd name="T47" fmla="*/ 1133 w 113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33" h="987">
                  <a:moveTo>
                    <a:pt x="0" y="986"/>
                  </a:moveTo>
                  <a:lnTo>
                    <a:pt x="165" y="979"/>
                  </a:lnTo>
                  <a:lnTo>
                    <a:pt x="281" y="958"/>
                  </a:lnTo>
                  <a:lnTo>
                    <a:pt x="355" y="929"/>
                  </a:lnTo>
                  <a:lnTo>
                    <a:pt x="454" y="865"/>
                  </a:lnTo>
                  <a:lnTo>
                    <a:pt x="545" y="773"/>
                  </a:lnTo>
                  <a:lnTo>
                    <a:pt x="628" y="660"/>
                  </a:lnTo>
                  <a:lnTo>
                    <a:pt x="678" y="553"/>
                  </a:lnTo>
                  <a:lnTo>
                    <a:pt x="735" y="411"/>
                  </a:lnTo>
                  <a:lnTo>
                    <a:pt x="801" y="262"/>
                  </a:lnTo>
                  <a:lnTo>
                    <a:pt x="851" y="156"/>
                  </a:lnTo>
                  <a:lnTo>
                    <a:pt x="917" y="64"/>
                  </a:lnTo>
                  <a:lnTo>
                    <a:pt x="1000" y="14"/>
                  </a:lnTo>
                  <a:lnTo>
                    <a:pt x="1074" y="0"/>
                  </a:lnTo>
                  <a:lnTo>
                    <a:pt x="1132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53" name="Freeform 31"/>
            <p:cNvSpPr>
              <a:spLocks/>
            </p:cNvSpPr>
            <p:nvPr/>
          </p:nvSpPr>
          <p:spPr bwMode="auto">
            <a:xfrm>
              <a:off x="4213" y="1876"/>
              <a:ext cx="1134" cy="987"/>
            </a:xfrm>
            <a:custGeom>
              <a:avLst/>
              <a:gdLst>
                <a:gd name="T0" fmla="*/ 1133 w 1134"/>
                <a:gd name="T1" fmla="*/ 986 h 987"/>
                <a:gd name="T2" fmla="*/ 968 w 1134"/>
                <a:gd name="T3" fmla="*/ 979 h 987"/>
                <a:gd name="T4" fmla="*/ 852 w 1134"/>
                <a:gd name="T5" fmla="*/ 958 h 987"/>
                <a:gd name="T6" fmla="*/ 777 w 1134"/>
                <a:gd name="T7" fmla="*/ 929 h 987"/>
                <a:gd name="T8" fmla="*/ 678 w 1134"/>
                <a:gd name="T9" fmla="*/ 865 h 987"/>
                <a:gd name="T10" fmla="*/ 587 w 1134"/>
                <a:gd name="T11" fmla="*/ 773 h 987"/>
                <a:gd name="T12" fmla="*/ 504 w 1134"/>
                <a:gd name="T13" fmla="*/ 660 h 987"/>
                <a:gd name="T14" fmla="*/ 455 w 1134"/>
                <a:gd name="T15" fmla="*/ 553 h 987"/>
                <a:gd name="T16" fmla="*/ 397 w 1134"/>
                <a:gd name="T17" fmla="*/ 411 h 987"/>
                <a:gd name="T18" fmla="*/ 331 w 1134"/>
                <a:gd name="T19" fmla="*/ 262 h 987"/>
                <a:gd name="T20" fmla="*/ 281 w 1134"/>
                <a:gd name="T21" fmla="*/ 156 h 987"/>
                <a:gd name="T22" fmla="*/ 215 w 1134"/>
                <a:gd name="T23" fmla="*/ 64 h 987"/>
                <a:gd name="T24" fmla="*/ 132 w 1134"/>
                <a:gd name="T25" fmla="*/ 14 h 987"/>
                <a:gd name="T26" fmla="*/ 58 w 1134"/>
                <a:gd name="T27" fmla="*/ 0 h 987"/>
                <a:gd name="T28" fmla="*/ 0 w 1134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34"/>
                <a:gd name="T46" fmla="*/ 0 h 987"/>
                <a:gd name="T47" fmla="*/ 1134 w 1134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34" h="987">
                  <a:moveTo>
                    <a:pt x="1133" y="986"/>
                  </a:moveTo>
                  <a:lnTo>
                    <a:pt x="968" y="979"/>
                  </a:lnTo>
                  <a:lnTo>
                    <a:pt x="852" y="958"/>
                  </a:lnTo>
                  <a:lnTo>
                    <a:pt x="777" y="929"/>
                  </a:lnTo>
                  <a:lnTo>
                    <a:pt x="678" y="865"/>
                  </a:lnTo>
                  <a:lnTo>
                    <a:pt x="587" y="773"/>
                  </a:lnTo>
                  <a:lnTo>
                    <a:pt x="504" y="660"/>
                  </a:lnTo>
                  <a:lnTo>
                    <a:pt x="455" y="553"/>
                  </a:lnTo>
                  <a:lnTo>
                    <a:pt x="397" y="411"/>
                  </a:lnTo>
                  <a:lnTo>
                    <a:pt x="331" y="262"/>
                  </a:lnTo>
                  <a:lnTo>
                    <a:pt x="281" y="156"/>
                  </a:lnTo>
                  <a:lnTo>
                    <a:pt x="215" y="64"/>
                  </a:lnTo>
                  <a:lnTo>
                    <a:pt x="132" y="14"/>
                  </a:lnTo>
                  <a:lnTo>
                    <a:pt x="58" y="0"/>
                  </a:lnTo>
                  <a:lnTo>
                    <a:pt x="0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54" name="Rectangle 32"/>
            <p:cNvSpPr>
              <a:spLocks noChangeArrowheads="1"/>
            </p:cNvSpPr>
            <p:nvPr/>
          </p:nvSpPr>
          <p:spPr bwMode="auto">
            <a:xfrm>
              <a:off x="4137" y="2803"/>
              <a:ext cx="4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0</a:t>
              </a:r>
            </a:p>
          </p:txBody>
        </p:sp>
        <p:sp>
          <p:nvSpPr>
            <p:cNvPr id="645155" name="Freeform 33"/>
            <p:cNvSpPr>
              <a:spLocks/>
            </p:cNvSpPr>
            <p:nvPr/>
          </p:nvSpPr>
          <p:spPr bwMode="auto">
            <a:xfrm>
              <a:off x="4635" y="2077"/>
              <a:ext cx="245" cy="239"/>
            </a:xfrm>
            <a:custGeom>
              <a:avLst/>
              <a:gdLst>
                <a:gd name="T0" fmla="*/ 244 w 245"/>
                <a:gd name="T1" fmla="*/ 0 h 239"/>
                <a:gd name="T2" fmla="*/ 122 w 245"/>
                <a:gd name="T3" fmla="*/ 106 h 239"/>
                <a:gd name="T4" fmla="*/ 189 w 245"/>
                <a:gd name="T5" fmla="*/ 88 h 239"/>
                <a:gd name="T6" fmla="*/ 0 w 245"/>
                <a:gd name="T7" fmla="*/ 238 h 2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5"/>
                <a:gd name="T13" fmla="*/ 0 h 239"/>
                <a:gd name="T14" fmla="*/ 245 w 245"/>
                <a:gd name="T15" fmla="*/ 239 h 2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5" h="239">
                  <a:moveTo>
                    <a:pt x="244" y="0"/>
                  </a:moveTo>
                  <a:lnTo>
                    <a:pt x="122" y="106"/>
                  </a:lnTo>
                  <a:lnTo>
                    <a:pt x="189" y="88"/>
                  </a:lnTo>
                  <a:lnTo>
                    <a:pt x="0" y="238"/>
                  </a:lnTo>
                </a:path>
              </a:pathLst>
            </a:custGeom>
            <a:noFill/>
            <a:ln w="19050" cap="rnd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56" name="Rectangle 34"/>
            <p:cNvSpPr>
              <a:spLocks noChangeArrowheads="1"/>
            </p:cNvSpPr>
            <p:nvPr/>
          </p:nvSpPr>
          <p:spPr bwMode="auto">
            <a:xfrm>
              <a:off x="3684" y="2749"/>
              <a:ext cx="277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800" i="1"/>
                <a:t>z</a:t>
              </a:r>
              <a:r>
                <a:rPr lang="fr-CA" sz="2800" i="1" baseline="-25000"/>
                <a:t>1</a:t>
              </a:r>
            </a:p>
          </p:txBody>
        </p:sp>
        <p:sp>
          <p:nvSpPr>
            <p:cNvPr id="645157" name="Rectangle 35"/>
            <p:cNvSpPr>
              <a:spLocks noChangeArrowheads="1"/>
            </p:cNvSpPr>
            <p:nvPr/>
          </p:nvSpPr>
          <p:spPr bwMode="auto">
            <a:xfrm>
              <a:off x="4443" y="2748"/>
              <a:ext cx="277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800" i="1"/>
                <a:t>z</a:t>
              </a:r>
              <a:r>
                <a:rPr lang="fr-CA" sz="2800" i="1" baseline="-25000"/>
                <a:t>2</a:t>
              </a:r>
            </a:p>
          </p:txBody>
        </p:sp>
        <p:sp>
          <p:nvSpPr>
            <p:cNvPr id="645158" name="AutoShape 36"/>
            <p:cNvSpPr>
              <a:spLocks noChangeArrowheads="1"/>
            </p:cNvSpPr>
            <p:nvPr/>
          </p:nvSpPr>
          <p:spPr bwMode="auto">
            <a:xfrm>
              <a:off x="2603" y="2136"/>
              <a:ext cx="418" cy="445"/>
            </a:xfrm>
            <a:prstGeom prst="rightArrow">
              <a:avLst>
                <a:gd name="adj1" fmla="val 50000"/>
                <a:gd name="adj2" fmla="val 50060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59" name="Rectangle 38"/>
            <p:cNvSpPr>
              <a:spLocks noChangeArrowheads="1"/>
            </p:cNvSpPr>
            <p:nvPr/>
          </p:nvSpPr>
          <p:spPr bwMode="auto">
            <a:xfrm>
              <a:off x="1751" y="1748"/>
              <a:ext cx="123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800" i="1"/>
                <a:t>N(</a:t>
              </a:r>
              <a:r>
                <a:rPr lang="fr-CA" sz="2800" i="1">
                  <a:latin typeface="Symbol" pitchFamily="18" charset="2"/>
                </a:rPr>
                <a:t></a:t>
              </a:r>
              <a:r>
                <a:rPr lang="fr-CA" sz="2800" i="1" baseline="30000">
                  <a:latin typeface="Symbol" pitchFamily="18" charset="2"/>
                </a:rPr>
                <a:t></a:t>
              </a:r>
              <a:r>
                <a:rPr lang="fr-CA" sz="2800" i="1"/>
                <a:t>/n)</a:t>
              </a:r>
            </a:p>
          </p:txBody>
        </p:sp>
        <p:sp>
          <p:nvSpPr>
            <p:cNvPr id="645160" name="Line 39"/>
            <p:cNvSpPr>
              <a:spLocks noChangeShapeType="1"/>
            </p:cNvSpPr>
            <p:nvPr/>
          </p:nvSpPr>
          <p:spPr bwMode="auto">
            <a:xfrm flipV="1">
              <a:off x="867" y="2467"/>
              <a:ext cx="1" cy="3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61" name="Line 40"/>
            <p:cNvSpPr>
              <a:spLocks noChangeShapeType="1"/>
            </p:cNvSpPr>
            <p:nvPr/>
          </p:nvSpPr>
          <p:spPr bwMode="auto">
            <a:xfrm flipV="1">
              <a:off x="1570" y="2143"/>
              <a:ext cx="1" cy="69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62" name="Line 41"/>
            <p:cNvSpPr>
              <a:spLocks noChangeShapeType="1"/>
            </p:cNvSpPr>
            <p:nvPr/>
          </p:nvSpPr>
          <p:spPr bwMode="auto">
            <a:xfrm flipV="1">
              <a:off x="3818" y="2503"/>
              <a:ext cx="1" cy="3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63" name="Line 42"/>
            <p:cNvSpPr>
              <a:spLocks noChangeShapeType="1"/>
            </p:cNvSpPr>
            <p:nvPr/>
          </p:nvSpPr>
          <p:spPr bwMode="auto">
            <a:xfrm flipV="1">
              <a:off x="4546" y="2152"/>
              <a:ext cx="1" cy="7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64" name="Line 43"/>
            <p:cNvSpPr>
              <a:spLocks noChangeShapeType="1"/>
            </p:cNvSpPr>
            <p:nvPr/>
          </p:nvSpPr>
          <p:spPr bwMode="auto">
            <a:xfrm>
              <a:off x="1296" y="1839"/>
              <a:ext cx="0" cy="9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65" name="Line 44"/>
            <p:cNvSpPr>
              <a:spLocks noChangeShapeType="1"/>
            </p:cNvSpPr>
            <p:nvPr/>
          </p:nvSpPr>
          <p:spPr bwMode="auto">
            <a:xfrm>
              <a:off x="4254" y="1869"/>
              <a:ext cx="0" cy="100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5166" name="AutoShape 46"/>
            <p:cNvSpPr>
              <a:spLocks noChangeAspect="1" noChangeArrowheads="1" noTextEdit="1"/>
            </p:cNvSpPr>
            <p:nvPr/>
          </p:nvSpPr>
          <p:spPr bwMode="auto">
            <a:xfrm>
              <a:off x="2329" y="2801"/>
              <a:ext cx="214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68" name="Line 48"/>
            <p:cNvSpPr>
              <a:spLocks noChangeShapeType="1"/>
            </p:cNvSpPr>
            <p:nvPr/>
          </p:nvSpPr>
          <p:spPr bwMode="auto">
            <a:xfrm>
              <a:off x="2374" y="2874"/>
              <a:ext cx="14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69" name="Rectangle 49"/>
            <p:cNvSpPr>
              <a:spLocks noChangeArrowheads="1"/>
            </p:cNvSpPr>
            <p:nvPr/>
          </p:nvSpPr>
          <p:spPr bwMode="auto">
            <a:xfrm>
              <a:off x="2362" y="2839"/>
              <a:ext cx="122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fr-FR" sz="2500" i="1">
                  <a:solidFill>
                    <a:srgbClr val="000000"/>
                  </a:solidFill>
                </a:rPr>
                <a:t>X</a:t>
              </a:r>
              <a:endParaRPr lang="fr-FR" i="1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1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57263" y="1852613"/>
            <a:ext cx="7653337" cy="4338637"/>
          </a:xfrm>
        </p:spPr>
        <p:txBody>
          <a:bodyPr>
            <a:normAutofit/>
          </a:bodyPr>
          <a:lstStyle/>
          <a:p>
            <a:r>
              <a:rPr lang="fr-CA" sz="3200" dirty="0"/>
              <a:t>Les résultats d’un test d’aptitude sont distribués selon une loi normale de moyenne </a:t>
            </a:r>
            <a:r>
              <a:rPr lang="fr-CA" sz="3200" i="1" dirty="0">
                <a:latin typeface="Symbol" pitchFamily="18" charset="2"/>
              </a:rPr>
              <a:t></a:t>
            </a:r>
            <a:r>
              <a:rPr lang="fr-CA" sz="3200" i="1" dirty="0"/>
              <a:t> = 150</a:t>
            </a:r>
            <a:r>
              <a:rPr lang="fr-CA" sz="3200" dirty="0"/>
              <a:t> et de variance </a:t>
            </a:r>
            <a:r>
              <a:rPr lang="fr-CA" sz="3200" i="1" dirty="0">
                <a:latin typeface="Symbol" pitchFamily="18" charset="2"/>
              </a:rPr>
              <a:t></a:t>
            </a:r>
            <a:r>
              <a:rPr lang="fr-CA" sz="3200" i="1" baseline="30000" dirty="0"/>
              <a:t>2</a:t>
            </a:r>
            <a:r>
              <a:rPr lang="fr-CA" sz="3200" i="1" dirty="0"/>
              <a:t> = 100</a:t>
            </a:r>
          </a:p>
          <a:p>
            <a:r>
              <a:rPr lang="fr-CA" sz="3200" dirty="0"/>
              <a:t>On fait passer le test à un échantillon aléatoire de 25 individus</a:t>
            </a:r>
          </a:p>
          <a:p>
            <a:r>
              <a:rPr lang="fr-CA" sz="3200" dirty="0"/>
              <a:t>Déterminer les caractéristiques de la distribution d’échantillonnage </a:t>
            </a:r>
            <a:r>
              <a:rPr lang="fr-CA" sz="3200" i="1" dirty="0"/>
              <a:t>X</a:t>
            </a:r>
            <a:endParaRPr lang="fr-FR" sz="3200" i="1" dirty="0"/>
          </a:p>
        </p:txBody>
      </p:sp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4BEB26BF-A74D-415A-B79E-5A030B92EEA6}" type="slidenum">
              <a:rPr lang="fr-FR"/>
              <a:pPr/>
              <a:t>19</a:t>
            </a:fld>
            <a:endParaRPr lang="fr-FR"/>
          </a:p>
        </p:txBody>
      </p:sp>
      <p:sp>
        <p:nvSpPr>
          <p:cNvPr id="6461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487998"/>
            <a:ext cx="8229600" cy="1143000"/>
          </a:xfrm>
        </p:spPr>
        <p:txBody>
          <a:bodyPr/>
          <a:lstStyle/>
          <a:p>
            <a:r>
              <a:rPr lang="fr-CA" sz="3600" dirty="0">
                <a:solidFill>
                  <a:schemeClr val="tx1"/>
                </a:solidFill>
              </a:rPr>
              <a:t>Exemple 2: distribution d’échantillonnage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46149" name="Line 4"/>
          <p:cNvSpPr>
            <a:spLocks noChangeShapeType="1"/>
          </p:cNvSpPr>
          <p:nvPr/>
        </p:nvSpPr>
        <p:spPr bwMode="auto">
          <a:xfrm>
            <a:off x="4058285" y="5043170"/>
            <a:ext cx="2206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5F49F016-92D7-441F-BBD2-ABCE1C3A2A12}" type="slidenum">
              <a:rPr lang="fr-FR"/>
              <a:pPr/>
              <a:t>20</a:t>
            </a:fld>
            <a:endParaRPr lang="fr-FR"/>
          </a:p>
        </p:txBody>
      </p:sp>
      <p:sp>
        <p:nvSpPr>
          <p:cNvPr id="6471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0888" y="407195"/>
            <a:ext cx="8229600" cy="1143000"/>
          </a:xfrm>
        </p:spPr>
        <p:txBody>
          <a:bodyPr>
            <a:noAutofit/>
          </a:bodyPr>
          <a:lstStyle/>
          <a:p>
            <a:r>
              <a:rPr lang="fr-CA" sz="3600" dirty="0">
                <a:solidFill>
                  <a:schemeClr val="tx1"/>
                </a:solidFill>
              </a:rPr>
              <a:t>Exemple 2: forme de la distribution d’échantillonnage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4717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0094" y="1878172"/>
            <a:ext cx="8229600" cy="4525963"/>
          </a:xfrm>
        </p:spPr>
        <p:txBody>
          <a:bodyPr>
            <a:normAutofit/>
          </a:bodyPr>
          <a:lstStyle/>
          <a:p>
            <a:r>
              <a:rPr lang="fr-CA" sz="3200" dirty="0"/>
              <a:t>Puisque la population échantillonnée est distribuée normalement, la distribution d’échantillonnage de </a:t>
            </a:r>
            <a:r>
              <a:rPr lang="fr-CA" sz="3200" i="1" dirty="0"/>
              <a:t>X</a:t>
            </a:r>
            <a:r>
              <a:rPr lang="fr-CA" sz="3200" dirty="0"/>
              <a:t> sera également une distribution normale</a:t>
            </a:r>
            <a:endParaRPr lang="fr-FR" sz="3200" dirty="0"/>
          </a:p>
        </p:txBody>
      </p:sp>
      <p:sp>
        <p:nvSpPr>
          <p:cNvPr id="647173" name="Line 4"/>
          <p:cNvSpPr>
            <a:spLocks noChangeShapeType="1"/>
          </p:cNvSpPr>
          <p:nvPr/>
        </p:nvSpPr>
        <p:spPr bwMode="auto">
          <a:xfrm>
            <a:off x="8616792" y="2473643"/>
            <a:ext cx="22066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647182" name="Group 14"/>
          <p:cNvGrpSpPr>
            <a:grpSpLocks/>
          </p:cNvGrpSpPr>
          <p:nvPr/>
        </p:nvGrpSpPr>
        <p:grpSpPr bwMode="auto">
          <a:xfrm>
            <a:off x="2093913" y="3743325"/>
            <a:ext cx="6202362" cy="2105025"/>
            <a:chOff x="1319" y="2358"/>
            <a:chExt cx="3907" cy="1326"/>
          </a:xfrm>
        </p:grpSpPr>
        <p:sp>
          <p:nvSpPr>
            <p:cNvPr id="647174" name="Line 22"/>
            <p:cNvSpPr>
              <a:spLocks noChangeShapeType="1"/>
            </p:cNvSpPr>
            <p:nvPr/>
          </p:nvSpPr>
          <p:spPr bwMode="auto">
            <a:xfrm>
              <a:off x="1319" y="3428"/>
              <a:ext cx="30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7175" name="Freeform 23"/>
            <p:cNvSpPr>
              <a:spLocks/>
            </p:cNvSpPr>
            <p:nvPr/>
          </p:nvSpPr>
          <p:spPr bwMode="auto">
            <a:xfrm>
              <a:off x="2872" y="2362"/>
              <a:ext cx="1454" cy="1066"/>
            </a:xfrm>
            <a:custGeom>
              <a:avLst/>
              <a:gdLst>
                <a:gd name="T0" fmla="*/ 2147483647 w 1454"/>
                <a:gd name="T1" fmla="*/ 2147483647 h 1066"/>
                <a:gd name="T2" fmla="*/ 2147483647 w 1454"/>
                <a:gd name="T3" fmla="*/ 2147483647 h 1066"/>
                <a:gd name="T4" fmla="*/ 2147483647 w 1454"/>
                <a:gd name="T5" fmla="*/ 2147483647 h 1066"/>
                <a:gd name="T6" fmla="*/ 2147483647 w 1454"/>
                <a:gd name="T7" fmla="*/ 2147483647 h 1066"/>
                <a:gd name="T8" fmla="*/ 2147483647 w 1454"/>
                <a:gd name="T9" fmla="*/ 2147483647 h 1066"/>
                <a:gd name="T10" fmla="*/ 2147483647 w 1454"/>
                <a:gd name="T11" fmla="*/ 2147483647 h 1066"/>
                <a:gd name="T12" fmla="*/ 2147483647 w 1454"/>
                <a:gd name="T13" fmla="*/ 2147483647 h 1066"/>
                <a:gd name="T14" fmla="*/ 2147483647 w 1454"/>
                <a:gd name="T15" fmla="*/ 2147483647 h 1066"/>
                <a:gd name="T16" fmla="*/ 2147483647 w 1454"/>
                <a:gd name="T17" fmla="*/ 2147483647 h 1066"/>
                <a:gd name="T18" fmla="*/ 2147483647 w 1454"/>
                <a:gd name="T19" fmla="*/ 2147483647 h 1066"/>
                <a:gd name="T20" fmla="*/ 2147483647 w 1454"/>
                <a:gd name="T21" fmla="*/ 2147483647 h 1066"/>
                <a:gd name="T22" fmla="*/ 2147483647 w 1454"/>
                <a:gd name="T23" fmla="*/ 2147483647 h 1066"/>
                <a:gd name="T24" fmla="*/ 2147483647 w 1454"/>
                <a:gd name="T25" fmla="*/ 2147483647 h 1066"/>
                <a:gd name="T26" fmla="*/ 2147483647 w 1454"/>
                <a:gd name="T27" fmla="*/ 0 h 1066"/>
                <a:gd name="T28" fmla="*/ 0 w 1454"/>
                <a:gd name="T29" fmla="*/ 0 h 10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54"/>
                <a:gd name="T46" fmla="*/ 0 h 1066"/>
                <a:gd name="T47" fmla="*/ 1454 w 1454"/>
                <a:gd name="T48" fmla="*/ 1066 h 10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54" h="1066">
                  <a:moveTo>
                    <a:pt x="1453" y="1065"/>
                  </a:moveTo>
                  <a:lnTo>
                    <a:pt x="1241" y="1057"/>
                  </a:lnTo>
                  <a:lnTo>
                    <a:pt x="1092" y="1034"/>
                  </a:lnTo>
                  <a:lnTo>
                    <a:pt x="997" y="1004"/>
                  </a:lnTo>
                  <a:lnTo>
                    <a:pt x="870" y="935"/>
                  </a:lnTo>
                  <a:lnTo>
                    <a:pt x="753" y="835"/>
                  </a:lnTo>
                  <a:lnTo>
                    <a:pt x="647" y="713"/>
                  </a:lnTo>
                  <a:lnTo>
                    <a:pt x="583" y="598"/>
                  </a:lnTo>
                  <a:lnTo>
                    <a:pt x="509" y="444"/>
                  </a:lnTo>
                  <a:lnTo>
                    <a:pt x="424" y="283"/>
                  </a:lnTo>
                  <a:lnTo>
                    <a:pt x="361" y="169"/>
                  </a:lnTo>
                  <a:lnTo>
                    <a:pt x="276" y="69"/>
                  </a:lnTo>
                  <a:lnTo>
                    <a:pt x="170" y="15"/>
                  </a:lnTo>
                  <a:lnTo>
                    <a:pt x="74" y="0"/>
                  </a:lnTo>
                  <a:lnTo>
                    <a:pt x="0" y="0"/>
                  </a:lnTo>
                </a:path>
              </a:pathLst>
            </a:custGeom>
            <a:noFill/>
            <a:ln w="25400" cap="rnd">
              <a:solidFill>
                <a:srgbClr val="0033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7176" name="Freeform 24"/>
            <p:cNvSpPr>
              <a:spLocks/>
            </p:cNvSpPr>
            <p:nvPr/>
          </p:nvSpPr>
          <p:spPr bwMode="auto">
            <a:xfrm>
              <a:off x="1433" y="2362"/>
              <a:ext cx="1453" cy="1066"/>
            </a:xfrm>
            <a:custGeom>
              <a:avLst/>
              <a:gdLst>
                <a:gd name="T0" fmla="*/ 0 w 1453"/>
                <a:gd name="T1" fmla="*/ 2147483647 h 1066"/>
                <a:gd name="T2" fmla="*/ 2147483647 w 1453"/>
                <a:gd name="T3" fmla="*/ 2147483647 h 1066"/>
                <a:gd name="T4" fmla="*/ 2147483647 w 1453"/>
                <a:gd name="T5" fmla="*/ 2147483647 h 1066"/>
                <a:gd name="T6" fmla="*/ 2147483647 w 1453"/>
                <a:gd name="T7" fmla="*/ 2147483647 h 1066"/>
                <a:gd name="T8" fmla="*/ 2147483647 w 1453"/>
                <a:gd name="T9" fmla="*/ 2147483647 h 1066"/>
                <a:gd name="T10" fmla="*/ 2147483647 w 1453"/>
                <a:gd name="T11" fmla="*/ 2147483647 h 1066"/>
                <a:gd name="T12" fmla="*/ 2147483647 w 1453"/>
                <a:gd name="T13" fmla="*/ 2147483647 h 1066"/>
                <a:gd name="T14" fmla="*/ 2147483647 w 1453"/>
                <a:gd name="T15" fmla="*/ 2147483647 h 1066"/>
                <a:gd name="T16" fmla="*/ 2147483647 w 1453"/>
                <a:gd name="T17" fmla="*/ 2147483647 h 1066"/>
                <a:gd name="T18" fmla="*/ 2147483647 w 1453"/>
                <a:gd name="T19" fmla="*/ 2147483647 h 1066"/>
                <a:gd name="T20" fmla="*/ 2147483647 w 1453"/>
                <a:gd name="T21" fmla="*/ 2147483647 h 1066"/>
                <a:gd name="T22" fmla="*/ 2147483647 w 1453"/>
                <a:gd name="T23" fmla="*/ 2147483647 h 1066"/>
                <a:gd name="T24" fmla="*/ 2147483647 w 1453"/>
                <a:gd name="T25" fmla="*/ 2147483647 h 1066"/>
                <a:gd name="T26" fmla="*/ 2147483647 w 1453"/>
                <a:gd name="T27" fmla="*/ 0 h 1066"/>
                <a:gd name="T28" fmla="*/ 2147483647 w 1453"/>
                <a:gd name="T29" fmla="*/ 0 h 10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53"/>
                <a:gd name="T46" fmla="*/ 0 h 1066"/>
                <a:gd name="T47" fmla="*/ 1453 w 1453"/>
                <a:gd name="T48" fmla="*/ 1066 h 10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53" h="1066">
                  <a:moveTo>
                    <a:pt x="0" y="1065"/>
                  </a:moveTo>
                  <a:lnTo>
                    <a:pt x="212" y="1057"/>
                  </a:lnTo>
                  <a:lnTo>
                    <a:pt x="360" y="1034"/>
                  </a:lnTo>
                  <a:lnTo>
                    <a:pt x="456" y="1004"/>
                  </a:lnTo>
                  <a:lnTo>
                    <a:pt x="583" y="935"/>
                  </a:lnTo>
                  <a:lnTo>
                    <a:pt x="700" y="835"/>
                  </a:lnTo>
                  <a:lnTo>
                    <a:pt x="805" y="713"/>
                  </a:lnTo>
                  <a:lnTo>
                    <a:pt x="869" y="598"/>
                  </a:lnTo>
                  <a:lnTo>
                    <a:pt x="943" y="444"/>
                  </a:lnTo>
                  <a:lnTo>
                    <a:pt x="1028" y="283"/>
                  </a:lnTo>
                  <a:lnTo>
                    <a:pt x="1092" y="169"/>
                  </a:lnTo>
                  <a:lnTo>
                    <a:pt x="1176" y="69"/>
                  </a:lnTo>
                  <a:lnTo>
                    <a:pt x="1282" y="15"/>
                  </a:lnTo>
                  <a:lnTo>
                    <a:pt x="1378" y="0"/>
                  </a:lnTo>
                  <a:lnTo>
                    <a:pt x="1452" y="0"/>
                  </a:lnTo>
                </a:path>
              </a:pathLst>
            </a:custGeom>
            <a:noFill/>
            <a:ln w="25400" cap="rnd">
              <a:solidFill>
                <a:srgbClr val="0033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7177" name="Line 25"/>
            <p:cNvSpPr>
              <a:spLocks noChangeShapeType="1"/>
            </p:cNvSpPr>
            <p:nvPr/>
          </p:nvSpPr>
          <p:spPr bwMode="auto">
            <a:xfrm>
              <a:off x="2897" y="2358"/>
              <a:ext cx="0" cy="104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7178" name="Line 26"/>
            <p:cNvSpPr>
              <a:spLocks noChangeShapeType="1"/>
            </p:cNvSpPr>
            <p:nvPr/>
          </p:nvSpPr>
          <p:spPr bwMode="auto">
            <a:xfrm>
              <a:off x="2899" y="2996"/>
              <a:ext cx="33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graphicFrame>
          <p:nvGraphicFramePr>
            <p:cNvPr id="647179" name="Object 102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610" y="2735"/>
            <a:ext cx="1616" cy="4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7195" name="Equation" r:id="rId4" imgW="1409400" imgH="419040" progId="Equation.3">
                    <p:embed/>
                  </p:oleObj>
                </mc:Choice>
                <mc:Fallback>
                  <p:oleObj name="Equation" r:id="rId4" imgW="1409400" imgH="419040" progId="Equation.3">
                    <p:embed/>
                    <p:pic>
                      <p:nvPicPr>
                        <p:cNvPr id="0" name="Object 102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0" y="2735"/>
                          <a:ext cx="1616" cy="4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7180" name="Object 1025"/>
            <p:cNvGraphicFramePr>
              <a:graphicFrameLocks noChangeAspect="1"/>
            </p:cNvGraphicFramePr>
            <p:nvPr/>
          </p:nvGraphicFramePr>
          <p:xfrm>
            <a:off x="4389" y="3434"/>
            <a:ext cx="206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7196" name="Equation" r:id="rId6" imgW="177480" imgH="190440" progId="Equation.3">
                    <p:embed/>
                  </p:oleObj>
                </mc:Choice>
                <mc:Fallback>
                  <p:oleObj name="Equation" r:id="rId6" imgW="177480" imgH="190440" progId="Equation.3">
                    <p:embed/>
                    <p:pic>
                      <p:nvPicPr>
                        <p:cNvPr id="0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89" y="3434"/>
                          <a:ext cx="206" cy="220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2700" dir="54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7181" name="Object 102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357" y="3428"/>
            <a:ext cx="1110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7197" name="Equation" r:id="rId8" imgW="990360" imgH="228600" progId="Equation.3">
                    <p:embed/>
                  </p:oleObj>
                </mc:Choice>
                <mc:Fallback>
                  <p:oleObj name="Equation" r:id="rId8" imgW="990360" imgH="228600" progId="Equation.3">
                    <p:embed/>
                    <p:pic>
                      <p:nvPicPr>
                        <p:cNvPr id="0" name="Object 10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7" y="3428"/>
                          <a:ext cx="1110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3542CF19-1A25-4DC0-99C9-4E50BA4EB71A}" type="slidenum">
              <a:rPr lang="fr-FR"/>
              <a:pPr/>
              <a:t>21</a:t>
            </a:fld>
            <a:endParaRPr lang="fr-FR"/>
          </a:p>
        </p:txBody>
      </p:sp>
      <p:sp>
        <p:nvSpPr>
          <p:cNvPr id="6481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73075" y="-45720"/>
            <a:ext cx="8229600" cy="1143000"/>
          </a:xfrm>
        </p:spPr>
        <p:txBody>
          <a:bodyPr/>
          <a:lstStyle/>
          <a:p>
            <a:r>
              <a:rPr lang="fr-CA" dirty="0">
                <a:solidFill>
                  <a:schemeClr val="tx1"/>
                </a:solidFill>
              </a:rPr>
              <a:t>Exemple 2: calcul des probabilités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481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73075" y="1028700"/>
            <a:ext cx="8274050" cy="4549775"/>
          </a:xfrm>
        </p:spPr>
        <p:txBody>
          <a:bodyPr>
            <a:normAutofit/>
          </a:bodyPr>
          <a:lstStyle/>
          <a:p>
            <a:r>
              <a:rPr lang="fr-CA" sz="3200" dirty="0"/>
              <a:t>Quelle est la probabilité que la moyenne d’échantillon soit comprise entre 146 et 154?</a:t>
            </a:r>
            <a:endParaRPr lang="fr-FR" sz="3200" dirty="0"/>
          </a:p>
        </p:txBody>
      </p:sp>
      <p:grpSp>
        <p:nvGrpSpPr>
          <p:cNvPr id="648238" name="Group 46"/>
          <p:cNvGrpSpPr>
            <a:grpSpLocks/>
          </p:cNvGrpSpPr>
          <p:nvPr/>
        </p:nvGrpSpPr>
        <p:grpSpPr bwMode="auto">
          <a:xfrm>
            <a:off x="473075" y="2401888"/>
            <a:ext cx="8143875" cy="2124075"/>
            <a:chOff x="316" y="1759"/>
            <a:chExt cx="5130" cy="1338"/>
          </a:xfrm>
        </p:grpSpPr>
        <p:sp>
          <p:nvSpPr>
            <p:cNvPr id="648198" name="AutoShape 8"/>
            <p:cNvSpPr>
              <a:spLocks noChangeArrowheads="1"/>
            </p:cNvSpPr>
            <p:nvPr/>
          </p:nvSpPr>
          <p:spPr bwMode="auto">
            <a:xfrm>
              <a:off x="2581" y="2052"/>
              <a:ext cx="418" cy="445"/>
            </a:xfrm>
            <a:prstGeom prst="rightArrow">
              <a:avLst>
                <a:gd name="adj1" fmla="val 50000"/>
                <a:gd name="adj2" fmla="val 50060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199" name="Line 10"/>
            <p:cNvSpPr>
              <a:spLocks noChangeShapeType="1"/>
            </p:cNvSpPr>
            <p:nvPr/>
          </p:nvSpPr>
          <p:spPr bwMode="auto">
            <a:xfrm>
              <a:off x="394" y="2745"/>
              <a:ext cx="205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00" name="Freeform 11"/>
            <p:cNvSpPr>
              <a:spLocks/>
            </p:cNvSpPr>
            <p:nvPr/>
          </p:nvSpPr>
          <p:spPr bwMode="auto">
            <a:xfrm>
              <a:off x="316" y="1759"/>
              <a:ext cx="1076" cy="987"/>
            </a:xfrm>
            <a:custGeom>
              <a:avLst/>
              <a:gdLst>
                <a:gd name="T0" fmla="*/ 0 w 1076"/>
                <a:gd name="T1" fmla="*/ 986 h 987"/>
                <a:gd name="T2" fmla="*/ 157 w 1076"/>
                <a:gd name="T3" fmla="*/ 979 h 987"/>
                <a:gd name="T4" fmla="*/ 267 w 1076"/>
                <a:gd name="T5" fmla="*/ 958 h 987"/>
                <a:gd name="T6" fmla="*/ 337 w 1076"/>
                <a:gd name="T7" fmla="*/ 929 h 987"/>
                <a:gd name="T8" fmla="*/ 432 w 1076"/>
                <a:gd name="T9" fmla="*/ 865 h 987"/>
                <a:gd name="T10" fmla="*/ 518 w 1076"/>
                <a:gd name="T11" fmla="*/ 773 h 987"/>
                <a:gd name="T12" fmla="*/ 596 w 1076"/>
                <a:gd name="T13" fmla="*/ 660 h 987"/>
                <a:gd name="T14" fmla="*/ 643 w 1076"/>
                <a:gd name="T15" fmla="*/ 553 h 987"/>
                <a:gd name="T16" fmla="*/ 698 w 1076"/>
                <a:gd name="T17" fmla="*/ 411 h 987"/>
                <a:gd name="T18" fmla="*/ 761 w 1076"/>
                <a:gd name="T19" fmla="*/ 262 h 987"/>
                <a:gd name="T20" fmla="*/ 808 w 1076"/>
                <a:gd name="T21" fmla="*/ 156 h 987"/>
                <a:gd name="T22" fmla="*/ 871 w 1076"/>
                <a:gd name="T23" fmla="*/ 64 h 987"/>
                <a:gd name="T24" fmla="*/ 949 w 1076"/>
                <a:gd name="T25" fmla="*/ 14 h 987"/>
                <a:gd name="T26" fmla="*/ 1020 w 1076"/>
                <a:gd name="T27" fmla="*/ 0 h 987"/>
                <a:gd name="T28" fmla="*/ 1075 w 1076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6"/>
                <a:gd name="T46" fmla="*/ 0 h 987"/>
                <a:gd name="T47" fmla="*/ 1076 w 1076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6" h="987">
                  <a:moveTo>
                    <a:pt x="0" y="986"/>
                  </a:moveTo>
                  <a:lnTo>
                    <a:pt x="157" y="979"/>
                  </a:lnTo>
                  <a:lnTo>
                    <a:pt x="267" y="958"/>
                  </a:lnTo>
                  <a:lnTo>
                    <a:pt x="337" y="929"/>
                  </a:lnTo>
                  <a:lnTo>
                    <a:pt x="432" y="865"/>
                  </a:lnTo>
                  <a:lnTo>
                    <a:pt x="518" y="773"/>
                  </a:lnTo>
                  <a:lnTo>
                    <a:pt x="596" y="660"/>
                  </a:lnTo>
                  <a:lnTo>
                    <a:pt x="643" y="553"/>
                  </a:lnTo>
                  <a:lnTo>
                    <a:pt x="698" y="411"/>
                  </a:lnTo>
                  <a:lnTo>
                    <a:pt x="761" y="262"/>
                  </a:lnTo>
                  <a:lnTo>
                    <a:pt x="808" y="156"/>
                  </a:lnTo>
                  <a:lnTo>
                    <a:pt x="871" y="64"/>
                  </a:lnTo>
                  <a:lnTo>
                    <a:pt x="949" y="14"/>
                  </a:lnTo>
                  <a:lnTo>
                    <a:pt x="1020" y="0"/>
                  </a:lnTo>
                  <a:lnTo>
                    <a:pt x="1075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8201" name="Freeform 12"/>
            <p:cNvSpPr>
              <a:spLocks/>
            </p:cNvSpPr>
            <p:nvPr/>
          </p:nvSpPr>
          <p:spPr bwMode="auto">
            <a:xfrm>
              <a:off x="1301" y="1759"/>
              <a:ext cx="1073" cy="987"/>
            </a:xfrm>
            <a:custGeom>
              <a:avLst/>
              <a:gdLst>
                <a:gd name="T0" fmla="*/ 1072 w 1073"/>
                <a:gd name="T1" fmla="*/ 986 h 987"/>
                <a:gd name="T2" fmla="*/ 916 w 1073"/>
                <a:gd name="T3" fmla="*/ 979 h 987"/>
                <a:gd name="T4" fmla="*/ 806 w 1073"/>
                <a:gd name="T5" fmla="*/ 958 h 987"/>
                <a:gd name="T6" fmla="*/ 736 w 1073"/>
                <a:gd name="T7" fmla="*/ 929 h 987"/>
                <a:gd name="T8" fmla="*/ 642 w 1073"/>
                <a:gd name="T9" fmla="*/ 865 h 987"/>
                <a:gd name="T10" fmla="*/ 556 w 1073"/>
                <a:gd name="T11" fmla="*/ 773 h 987"/>
                <a:gd name="T12" fmla="*/ 477 w 1073"/>
                <a:gd name="T13" fmla="*/ 660 h 987"/>
                <a:gd name="T14" fmla="*/ 430 w 1073"/>
                <a:gd name="T15" fmla="*/ 553 h 987"/>
                <a:gd name="T16" fmla="*/ 376 w 1073"/>
                <a:gd name="T17" fmla="*/ 411 h 987"/>
                <a:gd name="T18" fmla="*/ 313 w 1073"/>
                <a:gd name="T19" fmla="*/ 262 h 987"/>
                <a:gd name="T20" fmla="*/ 266 w 1073"/>
                <a:gd name="T21" fmla="*/ 156 h 987"/>
                <a:gd name="T22" fmla="*/ 203 w 1073"/>
                <a:gd name="T23" fmla="*/ 64 h 987"/>
                <a:gd name="T24" fmla="*/ 125 w 1073"/>
                <a:gd name="T25" fmla="*/ 14 h 987"/>
                <a:gd name="T26" fmla="*/ 55 w 1073"/>
                <a:gd name="T27" fmla="*/ 0 h 987"/>
                <a:gd name="T28" fmla="*/ 0 w 107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3"/>
                <a:gd name="T46" fmla="*/ 0 h 987"/>
                <a:gd name="T47" fmla="*/ 1073 w 107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3" h="987">
                  <a:moveTo>
                    <a:pt x="1072" y="986"/>
                  </a:moveTo>
                  <a:lnTo>
                    <a:pt x="916" y="979"/>
                  </a:lnTo>
                  <a:lnTo>
                    <a:pt x="806" y="958"/>
                  </a:lnTo>
                  <a:lnTo>
                    <a:pt x="736" y="929"/>
                  </a:lnTo>
                  <a:lnTo>
                    <a:pt x="642" y="865"/>
                  </a:lnTo>
                  <a:lnTo>
                    <a:pt x="556" y="773"/>
                  </a:lnTo>
                  <a:lnTo>
                    <a:pt x="477" y="660"/>
                  </a:lnTo>
                  <a:lnTo>
                    <a:pt x="430" y="553"/>
                  </a:lnTo>
                  <a:lnTo>
                    <a:pt x="376" y="411"/>
                  </a:lnTo>
                  <a:lnTo>
                    <a:pt x="313" y="262"/>
                  </a:lnTo>
                  <a:lnTo>
                    <a:pt x="266" y="156"/>
                  </a:lnTo>
                  <a:lnTo>
                    <a:pt x="203" y="64"/>
                  </a:lnTo>
                  <a:lnTo>
                    <a:pt x="125" y="14"/>
                  </a:lnTo>
                  <a:lnTo>
                    <a:pt x="55" y="0"/>
                  </a:lnTo>
                  <a:lnTo>
                    <a:pt x="0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8202" name="Rectangle 13"/>
            <p:cNvSpPr>
              <a:spLocks noChangeArrowheads="1"/>
            </p:cNvSpPr>
            <p:nvPr/>
          </p:nvSpPr>
          <p:spPr bwMode="auto">
            <a:xfrm>
              <a:off x="1101" y="2800"/>
              <a:ext cx="46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/>
                <a:t>150</a:t>
              </a:r>
            </a:p>
          </p:txBody>
        </p:sp>
        <p:sp>
          <p:nvSpPr>
            <p:cNvPr id="648203" name="Rectangle 14"/>
            <p:cNvSpPr>
              <a:spLocks noChangeArrowheads="1"/>
            </p:cNvSpPr>
            <p:nvPr/>
          </p:nvSpPr>
          <p:spPr bwMode="auto">
            <a:xfrm>
              <a:off x="691" y="2798"/>
              <a:ext cx="40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400" i="1">
                  <a:solidFill>
                    <a:srgbClr val="CC6600"/>
                  </a:solidFill>
                </a:rPr>
                <a:t>146</a:t>
              </a:r>
            </a:p>
          </p:txBody>
        </p:sp>
        <p:sp>
          <p:nvSpPr>
            <p:cNvPr id="648204" name="Rectangle 15"/>
            <p:cNvSpPr>
              <a:spLocks noChangeArrowheads="1"/>
            </p:cNvSpPr>
            <p:nvPr/>
          </p:nvSpPr>
          <p:spPr bwMode="auto">
            <a:xfrm>
              <a:off x="1529" y="2811"/>
              <a:ext cx="40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400" i="1">
                  <a:solidFill>
                    <a:srgbClr val="CC6600"/>
                  </a:solidFill>
                </a:rPr>
                <a:t>154</a:t>
              </a:r>
            </a:p>
          </p:txBody>
        </p:sp>
        <p:graphicFrame>
          <p:nvGraphicFramePr>
            <p:cNvPr id="648205" name="Object 102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246" y="2773"/>
            <a:ext cx="254" cy="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8249" name="Equation" r:id="rId4" imgW="177480" imgH="190440" progId="Equation.3">
                    <p:embed/>
                  </p:oleObj>
                </mc:Choice>
                <mc:Fallback>
                  <p:oleObj name="Equation" r:id="rId4" imgW="177480" imgH="190440" progId="Equation.3">
                    <p:embed/>
                    <p:pic>
                      <p:nvPicPr>
                        <p:cNvPr id="0" name="Object 10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46" y="2773"/>
                          <a:ext cx="254" cy="2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8206" name="Line 17"/>
            <p:cNvSpPr>
              <a:spLocks noChangeShapeType="1"/>
            </p:cNvSpPr>
            <p:nvPr/>
          </p:nvSpPr>
          <p:spPr bwMode="auto">
            <a:xfrm flipV="1">
              <a:off x="925" y="2381"/>
              <a:ext cx="0" cy="373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07" name="Line 18"/>
            <p:cNvSpPr>
              <a:spLocks noChangeShapeType="1"/>
            </p:cNvSpPr>
            <p:nvPr/>
          </p:nvSpPr>
          <p:spPr bwMode="auto">
            <a:xfrm flipV="1">
              <a:off x="1769" y="2418"/>
              <a:ext cx="0" cy="321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08" name="Line 20"/>
            <p:cNvSpPr>
              <a:spLocks noChangeShapeType="1"/>
            </p:cNvSpPr>
            <p:nvPr/>
          </p:nvSpPr>
          <p:spPr bwMode="auto">
            <a:xfrm flipH="1">
              <a:off x="1356" y="2607"/>
              <a:ext cx="409" cy="122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09" name="Line 21"/>
            <p:cNvSpPr>
              <a:spLocks noChangeShapeType="1"/>
            </p:cNvSpPr>
            <p:nvPr/>
          </p:nvSpPr>
          <p:spPr bwMode="auto">
            <a:xfrm>
              <a:off x="1332" y="1766"/>
              <a:ext cx="0" cy="971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10" name="Line 22"/>
            <p:cNvSpPr>
              <a:spLocks noChangeShapeType="1"/>
            </p:cNvSpPr>
            <p:nvPr/>
          </p:nvSpPr>
          <p:spPr bwMode="auto">
            <a:xfrm flipH="1">
              <a:off x="925" y="2224"/>
              <a:ext cx="770" cy="243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11" name="Line 23"/>
            <p:cNvSpPr>
              <a:spLocks noChangeShapeType="1"/>
            </p:cNvSpPr>
            <p:nvPr/>
          </p:nvSpPr>
          <p:spPr bwMode="auto">
            <a:xfrm flipH="1">
              <a:off x="926" y="2409"/>
              <a:ext cx="840" cy="266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12" name="Line 24"/>
            <p:cNvSpPr>
              <a:spLocks noChangeShapeType="1"/>
            </p:cNvSpPr>
            <p:nvPr/>
          </p:nvSpPr>
          <p:spPr bwMode="auto">
            <a:xfrm flipH="1">
              <a:off x="983" y="2092"/>
              <a:ext cx="652" cy="163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13" name="Line 25"/>
            <p:cNvSpPr>
              <a:spLocks noChangeShapeType="1"/>
            </p:cNvSpPr>
            <p:nvPr/>
          </p:nvSpPr>
          <p:spPr bwMode="auto">
            <a:xfrm flipH="1">
              <a:off x="1056" y="1923"/>
              <a:ext cx="514" cy="141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14" name="Line 26"/>
            <p:cNvSpPr>
              <a:spLocks noChangeShapeType="1"/>
            </p:cNvSpPr>
            <p:nvPr/>
          </p:nvSpPr>
          <p:spPr bwMode="auto">
            <a:xfrm flipH="1">
              <a:off x="1133" y="1810"/>
              <a:ext cx="343" cy="83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15" name="Rectangle 28"/>
            <p:cNvSpPr>
              <a:spLocks noChangeArrowheads="1"/>
            </p:cNvSpPr>
            <p:nvPr/>
          </p:nvSpPr>
          <p:spPr bwMode="auto">
            <a:xfrm>
              <a:off x="5153" y="2800"/>
              <a:ext cx="29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/>
                <a:t>Z</a:t>
              </a:r>
            </a:p>
          </p:txBody>
        </p:sp>
        <p:sp>
          <p:nvSpPr>
            <p:cNvPr id="648216" name="Line 29"/>
            <p:cNvSpPr>
              <a:spLocks noChangeShapeType="1"/>
            </p:cNvSpPr>
            <p:nvPr/>
          </p:nvSpPr>
          <p:spPr bwMode="auto">
            <a:xfrm>
              <a:off x="3128" y="2778"/>
              <a:ext cx="217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17" name="Freeform 30"/>
            <p:cNvSpPr>
              <a:spLocks/>
            </p:cNvSpPr>
            <p:nvPr/>
          </p:nvSpPr>
          <p:spPr bwMode="auto">
            <a:xfrm>
              <a:off x="3050" y="1792"/>
              <a:ext cx="1133" cy="987"/>
            </a:xfrm>
            <a:custGeom>
              <a:avLst/>
              <a:gdLst>
                <a:gd name="T0" fmla="*/ 0 w 1133"/>
                <a:gd name="T1" fmla="*/ 986 h 987"/>
                <a:gd name="T2" fmla="*/ 165 w 1133"/>
                <a:gd name="T3" fmla="*/ 979 h 987"/>
                <a:gd name="T4" fmla="*/ 281 w 1133"/>
                <a:gd name="T5" fmla="*/ 958 h 987"/>
                <a:gd name="T6" fmla="*/ 355 w 1133"/>
                <a:gd name="T7" fmla="*/ 929 h 987"/>
                <a:gd name="T8" fmla="*/ 454 w 1133"/>
                <a:gd name="T9" fmla="*/ 865 h 987"/>
                <a:gd name="T10" fmla="*/ 545 w 1133"/>
                <a:gd name="T11" fmla="*/ 773 h 987"/>
                <a:gd name="T12" fmla="*/ 628 w 1133"/>
                <a:gd name="T13" fmla="*/ 660 h 987"/>
                <a:gd name="T14" fmla="*/ 678 w 1133"/>
                <a:gd name="T15" fmla="*/ 553 h 987"/>
                <a:gd name="T16" fmla="*/ 735 w 1133"/>
                <a:gd name="T17" fmla="*/ 411 h 987"/>
                <a:gd name="T18" fmla="*/ 801 w 1133"/>
                <a:gd name="T19" fmla="*/ 262 h 987"/>
                <a:gd name="T20" fmla="*/ 851 w 1133"/>
                <a:gd name="T21" fmla="*/ 156 h 987"/>
                <a:gd name="T22" fmla="*/ 917 w 1133"/>
                <a:gd name="T23" fmla="*/ 64 h 987"/>
                <a:gd name="T24" fmla="*/ 1000 w 1133"/>
                <a:gd name="T25" fmla="*/ 14 h 987"/>
                <a:gd name="T26" fmla="*/ 1074 w 1133"/>
                <a:gd name="T27" fmla="*/ 0 h 987"/>
                <a:gd name="T28" fmla="*/ 1132 w 113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33"/>
                <a:gd name="T46" fmla="*/ 0 h 987"/>
                <a:gd name="T47" fmla="*/ 1133 w 113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33" h="987">
                  <a:moveTo>
                    <a:pt x="0" y="986"/>
                  </a:moveTo>
                  <a:lnTo>
                    <a:pt x="165" y="979"/>
                  </a:lnTo>
                  <a:lnTo>
                    <a:pt x="281" y="958"/>
                  </a:lnTo>
                  <a:lnTo>
                    <a:pt x="355" y="929"/>
                  </a:lnTo>
                  <a:lnTo>
                    <a:pt x="454" y="865"/>
                  </a:lnTo>
                  <a:lnTo>
                    <a:pt x="545" y="773"/>
                  </a:lnTo>
                  <a:lnTo>
                    <a:pt x="628" y="660"/>
                  </a:lnTo>
                  <a:lnTo>
                    <a:pt x="678" y="553"/>
                  </a:lnTo>
                  <a:lnTo>
                    <a:pt x="735" y="411"/>
                  </a:lnTo>
                  <a:lnTo>
                    <a:pt x="801" y="262"/>
                  </a:lnTo>
                  <a:lnTo>
                    <a:pt x="851" y="156"/>
                  </a:lnTo>
                  <a:lnTo>
                    <a:pt x="917" y="64"/>
                  </a:lnTo>
                  <a:lnTo>
                    <a:pt x="1000" y="14"/>
                  </a:lnTo>
                  <a:lnTo>
                    <a:pt x="1074" y="0"/>
                  </a:lnTo>
                  <a:lnTo>
                    <a:pt x="1132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8218" name="Freeform 31"/>
            <p:cNvSpPr>
              <a:spLocks/>
            </p:cNvSpPr>
            <p:nvPr/>
          </p:nvSpPr>
          <p:spPr bwMode="auto">
            <a:xfrm>
              <a:off x="4087" y="1792"/>
              <a:ext cx="1134" cy="987"/>
            </a:xfrm>
            <a:custGeom>
              <a:avLst/>
              <a:gdLst>
                <a:gd name="T0" fmla="*/ 1133 w 1134"/>
                <a:gd name="T1" fmla="*/ 986 h 987"/>
                <a:gd name="T2" fmla="*/ 968 w 1134"/>
                <a:gd name="T3" fmla="*/ 979 h 987"/>
                <a:gd name="T4" fmla="*/ 852 w 1134"/>
                <a:gd name="T5" fmla="*/ 958 h 987"/>
                <a:gd name="T6" fmla="*/ 777 w 1134"/>
                <a:gd name="T7" fmla="*/ 929 h 987"/>
                <a:gd name="T8" fmla="*/ 678 w 1134"/>
                <a:gd name="T9" fmla="*/ 865 h 987"/>
                <a:gd name="T10" fmla="*/ 587 w 1134"/>
                <a:gd name="T11" fmla="*/ 773 h 987"/>
                <a:gd name="T12" fmla="*/ 504 w 1134"/>
                <a:gd name="T13" fmla="*/ 660 h 987"/>
                <a:gd name="T14" fmla="*/ 455 w 1134"/>
                <a:gd name="T15" fmla="*/ 553 h 987"/>
                <a:gd name="T16" fmla="*/ 397 w 1134"/>
                <a:gd name="T17" fmla="*/ 411 h 987"/>
                <a:gd name="T18" fmla="*/ 331 w 1134"/>
                <a:gd name="T19" fmla="*/ 262 h 987"/>
                <a:gd name="T20" fmla="*/ 281 w 1134"/>
                <a:gd name="T21" fmla="*/ 156 h 987"/>
                <a:gd name="T22" fmla="*/ 215 w 1134"/>
                <a:gd name="T23" fmla="*/ 64 h 987"/>
                <a:gd name="T24" fmla="*/ 132 w 1134"/>
                <a:gd name="T25" fmla="*/ 14 h 987"/>
                <a:gd name="T26" fmla="*/ 58 w 1134"/>
                <a:gd name="T27" fmla="*/ 0 h 987"/>
                <a:gd name="T28" fmla="*/ 0 w 1134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34"/>
                <a:gd name="T46" fmla="*/ 0 h 987"/>
                <a:gd name="T47" fmla="*/ 1134 w 1134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34" h="987">
                  <a:moveTo>
                    <a:pt x="1133" y="986"/>
                  </a:moveTo>
                  <a:lnTo>
                    <a:pt x="968" y="979"/>
                  </a:lnTo>
                  <a:lnTo>
                    <a:pt x="852" y="958"/>
                  </a:lnTo>
                  <a:lnTo>
                    <a:pt x="777" y="929"/>
                  </a:lnTo>
                  <a:lnTo>
                    <a:pt x="678" y="865"/>
                  </a:lnTo>
                  <a:lnTo>
                    <a:pt x="587" y="773"/>
                  </a:lnTo>
                  <a:lnTo>
                    <a:pt x="504" y="660"/>
                  </a:lnTo>
                  <a:lnTo>
                    <a:pt x="455" y="553"/>
                  </a:lnTo>
                  <a:lnTo>
                    <a:pt x="397" y="411"/>
                  </a:lnTo>
                  <a:lnTo>
                    <a:pt x="331" y="262"/>
                  </a:lnTo>
                  <a:lnTo>
                    <a:pt x="281" y="156"/>
                  </a:lnTo>
                  <a:lnTo>
                    <a:pt x="215" y="64"/>
                  </a:lnTo>
                  <a:lnTo>
                    <a:pt x="132" y="14"/>
                  </a:lnTo>
                  <a:lnTo>
                    <a:pt x="58" y="0"/>
                  </a:lnTo>
                  <a:lnTo>
                    <a:pt x="0" y="0"/>
                  </a:lnTo>
                </a:path>
              </a:pathLst>
            </a:custGeom>
            <a:noFill/>
            <a:ln w="25400" cap="rnd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8219" name="Rectangle 32"/>
            <p:cNvSpPr>
              <a:spLocks noChangeArrowheads="1"/>
            </p:cNvSpPr>
            <p:nvPr/>
          </p:nvSpPr>
          <p:spPr bwMode="auto">
            <a:xfrm>
              <a:off x="4013" y="2779"/>
              <a:ext cx="46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CA" sz="2400" i="1"/>
                <a:t>0</a:t>
              </a:r>
            </a:p>
          </p:txBody>
        </p:sp>
        <p:sp>
          <p:nvSpPr>
            <p:cNvPr id="648220" name="Rectangle 33"/>
            <p:cNvSpPr>
              <a:spLocks noChangeArrowheads="1"/>
            </p:cNvSpPr>
            <p:nvPr/>
          </p:nvSpPr>
          <p:spPr bwMode="auto">
            <a:xfrm>
              <a:off x="3558" y="2767"/>
              <a:ext cx="25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400" b="1" i="1">
                  <a:solidFill>
                    <a:srgbClr val="CC6600"/>
                  </a:solidFill>
                </a:rPr>
                <a:t>z</a:t>
              </a:r>
              <a:r>
                <a:rPr lang="fr-CA" sz="2400" b="1" i="1" baseline="-25000">
                  <a:solidFill>
                    <a:srgbClr val="CC6600"/>
                  </a:solidFill>
                </a:rPr>
                <a:t>1</a:t>
              </a:r>
            </a:p>
          </p:txBody>
        </p:sp>
        <p:sp>
          <p:nvSpPr>
            <p:cNvPr id="648221" name="Rectangle 34"/>
            <p:cNvSpPr>
              <a:spLocks noChangeArrowheads="1"/>
            </p:cNvSpPr>
            <p:nvPr/>
          </p:nvSpPr>
          <p:spPr bwMode="auto">
            <a:xfrm>
              <a:off x="4422" y="2766"/>
              <a:ext cx="25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400" b="1" i="1">
                  <a:solidFill>
                    <a:srgbClr val="CC6600"/>
                  </a:solidFill>
                </a:rPr>
                <a:t>z</a:t>
              </a:r>
              <a:r>
                <a:rPr lang="fr-CA" sz="2400" b="1" i="1" baseline="-25000">
                  <a:solidFill>
                    <a:srgbClr val="CC6600"/>
                  </a:solidFill>
                </a:rPr>
                <a:t>2</a:t>
              </a:r>
            </a:p>
          </p:txBody>
        </p:sp>
        <p:sp>
          <p:nvSpPr>
            <p:cNvPr id="648222" name="Line 35"/>
            <p:cNvSpPr>
              <a:spLocks noChangeShapeType="1"/>
            </p:cNvSpPr>
            <p:nvPr/>
          </p:nvSpPr>
          <p:spPr bwMode="auto">
            <a:xfrm flipV="1">
              <a:off x="3706" y="2394"/>
              <a:ext cx="0" cy="394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23" name="Line 36"/>
            <p:cNvSpPr>
              <a:spLocks noChangeShapeType="1"/>
            </p:cNvSpPr>
            <p:nvPr/>
          </p:nvSpPr>
          <p:spPr bwMode="auto">
            <a:xfrm flipV="1">
              <a:off x="4573" y="2426"/>
              <a:ext cx="0" cy="349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24" name="Line 38"/>
            <p:cNvSpPr>
              <a:spLocks noChangeShapeType="1"/>
            </p:cNvSpPr>
            <p:nvPr/>
          </p:nvSpPr>
          <p:spPr bwMode="auto">
            <a:xfrm flipH="1">
              <a:off x="4152" y="2641"/>
              <a:ext cx="417" cy="130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25" name="Line 39"/>
            <p:cNvSpPr>
              <a:spLocks noChangeShapeType="1"/>
            </p:cNvSpPr>
            <p:nvPr/>
          </p:nvSpPr>
          <p:spPr bwMode="auto">
            <a:xfrm>
              <a:off x="4128" y="1808"/>
              <a:ext cx="0" cy="971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26" name="Line 40"/>
            <p:cNvSpPr>
              <a:spLocks noChangeShapeType="1"/>
            </p:cNvSpPr>
            <p:nvPr/>
          </p:nvSpPr>
          <p:spPr bwMode="auto">
            <a:xfrm flipH="1">
              <a:off x="3705" y="2262"/>
              <a:ext cx="802" cy="247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27" name="Line 41"/>
            <p:cNvSpPr>
              <a:spLocks noChangeShapeType="1"/>
            </p:cNvSpPr>
            <p:nvPr/>
          </p:nvSpPr>
          <p:spPr bwMode="auto">
            <a:xfrm flipH="1">
              <a:off x="3702" y="2427"/>
              <a:ext cx="880" cy="274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28" name="Line 42"/>
            <p:cNvSpPr>
              <a:spLocks noChangeShapeType="1"/>
            </p:cNvSpPr>
            <p:nvPr/>
          </p:nvSpPr>
          <p:spPr bwMode="auto">
            <a:xfrm flipH="1">
              <a:off x="3751" y="2088"/>
              <a:ext cx="680" cy="213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29" name="Line 43"/>
            <p:cNvSpPr>
              <a:spLocks noChangeShapeType="1"/>
            </p:cNvSpPr>
            <p:nvPr/>
          </p:nvSpPr>
          <p:spPr bwMode="auto">
            <a:xfrm flipH="1">
              <a:off x="3828" y="1957"/>
              <a:ext cx="542" cy="157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30" name="Line 44"/>
            <p:cNvSpPr>
              <a:spLocks noChangeShapeType="1"/>
            </p:cNvSpPr>
            <p:nvPr/>
          </p:nvSpPr>
          <p:spPr bwMode="auto">
            <a:xfrm flipH="1">
              <a:off x="3909" y="1852"/>
              <a:ext cx="371" cy="83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" name="Group 53"/>
          <p:cNvGrpSpPr>
            <a:grpSpLocks/>
          </p:cNvGrpSpPr>
          <p:nvPr/>
        </p:nvGrpSpPr>
        <p:grpSpPr bwMode="auto">
          <a:xfrm>
            <a:off x="1725613" y="5932488"/>
            <a:ext cx="5667375" cy="441325"/>
            <a:chOff x="1105" y="3959"/>
            <a:chExt cx="3570" cy="278"/>
          </a:xfrm>
        </p:grpSpPr>
        <p:graphicFrame>
          <p:nvGraphicFramePr>
            <p:cNvPr id="648232" name="Object 102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1105" y="3959"/>
            <a:ext cx="3570" cy="2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8250" name="Equation" r:id="rId6" imgW="2539800" imgH="203040" progId="Equation.3">
                    <p:embed/>
                  </p:oleObj>
                </mc:Choice>
                <mc:Fallback>
                  <p:oleObj name="Equation" r:id="rId6" imgW="2539800" imgH="203040" progId="Equation.3">
                    <p:embed/>
                    <p:pic>
                      <p:nvPicPr>
                        <p:cNvPr id="0" name="Object 10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5" y="3959"/>
                          <a:ext cx="3570" cy="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8233" name="Line 55"/>
            <p:cNvSpPr>
              <a:spLocks noChangeShapeType="1"/>
            </p:cNvSpPr>
            <p:nvPr/>
          </p:nvSpPr>
          <p:spPr bwMode="auto">
            <a:xfrm>
              <a:off x="4057" y="4188"/>
              <a:ext cx="586" cy="0"/>
            </a:xfrm>
            <a:prstGeom prst="line">
              <a:avLst/>
            </a:prstGeom>
            <a:noFill/>
            <a:ln w="38100" cmpd="dbl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4" name="Group 59"/>
          <p:cNvGrpSpPr>
            <a:grpSpLocks/>
          </p:cNvGrpSpPr>
          <p:nvPr/>
        </p:nvGrpSpPr>
        <p:grpSpPr bwMode="auto">
          <a:xfrm>
            <a:off x="11113" y="4422775"/>
            <a:ext cx="9129712" cy="1471613"/>
            <a:chOff x="25" y="3112"/>
            <a:chExt cx="5751" cy="927"/>
          </a:xfrm>
        </p:grpSpPr>
        <p:graphicFrame>
          <p:nvGraphicFramePr>
            <p:cNvPr id="648235" name="Object 102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5" y="3112"/>
            <a:ext cx="5751" cy="9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8251" name="Equation" r:id="rId8" imgW="4254480" imgH="685800" progId="Equation.3">
                    <p:embed/>
                  </p:oleObj>
                </mc:Choice>
                <mc:Fallback>
                  <p:oleObj name="Equation" r:id="rId8" imgW="4254480" imgH="685800" progId="Equation.3">
                    <p:embed/>
                    <p:pic>
                      <p:nvPicPr>
                        <p:cNvPr id="0" name="Object 102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" y="3112"/>
                          <a:ext cx="5751" cy="9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17961" dir="2700000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8236" name="Line 47"/>
            <p:cNvSpPr>
              <a:spLocks noChangeShapeType="1"/>
            </p:cNvSpPr>
            <p:nvPr/>
          </p:nvSpPr>
          <p:spPr bwMode="auto">
            <a:xfrm flipH="1">
              <a:off x="556" y="3126"/>
              <a:ext cx="283" cy="258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48237" name="Line 58"/>
            <p:cNvSpPr>
              <a:spLocks noChangeShapeType="1"/>
            </p:cNvSpPr>
            <p:nvPr/>
          </p:nvSpPr>
          <p:spPr bwMode="auto">
            <a:xfrm flipH="1">
              <a:off x="1428" y="3126"/>
              <a:ext cx="283" cy="258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BC0175B3-8868-4E3D-8AAB-6D060F97DCBF}" type="slidenum">
              <a:rPr lang="fr-FR"/>
              <a:pPr/>
              <a:t>22</a:t>
            </a:fld>
            <a:endParaRPr lang="fr-FR"/>
          </a:p>
        </p:txBody>
      </p:sp>
      <p:sp>
        <p:nvSpPr>
          <p:cNvPr id="64922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1970" y="252413"/>
            <a:ext cx="8229600" cy="1143000"/>
          </a:xfrm>
        </p:spPr>
        <p:txBody>
          <a:bodyPr/>
          <a:lstStyle/>
          <a:p>
            <a:r>
              <a:rPr lang="fr-CA" dirty="0">
                <a:solidFill>
                  <a:schemeClr val="tx1"/>
                </a:solidFill>
              </a:rPr>
              <a:t>Caractéristique de </a:t>
            </a:r>
            <a:r>
              <a:rPr lang="fr-CA" i="1" dirty="0">
                <a:solidFill>
                  <a:schemeClr val="tx1"/>
                </a:solidFill>
              </a:rPr>
              <a:t>X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49226" name="Text Box 15"/>
          <p:cNvSpPr txBox="1">
            <a:spLocks noChangeArrowheads="1"/>
          </p:cNvSpPr>
          <p:nvPr/>
        </p:nvSpPr>
        <p:spPr bwMode="auto">
          <a:xfrm>
            <a:off x="825500" y="4343400"/>
            <a:ext cx="787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 i="1"/>
              <a:t>            </a:t>
            </a:r>
            <a:r>
              <a:rPr lang="fr-FR" sz="2800"/>
              <a:t>tend vers la loi normale lorsque </a:t>
            </a:r>
            <a:r>
              <a:rPr lang="fr-FR" sz="2800" i="1"/>
              <a:t>n</a:t>
            </a:r>
            <a:r>
              <a:rPr lang="fr-FR" sz="2800"/>
              <a:t> est grand</a:t>
            </a:r>
            <a:endParaRPr lang="fr-FR"/>
          </a:p>
        </p:txBody>
      </p:sp>
      <p:sp>
        <p:nvSpPr>
          <p:cNvPr id="649219" name="Rectangle 12"/>
          <p:cNvSpPr>
            <a:spLocks noChangeArrowheads="1"/>
          </p:cNvSpPr>
          <p:nvPr/>
        </p:nvSpPr>
        <p:spPr bwMode="auto">
          <a:xfrm>
            <a:off x="4119563" y="3035300"/>
            <a:ext cx="569912" cy="1054100"/>
          </a:xfrm>
          <a:prstGeom prst="rect">
            <a:avLst/>
          </a:prstGeom>
          <a:solidFill>
            <a:srgbClr val="CCFF9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649220" name="Rectangle 7"/>
          <p:cNvSpPr>
            <a:spLocks noChangeArrowheads="1"/>
          </p:cNvSpPr>
          <p:nvPr/>
        </p:nvSpPr>
        <p:spPr bwMode="auto">
          <a:xfrm>
            <a:off x="2171700" y="2171700"/>
            <a:ext cx="368300" cy="609600"/>
          </a:xfrm>
          <a:prstGeom prst="rect">
            <a:avLst/>
          </a:prstGeom>
          <a:solidFill>
            <a:srgbClr val="CCFF9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649222" name="Line 3"/>
          <p:cNvSpPr>
            <a:spLocks noChangeShapeType="1"/>
          </p:cNvSpPr>
          <p:nvPr/>
        </p:nvSpPr>
        <p:spPr bwMode="auto">
          <a:xfrm>
            <a:off x="5906770" y="807086"/>
            <a:ext cx="333375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aphicFrame>
        <p:nvGraphicFramePr>
          <p:cNvPr id="649223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701675" y="2970213"/>
          <a:ext cx="4027488" cy="1084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239" name="Equation" r:id="rId4" imgW="1562040" imgH="419040" progId="Equation.3">
                  <p:embed/>
                </p:oleObj>
              </mc:Choice>
              <mc:Fallback>
                <p:oleObj name="Equation" r:id="rId4" imgW="1562040" imgH="419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675" y="2970213"/>
                        <a:ext cx="4027488" cy="1084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9224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725488" y="2111375"/>
          <a:ext cx="1803400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240" name="Equation" r:id="rId6" imgW="672840" imgH="228600" progId="Equation.3">
                  <p:embed/>
                </p:oleObj>
              </mc:Choice>
              <mc:Fallback>
                <p:oleObj name="Equation" r:id="rId6" imgW="672840" imgH="2286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8" y="2111375"/>
                        <a:ext cx="1803400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9225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750888" y="4314825"/>
          <a:ext cx="1373187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241" name="Equation" r:id="rId8" imgW="444240" imgH="228600" progId="Equation.3">
                  <p:embed/>
                </p:oleObj>
              </mc:Choice>
              <mc:Fallback>
                <p:oleObj name="Equation" r:id="rId8" imgW="444240" imgH="22860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888" y="4314825"/>
                        <a:ext cx="1373187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EA7E835A-B488-4D8E-B12B-B875C8D6460F}" type="slidenum">
              <a:rPr lang="fr-FR"/>
              <a:pPr/>
              <a:t>23</a:t>
            </a:fld>
            <a:endParaRPr lang="fr-FR"/>
          </a:p>
        </p:txBody>
      </p:sp>
      <p:sp>
        <p:nvSpPr>
          <p:cNvPr id="65024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44158"/>
            <a:ext cx="8229600" cy="1143000"/>
          </a:xfrm>
        </p:spPr>
        <p:txBody>
          <a:bodyPr/>
          <a:lstStyle/>
          <a:p>
            <a:r>
              <a:rPr lang="fr-CA" dirty="0">
                <a:solidFill>
                  <a:schemeClr val="tx1"/>
                </a:solidFill>
              </a:rPr>
              <a:t>Distribution de </a:t>
            </a:r>
            <a:r>
              <a:rPr lang="fr-CA" i="1" dirty="0">
                <a:solidFill>
                  <a:schemeClr val="tx1"/>
                </a:solidFill>
              </a:rPr>
              <a:t>X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5024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90600" y="1828800"/>
            <a:ext cx="8153400" cy="4106863"/>
          </a:xfrm>
        </p:spPr>
        <p:txBody>
          <a:bodyPr>
            <a:normAutofit/>
          </a:bodyPr>
          <a:lstStyle/>
          <a:p>
            <a:r>
              <a:rPr lang="fr-CA" sz="3200" u="sng" dirty="0"/>
              <a:t>Cas 1</a:t>
            </a:r>
            <a:r>
              <a:rPr lang="fr-CA" sz="3200" dirty="0"/>
              <a:t>: Les observations proviennent d’une population normale de variance, </a:t>
            </a:r>
            <a:r>
              <a:rPr lang="fr-CA" sz="3200" dirty="0">
                <a:latin typeface="Symbol" pitchFamily="18" charset="2"/>
              </a:rPr>
              <a:t></a:t>
            </a:r>
            <a:r>
              <a:rPr lang="fr-CA" sz="3200" baseline="30000" dirty="0">
                <a:latin typeface="Symbol" pitchFamily="18" charset="2"/>
              </a:rPr>
              <a:t></a:t>
            </a:r>
            <a:r>
              <a:rPr lang="fr-CA" sz="3200" dirty="0"/>
              <a:t>, connue</a:t>
            </a:r>
          </a:p>
          <a:p>
            <a:pPr>
              <a:buFontTx/>
              <a:buChar char=" "/>
            </a:pPr>
            <a:endParaRPr lang="fr-CA" sz="3200" dirty="0"/>
          </a:p>
          <a:p>
            <a:pPr>
              <a:buFontTx/>
              <a:buChar char=" "/>
            </a:pPr>
            <a:endParaRPr lang="fr-CA" sz="3200" dirty="0"/>
          </a:p>
          <a:p>
            <a:pPr>
              <a:buFontTx/>
              <a:buChar char=" "/>
            </a:pPr>
            <a:r>
              <a:rPr lang="fr-CA" sz="3200" dirty="0"/>
              <a:t>quelque soit </a:t>
            </a:r>
            <a:r>
              <a:rPr lang="fr-CA" sz="3200" i="1" dirty="0"/>
              <a:t>n</a:t>
            </a:r>
            <a:endParaRPr lang="fr-FR" sz="3200" i="1" dirty="0"/>
          </a:p>
        </p:txBody>
      </p:sp>
      <p:graphicFrame>
        <p:nvGraphicFramePr>
          <p:cNvPr id="650246" name="Object 1024">
            <a:hlinkClick r:id="" action="ppaction://ole?verb=0"/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286776285"/>
              </p:ext>
            </p:extLst>
          </p:nvPr>
        </p:nvGraphicFramePr>
        <p:xfrm>
          <a:off x="1295400" y="2955925"/>
          <a:ext cx="59023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0252" name="Equation" r:id="rId4" imgW="2565360" imgH="317160" progId="Equation.3">
                  <p:embed/>
                </p:oleObj>
              </mc:Choice>
              <mc:Fallback>
                <p:oleObj name="Equation" r:id="rId4" imgW="2565360" imgH="317160" progId="Equation.3">
                  <p:embed/>
                  <p:pic>
                    <p:nvPicPr>
                      <p:cNvPr id="0" name="Object 102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955925"/>
                        <a:ext cx="5902325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0245" name="Line 4"/>
          <p:cNvSpPr>
            <a:spLocks noChangeShapeType="1"/>
          </p:cNvSpPr>
          <p:nvPr/>
        </p:nvSpPr>
        <p:spPr bwMode="auto">
          <a:xfrm>
            <a:off x="4906168" y="727393"/>
            <a:ext cx="3222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368ECBF5-3F9C-4432-8EBC-DF0AB2953B70}" type="slidenum">
              <a:rPr lang="fr-FR"/>
              <a:pPr/>
              <a:t>24</a:t>
            </a:fld>
            <a:endParaRPr lang="fr-FR"/>
          </a:p>
        </p:txBody>
      </p:sp>
      <p:sp>
        <p:nvSpPr>
          <p:cNvPr id="65126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51560" y="373063"/>
            <a:ext cx="8229600" cy="1143000"/>
          </a:xfrm>
        </p:spPr>
        <p:txBody>
          <a:bodyPr/>
          <a:lstStyle/>
          <a:p>
            <a:r>
              <a:rPr lang="fr-CA" dirty="0">
                <a:solidFill>
                  <a:schemeClr val="tx1"/>
                </a:solidFill>
              </a:rPr>
              <a:t>Distribution de </a:t>
            </a:r>
            <a:r>
              <a:rPr lang="fr-CA" i="1" dirty="0">
                <a:solidFill>
                  <a:schemeClr val="tx1"/>
                </a:solidFill>
              </a:rPr>
              <a:t>X</a:t>
            </a:r>
            <a:endParaRPr lang="fr-FR" i="1" dirty="0">
              <a:solidFill>
                <a:schemeClr val="tx1"/>
              </a:solidFill>
            </a:endParaRPr>
          </a:p>
        </p:txBody>
      </p:sp>
      <p:sp>
        <p:nvSpPr>
          <p:cNvPr id="65126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3504" y="1516063"/>
            <a:ext cx="8229600" cy="4525963"/>
          </a:xfrm>
        </p:spPr>
        <p:txBody>
          <a:bodyPr>
            <a:normAutofit/>
          </a:bodyPr>
          <a:lstStyle/>
          <a:p>
            <a:r>
              <a:rPr lang="fr-CA" sz="3200" u="sng" dirty="0"/>
              <a:t>Cas 2</a:t>
            </a:r>
            <a:r>
              <a:rPr lang="fr-CA" sz="3200" dirty="0"/>
              <a:t>: Les observations proviennent d’une population de distribution et de variance inconnues mais </a:t>
            </a:r>
            <a:r>
              <a:rPr lang="fr-CA" sz="3200" i="1" dirty="0"/>
              <a:t>n</a:t>
            </a:r>
            <a:r>
              <a:rPr lang="fr-CA" sz="3200" dirty="0"/>
              <a:t> grand, alors on a approximativement</a:t>
            </a:r>
          </a:p>
          <a:p>
            <a:pPr>
              <a:buFontTx/>
              <a:buChar char=" "/>
            </a:pPr>
            <a:endParaRPr lang="fr-CA" sz="3200" dirty="0"/>
          </a:p>
          <a:p>
            <a:pPr>
              <a:buFontTx/>
              <a:buChar char=" "/>
            </a:pPr>
            <a:endParaRPr lang="fr-CA" sz="3200" dirty="0"/>
          </a:p>
          <a:p>
            <a:r>
              <a:rPr lang="fr-CA" sz="3200" dirty="0"/>
              <a:t>Ce résultat découle du théorème central limite</a:t>
            </a:r>
            <a:endParaRPr lang="fr-FR" sz="3200" dirty="0"/>
          </a:p>
        </p:txBody>
      </p:sp>
      <p:graphicFrame>
        <p:nvGraphicFramePr>
          <p:cNvPr id="651270" name="Object 1024">
            <a:hlinkClick r:id="" action="ppaction://ole?verb=0"/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878084848"/>
              </p:ext>
            </p:extLst>
          </p:nvPr>
        </p:nvGraphicFramePr>
        <p:xfrm>
          <a:off x="2828290" y="3215481"/>
          <a:ext cx="2597150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1276" name="Equation" r:id="rId4" imgW="1054080" imgH="228600" progId="Equation.3">
                  <p:embed/>
                </p:oleObj>
              </mc:Choice>
              <mc:Fallback>
                <p:oleObj name="Equation" r:id="rId4" imgW="1054080" imgH="228600" progId="Equation.3">
                  <p:embed/>
                  <p:pic>
                    <p:nvPicPr>
                      <p:cNvPr id="0" name="Object 102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8290" y="3215481"/>
                        <a:ext cx="2597150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1269" name="Line 4"/>
          <p:cNvSpPr>
            <a:spLocks noChangeShapeType="1"/>
          </p:cNvSpPr>
          <p:nvPr/>
        </p:nvSpPr>
        <p:spPr bwMode="auto">
          <a:xfrm>
            <a:off x="4425315" y="894716"/>
            <a:ext cx="3222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ED988BEA-E197-499C-B688-6CE33E8AD2DA}" type="slidenum">
              <a:rPr lang="fr-FR"/>
              <a:pPr/>
              <a:t>25</a:t>
            </a:fld>
            <a:endParaRPr lang="fr-FR"/>
          </a:p>
        </p:txBody>
      </p:sp>
      <p:sp>
        <p:nvSpPr>
          <p:cNvPr id="65331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74904" y="122238"/>
            <a:ext cx="8229600" cy="1143000"/>
          </a:xfrm>
        </p:spPr>
        <p:txBody>
          <a:bodyPr/>
          <a:lstStyle/>
          <a:p>
            <a:r>
              <a:rPr lang="fr-CA" sz="3600" dirty="0">
                <a:solidFill>
                  <a:schemeClr val="tx1"/>
                </a:solidFill>
              </a:rPr>
              <a:t>Exemple 3: distribution d’échantillonnage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5331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57263" y="1852613"/>
            <a:ext cx="8186737" cy="4408487"/>
          </a:xfrm>
        </p:spPr>
        <p:txBody>
          <a:bodyPr>
            <a:normAutofit/>
          </a:bodyPr>
          <a:lstStyle/>
          <a:p>
            <a:r>
              <a:rPr lang="fr-CA" sz="3200" dirty="0" err="1"/>
              <a:t>Provipak</a:t>
            </a:r>
            <a:r>
              <a:rPr lang="fr-CA" sz="3200" dirty="0"/>
              <a:t> fabrique la céréale Cherry-Ô dans des contenants de 340 grammes, </a:t>
            </a:r>
            <a:r>
              <a:rPr lang="fr-CA" sz="3200" i="1" dirty="0">
                <a:latin typeface="Symbol" pitchFamily="18" charset="2"/>
              </a:rPr>
              <a:t>m</a:t>
            </a:r>
            <a:r>
              <a:rPr lang="fr-CA" sz="3200" i="1" dirty="0"/>
              <a:t> = 340gr</a:t>
            </a:r>
          </a:p>
          <a:p>
            <a:r>
              <a:rPr lang="fr-CA" sz="3200" dirty="0"/>
              <a:t>Le procédé donne un écart-type du poids des contenants de 10 grammes, </a:t>
            </a:r>
            <a:r>
              <a:rPr lang="fr-CA" sz="3200" i="1" dirty="0">
                <a:latin typeface="Symbol" pitchFamily="18" charset="2"/>
              </a:rPr>
              <a:t>s</a:t>
            </a:r>
            <a:r>
              <a:rPr lang="fr-CA" sz="3200" i="1" dirty="0"/>
              <a:t> = 10 gr</a:t>
            </a:r>
            <a:r>
              <a:rPr lang="fr-CA" sz="3200" dirty="0"/>
              <a:t> </a:t>
            </a:r>
          </a:p>
          <a:p>
            <a:r>
              <a:rPr lang="fr-CA" sz="3200" dirty="0"/>
              <a:t>Le poids des contenants suit une distribution normale, </a:t>
            </a:r>
            <a:r>
              <a:rPr lang="fr-CA" sz="3200" i="1" dirty="0"/>
              <a:t>X </a:t>
            </a:r>
            <a:r>
              <a:rPr lang="fr-CA" sz="3200" i="1" dirty="0">
                <a:latin typeface="Symbol" pitchFamily="18" charset="2"/>
              </a:rPr>
              <a:t></a:t>
            </a:r>
            <a:r>
              <a:rPr lang="fr-CA" sz="3200" i="1" dirty="0"/>
              <a:t>N(340 , 10</a:t>
            </a:r>
            <a:r>
              <a:rPr lang="fr-CA" sz="3200" i="1" baseline="30000" dirty="0"/>
              <a:t>2</a:t>
            </a:r>
            <a:r>
              <a:rPr lang="fr-CA" sz="3200" i="1" dirty="0"/>
              <a:t>)</a:t>
            </a:r>
            <a:r>
              <a:rPr lang="fr-CA" sz="3200" dirty="0"/>
              <a:t> </a:t>
            </a:r>
          </a:p>
          <a:p>
            <a:r>
              <a:rPr lang="fr-CA" sz="3200" dirty="0"/>
              <a:t>On prélève au hasard un échantillon de 50 contenants</a:t>
            </a:r>
            <a:endParaRPr lang="fr-FR" sz="3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542544" y="6560820"/>
            <a:ext cx="457200" cy="457200"/>
          </a:xfrm>
        </p:spPr>
        <p:txBody>
          <a:bodyPr/>
          <a:lstStyle/>
          <a:p>
            <a:r>
              <a:rPr lang="fr-FR"/>
              <a:t>C6-</a:t>
            </a:r>
            <a:fld id="{7D91D2BB-B83D-493D-93D7-057DF393BA8D}" type="slidenum">
              <a:rPr lang="fr-FR"/>
              <a:pPr/>
              <a:t>26</a:t>
            </a:fld>
            <a:endParaRPr lang="fr-FR"/>
          </a:p>
        </p:txBody>
      </p:sp>
      <p:sp>
        <p:nvSpPr>
          <p:cNvPr id="654339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542544" y="537687"/>
            <a:ext cx="8229600" cy="1143000"/>
          </a:xfrm>
        </p:spPr>
        <p:txBody>
          <a:bodyPr>
            <a:noAutofit/>
          </a:bodyPr>
          <a:lstStyle/>
          <a:p>
            <a:r>
              <a:rPr lang="fr-CA" dirty="0"/>
              <a:t>Exemple 3: distribution d’échantillonnage (suite)</a:t>
            </a:r>
            <a:endParaRPr lang="fr-FR" dirty="0"/>
          </a:p>
        </p:txBody>
      </p:sp>
      <p:sp>
        <p:nvSpPr>
          <p:cNvPr id="654340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396240" y="1950720"/>
            <a:ext cx="8229600" cy="4525963"/>
          </a:xfrm>
        </p:spPr>
        <p:txBody>
          <a:bodyPr>
            <a:normAutofit/>
          </a:bodyPr>
          <a:lstStyle/>
          <a:p>
            <a:r>
              <a:rPr lang="fr-CA" sz="3200" dirty="0"/>
              <a:t>Quel sera la distribution d’échantillonnage de    ?</a:t>
            </a:r>
          </a:p>
          <a:p>
            <a:r>
              <a:rPr lang="fr-CA" sz="3200" dirty="0"/>
              <a:t>Calculer </a:t>
            </a:r>
            <a:r>
              <a:rPr lang="fr-CA" sz="3200" i="1" dirty="0"/>
              <a:t>P(338 &lt;    &lt; 342)</a:t>
            </a:r>
          </a:p>
          <a:p>
            <a:r>
              <a:rPr lang="fr-CA" sz="3200" dirty="0"/>
              <a:t>Que devient la distribution d’échantillonnage de     si on double la taille de l’échantillon</a:t>
            </a:r>
            <a:endParaRPr lang="fr-FR" sz="3200" dirty="0"/>
          </a:p>
        </p:txBody>
      </p:sp>
      <p:graphicFrame>
        <p:nvGraphicFramePr>
          <p:cNvPr id="654341" name="Object 1024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5503941"/>
              </p:ext>
            </p:extLst>
          </p:nvPr>
        </p:nvGraphicFramePr>
        <p:xfrm>
          <a:off x="3329305" y="2481898"/>
          <a:ext cx="438150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4357" name="Equation" r:id="rId4" imgW="177480" imgH="190440" progId="Equation.3">
                  <p:embed/>
                </p:oleObj>
              </mc:Choice>
              <mc:Fallback>
                <p:oleObj name="Equation" r:id="rId4" imgW="177480" imgH="190440" progId="Equation.3">
                  <p:embed/>
                  <p:pic>
                    <p:nvPicPr>
                      <p:cNvPr id="0" name="Object 102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9305" y="2481898"/>
                        <a:ext cx="438150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4342" name="Object 3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0394753"/>
              </p:ext>
            </p:extLst>
          </p:nvPr>
        </p:nvGraphicFramePr>
        <p:xfrm>
          <a:off x="7430929" y="1946276"/>
          <a:ext cx="439737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4358" name="Equation" r:id="rId6" imgW="177480" imgH="190440" progId="Equation.3">
                  <p:embed/>
                </p:oleObj>
              </mc:Choice>
              <mc:Fallback>
                <p:oleObj name="Equation" r:id="rId6" imgW="177480" imgH="190440" progId="Equation.3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0929" y="1946276"/>
                        <a:ext cx="439737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4343" name="Object 4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1714900"/>
              </p:ext>
            </p:extLst>
          </p:nvPr>
        </p:nvGraphicFramePr>
        <p:xfrm>
          <a:off x="7855426" y="3068797"/>
          <a:ext cx="439737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4359" name="Equation" r:id="rId8" imgW="177480" imgH="190440" progId="Equation.3">
                  <p:embed/>
                </p:oleObj>
              </mc:Choice>
              <mc:Fallback>
                <p:oleObj name="Equation" r:id="rId8" imgW="177480" imgH="1904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55426" y="3068797"/>
                        <a:ext cx="439737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C6-</a:t>
            </a:r>
            <a:fld id="{19955279-F57C-453C-8A81-3F4ACDB426C7}" type="slidenum">
              <a:rPr lang="fr-FR"/>
              <a:pPr/>
              <a:t>27</a:t>
            </a:fld>
            <a:endParaRPr lang="fr-FR"/>
          </a:p>
        </p:txBody>
      </p:sp>
      <p:sp>
        <p:nvSpPr>
          <p:cNvPr id="65536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74904" y="258763"/>
            <a:ext cx="8229600" cy="1143000"/>
          </a:xfrm>
        </p:spPr>
        <p:txBody>
          <a:bodyPr/>
          <a:lstStyle/>
          <a:p>
            <a:r>
              <a:rPr lang="fr-CA" dirty="0">
                <a:solidFill>
                  <a:schemeClr val="tx1"/>
                </a:solidFill>
              </a:rPr>
              <a:t>Exemple 3: calcul des probabilités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5536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12800" y="1600200"/>
            <a:ext cx="8331200" cy="4533900"/>
          </a:xfrm>
        </p:spPr>
        <p:txBody>
          <a:bodyPr>
            <a:normAutofit/>
          </a:bodyPr>
          <a:lstStyle/>
          <a:p>
            <a:r>
              <a:rPr lang="fr-FR" sz="3200" dirty="0"/>
              <a:t>La distribution d’échantillonnage de    sera normale avec                     et</a:t>
            </a:r>
          </a:p>
          <a:p>
            <a:endParaRPr lang="fr-FR" sz="3200" dirty="0"/>
          </a:p>
          <a:p>
            <a:pPr>
              <a:buFontTx/>
              <a:buNone/>
            </a:pPr>
            <a:r>
              <a:rPr lang="en-US" sz="3200" dirty="0"/>
              <a:t> </a:t>
            </a:r>
            <a:endParaRPr lang="fr-FR" sz="3200" dirty="0"/>
          </a:p>
          <a:p>
            <a:endParaRPr lang="fr-FR" sz="3200" dirty="0"/>
          </a:p>
          <a:p>
            <a:r>
              <a:rPr lang="fr-FR" sz="3200" dirty="0" smtClean="0"/>
              <a:t>Si </a:t>
            </a:r>
            <a:r>
              <a:rPr lang="fr-FR" sz="3200" dirty="0"/>
              <a:t>on double la taille de l’échantillon, on a   	              et                       </a:t>
            </a:r>
          </a:p>
        </p:txBody>
      </p:sp>
      <p:graphicFrame>
        <p:nvGraphicFramePr>
          <p:cNvPr id="655365" name="Object 4">
            <a:hlinkClick r:id="" action="ppaction://ole?verb=0"/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215442367"/>
              </p:ext>
            </p:extLst>
          </p:nvPr>
        </p:nvGraphicFramePr>
        <p:xfrm>
          <a:off x="823913" y="2817971"/>
          <a:ext cx="6754813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1" name="Equation" r:id="rId4" imgW="3162240" imgH="457200" progId="Equation.3">
                  <p:embed/>
                </p:oleObj>
              </mc:Choice>
              <mc:Fallback>
                <p:oleObj name="Equation" r:id="rId4" imgW="3162240" imgH="45720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3913" y="2817971"/>
                        <a:ext cx="6754813" cy="976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66" name="Object 9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056813"/>
              </p:ext>
            </p:extLst>
          </p:nvPr>
        </p:nvGraphicFramePr>
        <p:xfrm>
          <a:off x="4126708" y="2131695"/>
          <a:ext cx="2806700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2" name="Equation" r:id="rId6" imgW="1307880" imgH="228600" progId="Equation.3">
                  <p:embed/>
                </p:oleObj>
              </mc:Choice>
              <mc:Fallback>
                <p:oleObj name="Equation" r:id="rId6" imgW="1307880" imgH="22860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6708" y="2131695"/>
                        <a:ext cx="2806700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67" name="Object 10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181644"/>
              </p:ext>
            </p:extLst>
          </p:nvPr>
        </p:nvGraphicFramePr>
        <p:xfrm>
          <a:off x="1933576" y="2122965"/>
          <a:ext cx="1671637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3" name="Equation" r:id="rId8" imgW="749160" imgH="228600" progId="Equation.3">
                  <p:embed/>
                </p:oleObj>
              </mc:Choice>
              <mc:Fallback>
                <p:oleObj name="Equation" r:id="rId8" imgW="749160" imgH="22860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3576" y="2122965"/>
                        <a:ext cx="1671637" cy="509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68" name="Object 11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128139"/>
              </p:ext>
            </p:extLst>
          </p:nvPr>
        </p:nvGraphicFramePr>
        <p:xfrm>
          <a:off x="823913" y="3875405"/>
          <a:ext cx="556260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4" name="Equation" r:id="rId10" imgW="2527200" imgH="215640" progId="Equation.3">
                  <p:embed/>
                </p:oleObj>
              </mc:Choice>
              <mc:Fallback>
                <p:oleObj name="Equation" r:id="rId10" imgW="2527200" imgH="21564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3913" y="3875405"/>
                        <a:ext cx="5562600" cy="47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69" name="Object 12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4416334"/>
              </p:ext>
            </p:extLst>
          </p:nvPr>
        </p:nvGraphicFramePr>
        <p:xfrm>
          <a:off x="7365048" y="4402376"/>
          <a:ext cx="1622425" cy="496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5" name="Equation" r:id="rId12" imgW="749160" imgH="228600" progId="Equation.3">
                  <p:embed/>
                </p:oleObj>
              </mc:Choice>
              <mc:Fallback>
                <p:oleObj name="Equation" r:id="rId12" imgW="749160" imgH="228600" progId="Equation.3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5048" y="4402376"/>
                        <a:ext cx="1622425" cy="496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70" name="Object 13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0988686"/>
              </p:ext>
            </p:extLst>
          </p:nvPr>
        </p:nvGraphicFramePr>
        <p:xfrm>
          <a:off x="1545908" y="4894024"/>
          <a:ext cx="2770188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6" name="Equation" r:id="rId14" imgW="1358640" imgH="228600" progId="Equation.3">
                  <p:embed/>
                </p:oleObj>
              </mc:Choice>
              <mc:Fallback>
                <p:oleObj name="Equation" r:id="rId14" imgW="1358640" imgH="228600" progId="Equation.3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5908" y="4894024"/>
                        <a:ext cx="2770188" cy="46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71" name="Object 1024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0420944"/>
              </p:ext>
            </p:extLst>
          </p:nvPr>
        </p:nvGraphicFramePr>
        <p:xfrm>
          <a:off x="6477953" y="1621949"/>
          <a:ext cx="40005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07" name="Equation" r:id="rId16" imgW="177480" imgH="190440" progId="Equation.3">
                  <p:embed/>
                </p:oleObj>
              </mc:Choice>
              <mc:Fallback>
                <p:oleObj name="Equation" r:id="rId16" imgW="177480" imgH="190440" progId="Equation.3">
                  <p:embed/>
                  <p:pic>
                    <p:nvPicPr>
                      <p:cNvPr id="0" name="Object 102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953" y="1621949"/>
                        <a:ext cx="400050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ADM2704c6-échantillonnage 2009</Template>
  <TotalTime>1838</TotalTime>
  <Pages>120</Pages>
  <Words>1405</Words>
  <Application>Microsoft Macintosh PowerPoint</Application>
  <PresentationFormat>On-screen Show (4:3)</PresentationFormat>
  <Paragraphs>389</Paragraphs>
  <Slides>27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1_Equity</vt:lpstr>
      <vt:lpstr>2_Equity</vt:lpstr>
      <vt:lpstr>Equation</vt:lpstr>
      <vt:lpstr>Chapitre 6. Introduction à l’échantillonnage</vt:lpstr>
      <vt:lpstr>Étude de marché / sondage / échantillonnage</vt:lpstr>
      <vt:lpstr>PowerPoint Presentation</vt:lpstr>
      <vt:lpstr>Fluctuations d’échantillonnage d’une moyenne</vt:lpstr>
      <vt:lpstr>Distribution d'échantillonnage</vt:lpstr>
      <vt:lpstr>Espérance mathématique  de la distribution de X </vt:lpstr>
      <vt:lpstr>Variance de la distribution de X</vt:lpstr>
      <vt:lpstr>Théorème central limite</vt:lpstr>
      <vt:lpstr>Exemple 1: distribution d’échantillonnage</vt:lpstr>
      <vt:lpstr>Exemple 1: distribution de X</vt:lpstr>
      <vt:lpstr>Exemple 1: estimation de m</vt:lpstr>
      <vt:lpstr>Exemple 1: les échantillons et leur moyenne</vt:lpstr>
      <vt:lpstr>Exemple 1: distribution de fréquence de       </vt:lpstr>
      <vt:lpstr>Exemple 1: distribution d’échantillonnage de la moyenne </vt:lpstr>
      <vt:lpstr>Exemple 1: forme de la distribution d’échantillonnage</vt:lpstr>
      <vt:lpstr>Exemple 1: moyenne de la distribution d’échantillonnage</vt:lpstr>
      <vt:lpstr>Exemple 1: variance de la distribution d’échantillonnage</vt:lpstr>
      <vt:lpstr>Transformation de X en une variable aléatoire centrée réduite</vt:lpstr>
      <vt:lpstr>Exemple 2: distribution d’échantillonnage</vt:lpstr>
      <vt:lpstr>Exemple 2: forme de la distribution d’échantillonnage</vt:lpstr>
      <vt:lpstr>Exemple 2: calcul des probabilités</vt:lpstr>
      <vt:lpstr>Caractéristique de X</vt:lpstr>
      <vt:lpstr>Distribution de X</vt:lpstr>
      <vt:lpstr>Distribution de X</vt:lpstr>
      <vt:lpstr>Exemple 3: distribution d’échantillonnage</vt:lpstr>
      <vt:lpstr>Exemple 3: distribution d’échantillonnage (suite)</vt:lpstr>
      <vt:lpstr>Exemple 3: calcul des probabilités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Chapitre 1</dc:title>
  <dc:subject>Statistique descriptive</dc:subject>
  <dc:creator>Carl Doyon et Jean Couillard</dc:creator>
  <cp:lastModifiedBy>Valerie Montambeault</cp:lastModifiedBy>
  <cp:revision>170</cp:revision>
  <cp:lastPrinted>1996-08-06T15:58:36Z</cp:lastPrinted>
  <dcterms:created xsi:type="dcterms:W3CDTF">1996-07-25T15:36:52Z</dcterms:created>
  <dcterms:modified xsi:type="dcterms:W3CDTF">2014-11-20T13:40:33Z</dcterms:modified>
</cp:coreProperties>
</file>