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gif" ContentType="image/gif"/>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257" r:id="rId2"/>
    <p:sldId id="258" r:id="rId3"/>
    <p:sldId id="259" r:id="rId4"/>
    <p:sldId id="260" r:id="rId5"/>
    <p:sldId id="261" r:id="rId6"/>
    <p:sldId id="262" r:id="rId7"/>
    <p:sldId id="263" r:id="rId8"/>
    <p:sldId id="264" r:id="rId9"/>
    <p:sldId id="265" r:id="rId10"/>
    <p:sldId id="266" r:id="rId11"/>
    <p:sldId id="267" r:id="rId12"/>
    <p:sldId id="272" r:id="rId13"/>
    <p:sldId id="337" r:id="rId14"/>
    <p:sldId id="338" r:id="rId15"/>
    <p:sldId id="273" r:id="rId16"/>
    <p:sldId id="336" r:id="rId17"/>
    <p:sldId id="274" r:id="rId18"/>
    <p:sldId id="275" r:id="rId19"/>
    <p:sldId id="276" r:id="rId20"/>
    <p:sldId id="277" r:id="rId21"/>
    <p:sldId id="278" r:id="rId22"/>
    <p:sldId id="279" r:id="rId23"/>
    <p:sldId id="280" r:id="rId24"/>
    <p:sldId id="281" r:id="rId25"/>
    <p:sldId id="282" r:id="rId26"/>
    <p:sldId id="339" r:id="rId27"/>
    <p:sldId id="288" r:id="rId28"/>
    <p:sldId id="289" r:id="rId29"/>
    <p:sldId id="290" r:id="rId30"/>
    <p:sldId id="340" r:id="rId31"/>
    <p:sldId id="291" r:id="rId32"/>
    <p:sldId id="292" r:id="rId33"/>
    <p:sldId id="305" r:id="rId34"/>
    <p:sldId id="307" r:id="rId35"/>
    <p:sldId id="306" r:id="rId36"/>
    <p:sldId id="308" r:id="rId37"/>
    <p:sldId id="341" r:id="rId38"/>
    <p:sldId id="309" r:id="rId39"/>
    <p:sldId id="310" r:id="rId40"/>
    <p:sldId id="311" r:id="rId41"/>
    <p:sldId id="312" r:id="rId42"/>
    <p:sldId id="313" r:id="rId43"/>
    <p:sldId id="314" r:id="rId44"/>
    <p:sldId id="350" r:id="rId45"/>
    <p:sldId id="361" r:id="rId46"/>
    <p:sldId id="351" r:id="rId47"/>
    <p:sldId id="352" r:id="rId48"/>
    <p:sldId id="315" r:id="rId49"/>
    <p:sldId id="316" r:id="rId50"/>
    <p:sldId id="317" r:id="rId51"/>
    <p:sldId id="318" r:id="rId52"/>
    <p:sldId id="319" r:id="rId53"/>
    <p:sldId id="320" r:id="rId54"/>
    <p:sldId id="353" r:id="rId55"/>
    <p:sldId id="354" r:id="rId56"/>
    <p:sldId id="342" r:id="rId57"/>
    <p:sldId id="355" r:id="rId58"/>
    <p:sldId id="356" r:id="rId59"/>
    <p:sldId id="357" r:id="rId60"/>
    <p:sldId id="321" r:id="rId61"/>
    <p:sldId id="343" r:id="rId62"/>
    <p:sldId id="322" r:id="rId63"/>
    <p:sldId id="323" r:id="rId64"/>
    <p:sldId id="324" r:id="rId65"/>
    <p:sldId id="325" r:id="rId66"/>
    <p:sldId id="326" r:id="rId67"/>
    <p:sldId id="327" r:id="rId68"/>
    <p:sldId id="358" r:id="rId69"/>
    <p:sldId id="328" r:id="rId70"/>
    <p:sldId id="344" r:id="rId71"/>
    <p:sldId id="360" r:id="rId72"/>
    <p:sldId id="359" r:id="rId73"/>
    <p:sldId id="329" r:id="rId74"/>
    <p:sldId id="330" r:id="rId75"/>
    <p:sldId id="331" r:id="rId76"/>
    <p:sldId id="332" r:id="rId77"/>
    <p:sldId id="333" r:id="rId78"/>
    <p:sldId id="334" r:id="rId79"/>
    <p:sldId id="335" r:id="rId80"/>
    <p:sldId id="346" r:id="rId81"/>
    <p:sldId id="345" r:id="rId82"/>
    <p:sldId id="347" r:id="rId83"/>
    <p:sldId id="349" r:id="rId84"/>
    <p:sldId id="363" r:id="rId85"/>
    <p:sldId id="362" r:id="rId8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7" autoAdjust="0"/>
    <p:restoredTop sz="79821" autoAdjust="0"/>
  </p:normalViewPr>
  <p:slideViewPr>
    <p:cSldViewPr>
      <p:cViewPr>
        <p:scale>
          <a:sx n="74" d="100"/>
          <a:sy n="74" d="100"/>
        </p:scale>
        <p:origin x="2176"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90" Type="http://schemas.openxmlformats.org/officeDocument/2006/relationships/theme" Target="theme/theme1.xml"/><Relationship Id="rId91"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slide" Target="slides/slide84.xml"/><Relationship Id="rId86" Type="http://schemas.openxmlformats.org/officeDocument/2006/relationships/slide" Target="slides/slide85.xml"/><Relationship Id="rId87" Type="http://schemas.openxmlformats.org/officeDocument/2006/relationships/notesMaster" Target="notesMasters/notesMaster1.xml"/><Relationship Id="rId88" Type="http://schemas.openxmlformats.org/officeDocument/2006/relationships/presProps" Target="presProps.xml"/><Relationship Id="rId89"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C9A6E7-7E85-47A7-AE9D-D1C60B1906EA}" type="datetimeFigureOut">
              <a:rPr lang="en-US" smtClean="0"/>
              <a:pPr/>
              <a:t>9/21/17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229A76-546F-4EA4-8505-98133C8A0EA6}" type="slidenum">
              <a:rPr lang="en-US" smtClean="0"/>
              <a:pPr/>
              <a:t>‹#›</a:t>
            </a:fld>
            <a:endParaRPr lang="en-US"/>
          </a:p>
        </p:txBody>
      </p:sp>
    </p:spTree>
    <p:extLst>
      <p:ext uri="{BB962C8B-B14F-4D97-AF65-F5344CB8AC3E}">
        <p14:creationId xmlns:p14="http://schemas.microsoft.com/office/powerpoint/2010/main" val="1372825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0.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7.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8.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3E69750F-DBF9-489F-9280-F1FB60E7BD3C}" type="slidenum">
              <a:rPr lang="en-CA" smtClean="0"/>
              <a:pPr/>
              <a:t>1</a:t>
            </a:fld>
            <a:endParaRPr lang="en-CA" smtClean="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2B1144DD-423F-4416-9850-7C31F4066D41}" type="slidenum">
              <a:rPr lang="en-CA" smtClean="0"/>
              <a:pPr/>
              <a:t>2</a:t>
            </a:fld>
            <a:endParaRPr lang="en-CA" smtClean="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A87D2EBF-1144-4783-8066-4DB140EAB1CC}" type="slidenum">
              <a:rPr lang="en-CA" smtClean="0"/>
              <a:pPr/>
              <a:t>3</a:t>
            </a:fld>
            <a:endParaRPr lang="en-CA" smtClean="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6CA973D8-798A-4EDA-97DD-982A4A9D032F}" type="slidenum">
              <a:rPr lang="en-CA" smtClean="0"/>
              <a:pPr/>
              <a:t>4</a:t>
            </a:fld>
            <a:endParaRPr lang="en-CA"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011FD723-41F4-453D-B99B-95C865A17DCA}" type="slidenum">
              <a:rPr lang="en-CA" smtClean="0"/>
              <a:pPr/>
              <a:t>5</a:t>
            </a:fld>
            <a:endParaRPr lang="en-CA" smtClean="0"/>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580E5035-36E8-41DA-90CD-9F531173DEA3}" type="slidenum">
              <a:rPr lang="en-CA" smtClean="0"/>
              <a:pPr/>
              <a:t>6</a:t>
            </a:fld>
            <a:endParaRPr lang="en-CA" smtClean="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1568C839-0D6D-4DC8-BD96-2A6589F475D3}" type="slidenum">
              <a:rPr lang="en-CA" smtClean="0"/>
              <a:pPr/>
              <a:t>7</a:t>
            </a:fld>
            <a:endParaRPr lang="en-CA"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6C9152DB-3C8E-450C-B55F-545C0CE87B26}" type="slidenum">
              <a:rPr lang="en-CA" smtClean="0"/>
              <a:pPr/>
              <a:t>8</a:t>
            </a:fld>
            <a:endParaRPr lang="en-CA" smtClean="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C204DE9A-B408-468B-9F9D-24BDAEE27840}" type="slidenum">
              <a:rPr lang="en-CA" smtClean="0"/>
              <a:pPr/>
              <a:t>9</a:t>
            </a:fld>
            <a:endParaRPr lang="en-CA"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9E4813D3-16AF-403E-9EC9-2F274027413F}" type="slidenum">
              <a:rPr lang="en-CA" smtClean="0"/>
              <a:pPr/>
              <a:t>10</a:t>
            </a:fld>
            <a:endParaRPr lang="en-CA" smtClean="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E7B01505-FF29-45E0-B0ED-8860663475A0}" type="slidenum">
              <a:rPr lang="en-CA" smtClean="0"/>
              <a:pPr/>
              <a:t>11</a:t>
            </a:fld>
            <a:endParaRPr lang="en-CA" smtClean="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A5EA8D0A-4943-424D-BFAD-5E05537E8132}" type="slidenum">
              <a:rPr lang="en-CA" smtClean="0"/>
              <a:pPr/>
              <a:t>12</a:t>
            </a:fld>
            <a:endParaRPr lang="en-CA" smtClean="0"/>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229A76-546F-4EA4-8505-98133C8A0EA6}" type="slidenum">
              <a:rPr lang="en-US" smtClean="0"/>
              <a:pPr/>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CBDCE662-7916-4893-811C-662ABB0C7570}" type="slidenum">
              <a:rPr lang="en-CA" smtClean="0"/>
              <a:pPr/>
              <a:t>17</a:t>
            </a:fld>
            <a:endParaRPr lang="en-CA" smtClean="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F557C576-F6C0-4E18-80CC-83C5A29A82D8}" type="slidenum">
              <a:rPr lang="en-CA" smtClean="0"/>
              <a:pPr/>
              <a:t>18</a:t>
            </a:fld>
            <a:endParaRPr lang="en-CA" smtClean="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57B259DE-4719-4A26-B5F3-C4878A785B0B}" type="slidenum">
              <a:rPr lang="en-CA" smtClean="0"/>
              <a:pPr/>
              <a:t>19</a:t>
            </a:fld>
            <a:endParaRPr lang="en-CA" smtClean="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EDA8661F-1B6A-48D8-B9E4-ECE11DC01F86}" type="slidenum">
              <a:rPr lang="en-CA" smtClean="0"/>
              <a:pPr/>
              <a:t>20</a:t>
            </a:fld>
            <a:endParaRPr lang="en-CA"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697F9627-43F4-4E53-80D5-501819C02CF9}" type="slidenum">
              <a:rPr lang="en-CA" smtClean="0"/>
              <a:pPr/>
              <a:t>21</a:t>
            </a:fld>
            <a:endParaRPr lang="en-CA" smtClean="0"/>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70EAF3CC-AE77-4209-B364-870C2CDA516B}" type="slidenum">
              <a:rPr lang="en-CA" smtClean="0"/>
              <a:pPr/>
              <a:t>22</a:t>
            </a:fld>
            <a:endParaRPr lang="en-CA" smtClean="0"/>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0769925F-007B-453B-A61A-61F4AC6F3B86}" type="slidenum">
              <a:rPr lang="en-CA" smtClean="0"/>
              <a:pPr/>
              <a:t>23</a:t>
            </a:fld>
            <a:endParaRPr lang="en-CA" smtClean="0"/>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AD292756-0803-4A82-9008-A42898815E5E}" type="slidenum">
              <a:rPr lang="en-CA" smtClean="0"/>
              <a:pPr/>
              <a:t>24</a:t>
            </a:fld>
            <a:endParaRPr lang="en-CA" smtClean="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39ABD672-6C8C-4FF2-AE05-8CB91F6781AD}" type="slidenum">
              <a:rPr lang="en-CA" smtClean="0"/>
              <a:pPr/>
              <a:t>25</a:t>
            </a:fld>
            <a:endParaRPr lang="en-CA" smtClean="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p>
            <a:fld id="{19FE0568-3F12-4781-90C0-F50F2A062BF1}" type="slidenum">
              <a:rPr lang="en-CA" smtClean="0"/>
              <a:pPr/>
              <a:t>27</a:t>
            </a:fld>
            <a:endParaRPr lang="en-CA" smtClean="0"/>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61BB8F26-EE65-4332-AE01-9314C2177649}" type="slidenum">
              <a:rPr lang="en-CA" smtClean="0"/>
              <a:pPr/>
              <a:t>28</a:t>
            </a:fld>
            <a:endParaRPr lang="en-CA" smtClean="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A2048580-EA67-4493-9C49-769E3F0EAD20}" type="slidenum">
              <a:rPr lang="en-CA" smtClean="0"/>
              <a:pPr/>
              <a:t>29</a:t>
            </a:fld>
            <a:endParaRPr lang="en-CA" smtClean="0"/>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DD21952D-2CBF-4630-9EF5-1AD2F502AB07}" type="slidenum">
              <a:rPr lang="en-CA" smtClean="0"/>
              <a:pPr/>
              <a:t>31</a:t>
            </a:fld>
            <a:endParaRPr lang="en-CA" smtClean="0"/>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p>
            <a:fld id="{03DC5ECB-BE93-4EBD-8C11-1E9B226AA32E}" type="slidenum">
              <a:rPr lang="en-CA" smtClean="0"/>
              <a:pPr/>
              <a:t>32</a:t>
            </a:fld>
            <a:endParaRPr lang="en-CA" smtClean="0"/>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229A76-546F-4EA4-8505-98133C8A0EA6}" type="slidenum">
              <a:rPr lang="en-US" smtClean="0"/>
              <a:pPr/>
              <a:t>33</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spect="1" noChangeArrowheads="1" noTextEdit="1"/>
          </p:cNvSpPr>
          <p:nvPr>
            <p:ph type="sldImg"/>
          </p:nvPr>
        </p:nvSpPr>
        <p:spPr>
          <a:ln/>
        </p:spPr>
      </p:sp>
      <p:sp>
        <p:nvSpPr>
          <p:cNvPr id="32770" name="Rectangle 3"/>
          <p:cNvSpPr>
            <a:spLocks noGrp="1" noChangeArrowheads="1"/>
          </p:cNvSpPr>
          <p:nvPr>
            <p:ph type="body" idx="1"/>
          </p:nvPr>
        </p:nvSpPr>
        <p:spPr>
          <a:noFill/>
          <a:ln/>
        </p:spPr>
        <p:txBody>
          <a:bodyPr/>
          <a:lstStyle/>
          <a:p>
            <a:r>
              <a:rPr lang="en-US" dirty="0" smtClean="0">
                <a:latin typeface="Times" pitchFamily="18" charset="0"/>
              </a:rPr>
              <a:t>If we compare against the Canadian average – 60% of the population in 2005 rated their health as either very good or excellent. </a:t>
            </a:r>
          </a:p>
          <a:p>
            <a:r>
              <a:rPr lang="en-US" dirty="0" smtClean="0">
                <a:latin typeface="Times" pitchFamily="18" charset="0"/>
              </a:rPr>
              <a:t>This is self rated</a:t>
            </a:r>
            <a:r>
              <a:rPr lang="en-US" baseline="0" dirty="0" smtClean="0">
                <a:latin typeface="Times" pitchFamily="18" charset="0"/>
              </a:rPr>
              <a:t> so important</a:t>
            </a:r>
            <a:r>
              <a:rPr lang="mr-IN" baseline="0" dirty="0" smtClean="0">
                <a:latin typeface="Times" pitchFamily="18" charset="0"/>
              </a:rPr>
              <a:t>…</a:t>
            </a:r>
            <a:r>
              <a:rPr lang="en-CA" baseline="0" dirty="0" smtClean="0">
                <a:latin typeface="Times" pitchFamily="18" charset="0"/>
              </a:rPr>
              <a:t> how </a:t>
            </a:r>
            <a:r>
              <a:rPr lang="en-CA" baseline="0" dirty="0" err="1" smtClean="0">
                <a:latin typeface="Times" pitchFamily="18" charset="0"/>
              </a:rPr>
              <a:t>ppl</a:t>
            </a:r>
            <a:r>
              <a:rPr lang="en-CA" baseline="0" dirty="0" smtClean="0">
                <a:latin typeface="Times" pitchFamily="18" charset="0"/>
              </a:rPr>
              <a:t> see themselves</a:t>
            </a:r>
            <a:endParaRPr lang="en-US" dirty="0" smtClean="0">
              <a:latin typeface="Times"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p:cNvSpPr>
          <p:nvPr>
            <p:ph type="sldImg"/>
          </p:nvPr>
        </p:nvSpPr>
        <p:spPr>
          <a:ln/>
        </p:spPr>
      </p:sp>
      <p:sp>
        <p:nvSpPr>
          <p:cNvPr id="54274" name="Notes Placeholder 2"/>
          <p:cNvSpPr>
            <a:spLocks noGrp="1"/>
          </p:cNvSpPr>
          <p:nvPr>
            <p:ph type="body" idx="1"/>
          </p:nvPr>
        </p:nvSpPr>
        <p:spPr>
          <a:noFill/>
          <a:ln/>
        </p:spPr>
        <p:txBody>
          <a:bodyPr/>
          <a:lstStyle/>
          <a:p>
            <a:r>
              <a:rPr lang="en-CA" sz="1000" dirty="0" smtClean="0">
                <a:latin typeface="Times" pitchFamily="18" charset="0"/>
              </a:rPr>
              <a:t>This figure shows the age pyramid of the Canadian population in 2006. On it is represented six large cohorts: the parents of the baby-boomers, born between 1922 and 1938, the Second world war cohort, born between 1939 and 1945, the baby-boom cohort, born between 1946 and 1964, the baby-bust cohort, born between 1966 and 1974 and the children of the baby-boom cohort, born between 1975 and 1995.</a:t>
            </a:r>
          </a:p>
          <a:p>
            <a:r>
              <a:rPr lang="en-CA" sz="1000" b="1" dirty="0" smtClean="0">
                <a:latin typeface="Times" pitchFamily="18" charset="0"/>
              </a:rPr>
              <a:t>Source:</a:t>
            </a:r>
            <a:r>
              <a:rPr lang="en-CA" sz="1000" dirty="0" smtClean="0">
                <a:latin typeface="Times" pitchFamily="18" charset="0"/>
              </a:rPr>
              <a:t> Statistics Canada, Census of Population, 2006.</a:t>
            </a:r>
          </a:p>
          <a:p>
            <a:endParaRPr lang="en-CA" sz="1000" dirty="0" smtClean="0">
              <a:latin typeface="Times" pitchFamily="18" charset="0"/>
            </a:endParaRPr>
          </a:p>
          <a:p>
            <a:r>
              <a:rPr lang="en-CA" sz="1000" dirty="0" smtClean="0">
                <a:latin typeface="Times" pitchFamily="18" charset="0"/>
              </a:rPr>
              <a:t>Pop was growing up until</a:t>
            </a:r>
            <a:r>
              <a:rPr lang="en-CA" sz="1000" baseline="0" dirty="0" smtClean="0">
                <a:latin typeface="Times" pitchFamily="18" charset="0"/>
              </a:rPr>
              <a:t> the end of the baby boomers gen</a:t>
            </a:r>
            <a:r>
              <a:rPr lang="mr-IN" sz="1000" baseline="0" dirty="0" smtClean="0">
                <a:latin typeface="Times" pitchFamily="18" charset="0"/>
              </a:rPr>
              <a:t>…</a:t>
            </a:r>
            <a:r>
              <a:rPr lang="en-CA" sz="1000" baseline="0" dirty="0" smtClean="0">
                <a:latin typeface="Times" pitchFamily="18" charset="0"/>
              </a:rPr>
              <a:t> then pop started declining up until today</a:t>
            </a:r>
            <a:endParaRPr lang="en-CA" sz="1000" dirty="0" smtClean="0">
              <a:latin typeface="Times" pitchFamily="18" charset="0"/>
            </a:endParaRPr>
          </a:p>
        </p:txBody>
      </p:sp>
      <p:sp>
        <p:nvSpPr>
          <p:cNvPr id="54275" name="Slide Number Placeholder 3"/>
          <p:cNvSpPr>
            <a:spLocks noGrp="1"/>
          </p:cNvSpPr>
          <p:nvPr>
            <p:ph type="sldNum" sz="quarter" idx="5"/>
          </p:nvPr>
        </p:nvSpPr>
        <p:spPr>
          <a:noFill/>
        </p:spPr>
        <p:txBody>
          <a:bodyPr/>
          <a:lstStyle/>
          <a:p>
            <a:fld id="{6A11A2C6-2047-4ABD-8102-8672A01B5897}" type="slidenum">
              <a:rPr lang="en-CA" smtClean="0">
                <a:latin typeface="Times" pitchFamily="18" charset="0"/>
              </a:rPr>
              <a:pPr/>
              <a:t>35</a:t>
            </a:fld>
            <a:endParaRPr lang="en-CA" smtClean="0">
              <a:latin typeface="Times" pitchFamily="18"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AutoNum type="arabicParenR"/>
            </a:pPr>
            <a:r>
              <a:rPr lang="en-US" dirty="0" smtClean="0"/>
              <a:t>Are increasing,</a:t>
            </a:r>
            <a:r>
              <a:rPr lang="en-US" baseline="0" dirty="0" smtClean="0"/>
              <a:t> diseases have evolved, spread is much higher, climate is changing, contact is faster, new conditions we have never seen before </a:t>
            </a:r>
            <a:r>
              <a:rPr lang="en-US" baseline="0" dirty="0" err="1" smtClean="0"/>
              <a:t>cus</a:t>
            </a:r>
            <a:r>
              <a:rPr lang="en-US" baseline="0" dirty="0" smtClean="0"/>
              <a:t> of climate change</a:t>
            </a:r>
          </a:p>
          <a:p>
            <a:pPr marL="228600" indent="-228600">
              <a:buAutoNum type="arabicParenR"/>
            </a:pPr>
            <a:endParaRPr lang="en-US" baseline="0" dirty="0" smtClean="0"/>
          </a:p>
          <a:p>
            <a:pPr marL="228600" indent="-228600">
              <a:buAutoNum type="arabicParenR"/>
            </a:pPr>
            <a:r>
              <a:rPr lang="en-US" baseline="0" dirty="0" smtClean="0"/>
              <a:t>As the population ages, chronic diseases worsen</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36</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B229A76-546F-4EA4-8505-98133C8A0EA6}" type="slidenum">
              <a:rPr lang="en-US" smtClean="0"/>
              <a:pPr/>
              <a:t>38</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there is a blockage of energy flow, sickness arises</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67</a:t>
            </a:fld>
            <a:endParaRPr lang="en-US"/>
          </a:p>
        </p:txBody>
      </p:sp>
    </p:spTree>
    <p:extLst>
      <p:ext uri="{BB962C8B-B14F-4D97-AF65-F5344CB8AC3E}">
        <p14:creationId xmlns:p14="http://schemas.microsoft.com/office/powerpoint/2010/main" val="17871996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Opposites are complimentary</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68</a:t>
            </a:fld>
            <a:endParaRPr lang="en-US"/>
          </a:p>
        </p:txBody>
      </p:sp>
    </p:spTree>
    <p:extLst>
      <p:ext uri="{BB962C8B-B14F-4D97-AF65-F5344CB8AC3E}">
        <p14:creationId xmlns:p14="http://schemas.microsoft.com/office/powerpoint/2010/main" val="745980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Ancient</a:t>
            </a:r>
            <a:r>
              <a:rPr lang="en-US" altLang="en-US" baseline="0" dirty="0" smtClean="0"/>
              <a:t> use, has evolved through the years</a:t>
            </a:r>
            <a:endParaRPr lang="en-US" altLang="en-US" dirty="0" smtClean="0"/>
          </a:p>
        </p:txBody>
      </p:sp>
      <p:sp>
        <p:nvSpPr>
          <p:cNvPr id="348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327B512A-1842-48E1-B132-9ED33907C8AB}" type="slidenum">
              <a:rPr lang="en-US" altLang="en-US" sz="1200"/>
              <a:pPr eaLnBrk="1" hangingPunct="1"/>
              <a:t>69</a:t>
            </a:fld>
            <a:endParaRPr lang="en-US" altLang="en-US" sz="120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Important to understand</a:t>
            </a:r>
          </a:p>
          <a:p>
            <a:r>
              <a:rPr lang="en-US" dirty="0" smtClean="0"/>
              <a:t>Flow of energy through body through chakras</a:t>
            </a:r>
          </a:p>
          <a:p>
            <a:r>
              <a:rPr lang="en-US" dirty="0" smtClean="0"/>
              <a:t>They are the crossroad of energy flow</a:t>
            </a:r>
          </a:p>
          <a:p>
            <a:r>
              <a:rPr lang="en-US" dirty="0" smtClean="0"/>
              <a:t>Remember</a:t>
            </a:r>
            <a:r>
              <a:rPr lang="en-US" baseline="0" dirty="0" smtClean="0"/>
              <a:t> the chakras what they do</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70</a:t>
            </a:fld>
            <a:endParaRPr lang="en-US"/>
          </a:p>
        </p:txBody>
      </p:sp>
    </p:spTree>
    <p:extLst>
      <p:ext uri="{BB962C8B-B14F-4D97-AF65-F5344CB8AC3E}">
        <p14:creationId xmlns:p14="http://schemas.microsoft.com/office/powerpoint/2010/main" val="11355918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open up energy the chakras need to be opened, can be </a:t>
            </a:r>
            <a:r>
              <a:rPr lang="en-US" dirty="0" err="1" smtClean="0"/>
              <a:t>openend</a:t>
            </a:r>
            <a:r>
              <a:rPr lang="en-US" dirty="0" smtClean="0"/>
              <a:t> through yoga</a:t>
            </a:r>
            <a:r>
              <a:rPr lang="en-US" baseline="0" dirty="0" smtClean="0"/>
              <a:t> or breathing </a:t>
            </a:r>
            <a:r>
              <a:rPr lang="en-US" baseline="0" dirty="0" err="1" smtClean="0"/>
              <a:t>excercise</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71</a:t>
            </a:fld>
            <a:endParaRPr lang="en-US"/>
          </a:p>
        </p:txBody>
      </p:sp>
    </p:spTree>
    <p:extLst>
      <p:ext uri="{BB962C8B-B14F-4D97-AF65-F5344CB8AC3E}">
        <p14:creationId xmlns:p14="http://schemas.microsoft.com/office/powerpoint/2010/main" val="7706358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108</a:t>
            </a:r>
            <a:r>
              <a:rPr lang="en-US" baseline="30000" dirty="0" smtClean="0"/>
              <a:t>th</a:t>
            </a:r>
            <a:r>
              <a:rPr lang="en-US" dirty="0" smtClean="0"/>
              <a:t> one is outside the body, peripheral, hard to manage</a:t>
            </a:r>
          </a:p>
          <a:p>
            <a:r>
              <a:rPr lang="en-US" dirty="0" smtClean="0"/>
              <a:t>Critical to understanding health problems,</a:t>
            </a:r>
            <a:r>
              <a:rPr lang="en-US" baseline="0" dirty="0" smtClean="0"/>
              <a:t> is a belief</a:t>
            </a:r>
          </a:p>
          <a:p>
            <a:endParaRPr lang="en-US" baseline="0" dirty="0" smtClean="0"/>
          </a:p>
          <a:p>
            <a:r>
              <a:rPr lang="en-US" baseline="0" dirty="0" smtClean="0"/>
              <a:t>Also used in </a:t>
            </a:r>
            <a:r>
              <a:rPr lang="en-US" baseline="0" dirty="0" err="1" smtClean="0"/>
              <a:t>helth</a:t>
            </a:r>
            <a:r>
              <a:rPr lang="en-US" baseline="0" dirty="0" smtClean="0"/>
              <a:t> and wellness, treat illness and diseases</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72</a:t>
            </a:fld>
            <a:endParaRPr lang="en-US"/>
          </a:p>
        </p:txBody>
      </p:sp>
    </p:spTree>
    <p:extLst>
      <p:ext uri="{BB962C8B-B14F-4D97-AF65-F5344CB8AC3E}">
        <p14:creationId xmlns:p14="http://schemas.microsoft.com/office/powerpoint/2010/main" val="6501844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treated.. Healed .. Meaning</a:t>
            </a:r>
            <a:r>
              <a:rPr lang="en-US" baseline="0" dirty="0" smtClean="0"/>
              <a:t> the </a:t>
            </a:r>
            <a:r>
              <a:rPr lang="en-US" baseline="0" dirty="0" err="1" smtClean="0"/>
              <a:t>ilness</a:t>
            </a:r>
            <a:r>
              <a:rPr lang="en-US" baseline="0" dirty="0" smtClean="0"/>
              <a:t> and disease don</a:t>
            </a:r>
            <a:r>
              <a:rPr lang="mr-IN" baseline="0" dirty="0" smtClean="0"/>
              <a:t>’</a:t>
            </a:r>
            <a:r>
              <a:rPr lang="en-US" baseline="0" dirty="0" smtClean="0"/>
              <a:t>t return</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73</a:t>
            </a:fld>
            <a:endParaRPr lang="en-US"/>
          </a:p>
        </p:txBody>
      </p:sp>
    </p:spTree>
    <p:extLst>
      <p:ext uri="{BB962C8B-B14F-4D97-AF65-F5344CB8AC3E}">
        <p14:creationId xmlns:p14="http://schemas.microsoft.com/office/powerpoint/2010/main" val="16812586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one therapy, but a </a:t>
            </a:r>
            <a:r>
              <a:rPr lang="en-US" dirty="0" err="1" smtClean="0"/>
              <a:t>combiniation</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74</a:t>
            </a:fld>
            <a:endParaRPr lang="en-US"/>
          </a:p>
        </p:txBody>
      </p:sp>
    </p:spTree>
    <p:extLst>
      <p:ext uri="{BB962C8B-B14F-4D97-AF65-F5344CB8AC3E}">
        <p14:creationId xmlns:p14="http://schemas.microsoft.com/office/powerpoint/2010/main" val="7557232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Holistic:</a:t>
            </a:r>
            <a:r>
              <a:rPr lang="en-US" baseline="0" dirty="0" smtClean="0"/>
              <a:t> a body as a whole not just the part that is sick, treat the whole individual, treat the whole (body, mind and spirit)</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75</a:t>
            </a:fld>
            <a:endParaRPr lang="en-US"/>
          </a:p>
        </p:txBody>
      </p:sp>
    </p:spTree>
    <p:extLst>
      <p:ext uri="{BB962C8B-B14F-4D97-AF65-F5344CB8AC3E}">
        <p14:creationId xmlns:p14="http://schemas.microsoft.com/office/powerpoint/2010/main" val="10024286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Humans have innate ability to heal</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76</a:t>
            </a:fld>
            <a:endParaRPr lang="en-US"/>
          </a:p>
        </p:txBody>
      </p:sp>
    </p:spTree>
    <p:extLst>
      <p:ext uri="{BB962C8B-B14F-4D97-AF65-F5344CB8AC3E}">
        <p14:creationId xmlns:p14="http://schemas.microsoft.com/office/powerpoint/2010/main" val="20949007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placebo</a:t>
            </a:r>
            <a:r>
              <a:rPr lang="en-US" baseline="0" dirty="0" smtClean="0"/>
              <a:t> in holistic, you either use therapy or no therapy</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77</a:t>
            </a:fld>
            <a:endParaRPr lang="en-US"/>
          </a:p>
        </p:txBody>
      </p:sp>
    </p:spTree>
    <p:extLst>
      <p:ext uri="{BB962C8B-B14F-4D97-AF65-F5344CB8AC3E}">
        <p14:creationId xmlns:p14="http://schemas.microsoft.com/office/powerpoint/2010/main" val="6709809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19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7169AF8B-88D7-418C-AA57-93E639257148}" type="slidenum">
              <a:rPr lang="en-US" altLang="en-US" sz="1200"/>
              <a:pPr eaLnBrk="1" hangingPunct="1"/>
              <a:t>78</a:t>
            </a:fld>
            <a:endParaRPr lang="en-US" altLang="en-US" sz="120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Need to address ALL parts to heal a person</a:t>
            </a:r>
            <a:endParaRPr lang="en-US" dirty="0"/>
          </a:p>
        </p:txBody>
      </p:sp>
      <p:sp>
        <p:nvSpPr>
          <p:cNvPr id="4" name="Slide Number Placeholder 3"/>
          <p:cNvSpPr>
            <a:spLocks noGrp="1"/>
          </p:cNvSpPr>
          <p:nvPr>
            <p:ph type="sldNum" sz="quarter" idx="10"/>
          </p:nvPr>
        </p:nvSpPr>
        <p:spPr/>
        <p:txBody>
          <a:bodyPr/>
          <a:lstStyle/>
          <a:p>
            <a:fld id="{7B229A76-546F-4EA4-8505-98133C8A0EA6}" type="slidenum">
              <a:rPr lang="en-US" smtClean="0"/>
              <a:pPr/>
              <a:t>80</a:t>
            </a:fld>
            <a:endParaRPr lang="en-US"/>
          </a:p>
        </p:txBody>
      </p:sp>
    </p:spTree>
    <p:extLst>
      <p:ext uri="{BB962C8B-B14F-4D97-AF65-F5344CB8AC3E}">
        <p14:creationId xmlns:p14="http://schemas.microsoft.com/office/powerpoint/2010/main" val="1357682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8B8B8F2-F136-4627-8495-BED6E5E60969}" type="datetime1">
              <a:rPr lang="en-US" smtClean="0"/>
              <a:t>9/21/17</a:t>
            </a:fld>
            <a:endParaRPr lang="en-US"/>
          </a:p>
        </p:txBody>
      </p:sp>
      <p:sp>
        <p:nvSpPr>
          <p:cNvPr id="5" name="Footer Placeholder 4"/>
          <p:cNvSpPr>
            <a:spLocks noGrp="1"/>
          </p:cNvSpPr>
          <p:nvPr>
            <p:ph type="ftr" sz="quarter" idx="11"/>
          </p:nvPr>
        </p:nvSpPr>
        <p:spPr/>
        <p:txBody>
          <a:bodyPr/>
          <a:lstStyle/>
          <a:p>
            <a:r>
              <a:rPr lang="en-CA" smtClean="0"/>
              <a:t>HSS1101 Disease ilnesss and medicine</a:t>
            </a:r>
            <a:endParaRPr lang="en-US"/>
          </a:p>
        </p:txBody>
      </p:sp>
      <p:sp>
        <p:nvSpPr>
          <p:cNvPr id="6" name="Slide Number Placeholder 5"/>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solidFill>
                  <a:srgbClr val="C00000"/>
                </a:solidFill>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solidFill>
                  <a:schemeClr val="accent3">
                    <a:lumMod val="50000"/>
                  </a:schemeClr>
                </a:solidFill>
                <a:latin typeface="Book Antiqua" pitchFamily="18" charset="0"/>
              </a:defRPr>
            </a:lvl1pPr>
            <a:lvl2pPr>
              <a:defRPr sz="2400">
                <a:solidFill>
                  <a:srgbClr val="002060"/>
                </a:solidFill>
                <a:latin typeface="Book Antiqua" pitchFamily="18" charset="0"/>
              </a:defRPr>
            </a:lvl2pPr>
            <a:lvl3pPr>
              <a:defRPr>
                <a:latin typeface="Book Antiqua" pitchFamily="18" charset="0"/>
              </a:defRPr>
            </a:lvl3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C5CAF8DC-DFCE-4FFC-B0A0-AD78F47F0112}" type="datetime1">
              <a:rPr lang="en-US" smtClean="0"/>
              <a:t>9/21/17</a:t>
            </a:fld>
            <a:endParaRPr lang="en-US"/>
          </a:p>
        </p:txBody>
      </p:sp>
      <p:sp>
        <p:nvSpPr>
          <p:cNvPr id="5" name="Footer Placeholder 4"/>
          <p:cNvSpPr>
            <a:spLocks noGrp="1"/>
          </p:cNvSpPr>
          <p:nvPr>
            <p:ph type="ftr" sz="quarter" idx="11"/>
          </p:nvPr>
        </p:nvSpPr>
        <p:spPr/>
        <p:txBody>
          <a:bodyPr/>
          <a:lstStyle/>
          <a:p>
            <a:r>
              <a:rPr lang="en-CA" smtClean="0"/>
              <a:t>HSS1101 Disease ilnesss and medicine</a:t>
            </a:r>
            <a:endParaRPr lang="en-US"/>
          </a:p>
        </p:txBody>
      </p:sp>
      <p:sp>
        <p:nvSpPr>
          <p:cNvPr id="6" name="Slide Number Placeholder 5"/>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463FC8-D3D4-4FC4-A34A-A166E4273F70}" type="datetime1">
              <a:rPr lang="en-US" smtClean="0"/>
              <a:t>9/21/17</a:t>
            </a:fld>
            <a:endParaRPr lang="en-US"/>
          </a:p>
        </p:txBody>
      </p:sp>
      <p:sp>
        <p:nvSpPr>
          <p:cNvPr id="5" name="Footer Placeholder 4"/>
          <p:cNvSpPr>
            <a:spLocks noGrp="1"/>
          </p:cNvSpPr>
          <p:nvPr>
            <p:ph type="ftr" sz="quarter" idx="11"/>
          </p:nvPr>
        </p:nvSpPr>
        <p:spPr/>
        <p:txBody>
          <a:bodyPr/>
          <a:lstStyle/>
          <a:p>
            <a:r>
              <a:rPr lang="en-CA" smtClean="0"/>
              <a:t>HSS1101 Disease ilnesss and medicine</a:t>
            </a:r>
            <a:endParaRPr lang="en-US"/>
          </a:p>
        </p:txBody>
      </p:sp>
      <p:sp>
        <p:nvSpPr>
          <p:cNvPr id="6" name="Slide Number Placeholder 5"/>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8BF426-D52C-4FFD-98A7-42DFE6C267D9}" type="datetime1">
              <a:rPr lang="en-US" smtClean="0"/>
              <a:t>9/21/17</a:t>
            </a:fld>
            <a:endParaRPr lang="en-US"/>
          </a:p>
        </p:txBody>
      </p:sp>
      <p:sp>
        <p:nvSpPr>
          <p:cNvPr id="6" name="Footer Placeholder 5"/>
          <p:cNvSpPr>
            <a:spLocks noGrp="1"/>
          </p:cNvSpPr>
          <p:nvPr>
            <p:ph type="ftr" sz="quarter" idx="11"/>
          </p:nvPr>
        </p:nvSpPr>
        <p:spPr/>
        <p:txBody>
          <a:bodyPr/>
          <a:lstStyle/>
          <a:p>
            <a:r>
              <a:rPr lang="en-CA" smtClean="0"/>
              <a:t>HSS1101 Disease ilnesss and medicine</a:t>
            </a:r>
            <a:endParaRPr lang="en-US"/>
          </a:p>
        </p:txBody>
      </p:sp>
      <p:sp>
        <p:nvSpPr>
          <p:cNvPr id="7" name="Slide Number Placeholder 6"/>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76CF18E-CD34-4378-94B5-0932A29BE19D}" type="datetime1">
              <a:rPr lang="en-US" smtClean="0"/>
              <a:t>9/21/17</a:t>
            </a:fld>
            <a:endParaRPr lang="en-US"/>
          </a:p>
        </p:txBody>
      </p:sp>
      <p:sp>
        <p:nvSpPr>
          <p:cNvPr id="8" name="Footer Placeholder 7"/>
          <p:cNvSpPr>
            <a:spLocks noGrp="1"/>
          </p:cNvSpPr>
          <p:nvPr>
            <p:ph type="ftr" sz="quarter" idx="11"/>
          </p:nvPr>
        </p:nvSpPr>
        <p:spPr/>
        <p:txBody>
          <a:bodyPr/>
          <a:lstStyle/>
          <a:p>
            <a:r>
              <a:rPr lang="en-CA" smtClean="0"/>
              <a:t>HSS1101 Disease ilnesss and medicine</a:t>
            </a:r>
            <a:endParaRPr lang="en-US"/>
          </a:p>
        </p:txBody>
      </p:sp>
      <p:sp>
        <p:nvSpPr>
          <p:cNvPr id="9" name="Slide Number Placeholder 8"/>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CD09A6E-9819-40A3-91AE-765C3A51FFBE}" type="datetime1">
              <a:rPr lang="en-US" smtClean="0"/>
              <a:t>9/21/17</a:t>
            </a:fld>
            <a:endParaRPr lang="en-US"/>
          </a:p>
        </p:txBody>
      </p:sp>
      <p:sp>
        <p:nvSpPr>
          <p:cNvPr id="4" name="Footer Placeholder 3"/>
          <p:cNvSpPr>
            <a:spLocks noGrp="1"/>
          </p:cNvSpPr>
          <p:nvPr>
            <p:ph type="ftr" sz="quarter" idx="11"/>
          </p:nvPr>
        </p:nvSpPr>
        <p:spPr/>
        <p:txBody>
          <a:bodyPr/>
          <a:lstStyle/>
          <a:p>
            <a:r>
              <a:rPr lang="en-CA" smtClean="0"/>
              <a:t>HSS1101 Disease ilnesss and medicine</a:t>
            </a:r>
            <a:endParaRPr lang="en-US"/>
          </a:p>
        </p:txBody>
      </p:sp>
      <p:sp>
        <p:nvSpPr>
          <p:cNvPr id="5" name="Slide Number Placeholder 4"/>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AB70C0-EF7B-4F90-95D3-B0C8BF6FF296}" type="datetime1">
              <a:rPr lang="en-US" smtClean="0"/>
              <a:t>9/21/17</a:t>
            </a:fld>
            <a:endParaRPr lang="en-US"/>
          </a:p>
        </p:txBody>
      </p:sp>
      <p:sp>
        <p:nvSpPr>
          <p:cNvPr id="3" name="Footer Placeholder 2"/>
          <p:cNvSpPr>
            <a:spLocks noGrp="1"/>
          </p:cNvSpPr>
          <p:nvPr>
            <p:ph type="ftr" sz="quarter" idx="11"/>
          </p:nvPr>
        </p:nvSpPr>
        <p:spPr/>
        <p:txBody>
          <a:bodyPr/>
          <a:lstStyle/>
          <a:p>
            <a:r>
              <a:rPr lang="en-CA" smtClean="0"/>
              <a:t>HSS1101 Disease ilnesss and medicine</a:t>
            </a:r>
            <a:endParaRPr lang="en-US"/>
          </a:p>
        </p:txBody>
      </p:sp>
      <p:sp>
        <p:nvSpPr>
          <p:cNvPr id="4" name="Slide Number Placeholder 3"/>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579152-70EA-4A23-A02E-46D6729EE5F1}" type="datetime1">
              <a:rPr lang="en-US" smtClean="0"/>
              <a:t>9/21/17</a:t>
            </a:fld>
            <a:endParaRPr lang="en-US"/>
          </a:p>
        </p:txBody>
      </p:sp>
      <p:sp>
        <p:nvSpPr>
          <p:cNvPr id="6" name="Footer Placeholder 5"/>
          <p:cNvSpPr>
            <a:spLocks noGrp="1"/>
          </p:cNvSpPr>
          <p:nvPr>
            <p:ph type="ftr" sz="quarter" idx="11"/>
          </p:nvPr>
        </p:nvSpPr>
        <p:spPr/>
        <p:txBody>
          <a:bodyPr/>
          <a:lstStyle/>
          <a:p>
            <a:r>
              <a:rPr lang="en-CA" smtClean="0"/>
              <a:t>HSS1101 Disease ilnesss and medicine</a:t>
            </a:r>
            <a:endParaRPr lang="en-US"/>
          </a:p>
        </p:txBody>
      </p:sp>
      <p:sp>
        <p:nvSpPr>
          <p:cNvPr id="7" name="Slide Number Placeholder 6"/>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A6E7FC-52A5-4CC7-9043-A6372DA8746C}" type="datetime1">
              <a:rPr lang="en-US" smtClean="0"/>
              <a:t>9/21/17</a:t>
            </a:fld>
            <a:endParaRPr lang="en-US"/>
          </a:p>
        </p:txBody>
      </p:sp>
      <p:sp>
        <p:nvSpPr>
          <p:cNvPr id="6" name="Footer Placeholder 5"/>
          <p:cNvSpPr>
            <a:spLocks noGrp="1"/>
          </p:cNvSpPr>
          <p:nvPr>
            <p:ph type="ftr" sz="quarter" idx="11"/>
          </p:nvPr>
        </p:nvSpPr>
        <p:spPr/>
        <p:txBody>
          <a:bodyPr/>
          <a:lstStyle/>
          <a:p>
            <a:r>
              <a:rPr lang="en-CA" smtClean="0"/>
              <a:t>HSS1101 Disease ilnesss and medicine</a:t>
            </a:r>
            <a:endParaRPr lang="en-US"/>
          </a:p>
        </p:txBody>
      </p:sp>
      <p:sp>
        <p:nvSpPr>
          <p:cNvPr id="7" name="Slide Number Placeholder 6"/>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7112FD6-D63B-4AD9-AC55-A8ED40626AA4}" type="datetime1">
              <a:rPr lang="en-US" smtClean="0"/>
              <a:t>9/21/17</a:t>
            </a:fld>
            <a:endParaRPr lang="en-US"/>
          </a:p>
        </p:txBody>
      </p:sp>
      <p:sp>
        <p:nvSpPr>
          <p:cNvPr id="5" name="Footer Placeholder 4"/>
          <p:cNvSpPr>
            <a:spLocks noGrp="1"/>
          </p:cNvSpPr>
          <p:nvPr>
            <p:ph type="ftr" sz="quarter" idx="11"/>
          </p:nvPr>
        </p:nvSpPr>
        <p:spPr/>
        <p:txBody>
          <a:bodyPr/>
          <a:lstStyle/>
          <a:p>
            <a:r>
              <a:rPr lang="en-CA" smtClean="0"/>
              <a:t>HSS1101 Disease ilnesss and medicine</a:t>
            </a:r>
            <a:endParaRPr lang="en-US"/>
          </a:p>
        </p:txBody>
      </p:sp>
      <p:sp>
        <p:nvSpPr>
          <p:cNvPr id="6" name="Slide Number Placeholder 5"/>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87D1A0-5873-4B94-80F4-82F35E8D5498}" type="datetime1">
              <a:rPr lang="en-US" smtClean="0"/>
              <a:t>9/21/17</a:t>
            </a:fld>
            <a:endParaRPr lang="en-US"/>
          </a:p>
        </p:txBody>
      </p:sp>
      <p:sp>
        <p:nvSpPr>
          <p:cNvPr id="5" name="Footer Placeholder 4"/>
          <p:cNvSpPr>
            <a:spLocks noGrp="1"/>
          </p:cNvSpPr>
          <p:nvPr>
            <p:ph type="ftr" sz="quarter" idx="11"/>
          </p:nvPr>
        </p:nvSpPr>
        <p:spPr/>
        <p:txBody>
          <a:bodyPr/>
          <a:lstStyle/>
          <a:p>
            <a:r>
              <a:rPr lang="en-CA" smtClean="0"/>
              <a:t>HSS1101 Disease ilnesss and medicine</a:t>
            </a:r>
            <a:endParaRPr lang="en-US"/>
          </a:p>
        </p:txBody>
      </p:sp>
      <p:sp>
        <p:nvSpPr>
          <p:cNvPr id="6" name="Slide Number Placeholder 5"/>
          <p:cNvSpPr>
            <a:spLocks noGrp="1"/>
          </p:cNvSpPr>
          <p:nvPr>
            <p:ph type="sldNum" sz="quarter" idx="12"/>
          </p:nvPr>
        </p:nvSpPr>
        <p:spPr/>
        <p:txBody>
          <a:bodyPr/>
          <a:lstStyle/>
          <a:p>
            <a:fld id="{6C93D9FA-D2D4-4D0B-9265-4EBC011233E5}"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72608B38-9D9D-4257-91C7-195A7CE02C19}" type="datetime1">
              <a:rPr lang="en-US" smtClean="0"/>
              <a:t>9/21/17</a:t>
            </a:fld>
            <a:endParaRPr lang="en-CA"/>
          </a:p>
        </p:txBody>
      </p:sp>
      <p:sp>
        <p:nvSpPr>
          <p:cNvPr id="6" name="Rectangle 5"/>
          <p:cNvSpPr>
            <a:spLocks noGrp="1" noChangeArrowheads="1"/>
          </p:cNvSpPr>
          <p:nvPr>
            <p:ph type="ftr" sz="quarter" idx="11"/>
          </p:nvPr>
        </p:nvSpPr>
        <p:spPr>
          <a:ln/>
        </p:spPr>
        <p:txBody>
          <a:bodyPr/>
          <a:lstStyle>
            <a:lvl1pPr>
              <a:defRPr/>
            </a:lvl1pPr>
          </a:lstStyle>
          <a:p>
            <a:pPr>
              <a:defRPr/>
            </a:pPr>
            <a:r>
              <a:rPr lang="en-CA" smtClean="0"/>
              <a:t>HSS1101 Disease ilnesss and medicine</a:t>
            </a: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F76FB36E-E454-4C69-AFD2-A1A055ABD260}" type="slidenum">
              <a:rPr lang="en-CA"/>
              <a:pPr>
                <a:defRPr/>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CAA060-22B5-4747-89F1-1E66A29BED9F}" type="datetime1">
              <a:rPr lang="en-US" smtClean="0"/>
              <a:t>9/21/17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smtClean="0"/>
              <a:t>HSS1101 Disease ilnesss and medicine</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93D9FA-D2D4-4D0B-9265-4EBC011233E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 Id="rId3" Type="http://schemas.openxmlformats.org/officeDocument/2006/relationships/image" Target="../media/image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4" Type="http://schemas.openxmlformats.org/officeDocument/2006/relationships/oleObject" Target="../embeddings/oleObject1.bin"/><Relationship Id="rId5" Type="http://schemas.openxmlformats.org/officeDocument/2006/relationships/image" Target="../media/image7.e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4" Type="http://schemas.openxmlformats.org/officeDocument/2006/relationships/oleObject" Target="../embeddings/oleObject2.bin"/><Relationship Id="rId5" Type="http://schemas.openxmlformats.org/officeDocument/2006/relationships/image" Target="../media/image8.e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 Id="rId3" Type="http://schemas.openxmlformats.org/officeDocument/2006/relationships/image" Target="../media/image10.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jpeg"/><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1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eg"/><Relationship Id="rId3" Type="http://schemas.openxmlformats.org/officeDocument/2006/relationships/image" Target="../media/image17.gif"/></Relationships>
</file>

<file path=ppt/slides/_rels/slide38.xml.rels><?xml version="1.0" encoding="UTF-8" standalone="yes"?>
<Relationships xmlns="http://schemas.openxmlformats.org/package/2006/relationships"><Relationship Id="rId3" Type="http://schemas.openxmlformats.org/officeDocument/2006/relationships/hyperlink" Target="http://www.youtube.com/watch?v=CncI5j5QzVg&amp;feature=related" TargetMode="External"/><Relationship Id="rId4" Type="http://schemas.openxmlformats.org/officeDocument/2006/relationships/hyperlink" Target="http://www.youtube.com/watch?v=_3yZab-oRZo&amp;feature=pyv&amp;ad=6934168495&amp;kw=illness" TargetMode="External"/><Relationship Id="rId5" Type="http://schemas.openxmlformats.org/officeDocument/2006/relationships/hyperlink" Target="http://www.youtube.com/watch?v=ZGUoPbA8t9Q" TargetMode="External"/><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catalog.flatworldknowledge.com/bookhub/reader/3892?cid=#ftn.fn-11"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20.jpeg"/><Relationship Id="rId4" Type="http://schemas.openxmlformats.org/officeDocument/2006/relationships/image" Target="../media/image21.jpeg"/><Relationship Id="rId1" Type="http://schemas.openxmlformats.org/officeDocument/2006/relationships/slideLayout" Target="../slideLayouts/slideLayout2.xml"/><Relationship Id="rId2" Type="http://schemas.openxmlformats.org/officeDocument/2006/relationships/image" Target="../media/image19.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catalog.flatworldknowledge.com/bookhub/reader/3892?cid=#ftn.fn-21"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nccam.nih.gov/video/yoga-practice" TargetMode="External"/><Relationship Id="rId3" Type="http://schemas.openxmlformats.org/officeDocument/2006/relationships/image" Target="../media/image22.jpeg"/></Relationships>
</file>

<file path=ppt/slides/_rels/slide59.xml.rels><?xml version="1.0" encoding="UTF-8" standalone="yes"?>
<Relationships xmlns="http://schemas.openxmlformats.org/package/2006/relationships"><Relationship Id="rId3" Type="http://schemas.openxmlformats.org/officeDocument/2006/relationships/hyperlink" Target="http://nccam.nih.gov/video/taichidvd-full" TargetMode="External"/><Relationship Id="rId4" Type="http://schemas.openxmlformats.org/officeDocument/2006/relationships/image" Target="../media/image19.jpeg"/><Relationship Id="rId1" Type="http://schemas.openxmlformats.org/officeDocument/2006/relationships/slideLayout" Target="../slideLayouts/slideLayout2.xml"/><Relationship Id="rId2" Type="http://schemas.openxmlformats.org/officeDocument/2006/relationships/hyperlink" Target="http://catalog.flatworldknowledge.com/bookhub/reader/3892?cid=#ftn.fn-46" TargetMode="Externa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 Id="rId3" Type="http://schemas.openxmlformats.org/officeDocument/2006/relationships/image" Target="../media/image24.jpe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68.xml.rels><?xml version="1.0" encoding="UTF-8" standalone="yes"?>
<Relationships xmlns="http://schemas.openxmlformats.org/package/2006/relationships"><Relationship Id="rId3" Type="http://schemas.openxmlformats.org/officeDocument/2006/relationships/hyperlink" Target="https://en.wikipedia.org/wiki/Chinese_philosophy" TargetMode="External"/><Relationship Id="rId4" Type="http://schemas.openxmlformats.org/officeDocument/2006/relationships/hyperlink" Target="https://en.wikipedia.org/wiki/Interconnected" TargetMode="External"/><Relationship Id="rId5" Type="http://schemas.openxmlformats.org/officeDocument/2006/relationships/hyperlink" Target="https://en.wikipedia.org/wiki/Dualism" TargetMode="External"/><Relationship Id="rId6" Type="http://schemas.openxmlformats.org/officeDocument/2006/relationships/hyperlink" Target="https://en.wikipedia.org/wiki/Light_and_dark" TargetMode="External"/><Relationship Id="rId7" Type="http://schemas.openxmlformats.org/officeDocument/2006/relationships/hyperlink" Target="https://en.wikipedia.org/wiki/Tao" TargetMode="External"/><Relationship Id="rId8" Type="http://schemas.openxmlformats.org/officeDocument/2006/relationships/image" Target="../media/image25.jpeg"/><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6.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7.jpeg"/></Relationships>
</file>

<file path=ppt/slides/_rels/slide71.xml.rels><?xml version="1.0" encoding="UTF-8" standalone="yes"?>
<Relationships xmlns="http://schemas.openxmlformats.org/package/2006/relationships"><Relationship Id="rId3" Type="http://schemas.openxmlformats.org/officeDocument/2006/relationships/hyperlink" Target="http://www.mindbodygreen.com/tag/chakras.html" TargetMode="External"/><Relationship Id="rId4" Type="http://schemas.openxmlformats.org/officeDocument/2006/relationships/image" Target="../media/image28.jpeg"/><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9.jpe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30.jpeg"/><Relationship Id="rId4" Type="http://schemas.openxmlformats.org/officeDocument/2006/relationships/image" Target="../media/image31.gif"/><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jpeg"/><Relationship Id="rId3" Type="http://schemas.openxmlformats.org/officeDocument/2006/relationships/image" Target="../media/image33.jpe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CA" dirty="0" smtClean="0">
                <a:solidFill>
                  <a:srgbClr val="C00000"/>
                </a:solidFill>
              </a:rPr>
              <a:t>What do you think?</a:t>
            </a:r>
          </a:p>
        </p:txBody>
      </p:sp>
      <p:sp>
        <p:nvSpPr>
          <p:cNvPr id="6147" name="Rectangle 3"/>
          <p:cNvSpPr>
            <a:spLocks noGrp="1" noChangeArrowheads="1"/>
          </p:cNvSpPr>
          <p:nvPr>
            <p:ph idx="1"/>
          </p:nvPr>
        </p:nvSpPr>
        <p:spPr/>
        <p:txBody>
          <a:bodyPr/>
          <a:lstStyle/>
          <a:p>
            <a:pPr eaLnBrk="1" hangingPunct="1"/>
            <a:r>
              <a:rPr lang="en-CA" sz="2400" dirty="0" smtClean="0">
                <a:solidFill>
                  <a:schemeClr val="accent3">
                    <a:lumMod val="50000"/>
                  </a:schemeClr>
                </a:solidFill>
              </a:rPr>
              <a:t>Tim is 22 year old second-year university student who is 35 kg overweight and does not like exercising.</a:t>
            </a:r>
          </a:p>
          <a:p>
            <a:pPr lvl="1" eaLnBrk="1" hangingPunct="1"/>
            <a:r>
              <a:rPr lang="en-CA" sz="2000" dirty="0" smtClean="0"/>
              <a:t> He is a sensitive, caring young man, he has many close friends and is a volunteer at many health-related agencies that help people in need. </a:t>
            </a:r>
          </a:p>
          <a:p>
            <a:pPr lvl="1" eaLnBrk="1" hangingPunct="1"/>
            <a:r>
              <a:rPr lang="en-CA" sz="2000" dirty="0" smtClean="0"/>
              <a:t>He enjoys nature and the inner peace he derives from a walk on the beach or a quiet night by a campfire in the wilderness. </a:t>
            </a:r>
          </a:p>
          <a:p>
            <a:pPr lvl="1" eaLnBrk="1" hangingPunct="1"/>
            <a:r>
              <a:rPr lang="en-CA" sz="2000" dirty="0" smtClean="0"/>
              <a:t>He is a strong advocate for human rights, animal rights, and the preservation of the environment.</a:t>
            </a:r>
          </a:p>
          <a:p>
            <a:pPr eaLnBrk="1" hangingPunct="1">
              <a:buFontTx/>
              <a:buNone/>
            </a:pPr>
            <a:endParaRPr lang="en-CA" sz="2400" dirty="0" smtClean="0"/>
          </a:p>
          <a:p>
            <a:pPr eaLnBrk="1" hangingPunct="1">
              <a:buFontTx/>
              <a:buNone/>
            </a:pPr>
            <a:r>
              <a:rPr lang="en-CA" sz="2400" dirty="0" smtClean="0"/>
              <a:t>What can you say about his health and wellbeing?</a:t>
            </a:r>
          </a:p>
        </p:txBody>
      </p:sp>
      <p:sp>
        <p:nvSpPr>
          <p:cNvPr id="2" name="Slide Number Placeholder 1"/>
          <p:cNvSpPr>
            <a:spLocks noGrp="1"/>
          </p:cNvSpPr>
          <p:nvPr>
            <p:ph type="sldNum" sz="quarter" idx="12"/>
          </p:nvPr>
        </p:nvSpPr>
        <p:spPr/>
        <p:txBody>
          <a:bodyPr/>
          <a:lstStyle/>
          <a:p>
            <a:fld id="{6C93D9FA-D2D4-4D0B-9265-4EBC011233E5}"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CA" smtClean="0"/>
              <a:t>What do you think?</a:t>
            </a:r>
          </a:p>
        </p:txBody>
      </p:sp>
      <p:sp>
        <p:nvSpPr>
          <p:cNvPr id="7171" name="Rectangle 3"/>
          <p:cNvSpPr>
            <a:spLocks noGrp="1" noChangeArrowheads="1"/>
          </p:cNvSpPr>
          <p:nvPr>
            <p:ph type="body" idx="1"/>
          </p:nvPr>
        </p:nvSpPr>
        <p:spPr/>
        <p:txBody>
          <a:bodyPr>
            <a:normAutofit lnSpcReduction="10000"/>
          </a:bodyPr>
          <a:lstStyle/>
          <a:p>
            <a:pPr eaLnBrk="1" hangingPunct="1"/>
            <a:r>
              <a:rPr lang="en-CA" sz="2400" smtClean="0"/>
              <a:t>Kim is a 20 year old first-year student who lives off campus.</a:t>
            </a:r>
          </a:p>
          <a:p>
            <a:pPr lvl="1" eaLnBrk="1" hangingPunct="1"/>
            <a:r>
              <a:rPr lang="en-CA" sz="2000" smtClean="0"/>
              <a:t> She tries to eat healthy foods some of the time, she thinks she is about 5 kg overweight and walks two to four kilometres per day.</a:t>
            </a:r>
          </a:p>
          <a:p>
            <a:pPr lvl="1" eaLnBrk="1" hangingPunct="1"/>
            <a:r>
              <a:rPr lang="en-CA" sz="2000" smtClean="0"/>
              <a:t> She is shy and hasn’t made many friends since coming to college. During a typical day, she goes to class, studies, watches TV and writes letters to her high school friends and family. </a:t>
            </a:r>
          </a:p>
          <a:p>
            <a:pPr lvl="1" eaLnBrk="1" hangingPunct="1"/>
            <a:r>
              <a:rPr lang="en-CA" sz="2000" smtClean="0"/>
              <a:t>She likes cycling, but she only finds time to get out for a short ride on weekends. She is tired much of the time and wonders why she is in school. After a check-up, her doctor says, “Everything looks good. Keep up whatever you’re doing, and you should be fine”</a:t>
            </a:r>
          </a:p>
          <a:p>
            <a:pPr eaLnBrk="1" hangingPunct="1"/>
            <a:endParaRPr lang="en-CA" sz="2400" smtClean="0"/>
          </a:p>
          <a:p>
            <a:pPr eaLnBrk="1" hangingPunct="1"/>
            <a:r>
              <a:rPr lang="en-CA" sz="2400" smtClean="0"/>
              <a:t>What can you say about her health and wellbeing?</a:t>
            </a:r>
          </a:p>
        </p:txBody>
      </p:sp>
      <p:sp>
        <p:nvSpPr>
          <p:cNvPr id="2" name="Slide Number Placeholder 1"/>
          <p:cNvSpPr>
            <a:spLocks noGrp="1"/>
          </p:cNvSpPr>
          <p:nvPr>
            <p:ph type="sldNum" sz="quarter" idx="12"/>
          </p:nvPr>
        </p:nvSpPr>
        <p:spPr/>
        <p:txBody>
          <a:bodyPr/>
          <a:lstStyle/>
          <a:p>
            <a:fld id="{6C93D9FA-D2D4-4D0B-9265-4EBC011233E5}"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ormAutofit fontScale="90000"/>
          </a:bodyPr>
          <a:lstStyle/>
          <a:p>
            <a:pPr eaLnBrk="1" hangingPunct="1"/>
            <a:r>
              <a:rPr lang="en-US" dirty="0" smtClean="0"/>
              <a:t>Learning objectives for Health, illness and disease</a:t>
            </a:r>
          </a:p>
        </p:txBody>
      </p:sp>
      <p:sp>
        <p:nvSpPr>
          <p:cNvPr id="8195" name="Rectangle 3"/>
          <p:cNvSpPr>
            <a:spLocks noGrp="1" noChangeArrowheads="1"/>
          </p:cNvSpPr>
          <p:nvPr>
            <p:ph type="body" idx="1"/>
          </p:nvPr>
        </p:nvSpPr>
        <p:spPr>
          <a:xfrm>
            <a:off x="457200" y="1600200"/>
            <a:ext cx="8229600" cy="3886200"/>
          </a:xfrm>
        </p:spPr>
        <p:txBody>
          <a:bodyPr>
            <a:normAutofit lnSpcReduction="10000"/>
          </a:bodyPr>
          <a:lstStyle/>
          <a:p>
            <a:pPr eaLnBrk="1" hangingPunct="1"/>
            <a:r>
              <a:rPr lang="en-US" dirty="0" smtClean="0"/>
              <a:t>To develop an understanding and appreciate its association with health and wellness</a:t>
            </a:r>
          </a:p>
          <a:p>
            <a:pPr lvl="1"/>
            <a:r>
              <a:rPr lang="en-US" dirty="0" smtClean="0"/>
              <a:t>Health, illness and disease</a:t>
            </a:r>
          </a:p>
          <a:p>
            <a:pPr lvl="1"/>
            <a:r>
              <a:rPr lang="en-US" dirty="0" smtClean="0"/>
              <a:t>Acute and chronic conditions</a:t>
            </a:r>
          </a:p>
          <a:p>
            <a:pPr lvl="1"/>
            <a:r>
              <a:rPr lang="en-US" dirty="0" smtClean="0"/>
              <a:t>Conventional medicine</a:t>
            </a:r>
          </a:p>
          <a:p>
            <a:pPr lvl="1"/>
            <a:r>
              <a:rPr lang="en-US" dirty="0" smtClean="0"/>
              <a:t>Health prevention</a:t>
            </a:r>
          </a:p>
          <a:p>
            <a:pPr lvl="1"/>
            <a:r>
              <a:rPr lang="en-US" dirty="0" smtClean="0"/>
              <a:t>Types of complementary and alternative medicine</a:t>
            </a:r>
          </a:p>
          <a:p>
            <a:pPr lvl="1"/>
            <a:r>
              <a:rPr lang="en-US" dirty="0" smtClean="0"/>
              <a:t>Holistic medicine</a:t>
            </a:r>
          </a:p>
          <a:p>
            <a:pPr lvl="1"/>
            <a:r>
              <a:rPr lang="en-US" dirty="0" smtClean="0"/>
              <a:t>How to improve ones health</a:t>
            </a:r>
          </a:p>
        </p:txBody>
      </p:sp>
      <p:sp>
        <p:nvSpPr>
          <p:cNvPr id="2" name="Slide Number Placeholder 1"/>
          <p:cNvSpPr>
            <a:spLocks noGrp="1"/>
          </p:cNvSpPr>
          <p:nvPr>
            <p:ph type="sldNum" sz="quarter" idx="12"/>
          </p:nvPr>
        </p:nvSpPr>
        <p:spPr/>
        <p:txBody>
          <a:bodyPr/>
          <a:lstStyle/>
          <a:p>
            <a:fld id="{6C93D9FA-D2D4-4D0B-9265-4EBC011233E5}"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pPr eaLnBrk="1" hangingPunct="1"/>
            <a:r>
              <a:rPr lang="en-US" smtClean="0"/>
              <a:t>Definition of health, illness and disease (1)</a:t>
            </a:r>
          </a:p>
        </p:txBody>
      </p:sp>
      <p:sp>
        <p:nvSpPr>
          <p:cNvPr id="10243" name="Rectangle 3"/>
          <p:cNvSpPr>
            <a:spLocks noGrp="1" noChangeArrowheads="1"/>
          </p:cNvSpPr>
          <p:nvPr>
            <p:ph type="body" idx="1"/>
          </p:nvPr>
        </p:nvSpPr>
        <p:spPr/>
        <p:txBody>
          <a:bodyPr>
            <a:normAutofit fontScale="92500" lnSpcReduction="10000"/>
          </a:bodyPr>
          <a:lstStyle/>
          <a:p>
            <a:pPr eaLnBrk="1" hangingPunct="1">
              <a:lnSpc>
                <a:spcPct val="90000"/>
              </a:lnSpc>
            </a:pPr>
            <a:r>
              <a:rPr lang="en-US" smtClean="0"/>
              <a:t>Historical definition</a:t>
            </a:r>
          </a:p>
          <a:p>
            <a:pPr lvl="1" eaLnBrk="1" hangingPunct="1">
              <a:lnSpc>
                <a:spcPct val="90000"/>
              </a:lnSpc>
            </a:pPr>
            <a:r>
              <a:rPr lang="en-US" smtClean="0"/>
              <a:t>Comparison with extremes</a:t>
            </a:r>
          </a:p>
          <a:p>
            <a:pPr lvl="2" eaLnBrk="1" hangingPunct="1">
              <a:lnSpc>
                <a:spcPct val="90000"/>
              </a:lnSpc>
            </a:pPr>
            <a:r>
              <a:rPr lang="en-US" smtClean="0"/>
              <a:t>No life threatening or contagious disease </a:t>
            </a:r>
          </a:p>
          <a:p>
            <a:pPr lvl="1" eaLnBrk="1" hangingPunct="1">
              <a:lnSpc>
                <a:spcPct val="90000"/>
              </a:lnSpc>
            </a:pPr>
            <a:r>
              <a:rPr lang="en-US" smtClean="0"/>
              <a:t>Punishment from God</a:t>
            </a:r>
          </a:p>
          <a:p>
            <a:pPr lvl="2" eaLnBrk="1" hangingPunct="1">
              <a:lnSpc>
                <a:spcPct val="90000"/>
              </a:lnSpc>
            </a:pPr>
            <a:r>
              <a:rPr lang="en-US" smtClean="0"/>
              <a:t>Wages of sin</a:t>
            </a:r>
          </a:p>
          <a:p>
            <a:pPr lvl="1" eaLnBrk="1" hangingPunct="1">
              <a:lnSpc>
                <a:spcPct val="90000"/>
              </a:lnSpc>
            </a:pPr>
            <a:r>
              <a:rPr lang="en-US" smtClean="0"/>
              <a:t>Evolving definition</a:t>
            </a:r>
          </a:p>
          <a:p>
            <a:pPr lvl="2" eaLnBrk="1" hangingPunct="1">
              <a:lnSpc>
                <a:spcPct val="90000"/>
              </a:lnSpc>
            </a:pPr>
            <a:r>
              <a:rPr lang="en-US" smtClean="0"/>
              <a:t>Plague, pneumonia, influenza, cholera</a:t>
            </a:r>
          </a:p>
          <a:p>
            <a:pPr lvl="1" eaLnBrk="1" hangingPunct="1">
              <a:lnSpc>
                <a:spcPct val="90000"/>
              </a:lnSpc>
            </a:pPr>
            <a:r>
              <a:rPr lang="en-US" smtClean="0"/>
              <a:t>Modern definition </a:t>
            </a:r>
          </a:p>
          <a:p>
            <a:pPr lvl="2" eaLnBrk="1" hangingPunct="1">
              <a:lnSpc>
                <a:spcPct val="90000"/>
              </a:lnSpc>
            </a:pPr>
            <a:r>
              <a:rPr lang="en-US" smtClean="0"/>
              <a:t>State of health</a:t>
            </a:r>
          </a:p>
          <a:p>
            <a:pPr eaLnBrk="1" hangingPunct="1">
              <a:lnSpc>
                <a:spcPct val="90000"/>
              </a:lnSpc>
            </a:pPr>
            <a:r>
              <a:rPr lang="en-US" smtClean="0"/>
              <a:t>Modern definition</a:t>
            </a:r>
          </a:p>
          <a:p>
            <a:pPr lvl="1" eaLnBrk="1" hangingPunct="1">
              <a:lnSpc>
                <a:spcPct val="90000"/>
              </a:lnSpc>
            </a:pPr>
            <a:r>
              <a:rPr lang="en-US" smtClean="0"/>
              <a:t>WHO definition</a:t>
            </a:r>
          </a:p>
          <a:p>
            <a:pPr lvl="2" eaLnBrk="1" hangingPunct="1">
              <a:lnSpc>
                <a:spcPct val="90000"/>
              </a:lnSpc>
            </a:pPr>
            <a:r>
              <a:rPr lang="en-US" smtClean="0"/>
              <a:t>Definition by Rene Dubois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pPr eaLnBrk="1" hangingPunct="1"/>
            <a:r>
              <a:rPr lang="en-US" sz="3600" smtClean="0"/>
              <a:t>Definition of health, illness and disease (3):</a:t>
            </a:r>
            <a:br>
              <a:rPr lang="en-US" sz="3600" smtClean="0"/>
            </a:br>
            <a:r>
              <a:rPr lang="en-US" sz="3600" smtClean="0"/>
              <a:t>World Health Organization definition</a:t>
            </a:r>
          </a:p>
        </p:txBody>
      </p:sp>
      <p:sp>
        <p:nvSpPr>
          <p:cNvPr id="11267" name="Rectangle 3"/>
          <p:cNvSpPr>
            <a:spLocks noGrp="1" noChangeArrowheads="1"/>
          </p:cNvSpPr>
          <p:nvPr>
            <p:ph type="body" idx="1"/>
          </p:nvPr>
        </p:nvSpPr>
        <p:spPr/>
        <p:txBody>
          <a:bodyPr/>
          <a:lstStyle/>
          <a:p>
            <a:pPr eaLnBrk="1" hangingPunct="1"/>
            <a:r>
              <a:rPr lang="en-US" sz="2400" dirty="0" smtClean="0"/>
              <a:t>The World Health Organization (WHO) has developed an acceptable to all definition of health </a:t>
            </a:r>
          </a:p>
          <a:p>
            <a:pPr eaLnBrk="1" hangingPunct="1">
              <a:buFontTx/>
              <a:buNone/>
            </a:pPr>
            <a:r>
              <a:rPr lang="en-US" sz="2400" dirty="0" smtClean="0"/>
              <a:t>	</a:t>
            </a:r>
            <a:r>
              <a:rPr lang="en-US" sz="2400" i="1" dirty="0" smtClean="0"/>
              <a:t>‘Health is the state of complete physical, mental and social wellbeing and not merely the absence of disease’</a:t>
            </a:r>
          </a:p>
          <a:p>
            <a:pPr eaLnBrk="1" hangingPunct="1"/>
            <a:r>
              <a:rPr lang="en-US" sz="2400" dirty="0" smtClean="0"/>
              <a:t>However, critics of the WHO definition argue that complete health is much more than just a measure of physical, mental and social aspects of life.</a:t>
            </a:r>
          </a:p>
          <a:p>
            <a:pPr eaLnBrk="1" hangingPunct="1"/>
            <a:r>
              <a:rPr lang="en-US" sz="2400" dirty="0" smtClean="0"/>
              <a:t>Critics give recognition to contribution from environmental, intellectual (beyond mental wellbeing) and spiritual health to the quality of life as well as the number of years a person lives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US" sz="3600" smtClean="0"/>
              <a:t>Definition of health, illness and disease (4)</a:t>
            </a:r>
            <a:br>
              <a:rPr lang="en-US" sz="3600" smtClean="0"/>
            </a:br>
            <a:r>
              <a:rPr lang="en-US" sz="3600" smtClean="0"/>
              <a:t>Modern definitions</a:t>
            </a:r>
          </a:p>
        </p:txBody>
      </p:sp>
      <p:sp>
        <p:nvSpPr>
          <p:cNvPr id="12291" name="Rectangle 3"/>
          <p:cNvSpPr>
            <a:spLocks noGrp="1" noChangeArrowheads="1"/>
          </p:cNvSpPr>
          <p:nvPr>
            <p:ph type="body" idx="1"/>
          </p:nvPr>
        </p:nvSpPr>
        <p:spPr/>
        <p:txBody>
          <a:bodyPr/>
          <a:lstStyle/>
          <a:p>
            <a:pPr eaLnBrk="1" hangingPunct="1">
              <a:lnSpc>
                <a:spcPct val="90000"/>
              </a:lnSpc>
            </a:pPr>
            <a:r>
              <a:rPr lang="en-US" sz="2400" smtClean="0"/>
              <a:t>Health is also closely related to factors such as income, education, access to medical care, environmental pollution, age and gender</a:t>
            </a:r>
          </a:p>
          <a:p>
            <a:pPr eaLnBrk="1" hangingPunct="1">
              <a:lnSpc>
                <a:spcPct val="90000"/>
              </a:lnSpc>
            </a:pPr>
            <a:r>
              <a:rPr lang="en-US" sz="2400" smtClean="0"/>
              <a:t>Rene Dubois  has proposed an expansion of the WHO definition of health</a:t>
            </a:r>
          </a:p>
          <a:p>
            <a:pPr eaLnBrk="1" hangingPunct="1">
              <a:lnSpc>
                <a:spcPct val="90000"/>
              </a:lnSpc>
              <a:buFontTx/>
              <a:buNone/>
            </a:pPr>
            <a:r>
              <a:rPr lang="en-US" sz="2400" smtClean="0"/>
              <a:t>	‘</a:t>
            </a:r>
            <a:r>
              <a:rPr lang="en-US" sz="2400" i="1" smtClean="0"/>
              <a:t>Health involves social, emotional, intellectual, spiritual and biological fitness on the part of the individual, which results from adaptation to the environment</a:t>
            </a:r>
            <a:r>
              <a:rPr lang="en-US" sz="2400" smtClean="0"/>
              <a:t>’</a:t>
            </a:r>
          </a:p>
          <a:p>
            <a:pPr eaLnBrk="1" hangingPunct="1">
              <a:lnSpc>
                <a:spcPct val="90000"/>
              </a:lnSpc>
            </a:pPr>
            <a:r>
              <a:rPr lang="en-US" sz="2400" smtClean="0"/>
              <a:t>Today, health and wellness are often used interchangeably to mean the dynamic, ever-changing process of trying to achieve one’s individual potential in each of the several inter-relating dimensions of health</a:t>
            </a:r>
          </a:p>
        </p:txBody>
      </p:sp>
      <p:sp>
        <p:nvSpPr>
          <p:cNvPr id="2" name="Slide Number Placeholder 1"/>
          <p:cNvSpPr>
            <a:spLocks noGrp="1"/>
          </p:cNvSpPr>
          <p:nvPr>
            <p:ph type="sldNum" sz="quarter" idx="12"/>
          </p:nvPr>
        </p:nvSpPr>
        <p:spPr/>
        <p:txBody>
          <a:bodyPr/>
          <a:lstStyle/>
          <a:p>
            <a:fld id="{6C93D9FA-D2D4-4D0B-9265-4EBC011233E5}"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dirty="0" smtClean="0"/>
              <a:t>Disease and illness (1)</a:t>
            </a:r>
          </a:p>
        </p:txBody>
      </p:sp>
      <p:sp>
        <p:nvSpPr>
          <p:cNvPr id="13315" name="Rectangle 3"/>
          <p:cNvSpPr>
            <a:spLocks noGrp="1" noChangeArrowheads="1"/>
          </p:cNvSpPr>
          <p:nvPr>
            <p:ph type="body" idx="1"/>
          </p:nvPr>
        </p:nvSpPr>
        <p:spPr/>
        <p:txBody>
          <a:bodyPr>
            <a:normAutofit fontScale="92500" lnSpcReduction="10000"/>
          </a:bodyPr>
          <a:lstStyle/>
          <a:p>
            <a:pPr eaLnBrk="1" hangingPunct="1">
              <a:lnSpc>
                <a:spcPct val="90000"/>
              </a:lnSpc>
            </a:pPr>
            <a:r>
              <a:rPr lang="en-US" u="sng" dirty="0" smtClean="0"/>
              <a:t>Disease</a:t>
            </a:r>
            <a:r>
              <a:rPr lang="en-US" dirty="0" smtClean="0"/>
              <a:t> is a collection of symptoms and clinical finding assembled for the convenience of the medical profession and the patient</a:t>
            </a:r>
          </a:p>
          <a:p>
            <a:pPr eaLnBrk="1" hangingPunct="1">
              <a:lnSpc>
                <a:spcPct val="90000"/>
              </a:lnSpc>
            </a:pPr>
            <a:r>
              <a:rPr lang="en-US" u="sng" dirty="0" smtClean="0"/>
              <a:t>Disease</a:t>
            </a:r>
            <a:r>
              <a:rPr lang="en-US" dirty="0" smtClean="0"/>
              <a:t> is an entity that we can isolate and eliminate</a:t>
            </a:r>
          </a:p>
          <a:p>
            <a:pPr eaLnBrk="1" hangingPunct="1">
              <a:lnSpc>
                <a:spcPct val="90000"/>
              </a:lnSpc>
            </a:pPr>
            <a:r>
              <a:rPr lang="en-US" u="sng" dirty="0" smtClean="0"/>
              <a:t>Disease</a:t>
            </a:r>
            <a:r>
              <a:rPr lang="en-US" dirty="0" smtClean="0"/>
              <a:t> helps in identifying treatment and prognosis</a:t>
            </a:r>
          </a:p>
          <a:p>
            <a:pPr eaLnBrk="1" hangingPunct="1">
              <a:lnSpc>
                <a:spcPct val="90000"/>
              </a:lnSpc>
            </a:pPr>
            <a:r>
              <a:rPr lang="en-US" u="sng" dirty="0" smtClean="0"/>
              <a:t>Disease</a:t>
            </a:r>
            <a:r>
              <a:rPr lang="en-US" dirty="0" smtClean="0"/>
              <a:t> is a state of being under the given conditions and situation</a:t>
            </a:r>
          </a:p>
          <a:p>
            <a:pPr lvl="1" eaLnBrk="1" hangingPunct="1">
              <a:lnSpc>
                <a:spcPct val="90000"/>
              </a:lnSpc>
            </a:pPr>
            <a:r>
              <a:rPr lang="en-US" dirty="0" smtClean="0"/>
              <a:t>Disease may be diagnosed</a:t>
            </a:r>
          </a:p>
          <a:p>
            <a:pPr lvl="1" eaLnBrk="1" hangingPunct="1">
              <a:lnSpc>
                <a:spcPct val="90000"/>
              </a:lnSpc>
            </a:pPr>
            <a:r>
              <a:rPr lang="en-US" dirty="0" smtClean="0"/>
              <a:t>Disease may not be diagnosed</a:t>
            </a:r>
          </a:p>
          <a:p>
            <a:pPr lvl="1" eaLnBrk="1" hangingPunct="1">
              <a:lnSpc>
                <a:spcPct val="90000"/>
              </a:lnSpc>
            </a:pPr>
            <a:r>
              <a:rPr lang="en-US" dirty="0" smtClean="0"/>
              <a:t>In either case disease may be treatable or non-treatable (terminal)</a:t>
            </a:r>
          </a:p>
        </p:txBody>
      </p:sp>
      <p:sp>
        <p:nvSpPr>
          <p:cNvPr id="2" name="Slide Number Placeholder 1"/>
          <p:cNvSpPr>
            <a:spLocks noGrp="1"/>
          </p:cNvSpPr>
          <p:nvPr>
            <p:ph type="sldNum" sz="quarter" idx="12"/>
          </p:nvPr>
        </p:nvSpPr>
        <p:spPr/>
        <p:txBody>
          <a:bodyPr/>
          <a:lstStyle/>
          <a:p>
            <a:fld id="{6C93D9FA-D2D4-4D0B-9265-4EBC011233E5}"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dirty="0" smtClean="0"/>
              <a:t>Disease and </a:t>
            </a:r>
            <a:r>
              <a:rPr lang="en-US" dirty="0" err="1" smtClean="0"/>
              <a:t>Ilness</a:t>
            </a:r>
            <a:r>
              <a:rPr lang="en-US" dirty="0" smtClean="0"/>
              <a:t> (2)</a:t>
            </a:r>
          </a:p>
        </p:txBody>
      </p:sp>
      <p:sp>
        <p:nvSpPr>
          <p:cNvPr id="14339" name="Rectangle 3"/>
          <p:cNvSpPr>
            <a:spLocks noGrp="1" noChangeArrowheads="1"/>
          </p:cNvSpPr>
          <p:nvPr>
            <p:ph type="body" idx="1"/>
          </p:nvPr>
        </p:nvSpPr>
        <p:spPr/>
        <p:txBody>
          <a:bodyPr>
            <a:normAutofit fontScale="92500" lnSpcReduction="10000"/>
          </a:bodyPr>
          <a:lstStyle/>
          <a:p>
            <a:pPr eaLnBrk="1" hangingPunct="1"/>
            <a:r>
              <a:rPr lang="en-US" sz="2400" dirty="0" smtClean="0"/>
              <a:t>Disease may results from exposure to specific harmful agents</a:t>
            </a:r>
          </a:p>
          <a:p>
            <a:pPr lvl="1" eaLnBrk="1" hangingPunct="1"/>
            <a:r>
              <a:rPr lang="en-US" sz="2000" dirty="0" smtClean="0">
                <a:latin typeface="Times" pitchFamily="18" charset="0"/>
              </a:rPr>
              <a:t>Agents of disease</a:t>
            </a:r>
          </a:p>
          <a:p>
            <a:pPr lvl="2" eaLnBrk="1" hangingPunct="1"/>
            <a:r>
              <a:rPr lang="en-US" sz="1800" dirty="0" smtClean="0">
                <a:latin typeface="Times" pitchFamily="18" charset="0"/>
              </a:rPr>
              <a:t>Biological: e-coli, influenza virus, small pox virus, etc.</a:t>
            </a:r>
          </a:p>
          <a:p>
            <a:pPr lvl="2" eaLnBrk="1" hangingPunct="1"/>
            <a:r>
              <a:rPr lang="en-US" sz="1800" dirty="0" smtClean="0">
                <a:latin typeface="Times" pitchFamily="18" charset="0"/>
              </a:rPr>
              <a:t>Chemical: asbestos, mercury, benzene, etc.</a:t>
            </a:r>
          </a:p>
          <a:p>
            <a:pPr lvl="2" eaLnBrk="1" hangingPunct="1"/>
            <a:r>
              <a:rPr lang="en-US" sz="1800" dirty="0" smtClean="0">
                <a:latin typeface="Times" pitchFamily="18" charset="0"/>
              </a:rPr>
              <a:t>Physical: electromagnetic and radioactive radiations, noise</a:t>
            </a:r>
          </a:p>
          <a:p>
            <a:pPr lvl="1" eaLnBrk="1" hangingPunct="1"/>
            <a:r>
              <a:rPr lang="en-US" sz="2000" dirty="0" smtClean="0">
                <a:latin typeface="Times" pitchFamily="18" charset="0"/>
              </a:rPr>
              <a:t>Psychosocial factors</a:t>
            </a:r>
          </a:p>
          <a:p>
            <a:pPr lvl="2"/>
            <a:r>
              <a:rPr lang="en-US" sz="2000" dirty="0" smtClean="0">
                <a:latin typeface="Times" pitchFamily="18" charset="0"/>
              </a:rPr>
              <a:t>Social and political</a:t>
            </a:r>
          </a:p>
          <a:p>
            <a:pPr lvl="1" eaLnBrk="1" hangingPunct="1"/>
            <a:r>
              <a:rPr lang="en-US" sz="2000" dirty="0" smtClean="0">
                <a:latin typeface="Times" pitchFamily="18" charset="0"/>
              </a:rPr>
              <a:t>Natural disasters</a:t>
            </a:r>
          </a:p>
          <a:p>
            <a:pPr lvl="2" eaLnBrk="1" hangingPunct="1"/>
            <a:r>
              <a:rPr lang="en-US" sz="1800" dirty="0" smtClean="0">
                <a:latin typeface="Times" pitchFamily="18" charset="0"/>
              </a:rPr>
              <a:t>Tsunami, earthquake, etc.</a:t>
            </a:r>
          </a:p>
          <a:p>
            <a:pPr lvl="1" eaLnBrk="1" hangingPunct="1"/>
            <a:r>
              <a:rPr lang="en-US" sz="2000" dirty="0" smtClean="0">
                <a:latin typeface="Times" pitchFamily="18" charset="0"/>
              </a:rPr>
              <a:t>Changing environmental conditions</a:t>
            </a:r>
          </a:p>
          <a:p>
            <a:pPr lvl="2" eaLnBrk="1" hangingPunct="1"/>
            <a:r>
              <a:rPr lang="en-US" sz="1800" dirty="0" smtClean="0">
                <a:latin typeface="Times" pitchFamily="18" charset="0"/>
              </a:rPr>
              <a:t>Climate change</a:t>
            </a:r>
          </a:p>
          <a:p>
            <a:pPr lvl="2" eaLnBrk="1" hangingPunct="1"/>
            <a:r>
              <a:rPr lang="en-US" sz="1800" dirty="0" smtClean="0">
                <a:latin typeface="Times" pitchFamily="18" charset="0"/>
              </a:rPr>
              <a:t>Environmental pollution</a:t>
            </a:r>
          </a:p>
          <a:p>
            <a:pPr lvl="1" eaLnBrk="1" hangingPunct="1"/>
            <a:r>
              <a:rPr lang="en-US" sz="2000" dirty="0" smtClean="0">
                <a:latin typeface="Times" pitchFamily="18" charset="0"/>
              </a:rPr>
              <a:t>Contaminated food</a:t>
            </a:r>
          </a:p>
          <a:p>
            <a:pPr lvl="2" eaLnBrk="1" hangingPunct="1"/>
            <a:r>
              <a:rPr lang="en-US" sz="1800" dirty="0" smtClean="0">
                <a:latin typeface="Times" pitchFamily="18" charset="0"/>
              </a:rPr>
              <a:t>Salmonella, chemicals, etc.</a:t>
            </a:r>
          </a:p>
        </p:txBody>
      </p:sp>
      <p:sp>
        <p:nvSpPr>
          <p:cNvPr id="2" name="Slide Number Placeholder 1"/>
          <p:cNvSpPr>
            <a:spLocks noGrp="1"/>
          </p:cNvSpPr>
          <p:nvPr>
            <p:ph type="sldNum" sz="quarter" idx="12"/>
          </p:nvPr>
        </p:nvSpPr>
        <p:spPr/>
        <p:txBody>
          <a:bodyPr/>
          <a:lstStyle/>
          <a:p>
            <a:fld id="{6C93D9FA-D2D4-4D0B-9265-4EBC011233E5}" type="slidenum">
              <a:rPr lang="en-US" smtClean="0"/>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smtClean="0"/>
              <a:t>Disease and illness (3)</a:t>
            </a:r>
          </a:p>
        </p:txBody>
      </p:sp>
      <p:sp>
        <p:nvSpPr>
          <p:cNvPr id="15363" name="Rectangle 3"/>
          <p:cNvSpPr>
            <a:spLocks noGrp="1" noChangeArrowheads="1"/>
          </p:cNvSpPr>
          <p:nvPr>
            <p:ph type="body" idx="1"/>
          </p:nvPr>
        </p:nvSpPr>
        <p:spPr/>
        <p:txBody>
          <a:bodyPr>
            <a:normAutofit lnSpcReduction="10000"/>
          </a:bodyPr>
          <a:lstStyle/>
          <a:p>
            <a:pPr eaLnBrk="1" hangingPunct="1">
              <a:lnSpc>
                <a:spcPct val="90000"/>
              </a:lnSpc>
            </a:pPr>
            <a:r>
              <a:rPr lang="en-US" sz="2400" u="sng" dirty="0" smtClean="0"/>
              <a:t>Illness</a:t>
            </a:r>
            <a:r>
              <a:rPr lang="en-US" sz="2400" dirty="0" smtClean="0"/>
              <a:t> exists independent of the disease and represents patients’ sensation and feelings, disabilities, discomforts attitudes and the effects of symptoms on activities and relationships</a:t>
            </a:r>
          </a:p>
          <a:p>
            <a:pPr eaLnBrk="1" hangingPunct="1">
              <a:lnSpc>
                <a:spcPct val="90000"/>
              </a:lnSpc>
            </a:pPr>
            <a:endParaRPr lang="en-US" sz="2400" dirty="0" smtClean="0"/>
          </a:p>
          <a:p>
            <a:pPr eaLnBrk="1" hangingPunct="1">
              <a:lnSpc>
                <a:spcPct val="90000"/>
              </a:lnSpc>
            </a:pPr>
            <a:r>
              <a:rPr lang="en-US" sz="2400" dirty="0" smtClean="0"/>
              <a:t>Patients may have a disease, but no illness and others may have an illness but no disease</a:t>
            </a:r>
          </a:p>
          <a:p>
            <a:pPr lvl="1">
              <a:lnSpc>
                <a:spcPct val="90000"/>
              </a:lnSpc>
            </a:pPr>
            <a:r>
              <a:rPr lang="en-US" sz="2000" dirty="0" smtClean="0"/>
              <a:t>Diabetic patients experience no illness</a:t>
            </a:r>
          </a:p>
          <a:p>
            <a:pPr lvl="1">
              <a:lnSpc>
                <a:spcPct val="90000"/>
              </a:lnSpc>
            </a:pPr>
            <a:r>
              <a:rPr lang="en-US" sz="2000" dirty="0" smtClean="0"/>
              <a:t>Dementia, Depression (people experience it but not necessarily viewed as a disease)</a:t>
            </a:r>
          </a:p>
          <a:p>
            <a:pPr eaLnBrk="1" hangingPunct="1">
              <a:lnSpc>
                <a:spcPct val="90000"/>
              </a:lnSpc>
            </a:pPr>
            <a:endParaRPr lang="en-US" sz="2400" dirty="0" smtClean="0"/>
          </a:p>
          <a:p>
            <a:pPr eaLnBrk="1" hangingPunct="1">
              <a:lnSpc>
                <a:spcPct val="90000"/>
              </a:lnSpc>
            </a:pPr>
            <a:r>
              <a:rPr lang="en-US" sz="2400" dirty="0" smtClean="0"/>
              <a:t>Disease is diagnosed, illness is experienced</a:t>
            </a:r>
          </a:p>
          <a:p>
            <a:pPr eaLnBrk="1" hangingPunct="1">
              <a:lnSpc>
                <a:spcPct val="90000"/>
              </a:lnSpc>
            </a:pPr>
            <a:r>
              <a:rPr lang="en-US" sz="2400" dirty="0" smtClean="0"/>
              <a:t>Disease is treated, illness evaporates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Disease and illness (4)</a:t>
            </a:r>
          </a:p>
        </p:txBody>
      </p:sp>
      <p:sp>
        <p:nvSpPr>
          <p:cNvPr id="16387" name="Rectangle 3"/>
          <p:cNvSpPr>
            <a:spLocks noGrp="1" noChangeArrowheads="1"/>
          </p:cNvSpPr>
          <p:nvPr>
            <p:ph type="body" idx="1"/>
          </p:nvPr>
        </p:nvSpPr>
        <p:spPr/>
        <p:txBody>
          <a:bodyPr>
            <a:normAutofit fontScale="92500" lnSpcReduction="10000"/>
          </a:bodyPr>
          <a:lstStyle/>
          <a:p>
            <a:pPr eaLnBrk="1" hangingPunct="1"/>
            <a:r>
              <a:rPr lang="en-US" sz="2400" dirty="0" smtClean="0"/>
              <a:t>Disease present without illness</a:t>
            </a:r>
          </a:p>
          <a:p>
            <a:pPr lvl="1" eaLnBrk="1" hangingPunct="1"/>
            <a:r>
              <a:rPr lang="en-US" sz="2000" dirty="0" smtClean="0"/>
              <a:t>High blood pressure leading to increased risk of stroke is labeled a disease (hypertension) but the patient may not experience any illness</a:t>
            </a:r>
          </a:p>
          <a:p>
            <a:pPr lvl="1" eaLnBrk="1" hangingPunct="1"/>
            <a:endParaRPr lang="en-US" sz="2000" dirty="0" smtClean="0"/>
          </a:p>
          <a:p>
            <a:pPr eaLnBrk="1" hangingPunct="1"/>
            <a:r>
              <a:rPr lang="en-US" sz="2400" dirty="0" smtClean="0"/>
              <a:t>Illness present without disease</a:t>
            </a:r>
          </a:p>
          <a:p>
            <a:pPr lvl="1" eaLnBrk="1" hangingPunct="1"/>
            <a:r>
              <a:rPr lang="en-US" sz="2000" dirty="0" smtClean="0"/>
              <a:t>A patient may have headache, dizziness, fatigue, tiredness and lethargy and may feel ill without any disease being present</a:t>
            </a:r>
          </a:p>
          <a:p>
            <a:pPr eaLnBrk="1" hangingPunct="1"/>
            <a:endParaRPr lang="en-US" sz="2400" dirty="0" smtClean="0"/>
          </a:p>
          <a:p>
            <a:pPr eaLnBrk="1" hangingPunct="1"/>
            <a:r>
              <a:rPr lang="en-US" sz="2400" dirty="0" smtClean="0"/>
              <a:t>Illness and disease present</a:t>
            </a:r>
          </a:p>
          <a:p>
            <a:pPr lvl="1" eaLnBrk="1" hangingPunct="1"/>
            <a:r>
              <a:rPr lang="en-US" sz="2000" dirty="0" smtClean="0"/>
              <a:t>A patient may experience chronic fatigue, lethargy and general malaise and may not feel ill and go about their day to day activities even though these conditions may be precipitated by underlying disease condition</a:t>
            </a:r>
          </a:p>
        </p:txBody>
      </p:sp>
      <p:sp>
        <p:nvSpPr>
          <p:cNvPr id="2" name="Slide Number Placeholder 1"/>
          <p:cNvSpPr>
            <a:spLocks noGrp="1"/>
          </p:cNvSpPr>
          <p:nvPr>
            <p:ph type="sldNum" sz="quarter" idx="12"/>
          </p:nvPr>
        </p:nvSpPr>
        <p:spPr/>
        <p:txBody>
          <a:bodyPr/>
          <a:lstStyle/>
          <a:p>
            <a:fld id="{6C93D9FA-D2D4-4D0B-9265-4EBC011233E5}"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CA" smtClean="0"/>
              <a:t>Disease and illness</a:t>
            </a:r>
          </a:p>
        </p:txBody>
      </p:sp>
      <p:sp>
        <p:nvSpPr>
          <p:cNvPr id="14339" name="Rectangle 3"/>
          <p:cNvSpPr>
            <a:spLocks noGrp="1" noChangeArrowheads="1"/>
          </p:cNvSpPr>
          <p:nvPr>
            <p:ph type="body" sz="half" idx="1"/>
          </p:nvPr>
        </p:nvSpPr>
        <p:spPr/>
        <p:txBody>
          <a:bodyPr/>
          <a:lstStyle/>
          <a:p>
            <a:pPr marL="609600" indent="-609600" eaLnBrk="1" hangingPunct="1"/>
            <a:r>
              <a:rPr lang="en-CA" sz="2000" smtClean="0"/>
              <a:t>Lisa is feeling low and stressed for the past couple of days, she has had a headache and no appetite and skipped classes</a:t>
            </a:r>
          </a:p>
          <a:p>
            <a:pPr marL="609600" indent="-609600" eaLnBrk="1" hangingPunct="1"/>
            <a:endParaRPr lang="en-CA" sz="2000" smtClean="0"/>
          </a:p>
          <a:p>
            <a:pPr marL="990600" lvl="1" indent="-533400" eaLnBrk="1" hangingPunct="1">
              <a:buFontTx/>
              <a:buAutoNum type="arabicPeriod"/>
            </a:pPr>
            <a:r>
              <a:rPr lang="en-CA" sz="1800" smtClean="0"/>
              <a:t>she is sick (disease)</a:t>
            </a:r>
          </a:p>
          <a:p>
            <a:pPr marL="990600" lvl="1" indent="-533400" eaLnBrk="1" hangingPunct="1">
              <a:buFontTx/>
              <a:buAutoNum type="arabicPeriod"/>
            </a:pPr>
            <a:r>
              <a:rPr lang="en-CA" sz="1800" smtClean="0"/>
              <a:t>she is faking to stay away from classes</a:t>
            </a:r>
          </a:p>
          <a:p>
            <a:pPr marL="990600" lvl="1" indent="-533400" eaLnBrk="1" hangingPunct="1">
              <a:buFontTx/>
              <a:buAutoNum type="arabicPeriod"/>
            </a:pPr>
            <a:r>
              <a:rPr lang="en-CA" sz="1800" smtClean="0"/>
              <a:t>she is ill</a:t>
            </a:r>
          </a:p>
          <a:p>
            <a:pPr marL="990600" lvl="1" indent="-533400" eaLnBrk="1" hangingPunct="1">
              <a:buFontTx/>
              <a:buAutoNum type="arabicPeriod"/>
            </a:pPr>
            <a:r>
              <a:rPr lang="en-CA" sz="1800" smtClean="0"/>
              <a:t>she does not like school</a:t>
            </a:r>
          </a:p>
          <a:p>
            <a:pPr marL="990600" lvl="1" indent="-533400" eaLnBrk="1" hangingPunct="1">
              <a:buFontTx/>
              <a:buAutoNum type="arabicPeriod"/>
            </a:pPr>
            <a:r>
              <a:rPr lang="en-CA" sz="1800" smtClean="0"/>
              <a:t>she is ----------------- </a:t>
            </a:r>
          </a:p>
        </p:txBody>
      </p:sp>
      <p:sp>
        <p:nvSpPr>
          <p:cNvPr id="14340" name="Rectangle 4"/>
          <p:cNvSpPr>
            <a:spLocks noChangeArrowheads="1"/>
          </p:cNvSpPr>
          <p:nvPr/>
        </p:nvSpPr>
        <p:spPr bwMode="auto">
          <a:xfrm>
            <a:off x="4648200" y="1524000"/>
            <a:ext cx="4038600" cy="4525963"/>
          </a:xfrm>
          <a:prstGeom prst="rect">
            <a:avLst/>
          </a:prstGeom>
          <a:noFill/>
          <a:ln w="9525">
            <a:noFill/>
            <a:miter lim="800000"/>
            <a:headEnd/>
            <a:tailEnd/>
          </a:ln>
        </p:spPr>
        <p:txBody>
          <a:bodyPr/>
          <a:lstStyle/>
          <a:p>
            <a:pPr marL="609600" indent="-609600">
              <a:spcBef>
                <a:spcPct val="20000"/>
              </a:spcBef>
              <a:buFontTx/>
              <a:buChar char="•"/>
            </a:pPr>
            <a:r>
              <a:rPr lang="en-CA" sz="2000">
                <a:solidFill>
                  <a:srgbClr val="990033"/>
                </a:solidFill>
                <a:latin typeface="Times New Roman" pitchFamily="18" charset="0"/>
              </a:rPr>
              <a:t>Bart went swimming in a public pool and since then is vomiting  and has diarrhoea, the doctor has sent him for some tests and he has missed his classes for a whole week</a:t>
            </a:r>
          </a:p>
          <a:p>
            <a:pPr marL="990600" lvl="1" indent="-533400">
              <a:spcBef>
                <a:spcPct val="20000"/>
              </a:spcBef>
              <a:buFontTx/>
              <a:buAutoNum type="arabicPeriod"/>
            </a:pPr>
            <a:r>
              <a:rPr lang="en-CA">
                <a:solidFill>
                  <a:srgbClr val="336600"/>
                </a:solidFill>
                <a:latin typeface="Times New Roman" pitchFamily="18" charset="0"/>
              </a:rPr>
              <a:t>he is sick (disease)</a:t>
            </a:r>
          </a:p>
          <a:p>
            <a:pPr marL="990600" lvl="1" indent="-533400">
              <a:spcBef>
                <a:spcPct val="20000"/>
              </a:spcBef>
              <a:buFontTx/>
              <a:buAutoNum type="arabicPeriod"/>
            </a:pPr>
            <a:r>
              <a:rPr lang="en-CA">
                <a:solidFill>
                  <a:srgbClr val="336600"/>
                </a:solidFill>
                <a:latin typeface="Times New Roman" pitchFamily="18" charset="0"/>
              </a:rPr>
              <a:t>he is faking to stay away from classes</a:t>
            </a:r>
          </a:p>
          <a:p>
            <a:pPr marL="990600" lvl="1" indent="-533400">
              <a:spcBef>
                <a:spcPct val="20000"/>
              </a:spcBef>
              <a:buFontTx/>
              <a:buAutoNum type="arabicPeriod"/>
            </a:pPr>
            <a:r>
              <a:rPr lang="en-CA">
                <a:solidFill>
                  <a:srgbClr val="336600"/>
                </a:solidFill>
                <a:latin typeface="Times New Roman" pitchFamily="18" charset="0"/>
              </a:rPr>
              <a:t>he is ill</a:t>
            </a:r>
          </a:p>
          <a:p>
            <a:pPr marL="990600" lvl="1" indent="-533400">
              <a:spcBef>
                <a:spcPct val="20000"/>
              </a:spcBef>
              <a:buFontTx/>
              <a:buAutoNum type="arabicPeriod"/>
            </a:pPr>
            <a:r>
              <a:rPr lang="en-CA">
                <a:solidFill>
                  <a:srgbClr val="336600"/>
                </a:solidFill>
                <a:latin typeface="Times New Roman" pitchFamily="18" charset="0"/>
              </a:rPr>
              <a:t>he does not want to swim anymore</a:t>
            </a:r>
          </a:p>
          <a:p>
            <a:pPr marL="990600" lvl="1" indent="-533400">
              <a:spcBef>
                <a:spcPct val="20000"/>
              </a:spcBef>
              <a:buFontTx/>
              <a:buAutoNum type="arabicPeriod"/>
            </a:pPr>
            <a:r>
              <a:rPr lang="en-CA">
                <a:solidFill>
                  <a:srgbClr val="336600"/>
                </a:solidFill>
                <a:latin typeface="Times New Roman" pitchFamily="18" charset="0"/>
              </a:rPr>
              <a:t>he is -------------------</a:t>
            </a:r>
          </a:p>
        </p:txBody>
      </p:sp>
      <p:pic>
        <p:nvPicPr>
          <p:cNvPr id="17413" name="Picture 6" descr="lisa002"/>
          <p:cNvPicPr>
            <a:picLocks noChangeAspect="1" noChangeArrowheads="1"/>
          </p:cNvPicPr>
          <p:nvPr/>
        </p:nvPicPr>
        <p:blipFill>
          <a:blip r:embed="rId3" cstate="print"/>
          <a:srcRect/>
          <a:stretch>
            <a:fillRect/>
          </a:stretch>
        </p:blipFill>
        <p:spPr bwMode="auto">
          <a:xfrm>
            <a:off x="107504" y="152400"/>
            <a:ext cx="952500" cy="1809750"/>
          </a:xfrm>
          <a:prstGeom prst="rect">
            <a:avLst/>
          </a:prstGeom>
          <a:noFill/>
          <a:ln w="9525">
            <a:noFill/>
            <a:miter lim="800000"/>
            <a:headEnd/>
            <a:tailEnd/>
          </a:ln>
        </p:spPr>
      </p:pic>
      <p:pic>
        <p:nvPicPr>
          <p:cNvPr id="17414" name="Picture 8" descr="bart012"/>
          <p:cNvPicPr>
            <a:picLocks noChangeAspect="1" noChangeArrowheads="1"/>
          </p:cNvPicPr>
          <p:nvPr/>
        </p:nvPicPr>
        <p:blipFill>
          <a:blip r:embed="rId4" cstate="print"/>
          <a:srcRect/>
          <a:stretch>
            <a:fillRect/>
          </a:stretch>
        </p:blipFill>
        <p:spPr bwMode="auto">
          <a:xfrm>
            <a:off x="4114800" y="4648200"/>
            <a:ext cx="965200" cy="2005013"/>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pPr>
              <a:defRPr/>
            </a:pPr>
            <a:fld id="{F76FB36E-E454-4C69-AFD2-A1A055ABD260}" type="slidenum">
              <a:rPr lang="en-CA" smtClean="0"/>
              <a:pPr>
                <a:defRPr/>
              </a:pPr>
              <a:t>11</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diamond(in)">
                                      <p:cBhvr>
                                        <p:cTn id="7" dur="2000"/>
                                        <p:tgtEl>
                                          <p:spTgt spid="143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4339">
                                            <p:txEl>
                                              <p:pRg st="2" end="2"/>
                                            </p:txEl>
                                          </p:spTgt>
                                        </p:tgtEl>
                                        <p:attrNameLst>
                                          <p:attrName>style.visibility</p:attrName>
                                        </p:attrNameLst>
                                      </p:cBhvr>
                                      <p:to>
                                        <p:strVal val="visible"/>
                                      </p:to>
                                    </p:set>
                                    <p:animEffect transition="in" filter="box(in)">
                                      <p:cBhvr>
                                        <p:cTn id="12" dur="500"/>
                                        <p:tgtEl>
                                          <p:spTgt spid="14339">
                                            <p:txEl>
                                              <p:pRg st="2" end="2"/>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14339">
                                            <p:txEl>
                                              <p:pRg st="3" end="3"/>
                                            </p:txEl>
                                          </p:spTgt>
                                        </p:tgtEl>
                                        <p:attrNameLst>
                                          <p:attrName>style.visibility</p:attrName>
                                        </p:attrNameLst>
                                      </p:cBhvr>
                                      <p:to>
                                        <p:strVal val="visible"/>
                                      </p:to>
                                    </p:set>
                                    <p:animEffect transition="in" filter="box(in)">
                                      <p:cBhvr>
                                        <p:cTn id="15" dur="500"/>
                                        <p:tgtEl>
                                          <p:spTgt spid="14339">
                                            <p:txEl>
                                              <p:pRg st="3" end="3"/>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14339">
                                            <p:txEl>
                                              <p:pRg st="4" end="4"/>
                                            </p:txEl>
                                          </p:spTgt>
                                        </p:tgtEl>
                                        <p:attrNameLst>
                                          <p:attrName>style.visibility</p:attrName>
                                        </p:attrNameLst>
                                      </p:cBhvr>
                                      <p:to>
                                        <p:strVal val="visible"/>
                                      </p:to>
                                    </p:set>
                                    <p:animEffect transition="in" filter="box(in)">
                                      <p:cBhvr>
                                        <p:cTn id="18" dur="500"/>
                                        <p:tgtEl>
                                          <p:spTgt spid="14339">
                                            <p:txEl>
                                              <p:pRg st="4" end="4"/>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14339">
                                            <p:txEl>
                                              <p:pRg st="5" end="5"/>
                                            </p:txEl>
                                          </p:spTgt>
                                        </p:tgtEl>
                                        <p:attrNameLst>
                                          <p:attrName>style.visibility</p:attrName>
                                        </p:attrNameLst>
                                      </p:cBhvr>
                                      <p:to>
                                        <p:strVal val="visible"/>
                                      </p:to>
                                    </p:set>
                                    <p:animEffect transition="in" filter="box(in)">
                                      <p:cBhvr>
                                        <p:cTn id="21" dur="500"/>
                                        <p:tgtEl>
                                          <p:spTgt spid="14339">
                                            <p:txEl>
                                              <p:pRg st="5" end="5"/>
                                            </p:txEl>
                                          </p:spTgt>
                                        </p:tgtEl>
                                      </p:cBhvr>
                                    </p:animEffect>
                                  </p:childTnLst>
                                </p:cTn>
                              </p:par>
                              <p:par>
                                <p:cTn id="22" presetID="4" presetClass="entr" presetSubtype="16" fill="hold" nodeType="withEffect">
                                  <p:stCondLst>
                                    <p:cond delay="0"/>
                                  </p:stCondLst>
                                  <p:childTnLst>
                                    <p:set>
                                      <p:cBhvr>
                                        <p:cTn id="23" dur="1" fill="hold">
                                          <p:stCondLst>
                                            <p:cond delay="0"/>
                                          </p:stCondLst>
                                        </p:cTn>
                                        <p:tgtEl>
                                          <p:spTgt spid="14339">
                                            <p:txEl>
                                              <p:pRg st="6" end="6"/>
                                            </p:txEl>
                                          </p:spTgt>
                                        </p:tgtEl>
                                        <p:attrNameLst>
                                          <p:attrName>style.visibility</p:attrName>
                                        </p:attrNameLst>
                                      </p:cBhvr>
                                      <p:to>
                                        <p:strVal val="visible"/>
                                      </p:to>
                                    </p:set>
                                    <p:animEffect transition="in" filter="box(in)">
                                      <p:cBhvr>
                                        <p:cTn id="24" dur="500"/>
                                        <p:tgtEl>
                                          <p:spTgt spid="14339">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mph" presetSubtype="1" nodeType="clickEffect">
                                  <p:stCondLst>
                                    <p:cond delay="0"/>
                                  </p:stCondLst>
                                  <p:childTnLst>
                                    <p:set>
                                      <p:cBhvr override="childStyle">
                                        <p:cTn id="28" dur="indefinite"/>
                                        <p:tgtEl>
                                          <p:spTgt spid="14339">
                                            <p:txEl>
                                              <p:pRg st="4" end="4"/>
                                            </p:txEl>
                                          </p:spTgt>
                                        </p:tgtEl>
                                        <p:attrNameLst>
                                          <p:attrName>style.fontStyle</p:attrName>
                                        </p:attrNameLst>
                                      </p:cBhvr>
                                      <p:to>
                                        <p:strVal val="normal"/>
                                      </p:to>
                                    </p:set>
                                    <p:set>
                                      <p:cBhvr override="childStyle">
                                        <p:cTn id="29" dur="indefinite"/>
                                        <p:tgtEl>
                                          <p:spTgt spid="14339">
                                            <p:txEl>
                                              <p:pRg st="4" end="4"/>
                                            </p:txEl>
                                          </p:spTgt>
                                        </p:tgtEl>
                                        <p:attrNameLst>
                                          <p:attrName>style.fontWeight</p:attrName>
                                        </p:attrNameLst>
                                      </p:cBhvr>
                                      <p:to>
                                        <p:strVal val="bold"/>
                                      </p:to>
                                    </p:set>
                                    <p:set>
                                      <p:cBhvr override="childStyle">
                                        <p:cTn id="30" dur="indefinite"/>
                                        <p:tgtEl>
                                          <p:spTgt spid="14339">
                                            <p:txEl>
                                              <p:pRg st="4" end="4"/>
                                            </p:txEl>
                                          </p:spTgt>
                                        </p:tgtEl>
                                        <p:attrNameLst>
                                          <p:attrName>style.textDecorationUnderline</p:attrName>
                                        </p:attrNameLst>
                                      </p:cBhvr>
                                      <p:to>
                                        <p:strVal val="false"/>
                                      </p:to>
                                    </p:se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14340">
                                            <p:txEl>
                                              <p:pRg st="0" end="0"/>
                                            </p:txEl>
                                          </p:spTgt>
                                        </p:tgtEl>
                                        <p:attrNameLst>
                                          <p:attrName>style.visibility</p:attrName>
                                        </p:attrNameLst>
                                      </p:cBhvr>
                                      <p:to>
                                        <p:strVal val="visible"/>
                                      </p:to>
                                    </p:set>
                                    <p:animEffect transition="in" filter="box(in)">
                                      <p:cBhvr>
                                        <p:cTn id="35" dur="500"/>
                                        <p:tgtEl>
                                          <p:spTgt spid="14340">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14340">
                                            <p:txEl>
                                              <p:pRg st="1" end="1"/>
                                            </p:txEl>
                                          </p:spTgt>
                                        </p:tgtEl>
                                        <p:attrNameLst>
                                          <p:attrName>style.visibility</p:attrName>
                                        </p:attrNameLst>
                                      </p:cBhvr>
                                      <p:to>
                                        <p:strVal val="visible"/>
                                      </p:to>
                                    </p:set>
                                    <p:animEffect transition="in" filter="box(in)">
                                      <p:cBhvr>
                                        <p:cTn id="40" dur="500"/>
                                        <p:tgtEl>
                                          <p:spTgt spid="14340">
                                            <p:txEl>
                                              <p:pRg st="1" end="1"/>
                                            </p:txEl>
                                          </p:spTgt>
                                        </p:tgtEl>
                                      </p:cBhvr>
                                    </p:animEffect>
                                  </p:childTnLst>
                                </p:cTn>
                              </p:par>
                              <p:par>
                                <p:cTn id="41" presetID="4" presetClass="entr" presetSubtype="16" fill="hold" nodeType="withEffect">
                                  <p:stCondLst>
                                    <p:cond delay="0"/>
                                  </p:stCondLst>
                                  <p:childTnLst>
                                    <p:set>
                                      <p:cBhvr>
                                        <p:cTn id="42" dur="1" fill="hold">
                                          <p:stCondLst>
                                            <p:cond delay="0"/>
                                          </p:stCondLst>
                                        </p:cTn>
                                        <p:tgtEl>
                                          <p:spTgt spid="14340">
                                            <p:txEl>
                                              <p:pRg st="2" end="2"/>
                                            </p:txEl>
                                          </p:spTgt>
                                        </p:tgtEl>
                                        <p:attrNameLst>
                                          <p:attrName>style.visibility</p:attrName>
                                        </p:attrNameLst>
                                      </p:cBhvr>
                                      <p:to>
                                        <p:strVal val="visible"/>
                                      </p:to>
                                    </p:set>
                                    <p:animEffect transition="in" filter="box(in)">
                                      <p:cBhvr>
                                        <p:cTn id="43" dur="500"/>
                                        <p:tgtEl>
                                          <p:spTgt spid="14340">
                                            <p:txEl>
                                              <p:pRg st="2" end="2"/>
                                            </p:txEl>
                                          </p:spTgt>
                                        </p:tgtEl>
                                      </p:cBhvr>
                                    </p:animEffect>
                                  </p:childTnLst>
                                </p:cTn>
                              </p:par>
                              <p:par>
                                <p:cTn id="44" presetID="4" presetClass="entr" presetSubtype="16" fill="hold" nodeType="withEffect">
                                  <p:stCondLst>
                                    <p:cond delay="0"/>
                                  </p:stCondLst>
                                  <p:childTnLst>
                                    <p:set>
                                      <p:cBhvr>
                                        <p:cTn id="45" dur="1" fill="hold">
                                          <p:stCondLst>
                                            <p:cond delay="0"/>
                                          </p:stCondLst>
                                        </p:cTn>
                                        <p:tgtEl>
                                          <p:spTgt spid="14340">
                                            <p:txEl>
                                              <p:pRg st="3" end="3"/>
                                            </p:txEl>
                                          </p:spTgt>
                                        </p:tgtEl>
                                        <p:attrNameLst>
                                          <p:attrName>style.visibility</p:attrName>
                                        </p:attrNameLst>
                                      </p:cBhvr>
                                      <p:to>
                                        <p:strVal val="visible"/>
                                      </p:to>
                                    </p:set>
                                    <p:animEffect transition="in" filter="box(in)">
                                      <p:cBhvr>
                                        <p:cTn id="46" dur="500"/>
                                        <p:tgtEl>
                                          <p:spTgt spid="14340">
                                            <p:txEl>
                                              <p:pRg st="3" end="3"/>
                                            </p:txEl>
                                          </p:spTgt>
                                        </p:tgtEl>
                                      </p:cBhvr>
                                    </p:animEffect>
                                  </p:childTnLst>
                                </p:cTn>
                              </p:par>
                              <p:par>
                                <p:cTn id="47" presetID="4" presetClass="entr" presetSubtype="16" fill="hold" nodeType="withEffect">
                                  <p:stCondLst>
                                    <p:cond delay="0"/>
                                  </p:stCondLst>
                                  <p:childTnLst>
                                    <p:set>
                                      <p:cBhvr>
                                        <p:cTn id="48" dur="1" fill="hold">
                                          <p:stCondLst>
                                            <p:cond delay="0"/>
                                          </p:stCondLst>
                                        </p:cTn>
                                        <p:tgtEl>
                                          <p:spTgt spid="14340">
                                            <p:txEl>
                                              <p:pRg st="4" end="4"/>
                                            </p:txEl>
                                          </p:spTgt>
                                        </p:tgtEl>
                                        <p:attrNameLst>
                                          <p:attrName>style.visibility</p:attrName>
                                        </p:attrNameLst>
                                      </p:cBhvr>
                                      <p:to>
                                        <p:strVal val="visible"/>
                                      </p:to>
                                    </p:set>
                                    <p:animEffect transition="in" filter="box(in)">
                                      <p:cBhvr>
                                        <p:cTn id="49" dur="500"/>
                                        <p:tgtEl>
                                          <p:spTgt spid="14340">
                                            <p:txEl>
                                              <p:pRg st="4" end="4"/>
                                            </p:txEl>
                                          </p:spTgt>
                                        </p:tgtEl>
                                      </p:cBhvr>
                                    </p:animEffect>
                                  </p:childTnLst>
                                </p:cTn>
                              </p:par>
                              <p:par>
                                <p:cTn id="50" presetID="4" presetClass="entr" presetSubtype="16" fill="hold" nodeType="withEffect">
                                  <p:stCondLst>
                                    <p:cond delay="0"/>
                                  </p:stCondLst>
                                  <p:childTnLst>
                                    <p:set>
                                      <p:cBhvr>
                                        <p:cTn id="51" dur="1" fill="hold">
                                          <p:stCondLst>
                                            <p:cond delay="0"/>
                                          </p:stCondLst>
                                        </p:cTn>
                                        <p:tgtEl>
                                          <p:spTgt spid="14340">
                                            <p:txEl>
                                              <p:pRg st="5" end="5"/>
                                            </p:txEl>
                                          </p:spTgt>
                                        </p:tgtEl>
                                        <p:attrNameLst>
                                          <p:attrName>style.visibility</p:attrName>
                                        </p:attrNameLst>
                                      </p:cBhvr>
                                      <p:to>
                                        <p:strVal val="visible"/>
                                      </p:to>
                                    </p:set>
                                    <p:animEffect transition="in" filter="box(in)">
                                      <p:cBhvr>
                                        <p:cTn id="52" dur="500"/>
                                        <p:tgtEl>
                                          <p:spTgt spid="14340">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mph" presetSubtype="1" nodeType="clickEffect">
                                  <p:stCondLst>
                                    <p:cond delay="0"/>
                                  </p:stCondLst>
                                  <p:childTnLst>
                                    <p:set>
                                      <p:cBhvr override="childStyle">
                                        <p:cTn id="56" dur="indefinite"/>
                                        <p:tgtEl>
                                          <p:spTgt spid="14340">
                                            <p:txEl>
                                              <p:pRg st="1" end="1"/>
                                            </p:txEl>
                                          </p:spTgt>
                                        </p:tgtEl>
                                        <p:attrNameLst>
                                          <p:attrName>style.fontStyle</p:attrName>
                                        </p:attrNameLst>
                                      </p:cBhvr>
                                      <p:to>
                                        <p:strVal val="normal"/>
                                      </p:to>
                                    </p:set>
                                    <p:set>
                                      <p:cBhvr override="childStyle">
                                        <p:cTn id="57" dur="indefinite"/>
                                        <p:tgtEl>
                                          <p:spTgt spid="14340">
                                            <p:txEl>
                                              <p:pRg st="1" end="1"/>
                                            </p:txEl>
                                          </p:spTgt>
                                        </p:tgtEl>
                                        <p:attrNameLst>
                                          <p:attrName>style.fontWeight</p:attrName>
                                        </p:attrNameLst>
                                      </p:cBhvr>
                                      <p:to>
                                        <p:strVal val="bold"/>
                                      </p:to>
                                    </p:set>
                                    <p:set>
                                      <p:cBhvr override="childStyle">
                                        <p:cTn id="58" dur="indefinite"/>
                                        <p:tgtEl>
                                          <p:spTgt spid="14340">
                                            <p:txEl>
                                              <p:pRg st="1" end="1"/>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dirty="0" smtClean="0"/>
              <a:t>Review questions for discussion</a:t>
            </a:r>
          </a:p>
        </p:txBody>
      </p:sp>
      <p:sp>
        <p:nvSpPr>
          <p:cNvPr id="22531" name="Rectangle 3"/>
          <p:cNvSpPr>
            <a:spLocks noGrp="1" noChangeArrowheads="1"/>
          </p:cNvSpPr>
          <p:nvPr>
            <p:ph type="body" idx="1"/>
          </p:nvPr>
        </p:nvSpPr>
        <p:spPr>
          <a:xfrm>
            <a:off x="323528" y="1268760"/>
            <a:ext cx="8229600" cy="5112568"/>
          </a:xfrm>
        </p:spPr>
        <p:txBody>
          <a:bodyPr>
            <a:normAutofit lnSpcReduction="10000"/>
          </a:bodyPr>
          <a:lstStyle/>
          <a:p>
            <a:pPr eaLnBrk="1" hangingPunct="1"/>
            <a:r>
              <a:rPr lang="en-US" dirty="0" smtClean="0"/>
              <a:t>Diabetes among aboriginals</a:t>
            </a:r>
          </a:p>
          <a:p>
            <a:pPr lvl="1" eaLnBrk="1" hangingPunct="1"/>
            <a:r>
              <a:rPr lang="en-US" dirty="0" smtClean="0"/>
              <a:t>Increased incidence related to lifestyle, genetic and environmental factors</a:t>
            </a:r>
          </a:p>
          <a:p>
            <a:pPr eaLnBrk="1" hangingPunct="1"/>
            <a:r>
              <a:rPr lang="en-US" dirty="0" smtClean="0"/>
              <a:t>Immunization of infants</a:t>
            </a:r>
          </a:p>
          <a:p>
            <a:pPr lvl="1" eaLnBrk="1" hangingPunct="1"/>
            <a:r>
              <a:rPr lang="en-US" dirty="0" smtClean="0"/>
              <a:t>Why do some parents do and others do not immunize their children?</a:t>
            </a:r>
          </a:p>
          <a:p>
            <a:pPr eaLnBrk="1" hangingPunct="1"/>
            <a:r>
              <a:rPr lang="en-US" dirty="0" smtClean="0"/>
              <a:t>Mammography for women</a:t>
            </a:r>
          </a:p>
          <a:p>
            <a:pPr lvl="1" eaLnBrk="1" hangingPunct="1"/>
            <a:r>
              <a:rPr lang="en-US" dirty="0" smtClean="0"/>
              <a:t>Some women do while others prefer not to, why?</a:t>
            </a:r>
          </a:p>
          <a:p>
            <a:pPr lvl="1" eaLnBrk="1" hangingPunct="1"/>
            <a:r>
              <a:rPr lang="en-US" dirty="0" smtClean="0"/>
              <a:t>Who should get a mammogram?</a:t>
            </a:r>
          </a:p>
          <a:p>
            <a:r>
              <a:rPr lang="en-US" dirty="0" smtClean="0"/>
              <a:t>Drug addiction among young adults</a:t>
            </a:r>
          </a:p>
          <a:p>
            <a:pPr lvl="1"/>
            <a:r>
              <a:rPr lang="en-US" dirty="0" smtClean="0"/>
              <a:t>What is the cause of addiction and why are the rates increasing in recent years?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r>
              <a:rPr lang="en-US" dirty="0" smtClean="0"/>
              <a:t>Immunization schedule at a glance</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13</a:t>
            </a:fld>
            <a:endParaRPr lang="en-US"/>
          </a:p>
        </p:txBody>
      </p:sp>
      <p:pic>
        <p:nvPicPr>
          <p:cNvPr id="3074" name="Picture 2" descr="http://francisbeaudet.com/assets/0-18yrs-schedul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144" y="1484784"/>
            <a:ext cx="8796272" cy="4948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332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C93D9FA-D2D4-4D0B-9265-4EBC011233E5}" type="slidenum">
              <a:rPr lang="en-US" smtClean="0"/>
              <a:pPr/>
              <a:t>14</a:t>
            </a:fld>
            <a:endParaRPr lang="en-US"/>
          </a:p>
        </p:txBody>
      </p:sp>
      <p:pic>
        <p:nvPicPr>
          <p:cNvPr id="4098" name="Picture 2" descr="http://annals.org/data/Journals/AIM/20133/8FF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773147"/>
            <a:ext cx="7200800" cy="305213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acr.org/%7E/media/ACR/Images/Quality%20Safety/Resources/MammographyScreeningFact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12025" y="29381"/>
            <a:ext cx="5014900" cy="3759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051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Placeholder 3"/>
          <p:cNvSpPr>
            <a:spLocks noGrp="1"/>
          </p:cNvSpPr>
          <p:nvPr>
            <p:ph type="body" sz="half" idx="2"/>
          </p:nvPr>
        </p:nvSpPr>
        <p:spPr>
          <a:xfrm>
            <a:off x="395536" y="1484784"/>
            <a:ext cx="4724400" cy="4691063"/>
          </a:xfrm>
        </p:spPr>
        <p:txBody>
          <a:bodyPr/>
          <a:lstStyle/>
          <a:p>
            <a:pPr eaLnBrk="1" hangingPunct="1">
              <a:buFontTx/>
              <a:buChar char="•"/>
            </a:pPr>
            <a:r>
              <a:rPr lang="en-US" sz="2400" dirty="0" smtClean="0">
                <a:latin typeface="Book Antiqua" pitchFamily="18" charset="0"/>
              </a:rPr>
              <a:t>Homer’s health</a:t>
            </a:r>
          </a:p>
          <a:p>
            <a:pPr lvl="1" eaLnBrk="1" hangingPunct="1">
              <a:buFont typeface="Arial" charset="0"/>
              <a:buChar char="•"/>
            </a:pPr>
            <a:r>
              <a:rPr lang="en-US" sz="2400" dirty="0" smtClean="0">
                <a:latin typeface="Book Antiqua" pitchFamily="18" charset="0"/>
              </a:rPr>
              <a:t>Homer does not like exercising?</a:t>
            </a:r>
          </a:p>
          <a:p>
            <a:pPr lvl="1" eaLnBrk="1" hangingPunct="1">
              <a:buFont typeface="Arial" charset="0"/>
              <a:buChar char="•"/>
            </a:pPr>
            <a:r>
              <a:rPr lang="en-US" sz="2400" dirty="0" smtClean="0">
                <a:latin typeface="Book Antiqua" pitchFamily="18" charset="0"/>
              </a:rPr>
              <a:t> Homer does not have a plan for what he eats?</a:t>
            </a:r>
          </a:p>
          <a:p>
            <a:pPr lvl="1" eaLnBrk="1" hangingPunct="1">
              <a:buFont typeface="Arial" charset="0"/>
              <a:buChar char="•"/>
            </a:pPr>
            <a:r>
              <a:rPr lang="en-US" sz="2400" dirty="0" smtClean="0">
                <a:latin typeface="Book Antiqua" pitchFamily="18" charset="0"/>
              </a:rPr>
              <a:t>Homer likes to drink a lot of beer?</a:t>
            </a:r>
          </a:p>
          <a:p>
            <a:pPr lvl="1" eaLnBrk="1" hangingPunct="1">
              <a:buFont typeface="Arial" charset="0"/>
              <a:buChar char="•"/>
            </a:pPr>
            <a:r>
              <a:rPr lang="en-US" sz="2400" dirty="0" smtClean="0">
                <a:latin typeface="Book Antiqua" pitchFamily="18" charset="0"/>
              </a:rPr>
              <a:t>Homer does not advise the family appropriately nor is influenced by his family?</a:t>
            </a:r>
          </a:p>
          <a:p>
            <a:pPr eaLnBrk="1" hangingPunct="1"/>
            <a:endParaRPr lang="en-US" sz="1800" dirty="0" smtClean="0"/>
          </a:p>
        </p:txBody>
      </p:sp>
      <p:pic>
        <p:nvPicPr>
          <p:cNvPr id="6" name="Picture 5" descr="homer009"/>
          <p:cNvPicPr>
            <a:picLocks noChangeAspect="1" noChangeArrowheads="1"/>
          </p:cNvPicPr>
          <p:nvPr/>
        </p:nvPicPr>
        <p:blipFill>
          <a:blip r:embed="rId3" cstate="print"/>
          <a:srcRect/>
          <a:stretch>
            <a:fillRect/>
          </a:stretch>
        </p:blipFill>
        <p:spPr bwMode="auto">
          <a:xfrm>
            <a:off x="3347864" y="74879"/>
            <a:ext cx="1495773" cy="1834761"/>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C93D9FA-D2D4-4D0B-9265-4EBC011233E5}" type="slidenum">
              <a:rPr lang="en-US" smtClean="0"/>
              <a:pPr/>
              <a:t>15</a:t>
            </a:fld>
            <a:endParaRPr lang="en-US"/>
          </a:p>
        </p:txBody>
      </p:sp>
      <p:sp>
        <p:nvSpPr>
          <p:cNvPr id="5" name="Text Placeholder 3"/>
          <p:cNvSpPr txBox="1">
            <a:spLocks/>
          </p:cNvSpPr>
          <p:nvPr/>
        </p:nvSpPr>
        <p:spPr>
          <a:xfrm>
            <a:off x="5004048" y="1484784"/>
            <a:ext cx="3874368" cy="4691063"/>
          </a:xfrm>
          <a:prstGeom prst="rect">
            <a:avLst/>
          </a:prstGeom>
        </p:spPr>
        <p:txBody>
          <a:bodyPr vert="horz" lIns="91440" tIns="45720" rIns="91440" bIns="45720" rtlCol="0">
            <a:normAutofit/>
          </a:bodyPr>
          <a:lstStyle>
            <a:lvl1pPr marL="0" indent="0" algn="l" defTabSz="914400" rtl="0" eaLnBrk="1" latinLnBrk="0" hangingPunct="1">
              <a:spcBef>
                <a:spcPct val="20000"/>
              </a:spcBef>
              <a:buFont typeface="Arial"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900" kern="1200">
                <a:solidFill>
                  <a:schemeClr val="tx1"/>
                </a:solidFill>
                <a:latin typeface="+mn-lt"/>
                <a:ea typeface="+mn-ea"/>
                <a:cs typeface="+mn-cs"/>
              </a:defRPr>
            </a:lvl9pPr>
          </a:lstStyle>
          <a:p>
            <a:pPr>
              <a:buFont typeface="Arial" charset="0"/>
              <a:buChar char="•"/>
            </a:pPr>
            <a:r>
              <a:rPr lang="en-US" sz="2600" dirty="0" smtClean="0">
                <a:latin typeface="Book Antiqua" pitchFamily="18" charset="0"/>
              </a:rPr>
              <a:t>Risks</a:t>
            </a:r>
          </a:p>
          <a:p>
            <a:pPr lvl="1">
              <a:buFont typeface="Arial" charset="0"/>
              <a:buChar char="•"/>
            </a:pPr>
            <a:r>
              <a:rPr lang="en-US" sz="2400" dirty="0" smtClean="0">
                <a:latin typeface="Book Antiqua" pitchFamily="18" charset="0"/>
              </a:rPr>
              <a:t>Chronic conditions</a:t>
            </a:r>
          </a:p>
          <a:p>
            <a:pPr lvl="1">
              <a:buFont typeface="Arial" charset="0"/>
              <a:buChar char="•"/>
            </a:pPr>
            <a:endParaRPr lang="en-US" sz="2400" dirty="0">
              <a:latin typeface="Book Antiqua" pitchFamily="18" charset="0"/>
            </a:endParaRPr>
          </a:p>
          <a:p>
            <a:pPr lvl="1">
              <a:buFont typeface="Arial" charset="0"/>
              <a:buChar char="•"/>
            </a:pPr>
            <a:r>
              <a:rPr lang="en-US" sz="2400" dirty="0" smtClean="0">
                <a:latin typeface="Book Antiqua" pitchFamily="18" charset="0"/>
              </a:rPr>
              <a:t>Chronic conditions</a:t>
            </a:r>
          </a:p>
          <a:p>
            <a:pPr lvl="1">
              <a:buFont typeface="Arial" charset="0"/>
              <a:buChar char="•"/>
            </a:pPr>
            <a:endParaRPr lang="en-US" sz="2400" dirty="0">
              <a:latin typeface="Book Antiqua" pitchFamily="18" charset="0"/>
            </a:endParaRPr>
          </a:p>
          <a:p>
            <a:pPr lvl="1">
              <a:buFont typeface="Arial" charset="0"/>
              <a:buChar char="•"/>
            </a:pPr>
            <a:r>
              <a:rPr lang="en-US" sz="2400" dirty="0" smtClean="0">
                <a:latin typeface="Book Antiqua" pitchFamily="18" charset="0"/>
              </a:rPr>
              <a:t>Chronic conditions, liver problems</a:t>
            </a:r>
          </a:p>
          <a:p>
            <a:pPr lvl="1">
              <a:buFont typeface="Arial" charset="0"/>
              <a:buChar char="•"/>
            </a:pPr>
            <a:r>
              <a:rPr lang="en-US" sz="2400" dirty="0" smtClean="0">
                <a:latin typeface="Book Antiqua" pitchFamily="18" charset="0"/>
              </a:rPr>
              <a:t>Health education, motivator, influence for better health</a:t>
            </a:r>
          </a:p>
          <a:p>
            <a:endParaRPr lang="en-US" sz="18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3554">
                                            <p:txEl>
                                              <p:pRg st="0" end="0"/>
                                            </p:txEl>
                                          </p:spTgt>
                                        </p:tgtEl>
                                        <p:attrNameLst>
                                          <p:attrName>style.visibility</p:attrName>
                                        </p:attrNameLst>
                                      </p:cBhvr>
                                      <p:to>
                                        <p:strVal val="visible"/>
                                      </p:to>
                                    </p:set>
                                    <p:animEffect transition="in" filter="fade">
                                      <p:cBhvr>
                                        <p:cTn id="25" dur="500"/>
                                        <p:tgtEl>
                                          <p:spTgt spid="23554">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554">
                                            <p:txEl>
                                              <p:pRg st="1" end="1"/>
                                            </p:txEl>
                                          </p:spTgt>
                                        </p:tgtEl>
                                        <p:attrNameLst>
                                          <p:attrName>style.visibility</p:attrName>
                                        </p:attrNameLst>
                                      </p:cBhvr>
                                      <p:to>
                                        <p:strVal val="visible"/>
                                      </p:to>
                                    </p:set>
                                    <p:animEffect transition="in" filter="fade">
                                      <p:cBhvr>
                                        <p:cTn id="28" dur="500"/>
                                        <p:tgtEl>
                                          <p:spTgt spid="23554">
                                            <p:txEl>
                                              <p:pRg st="1" end="1"/>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554">
                                            <p:txEl>
                                              <p:pRg st="2" end="2"/>
                                            </p:txEl>
                                          </p:spTgt>
                                        </p:tgtEl>
                                        <p:attrNameLst>
                                          <p:attrName>style.visibility</p:attrName>
                                        </p:attrNameLst>
                                      </p:cBhvr>
                                      <p:to>
                                        <p:strVal val="visible"/>
                                      </p:to>
                                    </p:set>
                                    <p:animEffect transition="in" filter="fade">
                                      <p:cBhvr>
                                        <p:cTn id="31" dur="500"/>
                                        <p:tgtEl>
                                          <p:spTgt spid="23554">
                                            <p:txEl>
                                              <p:pRg st="2" end="2"/>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554">
                                            <p:txEl>
                                              <p:pRg st="3" end="3"/>
                                            </p:txEl>
                                          </p:spTgt>
                                        </p:tgtEl>
                                        <p:attrNameLst>
                                          <p:attrName>style.visibility</p:attrName>
                                        </p:attrNameLst>
                                      </p:cBhvr>
                                      <p:to>
                                        <p:strVal val="visible"/>
                                      </p:to>
                                    </p:set>
                                    <p:animEffect transition="in" filter="fade">
                                      <p:cBhvr>
                                        <p:cTn id="34" dur="500"/>
                                        <p:tgtEl>
                                          <p:spTgt spid="23554">
                                            <p:txEl>
                                              <p:pRg st="3" end="3"/>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554">
                                            <p:txEl>
                                              <p:pRg st="4" end="4"/>
                                            </p:txEl>
                                          </p:spTgt>
                                        </p:tgtEl>
                                        <p:attrNameLst>
                                          <p:attrName>style.visibility</p:attrName>
                                        </p:attrNameLst>
                                      </p:cBhvr>
                                      <p:to>
                                        <p:strVal val="visible"/>
                                      </p:to>
                                    </p:set>
                                    <p:animEffect transition="in" filter="fade">
                                      <p:cBhvr>
                                        <p:cTn id="37" dur="500"/>
                                        <p:tgtEl>
                                          <p:spTgt spid="23554">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ppt_x"/>
                                          </p:val>
                                        </p:tav>
                                        <p:tav tm="100000">
                                          <p:val>
                                            <p:strVal val="#ppt_x"/>
                                          </p:val>
                                        </p:tav>
                                      </p:tavLst>
                                    </p:anim>
                                    <p:anim calcmode="lin" valueType="num">
                                      <p:cBhvr additive="base">
                                        <p:cTn id="4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CA" dirty="0" smtClean="0"/>
              <a:t>Learning objectives for acute and chronic diseases</a:t>
            </a:r>
            <a:endParaRPr lang="en-CA" dirty="0"/>
          </a:p>
        </p:txBody>
      </p:sp>
      <p:sp>
        <p:nvSpPr>
          <p:cNvPr id="7" name="Content Placeholder 6"/>
          <p:cNvSpPr>
            <a:spLocks noGrp="1"/>
          </p:cNvSpPr>
          <p:nvPr>
            <p:ph idx="1"/>
          </p:nvPr>
        </p:nvSpPr>
        <p:spPr/>
        <p:txBody>
          <a:bodyPr/>
          <a:lstStyle/>
          <a:p>
            <a:r>
              <a:rPr lang="en-CA" dirty="0" smtClean="0"/>
              <a:t>To define acute and chronic diseases and to differentiate between  acute and chronic diseases</a:t>
            </a:r>
          </a:p>
          <a:p>
            <a:r>
              <a:rPr lang="en-CA" dirty="0" smtClean="0"/>
              <a:t>To develop skills to classify diseases as acute or chronic</a:t>
            </a:r>
          </a:p>
          <a:p>
            <a:r>
              <a:rPr lang="en-CA" dirty="0" smtClean="0"/>
              <a:t>To understand the risk factors of diseases and fundamentals of etiology</a:t>
            </a:r>
            <a:endParaRPr lang="en-CA" dirty="0"/>
          </a:p>
        </p:txBody>
      </p:sp>
      <p:sp>
        <p:nvSpPr>
          <p:cNvPr id="8" name="Slide Number Placeholder 7"/>
          <p:cNvSpPr>
            <a:spLocks noGrp="1"/>
          </p:cNvSpPr>
          <p:nvPr>
            <p:ph type="sldNum" sz="quarter" idx="12"/>
          </p:nvPr>
        </p:nvSpPr>
        <p:spPr/>
        <p:txBody>
          <a:bodyPr/>
          <a:lstStyle/>
          <a:p>
            <a:fld id="{6C93D9FA-D2D4-4D0B-9265-4EBC011233E5}" type="slidenum">
              <a:rPr lang="en-US" smtClean="0"/>
              <a:pPr/>
              <a:t>16</a:t>
            </a:fld>
            <a:endParaRPr lang="en-US"/>
          </a:p>
        </p:txBody>
      </p:sp>
    </p:spTree>
    <p:extLst>
      <p:ext uri="{BB962C8B-B14F-4D97-AF65-F5344CB8AC3E}">
        <p14:creationId xmlns:p14="http://schemas.microsoft.com/office/powerpoint/2010/main" val="18435419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smtClean="0"/>
              <a:t>Types of diseases</a:t>
            </a:r>
          </a:p>
        </p:txBody>
      </p:sp>
      <p:sp>
        <p:nvSpPr>
          <p:cNvPr id="24579" name="Rectangle 3"/>
          <p:cNvSpPr>
            <a:spLocks noGrp="1" noChangeArrowheads="1"/>
          </p:cNvSpPr>
          <p:nvPr>
            <p:ph type="body" idx="1"/>
          </p:nvPr>
        </p:nvSpPr>
        <p:spPr/>
        <p:txBody>
          <a:bodyPr>
            <a:normAutofit/>
          </a:bodyPr>
          <a:lstStyle/>
          <a:p>
            <a:pPr marL="609600" indent="-609600" eaLnBrk="1" hangingPunct="1">
              <a:lnSpc>
                <a:spcPct val="90000"/>
              </a:lnSpc>
              <a:buFontTx/>
              <a:buAutoNum type="arabicPeriod"/>
            </a:pPr>
            <a:r>
              <a:rPr lang="en-US" u="sng" smtClean="0"/>
              <a:t>Acute:</a:t>
            </a:r>
            <a:r>
              <a:rPr lang="en-US" smtClean="0"/>
              <a:t> flu, chicken pox, small pox are short term diseases, with a fixed period of illness which is usually short. </a:t>
            </a:r>
          </a:p>
          <a:p>
            <a:pPr marL="990600" lvl="1" indent="-533400" eaLnBrk="1" hangingPunct="1">
              <a:lnSpc>
                <a:spcPct val="90000"/>
              </a:lnSpc>
              <a:buFontTx/>
              <a:buChar char="•"/>
            </a:pPr>
            <a:r>
              <a:rPr lang="en-US" sz="2000" smtClean="0"/>
              <a:t>The onset is dramatic and symptoms disappear once the course of the disease is done</a:t>
            </a:r>
          </a:p>
          <a:p>
            <a:pPr marL="609600" indent="-609600" eaLnBrk="1" hangingPunct="1">
              <a:lnSpc>
                <a:spcPct val="90000"/>
              </a:lnSpc>
              <a:buFontTx/>
              <a:buAutoNum type="arabicPeriod"/>
            </a:pPr>
            <a:r>
              <a:rPr lang="en-US" u="sng" smtClean="0"/>
              <a:t>Chronic:</a:t>
            </a:r>
            <a:r>
              <a:rPr lang="en-US" smtClean="0"/>
              <a:t> Parkinson’s disease, non-Hodgkin’s lymphoma and cancers are long term diseases, with long term disability which may last the rest of the lifetime. </a:t>
            </a:r>
          </a:p>
          <a:p>
            <a:pPr marL="990600" lvl="1" indent="-533400" eaLnBrk="1" hangingPunct="1">
              <a:lnSpc>
                <a:spcPct val="90000"/>
              </a:lnSpc>
              <a:buFontTx/>
              <a:buChar char="•"/>
            </a:pPr>
            <a:r>
              <a:rPr lang="en-US" sz="2000" smtClean="0"/>
              <a:t>The onset of the disease in unmarked and may stretch over a period of time. </a:t>
            </a:r>
          </a:p>
          <a:p>
            <a:pPr marL="990600" lvl="1" indent="-533400" eaLnBrk="1" hangingPunct="1">
              <a:lnSpc>
                <a:spcPct val="90000"/>
              </a:lnSpc>
              <a:buFontTx/>
              <a:buChar char="•"/>
            </a:pPr>
            <a:r>
              <a:rPr lang="en-US" sz="2000" smtClean="0"/>
              <a:t>Chronic diseases are degenerative and may be terminal </a:t>
            </a:r>
          </a:p>
          <a:p>
            <a:pPr marL="609600" indent="-609600" eaLnBrk="1" hangingPunct="1">
              <a:lnSpc>
                <a:spcPct val="90000"/>
              </a:lnSpc>
            </a:pPr>
            <a:endParaRPr lang="en-US" sz="2400" smtClean="0"/>
          </a:p>
        </p:txBody>
      </p:sp>
      <p:sp>
        <p:nvSpPr>
          <p:cNvPr id="2" name="Slide Number Placeholder 1"/>
          <p:cNvSpPr>
            <a:spLocks noGrp="1"/>
          </p:cNvSpPr>
          <p:nvPr>
            <p:ph type="sldNum" sz="quarter" idx="12"/>
          </p:nvPr>
        </p:nvSpPr>
        <p:spPr/>
        <p:txBody>
          <a:bodyPr/>
          <a:lstStyle/>
          <a:p>
            <a:fld id="{6C93D9FA-D2D4-4D0B-9265-4EBC011233E5}"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dirty="0" smtClean="0"/>
              <a:t>Chronic diseases (1)</a:t>
            </a:r>
          </a:p>
        </p:txBody>
      </p:sp>
      <p:sp>
        <p:nvSpPr>
          <p:cNvPr id="25603" name="Rectangle 3"/>
          <p:cNvSpPr>
            <a:spLocks noGrp="1" noChangeArrowheads="1"/>
          </p:cNvSpPr>
          <p:nvPr>
            <p:ph type="body" idx="1"/>
          </p:nvPr>
        </p:nvSpPr>
        <p:spPr>
          <a:xfrm>
            <a:off x="457200" y="1268760"/>
            <a:ext cx="8229600" cy="5256584"/>
          </a:xfrm>
        </p:spPr>
        <p:txBody>
          <a:bodyPr>
            <a:normAutofit/>
          </a:bodyPr>
          <a:lstStyle/>
          <a:p>
            <a:pPr eaLnBrk="1" hangingPunct="1">
              <a:lnSpc>
                <a:spcPct val="90000"/>
              </a:lnSpc>
            </a:pPr>
            <a:r>
              <a:rPr lang="en-US" sz="2400" dirty="0" smtClean="0"/>
              <a:t>Chronic diseases often have insidious onset, rarely has a cure and consequently lasts for years or a lifetime</a:t>
            </a:r>
          </a:p>
          <a:p>
            <a:pPr lvl="1" eaLnBrk="1" hangingPunct="1">
              <a:lnSpc>
                <a:spcPct val="90000"/>
              </a:lnSpc>
            </a:pPr>
            <a:r>
              <a:rPr lang="en-US" sz="2000" dirty="0" smtClean="0"/>
              <a:t>Most often a person dies of a chronic disease or dies with it</a:t>
            </a:r>
          </a:p>
          <a:p>
            <a:pPr lvl="1" eaLnBrk="1" hangingPunct="1">
              <a:lnSpc>
                <a:spcPct val="90000"/>
              </a:lnSpc>
            </a:pPr>
            <a:r>
              <a:rPr lang="en-US" sz="2000" dirty="0" smtClean="0"/>
              <a:t>Cardiovascular diseases, osteoarthritis</a:t>
            </a:r>
          </a:p>
          <a:p>
            <a:pPr lvl="1" eaLnBrk="1" hangingPunct="1">
              <a:lnSpc>
                <a:spcPct val="90000"/>
              </a:lnSpc>
            </a:pPr>
            <a:r>
              <a:rPr lang="en-US" sz="2000" dirty="0" smtClean="0"/>
              <a:t>Cancer </a:t>
            </a:r>
          </a:p>
          <a:p>
            <a:pPr eaLnBrk="1" hangingPunct="1">
              <a:lnSpc>
                <a:spcPct val="90000"/>
              </a:lnSpc>
            </a:pPr>
            <a:r>
              <a:rPr lang="en-US" sz="2400" dirty="0" smtClean="0"/>
              <a:t>The incidence and prevalence of chronic diseases in recent years has been increasing very rapidly for a number of reasons</a:t>
            </a:r>
          </a:p>
          <a:p>
            <a:pPr lvl="1" eaLnBrk="1" hangingPunct="1">
              <a:lnSpc>
                <a:spcPct val="90000"/>
              </a:lnSpc>
            </a:pPr>
            <a:r>
              <a:rPr lang="en-US" sz="2000" dirty="0" smtClean="0"/>
              <a:t>Cardiovascular diseases</a:t>
            </a:r>
          </a:p>
          <a:p>
            <a:pPr lvl="1" eaLnBrk="1" hangingPunct="1">
              <a:lnSpc>
                <a:spcPct val="90000"/>
              </a:lnSpc>
            </a:pPr>
            <a:r>
              <a:rPr lang="en-US" sz="2000" dirty="0" smtClean="0"/>
              <a:t>Cancer</a:t>
            </a:r>
          </a:p>
          <a:p>
            <a:pPr lvl="1" eaLnBrk="1" hangingPunct="1">
              <a:lnSpc>
                <a:spcPct val="90000"/>
              </a:lnSpc>
            </a:pPr>
            <a:r>
              <a:rPr lang="en-US" sz="2000" dirty="0" smtClean="0"/>
              <a:t>Immunity and infection related diseases</a:t>
            </a:r>
          </a:p>
          <a:p>
            <a:pPr eaLnBrk="1" hangingPunct="1">
              <a:lnSpc>
                <a:spcPct val="90000"/>
              </a:lnSpc>
            </a:pPr>
            <a:r>
              <a:rPr lang="en-US" sz="2400" dirty="0" smtClean="0"/>
              <a:t>Chronic diseases increase disability and loss of productivity</a:t>
            </a:r>
          </a:p>
          <a:p>
            <a:pPr lvl="1">
              <a:lnSpc>
                <a:spcPct val="90000"/>
              </a:lnSpc>
            </a:pPr>
            <a:r>
              <a:rPr lang="en-US" sz="2000" dirty="0" smtClean="0"/>
              <a:t>Loss of health leading to increased dependency  and decreased independence</a:t>
            </a:r>
          </a:p>
        </p:txBody>
      </p:sp>
      <p:sp>
        <p:nvSpPr>
          <p:cNvPr id="2" name="Slide Number Placeholder 1"/>
          <p:cNvSpPr>
            <a:spLocks noGrp="1"/>
          </p:cNvSpPr>
          <p:nvPr>
            <p:ph type="sldNum" sz="quarter" idx="12"/>
          </p:nvPr>
        </p:nvSpPr>
        <p:spPr/>
        <p:txBody>
          <a:bodyPr/>
          <a:lstStyle/>
          <a:p>
            <a:fld id="{6C93D9FA-D2D4-4D0B-9265-4EBC011233E5}"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dirty="0" smtClean="0"/>
              <a:t>Chronic diseases (2)</a:t>
            </a:r>
          </a:p>
        </p:txBody>
      </p:sp>
      <p:sp>
        <p:nvSpPr>
          <p:cNvPr id="26627" name="Rectangle 3"/>
          <p:cNvSpPr>
            <a:spLocks noGrp="1" noChangeArrowheads="1"/>
          </p:cNvSpPr>
          <p:nvPr>
            <p:ph type="body" idx="1"/>
          </p:nvPr>
        </p:nvSpPr>
        <p:spPr/>
        <p:txBody>
          <a:bodyPr>
            <a:normAutofit lnSpcReduction="10000"/>
          </a:bodyPr>
          <a:lstStyle/>
          <a:p>
            <a:pPr eaLnBrk="1" hangingPunct="1"/>
            <a:r>
              <a:rPr lang="en-US" sz="2400" smtClean="0"/>
              <a:t>Chronic diseases are a real problem</a:t>
            </a:r>
          </a:p>
          <a:p>
            <a:pPr lvl="1" eaLnBrk="1" hangingPunct="1"/>
            <a:r>
              <a:rPr lang="en-US" sz="2000" smtClean="0"/>
              <a:t>There is little known about their prevention</a:t>
            </a:r>
          </a:p>
          <a:p>
            <a:pPr lvl="1" eaLnBrk="1" hangingPunct="1"/>
            <a:r>
              <a:rPr lang="en-US" sz="2000" smtClean="0"/>
              <a:t>They are multifactorial in origin and effect</a:t>
            </a:r>
          </a:p>
          <a:p>
            <a:pPr lvl="1" eaLnBrk="1" hangingPunct="1"/>
            <a:r>
              <a:rPr lang="en-US" sz="2000" smtClean="0"/>
              <a:t>No magic drug against these, like the antibiotics of the 20</a:t>
            </a:r>
            <a:r>
              <a:rPr lang="en-US" sz="2000" baseline="30000" smtClean="0"/>
              <a:t>th</a:t>
            </a:r>
            <a:r>
              <a:rPr lang="en-US" sz="2000" smtClean="0"/>
              <a:t> century</a:t>
            </a:r>
          </a:p>
          <a:p>
            <a:pPr eaLnBrk="1" hangingPunct="1"/>
            <a:r>
              <a:rPr lang="en-US" sz="2400" smtClean="0"/>
              <a:t>Chronic diseases that do not lead to early death constitute an important group of health problems</a:t>
            </a:r>
          </a:p>
          <a:p>
            <a:pPr lvl="1" eaLnBrk="1" hangingPunct="1"/>
            <a:r>
              <a:rPr lang="en-US" sz="2000" smtClean="0"/>
              <a:t>Handicaps that affect physical, social and psychological well being</a:t>
            </a:r>
          </a:p>
          <a:p>
            <a:pPr lvl="1" eaLnBrk="1" hangingPunct="1"/>
            <a:r>
              <a:rPr lang="en-US" sz="2000" smtClean="0"/>
              <a:t>Failure to re-establish the functional capacity to work</a:t>
            </a:r>
          </a:p>
          <a:p>
            <a:pPr lvl="1" eaLnBrk="1" hangingPunct="1"/>
            <a:r>
              <a:rPr lang="en-US" sz="2000" smtClean="0"/>
              <a:t>Physical discomfort</a:t>
            </a:r>
          </a:p>
          <a:p>
            <a:pPr lvl="1" eaLnBrk="1" hangingPunct="1"/>
            <a:r>
              <a:rPr lang="en-US" sz="2000" smtClean="0"/>
              <a:t>Chronic pain</a:t>
            </a:r>
          </a:p>
          <a:p>
            <a:pPr lvl="1" eaLnBrk="1" hangingPunct="1"/>
            <a:r>
              <a:rPr lang="en-US" sz="2000" smtClean="0"/>
              <a:t>Constraints on family life</a:t>
            </a:r>
          </a:p>
        </p:txBody>
      </p:sp>
      <p:sp>
        <p:nvSpPr>
          <p:cNvPr id="2" name="Slide Number Placeholder 1"/>
          <p:cNvSpPr>
            <a:spLocks noGrp="1"/>
          </p:cNvSpPr>
          <p:nvPr>
            <p:ph type="sldNum" sz="quarter" idx="12"/>
          </p:nvPr>
        </p:nvSpPr>
        <p:spPr/>
        <p:txBody>
          <a:bodyPr/>
          <a:lstStyle/>
          <a:p>
            <a:fld id="{6C93D9FA-D2D4-4D0B-9265-4EBC011233E5}"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smtClean="0"/>
              <a:t>Acute and chronic diseases</a:t>
            </a:r>
          </a:p>
        </p:txBody>
      </p:sp>
      <p:sp>
        <p:nvSpPr>
          <p:cNvPr id="27651" name="Rectangle 3"/>
          <p:cNvSpPr>
            <a:spLocks noGrp="1" noChangeArrowheads="1"/>
          </p:cNvSpPr>
          <p:nvPr>
            <p:ph type="body" idx="1"/>
          </p:nvPr>
        </p:nvSpPr>
        <p:spPr>
          <a:xfrm>
            <a:off x="457200" y="1371600"/>
            <a:ext cx="8229600" cy="4754563"/>
          </a:xfrm>
        </p:spPr>
        <p:txBody>
          <a:bodyPr/>
          <a:lstStyle/>
          <a:p>
            <a:pPr eaLnBrk="1" hangingPunct="1"/>
            <a:r>
              <a:rPr lang="en-US" sz="2400" smtClean="0"/>
              <a:t>Acute diseases have a defined start and end point and the gap between start and end is usually very brief</a:t>
            </a:r>
          </a:p>
          <a:p>
            <a:pPr lvl="1" eaLnBrk="1" hangingPunct="1"/>
            <a:r>
              <a:rPr lang="en-US" sz="2000" smtClean="0"/>
              <a:t>Usually do not respond to therapy if neglected initially</a:t>
            </a:r>
          </a:p>
          <a:p>
            <a:pPr lvl="1" eaLnBrk="1" hangingPunct="1"/>
            <a:r>
              <a:rPr lang="en-US" sz="2000" smtClean="0"/>
              <a:t>Disease takes its course and mortality is usually low</a:t>
            </a:r>
          </a:p>
          <a:p>
            <a:pPr lvl="2" eaLnBrk="1" hangingPunct="1"/>
            <a:r>
              <a:rPr lang="en-US" sz="1800" smtClean="0"/>
              <a:t>SARS</a:t>
            </a:r>
          </a:p>
          <a:p>
            <a:pPr lvl="2" eaLnBrk="1" hangingPunct="1"/>
            <a:r>
              <a:rPr lang="en-US" sz="1800" smtClean="0"/>
              <a:t>Influenza</a:t>
            </a:r>
          </a:p>
          <a:p>
            <a:pPr lvl="2" eaLnBrk="1" hangingPunct="1"/>
            <a:r>
              <a:rPr lang="en-US" sz="1800" smtClean="0"/>
              <a:t>Tuberculosis</a:t>
            </a:r>
          </a:p>
          <a:p>
            <a:pPr eaLnBrk="1" hangingPunct="1"/>
            <a:r>
              <a:rPr lang="en-US" sz="2400" smtClean="0"/>
              <a:t>The incidence of some of the acute diseases has been increasing in recent years and in some cases reaching epidemic proportions</a:t>
            </a:r>
          </a:p>
          <a:p>
            <a:pPr lvl="1" eaLnBrk="1" hangingPunct="1"/>
            <a:r>
              <a:rPr lang="en-US" sz="2000" smtClean="0"/>
              <a:t>Acute diseases are usually caused by single pathogen through direct or indirect contact with the infected person</a:t>
            </a:r>
          </a:p>
          <a:p>
            <a:pPr lvl="1" eaLnBrk="1" hangingPunct="1"/>
            <a:r>
              <a:rPr lang="en-US" sz="2000" smtClean="0"/>
              <a:t>Some acute diseases leave lasting effects and increase disability</a:t>
            </a:r>
          </a:p>
        </p:txBody>
      </p:sp>
      <p:sp>
        <p:nvSpPr>
          <p:cNvPr id="2" name="Slide Number Placeholder 1"/>
          <p:cNvSpPr>
            <a:spLocks noGrp="1"/>
          </p:cNvSpPr>
          <p:nvPr>
            <p:ph type="sldNum" sz="quarter" idx="12"/>
          </p:nvPr>
        </p:nvSpPr>
        <p:spPr/>
        <p:txBody>
          <a:bodyPr/>
          <a:lstStyle/>
          <a:p>
            <a:fld id="{6C93D9FA-D2D4-4D0B-9265-4EBC011233E5}"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hangingPunct="1"/>
            <a:r>
              <a:rPr lang="en-US" smtClean="0"/>
              <a:t>Etiology of acute and chronic diseases</a:t>
            </a:r>
          </a:p>
        </p:txBody>
      </p:sp>
      <p:sp>
        <p:nvSpPr>
          <p:cNvPr id="28675" name="Rectangle 3"/>
          <p:cNvSpPr>
            <a:spLocks noGrp="1" noChangeArrowheads="1"/>
          </p:cNvSpPr>
          <p:nvPr>
            <p:ph type="body" idx="1"/>
          </p:nvPr>
        </p:nvSpPr>
        <p:spPr/>
        <p:txBody>
          <a:bodyPr>
            <a:normAutofit lnSpcReduction="10000"/>
          </a:bodyPr>
          <a:lstStyle/>
          <a:p>
            <a:pPr eaLnBrk="1" hangingPunct="1"/>
            <a:r>
              <a:rPr lang="en-US" sz="2400" smtClean="0"/>
              <a:t>The most common cause of acute diseases are bacterial, viral or chemical:</a:t>
            </a:r>
          </a:p>
          <a:p>
            <a:pPr lvl="1" eaLnBrk="1" hangingPunct="1"/>
            <a:r>
              <a:rPr lang="en-US" sz="2000" smtClean="0"/>
              <a:t>Bacterial or viral or other pathogens (gastro-entrities, e-coli contamination of food and drinking water, influenza)</a:t>
            </a:r>
          </a:p>
          <a:p>
            <a:pPr lvl="1" eaLnBrk="1" hangingPunct="1"/>
            <a:r>
              <a:rPr lang="en-US" sz="2000" smtClean="0"/>
              <a:t>Chemical contamination (contamination of food and dairy products with pesticides or  other toxicants)</a:t>
            </a:r>
          </a:p>
          <a:p>
            <a:pPr eaLnBrk="1" hangingPunct="1"/>
            <a:r>
              <a:rPr lang="en-US" sz="2400" smtClean="0"/>
              <a:t>The causes of most of the chronic diseases are unknown but include</a:t>
            </a:r>
          </a:p>
          <a:p>
            <a:pPr lvl="1" eaLnBrk="1" hangingPunct="1"/>
            <a:r>
              <a:rPr lang="en-US" sz="2000" smtClean="0"/>
              <a:t>Genetic factors (haemophilia)</a:t>
            </a:r>
          </a:p>
          <a:p>
            <a:pPr lvl="1" eaLnBrk="1" hangingPunct="1"/>
            <a:r>
              <a:rPr lang="en-US" sz="2000" smtClean="0"/>
              <a:t>Genetic predisposition and environmental trigger (asthma and diabetes)</a:t>
            </a:r>
          </a:p>
          <a:p>
            <a:pPr lvl="1" eaLnBrk="1" hangingPunct="1"/>
            <a:r>
              <a:rPr lang="en-US" sz="2000" smtClean="0"/>
              <a:t>Environmental and lifestyle (lung cancer)</a:t>
            </a:r>
          </a:p>
          <a:p>
            <a:pPr lvl="1" eaLnBrk="1" hangingPunct="1"/>
            <a:r>
              <a:rPr lang="en-US" sz="2000" smtClean="0"/>
              <a:t>Occupational (asbestos)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smtClean="0"/>
              <a:t>Epidemiology </a:t>
            </a:r>
          </a:p>
        </p:txBody>
      </p:sp>
      <p:sp>
        <p:nvSpPr>
          <p:cNvPr id="29699" name="Rectangle 3"/>
          <p:cNvSpPr>
            <a:spLocks noGrp="1" noChangeArrowheads="1"/>
          </p:cNvSpPr>
          <p:nvPr>
            <p:ph type="body" idx="1"/>
          </p:nvPr>
        </p:nvSpPr>
        <p:spPr/>
        <p:txBody>
          <a:bodyPr>
            <a:normAutofit fontScale="92500"/>
          </a:bodyPr>
          <a:lstStyle/>
          <a:p>
            <a:pPr eaLnBrk="1" hangingPunct="1"/>
            <a:r>
              <a:rPr lang="en-US" sz="2400" smtClean="0"/>
              <a:t>Is the study of health, illness and disease in a population</a:t>
            </a:r>
          </a:p>
          <a:p>
            <a:pPr eaLnBrk="1" hangingPunct="1"/>
            <a:r>
              <a:rPr lang="en-US" sz="2400" smtClean="0"/>
              <a:t>Provides the basis for intervention in the interest of public health and disease prevention</a:t>
            </a:r>
          </a:p>
          <a:p>
            <a:pPr eaLnBrk="1" hangingPunct="1"/>
            <a:r>
              <a:rPr lang="en-US" sz="2400" smtClean="0"/>
              <a:t>Epidemiological studies are aimed at:</a:t>
            </a:r>
          </a:p>
          <a:p>
            <a:pPr lvl="1" eaLnBrk="1" hangingPunct="1"/>
            <a:r>
              <a:rPr lang="en-US" sz="2000" smtClean="0"/>
              <a:t>Examining the relationship between exposure (smoking, alcohol consumption, dietary habits) and disease incidence or disease mortality</a:t>
            </a:r>
          </a:p>
          <a:p>
            <a:pPr lvl="1" eaLnBrk="1" hangingPunct="1"/>
            <a:r>
              <a:rPr lang="en-US" sz="2000" smtClean="0"/>
              <a:t>Exploring the relationship between biological, chemical or physical agents and disease diagnosis and prognosis</a:t>
            </a:r>
          </a:p>
          <a:p>
            <a:pPr lvl="1" eaLnBrk="1" hangingPunct="1"/>
            <a:r>
              <a:rPr lang="en-US" sz="2000" smtClean="0"/>
              <a:t>Studying outbreak of acute diseases and etiology of chronic diseases</a:t>
            </a:r>
          </a:p>
          <a:p>
            <a:pPr eaLnBrk="1" hangingPunct="1"/>
            <a:r>
              <a:rPr lang="en-US" sz="2400" smtClean="0"/>
              <a:t>Epidemiology has helped to understand</a:t>
            </a:r>
          </a:p>
          <a:p>
            <a:pPr lvl="1" eaLnBrk="1" hangingPunct="1"/>
            <a:r>
              <a:rPr lang="en-US" sz="2000" smtClean="0"/>
              <a:t>SARS outbreak, tuberculosis incidence, HIV incidence and prevalence, diabetes incidence and prevalence</a:t>
            </a:r>
          </a:p>
        </p:txBody>
      </p:sp>
      <p:sp>
        <p:nvSpPr>
          <p:cNvPr id="2" name="Slide Number Placeholder 1"/>
          <p:cNvSpPr>
            <a:spLocks noGrp="1"/>
          </p:cNvSpPr>
          <p:nvPr>
            <p:ph type="sldNum" sz="quarter" idx="12"/>
          </p:nvPr>
        </p:nvSpPr>
        <p:spPr/>
        <p:txBody>
          <a:bodyPr/>
          <a:lstStyle/>
          <a:p>
            <a:fld id="{6C93D9FA-D2D4-4D0B-9265-4EBC011233E5}"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normAutofit fontScale="90000"/>
          </a:bodyPr>
          <a:lstStyle/>
          <a:p>
            <a:pPr eaLnBrk="1" hangingPunct="1"/>
            <a:r>
              <a:rPr lang="en-US" sz="3600" dirty="0" smtClean="0"/>
              <a:t>Trends in disease related deaths in Canada, from chronic conditions: 1960-1995</a:t>
            </a:r>
          </a:p>
        </p:txBody>
      </p:sp>
      <p:graphicFrame>
        <p:nvGraphicFramePr>
          <p:cNvPr id="2050" name="Object 3"/>
          <p:cNvGraphicFramePr>
            <a:graphicFrameLocks noGrp="1" noChangeAspect="1"/>
          </p:cNvGraphicFramePr>
          <p:nvPr>
            <p:ph idx="1"/>
          </p:nvPr>
        </p:nvGraphicFramePr>
        <p:xfrm>
          <a:off x="457200" y="1600200"/>
          <a:ext cx="8229600" cy="4524375"/>
        </p:xfrm>
        <a:graphic>
          <a:graphicData uri="http://schemas.openxmlformats.org/presentationml/2006/ole">
            <mc:AlternateContent xmlns:mc="http://schemas.openxmlformats.org/markup-compatibility/2006">
              <mc:Choice xmlns:v="urn:schemas-microsoft-com:vml" Requires="v">
                <p:oleObj spid="_x0000_s1072" name="Chart" r:id="rId4" imgW="8229779" imgH="4524315" progId="MSGraph.Chart.8">
                  <p:embed followColorScheme="full"/>
                </p:oleObj>
              </mc:Choice>
              <mc:Fallback>
                <p:oleObj name="Chart" r:id="rId4" imgW="8229779" imgH="4524315" progId="MSGraph.Chart.8">
                  <p:embed followColorScheme="full"/>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600200"/>
                        <a:ext cx="8229600" cy="4524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Slide Number Placeholder 1"/>
          <p:cNvSpPr>
            <a:spLocks noGrp="1"/>
          </p:cNvSpPr>
          <p:nvPr>
            <p:ph type="sldNum" sz="quarter" idx="12"/>
          </p:nvPr>
        </p:nvSpPr>
        <p:spPr/>
        <p:txBody>
          <a:bodyPr/>
          <a:lstStyle/>
          <a:p>
            <a:fld id="{6C93D9FA-D2D4-4D0B-9265-4EBC011233E5}"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p:txBody>
          <a:bodyPr>
            <a:normAutofit fontScale="90000"/>
          </a:bodyPr>
          <a:lstStyle/>
          <a:p>
            <a:pPr eaLnBrk="1" hangingPunct="1"/>
            <a:r>
              <a:rPr lang="en-US" sz="3600" smtClean="0"/>
              <a:t>Incidence and mortality from selected cancers in males, 1970-1998</a:t>
            </a:r>
          </a:p>
        </p:txBody>
      </p:sp>
      <p:graphicFrame>
        <p:nvGraphicFramePr>
          <p:cNvPr id="3074" name="Object 3"/>
          <p:cNvGraphicFramePr>
            <a:graphicFrameLocks noGrp="1" noChangeAspect="1"/>
          </p:cNvGraphicFramePr>
          <p:nvPr>
            <p:ph idx="1"/>
          </p:nvPr>
        </p:nvGraphicFramePr>
        <p:xfrm>
          <a:off x="457200" y="1600200"/>
          <a:ext cx="8229600" cy="4524375"/>
        </p:xfrm>
        <a:graphic>
          <a:graphicData uri="http://schemas.openxmlformats.org/presentationml/2006/ole">
            <mc:AlternateContent xmlns:mc="http://schemas.openxmlformats.org/markup-compatibility/2006">
              <mc:Choice xmlns:v="urn:schemas-microsoft-com:vml" Requires="v">
                <p:oleObj spid="_x0000_s2095" name="Chart" r:id="rId4" imgW="8229779" imgH="4524315" progId="MSGraph.Chart.8">
                  <p:embed followColorScheme="full"/>
                </p:oleObj>
              </mc:Choice>
              <mc:Fallback>
                <p:oleObj name="Chart" r:id="rId4" imgW="8229779" imgH="4524315" progId="MSGraph.Chart.8">
                  <p:embed followColorScheme="full"/>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600200"/>
                        <a:ext cx="8229600" cy="4524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Slide Number Placeholder 1"/>
          <p:cNvSpPr>
            <a:spLocks noGrp="1"/>
          </p:cNvSpPr>
          <p:nvPr>
            <p:ph type="sldNum" sz="quarter" idx="12"/>
          </p:nvPr>
        </p:nvSpPr>
        <p:spPr/>
        <p:txBody>
          <a:bodyPr/>
          <a:lstStyle/>
          <a:p>
            <a:fld id="{6C93D9FA-D2D4-4D0B-9265-4EBC011233E5}"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US" smtClean="0"/>
              <a:t>Epidemiology of chronic diseases</a:t>
            </a:r>
          </a:p>
        </p:txBody>
      </p:sp>
      <p:sp>
        <p:nvSpPr>
          <p:cNvPr id="32771" name="Rectangle 3"/>
          <p:cNvSpPr>
            <a:spLocks noGrp="1" noChangeArrowheads="1"/>
          </p:cNvSpPr>
          <p:nvPr>
            <p:ph type="body" idx="1"/>
          </p:nvPr>
        </p:nvSpPr>
        <p:spPr/>
        <p:txBody>
          <a:bodyPr>
            <a:normAutofit/>
          </a:bodyPr>
          <a:lstStyle/>
          <a:p>
            <a:pPr eaLnBrk="1" hangingPunct="1"/>
            <a:r>
              <a:rPr lang="en-US" dirty="0" smtClean="0"/>
              <a:t>The epidemiology of chronic diseases is not straightforward and simple</a:t>
            </a:r>
          </a:p>
          <a:p>
            <a:pPr lvl="1" eaLnBrk="1" hangingPunct="1"/>
            <a:r>
              <a:rPr lang="en-US" dirty="0" smtClean="0"/>
              <a:t>The number of incident cases is often not confirmed</a:t>
            </a:r>
          </a:p>
          <a:p>
            <a:pPr lvl="1" eaLnBrk="1" hangingPunct="1"/>
            <a:r>
              <a:rPr lang="en-US" dirty="0" smtClean="0"/>
              <a:t>The incidence is difficult to assess (insidious onset, method of diagnosis, severity of symptoms)</a:t>
            </a:r>
          </a:p>
          <a:p>
            <a:pPr lvl="1" eaLnBrk="1" hangingPunct="1"/>
            <a:r>
              <a:rPr lang="en-US" dirty="0" smtClean="0"/>
              <a:t>The prevalence is also difficult to asses (variable course of disease, changes in severity, remission, relapse, recovery, recurrence)</a:t>
            </a:r>
          </a:p>
          <a:p>
            <a:pPr lvl="1" eaLnBrk="1" hangingPunct="1"/>
            <a:r>
              <a:rPr lang="en-US" dirty="0" smtClean="0"/>
              <a:t>Chronic diseases have a low incidence and relatively high prevalence as opposed to acute diseases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4" name="Slide Number Placeholder 3"/>
          <p:cNvSpPr>
            <a:spLocks noGrp="1"/>
          </p:cNvSpPr>
          <p:nvPr>
            <p:ph type="sldNum" sz="quarter" idx="12"/>
          </p:nvPr>
        </p:nvSpPr>
        <p:spPr/>
        <p:txBody>
          <a:bodyPr/>
          <a:lstStyle/>
          <a:p>
            <a:fld id="{6C93D9FA-D2D4-4D0B-9265-4EBC011233E5}" type="slidenum">
              <a:rPr lang="en-US" smtClean="0"/>
              <a:pPr/>
              <a:t>26</a:t>
            </a:fld>
            <a:endParaRPr lang="en-US"/>
          </a:p>
        </p:txBody>
      </p:sp>
      <p:pic>
        <p:nvPicPr>
          <p:cNvPr id="5122" name="Picture 2" descr="http://image.slidesharecdn.com/rnhealthcarediabetesfactsheetwebfinalwcpyrt-131106122756-phpapp02/95/the-data-of-diabetes-infographic-1-638.jpg?cb=1383741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5007531" cy="648156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med.uottawa.ca/sim/data/Images/Diabetes_in_Canada_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692696"/>
            <a:ext cx="7172325" cy="5905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246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smtClean="0"/>
              <a:t>Natural history of chronic illness (1)</a:t>
            </a:r>
          </a:p>
        </p:txBody>
      </p:sp>
      <p:sp>
        <p:nvSpPr>
          <p:cNvPr id="41987" name="Rectangle 3"/>
          <p:cNvSpPr>
            <a:spLocks noGrp="1" noChangeArrowheads="1"/>
          </p:cNvSpPr>
          <p:nvPr>
            <p:ph type="body" idx="1"/>
          </p:nvPr>
        </p:nvSpPr>
        <p:spPr>
          <a:xfrm>
            <a:off x="457200" y="1295400"/>
            <a:ext cx="8229600" cy="4830763"/>
          </a:xfrm>
        </p:spPr>
        <p:txBody>
          <a:bodyPr>
            <a:normAutofit lnSpcReduction="10000"/>
          </a:bodyPr>
          <a:lstStyle/>
          <a:p>
            <a:pPr eaLnBrk="1" hangingPunct="1">
              <a:lnSpc>
                <a:spcPct val="80000"/>
              </a:lnSpc>
            </a:pPr>
            <a:r>
              <a:rPr lang="en-US" sz="2400" u="sng" smtClean="0"/>
              <a:t>Acute onset</a:t>
            </a:r>
            <a:r>
              <a:rPr lang="en-US" sz="2400" smtClean="0"/>
              <a:t> (stroke, myocardial infarction). </a:t>
            </a:r>
          </a:p>
          <a:p>
            <a:pPr lvl="1" eaLnBrk="1" hangingPunct="1">
              <a:lnSpc>
                <a:spcPct val="80000"/>
              </a:lnSpc>
            </a:pPr>
            <a:r>
              <a:rPr lang="en-US" sz="2000" smtClean="0"/>
              <a:t>The symptoms may be severe at the beginning but may be very minimal upon recovery leading to a persistent impairment. </a:t>
            </a:r>
          </a:p>
          <a:p>
            <a:pPr lvl="1" eaLnBrk="1" hangingPunct="1">
              <a:lnSpc>
                <a:spcPct val="80000"/>
              </a:lnSpc>
            </a:pPr>
            <a:r>
              <a:rPr lang="en-US" sz="2000" smtClean="0"/>
              <a:t>The pathological process stays and could only be diminished by altered lifestyle and healthy choices.</a:t>
            </a:r>
          </a:p>
          <a:p>
            <a:pPr eaLnBrk="1" hangingPunct="1">
              <a:lnSpc>
                <a:spcPct val="80000"/>
              </a:lnSpc>
            </a:pPr>
            <a:r>
              <a:rPr lang="en-US" sz="2400" u="sng" smtClean="0"/>
              <a:t>Gradual onset</a:t>
            </a:r>
            <a:r>
              <a:rPr lang="en-US" sz="2400" smtClean="0"/>
              <a:t> with a steady, slow or more rapid deterioration (angina)</a:t>
            </a:r>
          </a:p>
          <a:p>
            <a:pPr eaLnBrk="1" hangingPunct="1">
              <a:lnSpc>
                <a:spcPct val="80000"/>
              </a:lnSpc>
            </a:pPr>
            <a:r>
              <a:rPr lang="en-US" sz="2400" u="sng" smtClean="0"/>
              <a:t>Relapse and remission</a:t>
            </a:r>
            <a:r>
              <a:rPr lang="en-US" sz="2400" smtClean="0"/>
              <a:t>. </a:t>
            </a:r>
          </a:p>
          <a:p>
            <a:pPr lvl="1" eaLnBrk="1" hangingPunct="1">
              <a:lnSpc>
                <a:spcPct val="80000"/>
              </a:lnSpc>
            </a:pPr>
            <a:r>
              <a:rPr lang="en-US" sz="2000" smtClean="0"/>
              <a:t>An individual who has had a stroke may recover very well only to suffer a further stroke. </a:t>
            </a:r>
          </a:p>
          <a:p>
            <a:pPr lvl="1" eaLnBrk="1" hangingPunct="1">
              <a:lnSpc>
                <a:spcPct val="80000"/>
              </a:lnSpc>
            </a:pPr>
            <a:r>
              <a:rPr lang="en-US" sz="2000" smtClean="0"/>
              <a:t>A cancer patient may go into remission with treatment but the disease relapses again later</a:t>
            </a:r>
          </a:p>
          <a:p>
            <a:pPr eaLnBrk="1" hangingPunct="1">
              <a:lnSpc>
                <a:spcPct val="80000"/>
              </a:lnSpc>
            </a:pPr>
            <a:r>
              <a:rPr lang="en-US" sz="2400" u="sng" smtClean="0"/>
              <a:t>Minimal initial disability</a:t>
            </a:r>
            <a:r>
              <a:rPr lang="en-US" sz="2400" smtClean="0"/>
              <a:t> (diabetes). Initially the patient shows no disability except dietary restrictions and medications. However, as disease progresses, complications develop leading to renal diseases, eye diseases, etc.</a:t>
            </a:r>
          </a:p>
        </p:txBody>
      </p:sp>
      <p:sp>
        <p:nvSpPr>
          <p:cNvPr id="2" name="Slide Number Placeholder 1"/>
          <p:cNvSpPr>
            <a:spLocks noGrp="1"/>
          </p:cNvSpPr>
          <p:nvPr>
            <p:ph type="sldNum" sz="quarter" idx="12"/>
          </p:nvPr>
        </p:nvSpPr>
        <p:spPr/>
        <p:txBody>
          <a:bodyPr/>
          <a:lstStyle/>
          <a:p>
            <a:fld id="{6C93D9FA-D2D4-4D0B-9265-4EBC011233E5}"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dirty="0" smtClean="0"/>
              <a:t>Natural history of chronic diseases</a:t>
            </a:r>
          </a:p>
        </p:txBody>
      </p:sp>
      <p:sp>
        <p:nvSpPr>
          <p:cNvPr id="43011" name="Line 3"/>
          <p:cNvSpPr>
            <a:spLocks noChangeShapeType="1"/>
          </p:cNvSpPr>
          <p:nvPr/>
        </p:nvSpPr>
        <p:spPr bwMode="auto">
          <a:xfrm>
            <a:off x="1524000" y="5181600"/>
            <a:ext cx="7010400" cy="0"/>
          </a:xfrm>
          <a:prstGeom prst="line">
            <a:avLst/>
          </a:prstGeom>
          <a:noFill/>
          <a:ln w="9525">
            <a:solidFill>
              <a:schemeClr val="tx1"/>
            </a:solidFill>
            <a:round/>
            <a:headEnd/>
            <a:tailEnd type="triangle" w="med" len="med"/>
          </a:ln>
        </p:spPr>
        <p:txBody>
          <a:bodyPr/>
          <a:lstStyle/>
          <a:p>
            <a:endParaRPr lang="en-US"/>
          </a:p>
        </p:txBody>
      </p:sp>
      <p:sp>
        <p:nvSpPr>
          <p:cNvPr id="43012" name="Line 4"/>
          <p:cNvSpPr>
            <a:spLocks noChangeShapeType="1"/>
          </p:cNvSpPr>
          <p:nvPr/>
        </p:nvSpPr>
        <p:spPr bwMode="auto">
          <a:xfrm flipV="1">
            <a:off x="1752600" y="1752600"/>
            <a:ext cx="0" cy="3657600"/>
          </a:xfrm>
          <a:prstGeom prst="line">
            <a:avLst/>
          </a:prstGeom>
          <a:noFill/>
          <a:ln w="9525">
            <a:solidFill>
              <a:schemeClr val="tx1"/>
            </a:solidFill>
            <a:round/>
            <a:headEnd/>
            <a:tailEnd type="triangle" w="med" len="med"/>
          </a:ln>
        </p:spPr>
        <p:txBody>
          <a:bodyPr/>
          <a:lstStyle/>
          <a:p>
            <a:endParaRPr lang="en-US"/>
          </a:p>
        </p:txBody>
      </p:sp>
      <p:sp>
        <p:nvSpPr>
          <p:cNvPr id="43013" name="Line 5"/>
          <p:cNvSpPr>
            <a:spLocks noChangeShapeType="1"/>
          </p:cNvSpPr>
          <p:nvPr/>
        </p:nvSpPr>
        <p:spPr bwMode="auto">
          <a:xfrm>
            <a:off x="1981200" y="3733800"/>
            <a:ext cx="6172200" cy="0"/>
          </a:xfrm>
          <a:prstGeom prst="line">
            <a:avLst/>
          </a:prstGeom>
          <a:noFill/>
          <a:ln w="9525">
            <a:solidFill>
              <a:schemeClr val="tx1"/>
            </a:solidFill>
            <a:round/>
            <a:headEnd type="triangle" w="med" len="med"/>
            <a:tailEnd type="triangle" w="med" len="med"/>
          </a:ln>
        </p:spPr>
        <p:txBody>
          <a:bodyPr/>
          <a:lstStyle/>
          <a:p>
            <a:endParaRPr lang="en-US"/>
          </a:p>
        </p:txBody>
      </p:sp>
      <p:sp>
        <p:nvSpPr>
          <p:cNvPr id="43014" name="Text Box 6"/>
          <p:cNvSpPr txBox="1">
            <a:spLocks noChangeArrowheads="1"/>
          </p:cNvSpPr>
          <p:nvPr/>
        </p:nvSpPr>
        <p:spPr bwMode="auto">
          <a:xfrm>
            <a:off x="8001000" y="3505200"/>
            <a:ext cx="903288" cy="457200"/>
          </a:xfrm>
          <a:prstGeom prst="rect">
            <a:avLst/>
          </a:prstGeom>
          <a:noFill/>
          <a:ln w="9525">
            <a:noFill/>
            <a:miter lim="800000"/>
            <a:headEnd/>
            <a:tailEnd/>
          </a:ln>
        </p:spPr>
        <p:txBody>
          <a:bodyPr wrap="none">
            <a:spAutoFit/>
          </a:bodyPr>
          <a:lstStyle/>
          <a:p>
            <a:pPr algn="ctr"/>
            <a:r>
              <a:rPr lang="en-US" sz="1200"/>
              <a:t>Symptoms</a:t>
            </a:r>
          </a:p>
          <a:p>
            <a:pPr algn="ctr"/>
            <a:r>
              <a:rPr lang="en-US" sz="1200"/>
              <a:t>threshold</a:t>
            </a:r>
          </a:p>
        </p:txBody>
      </p:sp>
      <p:sp>
        <p:nvSpPr>
          <p:cNvPr id="43015" name="Freeform 7"/>
          <p:cNvSpPr>
            <a:spLocks/>
          </p:cNvSpPr>
          <p:nvPr/>
        </p:nvSpPr>
        <p:spPr bwMode="auto">
          <a:xfrm>
            <a:off x="1828800" y="2641600"/>
            <a:ext cx="4648200" cy="1778000"/>
          </a:xfrm>
          <a:custGeom>
            <a:avLst/>
            <a:gdLst>
              <a:gd name="T0" fmla="*/ 0 w 2928"/>
              <a:gd name="T1" fmla="*/ 330200 h 1120"/>
              <a:gd name="T2" fmla="*/ 228600 w 2928"/>
              <a:gd name="T3" fmla="*/ 177800 h 1120"/>
              <a:gd name="T4" fmla="*/ 685800 w 2928"/>
              <a:gd name="T5" fmla="*/ 25400 h 1120"/>
              <a:gd name="T6" fmla="*/ 1219200 w 2928"/>
              <a:gd name="T7" fmla="*/ 330200 h 1120"/>
              <a:gd name="T8" fmla="*/ 1828800 w 2928"/>
              <a:gd name="T9" fmla="*/ 1092200 h 1120"/>
              <a:gd name="T10" fmla="*/ 2286000 w 2928"/>
              <a:gd name="T11" fmla="*/ 1778000 h 1120"/>
              <a:gd name="T12" fmla="*/ 2590800 w 2928"/>
              <a:gd name="T13" fmla="*/ 1092200 h 1120"/>
              <a:gd name="T14" fmla="*/ 2895600 w 2928"/>
              <a:gd name="T15" fmla="*/ 635000 h 1120"/>
              <a:gd name="T16" fmla="*/ 3505200 w 2928"/>
              <a:gd name="T17" fmla="*/ 1320800 h 1120"/>
              <a:gd name="T18" fmla="*/ 4114800 w 2928"/>
              <a:gd name="T19" fmla="*/ 1701800 h 1120"/>
              <a:gd name="T20" fmla="*/ 4648200 w 2928"/>
              <a:gd name="T21" fmla="*/ 1701800 h 112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28"/>
              <a:gd name="T34" fmla="*/ 0 h 1120"/>
              <a:gd name="T35" fmla="*/ 2928 w 2928"/>
              <a:gd name="T36" fmla="*/ 1120 h 112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28" h="1120">
                <a:moveTo>
                  <a:pt x="0" y="208"/>
                </a:moveTo>
                <a:cubicBezTo>
                  <a:pt x="36" y="176"/>
                  <a:pt x="72" y="144"/>
                  <a:pt x="144" y="112"/>
                </a:cubicBezTo>
                <a:cubicBezTo>
                  <a:pt x="216" y="80"/>
                  <a:pt x="328" y="0"/>
                  <a:pt x="432" y="16"/>
                </a:cubicBezTo>
                <a:cubicBezTo>
                  <a:pt x="536" y="32"/>
                  <a:pt x="648" y="96"/>
                  <a:pt x="768" y="208"/>
                </a:cubicBezTo>
                <a:cubicBezTo>
                  <a:pt x="888" y="320"/>
                  <a:pt x="1040" y="536"/>
                  <a:pt x="1152" y="688"/>
                </a:cubicBezTo>
                <a:cubicBezTo>
                  <a:pt x="1264" y="840"/>
                  <a:pt x="1360" y="1120"/>
                  <a:pt x="1440" y="1120"/>
                </a:cubicBezTo>
                <a:cubicBezTo>
                  <a:pt x="1520" y="1120"/>
                  <a:pt x="1568" y="808"/>
                  <a:pt x="1632" y="688"/>
                </a:cubicBezTo>
                <a:cubicBezTo>
                  <a:pt x="1696" y="568"/>
                  <a:pt x="1728" y="376"/>
                  <a:pt x="1824" y="400"/>
                </a:cubicBezTo>
                <a:cubicBezTo>
                  <a:pt x="1920" y="424"/>
                  <a:pt x="2080" y="720"/>
                  <a:pt x="2208" y="832"/>
                </a:cubicBezTo>
                <a:cubicBezTo>
                  <a:pt x="2336" y="944"/>
                  <a:pt x="2472" y="1032"/>
                  <a:pt x="2592" y="1072"/>
                </a:cubicBezTo>
                <a:cubicBezTo>
                  <a:pt x="2712" y="1112"/>
                  <a:pt x="2880" y="1072"/>
                  <a:pt x="2928" y="1072"/>
                </a:cubicBezTo>
              </a:path>
            </a:pathLst>
          </a:custGeom>
          <a:noFill/>
          <a:ln w="9525">
            <a:solidFill>
              <a:schemeClr val="tx1"/>
            </a:solidFill>
            <a:round/>
            <a:headEnd/>
            <a:tailEnd/>
          </a:ln>
        </p:spPr>
        <p:txBody>
          <a:bodyPr/>
          <a:lstStyle/>
          <a:p>
            <a:endParaRPr lang="en-US"/>
          </a:p>
        </p:txBody>
      </p:sp>
      <p:sp>
        <p:nvSpPr>
          <p:cNvPr id="43016" name="Freeform 8"/>
          <p:cNvSpPr>
            <a:spLocks/>
          </p:cNvSpPr>
          <p:nvPr/>
        </p:nvSpPr>
        <p:spPr bwMode="auto">
          <a:xfrm>
            <a:off x="4724400" y="3124200"/>
            <a:ext cx="3429000" cy="1104900"/>
          </a:xfrm>
          <a:custGeom>
            <a:avLst/>
            <a:gdLst>
              <a:gd name="T0" fmla="*/ 0 w 2160"/>
              <a:gd name="T1" fmla="*/ 114300 h 696"/>
              <a:gd name="T2" fmla="*/ 457200 w 2160"/>
              <a:gd name="T3" fmla="*/ 114300 h 696"/>
              <a:gd name="T4" fmla="*/ 1600200 w 2160"/>
              <a:gd name="T5" fmla="*/ 114300 h 696"/>
              <a:gd name="T6" fmla="*/ 2209800 w 2160"/>
              <a:gd name="T7" fmla="*/ 800100 h 696"/>
              <a:gd name="T8" fmla="*/ 2819400 w 2160"/>
              <a:gd name="T9" fmla="*/ 1028700 h 696"/>
              <a:gd name="T10" fmla="*/ 3429000 w 2160"/>
              <a:gd name="T11" fmla="*/ 1104900 h 696"/>
              <a:gd name="T12" fmla="*/ 0 60000 65536"/>
              <a:gd name="T13" fmla="*/ 0 60000 65536"/>
              <a:gd name="T14" fmla="*/ 0 60000 65536"/>
              <a:gd name="T15" fmla="*/ 0 60000 65536"/>
              <a:gd name="T16" fmla="*/ 0 60000 65536"/>
              <a:gd name="T17" fmla="*/ 0 60000 65536"/>
              <a:gd name="T18" fmla="*/ 0 w 2160"/>
              <a:gd name="T19" fmla="*/ 0 h 696"/>
              <a:gd name="T20" fmla="*/ 2160 w 2160"/>
              <a:gd name="T21" fmla="*/ 696 h 696"/>
            </a:gdLst>
            <a:ahLst/>
            <a:cxnLst>
              <a:cxn ang="T12">
                <a:pos x="T0" y="T1"/>
              </a:cxn>
              <a:cxn ang="T13">
                <a:pos x="T2" y="T3"/>
              </a:cxn>
              <a:cxn ang="T14">
                <a:pos x="T4" y="T5"/>
              </a:cxn>
              <a:cxn ang="T15">
                <a:pos x="T6" y="T7"/>
              </a:cxn>
              <a:cxn ang="T16">
                <a:pos x="T8" y="T9"/>
              </a:cxn>
              <a:cxn ang="T17">
                <a:pos x="T10" y="T11"/>
              </a:cxn>
            </a:cxnLst>
            <a:rect l="T18" t="T19" r="T20" b="T21"/>
            <a:pathLst>
              <a:path w="2160" h="696">
                <a:moveTo>
                  <a:pt x="0" y="72"/>
                </a:moveTo>
                <a:cubicBezTo>
                  <a:pt x="60" y="72"/>
                  <a:pt x="120" y="72"/>
                  <a:pt x="288" y="72"/>
                </a:cubicBezTo>
                <a:cubicBezTo>
                  <a:pt x="456" y="72"/>
                  <a:pt x="824" y="0"/>
                  <a:pt x="1008" y="72"/>
                </a:cubicBezTo>
                <a:cubicBezTo>
                  <a:pt x="1192" y="144"/>
                  <a:pt x="1264" y="408"/>
                  <a:pt x="1392" y="504"/>
                </a:cubicBezTo>
                <a:cubicBezTo>
                  <a:pt x="1520" y="600"/>
                  <a:pt x="1648" y="616"/>
                  <a:pt x="1776" y="648"/>
                </a:cubicBezTo>
                <a:cubicBezTo>
                  <a:pt x="1904" y="680"/>
                  <a:pt x="2096" y="688"/>
                  <a:pt x="2160" y="696"/>
                </a:cubicBezTo>
              </a:path>
            </a:pathLst>
          </a:custGeom>
          <a:noFill/>
          <a:ln w="9525">
            <a:solidFill>
              <a:srgbClr val="003300"/>
            </a:solidFill>
            <a:round/>
            <a:headEnd/>
            <a:tailEnd/>
          </a:ln>
        </p:spPr>
        <p:txBody>
          <a:bodyPr/>
          <a:lstStyle/>
          <a:p>
            <a:endParaRPr lang="en-US"/>
          </a:p>
        </p:txBody>
      </p:sp>
      <p:sp>
        <p:nvSpPr>
          <p:cNvPr id="43017" name="Freeform 9"/>
          <p:cNvSpPr>
            <a:spLocks/>
          </p:cNvSpPr>
          <p:nvPr/>
        </p:nvSpPr>
        <p:spPr bwMode="auto">
          <a:xfrm>
            <a:off x="6248400" y="3111500"/>
            <a:ext cx="1752600" cy="88900"/>
          </a:xfrm>
          <a:custGeom>
            <a:avLst/>
            <a:gdLst>
              <a:gd name="T0" fmla="*/ 0 w 1104"/>
              <a:gd name="T1" fmla="*/ 88900 h 56"/>
              <a:gd name="T2" fmla="*/ 609600 w 1104"/>
              <a:gd name="T3" fmla="*/ 12700 h 56"/>
              <a:gd name="T4" fmla="*/ 1752600 w 1104"/>
              <a:gd name="T5" fmla="*/ 12700 h 56"/>
              <a:gd name="T6" fmla="*/ 0 60000 65536"/>
              <a:gd name="T7" fmla="*/ 0 60000 65536"/>
              <a:gd name="T8" fmla="*/ 0 60000 65536"/>
              <a:gd name="T9" fmla="*/ 0 w 1104"/>
              <a:gd name="T10" fmla="*/ 0 h 56"/>
              <a:gd name="T11" fmla="*/ 1104 w 1104"/>
              <a:gd name="T12" fmla="*/ 56 h 56"/>
            </a:gdLst>
            <a:ahLst/>
            <a:cxnLst>
              <a:cxn ang="T6">
                <a:pos x="T0" y="T1"/>
              </a:cxn>
              <a:cxn ang="T7">
                <a:pos x="T2" y="T3"/>
              </a:cxn>
              <a:cxn ang="T8">
                <a:pos x="T4" y="T5"/>
              </a:cxn>
            </a:cxnLst>
            <a:rect l="T9" t="T10" r="T11" b="T12"/>
            <a:pathLst>
              <a:path w="1104" h="56">
                <a:moveTo>
                  <a:pt x="0" y="56"/>
                </a:moveTo>
                <a:cubicBezTo>
                  <a:pt x="100" y="36"/>
                  <a:pt x="200" y="16"/>
                  <a:pt x="384" y="8"/>
                </a:cubicBezTo>
                <a:cubicBezTo>
                  <a:pt x="568" y="0"/>
                  <a:pt x="984" y="8"/>
                  <a:pt x="1104" y="8"/>
                </a:cubicBezTo>
              </a:path>
            </a:pathLst>
          </a:custGeom>
          <a:noFill/>
          <a:ln w="9525">
            <a:solidFill>
              <a:srgbClr val="800000"/>
            </a:solidFill>
            <a:round/>
            <a:headEnd/>
            <a:tailEnd/>
          </a:ln>
        </p:spPr>
        <p:txBody>
          <a:bodyPr/>
          <a:lstStyle/>
          <a:p>
            <a:endParaRPr lang="en-US"/>
          </a:p>
        </p:txBody>
      </p:sp>
      <p:sp>
        <p:nvSpPr>
          <p:cNvPr id="43018" name="Text Box 10"/>
          <p:cNvSpPr txBox="1">
            <a:spLocks noChangeArrowheads="1"/>
          </p:cNvSpPr>
          <p:nvPr/>
        </p:nvSpPr>
        <p:spPr bwMode="auto">
          <a:xfrm>
            <a:off x="4860925" y="2928938"/>
            <a:ext cx="833438" cy="274637"/>
          </a:xfrm>
          <a:prstGeom prst="rect">
            <a:avLst/>
          </a:prstGeom>
          <a:noFill/>
          <a:ln w="9525">
            <a:noFill/>
            <a:miter lim="800000"/>
            <a:headEnd/>
            <a:tailEnd/>
          </a:ln>
        </p:spPr>
        <p:txBody>
          <a:bodyPr wrap="none">
            <a:spAutoFit/>
          </a:bodyPr>
          <a:lstStyle/>
          <a:p>
            <a:r>
              <a:rPr lang="en-US" sz="1200">
                <a:solidFill>
                  <a:srgbClr val="006600"/>
                </a:solidFill>
              </a:rPr>
              <a:t>remission</a:t>
            </a:r>
          </a:p>
        </p:txBody>
      </p:sp>
      <p:sp>
        <p:nvSpPr>
          <p:cNvPr id="43019" name="Text Box 11"/>
          <p:cNvSpPr txBox="1">
            <a:spLocks noChangeArrowheads="1"/>
          </p:cNvSpPr>
          <p:nvPr/>
        </p:nvSpPr>
        <p:spPr bwMode="auto">
          <a:xfrm>
            <a:off x="6689725" y="2776538"/>
            <a:ext cx="766763" cy="274637"/>
          </a:xfrm>
          <a:prstGeom prst="rect">
            <a:avLst/>
          </a:prstGeom>
          <a:noFill/>
          <a:ln w="9525">
            <a:noFill/>
            <a:miter lim="800000"/>
            <a:headEnd/>
            <a:tailEnd/>
          </a:ln>
        </p:spPr>
        <p:txBody>
          <a:bodyPr wrap="none">
            <a:spAutoFit/>
          </a:bodyPr>
          <a:lstStyle/>
          <a:p>
            <a:r>
              <a:rPr lang="en-US" sz="1200">
                <a:solidFill>
                  <a:srgbClr val="993366"/>
                </a:solidFill>
              </a:rPr>
              <a:t>recovery</a:t>
            </a:r>
          </a:p>
        </p:txBody>
      </p:sp>
      <p:sp>
        <p:nvSpPr>
          <p:cNvPr id="43020" name="Text Box 12"/>
          <p:cNvSpPr txBox="1">
            <a:spLocks noChangeArrowheads="1"/>
          </p:cNvSpPr>
          <p:nvPr/>
        </p:nvSpPr>
        <p:spPr bwMode="auto">
          <a:xfrm>
            <a:off x="6553200" y="4038600"/>
            <a:ext cx="909638" cy="274638"/>
          </a:xfrm>
          <a:prstGeom prst="rect">
            <a:avLst/>
          </a:prstGeom>
          <a:noFill/>
          <a:ln w="9525">
            <a:noFill/>
            <a:miter lim="800000"/>
            <a:headEnd/>
            <a:tailEnd/>
          </a:ln>
        </p:spPr>
        <p:txBody>
          <a:bodyPr wrap="none">
            <a:spAutoFit/>
          </a:bodyPr>
          <a:lstStyle/>
          <a:p>
            <a:r>
              <a:rPr lang="en-US" sz="1200">
                <a:solidFill>
                  <a:srgbClr val="006600"/>
                </a:solidFill>
              </a:rPr>
              <a:t>recurrence</a:t>
            </a:r>
          </a:p>
        </p:txBody>
      </p:sp>
      <p:sp>
        <p:nvSpPr>
          <p:cNvPr id="43021" name="Text Box 13"/>
          <p:cNvSpPr txBox="1">
            <a:spLocks noChangeArrowheads="1"/>
          </p:cNvSpPr>
          <p:nvPr/>
        </p:nvSpPr>
        <p:spPr bwMode="auto">
          <a:xfrm>
            <a:off x="4953000" y="4038600"/>
            <a:ext cx="681038" cy="274638"/>
          </a:xfrm>
          <a:prstGeom prst="rect">
            <a:avLst/>
          </a:prstGeom>
          <a:noFill/>
          <a:ln w="9525">
            <a:noFill/>
            <a:miter lim="800000"/>
            <a:headEnd/>
            <a:tailEnd/>
          </a:ln>
        </p:spPr>
        <p:txBody>
          <a:bodyPr wrap="none">
            <a:spAutoFit/>
          </a:bodyPr>
          <a:lstStyle/>
          <a:p>
            <a:r>
              <a:rPr lang="en-US" sz="1200">
                <a:solidFill>
                  <a:schemeClr val="accent2"/>
                </a:solidFill>
              </a:rPr>
              <a:t>relapse</a:t>
            </a:r>
          </a:p>
        </p:txBody>
      </p:sp>
      <p:sp>
        <p:nvSpPr>
          <p:cNvPr id="43022" name="Text Box 14"/>
          <p:cNvSpPr txBox="1">
            <a:spLocks noChangeArrowheads="1"/>
          </p:cNvSpPr>
          <p:nvPr/>
        </p:nvSpPr>
        <p:spPr bwMode="auto">
          <a:xfrm rot="-2141404">
            <a:off x="3124200" y="3886200"/>
            <a:ext cx="555625" cy="274638"/>
          </a:xfrm>
          <a:prstGeom prst="rect">
            <a:avLst/>
          </a:prstGeom>
          <a:noFill/>
          <a:ln w="9525">
            <a:noFill/>
            <a:miter lim="800000"/>
            <a:headEnd/>
            <a:tailEnd/>
          </a:ln>
        </p:spPr>
        <p:txBody>
          <a:bodyPr wrap="none">
            <a:spAutoFit/>
          </a:bodyPr>
          <a:lstStyle/>
          <a:p>
            <a:r>
              <a:rPr lang="en-US" sz="1200">
                <a:solidFill>
                  <a:schemeClr val="accent2"/>
                </a:solidFill>
              </a:rPr>
              <a:t>onset</a:t>
            </a:r>
          </a:p>
        </p:txBody>
      </p:sp>
      <p:sp>
        <p:nvSpPr>
          <p:cNvPr id="43023" name="Text Box 15"/>
          <p:cNvSpPr txBox="1">
            <a:spLocks noChangeArrowheads="1"/>
          </p:cNvSpPr>
          <p:nvPr/>
        </p:nvSpPr>
        <p:spPr bwMode="auto">
          <a:xfrm rot="2154218">
            <a:off x="4403725" y="3767138"/>
            <a:ext cx="557213" cy="274637"/>
          </a:xfrm>
          <a:prstGeom prst="rect">
            <a:avLst/>
          </a:prstGeom>
          <a:noFill/>
          <a:ln w="9525">
            <a:noFill/>
            <a:miter lim="800000"/>
            <a:headEnd/>
            <a:tailEnd/>
          </a:ln>
        </p:spPr>
        <p:txBody>
          <a:bodyPr wrap="none">
            <a:spAutoFit/>
          </a:bodyPr>
          <a:lstStyle/>
          <a:p>
            <a:r>
              <a:rPr lang="en-US" sz="1200">
                <a:solidFill>
                  <a:schemeClr val="accent2"/>
                </a:solidFill>
              </a:rPr>
              <a:t>offset</a:t>
            </a:r>
          </a:p>
        </p:txBody>
      </p:sp>
      <p:sp>
        <p:nvSpPr>
          <p:cNvPr id="43024" name="Text Box 16"/>
          <p:cNvSpPr txBox="1">
            <a:spLocks noChangeArrowheads="1"/>
          </p:cNvSpPr>
          <p:nvPr/>
        </p:nvSpPr>
        <p:spPr bwMode="auto">
          <a:xfrm>
            <a:off x="2346325" y="2319338"/>
            <a:ext cx="1257300" cy="274637"/>
          </a:xfrm>
          <a:prstGeom prst="rect">
            <a:avLst/>
          </a:prstGeom>
          <a:noFill/>
          <a:ln w="9525">
            <a:noFill/>
            <a:miter lim="800000"/>
            <a:headEnd/>
            <a:tailEnd/>
          </a:ln>
        </p:spPr>
        <p:txBody>
          <a:bodyPr wrap="none">
            <a:spAutoFit/>
          </a:bodyPr>
          <a:lstStyle/>
          <a:p>
            <a:r>
              <a:rPr lang="en-US" sz="1200">
                <a:solidFill>
                  <a:schemeClr val="accent2"/>
                </a:solidFill>
              </a:rPr>
              <a:t>Optimum health</a:t>
            </a:r>
          </a:p>
        </p:txBody>
      </p:sp>
      <p:sp>
        <p:nvSpPr>
          <p:cNvPr id="43025" name="Line 17"/>
          <p:cNvSpPr>
            <a:spLocks noChangeShapeType="1"/>
          </p:cNvSpPr>
          <p:nvPr/>
        </p:nvSpPr>
        <p:spPr bwMode="auto">
          <a:xfrm>
            <a:off x="3581400" y="4876800"/>
            <a:ext cx="0" cy="304800"/>
          </a:xfrm>
          <a:prstGeom prst="line">
            <a:avLst/>
          </a:prstGeom>
          <a:noFill/>
          <a:ln w="9525">
            <a:solidFill>
              <a:schemeClr val="tx1"/>
            </a:solidFill>
            <a:round/>
            <a:headEnd/>
            <a:tailEnd type="triangle" w="med" len="med"/>
          </a:ln>
        </p:spPr>
        <p:txBody>
          <a:bodyPr/>
          <a:lstStyle/>
          <a:p>
            <a:endParaRPr lang="en-US"/>
          </a:p>
        </p:txBody>
      </p:sp>
      <p:sp>
        <p:nvSpPr>
          <p:cNvPr id="43026" name="Line 18"/>
          <p:cNvSpPr>
            <a:spLocks noChangeShapeType="1"/>
          </p:cNvSpPr>
          <p:nvPr/>
        </p:nvSpPr>
        <p:spPr bwMode="auto">
          <a:xfrm>
            <a:off x="4419600" y="4876800"/>
            <a:ext cx="0" cy="304800"/>
          </a:xfrm>
          <a:prstGeom prst="line">
            <a:avLst/>
          </a:prstGeom>
          <a:noFill/>
          <a:ln w="9525">
            <a:solidFill>
              <a:schemeClr val="tx1"/>
            </a:solidFill>
            <a:round/>
            <a:headEnd/>
            <a:tailEnd type="triangle" w="med" len="med"/>
          </a:ln>
        </p:spPr>
        <p:txBody>
          <a:bodyPr/>
          <a:lstStyle/>
          <a:p>
            <a:endParaRPr lang="en-US"/>
          </a:p>
        </p:txBody>
      </p:sp>
      <p:sp>
        <p:nvSpPr>
          <p:cNvPr id="43027" name="Line 19"/>
          <p:cNvSpPr>
            <a:spLocks noChangeShapeType="1"/>
          </p:cNvSpPr>
          <p:nvPr/>
        </p:nvSpPr>
        <p:spPr bwMode="auto">
          <a:xfrm>
            <a:off x="5562600" y="4876800"/>
            <a:ext cx="0" cy="304800"/>
          </a:xfrm>
          <a:prstGeom prst="line">
            <a:avLst/>
          </a:prstGeom>
          <a:noFill/>
          <a:ln w="9525">
            <a:solidFill>
              <a:schemeClr val="tx1"/>
            </a:solidFill>
            <a:round/>
            <a:headEnd/>
            <a:tailEnd type="triangle" w="med" len="med"/>
          </a:ln>
        </p:spPr>
        <p:txBody>
          <a:bodyPr/>
          <a:lstStyle/>
          <a:p>
            <a:endParaRPr lang="en-US"/>
          </a:p>
        </p:txBody>
      </p:sp>
      <p:sp>
        <p:nvSpPr>
          <p:cNvPr id="43028" name="Rectangle 20"/>
          <p:cNvSpPr>
            <a:spLocks noChangeArrowheads="1"/>
          </p:cNvSpPr>
          <p:nvPr/>
        </p:nvSpPr>
        <p:spPr bwMode="auto">
          <a:xfrm>
            <a:off x="1828800" y="3810000"/>
            <a:ext cx="6781800" cy="990600"/>
          </a:xfrm>
          <a:prstGeom prst="rect">
            <a:avLst/>
          </a:prstGeom>
          <a:solidFill>
            <a:srgbClr val="FFFF99">
              <a:alpha val="30196"/>
            </a:srgbClr>
          </a:solidFill>
          <a:ln w="9525">
            <a:solidFill>
              <a:schemeClr val="tx1"/>
            </a:solidFill>
            <a:miter lim="800000"/>
            <a:headEnd/>
            <a:tailEnd/>
          </a:ln>
        </p:spPr>
        <p:txBody>
          <a:bodyPr wrap="none" anchor="ctr"/>
          <a:lstStyle/>
          <a:p>
            <a:endParaRPr lang="en-US"/>
          </a:p>
        </p:txBody>
      </p:sp>
      <p:sp>
        <p:nvSpPr>
          <p:cNvPr id="43029" name="Rectangle 21"/>
          <p:cNvSpPr>
            <a:spLocks noChangeArrowheads="1"/>
          </p:cNvSpPr>
          <p:nvPr/>
        </p:nvSpPr>
        <p:spPr bwMode="auto">
          <a:xfrm>
            <a:off x="1905000" y="2362200"/>
            <a:ext cx="6705600" cy="1219200"/>
          </a:xfrm>
          <a:prstGeom prst="rect">
            <a:avLst/>
          </a:prstGeom>
          <a:solidFill>
            <a:srgbClr val="CCFFCC">
              <a:alpha val="30196"/>
            </a:srgbClr>
          </a:solidFill>
          <a:ln w="9525">
            <a:solidFill>
              <a:schemeClr val="tx1"/>
            </a:solidFill>
            <a:miter lim="800000"/>
            <a:headEnd/>
            <a:tailEnd/>
          </a:ln>
        </p:spPr>
        <p:txBody>
          <a:bodyPr wrap="none" anchor="ctr"/>
          <a:lstStyle/>
          <a:p>
            <a:endParaRPr lang="en-US"/>
          </a:p>
        </p:txBody>
      </p:sp>
      <p:sp>
        <p:nvSpPr>
          <p:cNvPr id="2" name="Slide Number Placeholder 1"/>
          <p:cNvSpPr>
            <a:spLocks noGrp="1"/>
          </p:cNvSpPr>
          <p:nvPr>
            <p:ph type="sldNum" sz="quarter" idx="12"/>
          </p:nvPr>
        </p:nvSpPr>
        <p:spPr/>
        <p:txBody>
          <a:bodyPr/>
          <a:lstStyle/>
          <a:p>
            <a:fld id="{6C93D9FA-D2D4-4D0B-9265-4EBC011233E5}" type="slidenum">
              <a:rPr lang="en-US" smtClean="0"/>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dirty="0" smtClean="0"/>
              <a:t>Natural history of chronic diseases (2)</a:t>
            </a:r>
          </a:p>
        </p:txBody>
      </p:sp>
      <p:sp>
        <p:nvSpPr>
          <p:cNvPr id="44035" name="Rectangle 3"/>
          <p:cNvSpPr>
            <a:spLocks noGrp="1" noChangeArrowheads="1"/>
          </p:cNvSpPr>
          <p:nvPr>
            <p:ph type="body" idx="1"/>
          </p:nvPr>
        </p:nvSpPr>
        <p:spPr/>
        <p:txBody>
          <a:bodyPr/>
          <a:lstStyle/>
          <a:p>
            <a:pPr eaLnBrk="1" hangingPunct="1"/>
            <a:r>
              <a:rPr lang="en-US" sz="2400" dirty="0" smtClean="0"/>
              <a:t>Different manifestation of the same disease in different individuals. </a:t>
            </a:r>
          </a:p>
          <a:p>
            <a:pPr lvl="1" eaLnBrk="1" hangingPunct="1"/>
            <a:r>
              <a:rPr lang="en-US" sz="2000" dirty="0" smtClean="0"/>
              <a:t>A person may suffer one or two episodes of neurological loss associated with multiple sclerosis (MS) and never have further trouble. </a:t>
            </a:r>
          </a:p>
          <a:p>
            <a:pPr lvl="1" eaLnBrk="1" hangingPunct="1"/>
            <a:r>
              <a:rPr lang="en-US" sz="2000" dirty="0" smtClean="0"/>
              <a:t>Other people with MS will have a disease that gradually progresses to severe disability or to relapse or remission</a:t>
            </a:r>
          </a:p>
          <a:p>
            <a:pPr eaLnBrk="1" hangingPunct="1"/>
            <a:r>
              <a:rPr lang="en-US" sz="2400" dirty="0" smtClean="0"/>
              <a:t>Different outcomes in different individuals.</a:t>
            </a:r>
          </a:p>
          <a:p>
            <a:pPr lvl="1" eaLnBrk="1" hangingPunct="1"/>
            <a:r>
              <a:rPr lang="en-US" sz="2000" dirty="0" smtClean="0"/>
              <a:t>Following stroke, there is considerable variation in the severity of the impairment and disability. </a:t>
            </a:r>
          </a:p>
          <a:p>
            <a:pPr lvl="1" eaLnBrk="1" hangingPunct="1"/>
            <a:r>
              <a:rPr lang="en-US" sz="2000" dirty="0" smtClean="0"/>
              <a:t>Paralysis may involve the whole right side or a mild impairment in speech with difficulty in finding the occasional correct word</a:t>
            </a:r>
          </a:p>
        </p:txBody>
      </p:sp>
      <p:sp>
        <p:nvSpPr>
          <p:cNvPr id="2" name="Slide Number Placeholder 1"/>
          <p:cNvSpPr>
            <a:spLocks noGrp="1"/>
          </p:cNvSpPr>
          <p:nvPr>
            <p:ph type="sldNum" sz="quarter" idx="12"/>
          </p:nvPr>
        </p:nvSpPr>
        <p:spPr/>
        <p:txBody>
          <a:bodyPr/>
          <a:lstStyle/>
          <a:p>
            <a:fld id="{6C93D9FA-D2D4-4D0B-9265-4EBC011233E5}"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C93D9FA-D2D4-4D0B-9265-4EBC011233E5}" type="slidenum">
              <a:rPr lang="en-US" smtClean="0"/>
              <a:pPr/>
              <a:t>30</a:t>
            </a:fld>
            <a:endParaRPr lang="en-US"/>
          </a:p>
        </p:txBody>
      </p:sp>
      <p:pic>
        <p:nvPicPr>
          <p:cNvPr id="6146" name="Picture 2" descr="http://www.healthrecoverytips.com/wp-content/uploads/2015/07/earlysymptomsofdiabe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56992"/>
            <a:ext cx="5543550" cy="33909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consoleandhollawell.com/law-blog/wp-content/uploads/2015/05/Stroke-awareness-month-2015-complicatio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260648"/>
            <a:ext cx="4552950" cy="46577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f.tqn.com/y/stroke/1/S/r/0/-/-/7565087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620688"/>
            <a:ext cx="3598492" cy="2400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4266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dirty="0" smtClean="0"/>
              <a:t>Impact of chronic diseases (1)</a:t>
            </a:r>
          </a:p>
        </p:txBody>
      </p:sp>
      <p:sp>
        <p:nvSpPr>
          <p:cNvPr id="45059" name="Rectangle 3"/>
          <p:cNvSpPr>
            <a:spLocks noGrp="1" noChangeArrowheads="1"/>
          </p:cNvSpPr>
          <p:nvPr>
            <p:ph type="body" idx="1"/>
          </p:nvPr>
        </p:nvSpPr>
        <p:spPr/>
        <p:txBody>
          <a:bodyPr>
            <a:normAutofit lnSpcReduction="10000"/>
          </a:bodyPr>
          <a:lstStyle/>
          <a:p>
            <a:pPr eaLnBrk="1" hangingPunct="1"/>
            <a:r>
              <a:rPr lang="en-US" dirty="0" smtClean="0"/>
              <a:t>Chronic illnesses impact negatively </a:t>
            </a:r>
            <a:r>
              <a:rPr lang="en-US" u="sng" dirty="0" smtClean="0"/>
              <a:t>the individual, the immediate family, their neighbors and friends</a:t>
            </a:r>
            <a:r>
              <a:rPr lang="en-US" dirty="0" smtClean="0"/>
              <a:t> and the community in which they live</a:t>
            </a:r>
          </a:p>
          <a:p>
            <a:pPr eaLnBrk="1" hangingPunct="1"/>
            <a:r>
              <a:rPr lang="en-US" dirty="0" smtClean="0"/>
              <a:t>The individual</a:t>
            </a:r>
          </a:p>
          <a:p>
            <a:pPr lvl="1" eaLnBrk="1" hangingPunct="1"/>
            <a:r>
              <a:rPr lang="en-US" dirty="0" smtClean="0"/>
              <a:t>Period of denial</a:t>
            </a:r>
          </a:p>
          <a:p>
            <a:pPr lvl="1" eaLnBrk="1" hangingPunct="1"/>
            <a:r>
              <a:rPr lang="en-US" dirty="0" smtClean="0"/>
              <a:t>The question of why me</a:t>
            </a:r>
          </a:p>
          <a:p>
            <a:pPr lvl="1" eaLnBrk="1" hangingPunct="1"/>
            <a:r>
              <a:rPr lang="en-US" dirty="0" smtClean="0"/>
              <a:t>Self pity</a:t>
            </a:r>
          </a:p>
          <a:p>
            <a:pPr lvl="1" eaLnBrk="1" hangingPunct="1"/>
            <a:r>
              <a:rPr lang="en-US" dirty="0" smtClean="0"/>
              <a:t>Blaming others</a:t>
            </a:r>
          </a:p>
          <a:p>
            <a:pPr lvl="1" eaLnBrk="1" hangingPunct="1"/>
            <a:r>
              <a:rPr lang="en-US" dirty="0" smtClean="0"/>
              <a:t>Giving in totally</a:t>
            </a:r>
          </a:p>
          <a:p>
            <a:pPr lvl="1" eaLnBrk="1" hangingPunct="1"/>
            <a:r>
              <a:rPr lang="en-US" dirty="0" smtClean="0"/>
              <a:t>Accepting the reality and moving forward</a:t>
            </a:r>
          </a:p>
          <a:p>
            <a:pPr lvl="1" eaLnBrk="1" hangingPunct="1"/>
            <a:endParaRPr lang="en-US" dirty="0" smtClean="0"/>
          </a:p>
        </p:txBody>
      </p:sp>
      <p:sp>
        <p:nvSpPr>
          <p:cNvPr id="2" name="Slide Number Placeholder 1"/>
          <p:cNvSpPr>
            <a:spLocks noGrp="1"/>
          </p:cNvSpPr>
          <p:nvPr>
            <p:ph type="sldNum" sz="quarter" idx="12"/>
          </p:nvPr>
        </p:nvSpPr>
        <p:spPr/>
        <p:txBody>
          <a:bodyPr/>
          <a:lstStyle/>
          <a:p>
            <a:fld id="{6C93D9FA-D2D4-4D0B-9265-4EBC011233E5}"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dirty="0" smtClean="0"/>
              <a:t>Impact of chronic diseases (2)</a:t>
            </a:r>
          </a:p>
        </p:txBody>
      </p:sp>
      <p:sp>
        <p:nvSpPr>
          <p:cNvPr id="46083" name="Rectangle 3"/>
          <p:cNvSpPr>
            <a:spLocks noGrp="1" noChangeArrowheads="1"/>
          </p:cNvSpPr>
          <p:nvPr>
            <p:ph type="body" idx="1"/>
          </p:nvPr>
        </p:nvSpPr>
        <p:spPr/>
        <p:txBody>
          <a:bodyPr/>
          <a:lstStyle/>
          <a:p>
            <a:pPr eaLnBrk="1" hangingPunct="1"/>
            <a:r>
              <a:rPr lang="en-US" sz="2400" smtClean="0"/>
              <a:t>The family</a:t>
            </a:r>
          </a:p>
          <a:p>
            <a:pPr lvl="1" eaLnBrk="1" hangingPunct="1"/>
            <a:r>
              <a:rPr lang="en-US" sz="2000" smtClean="0"/>
              <a:t>Lost productivity</a:t>
            </a:r>
          </a:p>
          <a:p>
            <a:pPr lvl="1" eaLnBrk="1" hangingPunct="1"/>
            <a:r>
              <a:rPr lang="en-US" sz="2000" smtClean="0"/>
              <a:t>Demands on financial, emotional and temporal resources</a:t>
            </a:r>
          </a:p>
          <a:p>
            <a:pPr lvl="1" eaLnBrk="1" hangingPunct="1"/>
            <a:r>
              <a:rPr lang="en-US" sz="2000" smtClean="0"/>
              <a:t>Curtailment of activities</a:t>
            </a:r>
          </a:p>
          <a:p>
            <a:pPr lvl="1" eaLnBrk="1" hangingPunct="1"/>
            <a:r>
              <a:rPr lang="en-US" sz="2000" smtClean="0"/>
              <a:t>Higher prevalence of stress and other problems</a:t>
            </a:r>
          </a:p>
          <a:p>
            <a:pPr lvl="1" eaLnBrk="1" hangingPunct="1"/>
            <a:r>
              <a:rPr lang="en-US" sz="2000" smtClean="0"/>
              <a:t>Depression and marital separation</a:t>
            </a:r>
          </a:p>
          <a:p>
            <a:pPr eaLnBrk="1" hangingPunct="1"/>
            <a:r>
              <a:rPr lang="en-US" sz="2400" smtClean="0"/>
              <a:t>The community</a:t>
            </a:r>
          </a:p>
          <a:p>
            <a:pPr lvl="1" eaLnBrk="1" hangingPunct="1"/>
            <a:r>
              <a:rPr lang="en-US" sz="2000" smtClean="0"/>
              <a:t>Attitude development (support or isolation)</a:t>
            </a:r>
          </a:p>
          <a:p>
            <a:pPr lvl="1" eaLnBrk="1" hangingPunct="1"/>
            <a:r>
              <a:rPr lang="en-US" sz="2000" smtClean="0"/>
              <a:t>Develop support mechanisms (transport, volunteerism)</a:t>
            </a:r>
          </a:p>
          <a:p>
            <a:pPr lvl="1" eaLnBrk="1" hangingPunct="1"/>
            <a:r>
              <a:rPr lang="en-US" sz="2000" smtClean="0"/>
              <a:t>Develop new purpose and goals (community in  motion)</a:t>
            </a:r>
          </a:p>
          <a:p>
            <a:pPr lvl="1" eaLnBrk="1" hangingPunct="1"/>
            <a:r>
              <a:rPr lang="en-US" sz="2000" smtClean="0"/>
              <a:t>New dynamics (social cohesion, fund campaigns)</a:t>
            </a:r>
          </a:p>
        </p:txBody>
      </p:sp>
      <p:sp>
        <p:nvSpPr>
          <p:cNvPr id="2" name="Slide Number Placeholder 1"/>
          <p:cNvSpPr>
            <a:spLocks noGrp="1"/>
          </p:cNvSpPr>
          <p:nvPr>
            <p:ph type="sldNum" sz="quarter" idx="12"/>
          </p:nvPr>
        </p:nvSpPr>
        <p:spPr/>
        <p:txBody>
          <a:bodyPr/>
          <a:lstStyle/>
          <a:p>
            <a:fld id="{6C93D9FA-D2D4-4D0B-9265-4EBC011233E5}"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p:txBody>
          <a:bodyPr/>
          <a:lstStyle/>
          <a:p>
            <a:pPr eaLnBrk="1" hangingPunct="1"/>
            <a:r>
              <a:rPr lang="en-US" smtClean="0"/>
              <a:t>How healthy are Canadians?</a:t>
            </a:r>
          </a:p>
        </p:txBody>
      </p:sp>
      <p:sp>
        <p:nvSpPr>
          <p:cNvPr id="50178" name="Content Placeholder 2"/>
          <p:cNvSpPr>
            <a:spLocks noGrp="1"/>
          </p:cNvSpPr>
          <p:nvPr>
            <p:ph idx="1"/>
          </p:nvPr>
        </p:nvSpPr>
        <p:spPr>
          <a:xfrm>
            <a:off x="539552" y="1628800"/>
            <a:ext cx="8278813" cy="4267200"/>
          </a:xfrm>
        </p:spPr>
        <p:txBody>
          <a:bodyPr>
            <a:normAutofit fontScale="85000" lnSpcReduction="10000"/>
          </a:bodyPr>
          <a:lstStyle/>
          <a:p>
            <a:pPr eaLnBrk="1" hangingPunct="1">
              <a:spcBef>
                <a:spcPts val="1000"/>
              </a:spcBef>
              <a:buFontTx/>
              <a:buNone/>
            </a:pPr>
            <a:r>
              <a:rPr lang="en-US" b="1" dirty="0" smtClean="0"/>
              <a:t>Demographic statistics (2006)</a:t>
            </a:r>
            <a:endParaRPr lang="en-US" sz="1000" b="1" dirty="0" smtClean="0"/>
          </a:p>
          <a:p>
            <a:pPr eaLnBrk="1" hangingPunct="1">
              <a:spcBef>
                <a:spcPts val="1000"/>
              </a:spcBef>
            </a:pPr>
            <a:r>
              <a:rPr lang="en-US" sz="2000" i="1" dirty="0" smtClean="0"/>
              <a:t>Canadian population</a:t>
            </a:r>
            <a:r>
              <a:rPr lang="en-US" sz="2000" dirty="0" smtClean="0"/>
              <a:t>: </a:t>
            </a:r>
            <a:r>
              <a:rPr lang="en-CA" sz="2000" dirty="0" smtClean="0"/>
              <a:t>31,612,897</a:t>
            </a:r>
          </a:p>
          <a:p>
            <a:pPr eaLnBrk="1" hangingPunct="1">
              <a:spcBef>
                <a:spcPts val="1000"/>
              </a:spcBef>
            </a:pPr>
            <a:r>
              <a:rPr lang="en-CA" sz="2000" i="1" dirty="0" smtClean="0"/>
              <a:t>*Life expectancy at birth</a:t>
            </a:r>
            <a:r>
              <a:rPr lang="en-CA" sz="2000" dirty="0" smtClean="0"/>
              <a:t>: 80.4 years; Females: 82.7 years; Males: 78 years</a:t>
            </a:r>
          </a:p>
          <a:p>
            <a:pPr eaLnBrk="1" hangingPunct="1">
              <a:spcBef>
                <a:spcPts val="1000"/>
              </a:spcBef>
            </a:pPr>
            <a:r>
              <a:rPr lang="en-CA" sz="2000" i="1" dirty="0" smtClean="0"/>
              <a:t>Median age</a:t>
            </a:r>
            <a:r>
              <a:rPr lang="en-CA" sz="2000" dirty="0" smtClean="0"/>
              <a:t>: 39.5 years (+1.9 from 2001)</a:t>
            </a:r>
          </a:p>
          <a:p>
            <a:pPr eaLnBrk="1" hangingPunct="1">
              <a:spcBef>
                <a:spcPts val="1000"/>
              </a:spcBef>
            </a:pPr>
            <a:r>
              <a:rPr lang="en-CA" sz="2000" dirty="0" smtClean="0"/>
              <a:t>Aging population - drop in fertility and steady increase in life expectancy</a:t>
            </a:r>
          </a:p>
          <a:p>
            <a:pPr eaLnBrk="1" hangingPunct="1">
              <a:spcBef>
                <a:spcPts val="1000"/>
              </a:spcBef>
            </a:pPr>
            <a:r>
              <a:rPr lang="en-CA" sz="2000" dirty="0" smtClean="0"/>
              <a:t>Level of fertility (replacement fertility) for the population to replace itself from one generation to the next the fertility rate needs to be 2.1 children per woman. </a:t>
            </a:r>
          </a:p>
          <a:p>
            <a:pPr lvl="1">
              <a:spcBef>
                <a:spcPts val="1000"/>
              </a:spcBef>
            </a:pPr>
            <a:r>
              <a:rPr lang="en-CA" sz="1600" dirty="0" smtClean="0"/>
              <a:t>In 2006, rate was 1.59 children per woman on average.</a:t>
            </a:r>
          </a:p>
          <a:p>
            <a:pPr eaLnBrk="1" hangingPunct="1">
              <a:spcBef>
                <a:spcPts val="1000"/>
              </a:spcBef>
            </a:pPr>
            <a:r>
              <a:rPr lang="en-CA" sz="2000" dirty="0" smtClean="0"/>
              <a:t>Immigrants account for about 20% of the Canadian population (additional to the fertility rate growth)</a:t>
            </a:r>
          </a:p>
          <a:p>
            <a:pPr eaLnBrk="1" hangingPunct="1">
              <a:spcBef>
                <a:spcPts val="1000"/>
              </a:spcBef>
              <a:buFontTx/>
              <a:buNone/>
            </a:pPr>
            <a:endParaRPr lang="en-US" sz="1000" b="1" i="1" dirty="0" smtClean="0"/>
          </a:p>
          <a:p>
            <a:pPr eaLnBrk="1" hangingPunct="1">
              <a:spcBef>
                <a:spcPts val="1000"/>
              </a:spcBef>
              <a:buFontTx/>
              <a:buNone/>
            </a:pPr>
            <a:r>
              <a:rPr lang="en-US" sz="1000" b="1" i="1" dirty="0" smtClean="0"/>
              <a:t>* Life expectancy is the average number of years of life remaining at a given age.</a:t>
            </a:r>
          </a:p>
        </p:txBody>
      </p:sp>
      <p:sp>
        <p:nvSpPr>
          <p:cNvPr id="2" name="Slide Number Placeholder 1"/>
          <p:cNvSpPr>
            <a:spLocks noGrp="1"/>
          </p:cNvSpPr>
          <p:nvPr>
            <p:ph type="sldNum" sz="quarter" idx="12"/>
          </p:nvPr>
        </p:nvSpPr>
        <p:spPr/>
        <p:txBody>
          <a:bodyPr/>
          <a:lstStyle/>
          <a:p>
            <a:fld id="{6C93D9FA-D2D4-4D0B-9265-4EBC011233E5}" type="slidenum">
              <a:rPr lang="en-US" smtClean="0"/>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Content Placeholder 2"/>
          <p:cNvSpPr>
            <a:spLocks noGrp="1"/>
          </p:cNvSpPr>
          <p:nvPr>
            <p:ph idx="4294967295"/>
          </p:nvPr>
        </p:nvSpPr>
        <p:spPr>
          <a:xfrm>
            <a:off x="685800" y="1143000"/>
            <a:ext cx="7958138" cy="4267200"/>
          </a:xfrm>
        </p:spPr>
        <p:txBody>
          <a:bodyPr/>
          <a:lstStyle/>
          <a:p>
            <a:pPr eaLnBrk="1" hangingPunct="1">
              <a:buFontTx/>
              <a:buNone/>
            </a:pPr>
            <a:endParaRPr lang="en-CA" smtClean="0"/>
          </a:p>
          <a:p>
            <a:pPr eaLnBrk="1" hangingPunct="1">
              <a:buFontTx/>
              <a:buNone/>
            </a:pPr>
            <a:endParaRPr lang="en-CA" smtClean="0"/>
          </a:p>
        </p:txBody>
      </p:sp>
      <p:sp>
        <p:nvSpPr>
          <p:cNvPr id="4" name="Footer Placeholder 3"/>
          <p:cNvSpPr txBox="1">
            <a:spLocks noGrp="1"/>
          </p:cNvSpPr>
          <p:nvPr/>
        </p:nvSpPr>
        <p:spPr bwMode="auto">
          <a:xfrm>
            <a:off x="304800" y="6143625"/>
            <a:ext cx="5838825" cy="609600"/>
          </a:xfrm>
          <a:prstGeom prst="rect">
            <a:avLst/>
          </a:prstGeom>
          <a:noFill/>
          <a:ln>
            <a:miter lim="800000"/>
            <a:headEnd/>
            <a:tailEnd/>
          </a:ln>
        </p:spPr>
        <p:txBody>
          <a:bodyPr/>
          <a:lstStyle/>
          <a:p>
            <a:pPr algn="ctr" eaLnBrk="0" hangingPunct="0">
              <a:defRPr/>
            </a:pPr>
            <a:r>
              <a:rPr lang="en-CA" sz="1400">
                <a:solidFill>
                  <a:schemeClr val="bg1"/>
                </a:solidFill>
                <a:latin typeface="+mn-lt"/>
              </a:rPr>
              <a:t>HSS1101A CA – Determinants of Health</a:t>
            </a:r>
          </a:p>
          <a:p>
            <a:pPr algn="ctr" eaLnBrk="0" hangingPunct="0">
              <a:defRPr/>
            </a:pPr>
            <a:r>
              <a:rPr lang="en-CA" sz="1400">
                <a:solidFill>
                  <a:schemeClr val="bg1"/>
                </a:solidFill>
                <a:latin typeface="+mn-lt"/>
              </a:rPr>
              <a:t>September 10, 2009</a:t>
            </a:r>
          </a:p>
        </p:txBody>
      </p:sp>
      <p:pic>
        <p:nvPicPr>
          <p:cNvPr id="31747" name="Picture 5"/>
          <p:cNvPicPr>
            <a:picLocks noChangeAspect="1" noChangeArrowheads="1"/>
          </p:cNvPicPr>
          <p:nvPr/>
        </p:nvPicPr>
        <p:blipFill>
          <a:blip r:embed="rId3" cstate="print"/>
          <a:srcRect/>
          <a:stretch>
            <a:fillRect/>
          </a:stretch>
        </p:blipFill>
        <p:spPr bwMode="auto">
          <a:xfrm>
            <a:off x="1258888" y="404813"/>
            <a:ext cx="6913562" cy="4400550"/>
          </a:xfrm>
          <a:prstGeom prst="rect">
            <a:avLst/>
          </a:prstGeom>
          <a:noFill/>
          <a:ln w="9525">
            <a:noFill/>
            <a:miter lim="800000"/>
            <a:headEnd/>
            <a:tailEnd/>
          </a:ln>
        </p:spPr>
      </p:pic>
      <p:sp>
        <p:nvSpPr>
          <p:cNvPr id="31748" name="Content Placeholder 2"/>
          <p:cNvSpPr>
            <a:spLocks/>
          </p:cNvSpPr>
          <p:nvPr/>
        </p:nvSpPr>
        <p:spPr bwMode="auto">
          <a:xfrm>
            <a:off x="684213" y="1484313"/>
            <a:ext cx="7958137" cy="4267200"/>
          </a:xfrm>
          <a:prstGeom prst="rect">
            <a:avLst/>
          </a:prstGeom>
          <a:noFill/>
          <a:ln w="9525">
            <a:noFill/>
            <a:miter lim="800000"/>
            <a:headEnd/>
            <a:tailEnd/>
          </a:ln>
        </p:spPr>
        <p:txBody>
          <a:bodyPr/>
          <a:lstStyle/>
          <a:p>
            <a:pPr marL="342900" indent="-342900">
              <a:spcBef>
                <a:spcPct val="20000"/>
              </a:spcBef>
            </a:pPr>
            <a:endParaRPr lang="en-CA" sz="2000">
              <a:latin typeface="Arial" charset="0"/>
            </a:endParaRPr>
          </a:p>
          <a:p>
            <a:pPr marL="342900" indent="-342900">
              <a:spcBef>
                <a:spcPct val="20000"/>
              </a:spcBef>
            </a:pPr>
            <a:endParaRPr lang="en-CA" sz="2000">
              <a:latin typeface="Arial" charset="0"/>
            </a:endParaRPr>
          </a:p>
        </p:txBody>
      </p:sp>
      <p:sp>
        <p:nvSpPr>
          <p:cNvPr id="31749" name="Content Placeholder 2"/>
          <p:cNvSpPr>
            <a:spLocks/>
          </p:cNvSpPr>
          <p:nvPr/>
        </p:nvSpPr>
        <p:spPr bwMode="auto">
          <a:xfrm>
            <a:off x="901700" y="5013325"/>
            <a:ext cx="7991475" cy="612775"/>
          </a:xfrm>
          <a:prstGeom prst="rect">
            <a:avLst/>
          </a:prstGeom>
          <a:noFill/>
          <a:ln w="9525">
            <a:noFill/>
            <a:miter lim="800000"/>
            <a:headEnd/>
            <a:tailEnd/>
          </a:ln>
        </p:spPr>
        <p:txBody>
          <a:bodyPr/>
          <a:lstStyle/>
          <a:p>
            <a:pPr marL="342900" indent="-342900">
              <a:spcBef>
                <a:spcPct val="20000"/>
              </a:spcBef>
            </a:pPr>
            <a:r>
              <a:rPr lang="en-US" sz="1200">
                <a:latin typeface="Arial" charset="0"/>
              </a:rPr>
              <a:t>Source: Statistics Canada. </a:t>
            </a:r>
            <a:r>
              <a:rPr lang="en-US" sz="1200" i="1">
                <a:latin typeface="Arial" charset="0"/>
              </a:rPr>
              <a:t>Self-rated health, by age group and sex, household population aged 12 and over, Canada, provinces, territories, health regions (June 2005 boundaries) and peer groups, every 2 years</a:t>
            </a:r>
            <a:r>
              <a:rPr lang="en-US" sz="1200">
                <a:latin typeface="Arial" charset="0"/>
              </a:rPr>
              <a:t> (CANSIM Table 105-0422). Ottawa, Statistics Canada, 2006. </a:t>
            </a:r>
            <a:endParaRPr lang="en-CA" sz="1200">
              <a:latin typeface="Arial" charset="0"/>
            </a:endParaRPr>
          </a:p>
        </p:txBody>
      </p:sp>
      <p:sp>
        <p:nvSpPr>
          <p:cNvPr id="2" name="Slide Number Placeholder 1"/>
          <p:cNvSpPr>
            <a:spLocks noGrp="1"/>
          </p:cNvSpPr>
          <p:nvPr>
            <p:ph type="sldNum" sz="quarter" idx="12"/>
          </p:nvPr>
        </p:nvSpPr>
        <p:spPr/>
        <p:txBody>
          <a:bodyPr/>
          <a:lstStyle/>
          <a:p>
            <a:fld id="{6C93D9FA-D2D4-4D0B-9265-4EBC011233E5}" type="slidenum">
              <a:rPr lang="en-US" smtClean="0"/>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Content Placeholder 2"/>
          <p:cNvSpPr>
            <a:spLocks noGrp="1"/>
          </p:cNvSpPr>
          <p:nvPr>
            <p:ph idx="1"/>
          </p:nvPr>
        </p:nvSpPr>
        <p:spPr>
          <a:xfrm>
            <a:off x="571500" y="260649"/>
            <a:ext cx="7772400" cy="668040"/>
          </a:xfrm>
        </p:spPr>
        <p:txBody>
          <a:bodyPr>
            <a:normAutofit fontScale="70000" lnSpcReduction="20000"/>
          </a:bodyPr>
          <a:lstStyle/>
          <a:p>
            <a:pPr algn="ctr" eaLnBrk="1" hangingPunct="1">
              <a:buFontTx/>
              <a:buNone/>
            </a:pPr>
            <a:r>
              <a:rPr lang="en-CA" sz="1400" b="1" dirty="0" smtClean="0"/>
              <a:t>	</a:t>
            </a:r>
            <a:r>
              <a:rPr lang="en-CA" b="1" dirty="0" smtClean="0"/>
              <a:t>Different cohorts among the age pyramid of </a:t>
            </a:r>
          </a:p>
          <a:p>
            <a:pPr algn="ctr" eaLnBrk="1" hangingPunct="1">
              <a:buFontTx/>
              <a:buNone/>
            </a:pPr>
            <a:r>
              <a:rPr lang="en-CA" b="1" dirty="0" smtClean="0"/>
              <a:t>the Canadian population in 2006</a:t>
            </a:r>
          </a:p>
          <a:p>
            <a:pPr eaLnBrk="1" hangingPunct="1">
              <a:buFontTx/>
              <a:buNone/>
            </a:pPr>
            <a:endParaRPr lang="en-CA" sz="1600" dirty="0" smtClean="0"/>
          </a:p>
          <a:p>
            <a:pPr eaLnBrk="1" hangingPunct="1">
              <a:buFontTx/>
              <a:buNone/>
            </a:pPr>
            <a:endParaRPr lang="en-US" sz="1600" dirty="0" smtClean="0"/>
          </a:p>
        </p:txBody>
      </p:sp>
      <p:pic>
        <p:nvPicPr>
          <p:cNvPr id="53251" name="Picture 4"/>
          <p:cNvPicPr>
            <a:picLocks noChangeAspect="1" noChangeArrowheads="1"/>
          </p:cNvPicPr>
          <p:nvPr/>
        </p:nvPicPr>
        <p:blipFill>
          <a:blip r:embed="rId3" cstate="print"/>
          <a:srcRect/>
          <a:stretch>
            <a:fillRect/>
          </a:stretch>
        </p:blipFill>
        <p:spPr bwMode="auto">
          <a:xfrm>
            <a:off x="214313" y="1196752"/>
            <a:ext cx="8929687" cy="4637088"/>
          </a:xfrm>
          <a:prstGeom prst="rect">
            <a:avLst/>
          </a:prstGeom>
          <a:noFill/>
          <a:ln w="9525">
            <a:noFill/>
            <a:miter lim="800000"/>
            <a:headEnd/>
            <a:tailEnd/>
          </a:ln>
        </p:spPr>
      </p:pic>
      <p:sp>
        <p:nvSpPr>
          <p:cNvPr id="2" name="Slide Number Placeholder 1"/>
          <p:cNvSpPr>
            <a:spLocks noGrp="1"/>
          </p:cNvSpPr>
          <p:nvPr>
            <p:ph type="sldNum" sz="quarter" idx="12"/>
          </p:nvPr>
        </p:nvSpPr>
        <p:spPr/>
        <p:txBody>
          <a:bodyPr/>
          <a:lstStyle/>
          <a:p>
            <a:fld id="{6C93D9FA-D2D4-4D0B-9265-4EBC011233E5}" type="slidenum">
              <a:rPr lang="en-US" smtClean="0"/>
              <a:pPr/>
              <a:t>35</a:t>
            </a:fld>
            <a:endParaRPr lang="en-US"/>
          </a:p>
        </p:txBody>
      </p:sp>
      <p:sp>
        <p:nvSpPr>
          <p:cNvPr id="3" name="TextBox 2"/>
          <p:cNvSpPr txBox="1"/>
          <p:nvPr/>
        </p:nvSpPr>
        <p:spPr>
          <a:xfrm>
            <a:off x="2908383" y="3861048"/>
            <a:ext cx="1800200" cy="1477328"/>
          </a:xfrm>
          <a:prstGeom prst="rect">
            <a:avLst/>
          </a:prstGeom>
          <a:noFill/>
        </p:spPr>
        <p:txBody>
          <a:bodyPr wrap="square" rtlCol="0">
            <a:spAutoFit/>
          </a:bodyPr>
          <a:lstStyle/>
          <a:p>
            <a:r>
              <a:rPr lang="en-US" dirty="0" smtClean="0"/>
              <a:t>Gen x</a:t>
            </a:r>
          </a:p>
          <a:p>
            <a:endParaRPr lang="en-US" dirty="0"/>
          </a:p>
          <a:p>
            <a:r>
              <a:rPr lang="en-US" dirty="0" smtClean="0"/>
              <a:t>Gen y</a:t>
            </a:r>
          </a:p>
          <a:p>
            <a:endParaRPr lang="en-US" dirty="0"/>
          </a:p>
          <a:p>
            <a:r>
              <a:rPr lang="en-US" dirty="0" smtClean="0"/>
              <a:t>Gen z</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time in class</a:t>
            </a:r>
            <a:endParaRPr lang="en-US" dirty="0"/>
          </a:p>
        </p:txBody>
      </p:sp>
      <p:sp>
        <p:nvSpPr>
          <p:cNvPr id="3" name="Content Placeholder 2"/>
          <p:cNvSpPr>
            <a:spLocks noGrp="1"/>
          </p:cNvSpPr>
          <p:nvPr>
            <p:ph idx="1"/>
          </p:nvPr>
        </p:nvSpPr>
        <p:spPr/>
        <p:txBody>
          <a:bodyPr/>
          <a:lstStyle/>
          <a:p>
            <a:r>
              <a:rPr lang="en-US" dirty="0" smtClean="0"/>
              <a:t>Discuss acute diseases of concern in Canada.</a:t>
            </a:r>
          </a:p>
          <a:p>
            <a:r>
              <a:rPr lang="en-US" dirty="0" smtClean="0"/>
              <a:t>Discuss chronic diseases in Canada</a:t>
            </a:r>
          </a:p>
          <a:p>
            <a:r>
              <a:rPr lang="en-US" dirty="0" smtClean="0"/>
              <a:t>It is believed that chronic diseases in Canada will rise in the coming years, why</a:t>
            </a:r>
          </a:p>
          <a:p>
            <a:r>
              <a:rPr lang="en-US" dirty="0" smtClean="0"/>
              <a:t>Discuss demographic profile of Canada now and twenty years from now and fifty years from now.</a:t>
            </a:r>
            <a:endParaRPr lang="en-US" dirty="0"/>
          </a:p>
        </p:txBody>
      </p:sp>
      <p:sp>
        <p:nvSpPr>
          <p:cNvPr id="5" name="Slide Number Placeholder 4"/>
          <p:cNvSpPr>
            <a:spLocks noGrp="1"/>
          </p:cNvSpPr>
          <p:nvPr>
            <p:ph type="sldNum" sz="quarter" idx="12"/>
          </p:nvPr>
        </p:nvSpPr>
        <p:spPr/>
        <p:txBody>
          <a:bodyPr/>
          <a:lstStyle/>
          <a:p>
            <a:fld id="{6C93D9FA-D2D4-4D0B-9265-4EBC011233E5}" type="slidenum">
              <a:rPr lang="en-US" smtClean="0"/>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4" name="Slide Number Placeholder 3"/>
          <p:cNvSpPr>
            <a:spLocks noGrp="1"/>
          </p:cNvSpPr>
          <p:nvPr>
            <p:ph type="sldNum" sz="quarter" idx="12"/>
          </p:nvPr>
        </p:nvSpPr>
        <p:spPr/>
        <p:txBody>
          <a:bodyPr/>
          <a:lstStyle/>
          <a:p>
            <a:fld id="{6C93D9FA-D2D4-4D0B-9265-4EBC011233E5}" type="slidenum">
              <a:rPr lang="en-US" smtClean="0"/>
              <a:pPr/>
              <a:t>37</a:t>
            </a:fld>
            <a:endParaRPr lang="en-US"/>
          </a:p>
        </p:txBody>
      </p:sp>
      <p:pic>
        <p:nvPicPr>
          <p:cNvPr id="7170" name="Picture 2" descr="http://www.phac-aspc.gc.ca/cd-mc/arthritis-arthrite/lwaic-vaaac-10/images/arthritis_eng_page19_im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647700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www.desjardinslifeinsurance.com/en/group-plans/PublishingImages/01_01-liaison-charteDiabete-graphique-722x380_e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996952"/>
            <a:ext cx="6877050" cy="3619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5157192"/>
            <a:ext cx="1382430" cy="830997"/>
          </a:xfrm>
          <a:prstGeom prst="rect">
            <a:avLst/>
          </a:prstGeom>
          <a:noFill/>
        </p:spPr>
        <p:txBody>
          <a:bodyPr wrap="none" rtlCol="0">
            <a:spAutoFit/>
          </a:bodyPr>
          <a:lstStyle/>
          <a:p>
            <a:r>
              <a:rPr lang="en-US" sz="1600" dirty="0" smtClean="0">
                <a:latin typeface="Albertus MT" pitchFamily="18" charset="0"/>
              </a:rPr>
              <a:t>Prevalence of</a:t>
            </a:r>
          </a:p>
          <a:p>
            <a:r>
              <a:rPr lang="en-US" sz="1600" dirty="0" smtClean="0">
                <a:latin typeface="Albertus MT" pitchFamily="18" charset="0"/>
              </a:rPr>
              <a:t>Diabetes in </a:t>
            </a:r>
          </a:p>
          <a:p>
            <a:r>
              <a:rPr lang="en-US" sz="1600" dirty="0" smtClean="0">
                <a:latin typeface="Albertus MT" pitchFamily="18" charset="0"/>
              </a:rPr>
              <a:t>Canada, 2006</a:t>
            </a:r>
            <a:endParaRPr lang="en-CA" sz="1600" dirty="0">
              <a:latin typeface="Albertus MT" pitchFamily="18" charset="0"/>
            </a:endParaRPr>
          </a:p>
        </p:txBody>
      </p:sp>
    </p:spTree>
    <p:extLst>
      <p:ext uri="{BB962C8B-B14F-4D97-AF65-F5344CB8AC3E}">
        <p14:creationId xmlns:p14="http://schemas.microsoft.com/office/powerpoint/2010/main" val="27775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fade">
                                      <p:cBhvr>
                                        <p:cTn id="12" dur="500"/>
                                        <p:tgtEl>
                                          <p:spTgt spid="717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US" dirty="0" smtClean="0"/>
              <a:t>Disease and illness</a:t>
            </a:r>
            <a:endParaRPr lang="en-US" dirty="0"/>
          </a:p>
        </p:txBody>
      </p:sp>
      <p:sp>
        <p:nvSpPr>
          <p:cNvPr id="3" name="Content Placeholder 2"/>
          <p:cNvSpPr>
            <a:spLocks noGrp="1"/>
          </p:cNvSpPr>
          <p:nvPr>
            <p:ph idx="1"/>
          </p:nvPr>
        </p:nvSpPr>
        <p:spPr/>
        <p:txBody>
          <a:bodyPr>
            <a:normAutofit/>
          </a:bodyPr>
          <a:lstStyle/>
          <a:p>
            <a:r>
              <a:rPr lang="en-US" sz="2000" dirty="0" smtClean="0">
                <a:hlinkClick r:id="rId3"/>
              </a:rPr>
              <a:t>http://www.youtube.com/the China Study</a:t>
            </a:r>
            <a:endParaRPr lang="en-US" sz="2000" dirty="0" smtClean="0"/>
          </a:p>
          <a:p>
            <a:pPr lvl="1"/>
            <a:r>
              <a:rPr lang="en-US" sz="1600" dirty="0" smtClean="0"/>
              <a:t>Disease and illness</a:t>
            </a:r>
          </a:p>
          <a:p>
            <a:endParaRPr lang="en-US" sz="2000" dirty="0" smtClean="0"/>
          </a:p>
          <a:p>
            <a:r>
              <a:rPr lang="en-US" sz="2000" dirty="0" smtClean="0">
                <a:hlinkClick r:id="rId4"/>
              </a:rPr>
              <a:t>http://www.youtube.com/red meat</a:t>
            </a:r>
            <a:endParaRPr lang="en-US" sz="2000" dirty="0" smtClean="0"/>
          </a:p>
          <a:p>
            <a:pPr lvl="1"/>
            <a:r>
              <a:rPr lang="en-US" sz="1600" dirty="0" smtClean="0"/>
              <a:t>Disease and illness, diet</a:t>
            </a:r>
          </a:p>
          <a:p>
            <a:endParaRPr lang="en-US" sz="2000" dirty="0" smtClean="0"/>
          </a:p>
          <a:p>
            <a:r>
              <a:rPr lang="en-US" sz="2000" dirty="0" smtClean="0">
                <a:hlinkClick r:id="rId5"/>
              </a:rPr>
              <a:t>http://www.youtube.com/breathing air</a:t>
            </a:r>
            <a:endParaRPr lang="en-US" sz="2000" dirty="0" smtClean="0"/>
          </a:p>
          <a:p>
            <a:pPr lvl="1"/>
            <a:r>
              <a:rPr lang="en-US" sz="1600" dirty="0" smtClean="0"/>
              <a:t>Causes of disease</a:t>
            </a:r>
            <a:endParaRPr lang="en-US" sz="1600" dirty="0"/>
          </a:p>
        </p:txBody>
      </p:sp>
      <p:sp>
        <p:nvSpPr>
          <p:cNvPr id="5" name="Slide Number Placeholder 4"/>
          <p:cNvSpPr>
            <a:spLocks noGrp="1"/>
          </p:cNvSpPr>
          <p:nvPr>
            <p:ph type="sldNum" sz="quarter" idx="12"/>
          </p:nvPr>
        </p:nvSpPr>
        <p:spPr/>
        <p:txBody>
          <a:bodyPr/>
          <a:lstStyle/>
          <a:p>
            <a:fld id="{6C93D9FA-D2D4-4D0B-9265-4EBC011233E5}" type="slidenum">
              <a:rPr lang="en-US" smtClean="0"/>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itle 1"/>
          <p:cNvSpPr>
            <a:spLocks noGrp="1"/>
          </p:cNvSpPr>
          <p:nvPr>
            <p:ph type="title"/>
          </p:nvPr>
        </p:nvSpPr>
        <p:spPr/>
        <p:txBody>
          <a:bodyPr>
            <a:normAutofit fontScale="90000"/>
          </a:bodyPr>
          <a:lstStyle/>
          <a:p>
            <a:pPr eaLnBrk="1" hangingPunct="1"/>
            <a:r>
              <a:rPr lang="en-US" altLang="en-US" dirty="0" smtClean="0"/>
              <a:t>Conventional and alternative medicine</a:t>
            </a:r>
            <a:br>
              <a:rPr lang="en-US" altLang="en-US" dirty="0" smtClean="0"/>
            </a:br>
            <a:r>
              <a:rPr lang="en-US" altLang="en-US" dirty="0" smtClean="0"/>
              <a:t>Section 1 - Learning Objectives</a:t>
            </a:r>
          </a:p>
        </p:txBody>
      </p:sp>
      <p:sp>
        <p:nvSpPr>
          <p:cNvPr id="5123" name="Content Placeholder 2"/>
          <p:cNvSpPr>
            <a:spLocks noGrp="1"/>
          </p:cNvSpPr>
          <p:nvPr>
            <p:ph idx="1"/>
          </p:nvPr>
        </p:nvSpPr>
        <p:spPr/>
        <p:txBody>
          <a:bodyPr/>
          <a:lstStyle/>
          <a:p>
            <a:pPr marL="514350" indent="-514350">
              <a:buFont typeface="+mj-lt"/>
              <a:buAutoNum type="arabicPeriod"/>
              <a:defRPr/>
            </a:pPr>
            <a:r>
              <a:rPr lang="en-US" sz="1800" dirty="0" smtClean="0">
                <a:ea typeface="+mn-ea"/>
                <a:cs typeface="+mn-cs"/>
              </a:rPr>
              <a:t>Define conventional medicine.</a:t>
            </a:r>
          </a:p>
          <a:p>
            <a:pPr marL="514350" indent="-514350">
              <a:buFont typeface="+mj-lt"/>
              <a:buAutoNum type="arabicPeriod"/>
              <a:defRPr/>
            </a:pPr>
            <a:r>
              <a:rPr lang="en-US" sz="1800" dirty="0" smtClean="0">
                <a:ea typeface="+mn-ea"/>
                <a:cs typeface="+mn-cs"/>
              </a:rPr>
              <a:t>Categorize health practitioners based on the type of care delivered.</a:t>
            </a:r>
          </a:p>
          <a:p>
            <a:pPr marL="514350" indent="-514350">
              <a:buFont typeface="+mj-lt"/>
              <a:buAutoNum type="arabicPeriod"/>
              <a:defRPr/>
            </a:pPr>
            <a:r>
              <a:rPr lang="en-US" sz="1800" dirty="0" smtClean="0">
                <a:ea typeface="+mn-ea"/>
                <a:cs typeface="+mn-cs"/>
              </a:rPr>
              <a:t>Analyze the objectives of health-care delivery systems from sick care to health promotion.</a:t>
            </a:r>
          </a:p>
          <a:p>
            <a:pPr marL="514350" indent="-514350">
              <a:buFont typeface="+mj-lt"/>
              <a:buAutoNum type="arabicPeriod"/>
              <a:defRPr/>
            </a:pPr>
            <a:r>
              <a:rPr lang="en-US" sz="1800" dirty="0" smtClean="0"/>
              <a:t>Define complementary and </a:t>
            </a:r>
            <a:r>
              <a:rPr lang="en-US" sz="1800" dirty="0" err="1" smtClean="0"/>
              <a:t>alver</a:t>
            </a:r>
            <a:endParaRPr lang="en-US" sz="1800" dirty="0" smtClean="0">
              <a:ea typeface="+mn-ea"/>
              <a:cs typeface="+mn-cs"/>
            </a:endParaRPr>
          </a:p>
          <a:p>
            <a:pPr marL="0" indent="0">
              <a:buFont typeface="Arial" charset="0"/>
              <a:buNone/>
              <a:defRPr/>
            </a:pPr>
            <a:endParaRPr lang="en-US" dirty="0" smtClean="0">
              <a:ea typeface="+mn-ea"/>
              <a:cs typeface="+mn-cs"/>
            </a:endParaRPr>
          </a:p>
        </p:txBody>
      </p:sp>
      <p:sp>
        <p:nvSpPr>
          <p:cNvPr id="3" name="Slide Number Placeholder 2"/>
          <p:cNvSpPr>
            <a:spLocks noGrp="1"/>
          </p:cNvSpPr>
          <p:nvPr>
            <p:ph type="sldNum" sz="quarter" idx="12"/>
          </p:nvPr>
        </p:nvSpPr>
        <p:spPr/>
        <p:txBody>
          <a:bodyPr/>
          <a:lstStyle/>
          <a:p>
            <a:fld id="{6C93D9FA-D2D4-4D0B-9265-4EBC011233E5}" type="slidenum">
              <a:rPr lang="en-US" smtClean="0"/>
              <a:pPr/>
              <a:t>39</a:t>
            </a:fld>
            <a:endParaRPr lang="en-US"/>
          </a:p>
        </p:txBody>
      </p:sp>
    </p:spTree>
    <p:extLst>
      <p:ext uri="{BB962C8B-B14F-4D97-AF65-F5344CB8AC3E}">
        <p14:creationId xmlns:p14="http://schemas.microsoft.com/office/powerpoint/2010/main" val="15053083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p:cNvSpPr>
            <a:spLocks noGrp="1"/>
          </p:cNvSpPr>
          <p:nvPr>
            <p:ph type="title"/>
          </p:nvPr>
        </p:nvSpPr>
        <p:spPr/>
        <p:txBody>
          <a:bodyPr/>
          <a:lstStyle/>
          <a:p>
            <a:r>
              <a:rPr lang="en-US" altLang="en-US" smtClean="0"/>
              <a:t>Conventional Medicine</a:t>
            </a:r>
          </a:p>
        </p:txBody>
      </p:sp>
      <p:sp>
        <p:nvSpPr>
          <p:cNvPr id="9218" name="Content Placeholder 2"/>
          <p:cNvSpPr>
            <a:spLocks noGrp="1"/>
          </p:cNvSpPr>
          <p:nvPr>
            <p:ph idx="1"/>
          </p:nvPr>
        </p:nvSpPr>
        <p:spPr>
          <a:xfrm>
            <a:off x="304800" y="1524000"/>
            <a:ext cx="8229600" cy="4525963"/>
          </a:xfrm>
        </p:spPr>
        <p:txBody>
          <a:bodyPr/>
          <a:lstStyle/>
          <a:p>
            <a:r>
              <a:rPr lang="en-US" altLang="en-US" dirty="0" smtClean="0"/>
              <a:t>System in which health-care practitioners treat illnesses with medications and surgery</a:t>
            </a:r>
          </a:p>
          <a:p>
            <a:r>
              <a:rPr lang="en-US" altLang="en-US" dirty="0" smtClean="0"/>
              <a:t>Called</a:t>
            </a:r>
          </a:p>
          <a:p>
            <a:pPr lvl="1"/>
            <a:r>
              <a:rPr lang="en-US" altLang="en-US" i="1" dirty="0" smtClean="0"/>
              <a:t>Biomedical medicine </a:t>
            </a:r>
            <a:r>
              <a:rPr lang="en-US" altLang="en-US" dirty="0" smtClean="0"/>
              <a:t>- reflects the premise that identifiable biological cause leads to physical illness</a:t>
            </a:r>
          </a:p>
          <a:p>
            <a:pPr lvl="1"/>
            <a:r>
              <a:rPr lang="en-US" altLang="en-US" i="1" dirty="0" smtClean="0"/>
              <a:t>Western medicine </a:t>
            </a:r>
            <a:r>
              <a:rPr lang="en-US" altLang="en-US" dirty="0" smtClean="0"/>
              <a:t>- suggests this type of medicine only occurs in the Western hemisphere; no longer applicable</a:t>
            </a:r>
          </a:p>
          <a:p>
            <a:pPr lvl="1"/>
            <a:r>
              <a:rPr lang="en-US" altLang="en-US" i="1" dirty="0" smtClean="0"/>
              <a:t>Allopathic medicine </a:t>
            </a:r>
            <a:r>
              <a:rPr lang="en-US" altLang="en-US" dirty="0" smtClean="0"/>
              <a:t>- treatments oppose the processes caused by the disease</a:t>
            </a:r>
          </a:p>
        </p:txBody>
      </p:sp>
      <p:sp>
        <p:nvSpPr>
          <p:cNvPr id="3" name="Slide Number Placeholder 2"/>
          <p:cNvSpPr>
            <a:spLocks noGrp="1"/>
          </p:cNvSpPr>
          <p:nvPr>
            <p:ph type="sldNum" sz="quarter" idx="12"/>
          </p:nvPr>
        </p:nvSpPr>
        <p:spPr/>
        <p:txBody>
          <a:bodyPr/>
          <a:lstStyle/>
          <a:p>
            <a:fld id="{6C93D9FA-D2D4-4D0B-9265-4EBC011233E5}" type="slidenum">
              <a:rPr lang="en-US" smtClean="0"/>
              <a:pPr/>
              <a:t>40</a:t>
            </a:fld>
            <a:endParaRPr lang="en-US"/>
          </a:p>
        </p:txBody>
      </p:sp>
    </p:spTree>
    <p:extLst>
      <p:ext uri="{BB962C8B-B14F-4D97-AF65-F5344CB8AC3E}">
        <p14:creationId xmlns:p14="http://schemas.microsoft.com/office/powerpoint/2010/main" val="362661167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itle 1"/>
          <p:cNvSpPr>
            <a:spLocks noGrp="1"/>
          </p:cNvSpPr>
          <p:nvPr>
            <p:ph type="title"/>
          </p:nvPr>
        </p:nvSpPr>
        <p:spPr/>
        <p:txBody>
          <a:bodyPr/>
          <a:lstStyle/>
          <a:p>
            <a:r>
              <a:rPr lang="en-US" altLang="en-US" smtClean="0"/>
              <a:t>Conventional Medicine</a:t>
            </a:r>
          </a:p>
        </p:txBody>
      </p:sp>
      <p:sp>
        <p:nvSpPr>
          <p:cNvPr id="3" name="Freeform 2"/>
          <p:cNvSpPr/>
          <p:nvPr/>
        </p:nvSpPr>
        <p:spPr>
          <a:xfrm>
            <a:off x="381000" y="1619250"/>
            <a:ext cx="3489325" cy="720725"/>
          </a:xfrm>
          <a:custGeom>
            <a:avLst/>
            <a:gdLst>
              <a:gd name="connsiteX0" fmla="*/ 0 w 3489498"/>
              <a:gd name="connsiteY0" fmla="*/ 0 h 720000"/>
              <a:gd name="connsiteX1" fmla="*/ 3489498 w 3489498"/>
              <a:gd name="connsiteY1" fmla="*/ 0 h 720000"/>
              <a:gd name="connsiteX2" fmla="*/ 3489498 w 3489498"/>
              <a:gd name="connsiteY2" fmla="*/ 720000 h 720000"/>
              <a:gd name="connsiteX3" fmla="*/ 0 w 3489498"/>
              <a:gd name="connsiteY3" fmla="*/ 720000 h 720000"/>
              <a:gd name="connsiteX4" fmla="*/ 0 w 3489498"/>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9498" h="720000">
                <a:moveTo>
                  <a:pt x="0" y="0"/>
                </a:moveTo>
                <a:lnTo>
                  <a:pt x="3489498" y="0"/>
                </a:lnTo>
                <a:lnTo>
                  <a:pt x="3489498" y="720000"/>
                </a:lnTo>
                <a:lnTo>
                  <a:pt x="0" y="720000"/>
                </a:lnTo>
                <a:lnTo>
                  <a:pt x="0" y="0"/>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99136" tIns="113792" rIns="199136" bIns="113792" spcCol="1270" anchor="ctr"/>
          <a:lstStyle/>
          <a:p>
            <a:pPr algn="ctr" defTabSz="1244600">
              <a:lnSpc>
                <a:spcPct val="90000"/>
              </a:lnSpc>
              <a:spcAft>
                <a:spcPct val="35000"/>
              </a:spcAft>
              <a:defRPr/>
            </a:pPr>
            <a:r>
              <a:rPr lang="en-US" sz="2800" b="1" dirty="0"/>
              <a:t>Strengths</a:t>
            </a:r>
          </a:p>
        </p:txBody>
      </p:sp>
      <p:sp>
        <p:nvSpPr>
          <p:cNvPr id="5" name="Freeform 4"/>
          <p:cNvSpPr/>
          <p:nvPr/>
        </p:nvSpPr>
        <p:spPr>
          <a:xfrm>
            <a:off x="381000" y="2339975"/>
            <a:ext cx="3489325" cy="3843338"/>
          </a:xfrm>
          <a:custGeom>
            <a:avLst/>
            <a:gdLst>
              <a:gd name="connsiteX0" fmla="*/ 0 w 3489498"/>
              <a:gd name="connsiteY0" fmla="*/ 0 h 3843000"/>
              <a:gd name="connsiteX1" fmla="*/ 3489498 w 3489498"/>
              <a:gd name="connsiteY1" fmla="*/ 0 h 3843000"/>
              <a:gd name="connsiteX2" fmla="*/ 3489498 w 3489498"/>
              <a:gd name="connsiteY2" fmla="*/ 3843000 h 3843000"/>
              <a:gd name="connsiteX3" fmla="*/ 0 w 3489498"/>
              <a:gd name="connsiteY3" fmla="*/ 3843000 h 3843000"/>
              <a:gd name="connsiteX4" fmla="*/ 0 w 3489498"/>
              <a:gd name="connsiteY4" fmla="*/ 0 h 3843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9498" h="3843000">
                <a:moveTo>
                  <a:pt x="0" y="0"/>
                </a:moveTo>
                <a:lnTo>
                  <a:pt x="3489498" y="0"/>
                </a:lnTo>
                <a:lnTo>
                  <a:pt x="3489498" y="3843000"/>
                </a:lnTo>
                <a:lnTo>
                  <a:pt x="0" y="3843000"/>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128016" tIns="128016" rIns="170688" bIns="192024" spcCol="1270"/>
          <a:lstStyle/>
          <a:p>
            <a:pPr marL="228600" lvl="1" indent="-228600" defTabSz="1066800">
              <a:lnSpc>
                <a:spcPct val="90000"/>
              </a:lnSpc>
              <a:spcAft>
                <a:spcPct val="15000"/>
              </a:spcAft>
              <a:buFontTx/>
              <a:buChar char="••"/>
              <a:defRPr/>
            </a:pPr>
            <a:r>
              <a:rPr lang="en-US" sz="2400" dirty="0"/>
              <a:t>High-tech diagnostic tests and treatments</a:t>
            </a:r>
          </a:p>
          <a:p>
            <a:pPr marL="228600" lvl="1" indent="-228600" defTabSz="1066800">
              <a:lnSpc>
                <a:spcPct val="90000"/>
              </a:lnSpc>
              <a:spcAft>
                <a:spcPct val="15000"/>
              </a:spcAft>
              <a:buFontTx/>
              <a:buChar char="••"/>
              <a:defRPr/>
            </a:pPr>
            <a:r>
              <a:rPr lang="en-US" sz="2400" dirty="0"/>
              <a:t>Emergency management of physical trauma</a:t>
            </a:r>
          </a:p>
          <a:p>
            <a:pPr marL="228600" lvl="1" indent="-228600" defTabSz="1066800">
              <a:lnSpc>
                <a:spcPct val="90000"/>
              </a:lnSpc>
              <a:spcAft>
                <a:spcPct val="15000"/>
              </a:spcAft>
              <a:buFontTx/>
              <a:buChar char="••"/>
              <a:defRPr/>
            </a:pPr>
            <a:r>
              <a:rPr lang="en-US" sz="2400" dirty="0"/>
              <a:t>Critical care for conditions such as heart attacks</a:t>
            </a:r>
          </a:p>
          <a:p>
            <a:pPr marL="228600" lvl="1" indent="-228600" defTabSz="1066800">
              <a:lnSpc>
                <a:spcPct val="90000"/>
              </a:lnSpc>
              <a:spcAft>
                <a:spcPct val="15000"/>
              </a:spcAft>
              <a:buFontTx/>
              <a:buChar char="••"/>
              <a:defRPr/>
            </a:pPr>
            <a:r>
              <a:rPr lang="en-US" sz="2400" dirty="0"/>
              <a:t>Prevention of illnesses through vaccinations</a:t>
            </a:r>
          </a:p>
        </p:txBody>
      </p:sp>
      <p:sp>
        <p:nvSpPr>
          <p:cNvPr id="7" name="Freeform 6"/>
          <p:cNvSpPr/>
          <p:nvPr/>
        </p:nvSpPr>
        <p:spPr>
          <a:xfrm>
            <a:off x="4359275" y="1619250"/>
            <a:ext cx="3489325" cy="720725"/>
          </a:xfrm>
          <a:custGeom>
            <a:avLst/>
            <a:gdLst>
              <a:gd name="connsiteX0" fmla="*/ 0 w 3489498"/>
              <a:gd name="connsiteY0" fmla="*/ 0 h 720000"/>
              <a:gd name="connsiteX1" fmla="*/ 3489498 w 3489498"/>
              <a:gd name="connsiteY1" fmla="*/ 0 h 720000"/>
              <a:gd name="connsiteX2" fmla="*/ 3489498 w 3489498"/>
              <a:gd name="connsiteY2" fmla="*/ 720000 h 720000"/>
              <a:gd name="connsiteX3" fmla="*/ 0 w 3489498"/>
              <a:gd name="connsiteY3" fmla="*/ 720000 h 720000"/>
              <a:gd name="connsiteX4" fmla="*/ 0 w 3489498"/>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9498" h="720000">
                <a:moveTo>
                  <a:pt x="0" y="0"/>
                </a:moveTo>
                <a:lnTo>
                  <a:pt x="3489498" y="0"/>
                </a:lnTo>
                <a:lnTo>
                  <a:pt x="3489498" y="720000"/>
                </a:lnTo>
                <a:lnTo>
                  <a:pt x="0" y="720000"/>
                </a:lnTo>
                <a:lnTo>
                  <a:pt x="0" y="0"/>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99136" tIns="113792" rIns="199136" bIns="113792" spcCol="1270" anchor="ctr"/>
          <a:lstStyle/>
          <a:p>
            <a:pPr algn="ctr" defTabSz="1244600">
              <a:lnSpc>
                <a:spcPct val="90000"/>
              </a:lnSpc>
              <a:spcAft>
                <a:spcPct val="35000"/>
              </a:spcAft>
              <a:defRPr/>
            </a:pPr>
            <a:r>
              <a:rPr lang="en-US" sz="2800" b="1" dirty="0"/>
              <a:t>Weaknesses</a:t>
            </a:r>
            <a:endParaRPr lang="en-US" sz="3200" b="1" dirty="0"/>
          </a:p>
        </p:txBody>
      </p:sp>
      <p:sp>
        <p:nvSpPr>
          <p:cNvPr id="8" name="Freeform 7"/>
          <p:cNvSpPr/>
          <p:nvPr/>
        </p:nvSpPr>
        <p:spPr>
          <a:xfrm>
            <a:off x="4359275" y="2339975"/>
            <a:ext cx="3489325" cy="3843338"/>
          </a:xfrm>
          <a:custGeom>
            <a:avLst/>
            <a:gdLst>
              <a:gd name="connsiteX0" fmla="*/ 0 w 3489498"/>
              <a:gd name="connsiteY0" fmla="*/ 0 h 3843000"/>
              <a:gd name="connsiteX1" fmla="*/ 3489498 w 3489498"/>
              <a:gd name="connsiteY1" fmla="*/ 0 h 3843000"/>
              <a:gd name="connsiteX2" fmla="*/ 3489498 w 3489498"/>
              <a:gd name="connsiteY2" fmla="*/ 3843000 h 3843000"/>
              <a:gd name="connsiteX3" fmla="*/ 0 w 3489498"/>
              <a:gd name="connsiteY3" fmla="*/ 3843000 h 3843000"/>
              <a:gd name="connsiteX4" fmla="*/ 0 w 3489498"/>
              <a:gd name="connsiteY4" fmla="*/ 0 h 3843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9498" h="3843000">
                <a:moveTo>
                  <a:pt x="0" y="0"/>
                </a:moveTo>
                <a:lnTo>
                  <a:pt x="3489498" y="0"/>
                </a:lnTo>
                <a:lnTo>
                  <a:pt x="3489498" y="3843000"/>
                </a:lnTo>
                <a:lnTo>
                  <a:pt x="0" y="3843000"/>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128016" tIns="128016" rIns="170688" bIns="192024" spcCol="1270"/>
          <a:lstStyle/>
          <a:p>
            <a:pPr marL="228600" lvl="1" indent="-228600" defTabSz="1066800">
              <a:lnSpc>
                <a:spcPct val="90000"/>
              </a:lnSpc>
              <a:spcAft>
                <a:spcPct val="15000"/>
              </a:spcAft>
              <a:buFontTx/>
              <a:buChar char="••"/>
              <a:defRPr/>
            </a:pPr>
            <a:r>
              <a:rPr lang="en-US" sz="2400" dirty="0"/>
              <a:t>Emphasis on biological disease factors over social and psychological contributors</a:t>
            </a:r>
          </a:p>
          <a:p>
            <a:pPr marL="228600" lvl="1" indent="-228600" defTabSz="1066800">
              <a:lnSpc>
                <a:spcPct val="90000"/>
              </a:lnSpc>
              <a:spcAft>
                <a:spcPct val="15000"/>
              </a:spcAft>
              <a:buFontTx/>
              <a:buChar char="••"/>
              <a:defRPr/>
            </a:pPr>
            <a:r>
              <a:rPr lang="en-US" sz="2400" dirty="0"/>
              <a:t>Insufficient attention to health promotion and disease prevention</a:t>
            </a:r>
          </a:p>
          <a:p>
            <a:pPr marL="228600" lvl="1" indent="-228600" defTabSz="1066800">
              <a:lnSpc>
                <a:spcPct val="90000"/>
              </a:lnSpc>
              <a:spcAft>
                <a:spcPct val="15000"/>
              </a:spcAft>
              <a:buFontTx/>
              <a:buChar char="••"/>
              <a:defRPr/>
            </a:pPr>
            <a:r>
              <a:rPr lang="en-US" sz="2400" dirty="0"/>
              <a:t>Inadequacies in managing chronic disease conditions</a:t>
            </a:r>
          </a:p>
        </p:txBody>
      </p:sp>
      <p:sp>
        <p:nvSpPr>
          <p:cNvPr id="4" name="Slide Number Placeholder 3"/>
          <p:cNvSpPr>
            <a:spLocks noGrp="1"/>
          </p:cNvSpPr>
          <p:nvPr>
            <p:ph type="sldNum" sz="quarter" idx="12"/>
          </p:nvPr>
        </p:nvSpPr>
        <p:spPr/>
        <p:txBody>
          <a:bodyPr/>
          <a:lstStyle/>
          <a:p>
            <a:fld id="{6C93D9FA-D2D4-4D0B-9265-4EBC011233E5}" type="slidenum">
              <a:rPr lang="en-US" smtClean="0"/>
              <a:pPr/>
              <a:t>41</a:t>
            </a:fld>
            <a:endParaRPr lang="en-US"/>
          </a:p>
        </p:txBody>
      </p:sp>
    </p:spTree>
    <p:extLst>
      <p:ext uri="{BB962C8B-B14F-4D97-AF65-F5344CB8AC3E}">
        <p14:creationId xmlns:p14="http://schemas.microsoft.com/office/powerpoint/2010/main" val="2668924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500"/>
                                        <p:tgtEl>
                                          <p:spTgt spid="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childTnLst>
                          </p:cTn>
                        </p:par>
                        <p:par>
                          <p:cTn id="17" fill="hold" nodeType="afterGroup">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up)">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US" altLang="en-US" smtClean="0"/>
              <a:t>Health Promotion</a:t>
            </a:r>
          </a:p>
        </p:txBody>
      </p:sp>
      <p:sp>
        <p:nvSpPr>
          <p:cNvPr id="18434" name="Content Placeholder 2"/>
          <p:cNvSpPr>
            <a:spLocks noGrp="1"/>
          </p:cNvSpPr>
          <p:nvPr>
            <p:ph idx="1"/>
          </p:nvPr>
        </p:nvSpPr>
        <p:spPr/>
        <p:txBody>
          <a:bodyPr/>
          <a:lstStyle/>
          <a:p>
            <a:r>
              <a:rPr lang="en-US" altLang="en-US" smtClean="0"/>
              <a:t>Process of enabling people to increase control over, and to improve their health</a:t>
            </a:r>
          </a:p>
          <a:p>
            <a:r>
              <a:rPr lang="en-US" altLang="en-US" smtClean="0"/>
              <a:t>Focuses on: </a:t>
            </a:r>
          </a:p>
          <a:p>
            <a:pPr lvl="1"/>
            <a:r>
              <a:rPr lang="en-US" altLang="en-US" smtClean="0"/>
              <a:t>shifting the emphasis from sick care to disease prevention and health promotion</a:t>
            </a:r>
          </a:p>
          <a:p>
            <a:pPr lvl="1"/>
            <a:r>
              <a:rPr lang="en-US" altLang="en-US" smtClean="0"/>
              <a:t>educating patients about lifestyles that promote health and wellness</a:t>
            </a:r>
          </a:p>
          <a:p>
            <a:r>
              <a:rPr lang="en-US" altLang="en-US" smtClean="0"/>
              <a:t>Proposes patient-centered medical home</a:t>
            </a:r>
          </a:p>
          <a:p>
            <a:r>
              <a:rPr lang="en-US" altLang="en-US" smtClean="0"/>
              <a:t>Asserts that treatments must have evidence of effectiveness</a:t>
            </a:r>
          </a:p>
        </p:txBody>
      </p:sp>
      <p:sp>
        <p:nvSpPr>
          <p:cNvPr id="3" name="Slide Number Placeholder 2"/>
          <p:cNvSpPr>
            <a:spLocks noGrp="1"/>
          </p:cNvSpPr>
          <p:nvPr>
            <p:ph type="sldNum" sz="quarter" idx="12"/>
          </p:nvPr>
        </p:nvSpPr>
        <p:spPr/>
        <p:txBody>
          <a:bodyPr/>
          <a:lstStyle/>
          <a:p>
            <a:fld id="{6C93D9FA-D2D4-4D0B-9265-4EBC011233E5}" type="slidenum">
              <a:rPr lang="en-US" smtClean="0"/>
              <a:pPr/>
              <a:t>42</a:t>
            </a:fld>
            <a:endParaRPr lang="en-US"/>
          </a:p>
        </p:txBody>
      </p:sp>
    </p:spTree>
    <p:extLst>
      <p:ext uri="{BB962C8B-B14F-4D97-AF65-F5344CB8AC3E}">
        <p14:creationId xmlns:p14="http://schemas.microsoft.com/office/powerpoint/2010/main" val="22723450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r>
              <a:rPr lang="en-US" altLang="en-US" smtClean="0"/>
              <a:t>Health Promotion</a:t>
            </a:r>
          </a:p>
        </p:txBody>
      </p:sp>
      <p:sp>
        <p:nvSpPr>
          <p:cNvPr id="19458" name="Content Placeholder 2"/>
          <p:cNvSpPr>
            <a:spLocks noGrp="1"/>
          </p:cNvSpPr>
          <p:nvPr>
            <p:ph idx="1"/>
          </p:nvPr>
        </p:nvSpPr>
        <p:spPr/>
        <p:txBody>
          <a:bodyPr/>
          <a:lstStyle/>
          <a:p>
            <a:r>
              <a:rPr lang="en-US" altLang="en-US" smtClean="0"/>
              <a:t>Requires the participation of:</a:t>
            </a:r>
          </a:p>
          <a:p>
            <a:pPr lvl="1"/>
            <a:r>
              <a:rPr lang="en-US" altLang="en-US" smtClean="0"/>
              <a:t>individuals</a:t>
            </a:r>
          </a:p>
          <a:p>
            <a:pPr lvl="1"/>
            <a:r>
              <a:rPr lang="en-US" altLang="en-US" smtClean="0"/>
              <a:t>families</a:t>
            </a:r>
          </a:p>
          <a:p>
            <a:pPr lvl="1"/>
            <a:r>
              <a:rPr lang="en-US" altLang="en-US" smtClean="0"/>
              <a:t>communities</a:t>
            </a:r>
          </a:p>
          <a:p>
            <a:pPr lvl="1"/>
            <a:r>
              <a:rPr lang="en-US" altLang="en-US" smtClean="0"/>
              <a:t>food industry</a:t>
            </a:r>
          </a:p>
          <a:p>
            <a:pPr lvl="1"/>
            <a:r>
              <a:rPr lang="en-US" altLang="en-US" smtClean="0"/>
              <a:t>government</a:t>
            </a:r>
          </a:p>
          <a:p>
            <a:endParaRPr lang="en-US" altLang="en-US" smtClean="0"/>
          </a:p>
          <a:p>
            <a:endParaRPr lang="en-US" altLang="en-US"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43</a:t>
            </a:fld>
            <a:endParaRPr lang="en-US"/>
          </a:p>
        </p:txBody>
      </p:sp>
    </p:spTree>
    <p:extLst>
      <p:ext uri="{BB962C8B-B14F-4D97-AF65-F5344CB8AC3E}">
        <p14:creationId xmlns:p14="http://schemas.microsoft.com/office/powerpoint/2010/main" val="5031216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smtClean="0"/>
              <a:t>Providers of conventional medicine</a:t>
            </a:r>
            <a:endParaRPr lang="en-CA" dirty="0"/>
          </a:p>
        </p:txBody>
      </p:sp>
      <p:sp>
        <p:nvSpPr>
          <p:cNvPr id="3" name="Content Placeholder 2"/>
          <p:cNvSpPr>
            <a:spLocks noGrp="1"/>
          </p:cNvSpPr>
          <p:nvPr>
            <p:ph idx="1"/>
          </p:nvPr>
        </p:nvSpPr>
        <p:spPr>
          <a:xfrm>
            <a:off x="457200" y="1052736"/>
            <a:ext cx="8229600" cy="5073427"/>
          </a:xfrm>
        </p:spPr>
        <p:txBody>
          <a:bodyPr>
            <a:normAutofit fontScale="77500" lnSpcReduction="20000"/>
          </a:bodyPr>
          <a:lstStyle/>
          <a:p>
            <a:r>
              <a:rPr lang="en-US" dirty="0" smtClean="0"/>
              <a:t>Physicians are the top of the hierarchy and include medical doctors and osteopathic doctors</a:t>
            </a:r>
            <a:r>
              <a:rPr lang="en-CA" dirty="0" smtClean="0"/>
              <a:t>:</a:t>
            </a:r>
          </a:p>
          <a:p>
            <a:pPr lvl="1"/>
            <a:r>
              <a:rPr lang="en-US" dirty="0" smtClean="0"/>
              <a:t>Primary care professionals who provide diagnoses and treatment for common acute and chronic conditions and include family physicians, internal medicine, pediatrics, geriatrics, obstetrics and gynecologists and specialists (neurology, cardiology, gastroenterology, immunology, etc.)</a:t>
            </a:r>
          </a:p>
          <a:p>
            <a:r>
              <a:rPr lang="en-US" dirty="0" smtClean="0"/>
              <a:t>Nurses who provide supporting care and include registered nurses and nurse practitioners</a:t>
            </a:r>
          </a:p>
          <a:p>
            <a:r>
              <a:rPr lang="en-US" dirty="0" smtClean="0"/>
              <a:t>Physician assistants</a:t>
            </a:r>
          </a:p>
          <a:p>
            <a:r>
              <a:rPr lang="en-US" dirty="0" smtClean="0"/>
              <a:t>Dentists including dental surgeons and medical dentists</a:t>
            </a:r>
          </a:p>
          <a:p>
            <a:r>
              <a:rPr lang="en-US" dirty="0" smtClean="0"/>
              <a:t>Optometrists and ophthalmologists</a:t>
            </a:r>
          </a:p>
          <a:p>
            <a:r>
              <a:rPr lang="en-US" dirty="0" smtClean="0"/>
              <a:t>Podiatrists</a:t>
            </a:r>
          </a:p>
          <a:p>
            <a:r>
              <a:rPr lang="en-US" dirty="0" smtClean="0"/>
              <a:t>Physical therapists</a:t>
            </a:r>
          </a:p>
          <a:p>
            <a:r>
              <a:rPr lang="en-US" dirty="0" smtClean="0"/>
              <a:t>Clinical social workers including psychologists and psychiatrists</a:t>
            </a:r>
          </a:p>
        </p:txBody>
      </p:sp>
      <p:sp>
        <p:nvSpPr>
          <p:cNvPr id="4" name="Slide Number Placeholder 3"/>
          <p:cNvSpPr>
            <a:spLocks noGrp="1"/>
          </p:cNvSpPr>
          <p:nvPr>
            <p:ph type="sldNum" sz="quarter" idx="12"/>
          </p:nvPr>
        </p:nvSpPr>
        <p:spPr/>
        <p:txBody>
          <a:bodyPr/>
          <a:lstStyle/>
          <a:p>
            <a:fld id="{6C93D9FA-D2D4-4D0B-9265-4EBC011233E5}" type="slidenum">
              <a:rPr lang="en-US" smtClean="0"/>
              <a:pPr/>
              <a:t>44</a:t>
            </a:fld>
            <a:endParaRPr lang="en-US"/>
          </a:p>
        </p:txBody>
      </p:sp>
    </p:spTree>
    <p:extLst>
      <p:ext uri="{BB962C8B-B14F-4D97-AF65-F5344CB8AC3E}">
        <p14:creationId xmlns:p14="http://schemas.microsoft.com/office/powerpoint/2010/main" val="3613051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altLang="en-US" smtClean="0"/>
              <a:t>Allied Health Professionals</a:t>
            </a:r>
          </a:p>
        </p:txBody>
      </p:sp>
      <p:sp>
        <p:nvSpPr>
          <p:cNvPr id="12291" name="Content Placeholder 2"/>
          <p:cNvSpPr>
            <a:spLocks noGrp="1"/>
          </p:cNvSpPr>
          <p:nvPr>
            <p:ph idx="1"/>
          </p:nvPr>
        </p:nvSpPr>
        <p:spPr/>
        <p:txBody>
          <a:bodyPr/>
          <a:lstStyle/>
          <a:p>
            <a:r>
              <a:rPr lang="en-US" altLang="en-US" smtClean="0"/>
              <a:t>Public health professionals </a:t>
            </a:r>
            <a:r>
              <a:rPr lang="en-US" altLang="en-US" b="1" smtClean="0"/>
              <a:t>- </a:t>
            </a:r>
            <a:r>
              <a:rPr lang="en-US" altLang="en-US" smtClean="0"/>
              <a:t>examine population trends, identify disease outbreaks and:</a:t>
            </a:r>
          </a:p>
          <a:p>
            <a:pPr lvl="1"/>
            <a:r>
              <a:rPr lang="en-US" altLang="en-US" smtClean="0"/>
              <a:t>reduce health hazards</a:t>
            </a:r>
          </a:p>
          <a:p>
            <a:pPr lvl="1"/>
            <a:r>
              <a:rPr lang="en-US" altLang="en-US" smtClean="0"/>
              <a:t>protect health</a:t>
            </a:r>
          </a:p>
          <a:p>
            <a:pPr lvl="1"/>
            <a:r>
              <a:rPr lang="en-US" altLang="en-US" smtClean="0"/>
              <a:t>improve health-care access for entire populations </a:t>
            </a:r>
            <a:endParaRPr lang="en-US" altLang="en-US" b="1" smtClean="0"/>
          </a:p>
          <a:p>
            <a:pPr lvl="1"/>
            <a:endParaRPr lang="en-US" altLang="en-US" smtClean="0"/>
          </a:p>
        </p:txBody>
      </p:sp>
      <p:sp>
        <p:nvSpPr>
          <p:cNvPr id="12292" name="Slide Number Placeholder 3"/>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ts val="600"/>
              </a:spcBef>
              <a:buFont typeface="Arial" pitchFamily="34" charset="0"/>
              <a:buChar char="•"/>
              <a:defRPr sz="2800">
                <a:solidFill>
                  <a:schemeClr val="tx1"/>
                </a:solidFill>
                <a:latin typeface="Calibri" pitchFamily="34" charset="0"/>
                <a:ea typeface="MS PGothic" pitchFamily="34" charset="-128"/>
              </a:defRPr>
            </a:lvl1pPr>
            <a:lvl2pPr marL="742950" indent="-285750" eaLnBrk="0" hangingPunct="0">
              <a:spcBef>
                <a:spcPts val="600"/>
              </a:spcBef>
              <a:buFont typeface="Arial" pitchFamily="34" charset="0"/>
              <a:buChar char="–"/>
              <a:defRPr sz="2600">
                <a:solidFill>
                  <a:schemeClr val="tx1"/>
                </a:solidFill>
                <a:latin typeface="Calibri" pitchFamily="34" charset="0"/>
                <a:ea typeface="MS PGothic" pitchFamily="34" charset="-128"/>
              </a:defRPr>
            </a:lvl2pPr>
            <a:lvl3pPr marL="1143000" indent="-228600" eaLnBrk="0" hangingPunct="0">
              <a:spcBef>
                <a:spcPts val="600"/>
              </a:spcBef>
              <a:buFont typeface="Arial" pitchFamily="34" charset="0"/>
              <a:buChar char="•"/>
              <a:defRPr sz="2400">
                <a:solidFill>
                  <a:schemeClr val="tx1"/>
                </a:solidFill>
                <a:latin typeface="Calibri" pitchFamily="34" charset="0"/>
                <a:ea typeface="MS PGothic" pitchFamily="34" charset="-128"/>
              </a:defRPr>
            </a:lvl3pPr>
            <a:lvl4pPr marL="16002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eaLnBrk="0" hangingPunct="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eaLnBrk="1" hangingPunct="1">
              <a:spcBef>
                <a:spcPct val="0"/>
              </a:spcBef>
              <a:buFontTx/>
              <a:buNone/>
            </a:pPr>
            <a:r>
              <a:rPr lang="en-US" altLang="en-US" sz="1200"/>
              <a:t>2-</a:t>
            </a:r>
            <a:fld id="{CFB46E36-E057-49BA-BA3E-60EC9D1B4A4C}" type="slidenum">
              <a:rPr lang="en-US" altLang="en-US" sz="1200"/>
              <a:pPr eaLnBrk="1" hangingPunct="1">
                <a:spcBef>
                  <a:spcPct val="0"/>
                </a:spcBef>
                <a:buFontTx/>
                <a:buNone/>
              </a:pPr>
              <a:t>45</a:t>
            </a:fld>
            <a:endParaRPr lang="en-US" altLang="en-US" sz="1200"/>
          </a:p>
        </p:txBody>
      </p:sp>
    </p:spTree>
    <p:extLst>
      <p:ext uri="{BB962C8B-B14F-4D97-AF65-F5344CB8AC3E}">
        <p14:creationId xmlns:p14="http://schemas.microsoft.com/office/powerpoint/2010/main" val="338397009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smtClean="0"/>
              <a:t>Types of care</a:t>
            </a:r>
            <a:endParaRPr lang="en-CA" dirty="0"/>
          </a:p>
        </p:txBody>
      </p:sp>
      <p:sp>
        <p:nvSpPr>
          <p:cNvPr id="3" name="Content Placeholder 2"/>
          <p:cNvSpPr>
            <a:spLocks noGrp="1"/>
          </p:cNvSpPr>
          <p:nvPr>
            <p:ph idx="1"/>
          </p:nvPr>
        </p:nvSpPr>
        <p:spPr>
          <a:xfrm>
            <a:off x="457200" y="1052736"/>
            <a:ext cx="8229600" cy="5073427"/>
          </a:xfrm>
        </p:spPr>
        <p:txBody>
          <a:bodyPr>
            <a:normAutofit fontScale="85000" lnSpcReduction="20000"/>
          </a:bodyPr>
          <a:lstStyle/>
          <a:p>
            <a:r>
              <a:rPr lang="en-US" dirty="0" smtClean="0"/>
              <a:t>Primary prevention involves prevention of disease from occurring through vaccination and education about healthy lifestyles and risk reduction</a:t>
            </a:r>
          </a:p>
          <a:p>
            <a:pPr lvl="1"/>
            <a:r>
              <a:rPr lang="en-US" dirty="0" smtClean="0"/>
              <a:t>Vaccination for infectious diseases, diet exercise for chronic diseases, condom use for sexually transmitted diseases, helmet use and seat belt use</a:t>
            </a:r>
          </a:p>
          <a:p>
            <a:r>
              <a:rPr lang="en-US" dirty="0" smtClean="0"/>
              <a:t>Secondary prevention involves identifying diseases early so that prompt treatment be provided for specific diseases. Early detection involves the use of screening methods</a:t>
            </a:r>
          </a:p>
          <a:p>
            <a:pPr lvl="1"/>
            <a:r>
              <a:rPr lang="en-US" dirty="0" smtClean="0"/>
              <a:t>Mammograms for breast cancer, pap test for cervical cancer, PSA test for prostate cancer</a:t>
            </a:r>
          </a:p>
          <a:p>
            <a:r>
              <a:rPr lang="en-US" dirty="0" smtClean="0"/>
              <a:t>Tertiary prevention targets people who have the disease so that early intervention can be provided to prevent disease progression.</a:t>
            </a:r>
          </a:p>
          <a:p>
            <a:pPr lvl="1"/>
            <a:r>
              <a:rPr lang="en-US" dirty="0" smtClean="0"/>
              <a:t>Early intervention for breast cancer, diet, exercise and drugs for diabetes, hypertension and other chronic conditions</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46</a:t>
            </a:fld>
            <a:endParaRPr lang="en-US"/>
          </a:p>
        </p:txBody>
      </p:sp>
    </p:spTree>
    <p:extLst>
      <p:ext uri="{BB962C8B-B14F-4D97-AF65-F5344CB8AC3E}">
        <p14:creationId xmlns:p14="http://schemas.microsoft.com/office/powerpoint/2010/main" val="32411956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US" dirty="0" smtClean="0"/>
              <a:t>Health promotion</a:t>
            </a:r>
            <a:endParaRPr lang="en-CA" dirty="0"/>
          </a:p>
        </p:txBody>
      </p:sp>
      <p:sp>
        <p:nvSpPr>
          <p:cNvPr id="3" name="Content Placeholder 2"/>
          <p:cNvSpPr>
            <a:spLocks noGrp="1"/>
          </p:cNvSpPr>
          <p:nvPr>
            <p:ph idx="1"/>
          </p:nvPr>
        </p:nvSpPr>
        <p:spPr>
          <a:xfrm>
            <a:off x="457200" y="1052736"/>
            <a:ext cx="8229600" cy="5073427"/>
          </a:xfrm>
        </p:spPr>
        <p:txBody>
          <a:bodyPr>
            <a:normAutofit fontScale="85000" lnSpcReduction="10000"/>
          </a:bodyPr>
          <a:lstStyle/>
          <a:p>
            <a:r>
              <a:rPr lang="en-US" dirty="0" smtClean="0"/>
              <a:t>Health promotion – WHO defines health promotion as a process of enabling people to increase control over and to improve their health status.</a:t>
            </a:r>
          </a:p>
          <a:p>
            <a:r>
              <a:rPr lang="en-US" dirty="0" smtClean="0"/>
              <a:t>The goal is to enhance physical, mental and social well-being. This is achieved by securing adequate income, improving working conditions, providing adequate housing, safe </a:t>
            </a:r>
            <a:r>
              <a:rPr lang="en-US" dirty="0" err="1" smtClean="0"/>
              <a:t>neighbourhoods</a:t>
            </a:r>
            <a:r>
              <a:rPr lang="en-US" dirty="0" smtClean="0"/>
              <a:t>, providing food security, clean air and water and quality education</a:t>
            </a:r>
          </a:p>
          <a:p>
            <a:r>
              <a:rPr lang="en-US" dirty="0" smtClean="0"/>
              <a:t>Different levels of government, educators, health professionals, public health agencies and others need to work together towards health promotion so that communities and populations are healthier</a:t>
            </a:r>
          </a:p>
          <a:p>
            <a:r>
              <a:rPr lang="en-US" dirty="0" smtClean="0"/>
              <a:t>Healthier countries are economically and resourcefully richer</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47</a:t>
            </a:fld>
            <a:endParaRPr lang="en-US"/>
          </a:p>
        </p:txBody>
      </p:sp>
    </p:spTree>
    <p:extLst>
      <p:ext uri="{BB962C8B-B14F-4D97-AF65-F5344CB8AC3E}">
        <p14:creationId xmlns:p14="http://schemas.microsoft.com/office/powerpoint/2010/main" val="613526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p:txBody>
          <a:bodyPr>
            <a:normAutofit fontScale="90000"/>
          </a:bodyPr>
          <a:lstStyle/>
          <a:p>
            <a:r>
              <a:rPr lang="en-US" altLang="en-US" dirty="0" smtClean="0"/>
              <a:t>Learning Objectives for complementary and alternative medicine</a:t>
            </a:r>
          </a:p>
        </p:txBody>
      </p:sp>
      <p:sp>
        <p:nvSpPr>
          <p:cNvPr id="20482" name="Content Placeholder 2"/>
          <p:cNvSpPr>
            <a:spLocks noGrp="1"/>
          </p:cNvSpPr>
          <p:nvPr>
            <p:ph idx="1"/>
          </p:nvPr>
        </p:nvSpPr>
        <p:spPr/>
        <p:txBody>
          <a:bodyPr/>
          <a:lstStyle/>
          <a:p>
            <a:pPr marL="514350" indent="-514350">
              <a:buFont typeface="+mj-lt"/>
              <a:buAutoNum type="arabicPeriod"/>
              <a:defRPr/>
            </a:pPr>
            <a:r>
              <a:rPr lang="en-US" dirty="0">
                <a:ea typeface="ＭＳ Ｐゴシック" charset="0"/>
              </a:rPr>
              <a:t>Define complementary and alternative medicine.</a:t>
            </a:r>
          </a:p>
          <a:p>
            <a:pPr marL="514350" indent="-514350">
              <a:buFont typeface="+mj-lt"/>
              <a:buAutoNum type="arabicPeriod"/>
              <a:defRPr/>
            </a:pPr>
            <a:r>
              <a:rPr lang="en-US" dirty="0">
                <a:ea typeface="ＭＳ Ｐゴシック" charset="0"/>
              </a:rPr>
              <a:t>Examine statistics and trends in the use of complementary and alternative medicine.</a:t>
            </a:r>
          </a:p>
          <a:p>
            <a:pPr marL="514350" indent="-514350">
              <a:buFont typeface="+mj-lt"/>
              <a:buAutoNum type="arabicPeriod"/>
              <a:defRPr/>
            </a:pPr>
            <a:r>
              <a:rPr lang="en-US" dirty="0">
                <a:ea typeface="ＭＳ Ｐゴシック" charset="0"/>
              </a:rPr>
              <a:t>Discuss the major categories of complementary and alternative medicine and provide evidence for effectiveness and safety</a:t>
            </a:r>
            <a:r>
              <a:rPr lang="en-US" dirty="0" smtClean="0">
                <a:ea typeface="ＭＳ Ｐゴシック" charset="0"/>
              </a:rPr>
              <a:t>.</a:t>
            </a:r>
            <a:endParaRPr lang="en-US" dirty="0">
              <a:ea typeface="ＭＳ Ｐゴシック" charset="0"/>
            </a:endParaRPr>
          </a:p>
          <a:p>
            <a:pPr marL="514350" indent="-514350">
              <a:buFont typeface="+mj-lt"/>
              <a:buAutoNum type="arabicPeriod"/>
              <a:defRPr/>
            </a:pPr>
            <a:endParaRPr lang="en-US" dirty="0">
              <a:ea typeface="ＭＳ Ｐゴシック" charset="0"/>
            </a:endParaRPr>
          </a:p>
          <a:p>
            <a:pPr>
              <a:buFont typeface="Arial" charset="0"/>
              <a:buChar char="•"/>
              <a:defRPr/>
            </a:pPr>
            <a:endParaRPr lang="en-US" dirty="0">
              <a:ea typeface="ＭＳ Ｐゴシック" charset="0"/>
            </a:endParaRPr>
          </a:p>
        </p:txBody>
      </p:sp>
      <p:sp>
        <p:nvSpPr>
          <p:cNvPr id="3" name="Slide Number Placeholder 2"/>
          <p:cNvSpPr>
            <a:spLocks noGrp="1"/>
          </p:cNvSpPr>
          <p:nvPr>
            <p:ph type="sldNum" sz="quarter" idx="12"/>
          </p:nvPr>
        </p:nvSpPr>
        <p:spPr/>
        <p:txBody>
          <a:bodyPr/>
          <a:lstStyle/>
          <a:p>
            <a:fld id="{6C93D9FA-D2D4-4D0B-9265-4EBC011233E5}" type="slidenum">
              <a:rPr lang="en-US" smtClean="0"/>
              <a:pPr/>
              <a:t>48</a:t>
            </a:fld>
            <a:endParaRPr lang="en-US"/>
          </a:p>
        </p:txBody>
      </p:sp>
    </p:spTree>
    <p:extLst>
      <p:ext uri="{BB962C8B-B14F-4D97-AF65-F5344CB8AC3E}">
        <p14:creationId xmlns:p14="http://schemas.microsoft.com/office/powerpoint/2010/main" val="154111628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152400"/>
            <a:ext cx="8229600" cy="1143000"/>
          </a:xfrm>
        </p:spPr>
        <p:txBody>
          <a:bodyPr>
            <a:normAutofit fontScale="90000"/>
          </a:bodyPr>
          <a:lstStyle/>
          <a:p>
            <a:pPr>
              <a:defRPr/>
            </a:pPr>
            <a:r>
              <a:rPr lang="en-US" dirty="0">
                <a:ea typeface="ＭＳ Ｐゴシック" charset="0"/>
                <a:cs typeface="+mj-cs"/>
              </a:rPr>
              <a:t>Complementary and Alternative Medicine (CAM) </a:t>
            </a:r>
          </a:p>
        </p:txBody>
      </p:sp>
      <p:sp>
        <p:nvSpPr>
          <p:cNvPr id="21506" name="Content Placeholder 2"/>
          <p:cNvSpPr>
            <a:spLocks noGrp="1"/>
          </p:cNvSpPr>
          <p:nvPr>
            <p:ph idx="1"/>
          </p:nvPr>
        </p:nvSpPr>
        <p:spPr/>
        <p:txBody>
          <a:bodyPr>
            <a:normAutofit fontScale="85000" lnSpcReduction="20000"/>
          </a:bodyPr>
          <a:lstStyle/>
          <a:p>
            <a:r>
              <a:rPr lang="en-US" altLang="en-US" dirty="0" smtClean="0"/>
              <a:t>Complementary and alternative therapies encompasses a diverse group of therapies considered outside of the realm of conventional medicine</a:t>
            </a:r>
          </a:p>
          <a:p>
            <a:r>
              <a:rPr lang="en-US" altLang="en-US" b="1" dirty="0" smtClean="0"/>
              <a:t>Complementary therapies</a:t>
            </a:r>
            <a:r>
              <a:rPr lang="en-US" altLang="en-US" dirty="0" smtClean="0"/>
              <a:t> – health practices that are used alongside conventional medicine</a:t>
            </a:r>
          </a:p>
          <a:p>
            <a:r>
              <a:rPr lang="en-US" altLang="en-US" b="1" dirty="0" smtClean="0"/>
              <a:t>Alternative therapies </a:t>
            </a:r>
            <a:r>
              <a:rPr lang="en-US" altLang="en-US" dirty="0" smtClean="0"/>
              <a:t>-</a:t>
            </a:r>
            <a:r>
              <a:rPr lang="en-US" altLang="en-US" b="1" dirty="0" smtClean="0"/>
              <a:t> </a:t>
            </a:r>
            <a:r>
              <a:rPr lang="en-US" altLang="en-US" dirty="0" smtClean="0"/>
              <a:t>health</a:t>
            </a:r>
            <a:r>
              <a:rPr lang="en-US" altLang="en-US" b="1" dirty="0" smtClean="0"/>
              <a:t> </a:t>
            </a:r>
            <a:r>
              <a:rPr lang="en-US" altLang="en-US" dirty="0" smtClean="0"/>
              <a:t>practices that are used instead of conventional medicine</a:t>
            </a:r>
          </a:p>
          <a:p>
            <a:r>
              <a:rPr lang="en-US" altLang="en-US" dirty="0"/>
              <a:t>People may use CAM with the hope of improving  health, preventing illness, and relieving symptoms of acute and chronic illness. Because of the relative low cost, people lacking health insurance may turn to CAM.</a:t>
            </a:r>
          </a:p>
          <a:p>
            <a:r>
              <a:rPr lang="en-US" altLang="en-US" dirty="0"/>
              <a:t>CAM practitioners often provide a holistic approach to health.</a:t>
            </a:r>
          </a:p>
          <a:p>
            <a:endParaRPr lang="en-US" altLang="en-US" dirty="0"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49</a:t>
            </a:fld>
            <a:endParaRPr lang="en-US"/>
          </a:p>
        </p:txBody>
      </p:sp>
    </p:spTree>
    <p:extLst>
      <p:ext uri="{BB962C8B-B14F-4D97-AF65-F5344CB8AC3E}">
        <p14:creationId xmlns:p14="http://schemas.microsoft.com/office/powerpoint/2010/main" val="423030431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US" altLang="en-US" dirty="0" smtClean="0"/>
              <a:t>Use of CAM in the United States</a:t>
            </a:r>
          </a:p>
        </p:txBody>
      </p:sp>
      <p:sp>
        <p:nvSpPr>
          <p:cNvPr id="3" name="Slide Number Placeholder 2"/>
          <p:cNvSpPr>
            <a:spLocks noGrp="1"/>
          </p:cNvSpPr>
          <p:nvPr>
            <p:ph type="sldNum" sz="quarter" idx="12"/>
          </p:nvPr>
        </p:nvSpPr>
        <p:spPr/>
        <p:txBody>
          <a:bodyPr/>
          <a:lstStyle/>
          <a:p>
            <a:fld id="{6C93D9FA-D2D4-4D0B-9265-4EBC011233E5}" type="slidenum">
              <a:rPr lang="en-US" smtClean="0"/>
              <a:pPr/>
              <a:t>50</a:t>
            </a:fld>
            <a:endParaRPr lang="en-US"/>
          </a:p>
        </p:txBody>
      </p:sp>
      <p:pic>
        <p:nvPicPr>
          <p:cNvPr id="3074" name="Picture 2" descr="http://images.flatworldknowledge.com/white/white-fig02_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7839075" cy="4352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5915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a:xfrm>
            <a:off x="457200" y="152400"/>
            <a:ext cx="8229600" cy="1143000"/>
          </a:xfrm>
        </p:spPr>
        <p:txBody>
          <a:bodyPr>
            <a:normAutofit fontScale="90000"/>
          </a:bodyPr>
          <a:lstStyle/>
          <a:p>
            <a:r>
              <a:rPr lang="en-US" altLang="en-US" smtClean="0"/>
              <a:t>Statistics and Trends in the </a:t>
            </a:r>
            <a:br>
              <a:rPr lang="en-US" altLang="en-US" smtClean="0"/>
            </a:br>
            <a:r>
              <a:rPr lang="en-US" altLang="en-US" smtClean="0"/>
              <a:t>Use of CAM</a:t>
            </a:r>
          </a:p>
        </p:txBody>
      </p:sp>
      <p:sp>
        <p:nvSpPr>
          <p:cNvPr id="14" name="Rectangle 13"/>
          <p:cNvSpPr/>
          <p:nvPr/>
        </p:nvSpPr>
        <p:spPr>
          <a:xfrm>
            <a:off x="457200" y="2032000"/>
            <a:ext cx="7467600" cy="604838"/>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Freeform 14"/>
          <p:cNvSpPr/>
          <p:nvPr/>
        </p:nvSpPr>
        <p:spPr>
          <a:xfrm>
            <a:off x="830263" y="1676400"/>
            <a:ext cx="6789737" cy="750888"/>
          </a:xfrm>
          <a:custGeom>
            <a:avLst/>
            <a:gdLst>
              <a:gd name="connsiteX0" fmla="*/ 0 w 5760720"/>
              <a:gd name="connsiteY0" fmla="*/ 49201 h 295200"/>
              <a:gd name="connsiteX1" fmla="*/ 49201 w 5760720"/>
              <a:gd name="connsiteY1" fmla="*/ 0 h 295200"/>
              <a:gd name="connsiteX2" fmla="*/ 5711519 w 5760720"/>
              <a:gd name="connsiteY2" fmla="*/ 0 h 295200"/>
              <a:gd name="connsiteX3" fmla="*/ 5760720 w 5760720"/>
              <a:gd name="connsiteY3" fmla="*/ 49201 h 295200"/>
              <a:gd name="connsiteX4" fmla="*/ 5760720 w 5760720"/>
              <a:gd name="connsiteY4" fmla="*/ 245999 h 295200"/>
              <a:gd name="connsiteX5" fmla="*/ 5711519 w 5760720"/>
              <a:gd name="connsiteY5" fmla="*/ 295200 h 295200"/>
              <a:gd name="connsiteX6" fmla="*/ 49201 w 5760720"/>
              <a:gd name="connsiteY6" fmla="*/ 295200 h 295200"/>
              <a:gd name="connsiteX7" fmla="*/ 0 w 5760720"/>
              <a:gd name="connsiteY7" fmla="*/ 245999 h 295200"/>
              <a:gd name="connsiteX8" fmla="*/ 0 w 5760720"/>
              <a:gd name="connsiteY8" fmla="*/ 49201 h 29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0720" h="295200">
                <a:moveTo>
                  <a:pt x="0" y="49201"/>
                </a:moveTo>
                <a:cubicBezTo>
                  <a:pt x="0" y="22028"/>
                  <a:pt x="22028" y="0"/>
                  <a:pt x="49201" y="0"/>
                </a:cubicBezTo>
                <a:lnTo>
                  <a:pt x="5711519" y="0"/>
                </a:lnTo>
                <a:cubicBezTo>
                  <a:pt x="5738692" y="0"/>
                  <a:pt x="5760720" y="22028"/>
                  <a:pt x="5760720" y="49201"/>
                </a:cubicBezTo>
                <a:lnTo>
                  <a:pt x="5760720" y="245999"/>
                </a:lnTo>
                <a:cubicBezTo>
                  <a:pt x="5760720" y="273172"/>
                  <a:pt x="5738692" y="295200"/>
                  <a:pt x="5711519" y="295200"/>
                </a:cubicBezTo>
                <a:lnTo>
                  <a:pt x="49201" y="295200"/>
                </a:lnTo>
                <a:cubicBezTo>
                  <a:pt x="22028" y="295200"/>
                  <a:pt x="0" y="273172"/>
                  <a:pt x="0" y="245999"/>
                </a:cubicBezTo>
                <a:lnTo>
                  <a:pt x="0" y="49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2152" tIns="14410" rIns="232152" bIns="14410" spcCol="1270" anchor="ctr"/>
          <a:lstStyle/>
          <a:p>
            <a:pPr defTabSz="444500">
              <a:lnSpc>
                <a:spcPct val="90000"/>
              </a:lnSpc>
              <a:spcAft>
                <a:spcPct val="35000"/>
              </a:spcAft>
              <a:defRPr/>
            </a:pPr>
            <a:r>
              <a:rPr lang="en-US" sz="2200"/>
              <a:t>4 out of 10 American adults regularly use CAM</a:t>
            </a:r>
            <a:endParaRPr lang="en-CA" sz="2200"/>
          </a:p>
        </p:txBody>
      </p:sp>
      <p:sp>
        <p:nvSpPr>
          <p:cNvPr id="16" name="Rectangle 15"/>
          <p:cNvSpPr/>
          <p:nvPr/>
        </p:nvSpPr>
        <p:spPr>
          <a:xfrm>
            <a:off x="457200" y="3121025"/>
            <a:ext cx="7467600" cy="606425"/>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Freeform 16"/>
          <p:cNvSpPr/>
          <p:nvPr/>
        </p:nvSpPr>
        <p:spPr>
          <a:xfrm>
            <a:off x="830263" y="2767013"/>
            <a:ext cx="6789737" cy="750887"/>
          </a:xfrm>
          <a:custGeom>
            <a:avLst/>
            <a:gdLst>
              <a:gd name="connsiteX0" fmla="*/ 0 w 5760720"/>
              <a:gd name="connsiteY0" fmla="*/ 49201 h 295200"/>
              <a:gd name="connsiteX1" fmla="*/ 49201 w 5760720"/>
              <a:gd name="connsiteY1" fmla="*/ 0 h 295200"/>
              <a:gd name="connsiteX2" fmla="*/ 5711519 w 5760720"/>
              <a:gd name="connsiteY2" fmla="*/ 0 h 295200"/>
              <a:gd name="connsiteX3" fmla="*/ 5760720 w 5760720"/>
              <a:gd name="connsiteY3" fmla="*/ 49201 h 295200"/>
              <a:gd name="connsiteX4" fmla="*/ 5760720 w 5760720"/>
              <a:gd name="connsiteY4" fmla="*/ 245999 h 295200"/>
              <a:gd name="connsiteX5" fmla="*/ 5711519 w 5760720"/>
              <a:gd name="connsiteY5" fmla="*/ 295200 h 295200"/>
              <a:gd name="connsiteX6" fmla="*/ 49201 w 5760720"/>
              <a:gd name="connsiteY6" fmla="*/ 295200 h 295200"/>
              <a:gd name="connsiteX7" fmla="*/ 0 w 5760720"/>
              <a:gd name="connsiteY7" fmla="*/ 245999 h 295200"/>
              <a:gd name="connsiteX8" fmla="*/ 0 w 5760720"/>
              <a:gd name="connsiteY8" fmla="*/ 49201 h 29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0720" h="295200">
                <a:moveTo>
                  <a:pt x="0" y="49201"/>
                </a:moveTo>
                <a:cubicBezTo>
                  <a:pt x="0" y="22028"/>
                  <a:pt x="22028" y="0"/>
                  <a:pt x="49201" y="0"/>
                </a:cubicBezTo>
                <a:lnTo>
                  <a:pt x="5711519" y="0"/>
                </a:lnTo>
                <a:cubicBezTo>
                  <a:pt x="5738692" y="0"/>
                  <a:pt x="5760720" y="22028"/>
                  <a:pt x="5760720" y="49201"/>
                </a:cubicBezTo>
                <a:lnTo>
                  <a:pt x="5760720" y="245999"/>
                </a:lnTo>
                <a:cubicBezTo>
                  <a:pt x="5760720" y="273172"/>
                  <a:pt x="5738692" y="295200"/>
                  <a:pt x="5711519" y="295200"/>
                </a:cubicBezTo>
                <a:lnTo>
                  <a:pt x="49201" y="295200"/>
                </a:lnTo>
                <a:cubicBezTo>
                  <a:pt x="22028" y="295200"/>
                  <a:pt x="0" y="273172"/>
                  <a:pt x="0" y="245999"/>
                </a:cubicBezTo>
                <a:lnTo>
                  <a:pt x="0" y="49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2152" tIns="14410" rIns="232152" bIns="14410" spcCol="1270" anchor="ctr"/>
          <a:lstStyle/>
          <a:p>
            <a:pPr defTabSz="444500">
              <a:lnSpc>
                <a:spcPct val="90000"/>
              </a:lnSpc>
              <a:spcAft>
                <a:spcPct val="35000"/>
              </a:spcAft>
              <a:defRPr/>
            </a:pPr>
            <a:r>
              <a:rPr lang="en-US" sz="2200"/>
              <a:t>38 percent of adults and 12 percent of children had used CAM within the previous year</a:t>
            </a:r>
            <a:endParaRPr lang="en-CA" sz="2200"/>
          </a:p>
        </p:txBody>
      </p:sp>
      <p:sp>
        <p:nvSpPr>
          <p:cNvPr id="18" name="Rectangle 17"/>
          <p:cNvSpPr/>
          <p:nvPr/>
        </p:nvSpPr>
        <p:spPr>
          <a:xfrm>
            <a:off x="457200" y="4211638"/>
            <a:ext cx="7467600" cy="606425"/>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Freeform 18"/>
          <p:cNvSpPr/>
          <p:nvPr/>
        </p:nvSpPr>
        <p:spPr>
          <a:xfrm>
            <a:off x="830263" y="3857625"/>
            <a:ext cx="6789737" cy="750888"/>
          </a:xfrm>
          <a:custGeom>
            <a:avLst/>
            <a:gdLst>
              <a:gd name="connsiteX0" fmla="*/ 0 w 5760720"/>
              <a:gd name="connsiteY0" fmla="*/ 49201 h 295200"/>
              <a:gd name="connsiteX1" fmla="*/ 49201 w 5760720"/>
              <a:gd name="connsiteY1" fmla="*/ 0 h 295200"/>
              <a:gd name="connsiteX2" fmla="*/ 5711519 w 5760720"/>
              <a:gd name="connsiteY2" fmla="*/ 0 h 295200"/>
              <a:gd name="connsiteX3" fmla="*/ 5760720 w 5760720"/>
              <a:gd name="connsiteY3" fmla="*/ 49201 h 295200"/>
              <a:gd name="connsiteX4" fmla="*/ 5760720 w 5760720"/>
              <a:gd name="connsiteY4" fmla="*/ 245999 h 295200"/>
              <a:gd name="connsiteX5" fmla="*/ 5711519 w 5760720"/>
              <a:gd name="connsiteY5" fmla="*/ 295200 h 295200"/>
              <a:gd name="connsiteX6" fmla="*/ 49201 w 5760720"/>
              <a:gd name="connsiteY6" fmla="*/ 295200 h 295200"/>
              <a:gd name="connsiteX7" fmla="*/ 0 w 5760720"/>
              <a:gd name="connsiteY7" fmla="*/ 245999 h 295200"/>
              <a:gd name="connsiteX8" fmla="*/ 0 w 5760720"/>
              <a:gd name="connsiteY8" fmla="*/ 49201 h 29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0720" h="295200">
                <a:moveTo>
                  <a:pt x="0" y="49201"/>
                </a:moveTo>
                <a:cubicBezTo>
                  <a:pt x="0" y="22028"/>
                  <a:pt x="22028" y="0"/>
                  <a:pt x="49201" y="0"/>
                </a:cubicBezTo>
                <a:lnTo>
                  <a:pt x="5711519" y="0"/>
                </a:lnTo>
                <a:cubicBezTo>
                  <a:pt x="5738692" y="0"/>
                  <a:pt x="5760720" y="22028"/>
                  <a:pt x="5760720" y="49201"/>
                </a:cubicBezTo>
                <a:lnTo>
                  <a:pt x="5760720" y="245999"/>
                </a:lnTo>
                <a:cubicBezTo>
                  <a:pt x="5760720" y="273172"/>
                  <a:pt x="5738692" y="295200"/>
                  <a:pt x="5711519" y="295200"/>
                </a:cubicBezTo>
                <a:lnTo>
                  <a:pt x="49201" y="295200"/>
                </a:lnTo>
                <a:cubicBezTo>
                  <a:pt x="22028" y="295200"/>
                  <a:pt x="0" y="273172"/>
                  <a:pt x="0" y="245999"/>
                </a:cubicBezTo>
                <a:lnTo>
                  <a:pt x="0" y="49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2152" tIns="14410" rIns="232152" bIns="14410" spcCol="1270" anchor="ctr"/>
          <a:lstStyle/>
          <a:p>
            <a:pPr defTabSz="444500">
              <a:lnSpc>
                <a:spcPct val="90000"/>
              </a:lnSpc>
              <a:spcAft>
                <a:spcPct val="35000"/>
              </a:spcAft>
              <a:defRPr/>
            </a:pPr>
            <a:r>
              <a:rPr lang="en-US" sz="2200"/>
              <a:t>Most people used these therapies as a complement rather than an alternative to conventional care</a:t>
            </a:r>
            <a:endParaRPr lang="en-CA" sz="2200"/>
          </a:p>
        </p:txBody>
      </p:sp>
      <p:sp>
        <p:nvSpPr>
          <p:cNvPr id="20" name="Freeform 19"/>
          <p:cNvSpPr/>
          <p:nvPr/>
        </p:nvSpPr>
        <p:spPr>
          <a:xfrm>
            <a:off x="457200" y="5302250"/>
            <a:ext cx="7467600" cy="641350"/>
          </a:xfrm>
          <a:custGeom>
            <a:avLst/>
            <a:gdLst>
              <a:gd name="connsiteX0" fmla="*/ 0 w 8229600"/>
              <a:gd name="connsiteY0" fmla="*/ 0 h 425250"/>
              <a:gd name="connsiteX1" fmla="*/ 8229600 w 8229600"/>
              <a:gd name="connsiteY1" fmla="*/ 0 h 425250"/>
              <a:gd name="connsiteX2" fmla="*/ 8229600 w 8229600"/>
              <a:gd name="connsiteY2" fmla="*/ 425250 h 425250"/>
              <a:gd name="connsiteX3" fmla="*/ 0 w 8229600"/>
              <a:gd name="connsiteY3" fmla="*/ 425250 h 425250"/>
              <a:gd name="connsiteX4" fmla="*/ 0 w 8229600"/>
              <a:gd name="connsiteY4" fmla="*/ 0 h 42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9600" h="425250">
                <a:moveTo>
                  <a:pt x="0" y="0"/>
                </a:moveTo>
                <a:lnTo>
                  <a:pt x="8229600" y="0"/>
                </a:lnTo>
                <a:lnTo>
                  <a:pt x="8229600" y="425250"/>
                </a:lnTo>
                <a:lnTo>
                  <a:pt x="0" y="42525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38708" tIns="208280" rIns="638708" bIns="71120" spcCol="1270"/>
          <a:lstStyle/>
          <a:p>
            <a:pPr marL="0" lvl="1" defTabSz="444500">
              <a:lnSpc>
                <a:spcPct val="90000"/>
              </a:lnSpc>
              <a:spcAft>
                <a:spcPct val="15000"/>
              </a:spcAft>
              <a:defRPr/>
            </a:pPr>
            <a:endParaRPr lang="en-CA" sz="2400" dirty="0"/>
          </a:p>
        </p:txBody>
      </p:sp>
      <p:sp>
        <p:nvSpPr>
          <p:cNvPr id="21" name="Freeform 20"/>
          <p:cNvSpPr/>
          <p:nvPr/>
        </p:nvSpPr>
        <p:spPr>
          <a:xfrm>
            <a:off x="830263" y="4948238"/>
            <a:ext cx="6789737" cy="750887"/>
          </a:xfrm>
          <a:custGeom>
            <a:avLst/>
            <a:gdLst>
              <a:gd name="connsiteX0" fmla="*/ 0 w 5760720"/>
              <a:gd name="connsiteY0" fmla="*/ 49201 h 295200"/>
              <a:gd name="connsiteX1" fmla="*/ 49201 w 5760720"/>
              <a:gd name="connsiteY1" fmla="*/ 0 h 295200"/>
              <a:gd name="connsiteX2" fmla="*/ 5711519 w 5760720"/>
              <a:gd name="connsiteY2" fmla="*/ 0 h 295200"/>
              <a:gd name="connsiteX3" fmla="*/ 5760720 w 5760720"/>
              <a:gd name="connsiteY3" fmla="*/ 49201 h 295200"/>
              <a:gd name="connsiteX4" fmla="*/ 5760720 w 5760720"/>
              <a:gd name="connsiteY4" fmla="*/ 245999 h 295200"/>
              <a:gd name="connsiteX5" fmla="*/ 5711519 w 5760720"/>
              <a:gd name="connsiteY5" fmla="*/ 295200 h 295200"/>
              <a:gd name="connsiteX6" fmla="*/ 49201 w 5760720"/>
              <a:gd name="connsiteY6" fmla="*/ 295200 h 295200"/>
              <a:gd name="connsiteX7" fmla="*/ 0 w 5760720"/>
              <a:gd name="connsiteY7" fmla="*/ 245999 h 295200"/>
              <a:gd name="connsiteX8" fmla="*/ 0 w 5760720"/>
              <a:gd name="connsiteY8" fmla="*/ 49201 h 29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0720" h="295200">
                <a:moveTo>
                  <a:pt x="0" y="49201"/>
                </a:moveTo>
                <a:cubicBezTo>
                  <a:pt x="0" y="22028"/>
                  <a:pt x="22028" y="0"/>
                  <a:pt x="49201" y="0"/>
                </a:cubicBezTo>
                <a:lnTo>
                  <a:pt x="5711519" y="0"/>
                </a:lnTo>
                <a:cubicBezTo>
                  <a:pt x="5738692" y="0"/>
                  <a:pt x="5760720" y="22028"/>
                  <a:pt x="5760720" y="49201"/>
                </a:cubicBezTo>
                <a:lnTo>
                  <a:pt x="5760720" y="245999"/>
                </a:lnTo>
                <a:cubicBezTo>
                  <a:pt x="5760720" y="273172"/>
                  <a:pt x="5738692" y="295200"/>
                  <a:pt x="5711519" y="295200"/>
                </a:cubicBezTo>
                <a:lnTo>
                  <a:pt x="49201" y="295200"/>
                </a:lnTo>
                <a:cubicBezTo>
                  <a:pt x="22028" y="295200"/>
                  <a:pt x="0" y="273172"/>
                  <a:pt x="0" y="245999"/>
                </a:cubicBezTo>
                <a:lnTo>
                  <a:pt x="0" y="49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2152" tIns="14410" rIns="232152" bIns="14410" spcCol="1270" anchor="ctr"/>
          <a:lstStyle/>
          <a:p>
            <a:pPr defTabSz="444500">
              <a:lnSpc>
                <a:spcPct val="90000"/>
              </a:lnSpc>
              <a:spcAft>
                <a:spcPct val="35000"/>
              </a:spcAft>
              <a:defRPr/>
            </a:pPr>
            <a:r>
              <a:rPr lang="en-US" sz="2200"/>
              <a:t>Popularity of CAM treatments seemed to plateau in about 2008</a:t>
            </a:r>
            <a:endParaRPr lang="en-CA" sz="2200"/>
          </a:p>
        </p:txBody>
      </p:sp>
      <p:sp>
        <p:nvSpPr>
          <p:cNvPr id="3" name="Slide Number Placeholder 2"/>
          <p:cNvSpPr>
            <a:spLocks noGrp="1"/>
          </p:cNvSpPr>
          <p:nvPr>
            <p:ph type="sldNum" sz="quarter" idx="12"/>
          </p:nvPr>
        </p:nvSpPr>
        <p:spPr/>
        <p:txBody>
          <a:bodyPr/>
          <a:lstStyle/>
          <a:p>
            <a:fld id="{6C93D9FA-D2D4-4D0B-9265-4EBC011233E5}" type="slidenum">
              <a:rPr lang="en-US" smtClean="0"/>
              <a:pPr/>
              <a:t>51</a:t>
            </a:fld>
            <a:endParaRPr lang="en-US"/>
          </a:p>
        </p:txBody>
      </p:sp>
    </p:spTree>
    <p:extLst>
      <p:ext uri="{BB962C8B-B14F-4D97-AF65-F5344CB8AC3E}">
        <p14:creationId xmlns:p14="http://schemas.microsoft.com/office/powerpoint/2010/main" val="20224556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par>
                                <p:cTn id="16" presetID="22" presetClass="entr" presetSubtype="8"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left)">
                                      <p:cBhvr>
                                        <p:cTn id="18" dur="500"/>
                                        <p:tgtEl>
                                          <p:spTgt spid="1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par>
                                <p:cTn id="24" presetID="22" presetClass="entr" presetSubtype="8" fill="hold"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left)">
                                      <p:cBhvr>
                                        <p:cTn id="26" dur="500"/>
                                        <p:tgtEl>
                                          <p:spTgt spid="1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par>
                                <p:cTn id="32" presetID="22" presetClass="entr" presetSubtype="8"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9" grpId="0" animBg="1"/>
      <p:bldP spid="2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p:txBody>
          <a:bodyPr/>
          <a:lstStyle/>
          <a:p>
            <a:r>
              <a:rPr lang="en-US" altLang="en-US" smtClean="0"/>
              <a:t>Categories of CAM Therapies</a:t>
            </a:r>
          </a:p>
        </p:txBody>
      </p:sp>
      <p:sp>
        <p:nvSpPr>
          <p:cNvPr id="24578" name="Content Placeholder 2"/>
          <p:cNvSpPr>
            <a:spLocks noGrp="1"/>
          </p:cNvSpPr>
          <p:nvPr>
            <p:ph idx="1"/>
          </p:nvPr>
        </p:nvSpPr>
        <p:spPr/>
        <p:txBody>
          <a:bodyPr/>
          <a:lstStyle/>
          <a:p>
            <a:r>
              <a:rPr lang="en-US" altLang="en-US" smtClean="0"/>
              <a:t>Mind-body medicine</a:t>
            </a:r>
          </a:p>
          <a:p>
            <a:r>
              <a:rPr lang="en-US" altLang="en-US" smtClean="0"/>
              <a:t>Manipulative and body-based practices</a:t>
            </a:r>
          </a:p>
          <a:p>
            <a:r>
              <a:rPr lang="en-US" altLang="en-US" smtClean="0"/>
              <a:t>Natural products </a:t>
            </a:r>
          </a:p>
          <a:p>
            <a:r>
              <a:rPr lang="en-US" altLang="en-US" smtClean="0"/>
              <a:t>Whole medicine systems</a:t>
            </a:r>
          </a:p>
          <a:p>
            <a:r>
              <a:rPr lang="en-US" altLang="en-US" smtClean="0"/>
              <a:t>Commonly used CAM therapies:</a:t>
            </a:r>
          </a:p>
          <a:p>
            <a:pPr lvl="1"/>
            <a:r>
              <a:rPr lang="en-US" altLang="en-US" smtClean="0"/>
              <a:t>Nonvitamin/nonmineral natural products</a:t>
            </a:r>
          </a:p>
          <a:p>
            <a:pPr lvl="1"/>
            <a:r>
              <a:rPr lang="en-US" altLang="en-US" smtClean="0"/>
              <a:t>Deep-breathing exercises</a:t>
            </a:r>
          </a:p>
          <a:p>
            <a:pPr lvl="1"/>
            <a:r>
              <a:rPr lang="en-US" altLang="en-US" smtClean="0"/>
              <a:t>Chiropractic or osteopathic manipulation</a:t>
            </a:r>
          </a:p>
          <a:p>
            <a:endParaRPr lang="en-US" altLang="en-US"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52</a:t>
            </a:fld>
            <a:endParaRPr lang="en-US"/>
          </a:p>
        </p:txBody>
      </p:sp>
    </p:spTree>
    <p:extLst>
      <p:ext uri="{BB962C8B-B14F-4D97-AF65-F5344CB8AC3E}">
        <p14:creationId xmlns:p14="http://schemas.microsoft.com/office/powerpoint/2010/main" val="109188851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n-US" altLang="en-US" smtClean="0"/>
              <a:t>Types of Mind-Body Therapies</a:t>
            </a:r>
          </a:p>
        </p:txBody>
      </p:sp>
      <p:sp>
        <p:nvSpPr>
          <p:cNvPr id="8" name="Freeform 7"/>
          <p:cNvSpPr/>
          <p:nvPr/>
        </p:nvSpPr>
        <p:spPr>
          <a:xfrm>
            <a:off x="457200" y="1600200"/>
            <a:ext cx="7467600" cy="685800"/>
          </a:xfrm>
          <a:custGeom>
            <a:avLst/>
            <a:gdLst>
              <a:gd name="connsiteX0" fmla="*/ 0 w 7467600"/>
              <a:gd name="connsiteY0" fmla="*/ 0 h 347760"/>
              <a:gd name="connsiteX1" fmla="*/ 7467600 w 7467600"/>
              <a:gd name="connsiteY1" fmla="*/ 0 h 347760"/>
              <a:gd name="connsiteX2" fmla="*/ 7467600 w 7467600"/>
              <a:gd name="connsiteY2" fmla="*/ 347760 h 347760"/>
              <a:gd name="connsiteX3" fmla="*/ 0 w 7467600"/>
              <a:gd name="connsiteY3" fmla="*/ 347760 h 347760"/>
              <a:gd name="connsiteX4" fmla="*/ 0 w 7467600"/>
              <a:gd name="connsiteY4" fmla="*/ 0 h 347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7600" h="347760">
                <a:moveTo>
                  <a:pt x="0" y="0"/>
                </a:moveTo>
                <a:lnTo>
                  <a:pt x="7467600" y="0"/>
                </a:lnTo>
                <a:lnTo>
                  <a:pt x="7467600" y="347760"/>
                </a:lnTo>
                <a:lnTo>
                  <a:pt x="0" y="3477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37096" tIns="26670" rIns="149352" bIns="26670" spcCol="1270"/>
          <a:lstStyle/>
          <a:p>
            <a:pPr marL="0" lvl="1" defTabSz="711200">
              <a:lnSpc>
                <a:spcPct val="90000"/>
              </a:lnSpc>
              <a:spcAft>
                <a:spcPct val="20000"/>
              </a:spcAft>
              <a:defRPr/>
            </a:pPr>
            <a:r>
              <a:rPr lang="en-US" sz="2000" dirty="0"/>
              <a:t>The goal of all these practices is to relax mental, emotional, and physical states and to restore a sense of well-being</a:t>
            </a:r>
            <a:endParaRPr lang="en-CA" sz="2000" dirty="0"/>
          </a:p>
        </p:txBody>
      </p:sp>
      <p:sp>
        <p:nvSpPr>
          <p:cNvPr id="9" name="Freeform 8"/>
          <p:cNvSpPr/>
          <p:nvPr/>
        </p:nvSpPr>
        <p:spPr>
          <a:xfrm>
            <a:off x="457200" y="2462213"/>
            <a:ext cx="7467600" cy="503237"/>
          </a:xfrm>
          <a:custGeom>
            <a:avLst/>
            <a:gdLst>
              <a:gd name="connsiteX0" fmla="*/ 0 w 7467600"/>
              <a:gd name="connsiteY0" fmla="*/ 83949 h 503685"/>
              <a:gd name="connsiteX1" fmla="*/ 83949 w 7467600"/>
              <a:gd name="connsiteY1" fmla="*/ 0 h 503685"/>
              <a:gd name="connsiteX2" fmla="*/ 7383651 w 7467600"/>
              <a:gd name="connsiteY2" fmla="*/ 0 h 503685"/>
              <a:gd name="connsiteX3" fmla="*/ 7467600 w 7467600"/>
              <a:gd name="connsiteY3" fmla="*/ 83949 h 503685"/>
              <a:gd name="connsiteX4" fmla="*/ 7467600 w 7467600"/>
              <a:gd name="connsiteY4" fmla="*/ 419736 h 503685"/>
              <a:gd name="connsiteX5" fmla="*/ 7383651 w 7467600"/>
              <a:gd name="connsiteY5" fmla="*/ 503685 h 503685"/>
              <a:gd name="connsiteX6" fmla="*/ 83949 w 7467600"/>
              <a:gd name="connsiteY6" fmla="*/ 503685 h 503685"/>
              <a:gd name="connsiteX7" fmla="*/ 0 w 7467600"/>
              <a:gd name="connsiteY7" fmla="*/ 419736 h 503685"/>
              <a:gd name="connsiteX8" fmla="*/ 0 w 74676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67600" h="503685">
                <a:moveTo>
                  <a:pt x="0" y="83949"/>
                </a:moveTo>
                <a:cubicBezTo>
                  <a:pt x="0" y="37585"/>
                  <a:pt x="37585" y="0"/>
                  <a:pt x="83949" y="0"/>
                </a:cubicBezTo>
                <a:lnTo>
                  <a:pt x="7383651" y="0"/>
                </a:lnTo>
                <a:cubicBezTo>
                  <a:pt x="7430015" y="0"/>
                  <a:pt x="7467600" y="37585"/>
                  <a:pt x="7467600" y="83949"/>
                </a:cubicBezTo>
                <a:lnTo>
                  <a:pt x="7467600" y="419736"/>
                </a:lnTo>
                <a:cubicBezTo>
                  <a:pt x="7467600" y="466100"/>
                  <a:pt x="7430015" y="503685"/>
                  <a:pt x="7383651" y="503685"/>
                </a:cubicBezTo>
                <a:lnTo>
                  <a:pt x="83949" y="503685"/>
                </a:lnTo>
                <a:cubicBezTo>
                  <a:pt x="37585" y="503685"/>
                  <a:pt x="0" y="466100"/>
                  <a:pt x="0" y="419736"/>
                </a:cubicBezTo>
                <a:lnTo>
                  <a:pt x="0" y="839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04598" tIns="104598" rIns="104598" bIns="104598" spcCol="1270" anchor="ctr"/>
          <a:lstStyle/>
          <a:p>
            <a:pPr defTabSz="933450">
              <a:lnSpc>
                <a:spcPct val="90000"/>
              </a:lnSpc>
              <a:spcAft>
                <a:spcPct val="35000"/>
              </a:spcAft>
              <a:defRPr/>
            </a:pPr>
            <a:r>
              <a:rPr lang="en-US" sz="2100"/>
              <a:t>Meditation</a:t>
            </a:r>
            <a:endParaRPr lang="en-CA" sz="2100"/>
          </a:p>
        </p:txBody>
      </p:sp>
      <p:sp>
        <p:nvSpPr>
          <p:cNvPr id="10" name="Freeform 9"/>
          <p:cNvSpPr/>
          <p:nvPr/>
        </p:nvSpPr>
        <p:spPr>
          <a:xfrm>
            <a:off x="457200" y="2971800"/>
            <a:ext cx="7467600" cy="554038"/>
          </a:xfrm>
          <a:custGeom>
            <a:avLst/>
            <a:gdLst>
              <a:gd name="connsiteX0" fmla="*/ 0 w 7467600"/>
              <a:gd name="connsiteY0" fmla="*/ 0 h 554242"/>
              <a:gd name="connsiteX1" fmla="*/ 7467600 w 7467600"/>
              <a:gd name="connsiteY1" fmla="*/ 0 h 554242"/>
              <a:gd name="connsiteX2" fmla="*/ 7467600 w 7467600"/>
              <a:gd name="connsiteY2" fmla="*/ 554242 h 554242"/>
              <a:gd name="connsiteX3" fmla="*/ 0 w 7467600"/>
              <a:gd name="connsiteY3" fmla="*/ 554242 h 554242"/>
              <a:gd name="connsiteX4" fmla="*/ 0 w 7467600"/>
              <a:gd name="connsiteY4" fmla="*/ 0 h 554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7600" h="554242">
                <a:moveTo>
                  <a:pt x="0" y="0"/>
                </a:moveTo>
                <a:lnTo>
                  <a:pt x="7467600" y="0"/>
                </a:lnTo>
                <a:lnTo>
                  <a:pt x="7467600" y="554242"/>
                </a:lnTo>
                <a:lnTo>
                  <a:pt x="0" y="55424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37096" tIns="26670" rIns="149352" bIns="26670" spcCol="1270"/>
          <a:lstStyle/>
          <a:p>
            <a:pPr marL="171450" lvl="1" indent="-171450" defTabSz="711200">
              <a:lnSpc>
                <a:spcPct val="90000"/>
              </a:lnSpc>
              <a:spcAft>
                <a:spcPct val="20000"/>
              </a:spcAft>
              <a:buFontTx/>
              <a:buChar char="••"/>
              <a:defRPr/>
            </a:pPr>
            <a:r>
              <a:rPr lang="en-US" sz="1700" dirty="0"/>
              <a:t>Transcendental Meditation</a:t>
            </a:r>
            <a:endParaRPr lang="en-CA" sz="1700" dirty="0"/>
          </a:p>
          <a:p>
            <a:pPr marL="171450" lvl="1" indent="-171450" defTabSz="711200">
              <a:lnSpc>
                <a:spcPct val="90000"/>
              </a:lnSpc>
              <a:spcAft>
                <a:spcPct val="20000"/>
              </a:spcAft>
              <a:buFontTx/>
              <a:buChar char="••"/>
              <a:defRPr/>
            </a:pPr>
            <a:r>
              <a:rPr lang="en-US" sz="1700" dirty="0"/>
              <a:t>Mindfulness Meditation </a:t>
            </a:r>
            <a:endParaRPr lang="en-CA" sz="1700" dirty="0"/>
          </a:p>
        </p:txBody>
      </p:sp>
      <p:sp>
        <p:nvSpPr>
          <p:cNvPr id="11" name="Freeform 10"/>
          <p:cNvSpPr/>
          <p:nvPr/>
        </p:nvSpPr>
        <p:spPr>
          <a:xfrm>
            <a:off x="457200" y="3519488"/>
            <a:ext cx="7467600" cy="503237"/>
          </a:xfrm>
          <a:custGeom>
            <a:avLst/>
            <a:gdLst>
              <a:gd name="connsiteX0" fmla="*/ 0 w 7467600"/>
              <a:gd name="connsiteY0" fmla="*/ 83949 h 503685"/>
              <a:gd name="connsiteX1" fmla="*/ 83949 w 7467600"/>
              <a:gd name="connsiteY1" fmla="*/ 0 h 503685"/>
              <a:gd name="connsiteX2" fmla="*/ 7383651 w 7467600"/>
              <a:gd name="connsiteY2" fmla="*/ 0 h 503685"/>
              <a:gd name="connsiteX3" fmla="*/ 7467600 w 7467600"/>
              <a:gd name="connsiteY3" fmla="*/ 83949 h 503685"/>
              <a:gd name="connsiteX4" fmla="*/ 7467600 w 7467600"/>
              <a:gd name="connsiteY4" fmla="*/ 419736 h 503685"/>
              <a:gd name="connsiteX5" fmla="*/ 7383651 w 7467600"/>
              <a:gd name="connsiteY5" fmla="*/ 503685 h 503685"/>
              <a:gd name="connsiteX6" fmla="*/ 83949 w 7467600"/>
              <a:gd name="connsiteY6" fmla="*/ 503685 h 503685"/>
              <a:gd name="connsiteX7" fmla="*/ 0 w 7467600"/>
              <a:gd name="connsiteY7" fmla="*/ 419736 h 503685"/>
              <a:gd name="connsiteX8" fmla="*/ 0 w 74676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67600" h="503685">
                <a:moveTo>
                  <a:pt x="0" y="83949"/>
                </a:moveTo>
                <a:cubicBezTo>
                  <a:pt x="0" y="37585"/>
                  <a:pt x="37585" y="0"/>
                  <a:pt x="83949" y="0"/>
                </a:cubicBezTo>
                <a:lnTo>
                  <a:pt x="7383651" y="0"/>
                </a:lnTo>
                <a:cubicBezTo>
                  <a:pt x="7430015" y="0"/>
                  <a:pt x="7467600" y="37585"/>
                  <a:pt x="7467600" y="83949"/>
                </a:cubicBezTo>
                <a:lnTo>
                  <a:pt x="7467600" y="419736"/>
                </a:lnTo>
                <a:cubicBezTo>
                  <a:pt x="7467600" y="466100"/>
                  <a:pt x="7430015" y="503685"/>
                  <a:pt x="7383651" y="503685"/>
                </a:cubicBezTo>
                <a:lnTo>
                  <a:pt x="83949" y="503685"/>
                </a:lnTo>
                <a:cubicBezTo>
                  <a:pt x="37585" y="503685"/>
                  <a:pt x="0" y="466100"/>
                  <a:pt x="0" y="419736"/>
                </a:cubicBezTo>
                <a:lnTo>
                  <a:pt x="0" y="839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04598" tIns="104598" rIns="104598" bIns="104598" spcCol="1270" anchor="ctr"/>
          <a:lstStyle/>
          <a:p>
            <a:pPr defTabSz="933450">
              <a:lnSpc>
                <a:spcPct val="90000"/>
              </a:lnSpc>
              <a:spcAft>
                <a:spcPct val="35000"/>
              </a:spcAft>
              <a:defRPr/>
            </a:pPr>
            <a:r>
              <a:rPr lang="en-US" sz="2100"/>
              <a:t>Breathing Exercises</a:t>
            </a:r>
            <a:endParaRPr lang="en-CA" sz="2100"/>
          </a:p>
        </p:txBody>
      </p:sp>
      <p:sp>
        <p:nvSpPr>
          <p:cNvPr id="12" name="Freeform 11"/>
          <p:cNvSpPr/>
          <p:nvPr/>
        </p:nvSpPr>
        <p:spPr>
          <a:xfrm>
            <a:off x="457200" y="4029075"/>
            <a:ext cx="7467600" cy="500063"/>
          </a:xfrm>
          <a:custGeom>
            <a:avLst/>
            <a:gdLst>
              <a:gd name="connsiteX0" fmla="*/ 0 w 7467600"/>
              <a:gd name="connsiteY0" fmla="*/ 0 h 499904"/>
              <a:gd name="connsiteX1" fmla="*/ 7467600 w 7467600"/>
              <a:gd name="connsiteY1" fmla="*/ 0 h 499904"/>
              <a:gd name="connsiteX2" fmla="*/ 7467600 w 7467600"/>
              <a:gd name="connsiteY2" fmla="*/ 499904 h 499904"/>
              <a:gd name="connsiteX3" fmla="*/ 0 w 7467600"/>
              <a:gd name="connsiteY3" fmla="*/ 499904 h 499904"/>
              <a:gd name="connsiteX4" fmla="*/ 0 w 7467600"/>
              <a:gd name="connsiteY4" fmla="*/ 0 h 49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7600" h="499904">
                <a:moveTo>
                  <a:pt x="0" y="0"/>
                </a:moveTo>
                <a:lnTo>
                  <a:pt x="7467600" y="0"/>
                </a:lnTo>
                <a:lnTo>
                  <a:pt x="7467600" y="499904"/>
                </a:lnTo>
                <a:lnTo>
                  <a:pt x="0" y="49990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37096" tIns="26670" rIns="149352" bIns="26670" spcCol="1270"/>
          <a:lstStyle/>
          <a:p>
            <a:pPr marL="171450" lvl="1" indent="-171450" defTabSz="711200">
              <a:lnSpc>
                <a:spcPct val="90000"/>
              </a:lnSpc>
              <a:spcAft>
                <a:spcPct val="20000"/>
              </a:spcAft>
              <a:buFontTx/>
              <a:buChar char="••"/>
              <a:defRPr/>
            </a:pPr>
            <a:r>
              <a:rPr lang="en-US" sz="1700"/>
              <a:t>Conscious awareness and control of breath helps manage stress, anxiety, pain, and insomnia</a:t>
            </a:r>
            <a:endParaRPr lang="en-CA" sz="1700"/>
          </a:p>
        </p:txBody>
      </p:sp>
      <p:sp>
        <p:nvSpPr>
          <p:cNvPr id="13" name="Freeform 12"/>
          <p:cNvSpPr/>
          <p:nvPr/>
        </p:nvSpPr>
        <p:spPr>
          <a:xfrm>
            <a:off x="457200" y="4522788"/>
            <a:ext cx="7467600" cy="504825"/>
          </a:xfrm>
          <a:custGeom>
            <a:avLst/>
            <a:gdLst>
              <a:gd name="connsiteX0" fmla="*/ 0 w 7467600"/>
              <a:gd name="connsiteY0" fmla="*/ 83949 h 503685"/>
              <a:gd name="connsiteX1" fmla="*/ 83949 w 7467600"/>
              <a:gd name="connsiteY1" fmla="*/ 0 h 503685"/>
              <a:gd name="connsiteX2" fmla="*/ 7383651 w 7467600"/>
              <a:gd name="connsiteY2" fmla="*/ 0 h 503685"/>
              <a:gd name="connsiteX3" fmla="*/ 7467600 w 7467600"/>
              <a:gd name="connsiteY3" fmla="*/ 83949 h 503685"/>
              <a:gd name="connsiteX4" fmla="*/ 7467600 w 7467600"/>
              <a:gd name="connsiteY4" fmla="*/ 419736 h 503685"/>
              <a:gd name="connsiteX5" fmla="*/ 7383651 w 7467600"/>
              <a:gd name="connsiteY5" fmla="*/ 503685 h 503685"/>
              <a:gd name="connsiteX6" fmla="*/ 83949 w 7467600"/>
              <a:gd name="connsiteY6" fmla="*/ 503685 h 503685"/>
              <a:gd name="connsiteX7" fmla="*/ 0 w 7467600"/>
              <a:gd name="connsiteY7" fmla="*/ 419736 h 503685"/>
              <a:gd name="connsiteX8" fmla="*/ 0 w 74676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67600" h="503685">
                <a:moveTo>
                  <a:pt x="0" y="83949"/>
                </a:moveTo>
                <a:cubicBezTo>
                  <a:pt x="0" y="37585"/>
                  <a:pt x="37585" y="0"/>
                  <a:pt x="83949" y="0"/>
                </a:cubicBezTo>
                <a:lnTo>
                  <a:pt x="7383651" y="0"/>
                </a:lnTo>
                <a:cubicBezTo>
                  <a:pt x="7430015" y="0"/>
                  <a:pt x="7467600" y="37585"/>
                  <a:pt x="7467600" y="83949"/>
                </a:cubicBezTo>
                <a:lnTo>
                  <a:pt x="7467600" y="419736"/>
                </a:lnTo>
                <a:cubicBezTo>
                  <a:pt x="7467600" y="466100"/>
                  <a:pt x="7430015" y="503685"/>
                  <a:pt x="7383651" y="503685"/>
                </a:cubicBezTo>
                <a:lnTo>
                  <a:pt x="83949" y="503685"/>
                </a:lnTo>
                <a:cubicBezTo>
                  <a:pt x="37585" y="503685"/>
                  <a:pt x="0" y="466100"/>
                  <a:pt x="0" y="419736"/>
                </a:cubicBezTo>
                <a:lnTo>
                  <a:pt x="0" y="839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04598" tIns="104598" rIns="104598" bIns="104598" spcCol="1270" anchor="ctr"/>
          <a:lstStyle/>
          <a:p>
            <a:pPr defTabSz="933450">
              <a:lnSpc>
                <a:spcPct val="90000"/>
              </a:lnSpc>
              <a:spcAft>
                <a:spcPct val="35000"/>
              </a:spcAft>
              <a:defRPr/>
            </a:pPr>
            <a:r>
              <a:rPr lang="en-US" sz="2100"/>
              <a:t>Yoga</a:t>
            </a:r>
            <a:endParaRPr lang="en-CA" sz="2100"/>
          </a:p>
        </p:txBody>
      </p:sp>
      <p:sp>
        <p:nvSpPr>
          <p:cNvPr id="14" name="Freeform 13"/>
          <p:cNvSpPr/>
          <p:nvPr/>
        </p:nvSpPr>
        <p:spPr>
          <a:xfrm>
            <a:off x="457200" y="5032375"/>
            <a:ext cx="7467600" cy="500063"/>
          </a:xfrm>
          <a:custGeom>
            <a:avLst/>
            <a:gdLst>
              <a:gd name="connsiteX0" fmla="*/ 0 w 7467600"/>
              <a:gd name="connsiteY0" fmla="*/ 0 h 499904"/>
              <a:gd name="connsiteX1" fmla="*/ 7467600 w 7467600"/>
              <a:gd name="connsiteY1" fmla="*/ 0 h 499904"/>
              <a:gd name="connsiteX2" fmla="*/ 7467600 w 7467600"/>
              <a:gd name="connsiteY2" fmla="*/ 499904 h 499904"/>
              <a:gd name="connsiteX3" fmla="*/ 0 w 7467600"/>
              <a:gd name="connsiteY3" fmla="*/ 499904 h 499904"/>
              <a:gd name="connsiteX4" fmla="*/ 0 w 7467600"/>
              <a:gd name="connsiteY4" fmla="*/ 0 h 49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7600" h="499904">
                <a:moveTo>
                  <a:pt x="0" y="0"/>
                </a:moveTo>
                <a:lnTo>
                  <a:pt x="7467600" y="0"/>
                </a:lnTo>
                <a:lnTo>
                  <a:pt x="7467600" y="499904"/>
                </a:lnTo>
                <a:lnTo>
                  <a:pt x="0" y="49990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37096" tIns="26670" rIns="149352" bIns="26670" spcCol="1270"/>
          <a:lstStyle/>
          <a:p>
            <a:pPr marL="171450" lvl="1" indent="-171450" defTabSz="711200">
              <a:lnSpc>
                <a:spcPct val="90000"/>
              </a:lnSpc>
              <a:spcAft>
                <a:spcPct val="20000"/>
              </a:spcAft>
              <a:buFontTx/>
              <a:buChar char="••"/>
              <a:defRPr/>
            </a:pPr>
            <a:r>
              <a:rPr lang="en-US" sz="1700"/>
              <a:t>Involves asanas (physical postures), pranayama (breath control), and dhyana (meditation)</a:t>
            </a:r>
            <a:endParaRPr lang="en-CA" sz="1700"/>
          </a:p>
        </p:txBody>
      </p:sp>
      <p:sp>
        <p:nvSpPr>
          <p:cNvPr id="15" name="Freeform 14"/>
          <p:cNvSpPr/>
          <p:nvPr/>
        </p:nvSpPr>
        <p:spPr>
          <a:xfrm>
            <a:off x="457200" y="5526088"/>
            <a:ext cx="7467600" cy="504825"/>
          </a:xfrm>
          <a:custGeom>
            <a:avLst/>
            <a:gdLst>
              <a:gd name="connsiteX0" fmla="*/ 0 w 7467600"/>
              <a:gd name="connsiteY0" fmla="*/ 83949 h 503685"/>
              <a:gd name="connsiteX1" fmla="*/ 83949 w 7467600"/>
              <a:gd name="connsiteY1" fmla="*/ 0 h 503685"/>
              <a:gd name="connsiteX2" fmla="*/ 7383651 w 7467600"/>
              <a:gd name="connsiteY2" fmla="*/ 0 h 503685"/>
              <a:gd name="connsiteX3" fmla="*/ 7467600 w 7467600"/>
              <a:gd name="connsiteY3" fmla="*/ 83949 h 503685"/>
              <a:gd name="connsiteX4" fmla="*/ 7467600 w 7467600"/>
              <a:gd name="connsiteY4" fmla="*/ 419736 h 503685"/>
              <a:gd name="connsiteX5" fmla="*/ 7383651 w 7467600"/>
              <a:gd name="connsiteY5" fmla="*/ 503685 h 503685"/>
              <a:gd name="connsiteX6" fmla="*/ 83949 w 7467600"/>
              <a:gd name="connsiteY6" fmla="*/ 503685 h 503685"/>
              <a:gd name="connsiteX7" fmla="*/ 0 w 7467600"/>
              <a:gd name="connsiteY7" fmla="*/ 419736 h 503685"/>
              <a:gd name="connsiteX8" fmla="*/ 0 w 7467600"/>
              <a:gd name="connsiteY8" fmla="*/ 83949 h 503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67600" h="503685">
                <a:moveTo>
                  <a:pt x="0" y="83949"/>
                </a:moveTo>
                <a:cubicBezTo>
                  <a:pt x="0" y="37585"/>
                  <a:pt x="37585" y="0"/>
                  <a:pt x="83949" y="0"/>
                </a:cubicBezTo>
                <a:lnTo>
                  <a:pt x="7383651" y="0"/>
                </a:lnTo>
                <a:cubicBezTo>
                  <a:pt x="7430015" y="0"/>
                  <a:pt x="7467600" y="37585"/>
                  <a:pt x="7467600" y="83949"/>
                </a:cubicBezTo>
                <a:lnTo>
                  <a:pt x="7467600" y="419736"/>
                </a:lnTo>
                <a:cubicBezTo>
                  <a:pt x="7467600" y="466100"/>
                  <a:pt x="7430015" y="503685"/>
                  <a:pt x="7383651" y="503685"/>
                </a:cubicBezTo>
                <a:lnTo>
                  <a:pt x="83949" y="503685"/>
                </a:lnTo>
                <a:cubicBezTo>
                  <a:pt x="37585" y="503685"/>
                  <a:pt x="0" y="466100"/>
                  <a:pt x="0" y="419736"/>
                </a:cubicBezTo>
                <a:lnTo>
                  <a:pt x="0" y="839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04598" tIns="104598" rIns="104598" bIns="104598" anchor="ctr"/>
          <a:lstStyle>
            <a:lvl1pPr defTabSz="933450" eaLnBrk="0" hangingPunct="0">
              <a:defRPr sz="2400">
                <a:solidFill>
                  <a:schemeClr val="tx1"/>
                </a:solidFill>
                <a:latin typeface="Calibri" pitchFamily="34" charset="0"/>
                <a:ea typeface="MS PGothic" pitchFamily="34" charset="-128"/>
              </a:defRPr>
            </a:lvl1pPr>
            <a:lvl2pPr marL="742950" indent="-285750" defTabSz="933450" eaLnBrk="0" hangingPunct="0">
              <a:defRPr sz="2400">
                <a:solidFill>
                  <a:schemeClr val="tx1"/>
                </a:solidFill>
                <a:latin typeface="Calibri" pitchFamily="34" charset="0"/>
                <a:ea typeface="MS PGothic" pitchFamily="34" charset="-128"/>
              </a:defRPr>
            </a:lvl2pPr>
            <a:lvl3pPr marL="1143000" indent="-228600" defTabSz="933450" eaLnBrk="0" hangingPunct="0">
              <a:defRPr sz="2400">
                <a:solidFill>
                  <a:schemeClr val="tx1"/>
                </a:solidFill>
                <a:latin typeface="Calibri" pitchFamily="34" charset="0"/>
                <a:ea typeface="MS PGothic" pitchFamily="34" charset="-128"/>
              </a:defRPr>
            </a:lvl3pPr>
            <a:lvl4pPr marL="1600200" indent="-228600" defTabSz="933450" eaLnBrk="0" hangingPunct="0">
              <a:defRPr sz="2400">
                <a:solidFill>
                  <a:schemeClr val="tx1"/>
                </a:solidFill>
                <a:latin typeface="Calibri" pitchFamily="34" charset="0"/>
                <a:ea typeface="MS PGothic" pitchFamily="34" charset="-128"/>
              </a:defRPr>
            </a:lvl4pPr>
            <a:lvl5pPr marL="2057400" indent="-228600" defTabSz="933450" eaLnBrk="0" hangingPunct="0">
              <a:defRPr sz="2400">
                <a:solidFill>
                  <a:schemeClr val="tx1"/>
                </a:solidFill>
                <a:latin typeface="Calibri" pitchFamily="34" charset="0"/>
                <a:ea typeface="MS PGothic" pitchFamily="34" charset="-128"/>
              </a:defRPr>
            </a:lvl5pPr>
            <a:lvl6pPr marL="2514600" indent="-228600" defTabSz="93345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93345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93345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93345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lnSpc>
                <a:spcPct val="90000"/>
              </a:lnSpc>
              <a:spcAft>
                <a:spcPct val="35000"/>
              </a:spcAft>
            </a:pPr>
            <a:r>
              <a:rPr lang="en-US" altLang="en-US" sz="2100">
                <a:solidFill>
                  <a:srgbClr val="FFFFFF"/>
                </a:solidFill>
                <a:cs typeface="Arial" pitchFamily="34" charset="0"/>
              </a:rPr>
              <a:t>T</a:t>
            </a:r>
            <a:r>
              <a:rPr lang="ja-JP" altLang="en-US" sz="2100">
                <a:solidFill>
                  <a:srgbClr val="FFFFFF"/>
                </a:solidFill>
                <a:cs typeface="Arial" pitchFamily="34" charset="0"/>
              </a:rPr>
              <a:t>’</a:t>
            </a:r>
            <a:r>
              <a:rPr lang="en-US" altLang="ja-JP" sz="2100">
                <a:solidFill>
                  <a:srgbClr val="FFFFFF"/>
                </a:solidFill>
                <a:cs typeface="Arial" pitchFamily="34" charset="0"/>
              </a:rPr>
              <a:t>ai Chi Ch</a:t>
            </a:r>
            <a:r>
              <a:rPr lang="ja-JP" altLang="en-US" sz="2100">
                <a:solidFill>
                  <a:srgbClr val="FFFFFF"/>
                </a:solidFill>
                <a:cs typeface="Arial" pitchFamily="34" charset="0"/>
              </a:rPr>
              <a:t>’</a:t>
            </a:r>
            <a:r>
              <a:rPr lang="en-US" altLang="ja-JP" sz="2100">
                <a:solidFill>
                  <a:srgbClr val="FFFFFF"/>
                </a:solidFill>
                <a:cs typeface="Arial" pitchFamily="34" charset="0"/>
              </a:rPr>
              <a:t>uan and Qigong</a:t>
            </a:r>
            <a:endParaRPr lang="en-CA" altLang="en-US" sz="2100">
              <a:solidFill>
                <a:srgbClr val="FFFFFF"/>
              </a:solidFill>
              <a:cs typeface="Arial" pitchFamily="34" charset="0"/>
            </a:endParaRPr>
          </a:p>
        </p:txBody>
      </p:sp>
      <p:sp>
        <p:nvSpPr>
          <p:cNvPr id="16" name="Freeform 15"/>
          <p:cNvSpPr/>
          <p:nvPr/>
        </p:nvSpPr>
        <p:spPr>
          <a:xfrm>
            <a:off x="457200" y="6037263"/>
            <a:ext cx="7467600" cy="347662"/>
          </a:xfrm>
          <a:custGeom>
            <a:avLst/>
            <a:gdLst>
              <a:gd name="connsiteX0" fmla="*/ 0 w 7467600"/>
              <a:gd name="connsiteY0" fmla="*/ 0 h 347760"/>
              <a:gd name="connsiteX1" fmla="*/ 7467600 w 7467600"/>
              <a:gd name="connsiteY1" fmla="*/ 0 h 347760"/>
              <a:gd name="connsiteX2" fmla="*/ 7467600 w 7467600"/>
              <a:gd name="connsiteY2" fmla="*/ 347760 h 347760"/>
              <a:gd name="connsiteX3" fmla="*/ 0 w 7467600"/>
              <a:gd name="connsiteY3" fmla="*/ 347760 h 347760"/>
              <a:gd name="connsiteX4" fmla="*/ 0 w 7467600"/>
              <a:gd name="connsiteY4" fmla="*/ 0 h 347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7600" h="347760">
                <a:moveTo>
                  <a:pt x="0" y="0"/>
                </a:moveTo>
                <a:lnTo>
                  <a:pt x="7467600" y="0"/>
                </a:lnTo>
                <a:lnTo>
                  <a:pt x="7467600" y="347760"/>
                </a:lnTo>
                <a:lnTo>
                  <a:pt x="0" y="3477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37096" tIns="26670" rIns="149352" bIns="26670" spcCol="1270"/>
          <a:lstStyle/>
          <a:p>
            <a:pPr marL="171450" lvl="1" indent="-171450" defTabSz="711200">
              <a:lnSpc>
                <a:spcPct val="90000"/>
              </a:lnSpc>
              <a:spcAft>
                <a:spcPct val="20000"/>
              </a:spcAft>
              <a:buFontTx/>
              <a:buChar char="••"/>
              <a:defRPr/>
            </a:pPr>
            <a:r>
              <a:rPr lang="en-US" sz="1700" dirty="0"/>
              <a:t>Chinese moving meditations designed to improve the flow of qi (energy)</a:t>
            </a:r>
            <a:endParaRPr lang="en-CA" sz="1700" dirty="0"/>
          </a:p>
        </p:txBody>
      </p:sp>
      <p:sp>
        <p:nvSpPr>
          <p:cNvPr id="3" name="Slide Number Placeholder 2"/>
          <p:cNvSpPr>
            <a:spLocks noGrp="1"/>
          </p:cNvSpPr>
          <p:nvPr>
            <p:ph type="sldNum" sz="quarter" idx="12"/>
          </p:nvPr>
        </p:nvSpPr>
        <p:spPr/>
        <p:txBody>
          <a:bodyPr/>
          <a:lstStyle/>
          <a:p>
            <a:fld id="{6C93D9FA-D2D4-4D0B-9265-4EBC011233E5}" type="slidenum">
              <a:rPr lang="en-US" smtClean="0"/>
              <a:pPr/>
              <a:t>53</a:t>
            </a:fld>
            <a:endParaRPr lang="en-US"/>
          </a:p>
        </p:txBody>
      </p:sp>
    </p:spTree>
    <p:extLst>
      <p:ext uri="{BB962C8B-B14F-4D97-AF65-F5344CB8AC3E}">
        <p14:creationId xmlns:p14="http://schemas.microsoft.com/office/powerpoint/2010/main" val="164032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left)">
                                      <p:cBhvr>
                                        <p:cTn id="36" dur="500"/>
                                        <p:tgtEl>
                                          <p:spTgt spid="15"/>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P spid="11" grpId="0" animBg="1"/>
      <p:bldP spid="12" grpId="0"/>
      <p:bldP spid="13" grpId="0" animBg="1"/>
      <p:bldP spid="14" grpId="0"/>
      <p:bldP spid="15" grpId="0" animBg="1"/>
      <p:bldP spid="1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US" dirty="0" smtClean="0"/>
              <a:t>Mind body medicine</a:t>
            </a:r>
            <a:endParaRPr lang="en-CA" dirty="0"/>
          </a:p>
        </p:txBody>
      </p:sp>
      <p:sp>
        <p:nvSpPr>
          <p:cNvPr id="3" name="Content Placeholder 2"/>
          <p:cNvSpPr>
            <a:spLocks noGrp="1"/>
          </p:cNvSpPr>
          <p:nvPr>
            <p:ph idx="1"/>
          </p:nvPr>
        </p:nvSpPr>
        <p:spPr>
          <a:xfrm>
            <a:off x="457200" y="1124744"/>
            <a:ext cx="8229600" cy="5256584"/>
          </a:xfrm>
        </p:spPr>
        <p:txBody>
          <a:bodyPr>
            <a:normAutofit fontScale="85000" lnSpcReduction="20000"/>
          </a:bodyPr>
          <a:lstStyle/>
          <a:p>
            <a:r>
              <a:rPr lang="en-US" dirty="0" smtClean="0"/>
              <a:t>It provides a means to relax mental, emotional and  physical state of the body and to restore a sense of well-being.</a:t>
            </a:r>
          </a:p>
          <a:p>
            <a:r>
              <a:rPr lang="en-US" dirty="0" smtClean="0"/>
              <a:t>It can be achieved in many ways and  include mediation, breathing exercises, yoga, </a:t>
            </a:r>
            <a:r>
              <a:rPr lang="en-US" dirty="0" err="1" smtClean="0"/>
              <a:t>t’ai</a:t>
            </a:r>
            <a:r>
              <a:rPr lang="en-US" dirty="0" smtClean="0"/>
              <a:t> chi, relaxation and others</a:t>
            </a:r>
          </a:p>
          <a:p>
            <a:r>
              <a:rPr lang="en-US" dirty="0" smtClean="0"/>
              <a:t>Meditation is a common healing technique with a goal to quiet the mind and relax the entire body and achieve a state of calm and focused mental state. </a:t>
            </a:r>
          </a:p>
          <a:p>
            <a:pPr lvl="1"/>
            <a:r>
              <a:rPr lang="en-US" dirty="0" smtClean="0"/>
              <a:t>This can be achieved in many ways and so there are a number of meditation techniques.</a:t>
            </a:r>
          </a:p>
          <a:p>
            <a:r>
              <a:rPr lang="en-US" dirty="0" smtClean="0"/>
              <a:t>Transcendental meditation (TM) is mantra meditation. </a:t>
            </a:r>
            <a:r>
              <a:rPr lang="en-CA" dirty="0"/>
              <a:t>The goal is to empty the mind and transcend ordinary thinking. </a:t>
            </a:r>
            <a:endParaRPr lang="en-CA" dirty="0" smtClean="0"/>
          </a:p>
          <a:p>
            <a:pPr lvl="1"/>
            <a:r>
              <a:rPr lang="en-CA" dirty="0" smtClean="0"/>
              <a:t>To </a:t>
            </a:r>
            <a:r>
              <a:rPr lang="en-CA" dirty="0"/>
              <a:t>practice TM, the person sits in a comfortable position with eyes closed and silently repeats the mantra for about 15 minutes twice a day.</a:t>
            </a:r>
          </a:p>
        </p:txBody>
      </p:sp>
      <p:sp>
        <p:nvSpPr>
          <p:cNvPr id="4" name="Slide Number Placeholder 3"/>
          <p:cNvSpPr>
            <a:spLocks noGrp="1"/>
          </p:cNvSpPr>
          <p:nvPr>
            <p:ph type="sldNum" sz="quarter" idx="12"/>
          </p:nvPr>
        </p:nvSpPr>
        <p:spPr/>
        <p:txBody>
          <a:bodyPr/>
          <a:lstStyle/>
          <a:p>
            <a:fld id="{6C93D9FA-D2D4-4D0B-9265-4EBC011233E5}" type="slidenum">
              <a:rPr lang="en-US" smtClean="0"/>
              <a:pPr/>
              <a:t>54</a:t>
            </a:fld>
            <a:endParaRPr lang="en-US"/>
          </a:p>
        </p:txBody>
      </p:sp>
    </p:spTree>
    <p:extLst>
      <p:ext uri="{BB962C8B-B14F-4D97-AF65-F5344CB8AC3E}">
        <p14:creationId xmlns:p14="http://schemas.microsoft.com/office/powerpoint/2010/main" val="25563726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634082"/>
          </a:xfrm>
        </p:spPr>
        <p:txBody>
          <a:bodyPr>
            <a:normAutofit fontScale="90000"/>
          </a:bodyPr>
          <a:lstStyle/>
          <a:p>
            <a:r>
              <a:rPr lang="en-US" dirty="0" smtClean="0"/>
              <a:t>Mindful Meditation</a:t>
            </a:r>
            <a:endParaRPr lang="en-CA" dirty="0"/>
          </a:p>
        </p:txBody>
      </p:sp>
      <p:sp>
        <p:nvSpPr>
          <p:cNvPr id="3" name="Content Placeholder 2"/>
          <p:cNvSpPr>
            <a:spLocks noGrp="1"/>
          </p:cNvSpPr>
          <p:nvPr>
            <p:ph idx="1"/>
          </p:nvPr>
        </p:nvSpPr>
        <p:spPr>
          <a:xfrm>
            <a:off x="395536" y="692696"/>
            <a:ext cx="8229600" cy="5688632"/>
          </a:xfrm>
        </p:spPr>
        <p:txBody>
          <a:bodyPr>
            <a:normAutofit fontScale="77500" lnSpcReduction="20000"/>
          </a:bodyPr>
          <a:lstStyle/>
          <a:p>
            <a:r>
              <a:rPr lang="en-US" dirty="0" smtClean="0"/>
              <a:t>Mindful mediation involves paying attention to the present moment. Dr. Jon </a:t>
            </a:r>
            <a:r>
              <a:rPr lang="en-US" dirty="0" err="1" smtClean="0"/>
              <a:t>Kabat</a:t>
            </a:r>
            <a:r>
              <a:rPr lang="en-US" dirty="0" smtClean="0"/>
              <a:t>-Zin </a:t>
            </a:r>
            <a:r>
              <a:rPr lang="en-CA" dirty="0" smtClean="0"/>
              <a:t>defined </a:t>
            </a:r>
            <a:r>
              <a:rPr lang="en-CA" dirty="0"/>
              <a:t>mindfulness as “the awareness that emerges through paying attention on purpose, in the present moment, and non-judgmentally to the unfolding of experience </a:t>
            </a:r>
            <a:r>
              <a:rPr lang="en-CA" dirty="0" smtClean="0"/>
              <a:t>moment </a:t>
            </a:r>
            <a:r>
              <a:rPr lang="en-CA" dirty="0"/>
              <a:t>by moment</a:t>
            </a:r>
            <a:r>
              <a:rPr lang="en-CA" dirty="0" smtClean="0"/>
              <a:t>.”</a:t>
            </a:r>
          </a:p>
          <a:p>
            <a:r>
              <a:rPr lang="en-CA" dirty="0" smtClean="0"/>
              <a:t>The focus is on </a:t>
            </a:r>
            <a:r>
              <a:rPr lang="en-CA" dirty="0"/>
              <a:t>what’s going on in real time. In a detached, objective manner, you notice your emotions, thoughts (always bringing them back in a nonjudgmental way to the moment at hand), and physical sensations. </a:t>
            </a:r>
            <a:endParaRPr lang="en-CA" dirty="0" smtClean="0"/>
          </a:p>
          <a:p>
            <a:r>
              <a:rPr lang="en-CA" dirty="0" smtClean="0"/>
              <a:t>The </a:t>
            </a:r>
            <a:r>
              <a:rPr lang="en-CA" dirty="0"/>
              <a:t>goal isn’t a blank mind but a mind that’s focused on the present. </a:t>
            </a:r>
            <a:r>
              <a:rPr lang="en-CA" dirty="0" smtClean="0"/>
              <a:t>With </a:t>
            </a:r>
            <a:r>
              <a:rPr lang="en-CA" dirty="0"/>
              <a:t>all senses alert, you see, smell, hear, taste, and feel. You deny nothing—your pain, your stress, your anxiety. Your goal is to simply become aware and thoroughly engaged in the reality of the present</a:t>
            </a:r>
            <a:r>
              <a:rPr lang="en-CA" dirty="0" smtClean="0"/>
              <a:t>.</a:t>
            </a:r>
          </a:p>
          <a:p>
            <a:r>
              <a:rPr lang="en-CA" dirty="0"/>
              <a:t>A regular meditation practice can also reduce high blood pressure</a:t>
            </a:r>
            <a:r>
              <a:rPr lang="en-CA" dirty="0">
                <a:hlinkClick r:id="rId2"/>
              </a:rPr>
              <a:t> </a:t>
            </a:r>
            <a:r>
              <a:rPr lang="en-CA" dirty="0" smtClean="0"/>
              <a:t> </a:t>
            </a:r>
            <a:r>
              <a:rPr lang="en-CA" dirty="0"/>
              <a:t>and low back pain. </a:t>
            </a:r>
            <a:r>
              <a:rPr lang="en-CA" dirty="0" smtClean="0"/>
              <a:t> </a:t>
            </a:r>
            <a:r>
              <a:rPr lang="en-CA" dirty="0"/>
              <a:t>Studies in college students show improved attention</a:t>
            </a:r>
            <a:r>
              <a:rPr lang="en-CA" dirty="0" smtClean="0"/>
              <a:t>. </a:t>
            </a:r>
            <a:r>
              <a:rPr lang="en-CA" dirty="0"/>
              <a:t>Meditation helps relieve emotional distress and improve quality of life in people with chronic illnesses such as diabetes, heart failure, rheumatoid arthritis, and </a:t>
            </a:r>
            <a:r>
              <a:rPr lang="en-CA" dirty="0" smtClean="0"/>
              <a:t>fibromyalgia and also stress and anxiety.  </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55</a:t>
            </a:fld>
            <a:endParaRPr lang="en-US"/>
          </a:p>
        </p:txBody>
      </p:sp>
    </p:spTree>
    <p:extLst>
      <p:ext uri="{BB962C8B-B14F-4D97-AF65-F5344CB8AC3E}">
        <p14:creationId xmlns:p14="http://schemas.microsoft.com/office/powerpoint/2010/main" val="4784322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4" name="Slide Number Placeholder 3"/>
          <p:cNvSpPr>
            <a:spLocks noGrp="1"/>
          </p:cNvSpPr>
          <p:nvPr>
            <p:ph type="sldNum" sz="quarter" idx="12"/>
          </p:nvPr>
        </p:nvSpPr>
        <p:spPr/>
        <p:txBody>
          <a:bodyPr/>
          <a:lstStyle/>
          <a:p>
            <a:fld id="{6C93D9FA-D2D4-4D0B-9265-4EBC011233E5}" type="slidenum">
              <a:rPr lang="en-US" smtClean="0"/>
              <a:pPr/>
              <a:t>56</a:t>
            </a:fld>
            <a:endParaRPr lang="en-US"/>
          </a:p>
        </p:txBody>
      </p:sp>
      <p:pic>
        <p:nvPicPr>
          <p:cNvPr id="3074" name="Picture 2" descr="http://www.pingminghealth.com/wp-content/uploads/2012/08/taichi-p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408" y="260649"/>
            <a:ext cx="4093518" cy="230425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crystalinks.com/taichiformb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6825" y="235605"/>
            <a:ext cx="4601327" cy="420150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healthfuldietandnutrition.com/wp-content/uploads/2013/12/5-Technique-Of-Meditatio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0" y="2803832"/>
            <a:ext cx="4673503" cy="395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724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500"/>
                                        <p:tgtEl>
                                          <p:spTgt spid="307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80"/>
                                        </p:tgtEl>
                                        <p:attrNameLst>
                                          <p:attrName>style.visibility</p:attrName>
                                        </p:attrNameLst>
                                      </p:cBhvr>
                                      <p:to>
                                        <p:strVal val="visible"/>
                                      </p:to>
                                    </p:set>
                                    <p:animEffect transition="in" filter="fade">
                                      <p:cBhvr>
                                        <p:cTn id="17" dur="500"/>
                                        <p:tgtEl>
                                          <p:spTgt spid="3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smtClean="0"/>
              <a:t>Breathing exercises</a:t>
            </a:r>
            <a:endParaRPr lang="en-CA" dirty="0"/>
          </a:p>
        </p:txBody>
      </p:sp>
      <p:sp>
        <p:nvSpPr>
          <p:cNvPr id="3" name="Content Placeholder 2"/>
          <p:cNvSpPr>
            <a:spLocks noGrp="1"/>
          </p:cNvSpPr>
          <p:nvPr>
            <p:ph idx="1"/>
          </p:nvPr>
        </p:nvSpPr>
        <p:spPr>
          <a:xfrm>
            <a:off x="457200" y="1052736"/>
            <a:ext cx="8229600" cy="5073427"/>
          </a:xfrm>
        </p:spPr>
        <p:txBody>
          <a:bodyPr>
            <a:normAutofit fontScale="77500" lnSpcReduction="20000"/>
          </a:bodyPr>
          <a:lstStyle/>
          <a:p>
            <a:r>
              <a:rPr lang="en-US" dirty="0" smtClean="0"/>
              <a:t>Breathing exercises: C</a:t>
            </a:r>
            <a:r>
              <a:rPr lang="en-CA" dirty="0" err="1" smtClean="0"/>
              <a:t>onscious</a:t>
            </a:r>
            <a:r>
              <a:rPr lang="en-CA" dirty="0" smtClean="0"/>
              <a:t> </a:t>
            </a:r>
            <a:r>
              <a:rPr lang="en-CA" dirty="0"/>
              <a:t>awareness and control of breath provide great tools for managing stress, anxiety, pain, and insomnia. If you deliberately slow and deepen your breath, you calm other bodily functions that might be otherwise overstimulated. </a:t>
            </a:r>
            <a:endParaRPr lang="en-CA" dirty="0" smtClean="0"/>
          </a:p>
          <a:p>
            <a:pPr lvl="1"/>
            <a:r>
              <a:rPr lang="en-CA" dirty="0" smtClean="0"/>
              <a:t>More </a:t>
            </a:r>
            <a:r>
              <a:rPr lang="en-CA" dirty="0"/>
              <a:t>specifically, your heart rate slows, blood pressure is reduced,</a:t>
            </a:r>
            <a:r>
              <a:rPr lang="en-CA" dirty="0">
                <a:hlinkClick r:id="rId2"/>
              </a:rPr>
              <a:t> </a:t>
            </a:r>
            <a:r>
              <a:rPr lang="en-CA" dirty="0" smtClean="0"/>
              <a:t>your </a:t>
            </a:r>
            <a:r>
              <a:rPr lang="en-CA" dirty="0"/>
              <a:t>thoughts become more calm and focused, and you become more aware of sensations coming from within and without</a:t>
            </a:r>
            <a:r>
              <a:rPr lang="en-CA" dirty="0" smtClean="0"/>
              <a:t>.</a:t>
            </a:r>
          </a:p>
          <a:p>
            <a:r>
              <a:rPr lang="en-CA" dirty="0"/>
              <a:t>There are a number of breathing exercises. A simple one is to sit or lie on your back in a comfortable position. Rest one hand on your chest and the other on your abdomen. Inhale deeply and fully, feeling your chest and abdomen rise. Notice how your sides become longer and your back feels fuller with inhalation. Pause briefly. Exhale completely, feeling your chest and abdomen fall</a:t>
            </a:r>
            <a:r>
              <a:rPr lang="en-CA" dirty="0" smtClean="0"/>
              <a:t>.</a:t>
            </a:r>
          </a:p>
          <a:p>
            <a:r>
              <a:rPr lang="en-CA" dirty="0"/>
              <a:t>Benefits of breathing exercises include the reduction of hot flashes associated with menopause, </a:t>
            </a:r>
            <a:r>
              <a:rPr lang="en-CA" dirty="0" smtClean="0"/>
              <a:t> </a:t>
            </a:r>
            <a:r>
              <a:rPr lang="en-CA" dirty="0"/>
              <a:t>feelings of nervous tension and fatigue, </a:t>
            </a:r>
            <a:r>
              <a:rPr lang="en-CA" dirty="0" smtClean="0"/>
              <a:t> </a:t>
            </a:r>
            <a:r>
              <a:rPr lang="en-CA" dirty="0"/>
              <a:t>pain perception</a:t>
            </a:r>
            <a:r>
              <a:rPr lang="en-CA" dirty="0" smtClean="0"/>
              <a:t>, </a:t>
            </a:r>
            <a:r>
              <a:rPr lang="en-CA" dirty="0"/>
              <a:t>and test anxiety</a:t>
            </a:r>
            <a:r>
              <a:rPr lang="en-CA" dirty="0" smtClean="0"/>
              <a:t>.</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57</a:t>
            </a:fld>
            <a:endParaRPr lang="en-US"/>
          </a:p>
        </p:txBody>
      </p:sp>
    </p:spTree>
    <p:extLst>
      <p:ext uri="{BB962C8B-B14F-4D97-AF65-F5344CB8AC3E}">
        <p14:creationId xmlns:p14="http://schemas.microsoft.com/office/powerpoint/2010/main" val="9887469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smtClean="0"/>
              <a:t>Yoga</a:t>
            </a:r>
            <a:endParaRPr lang="en-CA" dirty="0"/>
          </a:p>
        </p:txBody>
      </p:sp>
      <p:sp>
        <p:nvSpPr>
          <p:cNvPr id="3" name="Content Placeholder 2"/>
          <p:cNvSpPr>
            <a:spLocks noGrp="1"/>
          </p:cNvSpPr>
          <p:nvPr>
            <p:ph idx="1"/>
          </p:nvPr>
        </p:nvSpPr>
        <p:spPr>
          <a:xfrm>
            <a:off x="457200" y="908720"/>
            <a:ext cx="8229600" cy="5217443"/>
          </a:xfrm>
        </p:spPr>
        <p:txBody>
          <a:bodyPr>
            <a:normAutofit fontScale="77500" lnSpcReduction="20000"/>
          </a:bodyPr>
          <a:lstStyle/>
          <a:p>
            <a:r>
              <a:rPr lang="en-CA" dirty="0"/>
              <a:t>This ancient practice originated in India some </a:t>
            </a:r>
            <a:endParaRPr lang="en-CA" dirty="0" smtClean="0"/>
          </a:p>
          <a:p>
            <a:r>
              <a:rPr lang="en-CA" dirty="0" smtClean="0"/>
              <a:t>5,000 </a:t>
            </a:r>
            <a:r>
              <a:rPr lang="en-CA" dirty="0"/>
              <a:t>years ago</a:t>
            </a:r>
            <a:r>
              <a:rPr lang="en-CA" dirty="0" smtClean="0"/>
              <a:t>. </a:t>
            </a:r>
          </a:p>
          <a:p>
            <a:endParaRPr lang="en-CA" dirty="0" smtClean="0"/>
          </a:p>
          <a:p>
            <a:r>
              <a:rPr lang="en-CA" dirty="0" smtClean="0"/>
              <a:t>Hatha </a:t>
            </a:r>
            <a:r>
              <a:rPr lang="en-CA" dirty="0"/>
              <a:t>yoga, the form most often practiced in the Western world, emphasizes only three of those limbs: </a:t>
            </a:r>
            <a:r>
              <a:rPr lang="en-CA" i="1" dirty="0" err="1"/>
              <a:t>asanas</a:t>
            </a:r>
            <a:r>
              <a:rPr lang="en-CA" dirty="0"/>
              <a:t> (physical postures), </a:t>
            </a:r>
            <a:r>
              <a:rPr lang="en-CA" i="1" dirty="0"/>
              <a:t>pranayama</a:t>
            </a:r>
            <a:r>
              <a:rPr lang="en-CA" dirty="0"/>
              <a:t> (breath control), and </a:t>
            </a:r>
            <a:r>
              <a:rPr lang="en-CA" i="1" dirty="0" err="1"/>
              <a:t>dhyana</a:t>
            </a:r>
            <a:r>
              <a:rPr lang="en-CA" dirty="0"/>
              <a:t> (meditation). </a:t>
            </a:r>
            <a:endParaRPr lang="en-CA" dirty="0" smtClean="0"/>
          </a:p>
          <a:p>
            <a:pPr lvl="1"/>
            <a:r>
              <a:rPr lang="en-CA" dirty="0" smtClean="0"/>
              <a:t>Often</a:t>
            </a:r>
            <a:r>
              <a:rPr lang="en-CA" dirty="0"/>
              <a:t>, the meditation involves awareness of breathing and concentration on physical postures. Chanting may also be included</a:t>
            </a:r>
            <a:r>
              <a:rPr lang="en-CA" dirty="0" smtClean="0"/>
              <a:t>.</a:t>
            </a:r>
          </a:p>
          <a:p>
            <a:endParaRPr lang="en-CA" dirty="0" smtClean="0"/>
          </a:p>
          <a:p>
            <a:r>
              <a:rPr lang="en-CA" dirty="0" smtClean="0"/>
              <a:t>Studies </a:t>
            </a:r>
            <a:r>
              <a:rPr lang="en-CA" dirty="0"/>
              <a:t>show it enhances overall well-being, reduces feelings of stress and anxiety</a:t>
            </a:r>
            <a:r>
              <a:rPr lang="en-CA" dirty="0" smtClean="0"/>
              <a:t>, </a:t>
            </a:r>
            <a:r>
              <a:rPr lang="en-CA" dirty="0"/>
              <a:t>improves sleep</a:t>
            </a:r>
            <a:r>
              <a:rPr lang="en-CA" dirty="0" smtClean="0"/>
              <a:t>, </a:t>
            </a:r>
            <a:r>
              <a:rPr lang="en-CA" dirty="0"/>
              <a:t>eases low back pain</a:t>
            </a:r>
            <a:r>
              <a:rPr lang="en-CA" dirty="0" smtClean="0"/>
              <a:t>, </a:t>
            </a:r>
            <a:r>
              <a:rPr lang="en-CA" dirty="0"/>
              <a:t>lifts mild depression</a:t>
            </a:r>
            <a:r>
              <a:rPr lang="en-CA" dirty="0" smtClean="0"/>
              <a:t>, </a:t>
            </a:r>
            <a:r>
              <a:rPr lang="en-CA" dirty="0"/>
              <a:t>augments depression relief when added to antidepressant medications, </a:t>
            </a:r>
            <a:r>
              <a:rPr lang="en-CA" dirty="0" smtClean="0"/>
              <a:t> </a:t>
            </a:r>
            <a:r>
              <a:rPr lang="en-CA" dirty="0"/>
              <a:t>lessens discomfort during pregnancy, </a:t>
            </a:r>
            <a:r>
              <a:rPr lang="en-CA" dirty="0" smtClean="0"/>
              <a:t>reduces </a:t>
            </a:r>
            <a:r>
              <a:rPr lang="en-CA" dirty="0"/>
              <a:t>blood pressure, </a:t>
            </a:r>
            <a:r>
              <a:rPr lang="en-CA" dirty="0" smtClean="0"/>
              <a:t>improves </a:t>
            </a:r>
            <a:r>
              <a:rPr lang="en-CA" dirty="0"/>
              <a:t>quality of life in the face of chronic conditions such as asthma</a:t>
            </a:r>
          </a:p>
        </p:txBody>
      </p:sp>
      <p:sp>
        <p:nvSpPr>
          <p:cNvPr id="4" name="Slide Number Placeholder 3"/>
          <p:cNvSpPr>
            <a:spLocks noGrp="1"/>
          </p:cNvSpPr>
          <p:nvPr>
            <p:ph type="sldNum" sz="quarter" idx="12"/>
          </p:nvPr>
        </p:nvSpPr>
        <p:spPr/>
        <p:txBody>
          <a:bodyPr/>
          <a:lstStyle/>
          <a:p>
            <a:fld id="{6C93D9FA-D2D4-4D0B-9265-4EBC011233E5}" type="slidenum">
              <a:rPr lang="en-US" smtClean="0"/>
              <a:pPr/>
              <a:t>58</a:t>
            </a:fld>
            <a:endParaRPr lang="en-US"/>
          </a:p>
        </p:txBody>
      </p:sp>
      <p:pic>
        <p:nvPicPr>
          <p:cNvPr id="4098" name="Picture 2" descr="http://images.flatworldknowledge.com/white/white-fig02_x004.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0764" y="-14354"/>
            <a:ext cx="1804672" cy="1207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4520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9992" y="274638"/>
            <a:ext cx="4186808" cy="778098"/>
          </a:xfrm>
        </p:spPr>
        <p:txBody>
          <a:bodyPr>
            <a:normAutofit fontScale="90000"/>
          </a:bodyPr>
          <a:lstStyle/>
          <a:p>
            <a:r>
              <a:rPr lang="it-IT" b="1" dirty="0"/>
              <a:t>T’ai Chi Ch’uan and Qigong</a:t>
            </a:r>
          </a:p>
        </p:txBody>
      </p:sp>
      <p:sp>
        <p:nvSpPr>
          <p:cNvPr id="3" name="Content Placeholder 2"/>
          <p:cNvSpPr>
            <a:spLocks noGrp="1"/>
          </p:cNvSpPr>
          <p:nvPr>
            <p:ph idx="1"/>
          </p:nvPr>
        </p:nvSpPr>
        <p:spPr>
          <a:xfrm>
            <a:off x="457200" y="1844824"/>
            <a:ext cx="8229600" cy="4536504"/>
          </a:xfrm>
        </p:spPr>
        <p:txBody>
          <a:bodyPr>
            <a:normAutofit fontScale="77500" lnSpcReduction="20000"/>
          </a:bodyPr>
          <a:lstStyle/>
          <a:p>
            <a:r>
              <a:rPr lang="en-CA" dirty="0" err="1"/>
              <a:t>T’ai</a:t>
            </a:r>
            <a:r>
              <a:rPr lang="en-CA" dirty="0"/>
              <a:t> chi </a:t>
            </a:r>
            <a:r>
              <a:rPr lang="en-CA" dirty="0" err="1"/>
              <a:t>ch’uan</a:t>
            </a:r>
            <a:r>
              <a:rPr lang="en-CA" dirty="0"/>
              <a:t> (tai </a:t>
            </a:r>
            <a:r>
              <a:rPr lang="en-CA" dirty="0" smtClean="0"/>
              <a:t>chi) </a:t>
            </a:r>
            <a:r>
              <a:rPr lang="en-CA" dirty="0"/>
              <a:t>is derived from the martial arts, </a:t>
            </a:r>
            <a:r>
              <a:rPr lang="en-CA" dirty="0" smtClean="0"/>
              <a:t>and </a:t>
            </a:r>
            <a:r>
              <a:rPr lang="en-CA" dirty="0"/>
              <a:t>the practice is nonviolent. Qigong involves slow, rhythmic movements timed with breathing. </a:t>
            </a:r>
            <a:endParaRPr lang="en-CA" dirty="0" smtClean="0"/>
          </a:p>
          <a:p>
            <a:pPr lvl="1"/>
            <a:r>
              <a:rPr lang="en-CA" dirty="0" smtClean="0"/>
              <a:t>The </a:t>
            </a:r>
            <a:r>
              <a:rPr lang="en-CA" dirty="0"/>
              <a:t>exercises are designed to open the meridians (energy channels) through which qi travels. People young and old can learn the basic movements, which require low to moderate amounts of exertion.</a:t>
            </a:r>
          </a:p>
          <a:p>
            <a:r>
              <a:rPr lang="en-CA" dirty="0"/>
              <a:t>Tai chi and qigong both tame stress</a:t>
            </a:r>
            <a:r>
              <a:rPr lang="en-CA" dirty="0" smtClean="0"/>
              <a:t>. </a:t>
            </a:r>
            <a:r>
              <a:rPr lang="en-CA" dirty="0"/>
              <a:t>Studies in older adults indicate that tai chi and qigong may improve balance and strength, reduce falls, lower blood pressure, improve sleep, ease depression, relieve arthritis pain, and enhance immune </a:t>
            </a:r>
            <a:r>
              <a:rPr lang="en-CA" dirty="0" smtClean="0"/>
              <a:t>response. </a:t>
            </a:r>
          </a:p>
          <a:p>
            <a:endParaRPr lang="en-CA" dirty="0" smtClean="0"/>
          </a:p>
          <a:p>
            <a:r>
              <a:rPr lang="en-CA" dirty="0" smtClean="0"/>
              <a:t>In </a:t>
            </a:r>
            <a:r>
              <a:rPr lang="en-CA" dirty="0"/>
              <a:t>addition, tai chi has been shown to improve exercise capacity in people with chronic obstructive lung disease. </a:t>
            </a:r>
            <a:r>
              <a:rPr lang="en-CA" dirty="0" smtClean="0"/>
              <a:t> </a:t>
            </a:r>
            <a:r>
              <a:rPr lang="en-CA" dirty="0"/>
              <a:t>Qigong has been shown to improve sleep and reduce symptoms associated with menopause.</a:t>
            </a:r>
            <a:r>
              <a:rPr lang="en-CA" dirty="0">
                <a:hlinkClick r:id="rId2"/>
              </a:rPr>
              <a:t> </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59</a:t>
            </a:fld>
            <a:endParaRPr lang="en-US"/>
          </a:p>
        </p:txBody>
      </p:sp>
      <p:pic>
        <p:nvPicPr>
          <p:cNvPr id="5" name="Picture 2" descr="http://www.pingminghealth.com/wp-content/uploads/2012/08/taichi-park.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247721"/>
            <a:ext cx="3529350" cy="1597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330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p:txBody>
          <a:bodyPr/>
          <a:lstStyle/>
          <a:p>
            <a:r>
              <a:rPr lang="en-US" altLang="en-US" smtClean="0"/>
              <a:t>Acupuncture</a:t>
            </a:r>
          </a:p>
        </p:txBody>
      </p:sp>
      <p:sp>
        <p:nvSpPr>
          <p:cNvPr id="26627" name="Content Placeholder 1"/>
          <p:cNvSpPr>
            <a:spLocks noGrp="1"/>
          </p:cNvSpPr>
          <p:nvPr>
            <p:ph idx="1"/>
          </p:nvPr>
        </p:nvSpPr>
        <p:spPr/>
        <p:txBody>
          <a:bodyPr/>
          <a:lstStyle/>
          <a:p>
            <a:r>
              <a:rPr lang="en-US" altLang="en-US" dirty="0" smtClean="0"/>
              <a:t>Insertion of fine needles into points along meridians (energy channels) to restore balance and promote healing</a:t>
            </a:r>
          </a:p>
          <a:p>
            <a:r>
              <a:rPr lang="en-US" altLang="en-US" dirty="0" smtClean="0"/>
              <a:t>Helps reduce various aches and pains</a:t>
            </a:r>
          </a:p>
          <a:p>
            <a:pPr lvl="1"/>
            <a:r>
              <a:rPr lang="en-US" altLang="en-US" dirty="0" smtClean="0"/>
              <a:t>Back pain, labor pains, arthritis pain, menstrual cramps</a:t>
            </a:r>
          </a:p>
          <a:p>
            <a:pPr lvl="1"/>
            <a:r>
              <a:rPr lang="en-US" altLang="en-US" dirty="0" smtClean="0"/>
              <a:t>Headache</a:t>
            </a:r>
          </a:p>
          <a:p>
            <a:pPr lvl="1"/>
            <a:r>
              <a:rPr lang="en-US" altLang="en-US" dirty="0" smtClean="0"/>
              <a:t>Tennis elbow</a:t>
            </a:r>
          </a:p>
          <a:p>
            <a:pPr lvl="1"/>
            <a:r>
              <a:rPr lang="en-US" altLang="en-US" dirty="0" smtClean="0"/>
              <a:t>Carpal tunnel syndrome</a:t>
            </a:r>
          </a:p>
        </p:txBody>
      </p:sp>
      <p:sp>
        <p:nvSpPr>
          <p:cNvPr id="3" name="Slide Number Placeholder 2"/>
          <p:cNvSpPr>
            <a:spLocks noGrp="1"/>
          </p:cNvSpPr>
          <p:nvPr>
            <p:ph type="sldNum" sz="quarter" idx="12"/>
          </p:nvPr>
        </p:nvSpPr>
        <p:spPr/>
        <p:txBody>
          <a:bodyPr/>
          <a:lstStyle/>
          <a:p>
            <a:fld id="{6C93D9FA-D2D4-4D0B-9265-4EBC011233E5}" type="slidenum">
              <a:rPr lang="en-US" smtClean="0"/>
              <a:pPr/>
              <a:t>60</a:t>
            </a:fld>
            <a:endParaRPr lang="en-US"/>
          </a:p>
        </p:txBody>
      </p:sp>
    </p:spTree>
    <p:extLst>
      <p:ext uri="{BB962C8B-B14F-4D97-AF65-F5344CB8AC3E}">
        <p14:creationId xmlns:p14="http://schemas.microsoft.com/office/powerpoint/2010/main" val="275976992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Acupuncture points</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61</a:t>
            </a:fld>
            <a:endParaRPr lang="en-US"/>
          </a:p>
        </p:txBody>
      </p:sp>
      <p:pic>
        <p:nvPicPr>
          <p:cNvPr id="4098" name="Picture 2" descr="http://www.naturopathic.ca/img/acupoint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6272" y="2105340"/>
            <a:ext cx="3171825" cy="414337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advancedapproachesmassage.com/site/wp-content/uploads/2014/09/1369877672000-AP-Acupuncture-Pain-Relief.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689" y="1628800"/>
            <a:ext cx="5400600" cy="3345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449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lstStyle/>
          <a:p>
            <a:r>
              <a:rPr lang="en-US" altLang="en-US" smtClean="0"/>
              <a:t>Relaxation Techniques</a:t>
            </a:r>
          </a:p>
        </p:txBody>
      </p:sp>
      <p:sp>
        <p:nvSpPr>
          <p:cNvPr id="5" name="Freeform 4"/>
          <p:cNvSpPr/>
          <p:nvPr/>
        </p:nvSpPr>
        <p:spPr>
          <a:xfrm>
            <a:off x="2971800" y="1716088"/>
            <a:ext cx="4876800" cy="909637"/>
          </a:xfrm>
          <a:custGeom>
            <a:avLst/>
            <a:gdLst>
              <a:gd name="connsiteX0" fmla="*/ 151639 w 909816"/>
              <a:gd name="connsiteY0" fmla="*/ 0 h 4876800"/>
              <a:gd name="connsiteX1" fmla="*/ 758177 w 909816"/>
              <a:gd name="connsiteY1" fmla="*/ 0 h 4876800"/>
              <a:gd name="connsiteX2" fmla="*/ 909816 w 909816"/>
              <a:gd name="connsiteY2" fmla="*/ 151639 h 4876800"/>
              <a:gd name="connsiteX3" fmla="*/ 909816 w 909816"/>
              <a:gd name="connsiteY3" fmla="*/ 4876800 h 4876800"/>
              <a:gd name="connsiteX4" fmla="*/ 909816 w 909816"/>
              <a:gd name="connsiteY4" fmla="*/ 4876800 h 4876800"/>
              <a:gd name="connsiteX5" fmla="*/ 0 w 909816"/>
              <a:gd name="connsiteY5" fmla="*/ 4876800 h 4876800"/>
              <a:gd name="connsiteX6" fmla="*/ 0 w 909816"/>
              <a:gd name="connsiteY6" fmla="*/ 4876800 h 4876800"/>
              <a:gd name="connsiteX7" fmla="*/ 0 w 909816"/>
              <a:gd name="connsiteY7" fmla="*/ 151639 h 4876800"/>
              <a:gd name="connsiteX8" fmla="*/ 151639 w 909816"/>
              <a:gd name="connsiteY8" fmla="*/ 0 h 48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9816" h="4876800">
                <a:moveTo>
                  <a:pt x="909816" y="812818"/>
                </a:moveTo>
                <a:lnTo>
                  <a:pt x="909816" y="4063982"/>
                </a:lnTo>
                <a:cubicBezTo>
                  <a:pt x="909816" y="4512888"/>
                  <a:pt x="897150" y="4876797"/>
                  <a:pt x="881526" y="4876797"/>
                </a:cubicBezTo>
                <a:lnTo>
                  <a:pt x="0" y="4876797"/>
                </a:lnTo>
                <a:lnTo>
                  <a:pt x="0" y="4876797"/>
                </a:lnTo>
                <a:lnTo>
                  <a:pt x="0" y="3"/>
                </a:lnTo>
                <a:lnTo>
                  <a:pt x="0" y="3"/>
                </a:lnTo>
                <a:lnTo>
                  <a:pt x="881526" y="3"/>
                </a:lnTo>
                <a:cubicBezTo>
                  <a:pt x="897150" y="3"/>
                  <a:pt x="909816" y="363912"/>
                  <a:pt x="909816" y="812818"/>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68239" rIns="292064" bIns="168239" spcCol="1270" anchor="ctr"/>
          <a:lstStyle/>
          <a:p>
            <a:pPr marL="228600" lvl="1" indent="-228600" defTabSz="889000">
              <a:lnSpc>
                <a:spcPct val="90000"/>
              </a:lnSpc>
              <a:spcAft>
                <a:spcPct val="15000"/>
              </a:spcAft>
              <a:buFontTx/>
              <a:buChar char="••"/>
              <a:defRPr/>
            </a:pPr>
            <a:r>
              <a:rPr lang="en-US" sz="2000" dirty="0"/>
              <a:t>Sequentially tightening and relaxing each muscle group</a:t>
            </a:r>
          </a:p>
        </p:txBody>
      </p:sp>
      <p:sp>
        <p:nvSpPr>
          <p:cNvPr id="7" name="Freeform 6"/>
          <p:cNvSpPr/>
          <p:nvPr/>
        </p:nvSpPr>
        <p:spPr>
          <a:xfrm>
            <a:off x="228600" y="1601788"/>
            <a:ext cx="2743200" cy="1138237"/>
          </a:xfrm>
          <a:custGeom>
            <a:avLst/>
            <a:gdLst>
              <a:gd name="connsiteX0" fmla="*/ 0 w 2743200"/>
              <a:gd name="connsiteY0" fmla="*/ 189549 h 1137270"/>
              <a:gd name="connsiteX1" fmla="*/ 189549 w 2743200"/>
              <a:gd name="connsiteY1" fmla="*/ 0 h 1137270"/>
              <a:gd name="connsiteX2" fmla="*/ 2553651 w 2743200"/>
              <a:gd name="connsiteY2" fmla="*/ 0 h 1137270"/>
              <a:gd name="connsiteX3" fmla="*/ 2743200 w 2743200"/>
              <a:gd name="connsiteY3" fmla="*/ 189549 h 1137270"/>
              <a:gd name="connsiteX4" fmla="*/ 2743200 w 2743200"/>
              <a:gd name="connsiteY4" fmla="*/ 947721 h 1137270"/>
              <a:gd name="connsiteX5" fmla="*/ 2553651 w 2743200"/>
              <a:gd name="connsiteY5" fmla="*/ 1137270 h 1137270"/>
              <a:gd name="connsiteX6" fmla="*/ 189549 w 2743200"/>
              <a:gd name="connsiteY6" fmla="*/ 1137270 h 1137270"/>
              <a:gd name="connsiteX7" fmla="*/ 0 w 2743200"/>
              <a:gd name="connsiteY7" fmla="*/ 947721 h 1137270"/>
              <a:gd name="connsiteX8" fmla="*/ 0 w 2743200"/>
              <a:gd name="connsiteY8" fmla="*/ 189549 h 113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3200" h="1137270">
                <a:moveTo>
                  <a:pt x="0" y="189549"/>
                </a:moveTo>
                <a:cubicBezTo>
                  <a:pt x="0" y="84864"/>
                  <a:pt x="84864" y="0"/>
                  <a:pt x="189549" y="0"/>
                </a:cubicBezTo>
                <a:lnTo>
                  <a:pt x="2553651" y="0"/>
                </a:lnTo>
                <a:cubicBezTo>
                  <a:pt x="2658336" y="0"/>
                  <a:pt x="2743200" y="84864"/>
                  <a:pt x="2743200" y="189549"/>
                </a:cubicBezTo>
                <a:lnTo>
                  <a:pt x="2743200" y="947721"/>
                </a:lnTo>
                <a:cubicBezTo>
                  <a:pt x="2743200" y="1052406"/>
                  <a:pt x="2658336" y="1137270"/>
                  <a:pt x="2553651" y="1137270"/>
                </a:cubicBezTo>
                <a:lnTo>
                  <a:pt x="189549" y="1137270"/>
                </a:lnTo>
                <a:cubicBezTo>
                  <a:pt x="84864" y="1137270"/>
                  <a:pt x="0" y="1052406"/>
                  <a:pt x="0" y="947721"/>
                </a:cubicBezTo>
                <a:lnTo>
                  <a:pt x="0" y="1895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77437" tIns="116477" rIns="177437" bIns="116477" spcCol="1270" anchor="ctr"/>
          <a:lstStyle/>
          <a:p>
            <a:pPr algn="ctr" defTabSz="1422400">
              <a:lnSpc>
                <a:spcPct val="90000"/>
              </a:lnSpc>
              <a:spcAft>
                <a:spcPct val="35000"/>
              </a:spcAft>
              <a:defRPr/>
            </a:pPr>
            <a:r>
              <a:rPr lang="en-US" sz="3200" dirty="0"/>
              <a:t>Progressive Relaxation</a:t>
            </a:r>
          </a:p>
        </p:txBody>
      </p:sp>
      <p:sp>
        <p:nvSpPr>
          <p:cNvPr id="8" name="Freeform 7"/>
          <p:cNvSpPr/>
          <p:nvPr/>
        </p:nvSpPr>
        <p:spPr>
          <a:xfrm>
            <a:off x="2971800" y="2909888"/>
            <a:ext cx="4876800" cy="909637"/>
          </a:xfrm>
          <a:custGeom>
            <a:avLst/>
            <a:gdLst>
              <a:gd name="connsiteX0" fmla="*/ 151639 w 909816"/>
              <a:gd name="connsiteY0" fmla="*/ 0 h 4876800"/>
              <a:gd name="connsiteX1" fmla="*/ 758177 w 909816"/>
              <a:gd name="connsiteY1" fmla="*/ 0 h 4876800"/>
              <a:gd name="connsiteX2" fmla="*/ 909816 w 909816"/>
              <a:gd name="connsiteY2" fmla="*/ 151639 h 4876800"/>
              <a:gd name="connsiteX3" fmla="*/ 909816 w 909816"/>
              <a:gd name="connsiteY3" fmla="*/ 4876800 h 4876800"/>
              <a:gd name="connsiteX4" fmla="*/ 909816 w 909816"/>
              <a:gd name="connsiteY4" fmla="*/ 4876800 h 4876800"/>
              <a:gd name="connsiteX5" fmla="*/ 0 w 909816"/>
              <a:gd name="connsiteY5" fmla="*/ 4876800 h 4876800"/>
              <a:gd name="connsiteX6" fmla="*/ 0 w 909816"/>
              <a:gd name="connsiteY6" fmla="*/ 4876800 h 4876800"/>
              <a:gd name="connsiteX7" fmla="*/ 0 w 909816"/>
              <a:gd name="connsiteY7" fmla="*/ 151639 h 4876800"/>
              <a:gd name="connsiteX8" fmla="*/ 151639 w 909816"/>
              <a:gd name="connsiteY8" fmla="*/ 0 h 48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9816" h="4876800">
                <a:moveTo>
                  <a:pt x="909816" y="812818"/>
                </a:moveTo>
                <a:lnTo>
                  <a:pt x="909816" y="4063982"/>
                </a:lnTo>
                <a:cubicBezTo>
                  <a:pt x="909816" y="4512888"/>
                  <a:pt x="897150" y="4876797"/>
                  <a:pt x="881526" y="4876797"/>
                </a:cubicBezTo>
                <a:lnTo>
                  <a:pt x="0" y="4876797"/>
                </a:lnTo>
                <a:lnTo>
                  <a:pt x="0" y="4876797"/>
                </a:lnTo>
                <a:lnTo>
                  <a:pt x="0" y="3"/>
                </a:lnTo>
                <a:lnTo>
                  <a:pt x="0" y="3"/>
                </a:lnTo>
                <a:lnTo>
                  <a:pt x="881526" y="3"/>
                </a:lnTo>
                <a:cubicBezTo>
                  <a:pt x="897150" y="3"/>
                  <a:pt x="909816" y="363912"/>
                  <a:pt x="909816" y="812818"/>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68239" rIns="292064" bIns="168239" spcCol="1270" anchor="ctr"/>
          <a:lstStyle/>
          <a:p>
            <a:pPr marL="228600" lvl="1" indent="-228600" defTabSz="889000">
              <a:lnSpc>
                <a:spcPct val="90000"/>
              </a:lnSpc>
              <a:spcAft>
                <a:spcPct val="15000"/>
              </a:spcAft>
              <a:buFontTx/>
              <a:buChar char="••"/>
              <a:defRPr/>
            </a:pPr>
            <a:r>
              <a:rPr lang="en-US" sz="2000" dirty="0"/>
              <a:t>Utilizes your imagination for relaxation</a:t>
            </a:r>
          </a:p>
        </p:txBody>
      </p:sp>
      <p:sp>
        <p:nvSpPr>
          <p:cNvPr id="9" name="Freeform 8"/>
          <p:cNvSpPr/>
          <p:nvPr/>
        </p:nvSpPr>
        <p:spPr>
          <a:xfrm>
            <a:off x="228600" y="2797175"/>
            <a:ext cx="2743200" cy="1136650"/>
          </a:xfrm>
          <a:custGeom>
            <a:avLst/>
            <a:gdLst>
              <a:gd name="connsiteX0" fmla="*/ 0 w 2743200"/>
              <a:gd name="connsiteY0" fmla="*/ 189549 h 1137270"/>
              <a:gd name="connsiteX1" fmla="*/ 189549 w 2743200"/>
              <a:gd name="connsiteY1" fmla="*/ 0 h 1137270"/>
              <a:gd name="connsiteX2" fmla="*/ 2553651 w 2743200"/>
              <a:gd name="connsiteY2" fmla="*/ 0 h 1137270"/>
              <a:gd name="connsiteX3" fmla="*/ 2743200 w 2743200"/>
              <a:gd name="connsiteY3" fmla="*/ 189549 h 1137270"/>
              <a:gd name="connsiteX4" fmla="*/ 2743200 w 2743200"/>
              <a:gd name="connsiteY4" fmla="*/ 947721 h 1137270"/>
              <a:gd name="connsiteX5" fmla="*/ 2553651 w 2743200"/>
              <a:gd name="connsiteY5" fmla="*/ 1137270 h 1137270"/>
              <a:gd name="connsiteX6" fmla="*/ 189549 w 2743200"/>
              <a:gd name="connsiteY6" fmla="*/ 1137270 h 1137270"/>
              <a:gd name="connsiteX7" fmla="*/ 0 w 2743200"/>
              <a:gd name="connsiteY7" fmla="*/ 947721 h 1137270"/>
              <a:gd name="connsiteX8" fmla="*/ 0 w 2743200"/>
              <a:gd name="connsiteY8" fmla="*/ 189549 h 113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3200" h="1137270">
                <a:moveTo>
                  <a:pt x="0" y="189549"/>
                </a:moveTo>
                <a:cubicBezTo>
                  <a:pt x="0" y="84864"/>
                  <a:pt x="84864" y="0"/>
                  <a:pt x="189549" y="0"/>
                </a:cubicBezTo>
                <a:lnTo>
                  <a:pt x="2553651" y="0"/>
                </a:lnTo>
                <a:cubicBezTo>
                  <a:pt x="2658336" y="0"/>
                  <a:pt x="2743200" y="84864"/>
                  <a:pt x="2743200" y="189549"/>
                </a:cubicBezTo>
                <a:lnTo>
                  <a:pt x="2743200" y="947721"/>
                </a:lnTo>
                <a:cubicBezTo>
                  <a:pt x="2743200" y="1052406"/>
                  <a:pt x="2658336" y="1137270"/>
                  <a:pt x="2553651" y="1137270"/>
                </a:cubicBezTo>
                <a:lnTo>
                  <a:pt x="189549" y="1137270"/>
                </a:lnTo>
                <a:cubicBezTo>
                  <a:pt x="84864" y="1137270"/>
                  <a:pt x="0" y="1052406"/>
                  <a:pt x="0" y="947721"/>
                </a:cubicBezTo>
                <a:lnTo>
                  <a:pt x="0" y="1895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77437" tIns="116477" rIns="177437" bIns="116477" spcCol="1270" anchor="ctr"/>
          <a:lstStyle/>
          <a:p>
            <a:pPr algn="ctr" defTabSz="1422400">
              <a:lnSpc>
                <a:spcPct val="90000"/>
              </a:lnSpc>
              <a:spcAft>
                <a:spcPct val="35000"/>
              </a:spcAft>
              <a:defRPr/>
            </a:pPr>
            <a:r>
              <a:rPr lang="en-US" sz="3200" dirty="0"/>
              <a:t>Guided Imagery </a:t>
            </a:r>
          </a:p>
        </p:txBody>
      </p:sp>
      <p:sp>
        <p:nvSpPr>
          <p:cNvPr id="10" name="Freeform 9"/>
          <p:cNvSpPr/>
          <p:nvPr/>
        </p:nvSpPr>
        <p:spPr>
          <a:xfrm>
            <a:off x="2971800" y="4105275"/>
            <a:ext cx="4876800" cy="909638"/>
          </a:xfrm>
          <a:custGeom>
            <a:avLst/>
            <a:gdLst>
              <a:gd name="connsiteX0" fmla="*/ 151639 w 909816"/>
              <a:gd name="connsiteY0" fmla="*/ 0 h 4876800"/>
              <a:gd name="connsiteX1" fmla="*/ 758177 w 909816"/>
              <a:gd name="connsiteY1" fmla="*/ 0 h 4876800"/>
              <a:gd name="connsiteX2" fmla="*/ 909816 w 909816"/>
              <a:gd name="connsiteY2" fmla="*/ 151639 h 4876800"/>
              <a:gd name="connsiteX3" fmla="*/ 909816 w 909816"/>
              <a:gd name="connsiteY3" fmla="*/ 4876800 h 4876800"/>
              <a:gd name="connsiteX4" fmla="*/ 909816 w 909816"/>
              <a:gd name="connsiteY4" fmla="*/ 4876800 h 4876800"/>
              <a:gd name="connsiteX5" fmla="*/ 0 w 909816"/>
              <a:gd name="connsiteY5" fmla="*/ 4876800 h 4876800"/>
              <a:gd name="connsiteX6" fmla="*/ 0 w 909816"/>
              <a:gd name="connsiteY6" fmla="*/ 4876800 h 4876800"/>
              <a:gd name="connsiteX7" fmla="*/ 0 w 909816"/>
              <a:gd name="connsiteY7" fmla="*/ 151639 h 4876800"/>
              <a:gd name="connsiteX8" fmla="*/ 151639 w 909816"/>
              <a:gd name="connsiteY8" fmla="*/ 0 h 48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9816" h="4876800">
                <a:moveTo>
                  <a:pt x="909816" y="812818"/>
                </a:moveTo>
                <a:lnTo>
                  <a:pt x="909816" y="4063982"/>
                </a:lnTo>
                <a:cubicBezTo>
                  <a:pt x="909816" y="4512888"/>
                  <a:pt x="897150" y="4876797"/>
                  <a:pt x="881526" y="4876797"/>
                </a:cubicBezTo>
                <a:lnTo>
                  <a:pt x="0" y="4876797"/>
                </a:lnTo>
                <a:lnTo>
                  <a:pt x="0" y="4876797"/>
                </a:lnTo>
                <a:lnTo>
                  <a:pt x="0" y="3"/>
                </a:lnTo>
                <a:lnTo>
                  <a:pt x="0" y="3"/>
                </a:lnTo>
                <a:lnTo>
                  <a:pt x="881526" y="3"/>
                </a:lnTo>
                <a:cubicBezTo>
                  <a:pt x="897150" y="3"/>
                  <a:pt x="909816" y="363912"/>
                  <a:pt x="909816" y="812818"/>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68239" rIns="292064" bIns="168239" spcCol="1270" anchor="ctr"/>
          <a:lstStyle/>
          <a:p>
            <a:pPr marL="228600" lvl="1" indent="-228600" defTabSz="889000">
              <a:lnSpc>
                <a:spcPct val="90000"/>
              </a:lnSpc>
              <a:spcAft>
                <a:spcPct val="15000"/>
              </a:spcAft>
              <a:buFontTx/>
              <a:buChar char="••"/>
              <a:defRPr/>
            </a:pPr>
            <a:r>
              <a:rPr lang="en-US" sz="2000" dirty="0"/>
              <a:t>Relies on phrases or nonverbal cues to trigger relaxation</a:t>
            </a:r>
          </a:p>
        </p:txBody>
      </p:sp>
      <p:sp>
        <p:nvSpPr>
          <p:cNvPr id="11" name="Freeform 10"/>
          <p:cNvSpPr/>
          <p:nvPr/>
        </p:nvSpPr>
        <p:spPr>
          <a:xfrm>
            <a:off x="228600" y="3990975"/>
            <a:ext cx="2743200" cy="1136650"/>
          </a:xfrm>
          <a:custGeom>
            <a:avLst/>
            <a:gdLst>
              <a:gd name="connsiteX0" fmla="*/ 0 w 2743200"/>
              <a:gd name="connsiteY0" fmla="*/ 189549 h 1137270"/>
              <a:gd name="connsiteX1" fmla="*/ 189549 w 2743200"/>
              <a:gd name="connsiteY1" fmla="*/ 0 h 1137270"/>
              <a:gd name="connsiteX2" fmla="*/ 2553651 w 2743200"/>
              <a:gd name="connsiteY2" fmla="*/ 0 h 1137270"/>
              <a:gd name="connsiteX3" fmla="*/ 2743200 w 2743200"/>
              <a:gd name="connsiteY3" fmla="*/ 189549 h 1137270"/>
              <a:gd name="connsiteX4" fmla="*/ 2743200 w 2743200"/>
              <a:gd name="connsiteY4" fmla="*/ 947721 h 1137270"/>
              <a:gd name="connsiteX5" fmla="*/ 2553651 w 2743200"/>
              <a:gd name="connsiteY5" fmla="*/ 1137270 h 1137270"/>
              <a:gd name="connsiteX6" fmla="*/ 189549 w 2743200"/>
              <a:gd name="connsiteY6" fmla="*/ 1137270 h 1137270"/>
              <a:gd name="connsiteX7" fmla="*/ 0 w 2743200"/>
              <a:gd name="connsiteY7" fmla="*/ 947721 h 1137270"/>
              <a:gd name="connsiteX8" fmla="*/ 0 w 2743200"/>
              <a:gd name="connsiteY8" fmla="*/ 189549 h 113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3200" h="1137270">
                <a:moveTo>
                  <a:pt x="0" y="189549"/>
                </a:moveTo>
                <a:cubicBezTo>
                  <a:pt x="0" y="84864"/>
                  <a:pt x="84864" y="0"/>
                  <a:pt x="189549" y="0"/>
                </a:cubicBezTo>
                <a:lnTo>
                  <a:pt x="2553651" y="0"/>
                </a:lnTo>
                <a:cubicBezTo>
                  <a:pt x="2658336" y="0"/>
                  <a:pt x="2743200" y="84864"/>
                  <a:pt x="2743200" y="189549"/>
                </a:cubicBezTo>
                <a:lnTo>
                  <a:pt x="2743200" y="947721"/>
                </a:lnTo>
                <a:cubicBezTo>
                  <a:pt x="2743200" y="1052406"/>
                  <a:pt x="2658336" y="1137270"/>
                  <a:pt x="2553651" y="1137270"/>
                </a:cubicBezTo>
                <a:lnTo>
                  <a:pt x="189549" y="1137270"/>
                </a:lnTo>
                <a:cubicBezTo>
                  <a:pt x="84864" y="1137270"/>
                  <a:pt x="0" y="1052406"/>
                  <a:pt x="0" y="947721"/>
                </a:cubicBezTo>
                <a:lnTo>
                  <a:pt x="0" y="1895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77437" tIns="116477" rIns="177437" bIns="116477" spcCol="1270" anchor="ctr"/>
          <a:lstStyle/>
          <a:p>
            <a:pPr algn="ctr" defTabSz="1422400">
              <a:lnSpc>
                <a:spcPct val="90000"/>
              </a:lnSpc>
              <a:spcAft>
                <a:spcPct val="35000"/>
              </a:spcAft>
              <a:defRPr/>
            </a:pPr>
            <a:r>
              <a:rPr lang="en-US" sz="3200" dirty="0"/>
              <a:t>Self-Hypnosis </a:t>
            </a:r>
          </a:p>
        </p:txBody>
      </p:sp>
      <p:sp>
        <p:nvSpPr>
          <p:cNvPr id="12" name="Freeform 11"/>
          <p:cNvSpPr/>
          <p:nvPr/>
        </p:nvSpPr>
        <p:spPr>
          <a:xfrm>
            <a:off x="2971800" y="5299075"/>
            <a:ext cx="4876800" cy="909638"/>
          </a:xfrm>
          <a:custGeom>
            <a:avLst/>
            <a:gdLst>
              <a:gd name="connsiteX0" fmla="*/ 151639 w 909816"/>
              <a:gd name="connsiteY0" fmla="*/ 0 h 4876800"/>
              <a:gd name="connsiteX1" fmla="*/ 758177 w 909816"/>
              <a:gd name="connsiteY1" fmla="*/ 0 h 4876800"/>
              <a:gd name="connsiteX2" fmla="*/ 909816 w 909816"/>
              <a:gd name="connsiteY2" fmla="*/ 151639 h 4876800"/>
              <a:gd name="connsiteX3" fmla="*/ 909816 w 909816"/>
              <a:gd name="connsiteY3" fmla="*/ 4876800 h 4876800"/>
              <a:gd name="connsiteX4" fmla="*/ 909816 w 909816"/>
              <a:gd name="connsiteY4" fmla="*/ 4876800 h 4876800"/>
              <a:gd name="connsiteX5" fmla="*/ 0 w 909816"/>
              <a:gd name="connsiteY5" fmla="*/ 4876800 h 4876800"/>
              <a:gd name="connsiteX6" fmla="*/ 0 w 909816"/>
              <a:gd name="connsiteY6" fmla="*/ 4876800 h 4876800"/>
              <a:gd name="connsiteX7" fmla="*/ 0 w 909816"/>
              <a:gd name="connsiteY7" fmla="*/ 151639 h 4876800"/>
              <a:gd name="connsiteX8" fmla="*/ 151639 w 909816"/>
              <a:gd name="connsiteY8" fmla="*/ 0 h 48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9816" h="4876800">
                <a:moveTo>
                  <a:pt x="909816" y="812818"/>
                </a:moveTo>
                <a:lnTo>
                  <a:pt x="909816" y="4063982"/>
                </a:lnTo>
                <a:cubicBezTo>
                  <a:pt x="909816" y="4512888"/>
                  <a:pt x="897150" y="4876797"/>
                  <a:pt x="881526" y="4876797"/>
                </a:cubicBezTo>
                <a:lnTo>
                  <a:pt x="0" y="4876797"/>
                </a:lnTo>
                <a:lnTo>
                  <a:pt x="0" y="4876797"/>
                </a:lnTo>
                <a:lnTo>
                  <a:pt x="0" y="3"/>
                </a:lnTo>
                <a:lnTo>
                  <a:pt x="0" y="3"/>
                </a:lnTo>
                <a:lnTo>
                  <a:pt x="881526" y="3"/>
                </a:lnTo>
                <a:cubicBezTo>
                  <a:pt x="897150" y="3"/>
                  <a:pt x="909816" y="363912"/>
                  <a:pt x="909816" y="812818"/>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47650" tIns="168239" rIns="292064" bIns="168239" spcCol="1270" anchor="ctr"/>
          <a:lstStyle/>
          <a:p>
            <a:pPr marL="228600" lvl="1" indent="-228600" defTabSz="889000">
              <a:lnSpc>
                <a:spcPct val="90000"/>
              </a:lnSpc>
              <a:spcAft>
                <a:spcPct val="15000"/>
              </a:spcAft>
              <a:buFontTx/>
              <a:buChar char="••"/>
              <a:defRPr/>
            </a:pPr>
            <a:r>
              <a:rPr lang="en-US" sz="2000" dirty="0"/>
              <a:t>Requires electronic devices to teach you how to gain conscious control over the relaxation response</a:t>
            </a:r>
          </a:p>
        </p:txBody>
      </p:sp>
      <p:sp>
        <p:nvSpPr>
          <p:cNvPr id="13" name="Freeform 12"/>
          <p:cNvSpPr/>
          <p:nvPr/>
        </p:nvSpPr>
        <p:spPr>
          <a:xfrm>
            <a:off x="228600" y="5184775"/>
            <a:ext cx="2743200" cy="1138238"/>
          </a:xfrm>
          <a:custGeom>
            <a:avLst/>
            <a:gdLst>
              <a:gd name="connsiteX0" fmla="*/ 0 w 2743200"/>
              <a:gd name="connsiteY0" fmla="*/ 189549 h 1137270"/>
              <a:gd name="connsiteX1" fmla="*/ 189549 w 2743200"/>
              <a:gd name="connsiteY1" fmla="*/ 0 h 1137270"/>
              <a:gd name="connsiteX2" fmla="*/ 2553651 w 2743200"/>
              <a:gd name="connsiteY2" fmla="*/ 0 h 1137270"/>
              <a:gd name="connsiteX3" fmla="*/ 2743200 w 2743200"/>
              <a:gd name="connsiteY3" fmla="*/ 189549 h 1137270"/>
              <a:gd name="connsiteX4" fmla="*/ 2743200 w 2743200"/>
              <a:gd name="connsiteY4" fmla="*/ 947721 h 1137270"/>
              <a:gd name="connsiteX5" fmla="*/ 2553651 w 2743200"/>
              <a:gd name="connsiteY5" fmla="*/ 1137270 h 1137270"/>
              <a:gd name="connsiteX6" fmla="*/ 189549 w 2743200"/>
              <a:gd name="connsiteY6" fmla="*/ 1137270 h 1137270"/>
              <a:gd name="connsiteX7" fmla="*/ 0 w 2743200"/>
              <a:gd name="connsiteY7" fmla="*/ 947721 h 1137270"/>
              <a:gd name="connsiteX8" fmla="*/ 0 w 2743200"/>
              <a:gd name="connsiteY8" fmla="*/ 189549 h 113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3200" h="1137270">
                <a:moveTo>
                  <a:pt x="0" y="189549"/>
                </a:moveTo>
                <a:cubicBezTo>
                  <a:pt x="0" y="84864"/>
                  <a:pt x="84864" y="0"/>
                  <a:pt x="189549" y="0"/>
                </a:cubicBezTo>
                <a:lnTo>
                  <a:pt x="2553651" y="0"/>
                </a:lnTo>
                <a:cubicBezTo>
                  <a:pt x="2658336" y="0"/>
                  <a:pt x="2743200" y="84864"/>
                  <a:pt x="2743200" y="189549"/>
                </a:cubicBezTo>
                <a:lnTo>
                  <a:pt x="2743200" y="947721"/>
                </a:lnTo>
                <a:cubicBezTo>
                  <a:pt x="2743200" y="1052406"/>
                  <a:pt x="2658336" y="1137270"/>
                  <a:pt x="2553651" y="1137270"/>
                </a:cubicBezTo>
                <a:lnTo>
                  <a:pt x="189549" y="1137270"/>
                </a:lnTo>
                <a:cubicBezTo>
                  <a:pt x="84864" y="1137270"/>
                  <a:pt x="0" y="1052406"/>
                  <a:pt x="0" y="947721"/>
                </a:cubicBezTo>
                <a:lnTo>
                  <a:pt x="0" y="18954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77437" tIns="116477" rIns="177437" bIns="116477" spcCol="1270" anchor="ctr"/>
          <a:lstStyle/>
          <a:p>
            <a:pPr algn="ctr" defTabSz="1422400">
              <a:lnSpc>
                <a:spcPct val="90000"/>
              </a:lnSpc>
              <a:spcAft>
                <a:spcPct val="35000"/>
              </a:spcAft>
              <a:defRPr/>
            </a:pPr>
            <a:r>
              <a:rPr lang="en-US" sz="3200" dirty="0"/>
              <a:t>Biofeedback </a:t>
            </a:r>
          </a:p>
        </p:txBody>
      </p:sp>
      <p:sp>
        <p:nvSpPr>
          <p:cNvPr id="3" name="Slide Number Placeholder 2"/>
          <p:cNvSpPr>
            <a:spLocks noGrp="1"/>
          </p:cNvSpPr>
          <p:nvPr>
            <p:ph type="sldNum" sz="quarter" idx="12"/>
          </p:nvPr>
        </p:nvSpPr>
        <p:spPr/>
        <p:txBody>
          <a:bodyPr/>
          <a:lstStyle/>
          <a:p>
            <a:fld id="{6C93D9FA-D2D4-4D0B-9265-4EBC011233E5}" type="slidenum">
              <a:rPr lang="en-US" smtClean="0"/>
              <a:pPr/>
              <a:t>62</a:t>
            </a:fld>
            <a:endParaRPr lang="en-US"/>
          </a:p>
        </p:txBody>
      </p:sp>
    </p:spTree>
    <p:extLst>
      <p:ext uri="{BB962C8B-B14F-4D97-AF65-F5344CB8AC3E}">
        <p14:creationId xmlns:p14="http://schemas.microsoft.com/office/powerpoint/2010/main" val="24821462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nodeType="afterGroup">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nodeType="afterGroup">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457200" y="152400"/>
            <a:ext cx="8229600" cy="1143000"/>
          </a:xfrm>
        </p:spPr>
        <p:txBody>
          <a:bodyPr>
            <a:normAutofit fontScale="90000"/>
          </a:bodyPr>
          <a:lstStyle/>
          <a:p>
            <a:r>
              <a:rPr lang="en-US" altLang="en-US" smtClean="0"/>
              <a:t>Manipulative and </a:t>
            </a:r>
            <a:br>
              <a:rPr lang="en-US" altLang="en-US" smtClean="0"/>
            </a:br>
            <a:r>
              <a:rPr lang="en-US" altLang="en-US" smtClean="0"/>
              <a:t>Body-Based Practices</a:t>
            </a:r>
          </a:p>
        </p:txBody>
      </p:sp>
      <p:sp>
        <p:nvSpPr>
          <p:cNvPr id="3" name="Freeform 2"/>
          <p:cNvSpPr/>
          <p:nvPr/>
        </p:nvSpPr>
        <p:spPr>
          <a:xfrm>
            <a:off x="304800" y="1524000"/>
            <a:ext cx="7772400" cy="619125"/>
          </a:xfrm>
          <a:custGeom>
            <a:avLst/>
            <a:gdLst>
              <a:gd name="connsiteX0" fmla="*/ 0 w 7696200"/>
              <a:gd name="connsiteY0" fmla="*/ 91944 h 551655"/>
              <a:gd name="connsiteX1" fmla="*/ 91944 w 7696200"/>
              <a:gd name="connsiteY1" fmla="*/ 0 h 551655"/>
              <a:gd name="connsiteX2" fmla="*/ 7604256 w 7696200"/>
              <a:gd name="connsiteY2" fmla="*/ 0 h 551655"/>
              <a:gd name="connsiteX3" fmla="*/ 7696200 w 7696200"/>
              <a:gd name="connsiteY3" fmla="*/ 91944 h 551655"/>
              <a:gd name="connsiteX4" fmla="*/ 7696200 w 7696200"/>
              <a:gd name="connsiteY4" fmla="*/ 459711 h 551655"/>
              <a:gd name="connsiteX5" fmla="*/ 7604256 w 7696200"/>
              <a:gd name="connsiteY5" fmla="*/ 551655 h 551655"/>
              <a:gd name="connsiteX6" fmla="*/ 91944 w 7696200"/>
              <a:gd name="connsiteY6" fmla="*/ 551655 h 551655"/>
              <a:gd name="connsiteX7" fmla="*/ 0 w 7696200"/>
              <a:gd name="connsiteY7" fmla="*/ 459711 h 551655"/>
              <a:gd name="connsiteX8" fmla="*/ 0 w 7696200"/>
              <a:gd name="connsiteY8" fmla="*/ 91944 h 551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96200" h="551655">
                <a:moveTo>
                  <a:pt x="0" y="91944"/>
                </a:moveTo>
                <a:cubicBezTo>
                  <a:pt x="0" y="41165"/>
                  <a:pt x="41165" y="0"/>
                  <a:pt x="91944" y="0"/>
                </a:cubicBezTo>
                <a:lnTo>
                  <a:pt x="7604256" y="0"/>
                </a:lnTo>
                <a:cubicBezTo>
                  <a:pt x="7655035" y="0"/>
                  <a:pt x="7696200" y="41165"/>
                  <a:pt x="7696200" y="91944"/>
                </a:cubicBezTo>
                <a:lnTo>
                  <a:pt x="7696200" y="459711"/>
                </a:lnTo>
                <a:cubicBezTo>
                  <a:pt x="7696200" y="510490"/>
                  <a:pt x="7655035" y="551655"/>
                  <a:pt x="7604256" y="551655"/>
                </a:cubicBezTo>
                <a:lnTo>
                  <a:pt x="91944" y="551655"/>
                </a:lnTo>
                <a:cubicBezTo>
                  <a:pt x="41165" y="551655"/>
                  <a:pt x="0" y="510490"/>
                  <a:pt x="0" y="459711"/>
                </a:cubicBezTo>
                <a:lnTo>
                  <a:pt x="0" y="919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4560" tIns="114560" rIns="114560" bIns="114560" spcCol="1270" anchor="ctr"/>
          <a:lstStyle/>
          <a:p>
            <a:pPr defTabSz="1022350">
              <a:lnSpc>
                <a:spcPct val="90000"/>
              </a:lnSpc>
              <a:spcAft>
                <a:spcPct val="35000"/>
              </a:spcAft>
              <a:defRPr/>
            </a:pPr>
            <a:r>
              <a:rPr lang="en-US" sz="2500" b="1" dirty="0"/>
              <a:t>Spinal Manipulation  </a:t>
            </a:r>
          </a:p>
        </p:txBody>
      </p:sp>
      <p:sp>
        <p:nvSpPr>
          <p:cNvPr id="6" name="Freeform 5"/>
          <p:cNvSpPr/>
          <p:nvPr/>
        </p:nvSpPr>
        <p:spPr>
          <a:xfrm>
            <a:off x="304800" y="2143125"/>
            <a:ext cx="7772400" cy="1387475"/>
          </a:xfrm>
          <a:custGeom>
            <a:avLst/>
            <a:gdLst>
              <a:gd name="connsiteX0" fmla="*/ 0 w 7696200"/>
              <a:gd name="connsiteY0" fmla="*/ 0 h 1237860"/>
              <a:gd name="connsiteX1" fmla="*/ 7696200 w 7696200"/>
              <a:gd name="connsiteY1" fmla="*/ 0 h 1237860"/>
              <a:gd name="connsiteX2" fmla="*/ 7696200 w 7696200"/>
              <a:gd name="connsiteY2" fmla="*/ 1237860 h 1237860"/>
              <a:gd name="connsiteX3" fmla="*/ 0 w 7696200"/>
              <a:gd name="connsiteY3" fmla="*/ 1237860 h 1237860"/>
              <a:gd name="connsiteX4" fmla="*/ 0 w 7696200"/>
              <a:gd name="connsiteY4" fmla="*/ 0 h 1237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6200" h="1237860">
                <a:moveTo>
                  <a:pt x="0" y="0"/>
                </a:moveTo>
                <a:lnTo>
                  <a:pt x="7696200" y="0"/>
                </a:lnTo>
                <a:lnTo>
                  <a:pt x="7696200" y="1237860"/>
                </a:lnTo>
                <a:lnTo>
                  <a:pt x="0" y="12378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4354" tIns="29210" rIns="163576" bIns="29210" spcCol="1270"/>
          <a:lstStyle/>
          <a:p>
            <a:pPr marL="171450" lvl="1" indent="-171450" defTabSz="800100">
              <a:lnSpc>
                <a:spcPct val="90000"/>
              </a:lnSpc>
              <a:spcAft>
                <a:spcPct val="20000"/>
              </a:spcAft>
              <a:buFontTx/>
              <a:buChar char="••"/>
              <a:defRPr/>
            </a:pPr>
            <a:r>
              <a:rPr lang="en-US" sz="2000" dirty="0"/>
              <a:t>Applying gentle force to the spine to improve alignment and physical function and relieve pain</a:t>
            </a:r>
          </a:p>
          <a:p>
            <a:pPr marL="171450" lvl="1" indent="-171450" defTabSz="800100">
              <a:lnSpc>
                <a:spcPct val="90000"/>
              </a:lnSpc>
              <a:spcAft>
                <a:spcPct val="20000"/>
              </a:spcAft>
              <a:buFontTx/>
              <a:buChar char="••"/>
              <a:defRPr/>
            </a:pPr>
            <a:r>
              <a:rPr lang="en-US" sz="2000" dirty="0"/>
              <a:t>Adjust joints all over the body</a:t>
            </a:r>
          </a:p>
          <a:p>
            <a:pPr marL="171450" lvl="1" indent="-171450" defTabSz="800100">
              <a:lnSpc>
                <a:spcPct val="90000"/>
              </a:lnSpc>
              <a:spcAft>
                <a:spcPct val="20000"/>
              </a:spcAft>
              <a:buFontTx/>
              <a:buChar char="••"/>
              <a:defRPr/>
            </a:pPr>
            <a:r>
              <a:rPr lang="en-US" sz="2000" dirty="0"/>
              <a:t>Usually performed by chiropractors and osteopaths</a:t>
            </a:r>
          </a:p>
        </p:txBody>
      </p:sp>
      <p:sp>
        <p:nvSpPr>
          <p:cNvPr id="7" name="Freeform 6"/>
          <p:cNvSpPr/>
          <p:nvPr/>
        </p:nvSpPr>
        <p:spPr>
          <a:xfrm>
            <a:off x="304800" y="3530600"/>
            <a:ext cx="7772400" cy="619125"/>
          </a:xfrm>
          <a:custGeom>
            <a:avLst/>
            <a:gdLst>
              <a:gd name="connsiteX0" fmla="*/ 0 w 7696200"/>
              <a:gd name="connsiteY0" fmla="*/ 91944 h 551655"/>
              <a:gd name="connsiteX1" fmla="*/ 91944 w 7696200"/>
              <a:gd name="connsiteY1" fmla="*/ 0 h 551655"/>
              <a:gd name="connsiteX2" fmla="*/ 7604256 w 7696200"/>
              <a:gd name="connsiteY2" fmla="*/ 0 h 551655"/>
              <a:gd name="connsiteX3" fmla="*/ 7696200 w 7696200"/>
              <a:gd name="connsiteY3" fmla="*/ 91944 h 551655"/>
              <a:gd name="connsiteX4" fmla="*/ 7696200 w 7696200"/>
              <a:gd name="connsiteY4" fmla="*/ 459711 h 551655"/>
              <a:gd name="connsiteX5" fmla="*/ 7604256 w 7696200"/>
              <a:gd name="connsiteY5" fmla="*/ 551655 h 551655"/>
              <a:gd name="connsiteX6" fmla="*/ 91944 w 7696200"/>
              <a:gd name="connsiteY6" fmla="*/ 551655 h 551655"/>
              <a:gd name="connsiteX7" fmla="*/ 0 w 7696200"/>
              <a:gd name="connsiteY7" fmla="*/ 459711 h 551655"/>
              <a:gd name="connsiteX8" fmla="*/ 0 w 7696200"/>
              <a:gd name="connsiteY8" fmla="*/ 91944 h 551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96200" h="551655">
                <a:moveTo>
                  <a:pt x="0" y="91944"/>
                </a:moveTo>
                <a:cubicBezTo>
                  <a:pt x="0" y="41165"/>
                  <a:pt x="41165" y="0"/>
                  <a:pt x="91944" y="0"/>
                </a:cubicBezTo>
                <a:lnTo>
                  <a:pt x="7604256" y="0"/>
                </a:lnTo>
                <a:cubicBezTo>
                  <a:pt x="7655035" y="0"/>
                  <a:pt x="7696200" y="41165"/>
                  <a:pt x="7696200" y="91944"/>
                </a:cubicBezTo>
                <a:lnTo>
                  <a:pt x="7696200" y="459711"/>
                </a:lnTo>
                <a:cubicBezTo>
                  <a:pt x="7696200" y="510490"/>
                  <a:pt x="7655035" y="551655"/>
                  <a:pt x="7604256" y="551655"/>
                </a:cubicBezTo>
                <a:lnTo>
                  <a:pt x="91944" y="551655"/>
                </a:lnTo>
                <a:cubicBezTo>
                  <a:pt x="41165" y="551655"/>
                  <a:pt x="0" y="510490"/>
                  <a:pt x="0" y="459711"/>
                </a:cubicBezTo>
                <a:lnTo>
                  <a:pt x="0" y="919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4560" tIns="114560" rIns="114560" bIns="114560" spcCol="1270" anchor="ctr"/>
          <a:lstStyle/>
          <a:p>
            <a:pPr defTabSz="1022350">
              <a:lnSpc>
                <a:spcPct val="90000"/>
              </a:lnSpc>
              <a:spcAft>
                <a:spcPct val="35000"/>
              </a:spcAft>
              <a:defRPr/>
            </a:pPr>
            <a:r>
              <a:rPr lang="en-US" sz="2500" b="1" dirty="0"/>
              <a:t>Massage </a:t>
            </a:r>
          </a:p>
        </p:txBody>
      </p:sp>
      <p:sp>
        <p:nvSpPr>
          <p:cNvPr id="8" name="Freeform 7"/>
          <p:cNvSpPr/>
          <p:nvPr/>
        </p:nvSpPr>
        <p:spPr>
          <a:xfrm>
            <a:off x="304800" y="4149725"/>
            <a:ext cx="7772400" cy="427038"/>
          </a:xfrm>
          <a:custGeom>
            <a:avLst/>
            <a:gdLst>
              <a:gd name="connsiteX0" fmla="*/ 0 w 7696200"/>
              <a:gd name="connsiteY0" fmla="*/ 0 h 380880"/>
              <a:gd name="connsiteX1" fmla="*/ 7696200 w 7696200"/>
              <a:gd name="connsiteY1" fmla="*/ 0 h 380880"/>
              <a:gd name="connsiteX2" fmla="*/ 7696200 w 7696200"/>
              <a:gd name="connsiteY2" fmla="*/ 380880 h 380880"/>
              <a:gd name="connsiteX3" fmla="*/ 0 w 7696200"/>
              <a:gd name="connsiteY3" fmla="*/ 380880 h 380880"/>
              <a:gd name="connsiteX4" fmla="*/ 0 w 7696200"/>
              <a:gd name="connsiteY4" fmla="*/ 0 h 380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6200" h="380880">
                <a:moveTo>
                  <a:pt x="0" y="0"/>
                </a:moveTo>
                <a:lnTo>
                  <a:pt x="7696200" y="0"/>
                </a:lnTo>
                <a:lnTo>
                  <a:pt x="7696200" y="380880"/>
                </a:lnTo>
                <a:lnTo>
                  <a:pt x="0" y="38088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4354" tIns="29210" rIns="163576" bIns="29210" spcCol="1270"/>
          <a:lstStyle/>
          <a:p>
            <a:pPr marL="171450" lvl="1" indent="-171450" defTabSz="800100">
              <a:lnSpc>
                <a:spcPct val="90000"/>
              </a:lnSpc>
              <a:spcAft>
                <a:spcPct val="20000"/>
              </a:spcAft>
              <a:buFontTx/>
              <a:buChar char="••"/>
              <a:defRPr/>
            </a:pPr>
            <a:r>
              <a:rPr lang="en-US" sz="2000" dirty="0"/>
              <a:t>Relaxes tight muscles and improves the local circulation of blood</a:t>
            </a:r>
          </a:p>
        </p:txBody>
      </p:sp>
      <p:sp>
        <p:nvSpPr>
          <p:cNvPr id="9" name="Freeform 8"/>
          <p:cNvSpPr/>
          <p:nvPr/>
        </p:nvSpPr>
        <p:spPr>
          <a:xfrm>
            <a:off x="304800" y="4576763"/>
            <a:ext cx="7772400" cy="619125"/>
          </a:xfrm>
          <a:custGeom>
            <a:avLst/>
            <a:gdLst>
              <a:gd name="connsiteX0" fmla="*/ 0 w 7696200"/>
              <a:gd name="connsiteY0" fmla="*/ 91944 h 551655"/>
              <a:gd name="connsiteX1" fmla="*/ 91944 w 7696200"/>
              <a:gd name="connsiteY1" fmla="*/ 0 h 551655"/>
              <a:gd name="connsiteX2" fmla="*/ 7604256 w 7696200"/>
              <a:gd name="connsiteY2" fmla="*/ 0 h 551655"/>
              <a:gd name="connsiteX3" fmla="*/ 7696200 w 7696200"/>
              <a:gd name="connsiteY3" fmla="*/ 91944 h 551655"/>
              <a:gd name="connsiteX4" fmla="*/ 7696200 w 7696200"/>
              <a:gd name="connsiteY4" fmla="*/ 459711 h 551655"/>
              <a:gd name="connsiteX5" fmla="*/ 7604256 w 7696200"/>
              <a:gd name="connsiteY5" fmla="*/ 551655 h 551655"/>
              <a:gd name="connsiteX6" fmla="*/ 91944 w 7696200"/>
              <a:gd name="connsiteY6" fmla="*/ 551655 h 551655"/>
              <a:gd name="connsiteX7" fmla="*/ 0 w 7696200"/>
              <a:gd name="connsiteY7" fmla="*/ 459711 h 551655"/>
              <a:gd name="connsiteX8" fmla="*/ 0 w 7696200"/>
              <a:gd name="connsiteY8" fmla="*/ 91944 h 551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96200" h="551655">
                <a:moveTo>
                  <a:pt x="0" y="91944"/>
                </a:moveTo>
                <a:cubicBezTo>
                  <a:pt x="0" y="41165"/>
                  <a:pt x="41165" y="0"/>
                  <a:pt x="91944" y="0"/>
                </a:cubicBezTo>
                <a:lnTo>
                  <a:pt x="7604256" y="0"/>
                </a:lnTo>
                <a:cubicBezTo>
                  <a:pt x="7655035" y="0"/>
                  <a:pt x="7696200" y="41165"/>
                  <a:pt x="7696200" y="91944"/>
                </a:cubicBezTo>
                <a:lnTo>
                  <a:pt x="7696200" y="459711"/>
                </a:lnTo>
                <a:cubicBezTo>
                  <a:pt x="7696200" y="510490"/>
                  <a:pt x="7655035" y="551655"/>
                  <a:pt x="7604256" y="551655"/>
                </a:cubicBezTo>
                <a:lnTo>
                  <a:pt x="91944" y="551655"/>
                </a:lnTo>
                <a:cubicBezTo>
                  <a:pt x="41165" y="551655"/>
                  <a:pt x="0" y="510490"/>
                  <a:pt x="0" y="459711"/>
                </a:cubicBezTo>
                <a:lnTo>
                  <a:pt x="0" y="9194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14560" tIns="114560" rIns="114560" bIns="114560" spcCol="1270" anchor="ctr"/>
          <a:lstStyle/>
          <a:p>
            <a:pPr defTabSz="1022350">
              <a:lnSpc>
                <a:spcPct val="90000"/>
              </a:lnSpc>
              <a:spcAft>
                <a:spcPct val="35000"/>
              </a:spcAft>
              <a:defRPr/>
            </a:pPr>
            <a:r>
              <a:rPr lang="en-US" sz="2500" b="1" dirty="0"/>
              <a:t>Movement-Based Therapies </a:t>
            </a:r>
          </a:p>
        </p:txBody>
      </p:sp>
      <p:sp>
        <p:nvSpPr>
          <p:cNvPr id="10" name="Freeform 9"/>
          <p:cNvSpPr/>
          <p:nvPr/>
        </p:nvSpPr>
        <p:spPr>
          <a:xfrm>
            <a:off x="304800" y="5195888"/>
            <a:ext cx="7772400" cy="1281112"/>
          </a:xfrm>
          <a:custGeom>
            <a:avLst/>
            <a:gdLst>
              <a:gd name="connsiteX0" fmla="*/ 0 w 7696200"/>
              <a:gd name="connsiteY0" fmla="*/ 0 h 1142640"/>
              <a:gd name="connsiteX1" fmla="*/ 7696200 w 7696200"/>
              <a:gd name="connsiteY1" fmla="*/ 0 h 1142640"/>
              <a:gd name="connsiteX2" fmla="*/ 7696200 w 7696200"/>
              <a:gd name="connsiteY2" fmla="*/ 1142640 h 1142640"/>
              <a:gd name="connsiteX3" fmla="*/ 0 w 7696200"/>
              <a:gd name="connsiteY3" fmla="*/ 1142640 h 1142640"/>
              <a:gd name="connsiteX4" fmla="*/ 0 w 7696200"/>
              <a:gd name="connsiteY4" fmla="*/ 0 h 1142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6200" h="1142640">
                <a:moveTo>
                  <a:pt x="0" y="0"/>
                </a:moveTo>
                <a:lnTo>
                  <a:pt x="7696200" y="0"/>
                </a:lnTo>
                <a:lnTo>
                  <a:pt x="7696200" y="1142640"/>
                </a:lnTo>
                <a:lnTo>
                  <a:pt x="0" y="114264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44354" tIns="29210" rIns="163576" bIns="29210" spcCol="1270"/>
          <a:lstStyle/>
          <a:p>
            <a:pPr marL="171450" lvl="1" indent="-171450" defTabSz="800100">
              <a:lnSpc>
                <a:spcPct val="90000"/>
              </a:lnSpc>
              <a:spcAft>
                <a:spcPct val="20000"/>
              </a:spcAft>
              <a:buFontTx/>
              <a:buChar char="••"/>
              <a:defRPr/>
            </a:pPr>
            <a:r>
              <a:rPr lang="en-US" sz="2000" dirty="0"/>
              <a:t>Combination of gentle manipulation, massage, and education about proper movements </a:t>
            </a:r>
          </a:p>
          <a:p>
            <a:pPr marL="171450" lvl="1" indent="-171450" defTabSz="800100">
              <a:lnSpc>
                <a:spcPct val="90000"/>
              </a:lnSpc>
              <a:spcAft>
                <a:spcPct val="20000"/>
              </a:spcAft>
              <a:buFontTx/>
              <a:buChar char="••"/>
              <a:defRPr/>
            </a:pPr>
            <a:r>
              <a:rPr lang="en-US" sz="2000" dirty="0"/>
              <a:t>Helps avoid misalignment and unnecessary tension in performing everyday activities</a:t>
            </a:r>
          </a:p>
        </p:txBody>
      </p:sp>
      <p:sp>
        <p:nvSpPr>
          <p:cNvPr id="4" name="Slide Number Placeholder 3"/>
          <p:cNvSpPr>
            <a:spLocks noGrp="1"/>
          </p:cNvSpPr>
          <p:nvPr>
            <p:ph type="sldNum" sz="quarter" idx="12"/>
          </p:nvPr>
        </p:nvSpPr>
        <p:spPr/>
        <p:txBody>
          <a:bodyPr/>
          <a:lstStyle/>
          <a:p>
            <a:fld id="{6C93D9FA-D2D4-4D0B-9265-4EBC011233E5}" type="slidenum">
              <a:rPr lang="en-US" smtClean="0"/>
              <a:pPr/>
              <a:t>63</a:t>
            </a:fld>
            <a:endParaRPr lang="en-US"/>
          </a:p>
        </p:txBody>
      </p:sp>
    </p:spTree>
    <p:extLst>
      <p:ext uri="{BB962C8B-B14F-4D97-AF65-F5344CB8AC3E}">
        <p14:creationId xmlns:p14="http://schemas.microsoft.com/office/powerpoint/2010/main" val="30747449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animBg="1"/>
      <p:bldP spid="8" grpId="0"/>
      <p:bldP spid="9" grpId="0" animBg="1"/>
      <p:bldP spid="1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p:txBody>
          <a:bodyPr/>
          <a:lstStyle/>
          <a:p>
            <a:r>
              <a:rPr lang="en-US" altLang="en-US" smtClean="0"/>
              <a:t>Natural Products</a:t>
            </a:r>
          </a:p>
        </p:txBody>
      </p:sp>
      <p:sp>
        <p:nvSpPr>
          <p:cNvPr id="29698" name="Content Placeholder 2"/>
          <p:cNvSpPr>
            <a:spLocks noGrp="1"/>
          </p:cNvSpPr>
          <p:nvPr>
            <p:ph idx="1"/>
          </p:nvPr>
        </p:nvSpPr>
        <p:spPr/>
        <p:txBody>
          <a:bodyPr/>
          <a:lstStyle/>
          <a:p>
            <a:r>
              <a:rPr lang="en-US" altLang="en-US" smtClean="0"/>
              <a:t>Dietary supplements</a:t>
            </a:r>
          </a:p>
          <a:p>
            <a:pPr lvl="1"/>
            <a:r>
              <a:rPr lang="en-US" altLang="en-US" smtClean="0"/>
              <a:t>Vitamins, minerals, medical herbs, plant and fish oils, amino acids, enzymes, organ tissues, and some hormones</a:t>
            </a:r>
          </a:p>
          <a:p>
            <a:r>
              <a:rPr lang="en-US" altLang="en-US" smtClean="0"/>
              <a:t>Regulated by FDA under Dietary Supplement Health and Education Act (DSHEA)</a:t>
            </a:r>
          </a:p>
          <a:p>
            <a:pPr lvl="1"/>
            <a:r>
              <a:rPr lang="en-US" altLang="en-US" smtClean="0"/>
              <a:t>Defines dietary supplements as products taken by mouth that contain a dietary ingredient</a:t>
            </a:r>
          </a:p>
          <a:p>
            <a:pPr lvl="1"/>
            <a:r>
              <a:rPr lang="en-US" altLang="en-US" smtClean="0"/>
              <a:t>Not as rigorous as regulation of pharmaceutical drugs</a:t>
            </a:r>
          </a:p>
          <a:p>
            <a:endParaRPr lang="en-US" altLang="en-US"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64</a:t>
            </a:fld>
            <a:endParaRPr lang="en-US"/>
          </a:p>
        </p:txBody>
      </p:sp>
    </p:spTree>
    <p:extLst>
      <p:ext uri="{BB962C8B-B14F-4D97-AF65-F5344CB8AC3E}">
        <p14:creationId xmlns:p14="http://schemas.microsoft.com/office/powerpoint/2010/main" val="377587743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r>
              <a:rPr lang="en-US" altLang="en-US" smtClean="0"/>
              <a:t>Herbal Medicines</a:t>
            </a:r>
          </a:p>
        </p:txBody>
      </p:sp>
      <p:sp>
        <p:nvSpPr>
          <p:cNvPr id="27651" name="Content Placeholder 2"/>
          <p:cNvSpPr>
            <a:spLocks noGrp="1"/>
          </p:cNvSpPr>
          <p:nvPr>
            <p:ph idx="1"/>
          </p:nvPr>
        </p:nvSpPr>
        <p:spPr/>
        <p:txBody>
          <a:bodyPr>
            <a:normAutofit fontScale="77500" lnSpcReduction="20000"/>
          </a:bodyPr>
          <a:lstStyle/>
          <a:p>
            <a:pPr>
              <a:buFont typeface="Arial" charset="0"/>
              <a:buChar char="•"/>
              <a:defRPr/>
            </a:pPr>
            <a:r>
              <a:rPr lang="en-US" dirty="0">
                <a:ea typeface="ＭＳ Ｐゴシック" charset="0"/>
                <a:cs typeface="+mn-cs"/>
              </a:rPr>
              <a:t>Use of medicinal plants for health and </a:t>
            </a:r>
            <a:r>
              <a:rPr lang="en-US" dirty="0" smtClean="0">
                <a:ea typeface="ＭＳ Ｐゴシック" charset="0"/>
                <a:cs typeface="+mn-cs"/>
              </a:rPr>
              <a:t>healing; used worldwide</a:t>
            </a:r>
          </a:p>
          <a:p>
            <a:pPr>
              <a:buFont typeface="Arial" charset="0"/>
              <a:buChar char="•"/>
              <a:defRPr/>
            </a:pPr>
            <a:r>
              <a:rPr lang="en-US" dirty="0" smtClean="0">
                <a:ea typeface="ＭＳ Ｐゴシック" charset="0"/>
                <a:cs typeface="+mn-cs"/>
              </a:rPr>
              <a:t>About </a:t>
            </a:r>
            <a:r>
              <a:rPr lang="en-US" dirty="0">
                <a:ea typeface="ＭＳ Ｐゴシック" charset="0"/>
                <a:cs typeface="+mn-cs"/>
              </a:rPr>
              <a:t>40 percent of drugs on the market are either natural products or derived from </a:t>
            </a:r>
            <a:r>
              <a:rPr lang="en-US" dirty="0" smtClean="0">
                <a:ea typeface="ＭＳ Ｐゴシック" charset="0"/>
                <a:cs typeface="+mn-cs"/>
              </a:rPr>
              <a:t>plants</a:t>
            </a:r>
          </a:p>
          <a:p>
            <a:pPr lvl="1">
              <a:buFont typeface="Arial" charset="0"/>
              <a:buChar char="–"/>
              <a:defRPr/>
            </a:pPr>
            <a:r>
              <a:rPr lang="en-US" dirty="0" smtClean="0">
                <a:ea typeface="ＭＳ Ｐゴシック" charset="0"/>
              </a:rPr>
              <a:t>Advantages of nontoxic herbal medicines</a:t>
            </a:r>
            <a:endParaRPr lang="en-US" dirty="0">
              <a:ea typeface="ＭＳ Ｐゴシック" charset="0"/>
            </a:endParaRPr>
          </a:p>
          <a:p>
            <a:pPr lvl="2">
              <a:buFont typeface="Arial" charset="0"/>
              <a:buChar char="•"/>
              <a:defRPr/>
            </a:pPr>
            <a:r>
              <a:rPr lang="en-US" dirty="0" smtClean="0">
                <a:ea typeface="ＭＳ Ｐゴシック" charset="0"/>
              </a:rPr>
              <a:t>May achieve </a:t>
            </a:r>
            <a:r>
              <a:rPr lang="en-US" dirty="0">
                <a:ea typeface="ＭＳ Ｐゴシック" charset="0"/>
              </a:rPr>
              <a:t>the desired </a:t>
            </a:r>
            <a:r>
              <a:rPr lang="en-US" dirty="0" smtClean="0">
                <a:ea typeface="ＭＳ Ｐゴシック" charset="0"/>
              </a:rPr>
              <a:t>effect </a:t>
            </a:r>
            <a:endParaRPr lang="en-US" dirty="0">
              <a:ea typeface="ＭＳ Ｐゴシック" charset="0"/>
            </a:endParaRPr>
          </a:p>
          <a:p>
            <a:pPr lvl="2">
              <a:buFont typeface="Arial" charset="0"/>
              <a:buChar char="•"/>
              <a:defRPr/>
            </a:pPr>
            <a:r>
              <a:rPr lang="en-US" dirty="0" smtClean="0">
                <a:ea typeface="ＭＳ Ｐゴシック" charset="0"/>
              </a:rPr>
              <a:t>The chemical complexity of plants can help buffer </a:t>
            </a:r>
            <a:r>
              <a:rPr lang="en-US" dirty="0">
                <a:ea typeface="ＭＳ Ｐゴシック" charset="0"/>
              </a:rPr>
              <a:t>potential toxic </a:t>
            </a:r>
            <a:r>
              <a:rPr lang="en-US" dirty="0" smtClean="0">
                <a:ea typeface="ＭＳ Ｐゴシック" charset="0"/>
              </a:rPr>
              <a:t>effects of active chemicals</a:t>
            </a:r>
            <a:endParaRPr lang="en-US" dirty="0">
              <a:ea typeface="ＭＳ Ｐゴシック" charset="0"/>
            </a:endParaRPr>
          </a:p>
          <a:p>
            <a:pPr lvl="2">
              <a:buFont typeface="Arial" charset="0"/>
              <a:buChar char="•"/>
              <a:defRPr/>
            </a:pPr>
            <a:r>
              <a:rPr lang="en-US" dirty="0" smtClean="0">
                <a:ea typeface="ＭＳ Ｐゴシック" charset="0"/>
              </a:rPr>
              <a:t>Are generally less expensive </a:t>
            </a:r>
            <a:r>
              <a:rPr lang="en-US" dirty="0">
                <a:ea typeface="ＭＳ Ｐゴシック" charset="0"/>
              </a:rPr>
              <a:t>and </a:t>
            </a:r>
            <a:r>
              <a:rPr lang="en-US" dirty="0" smtClean="0">
                <a:ea typeface="ＭＳ Ｐゴシック" charset="0"/>
              </a:rPr>
              <a:t>more easily accessible than drugs</a:t>
            </a:r>
            <a:endParaRPr lang="en-US" dirty="0">
              <a:ea typeface="ＭＳ Ｐゴシック" charset="0"/>
            </a:endParaRPr>
          </a:p>
          <a:p>
            <a:pPr lvl="1">
              <a:buFont typeface="Arial" charset="0"/>
              <a:buChar char="–"/>
              <a:defRPr/>
            </a:pPr>
            <a:r>
              <a:rPr lang="en-US" dirty="0">
                <a:ea typeface="ＭＳ Ｐゴシック" charset="0"/>
              </a:rPr>
              <a:t>Disadvantages </a:t>
            </a:r>
          </a:p>
          <a:p>
            <a:pPr lvl="2">
              <a:buFont typeface="Arial" charset="0"/>
              <a:buChar char="•"/>
              <a:defRPr/>
            </a:pPr>
            <a:r>
              <a:rPr lang="en-US" dirty="0">
                <a:ea typeface="ＭＳ Ｐゴシック" charset="0"/>
              </a:rPr>
              <a:t>Slower onset and less dramatic </a:t>
            </a:r>
            <a:r>
              <a:rPr lang="en-US" dirty="0" smtClean="0">
                <a:ea typeface="ＭＳ Ｐゴシック" charset="0"/>
              </a:rPr>
              <a:t>effect than pharmaceutical drugs</a:t>
            </a:r>
            <a:endParaRPr lang="en-US" dirty="0">
              <a:ea typeface="ＭＳ Ｐゴシック" charset="0"/>
            </a:endParaRPr>
          </a:p>
          <a:p>
            <a:pPr lvl="2">
              <a:buFont typeface="Arial" charset="0"/>
              <a:buChar char="•"/>
              <a:defRPr/>
            </a:pPr>
            <a:r>
              <a:rPr lang="en-US" dirty="0" smtClean="0">
                <a:ea typeface="ＭＳ Ｐゴシック" charset="0"/>
              </a:rPr>
              <a:t>Some medicinal plants have side effects and are not safe for certain individuals, nor in high doses</a:t>
            </a:r>
          </a:p>
          <a:p>
            <a:pPr lvl="2">
              <a:buFont typeface="Arial" charset="0"/>
              <a:buChar char="•"/>
              <a:defRPr/>
            </a:pPr>
            <a:r>
              <a:rPr lang="en-US" dirty="0" smtClean="0">
                <a:ea typeface="ＭＳ Ｐゴシック" charset="0"/>
              </a:rPr>
              <a:t>Some herbs interact unfavorably with drugs</a:t>
            </a:r>
            <a:endParaRPr lang="en-US" dirty="0">
              <a:ea typeface="ＭＳ Ｐゴシック" charset="0"/>
            </a:endParaRPr>
          </a:p>
          <a:p>
            <a:pPr>
              <a:buFont typeface="Arial" charset="0"/>
              <a:buChar char="•"/>
              <a:defRPr/>
            </a:pPr>
            <a:endParaRPr lang="en-US" dirty="0">
              <a:ea typeface="ＭＳ Ｐゴシック" charset="0"/>
              <a:cs typeface="+mn-cs"/>
            </a:endParaRPr>
          </a:p>
        </p:txBody>
      </p:sp>
      <p:sp>
        <p:nvSpPr>
          <p:cNvPr id="3" name="Slide Number Placeholder 2"/>
          <p:cNvSpPr>
            <a:spLocks noGrp="1"/>
          </p:cNvSpPr>
          <p:nvPr>
            <p:ph type="sldNum" sz="quarter" idx="12"/>
          </p:nvPr>
        </p:nvSpPr>
        <p:spPr/>
        <p:txBody>
          <a:bodyPr/>
          <a:lstStyle/>
          <a:p>
            <a:fld id="{6C93D9FA-D2D4-4D0B-9265-4EBC011233E5}" type="slidenum">
              <a:rPr lang="en-US" smtClean="0"/>
              <a:pPr/>
              <a:t>65</a:t>
            </a:fld>
            <a:endParaRPr lang="en-US"/>
          </a:p>
        </p:txBody>
      </p:sp>
    </p:spTree>
    <p:extLst>
      <p:ext uri="{BB962C8B-B14F-4D97-AF65-F5344CB8AC3E}">
        <p14:creationId xmlns:p14="http://schemas.microsoft.com/office/powerpoint/2010/main" val="165771043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r>
              <a:rPr lang="en-US" altLang="en-US" smtClean="0"/>
              <a:t>Energy Medicine</a:t>
            </a:r>
          </a:p>
        </p:txBody>
      </p:sp>
      <p:sp>
        <p:nvSpPr>
          <p:cNvPr id="3" name="Rectangle 2"/>
          <p:cNvSpPr/>
          <p:nvPr/>
        </p:nvSpPr>
        <p:spPr>
          <a:xfrm>
            <a:off x="174625" y="1914525"/>
            <a:ext cx="7772400" cy="428625"/>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Freeform 4"/>
          <p:cNvSpPr/>
          <p:nvPr/>
        </p:nvSpPr>
        <p:spPr>
          <a:xfrm>
            <a:off x="584200" y="1571625"/>
            <a:ext cx="5440363" cy="501650"/>
          </a:xfrm>
          <a:custGeom>
            <a:avLst/>
            <a:gdLst>
              <a:gd name="connsiteX0" fmla="*/ 0 w 5440680"/>
              <a:gd name="connsiteY0" fmla="*/ 83642 h 501840"/>
              <a:gd name="connsiteX1" fmla="*/ 83642 w 5440680"/>
              <a:gd name="connsiteY1" fmla="*/ 0 h 501840"/>
              <a:gd name="connsiteX2" fmla="*/ 5357038 w 5440680"/>
              <a:gd name="connsiteY2" fmla="*/ 0 h 501840"/>
              <a:gd name="connsiteX3" fmla="*/ 5440680 w 5440680"/>
              <a:gd name="connsiteY3" fmla="*/ 83642 h 501840"/>
              <a:gd name="connsiteX4" fmla="*/ 5440680 w 5440680"/>
              <a:gd name="connsiteY4" fmla="*/ 418198 h 501840"/>
              <a:gd name="connsiteX5" fmla="*/ 5357038 w 5440680"/>
              <a:gd name="connsiteY5" fmla="*/ 501840 h 501840"/>
              <a:gd name="connsiteX6" fmla="*/ 83642 w 5440680"/>
              <a:gd name="connsiteY6" fmla="*/ 501840 h 501840"/>
              <a:gd name="connsiteX7" fmla="*/ 0 w 5440680"/>
              <a:gd name="connsiteY7" fmla="*/ 418198 h 501840"/>
              <a:gd name="connsiteX8" fmla="*/ 0 w 5440680"/>
              <a:gd name="connsiteY8"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40680" h="501840">
                <a:moveTo>
                  <a:pt x="0" y="83642"/>
                </a:moveTo>
                <a:cubicBezTo>
                  <a:pt x="0" y="37448"/>
                  <a:pt x="37448" y="0"/>
                  <a:pt x="83642" y="0"/>
                </a:cubicBezTo>
                <a:lnTo>
                  <a:pt x="5357038" y="0"/>
                </a:lnTo>
                <a:cubicBezTo>
                  <a:pt x="5403232" y="0"/>
                  <a:pt x="5440680" y="37448"/>
                  <a:pt x="5440680" y="83642"/>
                </a:cubicBezTo>
                <a:lnTo>
                  <a:pt x="5440680" y="418198"/>
                </a:lnTo>
                <a:cubicBezTo>
                  <a:pt x="5440680" y="464392"/>
                  <a:pt x="5403232" y="501840"/>
                  <a:pt x="5357038" y="501840"/>
                </a:cubicBezTo>
                <a:lnTo>
                  <a:pt x="83642" y="501840"/>
                </a:lnTo>
                <a:cubicBezTo>
                  <a:pt x="37448" y="501840"/>
                  <a:pt x="0" y="464392"/>
                  <a:pt x="0" y="418198"/>
                </a:cubicBezTo>
                <a:lnTo>
                  <a:pt x="0" y="8364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0143" tIns="24498" rIns="230143" bIns="24498" spcCol="1270" anchor="ctr"/>
          <a:lstStyle/>
          <a:p>
            <a:pPr defTabSz="1066800">
              <a:lnSpc>
                <a:spcPct val="90000"/>
              </a:lnSpc>
              <a:spcAft>
                <a:spcPct val="35000"/>
              </a:spcAft>
              <a:defRPr/>
            </a:pPr>
            <a:r>
              <a:rPr lang="en-US" sz="2400" dirty="0"/>
              <a:t>Magnet Therapy </a:t>
            </a:r>
          </a:p>
        </p:txBody>
      </p:sp>
      <p:sp>
        <p:nvSpPr>
          <p:cNvPr id="6" name="Rectangle 5"/>
          <p:cNvSpPr/>
          <p:nvPr/>
        </p:nvSpPr>
        <p:spPr>
          <a:xfrm>
            <a:off x="174625" y="2686050"/>
            <a:ext cx="7772400" cy="427038"/>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Freeform 7"/>
          <p:cNvSpPr/>
          <p:nvPr/>
        </p:nvSpPr>
        <p:spPr>
          <a:xfrm>
            <a:off x="563563" y="2343150"/>
            <a:ext cx="5440362" cy="501650"/>
          </a:xfrm>
          <a:custGeom>
            <a:avLst/>
            <a:gdLst>
              <a:gd name="connsiteX0" fmla="*/ 0 w 5440680"/>
              <a:gd name="connsiteY0" fmla="*/ 83642 h 501840"/>
              <a:gd name="connsiteX1" fmla="*/ 83642 w 5440680"/>
              <a:gd name="connsiteY1" fmla="*/ 0 h 501840"/>
              <a:gd name="connsiteX2" fmla="*/ 5357038 w 5440680"/>
              <a:gd name="connsiteY2" fmla="*/ 0 h 501840"/>
              <a:gd name="connsiteX3" fmla="*/ 5440680 w 5440680"/>
              <a:gd name="connsiteY3" fmla="*/ 83642 h 501840"/>
              <a:gd name="connsiteX4" fmla="*/ 5440680 w 5440680"/>
              <a:gd name="connsiteY4" fmla="*/ 418198 h 501840"/>
              <a:gd name="connsiteX5" fmla="*/ 5357038 w 5440680"/>
              <a:gd name="connsiteY5" fmla="*/ 501840 h 501840"/>
              <a:gd name="connsiteX6" fmla="*/ 83642 w 5440680"/>
              <a:gd name="connsiteY6" fmla="*/ 501840 h 501840"/>
              <a:gd name="connsiteX7" fmla="*/ 0 w 5440680"/>
              <a:gd name="connsiteY7" fmla="*/ 418198 h 501840"/>
              <a:gd name="connsiteX8" fmla="*/ 0 w 5440680"/>
              <a:gd name="connsiteY8"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40680" h="501840">
                <a:moveTo>
                  <a:pt x="0" y="83642"/>
                </a:moveTo>
                <a:cubicBezTo>
                  <a:pt x="0" y="37448"/>
                  <a:pt x="37448" y="0"/>
                  <a:pt x="83642" y="0"/>
                </a:cubicBezTo>
                <a:lnTo>
                  <a:pt x="5357038" y="0"/>
                </a:lnTo>
                <a:cubicBezTo>
                  <a:pt x="5403232" y="0"/>
                  <a:pt x="5440680" y="37448"/>
                  <a:pt x="5440680" y="83642"/>
                </a:cubicBezTo>
                <a:lnTo>
                  <a:pt x="5440680" y="418198"/>
                </a:lnTo>
                <a:cubicBezTo>
                  <a:pt x="5440680" y="464392"/>
                  <a:pt x="5403232" y="501840"/>
                  <a:pt x="5357038" y="501840"/>
                </a:cubicBezTo>
                <a:lnTo>
                  <a:pt x="83642" y="501840"/>
                </a:lnTo>
                <a:cubicBezTo>
                  <a:pt x="37448" y="501840"/>
                  <a:pt x="0" y="464392"/>
                  <a:pt x="0" y="418198"/>
                </a:cubicBezTo>
                <a:lnTo>
                  <a:pt x="0" y="8364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0143" tIns="24498" rIns="230143" bIns="24498" spcCol="1270" anchor="ctr"/>
          <a:lstStyle/>
          <a:p>
            <a:pPr defTabSz="1066800">
              <a:lnSpc>
                <a:spcPct val="90000"/>
              </a:lnSpc>
              <a:spcAft>
                <a:spcPct val="35000"/>
              </a:spcAft>
              <a:defRPr/>
            </a:pPr>
            <a:r>
              <a:rPr lang="en-US" sz="2400" dirty="0"/>
              <a:t>Light Therapy </a:t>
            </a:r>
          </a:p>
        </p:txBody>
      </p:sp>
      <p:sp>
        <p:nvSpPr>
          <p:cNvPr id="9" name="Rectangle 8"/>
          <p:cNvSpPr/>
          <p:nvPr/>
        </p:nvSpPr>
        <p:spPr>
          <a:xfrm>
            <a:off x="174625" y="3455988"/>
            <a:ext cx="7772400" cy="428625"/>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 name="Freeform 9"/>
          <p:cNvSpPr/>
          <p:nvPr/>
        </p:nvSpPr>
        <p:spPr>
          <a:xfrm>
            <a:off x="563563" y="3113088"/>
            <a:ext cx="5440362" cy="503237"/>
          </a:xfrm>
          <a:custGeom>
            <a:avLst/>
            <a:gdLst>
              <a:gd name="connsiteX0" fmla="*/ 0 w 5440680"/>
              <a:gd name="connsiteY0" fmla="*/ 83642 h 501840"/>
              <a:gd name="connsiteX1" fmla="*/ 83642 w 5440680"/>
              <a:gd name="connsiteY1" fmla="*/ 0 h 501840"/>
              <a:gd name="connsiteX2" fmla="*/ 5357038 w 5440680"/>
              <a:gd name="connsiteY2" fmla="*/ 0 h 501840"/>
              <a:gd name="connsiteX3" fmla="*/ 5440680 w 5440680"/>
              <a:gd name="connsiteY3" fmla="*/ 83642 h 501840"/>
              <a:gd name="connsiteX4" fmla="*/ 5440680 w 5440680"/>
              <a:gd name="connsiteY4" fmla="*/ 418198 h 501840"/>
              <a:gd name="connsiteX5" fmla="*/ 5357038 w 5440680"/>
              <a:gd name="connsiteY5" fmla="*/ 501840 h 501840"/>
              <a:gd name="connsiteX6" fmla="*/ 83642 w 5440680"/>
              <a:gd name="connsiteY6" fmla="*/ 501840 h 501840"/>
              <a:gd name="connsiteX7" fmla="*/ 0 w 5440680"/>
              <a:gd name="connsiteY7" fmla="*/ 418198 h 501840"/>
              <a:gd name="connsiteX8" fmla="*/ 0 w 5440680"/>
              <a:gd name="connsiteY8"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40680" h="501840">
                <a:moveTo>
                  <a:pt x="0" y="83642"/>
                </a:moveTo>
                <a:cubicBezTo>
                  <a:pt x="0" y="37448"/>
                  <a:pt x="37448" y="0"/>
                  <a:pt x="83642" y="0"/>
                </a:cubicBezTo>
                <a:lnTo>
                  <a:pt x="5357038" y="0"/>
                </a:lnTo>
                <a:cubicBezTo>
                  <a:pt x="5403232" y="0"/>
                  <a:pt x="5440680" y="37448"/>
                  <a:pt x="5440680" y="83642"/>
                </a:cubicBezTo>
                <a:lnTo>
                  <a:pt x="5440680" y="418198"/>
                </a:lnTo>
                <a:cubicBezTo>
                  <a:pt x="5440680" y="464392"/>
                  <a:pt x="5403232" y="501840"/>
                  <a:pt x="5357038" y="501840"/>
                </a:cubicBezTo>
                <a:lnTo>
                  <a:pt x="83642" y="501840"/>
                </a:lnTo>
                <a:cubicBezTo>
                  <a:pt x="37448" y="501840"/>
                  <a:pt x="0" y="464392"/>
                  <a:pt x="0" y="418198"/>
                </a:cubicBezTo>
                <a:lnTo>
                  <a:pt x="0" y="8364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0143" tIns="24498" rIns="230143" bIns="24498" spcCol="1270" anchor="ctr"/>
          <a:lstStyle/>
          <a:p>
            <a:pPr defTabSz="1066800">
              <a:lnSpc>
                <a:spcPct val="90000"/>
              </a:lnSpc>
              <a:spcAft>
                <a:spcPct val="35000"/>
              </a:spcAft>
              <a:defRPr/>
            </a:pPr>
            <a:r>
              <a:rPr lang="en-US" sz="2400" dirty="0"/>
              <a:t>Sound Energy Therapy </a:t>
            </a:r>
          </a:p>
        </p:txBody>
      </p:sp>
      <p:sp>
        <p:nvSpPr>
          <p:cNvPr id="11" name="Rectangle 10"/>
          <p:cNvSpPr/>
          <p:nvPr/>
        </p:nvSpPr>
        <p:spPr>
          <a:xfrm>
            <a:off x="152400" y="4227513"/>
            <a:ext cx="7772400" cy="428625"/>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2" name="Freeform 11"/>
          <p:cNvSpPr/>
          <p:nvPr/>
        </p:nvSpPr>
        <p:spPr>
          <a:xfrm>
            <a:off x="563563" y="3884613"/>
            <a:ext cx="5440362" cy="501650"/>
          </a:xfrm>
          <a:custGeom>
            <a:avLst/>
            <a:gdLst>
              <a:gd name="connsiteX0" fmla="*/ 0 w 5440680"/>
              <a:gd name="connsiteY0" fmla="*/ 83642 h 501840"/>
              <a:gd name="connsiteX1" fmla="*/ 83642 w 5440680"/>
              <a:gd name="connsiteY1" fmla="*/ 0 h 501840"/>
              <a:gd name="connsiteX2" fmla="*/ 5357038 w 5440680"/>
              <a:gd name="connsiteY2" fmla="*/ 0 h 501840"/>
              <a:gd name="connsiteX3" fmla="*/ 5440680 w 5440680"/>
              <a:gd name="connsiteY3" fmla="*/ 83642 h 501840"/>
              <a:gd name="connsiteX4" fmla="*/ 5440680 w 5440680"/>
              <a:gd name="connsiteY4" fmla="*/ 418198 h 501840"/>
              <a:gd name="connsiteX5" fmla="*/ 5357038 w 5440680"/>
              <a:gd name="connsiteY5" fmla="*/ 501840 h 501840"/>
              <a:gd name="connsiteX6" fmla="*/ 83642 w 5440680"/>
              <a:gd name="connsiteY6" fmla="*/ 501840 h 501840"/>
              <a:gd name="connsiteX7" fmla="*/ 0 w 5440680"/>
              <a:gd name="connsiteY7" fmla="*/ 418198 h 501840"/>
              <a:gd name="connsiteX8" fmla="*/ 0 w 5440680"/>
              <a:gd name="connsiteY8"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40680" h="501840">
                <a:moveTo>
                  <a:pt x="0" y="83642"/>
                </a:moveTo>
                <a:cubicBezTo>
                  <a:pt x="0" y="37448"/>
                  <a:pt x="37448" y="0"/>
                  <a:pt x="83642" y="0"/>
                </a:cubicBezTo>
                <a:lnTo>
                  <a:pt x="5357038" y="0"/>
                </a:lnTo>
                <a:cubicBezTo>
                  <a:pt x="5403232" y="0"/>
                  <a:pt x="5440680" y="37448"/>
                  <a:pt x="5440680" y="83642"/>
                </a:cubicBezTo>
                <a:lnTo>
                  <a:pt x="5440680" y="418198"/>
                </a:lnTo>
                <a:cubicBezTo>
                  <a:pt x="5440680" y="464392"/>
                  <a:pt x="5403232" y="501840"/>
                  <a:pt x="5357038" y="501840"/>
                </a:cubicBezTo>
                <a:lnTo>
                  <a:pt x="83642" y="501840"/>
                </a:lnTo>
                <a:cubicBezTo>
                  <a:pt x="37448" y="501840"/>
                  <a:pt x="0" y="464392"/>
                  <a:pt x="0" y="418198"/>
                </a:cubicBezTo>
                <a:lnTo>
                  <a:pt x="0" y="8364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0143" tIns="24498" rIns="230143" bIns="24498" spcCol="1270" anchor="ctr"/>
          <a:lstStyle/>
          <a:p>
            <a:pPr defTabSz="1066800">
              <a:lnSpc>
                <a:spcPct val="90000"/>
              </a:lnSpc>
              <a:spcAft>
                <a:spcPct val="35000"/>
              </a:spcAft>
              <a:defRPr/>
            </a:pPr>
            <a:r>
              <a:rPr lang="en-US" sz="2400" dirty="0"/>
              <a:t>Therapeutic Touch and Reiki </a:t>
            </a:r>
          </a:p>
        </p:txBody>
      </p:sp>
      <p:sp>
        <p:nvSpPr>
          <p:cNvPr id="13" name="Freeform 12"/>
          <p:cNvSpPr/>
          <p:nvPr/>
        </p:nvSpPr>
        <p:spPr>
          <a:xfrm>
            <a:off x="152400" y="4999038"/>
            <a:ext cx="7772400" cy="1338262"/>
          </a:xfrm>
          <a:custGeom>
            <a:avLst/>
            <a:gdLst>
              <a:gd name="connsiteX0" fmla="*/ 0 w 7772400"/>
              <a:gd name="connsiteY0" fmla="*/ 0 h 1338750"/>
              <a:gd name="connsiteX1" fmla="*/ 7772400 w 7772400"/>
              <a:gd name="connsiteY1" fmla="*/ 0 h 1338750"/>
              <a:gd name="connsiteX2" fmla="*/ 7772400 w 7772400"/>
              <a:gd name="connsiteY2" fmla="*/ 1338750 h 1338750"/>
              <a:gd name="connsiteX3" fmla="*/ 0 w 7772400"/>
              <a:gd name="connsiteY3" fmla="*/ 1338750 h 1338750"/>
              <a:gd name="connsiteX4" fmla="*/ 0 w 7772400"/>
              <a:gd name="connsiteY4" fmla="*/ 0 h 1338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2400" h="1338750">
                <a:moveTo>
                  <a:pt x="0" y="0"/>
                </a:moveTo>
                <a:lnTo>
                  <a:pt x="7772400" y="0"/>
                </a:lnTo>
                <a:lnTo>
                  <a:pt x="7772400" y="1338750"/>
                </a:lnTo>
                <a:lnTo>
                  <a:pt x="0" y="1338750"/>
                </a:lnTo>
                <a:lnTo>
                  <a:pt x="0" y="0"/>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03225" tIns="354076" rIns="603225" bIns="142240" spcCol="1270"/>
          <a:lstStyle/>
          <a:p>
            <a:pPr marL="228600" lvl="1" indent="-228600" defTabSz="889000">
              <a:lnSpc>
                <a:spcPct val="90000"/>
              </a:lnSpc>
              <a:spcAft>
                <a:spcPct val="15000"/>
              </a:spcAft>
              <a:buFontTx/>
              <a:buChar char="••"/>
              <a:defRPr/>
            </a:pPr>
            <a:r>
              <a:rPr lang="en-US" sz="2000" dirty="0"/>
              <a:t>System of medicine that treats illnesses with highly diluted substances that, in larger doses, would cause similar symptoms</a:t>
            </a:r>
          </a:p>
        </p:txBody>
      </p:sp>
      <p:sp>
        <p:nvSpPr>
          <p:cNvPr id="14" name="Freeform 13"/>
          <p:cNvSpPr/>
          <p:nvPr/>
        </p:nvSpPr>
        <p:spPr>
          <a:xfrm>
            <a:off x="541338" y="4656138"/>
            <a:ext cx="5440362" cy="501650"/>
          </a:xfrm>
          <a:custGeom>
            <a:avLst/>
            <a:gdLst>
              <a:gd name="connsiteX0" fmla="*/ 0 w 5440680"/>
              <a:gd name="connsiteY0" fmla="*/ 83642 h 501840"/>
              <a:gd name="connsiteX1" fmla="*/ 83642 w 5440680"/>
              <a:gd name="connsiteY1" fmla="*/ 0 h 501840"/>
              <a:gd name="connsiteX2" fmla="*/ 5357038 w 5440680"/>
              <a:gd name="connsiteY2" fmla="*/ 0 h 501840"/>
              <a:gd name="connsiteX3" fmla="*/ 5440680 w 5440680"/>
              <a:gd name="connsiteY3" fmla="*/ 83642 h 501840"/>
              <a:gd name="connsiteX4" fmla="*/ 5440680 w 5440680"/>
              <a:gd name="connsiteY4" fmla="*/ 418198 h 501840"/>
              <a:gd name="connsiteX5" fmla="*/ 5357038 w 5440680"/>
              <a:gd name="connsiteY5" fmla="*/ 501840 h 501840"/>
              <a:gd name="connsiteX6" fmla="*/ 83642 w 5440680"/>
              <a:gd name="connsiteY6" fmla="*/ 501840 h 501840"/>
              <a:gd name="connsiteX7" fmla="*/ 0 w 5440680"/>
              <a:gd name="connsiteY7" fmla="*/ 418198 h 501840"/>
              <a:gd name="connsiteX8" fmla="*/ 0 w 5440680"/>
              <a:gd name="connsiteY8" fmla="*/ 83642 h 501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40680" h="501840">
                <a:moveTo>
                  <a:pt x="0" y="83642"/>
                </a:moveTo>
                <a:cubicBezTo>
                  <a:pt x="0" y="37448"/>
                  <a:pt x="37448" y="0"/>
                  <a:pt x="83642" y="0"/>
                </a:cubicBezTo>
                <a:lnTo>
                  <a:pt x="5357038" y="0"/>
                </a:lnTo>
                <a:cubicBezTo>
                  <a:pt x="5403232" y="0"/>
                  <a:pt x="5440680" y="37448"/>
                  <a:pt x="5440680" y="83642"/>
                </a:cubicBezTo>
                <a:lnTo>
                  <a:pt x="5440680" y="418198"/>
                </a:lnTo>
                <a:cubicBezTo>
                  <a:pt x="5440680" y="464392"/>
                  <a:pt x="5403232" y="501840"/>
                  <a:pt x="5357038" y="501840"/>
                </a:cubicBezTo>
                <a:lnTo>
                  <a:pt x="83642" y="501840"/>
                </a:lnTo>
                <a:cubicBezTo>
                  <a:pt x="37448" y="501840"/>
                  <a:pt x="0" y="464392"/>
                  <a:pt x="0" y="418198"/>
                </a:cubicBezTo>
                <a:lnTo>
                  <a:pt x="0" y="8364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230143" tIns="24498" rIns="230143" bIns="24498" spcCol="1270" anchor="ctr"/>
          <a:lstStyle/>
          <a:p>
            <a:pPr defTabSz="1066800">
              <a:lnSpc>
                <a:spcPct val="90000"/>
              </a:lnSpc>
              <a:spcAft>
                <a:spcPct val="35000"/>
              </a:spcAft>
              <a:defRPr/>
            </a:pPr>
            <a:r>
              <a:rPr lang="en-US" sz="2400" dirty="0"/>
              <a:t>Homeopathy</a:t>
            </a:r>
          </a:p>
        </p:txBody>
      </p:sp>
      <p:sp>
        <p:nvSpPr>
          <p:cNvPr id="4" name="Slide Number Placeholder 3"/>
          <p:cNvSpPr>
            <a:spLocks noGrp="1"/>
          </p:cNvSpPr>
          <p:nvPr>
            <p:ph type="sldNum" sz="quarter" idx="12"/>
          </p:nvPr>
        </p:nvSpPr>
        <p:spPr/>
        <p:txBody>
          <a:bodyPr/>
          <a:lstStyle/>
          <a:p>
            <a:fld id="{6C93D9FA-D2D4-4D0B-9265-4EBC011233E5}" type="slidenum">
              <a:rPr lang="en-US" smtClean="0"/>
              <a:pPr/>
              <a:t>66</a:t>
            </a:fld>
            <a:endParaRPr lang="en-US"/>
          </a:p>
        </p:txBody>
      </p:sp>
    </p:spTree>
    <p:extLst>
      <p:ext uri="{BB962C8B-B14F-4D97-AF65-F5344CB8AC3E}">
        <p14:creationId xmlns:p14="http://schemas.microsoft.com/office/powerpoint/2010/main" val="42205979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par>
                                <p:cTn id="16" presetID="22"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par>
                                <p:cTn id="24" presetID="2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par>
                                <p:cTn id="32" presetID="22" presetClass="entr" presetSubtype="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500"/>
                                        <p:tgtEl>
                                          <p:spTgt spid="14"/>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2" grpId="0" animBg="1"/>
      <p:bldP spid="13" grpId="0" animBg="1"/>
      <p:bldP spid="1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p:txBody>
          <a:bodyPr/>
          <a:lstStyle/>
          <a:p>
            <a:r>
              <a:rPr lang="en-US" altLang="en-US" smtClean="0"/>
              <a:t>Traditional Chinese Medicine</a:t>
            </a:r>
          </a:p>
        </p:txBody>
      </p:sp>
      <p:sp>
        <p:nvSpPr>
          <p:cNvPr id="32770" name="Content Placeholder 2"/>
          <p:cNvSpPr>
            <a:spLocks noGrp="1"/>
          </p:cNvSpPr>
          <p:nvPr>
            <p:ph idx="1"/>
          </p:nvPr>
        </p:nvSpPr>
        <p:spPr/>
        <p:txBody>
          <a:bodyPr/>
          <a:lstStyle/>
          <a:p>
            <a:r>
              <a:rPr lang="en-US" altLang="en-US" dirty="0" smtClean="0"/>
              <a:t>System of medicine originating in ancient China</a:t>
            </a:r>
          </a:p>
          <a:p>
            <a:r>
              <a:rPr lang="en-US" altLang="en-US" dirty="0" smtClean="0"/>
              <a:t>Employs acupuncture, medicinal plants, massage, meditation, diet, and movement</a:t>
            </a:r>
          </a:p>
          <a:p>
            <a:r>
              <a:rPr lang="en-US" altLang="en-US" dirty="0" smtClean="0"/>
              <a:t>Central tenets:</a:t>
            </a:r>
          </a:p>
          <a:p>
            <a:pPr lvl="1"/>
            <a:r>
              <a:rPr lang="en-US" altLang="en-US" dirty="0" smtClean="0"/>
              <a:t>Each person has a limited amount of qi.</a:t>
            </a:r>
          </a:p>
          <a:p>
            <a:pPr lvl="1"/>
            <a:r>
              <a:rPr lang="en-US" altLang="en-US" dirty="0" smtClean="0"/>
              <a:t>Qi circulates along 12 meridians, or energy channels, each of which links with internal organs.</a:t>
            </a:r>
          </a:p>
          <a:p>
            <a:pPr lvl="1"/>
            <a:r>
              <a:rPr lang="en-US" altLang="en-US" dirty="0" smtClean="0"/>
              <a:t>If Qi becomes depleted or blocked, ill health ensues.</a:t>
            </a:r>
          </a:p>
          <a:p>
            <a:pPr lvl="1"/>
            <a:r>
              <a:rPr lang="en-US" altLang="en-US" dirty="0" smtClean="0"/>
              <a:t>Goal is to balance the opposing forces of </a:t>
            </a:r>
            <a:r>
              <a:rPr lang="en-US" altLang="en-US" i="1" dirty="0" smtClean="0"/>
              <a:t>yin</a:t>
            </a:r>
            <a:r>
              <a:rPr lang="en-US" altLang="en-US" dirty="0" smtClean="0"/>
              <a:t> and </a:t>
            </a:r>
            <a:r>
              <a:rPr lang="en-US" altLang="en-US" i="1" dirty="0" smtClean="0"/>
              <a:t>yang.</a:t>
            </a:r>
            <a:endParaRPr lang="en-US" altLang="en-US" dirty="0" smtClean="0"/>
          </a:p>
          <a:p>
            <a:endParaRPr lang="en-US" altLang="en-US" dirty="0" smtClean="0"/>
          </a:p>
          <a:p>
            <a:endParaRPr lang="en-US" altLang="en-US" dirty="0"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67</a:t>
            </a:fld>
            <a:endParaRPr lang="en-US" dirty="0"/>
          </a:p>
        </p:txBody>
      </p:sp>
    </p:spTree>
    <p:extLst>
      <p:ext uri="{BB962C8B-B14F-4D97-AF65-F5344CB8AC3E}">
        <p14:creationId xmlns:p14="http://schemas.microsoft.com/office/powerpoint/2010/main" val="175170426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208" y="188640"/>
            <a:ext cx="8229600" cy="5184576"/>
          </a:xfrm>
        </p:spPr>
        <p:txBody>
          <a:bodyPr>
            <a:noAutofit/>
          </a:bodyPr>
          <a:lstStyle/>
          <a:p>
            <a:r>
              <a:rPr lang="en-CA" sz="2200" dirty="0"/>
              <a:t>In </a:t>
            </a:r>
            <a:r>
              <a:rPr lang="en-CA" sz="2200" dirty="0">
                <a:hlinkClick r:id="rId3" tooltip="Chinese philosophy"/>
              </a:rPr>
              <a:t>Chinese philosophy</a:t>
            </a:r>
            <a:r>
              <a:rPr lang="en-CA" sz="2200" dirty="0"/>
              <a:t>, </a:t>
            </a:r>
            <a:r>
              <a:rPr lang="en-CA" sz="2200" b="1" dirty="0"/>
              <a:t>yin and yang</a:t>
            </a:r>
            <a:r>
              <a:rPr lang="en-CA" sz="2200" dirty="0"/>
              <a:t> </a:t>
            </a:r>
            <a:r>
              <a:rPr lang="en-CA" sz="2200" dirty="0" smtClean="0"/>
              <a:t>describe </a:t>
            </a:r>
            <a:r>
              <a:rPr lang="en-CA" sz="2200" dirty="0"/>
              <a:t>how seemingly opposite or contrary forces may actually be complementary, </a:t>
            </a:r>
            <a:r>
              <a:rPr lang="en-CA" sz="2200" dirty="0">
                <a:hlinkClick r:id="rId4" tooltip="Interconnected"/>
              </a:rPr>
              <a:t>interconnected</a:t>
            </a:r>
            <a:r>
              <a:rPr lang="en-CA" sz="2200" dirty="0"/>
              <a:t>, and interdependent in the natural world, and how they may give rise to each other as they interrelate to one another. </a:t>
            </a:r>
            <a:endParaRPr lang="en-CA" sz="2200" dirty="0" smtClean="0"/>
          </a:p>
          <a:p>
            <a:endParaRPr lang="en-CA" sz="2200" dirty="0"/>
          </a:p>
          <a:p>
            <a:r>
              <a:rPr lang="en-CA" sz="2200" dirty="0" smtClean="0"/>
              <a:t>Many </a:t>
            </a:r>
            <a:r>
              <a:rPr lang="en-CA" sz="2200" dirty="0"/>
              <a:t>tangible </a:t>
            </a:r>
            <a:r>
              <a:rPr lang="en-CA" sz="2200" dirty="0">
                <a:hlinkClick r:id="rId5" tooltip="Dualism"/>
              </a:rPr>
              <a:t>dualities</a:t>
            </a:r>
            <a:r>
              <a:rPr lang="en-CA" sz="2200" dirty="0"/>
              <a:t> (such as </a:t>
            </a:r>
            <a:r>
              <a:rPr lang="en-CA" sz="2200" dirty="0">
                <a:hlinkClick r:id="rId6" tooltip="Light and dark"/>
              </a:rPr>
              <a:t>light and dark</a:t>
            </a:r>
            <a:r>
              <a:rPr lang="en-CA" sz="2200" dirty="0"/>
              <a:t>, fire and water, expanding and contracting) are thought of as physical manifestations of the duality symbolized by yin and yang. </a:t>
            </a:r>
            <a:endParaRPr lang="en-CA" sz="2200" dirty="0" smtClean="0"/>
          </a:p>
          <a:p>
            <a:endParaRPr lang="en-CA" sz="2200" dirty="0" smtClean="0"/>
          </a:p>
          <a:p>
            <a:r>
              <a:rPr lang="en-CA" sz="2200" dirty="0"/>
              <a:t>Duality is found in many belief systems, but Yin and Yang are parts of a Oneness that is also equated with the </a:t>
            </a:r>
            <a:r>
              <a:rPr lang="en-CA" sz="2200" dirty="0">
                <a:hlinkClick r:id="rId7" tooltip="Tao"/>
              </a:rPr>
              <a:t>Tao</a:t>
            </a:r>
            <a:r>
              <a:rPr lang="en-CA" sz="2200" dirty="0"/>
              <a:t>.</a:t>
            </a:r>
          </a:p>
        </p:txBody>
      </p:sp>
      <p:sp>
        <p:nvSpPr>
          <p:cNvPr id="4" name="Slide Number Placeholder 3"/>
          <p:cNvSpPr>
            <a:spLocks noGrp="1"/>
          </p:cNvSpPr>
          <p:nvPr>
            <p:ph type="sldNum" sz="quarter" idx="12"/>
          </p:nvPr>
        </p:nvSpPr>
        <p:spPr/>
        <p:txBody>
          <a:bodyPr/>
          <a:lstStyle/>
          <a:p>
            <a:fld id="{6C93D9FA-D2D4-4D0B-9265-4EBC011233E5}" type="slidenum">
              <a:rPr lang="en-US" smtClean="0"/>
              <a:pPr/>
              <a:t>68</a:t>
            </a:fld>
            <a:endParaRPr lang="en-US"/>
          </a:p>
        </p:txBody>
      </p:sp>
      <p:pic>
        <p:nvPicPr>
          <p:cNvPr id="3074" name="Picture 2" descr="Image result for yin ya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16082" y="4437112"/>
            <a:ext cx="3022881" cy="2267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0303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a:xfrm>
            <a:off x="539552" y="188640"/>
            <a:ext cx="8229600" cy="706090"/>
          </a:xfrm>
        </p:spPr>
        <p:txBody>
          <a:bodyPr/>
          <a:lstStyle/>
          <a:p>
            <a:r>
              <a:rPr lang="en-US" altLang="en-US" dirty="0" err="1" smtClean="0"/>
              <a:t>Ayurvedic</a:t>
            </a:r>
            <a:r>
              <a:rPr lang="en-US" altLang="en-US" dirty="0" smtClean="0"/>
              <a:t> Medicine</a:t>
            </a:r>
          </a:p>
        </p:txBody>
      </p:sp>
      <p:sp>
        <p:nvSpPr>
          <p:cNvPr id="36867" name="Content Placeholder 2"/>
          <p:cNvSpPr>
            <a:spLocks noGrp="1"/>
          </p:cNvSpPr>
          <p:nvPr>
            <p:ph idx="1"/>
          </p:nvPr>
        </p:nvSpPr>
        <p:spPr>
          <a:xfrm>
            <a:off x="467544" y="980729"/>
            <a:ext cx="8229600" cy="2880320"/>
          </a:xfrm>
        </p:spPr>
        <p:txBody>
          <a:bodyPr>
            <a:normAutofit fontScale="92500"/>
          </a:bodyPr>
          <a:lstStyle/>
          <a:p>
            <a:pPr>
              <a:defRPr/>
            </a:pPr>
            <a:r>
              <a:rPr lang="en-US" dirty="0" smtClean="0">
                <a:ea typeface="+mn-ea"/>
                <a:cs typeface="+mn-cs"/>
              </a:rPr>
              <a:t>Traditional </a:t>
            </a:r>
            <a:r>
              <a:rPr lang="en-US" dirty="0">
                <a:ea typeface="+mn-ea"/>
                <a:cs typeface="+mn-cs"/>
              </a:rPr>
              <a:t>healing system that originated in </a:t>
            </a:r>
            <a:r>
              <a:rPr lang="en-US" dirty="0" smtClean="0">
                <a:ea typeface="+mn-ea"/>
                <a:cs typeface="+mn-cs"/>
              </a:rPr>
              <a:t>India</a:t>
            </a:r>
          </a:p>
          <a:p>
            <a:pPr>
              <a:defRPr/>
            </a:pPr>
            <a:r>
              <a:rPr lang="en-US" dirty="0" smtClean="0">
                <a:ea typeface="+mn-ea"/>
                <a:cs typeface="+mn-cs"/>
              </a:rPr>
              <a:t>Treatments include</a:t>
            </a:r>
          </a:p>
          <a:p>
            <a:pPr lvl="1">
              <a:defRPr/>
            </a:pPr>
            <a:r>
              <a:rPr lang="en-US" dirty="0" smtClean="0">
                <a:ea typeface="+mn-ea"/>
              </a:rPr>
              <a:t>Dietary modifications, medical herbs and spices, bodywork, movement, breathing exercises, and meditation</a:t>
            </a:r>
          </a:p>
          <a:p>
            <a:pPr>
              <a:defRPr/>
            </a:pPr>
            <a:r>
              <a:rPr lang="en-US" dirty="0" smtClean="0">
                <a:ea typeface="+mn-ea"/>
                <a:cs typeface="+mn-cs"/>
              </a:rPr>
              <a:t>Based on the belief that health and healing can be found through daily living practices</a:t>
            </a:r>
          </a:p>
          <a:p>
            <a:pPr marL="0" indent="0">
              <a:buFont typeface="Arial" pitchFamily="34" charset="0"/>
              <a:buNone/>
              <a:defRPr/>
            </a:pPr>
            <a:endParaRPr lang="en-US" dirty="0" smtClean="0">
              <a:ea typeface="+mn-ea"/>
              <a:cs typeface="+mn-cs"/>
            </a:endParaRPr>
          </a:p>
        </p:txBody>
      </p:sp>
      <p:sp>
        <p:nvSpPr>
          <p:cNvPr id="3" name="Slide Number Placeholder 2"/>
          <p:cNvSpPr>
            <a:spLocks noGrp="1"/>
          </p:cNvSpPr>
          <p:nvPr>
            <p:ph type="sldNum" sz="quarter" idx="12"/>
          </p:nvPr>
        </p:nvSpPr>
        <p:spPr/>
        <p:txBody>
          <a:bodyPr/>
          <a:lstStyle/>
          <a:p>
            <a:fld id="{6C93D9FA-D2D4-4D0B-9265-4EBC011233E5}" type="slidenum">
              <a:rPr lang="en-US" smtClean="0"/>
              <a:pPr/>
              <a:t>69</a:t>
            </a:fld>
            <a:endParaRPr lang="en-US"/>
          </a:p>
        </p:txBody>
      </p:sp>
      <p:pic>
        <p:nvPicPr>
          <p:cNvPr id="5" name="Picture 2" descr="http://www.ramdevbabaproducts.com/wp-content/uploads/2014/11/Packaged-ayurvedic-medici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3" y="3509628"/>
            <a:ext cx="4464495" cy="3348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60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CA" dirty="0" smtClean="0"/>
              <a:t>Chakras in Ayurveda</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70</a:t>
            </a:fld>
            <a:endParaRPr lang="en-US"/>
          </a:p>
        </p:txBody>
      </p:sp>
      <p:pic>
        <p:nvPicPr>
          <p:cNvPr id="3074" name="Picture 2" descr="Image result for chakra heal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368976"/>
            <a:ext cx="5400600" cy="514407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948264" y="1916832"/>
            <a:ext cx="1915909" cy="3477875"/>
          </a:xfrm>
          <a:prstGeom prst="rect">
            <a:avLst/>
          </a:prstGeom>
          <a:noFill/>
        </p:spPr>
        <p:txBody>
          <a:bodyPr wrap="none" rtlCol="0">
            <a:spAutoFit/>
          </a:bodyPr>
          <a:lstStyle/>
          <a:p>
            <a:r>
              <a:rPr lang="en-CA" sz="2200" dirty="0" smtClean="0">
                <a:latin typeface="Times New Roman" panose="02020603050405020304" pitchFamily="18" charset="0"/>
                <a:cs typeface="Times New Roman" panose="02020603050405020304" pitchFamily="18" charset="0"/>
              </a:rPr>
              <a:t>The focus is on</a:t>
            </a:r>
          </a:p>
          <a:p>
            <a:r>
              <a:rPr lang="en-CA" sz="2200" dirty="0">
                <a:latin typeface="Times New Roman" panose="02020603050405020304" pitchFamily="18" charset="0"/>
                <a:cs typeface="Times New Roman" panose="02020603050405020304" pitchFamily="18" charset="0"/>
              </a:rPr>
              <a:t>o</a:t>
            </a:r>
            <a:r>
              <a:rPr lang="en-CA" sz="2200" dirty="0" smtClean="0">
                <a:latin typeface="Times New Roman" panose="02020603050405020304" pitchFamily="18" charset="0"/>
                <a:cs typeface="Times New Roman" panose="02020603050405020304" pitchFamily="18" charset="0"/>
              </a:rPr>
              <a:t>pening up</a:t>
            </a:r>
          </a:p>
          <a:p>
            <a:r>
              <a:rPr lang="en-CA" sz="2200" dirty="0">
                <a:latin typeface="Times New Roman" panose="02020603050405020304" pitchFamily="18" charset="0"/>
                <a:cs typeface="Times New Roman" panose="02020603050405020304" pitchFamily="18" charset="0"/>
              </a:rPr>
              <a:t>t</a:t>
            </a:r>
            <a:r>
              <a:rPr lang="en-CA" sz="2200" dirty="0" smtClean="0">
                <a:latin typeface="Times New Roman" panose="02020603050405020304" pitchFamily="18" charset="0"/>
                <a:cs typeface="Times New Roman" panose="02020603050405020304" pitchFamily="18" charset="0"/>
              </a:rPr>
              <a:t>he Chakras</a:t>
            </a:r>
          </a:p>
          <a:p>
            <a:endParaRPr lang="en-CA" sz="2200" dirty="0">
              <a:latin typeface="Times New Roman" panose="02020603050405020304" pitchFamily="18" charset="0"/>
              <a:cs typeface="Times New Roman" panose="02020603050405020304" pitchFamily="18" charset="0"/>
            </a:endParaRPr>
          </a:p>
          <a:p>
            <a:r>
              <a:rPr lang="en-CA" sz="2200" dirty="0" smtClean="0">
                <a:latin typeface="Times New Roman" panose="02020603050405020304" pitchFamily="18" charset="0"/>
                <a:cs typeface="Times New Roman" panose="02020603050405020304" pitchFamily="18" charset="0"/>
              </a:rPr>
              <a:t>This allows</a:t>
            </a:r>
          </a:p>
          <a:p>
            <a:r>
              <a:rPr lang="en-CA" sz="2200" dirty="0">
                <a:latin typeface="Times New Roman" panose="02020603050405020304" pitchFamily="18" charset="0"/>
                <a:cs typeface="Times New Roman" panose="02020603050405020304" pitchFamily="18" charset="0"/>
              </a:rPr>
              <a:t>f</a:t>
            </a:r>
            <a:r>
              <a:rPr lang="en-CA" sz="2200" dirty="0" smtClean="0">
                <a:latin typeface="Times New Roman" panose="02020603050405020304" pitchFamily="18" charset="0"/>
                <a:cs typeface="Times New Roman" panose="02020603050405020304" pitchFamily="18" charset="0"/>
              </a:rPr>
              <a:t>ree flow of</a:t>
            </a:r>
          </a:p>
          <a:p>
            <a:r>
              <a:rPr lang="en-CA" sz="2200" dirty="0">
                <a:latin typeface="Times New Roman" panose="02020603050405020304" pitchFamily="18" charset="0"/>
                <a:cs typeface="Times New Roman" panose="02020603050405020304" pitchFamily="18" charset="0"/>
              </a:rPr>
              <a:t>e</a:t>
            </a:r>
            <a:r>
              <a:rPr lang="en-CA" sz="2200" dirty="0" smtClean="0">
                <a:latin typeface="Times New Roman" panose="02020603050405020304" pitchFamily="18" charset="0"/>
                <a:cs typeface="Times New Roman" panose="02020603050405020304" pitchFamily="18" charset="0"/>
              </a:rPr>
              <a:t>nergy and </a:t>
            </a:r>
          </a:p>
          <a:p>
            <a:r>
              <a:rPr lang="en-CA" sz="2200" dirty="0">
                <a:latin typeface="Times New Roman" panose="02020603050405020304" pitchFamily="18" charset="0"/>
                <a:cs typeface="Times New Roman" panose="02020603050405020304" pitchFamily="18" charset="0"/>
              </a:rPr>
              <a:t>h</a:t>
            </a:r>
            <a:r>
              <a:rPr lang="en-CA" sz="2200" dirty="0" smtClean="0">
                <a:latin typeface="Times New Roman" panose="02020603050405020304" pitchFamily="18" charset="0"/>
                <a:cs typeface="Times New Roman" panose="02020603050405020304" pitchFamily="18" charset="0"/>
              </a:rPr>
              <a:t>elps the body</a:t>
            </a:r>
          </a:p>
          <a:p>
            <a:r>
              <a:rPr lang="en-CA" sz="2200" dirty="0">
                <a:latin typeface="Times New Roman" panose="02020603050405020304" pitchFamily="18" charset="0"/>
                <a:cs typeface="Times New Roman" panose="02020603050405020304" pitchFamily="18" charset="0"/>
              </a:rPr>
              <a:t>t</a:t>
            </a:r>
            <a:r>
              <a:rPr lang="en-CA" sz="2200" dirty="0" smtClean="0">
                <a:latin typeface="Times New Roman" panose="02020603050405020304" pitchFamily="18" charset="0"/>
                <a:cs typeface="Times New Roman" panose="02020603050405020304" pitchFamily="18" charset="0"/>
              </a:rPr>
              <a:t>o function</a:t>
            </a:r>
          </a:p>
          <a:p>
            <a:r>
              <a:rPr lang="en-CA" sz="2200" dirty="0" smtClean="0">
                <a:latin typeface="Times New Roman" panose="02020603050405020304" pitchFamily="18" charset="0"/>
                <a:cs typeface="Times New Roman" panose="02020603050405020304" pitchFamily="18" charset="0"/>
              </a:rPr>
              <a:t>harmoniously</a:t>
            </a:r>
            <a:endParaRPr lang="en-CA"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123763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9948" y="476672"/>
            <a:ext cx="4330824" cy="778098"/>
          </a:xfrm>
        </p:spPr>
        <p:txBody>
          <a:bodyPr/>
          <a:lstStyle/>
          <a:p>
            <a:r>
              <a:rPr lang="en-CA" dirty="0" smtClean="0"/>
              <a:t>Chakras</a:t>
            </a:r>
            <a:endParaRPr lang="en-CA" dirty="0"/>
          </a:p>
        </p:txBody>
      </p:sp>
      <p:sp>
        <p:nvSpPr>
          <p:cNvPr id="3" name="Content Placeholder 2"/>
          <p:cNvSpPr>
            <a:spLocks noGrp="1"/>
          </p:cNvSpPr>
          <p:nvPr>
            <p:ph idx="1"/>
          </p:nvPr>
        </p:nvSpPr>
        <p:spPr>
          <a:xfrm>
            <a:off x="107504" y="260648"/>
            <a:ext cx="4690864" cy="5544616"/>
          </a:xfrm>
        </p:spPr>
        <p:txBody>
          <a:bodyPr>
            <a:noAutofit/>
          </a:bodyPr>
          <a:lstStyle/>
          <a:p>
            <a:r>
              <a:rPr lang="en-CA" sz="2200" dirty="0"/>
              <a:t>There are 7 main energy centers in the body, known as </a:t>
            </a:r>
            <a:r>
              <a:rPr lang="en-CA" sz="2200" dirty="0">
                <a:hlinkClick r:id="rId3"/>
              </a:rPr>
              <a:t>chakras</a:t>
            </a:r>
            <a:r>
              <a:rPr lang="en-CA" sz="2200" dirty="0"/>
              <a:t>. </a:t>
            </a:r>
            <a:endParaRPr lang="en-CA" sz="2200" dirty="0" smtClean="0"/>
          </a:p>
          <a:p>
            <a:r>
              <a:rPr lang="en-CA" sz="2200" dirty="0" smtClean="0"/>
              <a:t>Each </a:t>
            </a:r>
            <a:r>
              <a:rPr lang="en-CA" sz="2200" dirty="0"/>
              <a:t>chakra is located throughout our body so that it correlates to specific body ailment and physical dysfunctions; each energy center also houses our mental and emotional strengths. </a:t>
            </a:r>
            <a:endParaRPr lang="en-CA" sz="2200" dirty="0" smtClean="0"/>
          </a:p>
          <a:p>
            <a:r>
              <a:rPr lang="en-CA" sz="2200" dirty="0" smtClean="0"/>
              <a:t>When </a:t>
            </a:r>
            <a:r>
              <a:rPr lang="en-CA" sz="2200" dirty="0"/>
              <a:t>we have a physical issue, it creates weaknesses in our emotional behavior. When we release the stale energy from the body, it can undo any tightness, stiffness, or malfunction of that area. </a:t>
            </a:r>
          </a:p>
          <a:p>
            <a:r>
              <a:rPr lang="en-CA" sz="2200" dirty="0"/>
              <a:t>The clearing of the energy can also balance our emotional state of mind. </a:t>
            </a:r>
          </a:p>
        </p:txBody>
      </p:sp>
      <p:sp>
        <p:nvSpPr>
          <p:cNvPr id="4" name="Slide Number Placeholder 3"/>
          <p:cNvSpPr>
            <a:spLocks noGrp="1"/>
          </p:cNvSpPr>
          <p:nvPr>
            <p:ph type="sldNum" sz="quarter" idx="12"/>
          </p:nvPr>
        </p:nvSpPr>
        <p:spPr/>
        <p:txBody>
          <a:bodyPr/>
          <a:lstStyle/>
          <a:p>
            <a:fld id="{6C93D9FA-D2D4-4D0B-9265-4EBC011233E5}" type="slidenum">
              <a:rPr lang="en-US" smtClean="0"/>
              <a:pPr/>
              <a:t>71</a:t>
            </a:fld>
            <a:endParaRPr lang="en-US"/>
          </a:p>
        </p:txBody>
      </p:sp>
      <p:pic>
        <p:nvPicPr>
          <p:cNvPr id="5" name="Picture 2" descr="Image result for marm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2348880"/>
            <a:ext cx="4022625" cy="2833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97262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764704"/>
            <a:ext cx="4258816" cy="706090"/>
          </a:xfrm>
        </p:spPr>
        <p:txBody>
          <a:bodyPr/>
          <a:lstStyle/>
          <a:p>
            <a:r>
              <a:rPr lang="en-CA" dirty="0" err="1" smtClean="0"/>
              <a:t>Marma</a:t>
            </a:r>
            <a:endParaRPr lang="en-CA" dirty="0"/>
          </a:p>
        </p:txBody>
      </p:sp>
      <p:sp>
        <p:nvSpPr>
          <p:cNvPr id="3" name="Content Placeholder 2"/>
          <p:cNvSpPr>
            <a:spLocks noGrp="1"/>
          </p:cNvSpPr>
          <p:nvPr>
            <p:ph idx="1"/>
          </p:nvPr>
        </p:nvSpPr>
        <p:spPr>
          <a:xfrm>
            <a:off x="179512" y="2561032"/>
            <a:ext cx="8850560" cy="4257094"/>
          </a:xfrm>
        </p:spPr>
        <p:txBody>
          <a:bodyPr>
            <a:normAutofit fontScale="92500" lnSpcReduction="10000"/>
          </a:bodyPr>
          <a:lstStyle/>
          <a:p>
            <a:r>
              <a:rPr lang="en-CA" sz="2600" dirty="0" err="1"/>
              <a:t>Marma</a:t>
            </a:r>
            <a:r>
              <a:rPr lang="en-CA" sz="2600" dirty="0"/>
              <a:t> therapy is an ancient Indian practice whose focus is the manipulation of subtle energy (</a:t>
            </a:r>
            <a:r>
              <a:rPr lang="en-CA" sz="2600" dirty="0" err="1"/>
              <a:t>prana</a:t>
            </a:r>
            <a:r>
              <a:rPr lang="en-CA" sz="2600" dirty="0"/>
              <a:t>) in the body for the purposes of supporting the healing process. </a:t>
            </a:r>
            <a:endParaRPr lang="en-CA" sz="2600" dirty="0" smtClean="0"/>
          </a:p>
          <a:p>
            <a:r>
              <a:rPr lang="en-CA" sz="2600" dirty="0" err="1" smtClean="0"/>
              <a:t>Marma</a:t>
            </a:r>
            <a:r>
              <a:rPr lang="en-CA" sz="2600" dirty="0" smtClean="0"/>
              <a:t> </a:t>
            </a:r>
            <a:r>
              <a:rPr lang="en-CA" sz="2600" dirty="0"/>
              <a:t>therapy is based on the utilization of 107 points in the body which are considered to be access points to body, mind, and consciousness. </a:t>
            </a:r>
            <a:endParaRPr lang="en-CA" sz="2600" dirty="0" smtClean="0"/>
          </a:p>
          <a:p>
            <a:r>
              <a:rPr lang="en-CA" sz="2600" dirty="0" smtClean="0"/>
              <a:t>Knowledge </a:t>
            </a:r>
            <a:r>
              <a:rPr lang="en-CA" sz="2600" dirty="0"/>
              <a:t>of </a:t>
            </a:r>
            <a:r>
              <a:rPr lang="en-CA" sz="2600" dirty="0" err="1"/>
              <a:t>Marma</a:t>
            </a:r>
            <a:r>
              <a:rPr lang="en-CA" sz="2600" dirty="0"/>
              <a:t> allows the practitioner to influence the flow of </a:t>
            </a:r>
            <a:r>
              <a:rPr lang="en-CA" sz="2600" dirty="0" err="1"/>
              <a:t>prana</a:t>
            </a:r>
            <a:r>
              <a:rPr lang="en-CA" sz="2600" dirty="0"/>
              <a:t> through both the gross and subtle bodies for the purposes of restoring health and peace of mind. </a:t>
            </a:r>
          </a:p>
          <a:p>
            <a:r>
              <a:rPr lang="en-CA" sz="2600" dirty="0" err="1"/>
              <a:t>Marma</a:t>
            </a:r>
            <a:r>
              <a:rPr lang="en-CA" sz="2600" dirty="0"/>
              <a:t> therapy is the original point system of healing in the body.</a:t>
            </a:r>
          </a:p>
          <a:p>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72</a:t>
            </a:fld>
            <a:endParaRPr lang="en-US"/>
          </a:p>
        </p:txBody>
      </p:sp>
      <p:pic>
        <p:nvPicPr>
          <p:cNvPr id="5" name="Picture 6" descr="http://www.helladelicious.com/wp-content/uploads/2012/05/SelfMassage_400x25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16632"/>
            <a:ext cx="381000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632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457200" y="152400"/>
            <a:ext cx="8229600" cy="1143000"/>
          </a:xfrm>
        </p:spPr>
        <p:txBody>
          <a:bodyPr>
            <a:normAutofit fontScale="90000"/>
          </a:bodyPr>
          <a:lstStyle/>
          <a:p>
            <a:r>
              <a:rPr lang="en-US" altLang="en-US" sz="4000" smtClean="0"/>
              <a:t>Curanderismo and </a:t>
            </a:r>
            <a:br>
              <a:rPr lang="en-US" altLang="en-US" sz="4000" smtClean="0"/>
            </a:br>
            <a:r>
              <a:rPr lang="en-US" altLang="en-US" sz="4000" smtClean="0"/>
              <a:t>Native American Healing</a:t>
            </a:r>
          </a:p>
        </p:txBody>
      </p:sp>
      <p:sp>
        <p:nvSpPr>
          <p:cNvPr id="35842" name="Content Placeholder 2"/>
          <p:cNvSpPr>
            <a:spLocks noGrp="1"/>
          </p:cNvSpPr>
          <p:nvPr>
            <p:ph idx="1"/>
          </p:nvPr>
        </p:nvSpPr>
        <p:spPr/>
        <p:txBody>
          <a:bodyPr/>
          <a:lstStyle/>
          <a:p>
            <a:r>
              <a:rPr lang="en-US" altLang="en-US" sz="3200" smtClean="0"/>
              <a:t>Curandersimo - form of Latin American folk healing</a:t>
            </a:r>
          </a:p>
          <a:p>
            <a:r>
              <a:rPr lang="en-US" altLang="en-US" sz="3200" smtClean="0"/>
              <a:t>Native American healing - techniques used by the first people on this continent</a:t>
            </a:r>
          </a:p>
          <a:p>
            <a:r>
              <a:rPr lang="en-US" altLang="en-US" sz="3200" smtClean="0"/>
              <a:t>Employ techniques for spiritual healing</a:t>
            </a:r>
          </a:p>
          <a:p>
            <a:endParaRPr lang="en-US" altLang="en-US" smtClean="0"/>
          </a:p>
          <a:p>
            <a:endParaRPr lang="en-US" altLang="en-US"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73</a:t>
            </a:fld>
            <a:endParaRPr lang="en-US"/>
          </a:p>
        </p:txBody>
      </p:sp>
    </p:spTree>
    <p:extLst>
      <p:ext uri="{BB962C8B-B14F-4D97-AF65-F5344CB8AC3E}">
        <p14:creationId xmlns:p14="http://schemas.microsoft.com/office/powerpoint/2010/main" val="50440130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p:txBody>
          <a:bodyPr/>
          <a:lstStyle/>
          <a:p>
            <a:r>
              <a:rPr lang="en-US" altLang="en-US" smtClean="0"/>
              <a:t>Naturopathy</a:t>
            </a:r>
          </a:p>
        </p:txBody>
      </p:sp>
      <p:sp>
        <p:nvSpPr>
          <p:cNvPr id="36866" name="Content Placeholder 2"/>
          <p:cNvSpPr>
            <a:spLocks noGrp="1"/>
          </p:cNvSpPr>
          <p:nvPr>
            <p:ph idx="1"/>
          </p:nvPr>
        </p:nvSpPr>
        <p:spPr/>
        <p:txBody>
          <a:bodyPr/>
          <a:lstStyle/>
          <a:p>
            <a:r>
              <a:rPr lang="en-US" altLang="en-US" smtClean="0"/>
              <a:t>System of medicine that relies on natural treatments to correct imbalances and allow the body to heal.</a:t>
            </a:r>
          </a:p>
          <a:p>
            <a:r>
              <a:rPr lang="en-US" altLang="en-US" smtClean="0"/>
              <a:t>Practitioners work with patients to address imbalances within the domains of wellness.</a:t>
            </a:r>
          </a:p>
          <a:p>
            <a:r>
              <a:rPr lang="en-US" altLang="en-US" smtClean="0"/>
              <a:t>Goal of treatment is to address the root of the illness rather than suppress symptoms.</a:t>
            </a:r>
          </a:p>
          <a:p>
            <a:r>
              <a:rPr lang="en-US" altLang="en-US" smtClean="0"/>
              <a:t>Practitioners employ a unique combination of modern medical science and natural medicines.</a:t>
            </a:r>
          </a:p>
          <a:p>
            <a:endParaRPr lang="en-US" altLang="en-US"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74</a:t>
            </a:fld>
            <a:endParaRPr lang="en-US"/>
          </a:p>
        </p:txBody>
      </p:sp>
    </p:spTree>
    <p:extLst>
      <p:ext uri="{BB962C8B-B14F-4D97-AF65-F5344CB8AC3E}">
        <p14:creationId xmlns:p14="http://schemas.microsoft.com/office/powerpoint/2010/main" val="310026441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r>
              <a:rPr lang="en-US" altLang="en-US" smtClean="0"/>
              <a:t>Section 3 - Learning Objectives</a:t>
            </a:r>
          </a:p>
        </p:txBody>
      </p:sp>
      <p:sp>
        <p:nvSpPr>
          <p:cNvPr id="3" name="Content Placeholder 2"/>
          <p:cNvSpPr>
            <a:spLocks noGrp="1"/>
          </p:cNvSpPr>
          <p:nvPr>
            <p:ph idx="1"/>
          </p:nvPr>
        </p:nvSpPr>
        <p:spPr>
          <a:xfrm>
            <a:off x="381000" y="1600200"/>
            <a:ext cx="8229600" cy="4525963"/>
          </a:xfrm>
        </p:spPr>
        <p:txBody>
          <a:bodyPr/>
          <a:lstStyle/>
          <a:p>
            <a:pPr marL="742950" indent="-742950">
              <a:buFont typeface="+mj-lt"/>
              <a:buAutoNum type="arabicPeriod"/>
              <a:defRPr/>
            </a:pPr>
            <a:r>
              <a:rPr lang="en-US" sz="3600" dirty="0" smtClean="0">
                <a:ea typeface="+mn-ea"/>
                <a:cs typeface="+mn-cs"/>
              </a:rPr>
              <a:t>Define holistic and integrative medicine.</a:t>
            </a:r>
          </a:p>
          <a:p>
            <a:pPr marL="742950" indent="-742950">
              <a:buFont typeface="+mj-lt"/>
              <a:buAutoNum type="arabicPeriod"/>
              <a:defRPr/>
            </a:pPr>
            <a:r>
              <a:rPr lang="en-US" sz="3600" dirty="0" smtClean="0">
                <a:ea typeface="+mn-ea"/>
                <a:cs typeface="+mn-cs"/>
              </a:rPr>
              <a:t>Describe the premises and objectives of both.</a:t>
            </a:r>
          </a:p>
        </p:txBody>
      </p:sp>
      <p:sp>
        <p:nvSpPr>
          <p:cNvPr id="4" name="Slide Number Placeholder 3"/>
          <p:cNvSpPr>
            <a:spLocks noGrp="1"/>
          </p:cNvSpPr>
          <p:nvPr>
            <p:ph type="sldNum" sz="quarter" idx="12"/>
          </p:nvPr>
        </p:nvSpPr>
        <p:spPr/>
        <p:txBody>
          <a:bodyPr/>
          <a:lstStyle/>
          <a:p>
            <a:fld id="{6C93D9FA-D2D4-4D0B-9265-4EBC011233E5}" type="slidenum">
              <a:rPr lang="en-US" smtClean="0"/>
              <a:pPr/>
              <a:t>75</a:t>
            </a:fld>
            <a:endParaRPr lang="en-US"/>
          </a:p>
        </p:txBody>
      </p:sp>
    </p:spTree>
    <p:extLst>
      <p:ext uri="{BB962C8B-B14F-4D97-AF65-F5344CB8AC3E}">
        <p14:creationId xmlns:p14="http://schemas.microsoft.com/office/powerpoint/2010/main" val="411771138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p:txBody>
          <a:bodyPr/>
          <a:lstStyle/>
          <a:p>
            <a:r>
              <a:rPr lang="en-US" altLang="en-US" smtClean="0"/>
              <a:t>Holistic Medicine</a:t>
            </a:r>
          </a:p>
        </p:txBody>
      </p:sp>
      <p:sp>
        <p:nvSpPr>
          <p:cNvPr id="5" name="Freeform 4"/>
          <p:cNvSpPr/>
          <p:nvPr/>
        </p:nvSpPr>
        <p:spPr>
          <a:xfrm>
            <a:off x="457200" y="1622425"/>
            <a:ext cx="8229600" cy="647700"/>
          </a:xfrm>
          <a:custGeom>
            <a:avLst/>
            <a:gdLst>
              <a:gd name="connsiteX0" fmla="*/ 0 w 8229600"/>
              <a:gd name="connsiteY0" fmla="*/ 107935 h 647595"/>
              <a:gd name="connsiteX1" fmla="*/ 107935 w 8229600"/>
              <a:gd name="connsiteY1" fmla="*/ 0 h 647595"/>
              <a:gd name="connsiteX2" fmla="*/ 8121665 w 8229600"/>
              <a:gd name="connsiteY2" fmla="*/ 0 h 647595"/>
              <a:gd name="connsiteX3" fmla="*/ 8229600 w 8229600"/>
              <a:gd name="connsiteY3" fmla="*/ 107935 h 647595"/>
              <a:gd name="connsiteX4" fmla="*/ 8229600 w 8229600"/>
              <a:gd name="connsiteY4" fmla="*/ 539660 h 647595"/>
              <a:gd name="connsiteX5" fmla="*/ 8121665 w 8229600"/>
              <a:gd name="connsiteY5" fmla="*/ 647595 h 647595"/>
              <a:gd name="connsiteX6" fmla="*/ 107935 w 8229600"/>
              <a:gd name="connsiteY6" fmla="*/ 647595 h 647595"/>
              <a:gd name="connsiteX7" fmla="*/ 0 w 8229600"/>
              <a:gd name="connsiteY7" fmla="*/ 539660 h 647595"/>
              <a:gd name="connsiteX8" fmla="*/ 0 w 8229600"/>
              <a:gd name="connsiteY8" fmla="*/ 107935 h 647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647595">
                <a:moveTo>
                  <a:pt x="0" y="107935"/>
                </a:moveTo>
                <a:cubicBezTo>
                  <a:pt x="0" y="48324"/>
                  <a:pt x="48324" y="0"/>
                  <a:pt x="107935" y="0"/>
                </a:cubicBezTo>
                <a:lnTo>
                  <a:pt x="8121665" y="0"/>
                </a:lnTo>
                <a:cubicBezTo>
                  <a:pt x="8181276" y="0"/>
                  <a:pt x="8229600" y="48324"/>
                  <a:pt x="8229600" y="107935"/>
                </a:cubicBezTo>
                <a:lnTo>
                  <a:pt x="8229600" y="539660"/>
                </a:lnTo>
                <a:cubicBezTo>
                  <a:pt x="8229600" y="599271"/>
                  <a:pt x="8181276" y="647595"/>
                  <a:pt x="8121665" y="647595"/>
                </a:cubicBezTo>
                <a:lnTo>
                  <a:pt x="107935" y="647595"/>
                </a:lnTo>
                <a:cubicBezTo>
                  <a:pt x="48324" y="647595"/>
                  <a:pt x="0" y="599271"/>
                  <a:pt x="0" y="539660"/>
                </a:cubicBezTo>
                <a:lnTo>
                  <a:pt x="0" y="10793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34483" tIns="134483" rIns="134483" bIns="134483" spcCol="1270" anchor="ctr"/>
          <a:lstStyle/>
          <a:p>
            <a:pPr defTabSz="1200150">
              <a:lnSpc>
                <a:spcPct val="90000"/>
              </a:lnSpc>
              <a:spcAft>
                <a:spcPct val="35000"/>
              </a:spcAft>
              <a:defRPr/>
            </a:pPr>
            <a:r>
              <a:rPr lang="en-US" sz="2700"/>
              <a:t>Addresses the health of the whole person</a:t>
            </a:r>
            <a:endParaRPr lang="en-CA" sz="2700"/>
          </a:p>
        </p:txBody>
      </p:sp>
      <p:sp>
        <p:nvSpPr>
          <p:cNvPr id="6" name="Freeform 5"/>
          <p:cNvSpPr/>
          <p:nvPr/>
        </p:nvSpPr>
        <p:spPr>
          <a:xfrm>
            <a:off x="457200" y="2270125"/>
            <a:ext cx="8229600" cy="447675"/>
          </a:xfrm>
          <a:custGeom>
            <a:avLst/>
            <a:gdLst>
              <a:gd name="connsiteX0" fmla="*/ 0 w 8229600"/>
              <a:gd name="connsiteY0" fmla="*/ 0 h 447120"/>
              <a:gd name="connsiteX1" fmla="*/ 8229600 w 8229600"/>
              <a:gd name="connsiteY1" fmla="*/ 0 h 447120"/>
              <a:gd name="connsiteX2" fmla="*/ 8229600 w 8229600"/>
              <a:gd name="connsiteY2" fmla="*/ 447120 h 447120"/>
              <a:gd name="connsiteX3" fmla="*/ 0 w 8229600"/>
              <a:gd name="connsiteY3" fmla="*/ 447120 h 447120"/>
              <a:gd name="connsiteX4" fmla="*/ 0 w 8229600"/>
              <a:gd name="connsiteY4" fmla="*/ 0 h 447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9600" h="447120">
                <a:moveTo>
                  <a:pt x="0" y="0"/>
                </a:moveTo>
                <a:lnTo>
                  <a:pt x="8229600" y="0"/>
                </a:lnTo>
                <a:lnTo>
                  <a:pt x="8229600" y="447120"/>
                </a:lnTo>
                <a:lnTo>
                  <a:pt x="0" y="44712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61290" tIns="34290" rIns="192024" bIns="34290" spcCol="1270"/>
          <a:lstStyle/>
          <a:p>
            <a:pPr marL="228600" lvl="1" indent="-228600" defTabSz="933450">
              <a:lnSpc>
                <a:spcPct val="90000"/>
              </a:lnSpc>
              <a:spcAft>
                <a:spcPct val="20000"/>
              </a:spcAft>
              <a:buFontTx/>
              <a:buChar char="••"/>
              <a:defRPr/>
            </a:pPr>
            <a:r>
              <a:rPr lang="en-US" sz="2200" dirty="0"/>
              <a:t>Body, mind, and spirit</a:t>
            </a:r>
            <a:endParaRPr lang="en-CA" sz="2200" dirty="0"/>
          </a:p>
        </p:txBody>
      </p:sp>
      <p:sp>
        <p:nvSpPr>
          <p:cNvPr id="7" name="Freeform 6"/>
          <p:cNvSpPr/>
          <p:nvPr/>
        </p:nvSpPr>
        <p:spPr>
          <a:xfrm>
            <a:off x="457200" y="2717800"/>
            <a:ext cx="8229600" cy="647700"/>
          </a:xfrm>
          <a:custGeom>
            <a:avLst/>
            <a:gdLst>
              <a:gd name="connsiteX0" fmla="*/ 0 w 8229600"/>
              <a:gd name="connsiteY0" fmla="*/ 107935 h 647595"/>
              <a:gd name="connsiteX1" fmla="*/ 107935 w 8229600"/>
              <a:gd name="connsiteY1" fmla="*/ 0 h 647595"/>
              <a:gd name="connsiteX2" fmla="*/ 8121665 w 8229600"/>
              <a:gd name="connsiteY2" fmla="*/ 0 h 647595"/>
              <a:gd name="connsiteX3" fmla="*/ 8229600 w 8229600"/>
              <a:gd name="connsiteY3" fmla="*/ 107935 h 647595"/>
              <a:gd name="connsiteX4" fmla="*/ 8229600 w 8229600"/>
              <a:gd name="connsiteY4" fmla="*/ 539660 h 647595"/>
              <a:gd name="connsiteX5" fmla="*/ 8121665 w 8229600"/>
              <a:gd name="connsiteY5" fmla="*/ 647595 h 647595"/>
              <a:gd name="connsiteX6" fmla="*/ 107935 w 8229600"/>
              <a:gd name="connsiteY6" fmla="*/ 647595 h 647595"/>
              <a:gd name="connsiteX7" fmla="*/ 0 w 8229600"/>
              <a:gd name="connsiteY7" fmla="*/ 539660 h 647595"/>
              <a:gd name="connsiteX8" fmla="*/ 0 w 8229600"/>
              <a:gd name="connsiteY8" fmla="*/ 107935 h 647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647595">
                <a:moveTo>
                  <a:pt x="0" y="107935"/>
                </a:moveTo>
                <a:cubicBezTo>
                  <a:pt x="0" y="48324"/>
                  <a:pt x="48324" y="0"/>
                  <a:pt x="107935" y="0"/>
                </a:cubicBezTo>
                <a:lnTo>
                  <a:pt x="8121665" y="0"/>
                </a:lnTo>
                <a:cubicBezTo>
                  <a:pt x="8181276" y="0"/>
                  <a:pt x="8229600" y="48324"/>
                  <a:pt x="8229600" y="107935"/>
                </a:cubicBezTo>
                <a:lnTo>
                  <a:pt x="8229600" y="539660"/>
                </a:lnTo>
                <a:cubicBezTo>
                  <a:pt x="8229600" y="599271"/>
                  <a:pt x="8181276" y="647595"/>
                  <a:pt x="8121665" y="647595"/>
                </a:cubicBezTo>
                <a:lnTo>
                  <a:pt x="107935" y="647595"/>
                </a:lnTo>
                <a:cubicBezTo>
                  <a:pt x="48324" y="647595"/>
                  <a:pt x="0" y="599271"/>
                  <a:pt x="0" y="539660"/>
                </a:cubicBezTo>
                <a:lnTo>
                  <a:pt x="0" y="107935"/>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34483" tIns="134483" rIns="134483" bIns="134483" spcCol="1270" anchor="ctr"/>
          <a:lstStyle/>
          <a:p>
            <a:pPr defTabSz="1200150">
              <a:lnSpc>
                <a:spcPct val="90000"/>
              </a:lnSpc>
              <a:spcAft>
                <a:spcPct val="35000"/>
              </a:spcAft>
              <a:defRPr/>
            </a:pPr>
            <a:r>
              <a:rPr lang="en-US" sz="2700"/>
              <a:t>Principles</a:t>
            </a:r>
            <a:endParaRPr lang="en-CA" sz="2700"/>
          </a:p>
        </p:txBody>
      </p:sp>
      <p:sp>
        <p:nvSpPr>
          <p:cNvPr id="8" name="Freeform 7"/>
          <p:cNvSpPr/>
          <p:nvPr/>
        </p:nvSpPr>
        <p:spPr>
          <a:xfrm>
            <a:off x="457200" y="3365500"/>
            <a:ext cx="8229600" cy="2738438"/>
          </a:xfrm>
          <a:custGeom>
            <a:avLst/>
            <a:gdLst>
              <a:gd name="connsiteX0" fmla="*/ 0 w 8229600"/>
              <a:gd name="connsiteY0" fmla="*/ 0 h 2738610"/>
              <a:gd name="connsiteX1" fmla="*/ 8229600 w 8229600"/>
              <a:gd name="connsiteY1" fmla="*/ 0 h 2738610"/>
              <a:gd name="connsiteX2" fmla="*/ 8229600 w 8229600"/>
              <a:gd name="connsiteY2" fmla="*/ 2738610 h 2738610"/>
              <a:gd name="connsiteX3" fmla="*/ 0 w 8229600"/>
              <a:gd name="connsiteY3" fmla="*/ 2738610 h 2738610"/>
              <a:gd name="connsiteX4" fmla="*/ 0 w 8229600"/>
              <a:gd name="connsiteY4" fmla="*/ 0 h 2738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9600" h="2738610">
                <a:moveTo>
                  <a:pt x="0" y="0"/>
                </a:moveTo>
                <a:lnTo>
                  <a:pt x="8229600" y="0"/>
                </a:lnTo>
                <a:lnTo>
                  <a:pt x="8229600" y="2738610"/>
                </a:lnTo>
                <a:lnTo>
                  <a:pt x="0" y="273861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61290" tIns="34290" rIns="192024" bIns="34290" spcCol="1270"/>
          <a:lstStyle/>
          <a:p>
            <a:pPr marL="228600" lvl="1" indent="-228600" defTabSz="933450">
              <a:lnSpc>
                <a:spcPct val="90000"/>
              </a:lnSpc>
              <a:spcAft>
                <a:spcPct val="20000"/>
              </a:spcAft>
              <a:buFontTx/>
              <a:buChar char="••"/>
              <a:defRPr/>
            </a:pPr>
            <a:r>
              <a:rPr lang="en-US" sz="2200" dirty="0"/>
              <a:t>Humans have an innate ability to heal</a:t>
            </a:r>
            <a:endParaRPr lang="en-CA" sz="2200" dirty="0"/>
          </a:p>
          <a:p>
            <a:pPr marL="228600" lvl="1" indent="-228600" defTabSz="933450">
              <a:lnSpc>
                <a:spcPct val="90000"/>
              </a:lnSpc>
              <a:spcAft>
                <a:spcPct val="20000"/>
              </a:spcAft>
              <a:buFontTx/>
              <a:buChar char="••"/>
              <a:defRPr/>
            </a:pPr>
            <a:r>
              <a:rPr lang="en-US" sz="2200" dirty="0"/>
              <a:t>All dimensions of wellness must function optimally</a:t>
            </a:r>
            <a:endParaRPr lang="en-CA" sz="2200" dirty="0"/>
          </a:p>
          <a:p>
            <a:pPr marL="457200" lvl="2" indent="-228600" defTabSz="933450">
              <a:lnSpc>
                <a:spcPct val="90000"/>
              </a:lnSpc>
              <a:spcAft>
                <a:spcPct val="20000"/>
              </a:spcAft>
              <a:buFontTx/>
              <a:buChar char="••"/>
              <a:defRPr/>
            </a:pPr>
            <a:r>
              <a:rPr lang="en-US" sz="2200" dirty="0"/>
              <a:t>Physical, environmental, mental, emotional, social, spiritual, and financial</a:t>
            </a:r>
            <a:endParaRPr lang="en-CA" sz="2200" dirty="0"/>
          </a:p>
          <a:p>
            <a:pPr marL="228600" lvl="1" indent="-228600" defTabSz="933450">
              <a:lnSpc>
                <a:spcPct val="90000"/>
              </a:lnSpc>
              <a:spcAft>
                <a:spcPct val="20000"/>
              </a:spcAft>
              <a:buFontTx/>
              <a:buChar char="••"/>
              <a:defRPr/>
            </a:pPr>
            <a:r>
              <a:rPr lang="en-US" sz="2200" dirty="0"/>
              <a:t>Patients are people not diseases</a:t>
            </a:r>
            <a:endParaRPr lang="en-CA" sz="2200" dirty="0"/>
          </a:p>
          <a:p>
            <a:pPr marL="228600" lvl="1" indent="-228600" defTabSz="933450">
              <a:lnSpc>
                <a:spcPct val="90000"/>
              </a:lnSpc>
              <a:spcAft>
                <a:spcPct val="20000"/>
              </a:spcAft>
              <a:buFontTx/>
              <a:buChar char="••"/>
              <a:defRPr/>
            </a:pPr>
            <a:r>
              <a:rPr lang="en-US" sz="2200" dirty="0"/>
              <a:t>Correct the underlying cause of illness rather than symptom relief</a:t>
            </a:r>
            <a:endParaRPr lang="en-CA" sz="2200" dirty="0"/>
          </a:p>
          <a:p>
            <a:pPr marL="228600" lvl="1" indent="-228600" defTabSz="933450">
              <a:lnSpc>
                <a:spcPct val="90000"/>
              </a:lnSpc>
              <a:spcAft>
                <a:spcPct val="20000"/>
              </a:spcAft>
              <a:buFontTx/>
              <a:buChar char="••"/>
              <a:defRPr/>
            </a:pPr>
            <a:r>
              <a:rPr lang="en-US" sz="2200" dirty="0"/>
              <a:t>Patients and practitioners are partners</a:t>
            </a:r>
            <a:endParaRPr lang="en-CA" sz="2200" dirty="0"/>
          </a:p>
        </p:txBody>
      </p:sp>
      <p:sp>
        <p:nvSpPr>
          <p:cNvPr id="3" name="Slide Number Placeholder 2"/>
          <p:cNvSpPr>
            <a:spLocks noGrp="1"/>
          </p:cNvSpPr>
          <p:nvPr>
            <p:ph type="sldNum" sz="quarter" idx="12"/>
          </p:nvPr>
        </p:nvSpPr>
        <p:spPr/>
        <p:txBody>
          <a:bodyPr/>
          <a:lstStyle/>
          <a:p>
            <a:fld id="{6C93D9FA-D2D4-4D0B-9265-4EBC011233E5}" type="slidenum">
              <a:rPr lang="en-US" smtClean="0"/>
              <a:pPr/>
              <a:t>76</a:t>
            </a:fld>
            <a:endParaRPr lang="en-US"/>
          </a:p>
        </p:txBody>
      </p:sp>
    </p:spTree>
    <p:extLst>
      <p:ext uri="{BB962C8B-B14F-4D97-AF65-F5344CB8AC3E}">
        <p14:creationId xmlns:p14="http://schemas.microsoft.com/office/powerpoint/2010/main" val="3776443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r>
              <a:rPr lang="en-US" altLang="en-US" smtClean="0"/>
              <a:t>Principles of Holistic Medicine</a:t>
            </a:r>
            <a:endParaRPr lang="en-US" altLang="en-US" b="1" smtClean="0"/>
          </a:p>
        </p:txBody>
      </p:sp>
      <p:grpSp>
        <p:nvGrpSpPr>
          <p:cNvPr id="2" name="Group 1"/>
          <p:cNvGrpSpPr>
            <a:grpSpLocks/>
          </p:cNvGrpSpPr>
          <p:nvPr/>
        </p:nvGrpSpPr>
        <p:grpSpPr bwMode="auto">
          <a:xfrm>
            <a:off x="457200" y="1627188"/>
            <a:ext cx="7391400" cy="1266825"/>
            <a:chOff x="457200" y="1627188"/>
            <a:chExt cx="7391400" cy="1266825"/>
          </a:xfrm>
        </p:grpSpPr>
        <p:sp>
          <p:nvSpPr>
            <p:cNvPr id="7" name="Freeform 6"/>
            <p:cNvSpPr/>
            <p:nvPr/>
          </p:nvSpPr>
          <p:spPr>
            <a:xfrm>
              <a:off x="457200" y="1627188"/>
              <a:ext cx="7391400" cy="657225"/>
            </a:xfrm>
            <a:custGeom>
              <a:avLst/>
              <a:gdLst>
                <a:gd name="connsiteX0" fmla="*/ 0 w 8229600"/>
                <a:gd name="connsiteY0" fmla="*/ 115930 h 695565"/>
                <a:gd name="connsiteX1" fmla="*/ 115930 w 8229600"/>
                <a:gd name="connsiteY1" fmla="*/ 0 h 695565"/>
                <a:gd name="connsiteX2" fmla="*/ 8113670 w 8229600"/>
                <a:gd name="connsiteY2" fmla="*/ 0 h 695565"/>
                <a:gd name="connsiteX3" fmla="*/ 8229600 w 8229600"/>
                <a:gd name="connsiteY3" fmla="*/ 115930 h 695565"/>
                <a:gd name="connsiteX4" fmla="*/ 8229600 w 8229600"/>
                <a:gd name="connsiteY4" fmla="*/ 579635 h 695565"/>
                <a:gd name="connsiteX5" fmla="*/ 8113670 w 8229600"/>
                <a:gd name="connsiteY5" fmla="*/ 695565 h 695565"/>
                <a:gd name="connsiteX6" fmla="*/ 115930 w 8229600"/>
                <a:gd name="connsiteY6" fmla="*/ 695565 h 695565"/>
                <a:gd name="connsiteX7" fmla="*/ 0 w 8229600"/>
                <a:gd name="connsiteY7" fmla="*/ 579635 h 695565"/>
                <a:gd name="connsiteX8" fmla="*/ 0 w 8229600"/>
                <a:gd name="connsiteY8" fmla="*/ 115930 h 695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695565">
                  <a:moveTo>
                    <a:pt x="0" y="115930"/>
                  </a:moveTo>
                  <a:cubicBezTo>
                    <a:pt x="0" y="51904"/>
                    <a:pt x="51904" y="0"/>
                    <a:pt x="115930" y="0"/>
                  </a:cubicBezTo>
                  <a:lnTo>
                    <a:pt x="8113670" y="0"/>
                  </a:lnTo>
                  <a:cubicBezTo>
                    <a:pt x="8177696" y="0"/>
                    <a:pt x="8229600" y="51904"/>
                    <a:pt x="8229600" y="115930"/>
                  </a:cubicBezTo>
                  <a:lnTo>
                    <a:pt x="8229600" y="579635"/>
                  </a:lnTo>
                  <a:cubicBezTo>
                    <a:pt x="8229600" y="643661"/>
                    <a:pt x="8177696" y="695565"/>
                    <a:pt x="8113670" y="695565"/>
                  </a:cubicBezTo>
                  <a:lnTo>
                    <a:pt x="115930" y="695565"/>
                  </a:lnTo>
                  <a:cubicBezTo>
                    <a:pt x="51904" y="695565"/>
                    <a:pt x="0" y="643661"/>
                    <a:pt x="0" y="579635"/>
                  </a:cubicBezTo>
                  <a:lnTo>
                    <a:pt x="0" y="11593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44445" tIns="144445" rIns="144445" bIns="144445" spcCol="1270" anchor="ctr"/>
            <a:lstStyle/>
            <a:p>
              <a:pPr defTabSz="1289050">
                <a:lnSpc>
                  <a:spcPct val="90000"/>
                </a:lnSpc>
                <a:spcAft>
                  <a:spcPct val="35000"/>
                </a:spcAft>
                <a:defRPr/>
              </a:pPr>
              <a:r>
                <a:rPr lang="en-US" sz="2900"/>
                <a:t>Homeostasis</a:t>
              </a:r>
              <a:endParaRPr lang="en-CA" sz="2900"/>
            </a:p>
          </p:txBody>
        </p:sp>
        <p:sp>
          <p:nvSpPr>
            <p:cNvPr id="8" name="Freeform 7"/>
            <p:cNvSpPr/>
            <p:nvPr/>
          </p:nvSpPr>
          <p:spPr>
            <a:xfrm>
              <a:off x="457200" y="2357438"/>
              <a:ext cx="7391400" cy="536575"/>
            </a:xfrm>
            <a:custGeom>
              <a:avLst/>
              <a:gdLst>
                <a:gd name="connsiteX0" fmla="*/ 0 w 8229600"/>
                <a:gd name="connsiteY0" fmla="*/ 0 h 480240"/>
                <a:gd name="connsiteX1" fmla="*/ 8229600 w 8229600"/>
                <a:gd name="connsiteY1" fmla="*/ 0 h 480240"/>
                <a:gd name="connsiteX2" fmla="*/ 8229600 w 8229600"/>
                <a:gd name="connsiteY2" fmla="*/ 480240 h 480240"/>
                <a:gd name="connsiteX3" fmla="*/ 0 w 8229600"/>
                <a:gd name="connsiteY3" fmla="*/ 480240 h 480240"/>
                <a:gd name="connsiteX4" fmla="*/ 0 w 8229600"/>
                <a:gd name="connsiteY4" fmla="*/ 0 h 480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9600" h="480240">
                  <a:moveTo>
                    <a:pt x="0" y="0"/>
                  </a:moveTo>
                  <a:lnTo>
                    <a:pt x="8229600" y="0"/>
                  </a:lnTo>
                  <a:lnTo>
                    <a:pt x="8229600" y="480240"/>
                  </a:lnTo>
                  <a:lnTo>
                    <a:pt x="0" y="48024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61290" tIns="36830" rIns="206248" bIns="36830" spcCol="1270"/>
            <a:lstStyle/>
            <a:p>
              <a:pPr marL="228600" lvl="1" indent="-228600" defTabSz="1022350">
                <a:lnSpc>
                  <a:spcPct val="90000"/>
                </a:lnSpc>
                <a:spcAft>
                  <a:spcPct val="20000"/>
                </a:spcAft>
                <a:buFontTx/>
                <a:buChar char="••"/>
                <a:defRPr/>
              </a:pPr>
              <a:r>
                <a:rPr lang="en-US" sz="2200" dirty="0"/>
                <a:t>Internal state maintained by bodily processes</a:t>
              </a:r>
              <a:endParaRPr lang="en-CA" sz="2200" dirty="0"/>
            </a:p>
          </p:txBody>
        </p:sp>
      </p:grpSp>
      <p:grpSp>
        <p:nvGrpSpPr>
          <p:cNvPr id="3" name="Group 2"/>
          <p:cNvGrpSpPr>
            <a:grpSpLocks/>
          </p:cNvGrpSpPr>
          <p:nvPr/>
        </p:nvGrpSpPr>
        <p:grpSpPr bwMode="auto">
          <a:xfrm>
            <a:off x="457200" y="2862263"/>
            <a:ext cx="7391400" cy="1970087"/>
            <a:chOff x="457200" y="2862263"/>
            <a:chExt cx="7391400" cy="1970087"/>
          </a:xfrm>
        </p:grpSpPr>
        <p:sp>
          <p:nvSpPr>
            <p:cNvPr id="9" name="Freeform 8"/>
            <p:cNvSpPr/>
            <p:nvPr/>
          </p:nvSpPr>
          <p:spPr>
            <a:xfrm>
              <a:off x="457200" y="2862263"/>
              <a:ext cx="7391400" cy="657225"/>
            </a:xfrm>
            <a:custGeom>
              <a:avLst/>
              <a:gdLst>
                <a:gd name="connsiteX0" fmla="*/ 0 w 8229600"/>
                <a:gd name="connsiteY0" fmla="*/ 115930 h 695565"/>
                <a:gd name="connsiteX1" fmla="*/ 115930 w 8229600"/>
                <a:gd name="connsiteY1" fmla="*/ 0 h 695565"/>
                <a:gd name="connsiteX2" fmla="*/ 8113670 w 8229600"/>
                <a:gd name="connsiteY2" fmla="*/ 0 h 695565"/>
                <a:gd name="connsiteX3" fmla="*/ 8229600 w 8229600"/>
                <a:gd name="connsiteY3" fmla="*/ 115930 h 695565"/>
                <a:gd name="connsiteX4" fmla="*/ 8229600 w 8229600"/>
                <a:gd name="connsiteY4" fmla="*/ 579635 h 695565"/>
                <a:gd name="connsiteX5" fmla="*/ 8113670 w 8229600"/>
                <a:gd name="connsiteY5" fmla="*/ 695565 h 695565"/>
                <a:gd name="connsiteX6" fmla="*/ 115930 w 8229600"/>
                <a:gd name="connsiteY6" fmla="*/ 695565 h 695565"/>
                <a:gd name="connsiteX7" fmla="*/ 0 w 8229600"/>
                <a:gd name="connsiteY7" fmla="*/ 579635 h 695565"/>
                <a:gd name="connsiteX8" fmla="*/ 0 w 8229600"/>
                <a:gd name="connsiteY8" fmla="*/ 115930 h 695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695565">
                  <a:moveTo>
                    <a:pt x="0" y="115930"/>
                  </a:moveTo>
                  <a:cubicBezTo>
                    <a:pt x="0" y="51904"/>
                    <a:pt x="51904" y="0"/>
                    <a:pt x="115930" y="0"/>
                  </a:cubicBezTo>
                  <a:lnTo>
                    <a:pt x="8113670" y="0"/>
                  </a:lnTo>
                  <a:cubicBezTo>
                    <a:pt x="8177696" y="0"/>
                    <a:pt x="8229600" y="51904"/>
                    <a:pt x="8229600" y="115930"/>
                  </a:cubicBezTo>
                  <a:lnTo>
                    <a:pt x="8229600" y="579635"/>
                  </a:lnTo>
                  <a:cubicBezTo>
                    <a:pt x="8229600" y="643661"/>
                    <a:pt x="8177696" y="695565"/>
                    <a:pt x="8113670" y="695565"/>
                  </a:cubicBezTo>
                  <a:lnTo>
                    <a:pt x="115930" y="695565"/>
                  </a:lnTo>
                  <a:cubicBezTo>
                    <a:pt x="51904" y="695565"/>
                    <a:pt x="0" y="643661"/>
                    <a:pt x="0" y="579635"/>
                  </a:cubicBezTo>
                  <a:lnTo>
                    <a:pt x="0" y="11593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44445" tIns="144445" rIns="144445" bIns="144445" spcCol="1270" anchor="ctr"/>
            <a:lstStyle/>
            <a:p>
              <a:pPr defTabSz="1289050">
                <a:lnSpc>
                  <a:spcPct val="90000"/>
                </a:lnSpc>
                <a:spcAft>
                  <a:spcPct val="35000"/>
                </a:spcAft>
                <a:defRPr/>
              </a:pPr>
              <a:r>
                <a:rPr lang="en-US" sz="2900"/>
                <a:t>Psychoneuroimmunology (PNI)</a:t>
              </a:r>
              <a:endParaRPr lang="en-CA" sz="2900"/>
            </a:p>
          </p:txBody>
        </p:sp>
        <p:sp>
          <p:nvSpPr>
            <p:cNvPr id="10" name="Freeform 9"/>
            <p:cNvSpPr/>
            <p:nvPr/>
          </p:nvSpPr>
          <p:spPr>
            <a:xfrm>
              <a:off x="457200" y="3592513"/>
              <a:ext cx="7391400" cy="1239837"/>
            </a:xfrm>
            <a:custGeom>
              <a:avLst/>
              <a:gdLst>
                <a:gd name="connsiteX0" fmla="*/ 0 w 8229600"/>
                <a:gd name="connsiteY0" fmla="*/ 0 h 1110554"/>
                <a:gd name="connsiteX1" fmla="*/ 8229600 w 8229600"/>
                <a:gd name="connsiteY1" fmla="*/ 0 h 1110554"/>
                <a:gd name="connsiteX2" fmla="*/ 8229600 w 8229600"/>
                <a:gd name="connsiteY2" fmla="*/ 1110554 h 1110554"/>
                <a:gd name="connsiteX3" fmla="*/ 0 w 8229600"/>
                <a:gd name="connsiteY3" fmla="*/ 1110554 h 1110554"/>
                <a:gd name="connsiteX4" fmla="*/ 0 w 8229600"/>
                <a:gd name="connsiteY4" fmla="*/ 0 h 11105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9600" h="1110554">
                  <a:moveTo>
                    <a:pt x="0" y="0"/>
                  </a:moveTo>
                  <a:lnTo>
                    <a:pt x="8229600" y="0"/>
                  </a:lnTo>
                  <a:lnTo>
                    <a:pt x="8229600" y="1110554"/>
                  </a:lnTo>
                  <a:lnTo>
                    <a:pt x="0" y="11105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61290" tIns="36830" rIns="206248" bIns="36830"/>
            <a:lstStyle>
              <a:lvl1pPr marL="342900" indent="-342900" defTabSz="1022350" eaLnBrk="0" hangingPunct="0">
                <a:defRPr sz="2400">
                  <a:solidFill>
                    <a:schemeClr val="tx1"/>
                  </a:solidFill>
                  <a:latin typeface="Calibri" pitchFamily="34" charset="0"/>
                  <a:ea typeface="MS PGothic" pitchFamily="34" charset="-128"/>
                </a:defRPr>
              </a:lvl1pPr>
              <a:lvl2pPr marL="228600" indent="-228600" defTabSz="1022350" eaLnBrk="0" hangingPunct="0">
                <a:defRPr sz="2400">
                  <a:solidFill>
                    <a:schemeClr val="tx1"/>
                  </a:solidFill>
                  <a:latin typeface="Calibri" pitchFamily="34" charset="0"/>
                  <a:ea typeface="MS PGothic" pitchFamily="34" charset="-128"/>
                </a:defRPr>
              </a:lvl2pPr>
              <a:lvl3pPr marL="1143000" indent="-228600" defTabSz="1022350" eaLnBrk="0" hangingPunct="0">
                <a:defRPr sz="2400">
                  <a:solidFill>
                    <a:schemeClr val="tx1"/>
                  </a:solidFill>
                  <a:latin typeface="Calibri" pitchFamily="34" charset="0"/>
                  <a:ea typeface="MS PGothic" pitchFamily="34" charset="-128"/>
                </a:defRPr>
              </a:lvl3pPr>
              <a:lvl4pPr marL="1600200" indent="-228600" defTabSz="1022350" eaLnBrk="0" hangingPunct="0">
                <a:defRPr sz="2400">
                  <a:solidFill>
                    <a:schemeClr val="tx1"/>
                  </a:solidFill>
                  <a:latin typeface="Calibri" pitchFamily="34" charset="0"/>
                  <a:ea typeface="MS PGothic" pitchFamily="34" charset="-128"/>
                </a:defRPr>
              </a:lvl4pPr>
              <a:lvl5pPr marL="2057400" indent="-228600" defTabSz="1022350" eaLnBrk="0" hangingPunct="0">
                <a:defRPr sz="2400">
                  <a:solidFill>
                    <a:schemeClr val="tx1"/>
                  </a:solidFill>
                  <a:latin typeface="Calibri" pitchFamily="34" charset="0"/>
                  <a:ea typeface="MS PGothic" pitchFamily="34" charset="-128"/>
                </a:defRPr>
              </a:lvl5pPr>
              <a:lvl6pPr marL="2514600" indent="-228600" defTabSz="102235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defTabSz="102235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defTabSz="102235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defTabSz="102235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lvl="1" eaLnBrk="1" hangingPunct="1">
                <a:lnSpc>
                  <a:spcPct val="90000"/>
                </a:lnSpc>
                <a:spcAft>
                  <a:spcPct val="20000"/>
                </a:spcAft>
                <a:buFontTx/>
                <a:buChar char="•"/>
              </a:pPr>
              <a:r>
                <a:rPr lang="en-US" altLang="en-US" sz="2200">
                  <a:solidFill>
                    <a:srgbClr val="000000"/>
                  </a:solidFill>
                </a:rPr>
                <a:t>Study of how nervous, hormone, and immune systems interact</a:t>
              </a:r>
              <a:endParaRPr lang="en-CA" altLang="en-US" sz="2200">
                <a:solidFill>
                  <a:srgbClr val="000000"/>
                </a:solidFill>
              </a:endParaRPr>
            </a:p>
            <a:p>
              <a:pPr lvl="1" eaLnBrk="1" hangingPunct="1">
                <a:lnSpc>
                  <a:spcPct val="90000"/>
                </a:lnSpc>
                <a:spcAft>
                  <a:spcPct val="20000"/>
                </a:spcAft>
                <a:buFontTx/>
                <a:buChar char="•"/>
              </a:pPr>
              <a:r>
                <a:rPr lang="en-US" altLang="en-US" sz="2200" b="1">
                  <a:solidFill>
                    <a:srgbClr val="000000"/>
                  </a:solidFill>
                </a:rPr>
                <a:t>Placebo</a:t>
              </a:r>
              <a:r>
                <a:rPr lang="en-US" altLang="en-US" sz="2200">
                  <a:solidFill>
                    <a:srgbClr val="000000"/>
                  </a:solidFill>
                </a:rPr>
                <a:t> - anything that isn’t expected to affect medical treatment</a:t>
              </a:r>
              <a:endParaRPr lang="en-CA" altLang="en-US" sz="2200">
                <a:solidFill>
                  <a:srgbClr val="000000"/>
                </a:solidFill>
              </a:endParaRPr>
            </a:p>
          </p:txBody>
        </p:sp>
      </p:grpSp>
      <p:grpSp>
        <p:nvGrpSpPr>
          <p:cNvPr id="5" name="Group 4"/>
          <p:cNvGrpSpPr>
            <a:grpSpLocks/>
          </p:cNvGrpSpPr>
          <p:nvPr/>
        </p:nvGrpSpPr>
        <p:grpSpPr bwMode="auto">
          <a:xfrm>
            <a:off x="457200" y="4905375"/>
            <a:ext cx="7391400" cy="1495425"/>
            <a:chOff x="457200" y="4905375"/>
            <a:chExt cx="7391400" cy="1495425"/>
          </a:xfrm>
        </p:grpSpPr>
        <p:sp>
          <p:nvSpPr>
            <p:cNvPr id="11" name="Freeform 10"/>
            <p:cNvSpPr/>
            <p:nvPr/>
          </p:nvSpPr>
          <p:spPr>
            <a:xfrm>
              <a:off x="457200" y="4905375"/>
              <a:ext cx="7391400" cy="657225"/>
            </a:xfrm>
            <a:custGeom>
              <a:avLst/>
              <a:gdLst>
                <a:gd name="connsiteX0" fmla="*/ 0 w 8229600"/>
                <a:gd name="connsiteY0" fmla="*/ 115930 h 695565"/>
                <a:gd name="connsiteX1" fmla="*/ 115930 w 8229600"/>
                <a:gd name="connsiteY1" fmla="*/ 0 h 695565"/>
                <a:gd name="connsiteX2" fmla="*/ 8113670 w 8229600"/>
                <a:gd name="connsiteY2" fmla="*/ 0 h 695565"/>
                <a:gd name="connsiteX3" fmla="*/ 8229600 w 8229600"/>
                <a:gd name="connsiteY3" fmla="*/ 115930 h 695565"/>
                <a:gd name="connsiteX4" fmla="*/ 8229600 w 8229600"/>
                <a:gd name="connsiteY4" fmla="*/ 579635 h 695565"/>
                <a:gd name="connsiteX5" fmla="*/ 8113670 w 8229600"/>
                <a:gd name="connsiteY5" fmla="*/ 695565 h 695565"/>
                <a:gd name="connsiteX6" fmla="*/ 115930 w 8229600"/>
                <a:gd name="connsiteY6" fmla="*/ 695565 h 695565"/>
                <a:gd name="connsiteX7" fmla="*/ 0 w 8229600"/>
                <a:gd name="connsiteY7" fmla="*/ 579635 h 695565"/>
                <a:gd name="connsiteX8" fmla="*/ 0 w 8229600"/>
                <a:gd name="connsiteY8" fmla="*/ 115930 h 695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695565">
                  <a:moveTo>
                    <a:pt x="0" y="115930"/>
                  </a:moveTo>
                  <a:cubicBezTo>
                    <a:pt x="0" y="51904"/>
                    <a:pt x="51904" y="0"/>
                    <a:pt x="115930" y="0"/>
                  </a:cubicBezTo>
                  <a:lnTo>
                    <a:pt x="8113670" y="0"/>
                  </a:lnTo>
                  <a:cubicBezTo>
                    <a:pt x="8177696" y="0"/>
                    <a:pt x="8229600" y="51904"/>
                    <a:pt x="8229600" y="115930"/>
                  </a:cubicBezTo>
                  <a:lnTo>
                    <a:pt x="8229600" y="579635"/>
                  </a:lnTo>
                  <a:cubicBezTo>
                    <a:pt x="8229600" y="643661"/>
                    <a:pt x="8177696" y="695565"/>
                    <a:pt x="8113670" y="695565"/>
                  </a:cubicBezTo>
                  <a:lnTo>
                    <a:pt x="115930" y="695565"/>
                  </a:lnTo>
                  <a:cubicBezTo>
                    <a:pt x="51904" y="695565"/>
                    <a:pt x="0" y="643661"/>
                    <a:pt x="0" y="579635"/>
                  </a:cubicBezTo>
                  <a:lnTo>
                    <a:pt x="0" y="11593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44445" tIns="144445" rIns="144445" bIns="144445" spcCol="1270" anchor="ctr"/>
            <a:lstStyle/>
            <a:p>
              <a:pPr defTabSz="1289050">
                <a:lnSpc>
                  <a:spcPct val="90000"/>
                </a:lnSpc>
                <a:spcAft>
                  <a:spcPct val="35000"/>
                </a:spcAft>
                <a:defRPr/>
              </a:pPr>
              <a:r>
                <a:rPr lang="en-US" sz="2900" dirty="0"/>
                <a:t>Placebo Effect</a:t>
              </a:r>
              <a:endParaRPr lang="en-CA" sz="2900" dirty="0"/>
            </a:p>
          </p:txBody>
        </p:sp>
        <p:sp>
          <p:nvSpPr>
            <p:cNvPr id="12" name="Freeform 11"/>
            <p:cNvSpPr/>
            <p:nvPr/>
          </p:nvSpPr>
          <p:spPr>
            <a:xfrm>
              <a:off x="457200" y="5565775"/>
              <a:ext cx="7391400" cy="835025"/>
            </a:xfrm>
            <a:custGeom>
              <a:avLst/>
              <a:gdLst>
                <a:gd name="connsiteX0" fmla="*/ 0 w 8229600"/>
                <a:gd name="connsiteY0" fmla="*/ 0 h 795397"/>
                <a:gd name="connsiteX1" fmla="*/ 8229600 w 8229600"/>
                <a:gd name="connsiteY1" fmla="*/ 0 h 795397"/>
                <a:gd name="connsiteX2" fmla="*/ 8229600 w 8229600"/>
                <a:gd name="connsiteY2" fmla="*/ 795397 h 795397"/>
                <a:gd name="connsiteX3" fmla="*/ 0 w 8229600"/>
                <a:gd name="connsiteY3" fmla="*/ 795397 h 795397"/>
                <a:gd name="connsiteX4" fmla="*/ 0 w 8229600"/>
                <a:gd name="connsiteY4" fmla="*/ 0 h 795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9600" h="795397">
                  <a:moveTo>
                    <a:pt x="0" y="0"/>
                  </a:moveTo>
                  <a:lnTo>
                    <a:pt x="8229600" y="0"/>
                  </a:lnTo>
                  <a:lnTo>
                    <a:pt x="8229600" y="795397"/>
                  </a:lnTo>
                  <a:lnTo>
                    <a:pt x="0" y="79539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61290" tIns="36830" rIns="206248" bIns="36830" spcCol="1270"/>
            <a:lstStyle/>
            <a:p>
              <a:pPr marL="228600" lvl="1" indent="-228600" defTabSz="1022350">
                <a:lnSpc>
                  <a:spcPct val="90000"/>
                </a:lnSpc>
                <a:spcAft>
                  <a:spcPct val="20000"/>
                </a:spcAft>
                <a:buFontTx/>
                <a:buChar char="••"/>
                <a:defRPr/>
              </a:pPr>
              <a:r>
                <a:rPr lang="en-US" sz="2300" dirty="0"/>
                <a:t>Arises from administering a placebo</a:t>
              </a:r>
              <a:endParaRPr lang="en-CA" sz="2300" dirty="0"/>
            </a:p>
            <a:p>
              <a:pPr marL="228600" lvl="1" indent="-228600" defTabSz="1022350">
                <a:lnSpc>
                  <a:spcPct val="90000"/>
                </a:lnSpc>
                <a:spcAft>
                  <a:spcPct val="20000"/>
                </a:spcAft>
                <a:buFontTx/>
                <a:buChar char="••"/>
                <a:defRPr/>
              </a:pPr>
              <a:r>
                <a:rPr lang="en-US" sz="2300" dirty="0"/>
                <a:t>Clinical trials are subject to a placebo effect</a:t>
              </a:r>
              <a:endParaRPr lang="en-CA" sz="2300" dirty="0"/>
            </a:p>
          </p:txBody>
        </p:sp>
      </p:grpSp>
      <p:sp>
        <p:nvSpPr>
          <p:cNvPr id="6" name="Slide Number Placeholder 5"/>
          <p:cNvSpPr>
            <a:spLocks noGrp="1"/>
          </p:cNvSpPr>
          <p:nvPr>
            <p:ph type="sldNum" sz="quarter" idx="12"/>
          </p:nvPr>
        </p:nvSpPr>
        <p:spPr/>
        <p:txBody>
          <a:bodyPr/>
          <a:lstStyle/>
          <a:p>
            <a:fld id="{6C93D9FA-D2D4-4D0B-9265-4EBC011233E5}" type="slidenum">
              <a:rPr lang="en-US" smtClean="0"/>
              <a:pPr/>
              <a:t>77</a:t>
            </a:fld>
            <a:endParaRPr lang="en-US"/>
          </a:p>
        </p:txBody>
      </p:sp>
    </p:spTree>
    <p:extLst>
      <p:ext uri="{BB962C8B-B14F-4D97-AF65-F5344CB8AC3E}">
        <p14:creationId xmlns:p14="http://schemas.microsoft.com/office/powerpoint/2010/main" val="40913269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p:txBody>
          <a:bodyPr/>
          <a:lstStyle/>
          <a:p>
            <a:r>
              <a:rPr lang="en-US" altLang="en-US" smtClean="0"/>
              <a:t>Integrative Medicine</a:t>
            </a:r>
          </a:p>
        </p:txBody>
      </p:sp>
      <p:sp>
        <p:nvSpPr>
          <p:cNvPr id="40962" name="Content Placeholder 1"/>
          <p:cNvSpPr>
            <a:spLocks noGrp="1"/>
          </p:cNvSpPr>
          <p:nvPr>
            <p:ph idx="1"/>
          </p:nvPr>
        </p:nvSpPr>
        <p:spPr/>
        <p:txBody>
          <a:bodyPr>
            <a:normAutofit lnSpcReduction="10000"/>
          </a:bodyPr>
          <a:lstStyle/>
          <a:p>
            <a:r>
              <a:rPr lang="en-US" altLang="en-US" smtClean="0"/>
              <a:t>Combines evidence-based conventional and CAM treatments</a:t>
            </a:r>
            <a:endParaRPr lang="en-CA" altLang="en-US" smtClean="0"/>
          </a:p>
          <a:p>
            <a:r>
              <a:rPr lang="en-US" altLang="en-US" smtClean="0"/>
              <a:t>Goal: Utilize therapies that effectively improve health and well-being</a:t>
            </a:r>
            <a:r>
              <a:rPr lang="en-CA" altLang="en-US" smtClean="0"/>
              <a:t> and </a:t>
            </a:r>
            <a:r>
              <a:rPr lang="en-US" altLang="en-US" smtClean="0"/>
              <a:t>minimize side effects</a:t>
            </a:r>
          </a:p>
          <a:p>
            <a:r>
              <a:rPr lang="en-US" altLang="en-US" smtClean="0"/>
              <a:t>Increases options to prevent and manage illness</a:t>
            </a:r>
          </a:p>
          <a:p>
            <a:r>
              <a:rPr lang="en-US" altLang="en-US" smtClean="0"/>
              <a:t>Advantageous for aging populations with complex conditions</a:t>
            </a:r>
          </a:p>
          <a:p>
            <a:pPr lvl="1"/>
            <a:r>
              <a:rPr lang="en-US" altLang="en-US" smtClean="0"/>
              <a:t>Prevents illness and improve disease symptoms and quality of life</a:t>
            </a:r>
            <a:endParaRPr lang="en-CA" altLang="en-US" smtClean="0"/>
          </a:p>
          <a:p>
            <a:pPr lvl="1"/>
            <a:r>
              <a:rPr lang="en-US" altLang="en-US" smtClean="0"/>
              <a:t>Reduces reliance on medication</a:t>
            </a:r>
            <a:endParaRPr lang="en-CA" altLang="en-US" smtClean="0"/>
          </a:p>
          <a:p>
            <a:pPr lvl="1"/>
            <a:endParaRPr lang="en-US" altLang="en-US" smtClean="0"/>
          </a:p>
          <a:p>
            <a:endParaRPr lang="en-US" altLang="en-US" smtClean="0"/>
          </a:p>
          <a:p>
            <a:endParaRPr lang="en-CA" altLang="en-US" smtClean="0"/>
          </a:p>
          <a:p>
            <a:endParaRPr lang="en-US" altLang="en-US" smtClean="0"/>
          </a:p>
          <a:p>
            <a:endParaRPr lang="en-CA" altLang="en-US" smtClean="0"/>
          </a:p>
          <a:p>
            <a:pPr lvl="1"/>
            <a:endParaRPr lang="en-US" altLang="en-US" smtClean="0"/>
          </a:p>
          <a:p>
            <a:pPr lvl="1"/>
            <a:endParaRPr lang="en-US" altLang="en-US" smtClean="0"/>
          </a:p>
        </p:txBody>
      </p:sp>
      <p:sp>
        <p:nvSpPr>
          <p:cNvPr id="3" name="Slide Number Placeholder 2"/>
          <p:cNvSpPr>
            <a:spLocks noGrp="1"/>
          </p:cNvSpPr>
          <p:nvPr>
            <p:ph type="sldNum" sz="quarter" idx="12"/>
          </p:nvPr>
        </p:nvSpPr>
        <p:spPr/>
        <p:txBody>
          <a:bodyPr/>
          <a:lstStyle/>
          <a:p>
            <a:fld id="{6C93D9FA-D2D4-4D0B-9265-4EBC011233E5}" type="slidenum">
              <a:rPr lang="en-US" smtClean="0"/>
              <a:pPr/>
              <a:t>78</a:t>
            </a:fld>
            <a:endParaRPr lang="en-US"/>
          </a:p>
        </p:txBody>
      </p:sp>
    </p:spTree>
    <p:extLst>
      <p:ext uri="{BB962C8B-B14F-4D97-AF65-F5344CB8AC3E}">
        <p14:creationId xmlns:p14="http://schemas.microsoft.com/office/powerpoint/2010/main" val="238753362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r>
              <a:rPr lang="en-US" altLang="en-US" smtClean="0"/>
              <a:t>Principles of Integrative Medicine</a:t>
            </a:r>
          </a:p>
        </p:txBody>
      </p:sp>
      <p:sp>
        <p:nvSpPr>
          <p:cNvPr id="43010" name="Content Placeholder 1"/>
          <p:cNvSpPr>
            <a:spLocks noGrp="1"/>
          </p:cNvSpPr>
          <p:nvPr>
            <p:ph idx="1"/>
          </p:nvPr>
        </p:nvSpPr>
        <p:spPr>
          <a:xfrm>
            <a:off x="457200" y="1600200"/>
            <a:ext cx="8229600" cy="4800600"/>
          </a:xfrm>
        </p:spPr>
        <p:txBody>
          <a:bodyPr/>
          <a:lstStyle/>
          <a:p>
            <a:r>
              <a:rPr lang="en-US" altLang="en-US" smtClean="0"/>
              <a:t>Patients and health practitioners work in partnership. </a:t>
            </a:r>
          </a:p>
          <a:p>
            <a:r>
              <a:rPr lang="en-US" altLang="en-US" smtClean="0"/>
              <a:t>Practitioners consider all the domains dimensions of wellness when evaluating patients.</a:t>
            </a:r>
          </a:p>
          <a:p>
            <a:r>
              <a:rPr lang="en-US" altLang="en-US" smtClean="0"/>
              <a:t>Practitioners promote healthy lifestyles and prevent illness.</a:t>
            </a:r>
          </a:p>
          <a:p>
            <a:r>
              <a:rPr lang="en-US" altLang="en-US" smtClean="0"/>
              <a:t>Practitioners pick from both conventional and CAM treatments to enhance benefit and reduce risks. </a:t>
            </a:r>
          </a:p>
        </p:txBody>
      </p:sp>
      <p:sp>
        <p:nvSpPr>
          <p:cNvPr id="3" name="Slide Number Placeholder 2"/>
          <p:cNvSpPr>
            <a:spLocks noGrp="1"/>
          </p:cNvSpPr>
          <p:nvPr>
            <p:ph type="sldNum" sz="quarter" idx="12"/>
          </p:nvPr>
        </p:nvSpPr>
        <p:spPr/>
        <p:txBody>
          <a:bodyPr/>
          <a:lstStyle/>
          <a:p>
            <a:fld id="{6C93D9FA-D2D4-4D0B-9265-4EBC011233E5}" type="slidenum">
              <a:rPr lang="en-US" smtClean="0"/>
              <a:pPr/>
              <a:t>79</a:t>
            </a:fld>
            <a:endParaRPr lang="en-US"/>
          </a:p>
        </p:txBody>
      </p:sp>
    </p:spTree>
    <p:extLst>
      <p:ext uri="{BB962C8B-B14F-4D97-AF65-F5344CB8AC3E}">
        <p14:creationId xmlns:p14="http://schemas.microsoft.com/office/powerpoint/2010/main" val="35087025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C93D9FA-D2D4-4D0B-9265-4EBC011233E5}" type="slidenum">
              <a:rPr lang="en-US" smtClean="0"/>
              <a:pPr/>
              <a:t>80</a:t>
            </a:fld>
            <a:endParaRPr lang="en-US"/>
          </a:p>
        </p:txBody>
      </p:sp>
      <p:pic>
        <p:nvPicPr>
          <p:cNvPr id="7170" name="Picture 2" descr="http://www.moodmagnitude.com/wp-content/uploads/2015/02/holistic-medicine-whee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531" y="2060848"/>
            <a:ext cx="4735742" cy="4609357"/>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www.turtleisland.org/healing/healthandwellness.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332656"/>
            <a:ext cx="4124325" cy="39052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16237" y="548680"/>
            <a:ext cx="4251036" cy="830997"/>
          </a:xfrm>
          <a:prstGeom prst="rect">
            <a:avLst/>
          </a:prstGeom>
          <a:noFill/>
        </p:spPr>
        <p:txBody>
          <a:bodyPr wrap="none" rtlCol="0">
            <a:spAutoFit/>
          </a:bodyPr>
          <a:lstStyle/>
          <a:p>
            <a:r>
              <a:rPr lang="en-US" sz="2400" dirty="0" smtClean="0">
                <a:latin typeface="Albertus MT" pitchFamily="18" charset="0"/>
              </a:rPr>
              <a:t>Holistic health wheel:</a:t>
            </a:r>
          </a:p>
          <a:p>
            <a:r>
              <a:rPr lang="en-US" sz="2400" dirty="0" smtClean="0">
                <a:latin typeface="Albertus MT" pitchFamily="18" charset="0"/>
              </a:rPr>
              <a:t>The four components of health</a:t>
            </a:r>
            <a:endParaRPr lang="en-CA" sz="2400" dirty="0">
              <a:latin typeface="Albertus MT" pitchFamily="18" charset="0"/>
            </a:endParaRPr>
          </a:p>
        </p:txBody>
      </p:sp>
      <p:sp>
        <p:nvSpPr>
          <p:cNvPr id="8" name="TextBox 7"/>
          <p:cNvSpPr txBox="1"/>
          <p:nvPr/>
        </p:nvSpPr>
        <p:spPr>
          <a:xfrm>
            <a:off x="5451853" y="5047040"/>
            <a:ext cx="2652649" cy="707886"/>
          </a:xfrm>
          <a:prstGeom prst="rect">
            <a:avLst/>
          </a:prstGeom>
          <a:noFill/>
        </p:spPr>
        <p:txBody>
          <a:bodyPr wrap="none" rtlCol="0">
            <a:spAutoFit/>
          </a:bodyPr>
          <a:lstStyle/>
          <a:p>
            <a:r>
              <a:rPr lang="en-US" sz="2000" dirty="0" smtClean="0">
                <a:latin typeface="Albertus MT" pitchFamily="18" charset="0"/>
              </a:rPr>
              <a:t>Holistic health for the </a:t>
            </a:r>
          </a:p>
          <a:p>
            <a:r>
              <a:rPr lang="en-US" sz="2000" dirty="0" smtClean="0">
                <a:latin typeface="Albertus MT" pitchFamily="18" charset="0"/>
              </a:rPr>
              <a:t>First Nations People</a:t>
            </a:r>
            <a:endParaRPr lang="en-CA" sz="2000" dirty="0">
              <a:latin typeface="Albertus MT" pitchFamily="18" charset="0"/>
            </a:endParaRPr>
          </a:p>
        </p:txBody>
      </p:sp>
    </p:spTree>
    <p:extLst>
      <p:ext uri="{BB962C8B-B14F-4D97-AF65-F5344CB8AC3E}">
        <p14:creationId xmlns:p14="http://schemas.microsoft.com/office/powerpoint/2010/main" val="409923799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C93D9FA-D2D4-4D0B-9265-4EBC011233E5}" type="slidenum">
              <a:rPr lang="en-US" smtClean="0"/>
              <a:pPr/>
              <a:t>81</a:t>
            </a:fld>
            <a:endParaRPr lang="en-US"/>
          </a:p>
        </p:txBody>
      </p:sp>
      <p:pic>
        <p:nvPicPr>
          <p:cNvPr id="6146" name="Picture 2" descr="http://image.slidesharecdn.com/ayurvedicherbsfordiabetes-140712002428-phpapp02/95/ayurvedic-herbs-for-diabetes-cure-naturally-17-638.jpg%3Fcb%3D14051427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16632"/>
            <a:ext cx="4726516" cy="352839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pluslifestyles.com/wp-content/uploads/2014/08/Junk-foods-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786917"/>
            <a:ext cx="4130824" cy="39518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95536" y="4365104"/>
            <a:ext cx="3866956" cy="1938992"/>
          </a:xfrm>
          <a:prstGeom prst="rect">
            <a:avLst/>
          </a:prstGeom>
          <a:noFill/>
        </p:spPr>
        <p:txBody>
          <a:bodyPr wrap="none" rtlCol="0">
            <a:spAutoFit/>
          </a:bodyPr>
          <a:lstStyle/>
          <a:p>
            <a:r>
              <a:rPr lang="en-US" sz="2400" dirty="0" smtClean="0">
                <a:latin typeface="Albertus MT" pitchFamily="18" charset="0"/>
              </a:rPr>
              <a:t>We have a healthy appetite</a:t>
            </a:r>
          </a:p>
          <a:p>
            <a:r>
              <a:rPr lang="en-US" sz="2400" dirty="0" smtClean="0">
                <a:latin typeface="Albertus MT" pitchFamily="18" charset="0"/>
              </a:rPr>
              <a:t>We stint on physical activity</a:t>
            </a:r>
          </a:p>
          <a:p>
            <a:endParaRPr lang="en-US" sz="2400" dirty="0" smtClean="0">
              <a:latin typeface="Albertus MT" pitchFamily="18" charset="0"/>
            </a:endParaRPr>
          </a:p>
          <a:p>
            <a:r>
              <a:rPr lang="en-US" sz="2400" dirty="0" smtClean="0">
                <a:latin typeface="Albertus MT" pitchFamily="18" charset="0"/>
              </a:rPr>
              <a:t>We lead a sedentary life</a:t>
            </a:r>
          </a:p>
          <a:p>
            <a:r>
              <a:rPr lang="en-US" sz="2400" dirty="0" smtClean="0">
                <a:latin typeface="Albertus MT" pitchFamily="18" charset="0"/>
              </a:rPr>
              <a:t>Health is not our priority</a:t>
            </a:r>
            <a:endParaRPr lang="en-CA" sz="2400" dirty="0">
              <a:latin typeface="Albertus MT" pitchFamily="18" charset="0"/>
            </a:endParaRPr>
          </a:p>
        </p:txBody>
      </p:sp>
      <p:sp>
        <p:nvSpPr>
          <p:cNvPr id="8" name="TextBox 7"/>
          <p:cNvSpPr txBox="1"/>
          <p:nvPr/>
        </p:nvSpPr>
        <p:spPr>
          <a:xfrm>
            <a:off x="4882091" y="980728"/>
            <a:ext cx="4028988" cy="1323439"/>
          </a:xfrm>
          <a:prstGeom prst="rect">
            <a:avLst/>
          </a:prstGeom>
          <a:noFill/>
        </p:spPr>
        <p:txBody>
          <a:bodyPr wrap="none" rtlCol="0">
            <a:spAutoFit/>
          </a:bodyPr>
          <a:lstStyle/>
          <a:p>
            <a:r>
              <a:rPr lang="en-US" sz="2000" dirty="0" smtClean="0">
                <a:latin typeface="Albertus MT" pitchFamily="18" charset="0"/>
              </a:rPr>
              <a:t>Then we wonder what is happening</a:t>
            </a:r>
          </a:p>
          <a:p>
            <a:r>
              <a:rPr lang="en-US" sz="2000" dirty="0" smtClean="0">
                <a:latin typeface="Albertus MT" pitchFamily="18" charset="0"/>
              </a:rPr>
              <a:t>Why is our body looking different</a:t>
            </a:r>
          </a:p>
          <a:p>
            <a:endParaRPr lang="en-US" sz="2000" dirty="0" smtClean="0">
              <a:latin typeface="Albertus MT" pitchFamily="18" charset="0"/>
            </a:endParaRPr>
          </a:p>
          <a:p>
            <a:r>
              <a:rPr lang="en-US" sz="2000" dirty="0" smtClean="0">
                <a:latin typeface="Albertus MT" pitchFamily="18" charset="0"/>
              </a:rPr>
              <a:t>Health becomes our priority</a:t>
            </a:r>
            <a:endParaRPr lang="en-CA" sz="2000" dirty="0">
              <a:latin typeface="Albertus MT" pitchFamily="18" charset="0"/>
            </a:endParaRPr>
          </a:p>
        </p:txBody>
      </p:sp>
    </p:spTree>
    <p:extLst>
      <p:ext uri="{BB962C8B-B14F-4D97-AF65-F5344CB8AC3E}">
        <p14:creationId xmlns:p14="http://schemas.microsoft.com/office/powerpoint/2010/main" val="93135271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US" dirty="0" smtClean="0"/>
              <a:t>What did we learn (1)</a:t>
            </a:r>
            <a:endParaRPr lang="en-CA" dirty="0"/>
          </a:p>
        </p:txBody>
      </p:sp>
      <p:sp>
        <p:nvSpPr>
          <p:cNvPr id="3" name="Content Placeholder 2"/>
          <p:cNvSpPr>
            <a:spLocks noGrp="1"/>
          </p:cNvSpPr>
          <p:nvPr>
            <p:ph idx="1"/>
          </p:nvPr>
        </p:nvSpPr>
        <p:spPr>
          <a:xfrm>
            <a:off x="457200" y="980728"/>
            <a:ext cx="8229600" cy="5400600"/>
          </a:xfrm>
        </p:spPr>
        <p:txBody>
          <a:bodyPr>
            <a:normAutofit fontScale="77500" lnSpcReduction="20000"/>
          </a:bodyPr>
          <a:lstStyle/>
          <a:p>
            <a:r>
              <a:rPr lang="en-US" dirty="0" smtClean="0"/>
              <a:t>How do we define health?</a:t>
            </a:r>
          </a:p>
          <a:p>
            <a:r>
              <a:rPr lang="en-US" dirty="0" smtClean="0"/>
              <a:t>What is the difference between disease and illness?</a:t>
            </a:r>
          </a:p>
          <a:p>
            <a:r>
              <a:rPr lang="en-US" dirty="0" smtClean="0"/>
              <a:t>What factors influence disease and illness?</a:t>
            </a:r>
          </a:p>
          <a:p>
            <a:r>
              <a:rPr lang="en-US" dirty="0" smtClean="0"/>
              <a:t>How do we achieve optimum health?</a:t>
            </a:r>
          </a:p>
          <a:p>
            <a:r>
              <a:rPr lang="en-US" dirty="0" smtClean="0"/>
              <a:t>What are the dimensions of optimum health?</a:t>
            </a:r>
          </a:p>
          <a:p>
            <a:r>
              <a:rPr lang="en-US" dirty="0" smtClean="0"/>
              <a:t>Why immunize?</a:t>
            </a:r>
          </a:p>
          <a:p>
            <a:r>
              <a:rPr lang="en-US" dirty="0" smtClean="0"/>
              <a:t>What are acute and chronic diseases?</a:t>
            </a:r>
          </a:p>
          <a:p>
            <a:r>
              <a:rPr lang="en-US" dirty="0" smtClean="0"/>
              <a:t>Give examples of acute and chronic diseases.</a:t>
            </a:r>
          </a:p>
          <a:p>
            <a:r>
              <a:rPr lang="en-US" dirty="0" smtClean="0"/>
              <a:t>Why is the etiology of chronic diseases complex?</a:t>
            </a:r>
          </a:p>
          <a:p>
            <a:r>
              <a:rPr lang="en-US" dirty="0" smtClean="0"/>
              <a:t>What is epidemiology</a:t>
            </a:r>
          </a:p>
          <a:p>
            <a:r>
              <a:rPr lang="en-US" dirty="0" smtClean="0"/>
              <a:t>What is the impact of chronic diseases</a:t>
            </a:r>
          </a:p>
          <a:p>
            <a:r>
              <a:rPr lang="en-US" dirty="0" smtClean="0"/>
              <a:t>What is the epidemiology of chronic diseases in Canada currently and a decade later</a:t>
            </a:r>
          </a:p>
          <a:p>
            <a:r>
              <a:rPr lang="en-US" dirty="0" smtClean="0"/>
              <a:t>What is preventive medicine?</a:t>
            </a:r>
          </a:p>
          <a:p>
            <a:r>
              <a:rPr lang="en-US" dirty="0" smtClean="0"/>
              <a:t>Describe the different types of preventive medicine.</a:t>
            </a:r>
          </a:p>
          <a:p>
            <a:r>
              <a:rPr lang="en-US" dirty="0" smtClean="0"/>
              <a:t>How do we achieve optimum health?</a:t>
            </a:r>
          </a:p>
          <a:p>
            <a:endParaRPr lang="en-US" dirty="0" smtClean="0"/>
          </a:p>
          <a:p>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82</a:t>
            </a:fld>
            <a:endParaRPr lang="en-US"/>
          </a:p>
        </p:txBody>
      </p:sp>
    </p:spTree>
    <p:extLst>
      <p:ext uri="{BB962C8B-B14F-4D97-AF65-F5344CB8AC3E}">
        <p14:creationId xmlns:p14="http://schemas.microsoft.com/office/powerpoint/2010/main" val="1649006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US" dirty="0" smtClean="0"/>
              <a:t>What did we learn (2)</a:t>
            </a:r>
            <a:endParaRPr lang="en-CA" dirty="0"/>
          </a:p>
        </p:txBody>
      </p:sp>
      <p:sp>
        <p:nvSpPr>
          <p:cNvPr id="3" name="Content Placeholder 2"/>
          <p:cNvSpPr>
            <a:spLocks noGrp="1"/>
          </p:cNvSpPr>
          <p:nvPr>
            <p:ph idx="1"/>
          </p:nvPr>
        </p:nvSpPr>
        <p:spPr>
          <a:xfrm>
            <a:off x="467544" y="764704"/>
            <a:ext cx="8229600" cy="5472608"/>
          </a:xfrm>
        </p:spPr>
        <p:txBody>
          <a:bodyPr>
            <a:normAutofit fontScale="77500" lnSpcReduction="20000"/>
          </a:bodyPr>
          <a:lstStyle/>
          <a:p>
            <a:r>
              <a:rPr lang="en-US" dirty="0" smtClean="0"/>
              <a:t>What is conventional medicine?</a:t>
            </a:r>
          </a:p>
          <a:p>
            <a:r>
              <a:rPr lang="en-US" dirty="0" smtClean="0"/>
              <a:t>What is complementary or alternative medicine?49</a:t>
            </a:r>
          </a:p>
          <a:p>
            <a:r>
              <a:rPr lang="en-US" dirty="0" smtClean="0"/>
              <a:t>What CAM therapies are most commonly used in the United States? 50</a:t>
            </a:r>
          </a:p>
          <a:p>
            <a:r>
              <a:rPr lang="en-US" dirty="0" smtClean="0"/>
              <a:t>Name and explain some the common complementary or alternative therapies?52</a:t>
            </a:r>
          </a:p>
          <a:p>
            <a:r>
              <a:rPr lang="en-US" dirty="0" smtClean="0"/>
              <a:t>What are mind-body therapies?53</a:t>
            </a:r>
          </a:p>
          <a:p>
            <a:r>
              <a:rPr lang="en-US" dirty="0" smtClean="0"/>
              <a:t>What are the benefits of mind-body therapies?54</a:t>
            </a:r>
          </a:p>
          <a:p>
            <a:r>
              <a:rPr lang="en-US" dirty="0" smtClean="0"/>
              <a:t>Describe the characteristics of mindful meditation. 55</a:t>
            </a:r>
          </a:p>
          <a:p>
            <a:r>
              <a:rPr lang="en-US" dirty="0" smtClean="0"/>
              <a:t>What is the goal of mindful meditation?55</a:t>
            </a:r>
          </a:p>
          <a:p>
            <a:r>
              <a:rPr lang="en-US" dirty="0" smtClean="0"/>
              <a:t>What are the benefits of mindfulness?55</a:t>
            </a:r>
          </a:p>
          <a:p>
            <a:r>
              <a:rPr lang="en-US" dirty="0" smtClean="0"/>
              <a:t>What are breathing exercises?57</a:t>
            </a:r>
          </a:p>
          <a:p>
            <a:r>
              <a:rPr lang="en-US" dirty="0" smtClean="0"/>
              <a:t>What are the benefits of breathing exercises?57</a:t>
            </a:r>
          </a:p>
          <a:p>
            <a:r>
              <a:rPr lang="en-US" dirty="0" smtClean="0"/>
              <a:t>What is hatha yoga and what are its objectives?58</a:t>
            </a:r>
          </a:p>
          <a:p>
            <a:r>
              <a:rPr lang="en-US" dirty="0" smtClean="0"/>
              <a:t>What are the benefits of hatha yoga?58</a:t>
            </a:r>
          </a:p>
          <a:p>
            <a:r>
              <a:rPr lang="en-US" dirty="0" smtClean="0"/>
              <a:t>How is tai-chi practised?59</a:t>
            </a:r>
          </a:p>
          <a:p>
            <a:pPr marL="0" indent="0">
              <a:buNone/>
            </a:pPr>
            <a:endParaRPr lang="en-US" dirty="0" smtClean="0"/>
          </a:p>
        </p:txBody>
      </p:sp>
      <p:sp>
        <p:nvSpPr>
          <p:cNvPr id="4" name="Slide Number Placeholder 3"/>
          <p:cNvSpPr>
            <a:spLocks noGrp="1"/>
          </p:cNvSpPr>
          <p:nvPr>
            <p:ph type="sldNum" sz="quarter" idx="12"/>
          </p:nvPr>
        </p:nvSpPr>
        <p:spPr/>
        <p:txBody>
          <a:bodyPr/>
          <a:lstStyle/>
          <a:p>
            <a:fld id="{6C93D9FA-D2D4-4D0B-9265-4EBC011233E5}" type="slidenum">
              <a:rPr lang="en-US" smtClean="0"/>
              <a:pPr/>
              <a:t>83</a:t>
            </a:fld>
            <a:endParaRPr lang="en-US"/>
          </a:p>
        </p:txBody>
      </p:sp>
    </p:spTree>
    <p:extLst>
      <p:ext uri="{BB962C8B-B14F-4D97-AF65-F5344CB8AC3E}">
        <p14:creationId xmlns:p14="http://schemas.microsoft.com/office/powerpoint/2010/main" val="191670680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US" dirty="0"/>
              <a:t>What did we learn </a:t>
            </a:r>
            <a:r>
              <a:rPr lang="en-US" dirty="0" smtClean="0"/>
              <a:t>(3)</a:t>
            </a:r>
            <a:endParaRPr lang="en-CA" dirty="0"/>
          </a:p>
        </p:txBody>
      </p:sp>
      <p:sp>
        <p:nvSpPr>
          <p:cNvPr id="3" name="Content Placeholder 2"/>
          <p:cNvSpPr>
            <a:spLocks noGrp="1"/>
          </p:cNvSpPr>
          <p:nvPr>
            <p:ph idx="1"/>
          </p:nvPr>
        </p:nvSpPr>
        <p:spPr>
          <a:xfrm>
            <a:off x="467544" y="1052736"/>
            <a:ext cx="8229600" cy="5184576"/>
          </a:xfrm>
        </p:spPr>
        <p:txBody>
          <a:bodyPr>
            <a:normAutofit fontScale="77500" lnSpcReduction="20000"/>
          </a:bodyPr>
          <a:lstStyle/>
          <a:p>
            <a:r>
              <a:rPr lang="en-CA" dirty="0" smtClean="0"/>
              <a:t>What are the benefits of tai-chi?59</a:t>
            </a:r>
          </a:p>
          <a:p>
            <a:r>
              <a:rPr lang="en-CA" dirty="0" smtClean="0"/>
              <a:t>What is acupuncture and what are its benefits?60</a:t>
            </a:r>
          </a:p>
          <a:p>
            <a:r>
              <a:rPr lang="en-CA" dirty="0" smtClean="0"/>
              <a:t>Name some types of relaxation techniques 62</a:t>
            </a:r>
          </a:p>
          <a:p>
            <a:r>
              <a:rPr lang="en-CA" dirty="0" smtClean="0"/>
              <a:t>What is the recommended </a:t>
            </a:r>
            <a:r>
              <a:rPr lang="en-CA" dirty="0" err="1" smtClean="0"/>
              <a:t>Vit</a:t>
            </a:r>
            <a:r>
              <a:rPr lang="en-CA" dirty="0" smtClean="0"/>
              <a:t> D intake in Canada?64</a:t>
            </a:r>
          </a:p>
          <a:p>
            <a:r>
              <a:rPr lang="en-CA" dirty="0" smtClean="0"/>
              <a:t>What is </a:t>
            </a:r>
            <a:r>
              <a:rPr lang="en-CA" dirty="0" err="1" smtClean="0"/>
              <a:t>ayurvedic</a:t>
            </a:r>
            <a:r>
              <a:rPr lang="en-CA" dirty="0" smtClean="0"/>
              <a:t> medicine?65</a:t>
            </a:r>
          </a:p>
          <a:p>
            <a:r>
              <a:rPr lang="en-CA" dirty="0" smtClean="0"/>
              <a:t>Name some of the energy medicines?66</a:t>
            </a:r>
          </a:p>
          <a:p>
            <a:r>
              <a:rPr lang="en-CA" dirty="0" smtClean="0"/>
              <a:t>What is Traditional Chinese Medicine?67</a:t>
            </a:r>
          </a:p>
          <a:p>
            <a:r>
              <a:rPr lang="en-CA" dirty="0" smtClean="0"/>
              <a:t>According to Chinese philosophy what  is Yin and Yang?68</a:t>
            </a:r>
          </a:p>
          <a:p>
            <a:r>
              <a:rPr lang="en-CA" dirty="0" smtClean="0"/>
              <a:t>What is </a:t>
            </a:r>
            <a:r>
              <a:rPr lang="en-CA" dirty="0" err="1" smtClean="0"/>
              <a:t>Ayurvedic</a:t>
            </a:r>
            <a:r>
              <a:rPr lang="en-CA" dirty="0" smtClean="0"/>
              <a:t> medicine?69</a:t>
            </a:r>
          </a:p>
          <a:p>
            <a:r>
              <a:rPr lang="en-CA" dirty="0" smtClean="0"/>
              <a:t>Name the different chakras and the parts of the body they control?70</a:t>
            </a:r>
          </a:p>
          <a:p>
            <a:r>
              <a:rPr lang="en-CA" dirty="0" smtClean="0"/>
              <a:t>What are the colors of the different chakras?71</a:t>
            </a:r>
          </a:p>
          <a:p>
            <a:r>
              <a:rPr lang="en-CA" dirty="0" smtClean="0"/>
              <a:t>What is Marma?72</a:t>
            </a:r>
          </a:p>
          <a:p>
            <a:r>
              <a:rPr lang="en-CA" dirty="0" smtClean="0"/>
              <a:t>What is naturopathy?74</a:t>
            </a:r>
          </a:p>
          <a:p>
            <a:r>
              <a:rPr lang="en-CA" dirty="0" smtClean="0"/>
              <a:t>How is holistic medicine different from Western Medicine?76</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84</a:t>
            </a:fld>
            <a:endParaRPr lang="en-US"/>
          </a:p>
        </p:txBody>
      </p:sp>
    </p:spTree>
    <p:extLst>
      <p:ext uri="{BB962C8B-B14F-4D97-AF65-F5344CB8AC3E}">
        <p14:creationId xmlns:p14="http://schemas.microsoft.com/office/powerpoint/2010/main" val="179523491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US" dirty="0"/>
              <a:t>What did we learn </a:t>
            </a:r>
            <a:r>
              <a:rPr lang="en-US" dirty="0" smtClean="0"/>
              <a:t>(4)</a:t>
            </a:r>
            <a:endParaRPr lang="en-CA" dirty="0"/>
          </a:p>
        </p:txBody>
      </p:sp>
      <p:sp>
        <p:nvSpPr>
          <p:cNvPr id="3" name="Content Placeholder 2"/>
          <p:cNvSpPr>
            <a:spLocks noGrp="1"/>
          </p:cNvSpPr>
          <p:nvPr>
            <p:ph idx="1"/>
          </p:nvPr>
        </p:nvSpPr>
        <p:spPr>
          <a:xfrm>
            <a:off x="395536" y="1052736"/>
            <a:ext cx="8229600" cy="4525963"/>
          </a:xfrm>
        </p:spPr>
        <p:txBody>
          <a:bodyPr>
            <a:normAutofit fontScale="92500"/>
          </a:bodyPr>
          <a:lstStyle/>
          <a:p>
            <a:r>
              <a:rPr lang="en-US" dirty="0" smtClean="0"/>
              <a:t>What are the key principles of naturopathy?77</a:t>
            </a:r>
            <a:endParaRPr lang="en-US" dirty="0"/>
          </a:p>
          <a:p>
            <a:r>
              <a:rPr lang="en-US" dirty="0" smtClean="0"/>
              <a:t>What </a:t>
            </a:r>
            <a:r>
              <a:rPr lang="en-US" dirty="0"/>
              <a:t>is integrative </a:t>
            </a:r>
            <a:r>
              <a:rPr lang="en-US" dirty="0" smtClean="0"/>
              <a:t>medicine?78</a:t>
            </a:r>
          </a:p>
          <a:p>
            <a:r>
              <a:rPr lang="en-US" dirty="0" smtClean="0"/>
              <a:t>What are the principles of integrative medicine?79</a:t>
            </a:r>
          </a:p>
          <a:p>
            <a:r>
              <a:rPr lang="en-US" dirty="0" smtClean="0"/>
              <a:t>What are the components of the holistic wheel?80</a:t>
            </a:r>
          </a:p>
          <a:p>
            <a:endParaRPr lang="en-US" dirty="0"/>
          </a:p>
          <a:p>
            <a:r>
              <a:rPr lang="en-US" dirty="0"/>
              <a:t>What are the current health problems in Canada?</a:t>
            </a:r>
          </a:p>
          <a:p>
            <a:r>
              <a:rPr lang="en-US" dirty="0"/>
              <a:t>How can we address the current health problems in Canada</a:t>
            </a:r>
            <a:r>
              <a:rPr lang="en-US" dirty="0" smtClean="0"/>
              <a:t>?</a:t>
            </a:r>
          </a:p>
          <a:p>
            <a:r>
              <a:rPr lang="en-CA" dirty="0" smtClean="0"/>
              <a:t>What is the role of CAM </a:t>
            </a:r>
            <a:r>
              <a:rPr lang="en-CA" smtClean="0"/>
              <a:t>in Canada?</a:t>
            </a:r>
            <a:endParaRPr lang="en-CA" dirty="0"/>
          </a:p>
        </p:txBody>
      </p:sp>
      <p:sp>
        <p:nvSpPr>
          <p:cNvPr id="4" name="Slide Number Placeholder 3"/>
          <p:cNvSpPr>
            <a:spLocks noGrp="1"/>
          </p:cNvSpPr>
          <p:nvPr>
            <p:ph type="sldNum" sz="quarter" idx="12"/>
          </p:nvPr>
        </p:nvSpPr>
        <p:spPr/>
        <p:txBody>
          <a:bodyPr/>
          <a:lstStyle/>
          <a:p>
            <a:fld id="{6C93D9FA-D2D4-4D0B-9265-4EBC011233E5}" type="slidenum">
              <a:rPr lang="en-US" smtClean="0"/>
              <a:pPr/>
              <a:t>85</a:t>
            </a:fld>
            <a:endParaRPr lang="en-US"/>
          </a:p>
        </p:txBody>
      </p:sp>
    </p:spTree>
    <p:extLst>
      <p:ext uri="{BB962C8B-B14F-4D97-AF65-F5344CB8AC3E}">
        <p14:creationId xmlns:p14="http://schemas.microsoft.com/office/powerpoint/2010/main" val="93714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6296</TotalTime>
  <Words>5974</Words>
  <Application>Microsoft Macintosh PowerPoint</Application>
  <PresentationFormat>On-screen Show (4:3)</PresentationFormat>
  <Paragraphs>768</Paragraphs>
  <Slides>85</Slides>
  <Notes>45</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85</vt:i4>
      </vt:variant>
    </vt:vector>
  </HeadingPairs>
  <TitlesOfParts>
    <vt:vector size="97" baseType="lpstr">
      <vt:lpstr>Albertus MT</vt:lpstr>
      <vt:lpstr>Book Antiqua</vt:lpstr>
      <vt:lpstr>Calibri</vt:lpstr>
      <vt:lpstr>Georgia</vt:lpstr>
      <vt:lpstr>Mangal</vt:lpstr>
      <vt:lpstr>MS PGothic</vt:lpstr>
      <vt:lpstr>ＭＳ Ｐゴシック</vt:lpstr>
      <vt:lpstr>Times</vt:lpstr>
      <vt:lpstr>Times New Roman</vt:lpstr>
      <vt:lpstr>Arial</vt:lpstr>
      <vt:lpstr>Office Theme</vt:lpstr>
      <vt:lpstr>Chart</vt:lpstr>
      <vt:lpstr>What do you think?</vt:lpstr>
      <vt:lpstr>What do you think?</vt:lpstr>
      <vt:lpstr>Learning objectives for Health, illness and disease</vt:lpstr>
      <vt:lpstr>Definition of health, illness and disease (1)</vt:lpstr>
      <vt:lpstr>Definition of health, illness and disease (3): World Health Organization definition</vt:lpstr>
      <vt:lpstr>Definition of health, illness and disease (4) Modern definitions</vt:lpstr>
      <vt:lpstr>Disease and illness (1)</vt:lpstr>
      <vt:lpstr>Disease and Ilness (2)</vt:lpstr>
      <vt:lpstr>Disease and illness (3)</vt:lpstr>
      <vt:lpstr>Disease and illness (4)</vt:lpstr>
      <vt:lpstr>Disease and illness</vt:lpstr>
      <vt:lpstr>Review questions for discussion</vt:lpstr>
      <vt:lpstr>Immunization schedule at a glance</vt:lpstr>
      <vt:lpstr>PowerPoint Presentation</vt:lpstr>
      <vt:lpstr>PowerPoint Presentation</vt:lpstr>
      <vt:lpstr>Learning objectives for acute and chronic diseases</vt:lpstr>
      <vt:lpstr>Types of diseases</vt:lpstr>
      <vt:lpstr>Chronic diseases (1)</vt:lpstr>
      <vt:lpstr>Chronic diseases (2)</vt:lpstr>
      <vt:lpstr>Acute and chronic diseases</vt:lpstr>
      <vt:lpstr>Etiology of acute and chronic diseases</vt:lpstr>
      <vt:lpstr>Epidemiology </vt:lpstr>
      <vt:lpstr>Trends in disease related deaths in Canada, from chronic conditions: 1960-1995</vt:lpstr>
      <vt:lpstr>Incidence and mortality from selected cancers in males, 1970-1998</vt:lpstr>
      <vt:lpstr>Epidemiology of chronic diseases</vt:lpstr>
      <vt:lpstr>PowerPoint Presentation</vt:lpstr>
      <vt:lpstr>Natural history of chronic illness (1)</vt:lpstr>
      <vt:lpstr>Natural history of chronic diseases</vt:lpstr>
      <vt:lpstr>Natural history of chronic diseases (2)</vt:lpstr>
      <vt:lpstr>PowerPoint Presentation</vt:lpstr>
      <vt:lpstr>Impact of chronic diseases (1)</vt:lpstr>
      <vt:lpstr>Impact of chronic diseases (2)</vt:lpstr>
      <vt:lpstr>How healthy are Canadians?</vt:lpstr>
      <vt:lpstr>PowerPoint Presentation</vt:lpstr>
      <vt:lpstr>PowerPoint Presentation</vt:lpstr>
      <vt:lpstr>Discussion time in class</vt:lpstr>
      <vt:lpstr>PowerPoint Presentation</vt:lpstr>
      <vt:lpstr>Disease and illness</vt:lpstr>
      <vt:lpstr>Conventional and alternative medicine Section 1 - Learning Objectives</vt:lpstr>
      <vt:lpstr>Conventional Medicine</vt:lpstr>
      <vt:lpstr>Conventional Medicine</vt:lpstr>
      <vt:lpstr>Health Promotion</vt:lpstr>
      <vt:lpstr>Health Promotion</vt:lpstr>
      <vt:lpstr>Providers of conventional medicine</vt:lpstr>
      <vt:lpstr>Allied Health Professionals</vt:lpstr>
      <vt:lpstr>Types of care</vt:lpstr>
      <vt:lpstr>Health promotion</vt:lpstr>
      <vt:lpstr>Learning Objectives for complementary and alternative medicine</vt:lpstr>
      <vt:lpstr>Complementary and Alternative Medicine (CAM) </vt:lpstr>
      <vt:lpstr>Use of CAM in the United States</vt:lpstr>
      <vt:lpstr>Statistics and Trends in the  Use of CAM</vt:lpstr>
      <vt:lpstr>Categories of CAM Therapies</vt:lpstr>
      <vt:lpstr>Types of Mind-Body Therapies</vt:lpstr>
      <vt:lpstr>Mind body medicine</vt:lpstr>
      <vt:lpstr>Mindful Meditation</vt:lpstr>
      <vt:lpstr>PowerPoint Presentation</vt:lpstr>
      <vt:lpstr>Breathing exercises</vt:lpstr>
      <vt:lpstr>Yoga</vt:lpstr>
      <vt:lpstr>T’ai Chi Ch’uan and Qigong</vt:lpstr>
      <vt:lpstr>Acupuncture</vt:lpstr>
      <vt:lpstr>Acupuncture points</vt:lpstr>
      <vt:lpstr>Relaxation Techniques</vt:lpstr>
      <vt:lpstr>Manipulative and  Body-Based Practices</vt:lpstr>
      <vt:lpstr>Natural Products</vt:lpstr>
      <vt:lpstr>Herbal Medicines</vt:lpstr>
      <vt:lpstr>Energy Medicine</vt:lpstr>
      <vt:lpstr>Traditional Chinese Medicine</vt:lpstr>
      <vt:lpstr>PowerPoint Presentation</vt:lpstr>
      <vt:lpstr>Ayurvedic Medicine</vt:lpstr>
      <vt:lpstr>Chakras in Ayurveda</vt:lpstr>
      <vt:lpstr>Chakras</vt:lpstr>
      <vt:lpstr>Marma</vt:lpstr>
      <vt:lpstr>Curanderismo and  Native American Healing</vt:lpstr>
      <vt:lpstr>Naturopathy</vt:lpstr>
      <vt:lpstr>Section 3 - Learning Objectives</vt:lpstr>
      <vt:lpstr>Holistic Medicine</vt:lpstr>
      <vt:lpstr>Principles of Holistic Medicine</vt:lpstr>
      <vt:lpstr>Integrative Medicine</vt:lpstr>
      <vt:lpstr>Principles of Integrative Medicine</vt:lpstr>
      <vt:lpstr>PowerPoint Presentation</vt:lpstr>
      <vt:lpstr>PowerPoint Presentation</vt:lpstr>
      <vt:lpstr>What did we learn (1)</vt:lpstr>
      <vt:lpstr>What did we learn (2)</vt:lpstr>
      <vt:lpstr>What did we learn (3)</vt:lpstr>
      <vt:lpstr>What did we learn (4)</vt:lpstr>
    </vt:vector>
  </TitlesOfParts>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James Gomes</dc:creator>
  <cp:lastModifiedBy>joud.abunaqoos@gmail.com</cp:lastModifiedBy>
  <cp:revision>90</cp:revision>
  <dcterms:created xsi:type="dcterms:W3CDTF">2010-09-02T17:51:16Z</dcterms:created>
  <dcterms:modified xsi:type="dcterms:W3CDTF">2017-09-21T18:49:31Z</dcterms:modified>
</cp:coreProperties>
</file>