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handoutMasterIdLst>
    <p:handoutMasterId r:id="rId43"/>
  </p:handoutMasterIdLst>
  <p:sldIdLst>
    <p:sldId id="637" r:id="rId2"/>
    <p:sldId id="701" r:id="rId3"/>
    <p:sldId id="752" r:id="rId4"/>
    <p:sldId id="697" r:id="rId5"/>
    <p:sldId id="665" r:id="rId6"/>
    <p:sldId id="657" r:id="rId7"/>
    <p:sldId id="722" r:id="rId8"/>
    <p:sldId id="760" r:id="rId9"/>
    <p:sldId id="723" r:id="rId10"/>
    <p:sldId id="725" r:id="rId11"/>
    <p:sldId id="724" r:id="rId12"/>
    <p:sldId id="728" r:id="rId13"/>
    <p:sldId id="730" r:id="rId14"/>
    <p:sldId id="709" r:id="rId15"/>
    <p:sldId id="710" r:id="rId16"/>
    <p:sldId id="778" r:id="rId17"/>
    <p:sldId id="779" r:id="rId18"/>
    <p:sldId id="737" r:id="rId19"/>
    <p:sldId id="777" r:id="rId20"/>
    <p:sldId id="765" r:id="rId21"/>
    <p:sldId id="717" r:id="rId22"/>
    <p:sldId id="714" r:id="rId23"/>
    <p:sldId id="642" r:id="rId24"/>
    <p:sldId id="751" r:id="rId25"/>
    <p:sldId id="719" r:id="rId26"/>
    <p:sldId id="753" r:id="rId27"/>
    <p:sldId id="766" r:id="rId28"/>
    <p:sldId id="726" r:id="rId29"/>
    <p:sldId id="742" r:id="rId30"/>
    <p:sldId id="767" r:id="rId31"/>
    <p:sldId id="758" r:id="rId32"/>
    <p:sldId id="769" r:id="rId33"/>
    <p:sldId id="756" r:id="rId34"/>
    <p:sldId id="757" r:id="rId35"/>
    <p:sldId id="770" r:id="rId36"/>
    <p:sldId id="774" r:id="rId37"/>
    <p:sldId id="775" r:id="rId38"/>
    <p:sldId id="762" r:id="rId39"/>
    <p:sldId id="763" r:id="rId40"/>
    <p:sldId id="771" r:id="rId41"/>
  </p:sldIdLst>
  <p:sldSz cx="9144000" cy="6858000" type="screen4x3"/>
  <p:notesSz cx="7023100" cy="93091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68" autoAdjust="0"/>
    <p:restoredTop sz="90971" autoAdjust="0"/>
  </p:normalViewPr>
  <p:slideViewPr>
    <p:cSldViewPr>
      <p:cViewPr varScale="1">
        <p:scale>
          <a:sx n="83" d="100"/>
          <a:sy n="83" d="100"/>
        </p:scale>
        <p:origin x="-147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3042648" cy="465376"/>
          </a:xfrm>
          <a:prstGeom prst="rect">
            <a:avLst/>
          </a:prstGeom>
        </p:spPr>
        <p:txBody>
          <a:bodyPr vert="horz" lIns="92195" tIns="46098" rIns="92195" bIns="46098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978851" y="0"/>
            <a:ext cx="3042648" cy="465376"/>
          </a:xfrm>
          <a:prstGeom prst="rect">
            <a:avLst/>
          </a:prstGeom>
        </p:spPr>
        <p:txBody>
          <a:bodyPr vert="horz" lIns="92195" tIns="46098" rIns="92195" bIns="46098" rtlCol="0"/>
          <a:lstStyle>
            <a:lvl1pPr algn="r">
              <a:defRPr sz="1200"/>
            </a:lvl1pPr>
          </a:lstStyle>
          <a:p>
            <a:fld id="{1AB6C948-D0BC-4FD1-A6BC-6A117BFFCC0C}" type="datetimeFigureOut">
              <a:rPr lang="en-US" smtClean="0"/>
              <a:t>9/11/2013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3" y="8842128"/>
            <a:ext cx="3042648" cy="465375"/>
          </a:xfrm>
          <a:prstGeom prst="rect">
            <a:avLst/>
          </a:prstGeom>
        </p:spPr>
        <p:txBody>
          <a:bodyPr vert="horz" lIns="92195" tIns="46098" rIns="92195" bIns="46098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978851" y="8842128"/>
            <a:ext cx="3042648" cy="465375"/>
          </a:xfrm>
          <a:prstGeom prst="rect">
            <a:avLst/>
          </a:prstGeom>
        </p:spPr>
        <p:txBody>
          <a:bodyPr vert="horz" lIns="92195" tIns="46098" rIns="92195" bIns="46098" rtlCol="0" anchor="b"/>
          <a:lstStyle>
            <a:lvl1pPr algn="r">
              <a:defRPr sz="1200"/>
            </a:lvl1pPr>
          </a:lstStyle>
          <a:p>
            <a:fld id="{7DBE3686-B411-48AB-941C-C4E8F3065F8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6259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3043343" cy="465455"/>
          </a:xfrm>
          <a:prstGeom prst="rect">
            <a:avLst/>
          </a:prstGeom>
        </p:spPr>
        <p:txBody>
          <a:bodyPr vert="horz" lIns="93309" tIns="46656" rIns="93309" bIns="46656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978135" y="0"/>
            <a:ext cx="3043343" cy="465455"/>
          </a:xfrm>
          <a:prstGeom prst="rect">
            <a:avLst/>
          </a:prstGeom>
        </p:spPr>
        <p:txBody>
          <a:bodyPr vert="horz" lIns="93309" tIns="46656" rIns="93309" bIns="46656" rtlCol="0"/>
          <a:lstStyle>
            <a:lvl1pPr algn="r">
              <a:defRPr sz="1200"/>
            </a:lvl1pPr>
          </a:lstStyle>
          <a:p>
            <a:fld id="{935CE84B-4C1B-4B04-8003-D92D6713E9B9}" type="datetimeFigureOut">
              <a:rPr lang="fr-CA" smtClean="0"/>
              <a:t>2013-09-11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85863" y="698500"/>
            <a:ext cx="4651375" cy="34893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09" tIns="46656" rIns="93309" bIns="46656" rtlCol="0" anchor="ctr"/>
          <a:lstStyle/>
          <a:p>
            <a:endParaRPr lang="fr-CA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702310" y="4421825"/>
            <a:ext cx="5618480" cy="4189095"/>
          </a:xfrm>
          <a:prstGeom prst="rect">
            <a:avLst/>
          </a:prstGeom>
        </p:spPr>
        <p:txBody>
          <a:bodyPr vert="horz" lIns="93309" tIns="46656" rIns="93309" bIns="46656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3" y="8842029"/>
            <a:ext cx="3043343" cy="465455"/>
          </a:xfrm>
          <a:prstGeom prst="rect">
            <a:avLst/>
          </a:prstGeom>
        </p:spPr>
        <p:txBody>
          <a:bodyPr vert="horz" lIns="93309" tIns="46656" rIns="93309" bIns="46656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978135" y="8842029"/>
            <a:ext cx="3043343" cy="465455"/>
          </a:xfrm>
          <a:prstGeom prst="rect">
            <a:avLst/>
          </a:prstGeom>
        </p:spPr>
        <p:txBody>
          <a:bodyPr vert="horz" lIns="93309" tIns="46656" rIns="93309" bIns="46656" rtlCol="0" anchor="b"/>
          <a:lstStyle>
            <a:lvl1pPr algn="r">
              <a:defRPr sz="1200"/>
            </a:lvl1pPr>
          </a:lstStyle>
          <a:p>
            <a:fld id="{763686A3-87AC-4D2B-8620-3A0BF0AE57EE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95576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povertydata.worldbank.org/poverty/home/" TargetMode="External"/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3" Type="http://schemas.openxmlformats.org/officeDocument/2006/relationships/hyperlink" Target="http://hdr.undp.org/en/statistics/data/hd_map/hpi/" TargetMode="External"/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85863" y="698500"/>
            <a:ext cx="4651375" cy="3489325"/>
          </a:xfrm>
          <a:ln/>
        </p:spPr>
      </p:sp>
      <p:sp>
        <p:nvSpPr>
          <p:cNvPr id="38915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8916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3352CA-71E1-443D-8E52-75B02043FC21}" type="slidenum">
              <a:rPr lang="fr-FR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C’EST VRAI QU’ON A PAS VU BCP SUR LA PAUVRETÉ. </a:t>
            </a:r>
            <a:r>
              <a:rPr lang="en-US" dirty="0" err="1" smtClean="0"/>
              <a:t>Pauvreté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chronique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transitioire</a:t>
            </a:r>
            <a:r>
              <a:rPr lang="en-US" baseline="0" dirty="0" smtClean="0"/>
              <a:t> ? ; </a:t>
            </a:r>
            <a:r>
              <a:rPr lang="en-US" baseline="0" dirty="0" err="1" smtClean="0"/>
              <a:t>pauvreté</a:t>
            </a:r>
            <a:r>
              <a:rPr lang="en-US" baseline="0" dirty="0" smtClean="0"/>
              <a:t> </a:t>
            </a:r>
            <a:r>
              <a:rPr lang="en-US" baseline="0" dirty="0" err="1" smtClean="0"/>
              <a:t>urbaine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rurale</a:t>
            </a:r>
            <a:r>
              <a:rPr lang="en-US" baseline="0" dirty="0" smtClean="0"/>
              <a:t>; </a:t>
            </a:r>
            <a:r>
              <a:rPr lang="en-US" baseline="0" dirty="0" err="1" smtClean="0"/>
              <a:t>seuils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nationaux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pauvreté</a:t>
            </a:r>
            <a:r>
              <a:rPr lang="en-US" baseline="0" dirty="0" smtClean="0"/>
              <a:t> ; </a:t>
            </a:r>
            <a:r>
              <a:rPr lang="en-US" baseline="0" dirty="0" err="1" smtClean="0"/>
              <a:t>voir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dans</a:t>
            </a:r>
            <a:r>
              <a:rPr lang="en-US" baseline="0" dirty="0" smtClean="0"/>
              <a:t> un </a:t>
            </a:r>
            <a:r>
              <a:rPr lang="en-US" baseline="0" dirty="0" err="1" smtClean="0"/>
              <a:t>autre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cours</a:t>
            </a:r>
            <a:r>
              <a:rPr lang="en-US" baseline="0" dirty="0" smtClean="0"/>
              <a:t>…. </a:t>
            </a:r>
          </a:p>
          <a:p>
            <a:r>
              <a:rPr lang="en-US" baseline="0" dirty="0" err="1" smtClean="0"/>
              <a:t>Indice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d’intensité</a:t>
            </a:r>
            <a:r>
              <a:rPr lang="en-US" baseline="0" dirty="0" smtClean="0"/>
              <a:t> de la </a:t>
            </a:r>
            <a:r>
              <a:rPr lang="en-US" baseline="0" dirty="0" err="1" smtClean="0"/>
              <a:t>pauvreté</a:t>
            </a:r>
            <a:r>
              <a:rPr lang="en-US" baseline="0" dirty="0" smtClean="0"/>
              <a:t>. </a:t>
            </a:r>
          </a:p>
          <a:p>
            <a:r>
              <a:rPr lang="en-US" baseline="0" dirty="0" err="1" smtClean="0"/>
              <a:t>Croissance</a:t>
            </a:r>
            <a:r>
              <a:rPr lang="en-US" baseline="0" dirty="0" smtClean="0"/>
              <a:t> et </a:t>
            </a:r>
            <a:r>
              <a:rPr lang="en-US" baseline="0" dirty="0" err="1" smtClean="0"/>
              <a:t>pauvreté</a:t>
            </a:r>
            <a:r>
              <a:rPr lang="en-US" baseline="0" dirty="0" smtClean="0"/>
              <a:t>: </a:t>
            </a:r>
            <a:r>
              <a:rPr lang="en-US" baseline="0" dirty="0" err="1" smtClean="0"/>
              <a:t>croissance</a:t>
            </a:r>
            <a:r>
              <a:rPr lang="en-US" baseline="0" dirty="0" smtClean="0"/>
              <a:t> </a:t>
            </a:r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C’EST VRAI QU’ON A PAS VU BCP SUR LA PAUVRETÉ. </a:t>
            </a:r>
            <a:r>
              <a:rPr lang="en-US" dirty="0" err="1" smtClean="0"/>
              <a:t>Pauvreté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chronique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transitioire</a:t>
            </a:r>
            <a:r>
              <a:rPr lang="en-US" baseline="0" dirty="0" smtClean="0"/>
              <a:t> ? ; </a:t>
            </a:r>
            <a:r>
              <a:rPr lang="en-US" baseline="0" dirty="0" err="1" smtClean="0"/>
              <a:t>pauvreté</a:t>
            </a:r>
            <a:r>
              <a:rPr lang="en-US" baseline="0" dirty="0" smtClean="0"/>
              <a:t> </a:t>
            </a:r>
            <a:r>
              <a:rPr lang="en-US" baseline="0" dirty="0" err="1" smtClean="0"/>
              <a:t>urbaine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rurale</a:t>
            </a:r>
            <a:r>
              <a:rPr lang="en-US" baseline="0" dirty="0" smtClean="0"/>
              <a:t>; </a:t>
            </a:r>
            <a:r>
              <a:rPr lang="en-US" baseline="0" dirty="0" err="1" smtClean="0"/>
              <a:t>seuils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nationaux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pauvreté</a:t>
            </a:r>
            <a:r>
              <a:rPr lang="en-US" baseline="0" dirty="0" smtClean="0"/>
              <a:t> ; </a:t>
            </a:r>
            <a:r>
              <a:rPr lang="en-US" baseline="0" dirty="0" err="1" smtClean="0"/>
              <a:t>voir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dans</a:t>
            </a:r>
            <a:r>
              <a:rPr lang="en-US" baseline="0" dirty="0" smtClean="0"/>
              <a:t> un </a:t>
            </a:r>
            <a:r>
              <a:rPr lang="en-US" baseline="0" dirty="0" err="1" smtClean="0"/>
              <a:t>autre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cours</a:t>
            </a:r>
            <a:r>
              <a:rPr lang="en-US" baseline="0" dirty="0" smtClean="0"/>
              <a:t>…. </a:t>
            </a:r>
          </a:p>
          <a:p>
            <a:r>
              <a:rPr lang="en-US" baseline="0" dirty="0" err="1" smtClean="0"/>
              <a:t>Indice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d’intensité</a:t>
            </a:r>
            <a:r>
              <a:rPr lang="en-US" baseline="0" dirty="0" smtClean="0"/>
              <a:t> de la </a:t>
            </a:r>
            <a:r>
              <a:rPr lang="en-US" baseline="0" dirty="0" err="1" smtClean="0"/>
              <a:t>pauvreté</a:t>
            </a:r>
            <a:r>
              <a:rPr lang="en-US" baseline="0" dirty="0" smtClean="0"/>
              <a:t>. </a:t>
            </a:r>
          </a:p>
          <a:p>
            <a:r>
              <a:rPr lang="en-US" baseline="0" dirty="0" err="1" smtClean="0"/>
              <a:t>Croissance</a:t>
            </a:r>
            <a:r>
              <a:rPr lang="en-US" baseline="0" dirty="0" smtClean="0"/>
              <a:t> et </a:t>
            </a:r>
            <a:r>
              <a:rPr lang="en-US" baseline="0" dirty="0" err="1" smtClean="0"/>
              <a:t>pauvreté</a:t>
            </a:r>
            <a:r>
              <a:rPr lang="en-US" baseline="0" dirty="0" smtClean="0"/>
              <a:t>: </a:t>
            </a:r>
            <a:r>
              <a:rPr lang="en-US" baseline="0" dirty="0" err="1" smtClean="0"/>
              <a:t>croissance</a:t>
            </a:r>
            <a:r>
              <a:rPr lang="en-US" baseline="0" dirty="0" smtClean="0"/>
              <a:t> </a:t>
            </a:r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4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5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6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Divisions</a:t>
            </a:r>
            <a:r>
              <a:rPr lang="fr-CA" baseline="0" dirty="0" smtClean="0"/>
              <a:t> politiques </a:t>
            </a:r>
          </a:p>
          <a:p>
            <a:r>
              <a:rPr lang="fr-CA" baseline="0" dirty="0" smtClean="0"/>
              <a:t>Divisions historiques</a:t>
            </a:r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7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err="1" smtClean="0"/>
              <a:t>Avnat</a:t>
            </a:r>
            <a:r>
              <a:rPr lang="fr-CA" dirty="0" smtClean="0"/>
              <a:t>: sauvages,</a:t>
            </a:r>
            <a:r>
              <a:rPr lang="fr-CA" baseline="0" dirty="0" smtClean="0"/>
              <a:t> </a:t>
            </a:r>
            <a:r>
              <a:rPr lang="fr-CA" baseline="0" dirty="0" err="1" smtClean="0"/>
              <a:t>barrables</a:t>
            </a:r>
            <a:r>
              <a:rPr lang="fr-CA" baseline="0" dirty="0" smtClean="0"/>
              <a:t>, </a:t>
            </a:r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8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9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10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11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12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13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14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15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16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IDH: </a:t>
            </a:r>
          </a:p>
          <a:p>
            <a:r>
              <a:rPr lang="fr-CA" dirty="0" smtClean="0"/>
              <a:t>Espérance de vie</a:t>
            </a:r>
          </a:p>
          <a:p>
            <a:r>
              <a:rPr lang="fr-CA" dirty="0" smtClean="0"/>
              <a:t>Accès à l’éducation: instruction moyenne ? + espérance</a:t>
            </a:r>
            <a:r>
              <a:rPr lang="fr-CA" baseline="0" dirty="0" smtClean="0"/>
              <a:t> d’éducation + revenu par habitant</a:t>
            </a:r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17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18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19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20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21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22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23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err="1" smtClean="0"/>
              <a:t>Pauvreté</a:t>
            </a:r>
            <a:r>
              <a:rPr lang="en-US" dirty="0" smtClean="0"/>
              <a:t> </a:t>
            </a:r>
            <a:r>
              <a:rPr lang="en-US" dirty="0" err="1" smtClean="0"/>
              <a:t>monétaire</a:t>
            </a:r>
            <a:r>
              <a:rPr lang="en-US" dirty="0" smtClean="0"/>
              <a:t>: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pauvreté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extrême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selon</a:t>
            </a:r>
            <a:r>
              <a:rPr lang="en-US" baseline="0" dirty="0" smtClean="0"/>
              <a:t> la BM, en 2012; source: </a:t>
            </a:r>
            <a:r>
              <a:rPr lang="fr-CA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http://povertydata.worldbank.org/poverty/home/</a:t>
            </a:r>
            <a:endParaRPr lang="fr-CA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24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550 m pauvres extrême en Asie du Sud (2008) = 44% des pauvres du monde</a:t>
            </a:r>
          </a:p>
          <a:p>
            <a:r>
              <a:rPr lang="fr-CA" dirty="0" smtClean="0"/>
              <a:t>375 en </a:t>
            </a:r>
            <a:r>
              <a:rPr lang="fr-CA" dirty="0" err="1" smtClean="0"/>
              <a:t>Afrque</a:t>
            </a:r>
            <a:r>
              <a:rPr lang="fr-CA" dirty="0" smtClean="0"/>
              <a:t> sub-saharienne</a:t>
            </a:r>
            <a:r>
              <a:rPr lang="fr-CA" baseline="0" dirty="0" smtClean="0"/>
              <a:t> = 30% des pauvres du monde </a:t>
            </a:r>
            <a:endParaRPr lang="fr-CA" dirty="0" smtClean="0"/>
          </a:p>
          <a:p>
            <a:r>
              <a:rPr lang="fr-CA" dirty="0" smtClean="0"/>
              <a:t>265 m en Asie de l’Est: 21 % des</a:t>
            </a:r>
            <a:r>
              <a:rPr lang="fr-CA" baseline="0" dirty="0" smtClean="0"/>
              <a:t> pauvres du monde. </a:t>
            </a:r>
          </a:p>
          <a:p>
            <a:endParaRPr lang="fr-CA" baseline="0" dirty="0" smtClean="0"/>
          </a:p>
          <a:p>
            <a:r>
              <a:rPr lang="fr-CA" baseline="0" dirty="0" smtClean="0"/>
              <a:t>Je ne veux pas diminuer l’importance de travailler sur </a:t>
            </a:r>
            <a:r>
              <a:rPr lang="fr-CA" baseline="0" dirty="0" err="1" smtClean="0"/>
              <a:t>lAFrique</a:t>
            </a:r>
            <a:r>
              <a:rPr lang="fr-CA" baseline="0" dirty="0" smtClean="0"/>
              <a:t>, on c’est que parmi les pauvres, ceux qui sont les plus en point y sont concentrés (ceux que certains appellent les ultra-pauvres). </a:t>
            </a:r>
            <a:endParaRPr lang="en-U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25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26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27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28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29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30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31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32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33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34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35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36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37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38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39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40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Attention: IPH</a:t>
            </a:r>
            <a:r>
              <a:rPr lang="fr-CA" baseline="0" dirty="0" smtClean="0"/>
              <a:t> ne donne pas le taux de pauvreté (nombre de personnes qui seraient pauvres selon IPH), c’est la moyenne géométrique de ceux affectés par les 3 dimensions. </a:t>
            </a:r>
          </a:p>
          <a:p>
            <a:r>
              <a:rPr lang="en-US" dirty="0" smtClean="0">
                <a:hlinkClick r:id="rId3"/>
              </a:rPr>
              <a:t>http://hdr.undp.org/en/statistics/data/hd_map/hpi/</a:t>
            </a:r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2013-09-11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8729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2013-09-11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1097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2013-09-11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14751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2013-09-11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34110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2013-09-11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62492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2013-09-11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94107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2013-09-11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83769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2013-09-11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46924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2013-09-11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96818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2013-09-11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63785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2013-09-11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4570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7A5FC-D996-4261-84BB-5BB15FD42244}" type="datetimeFigureOut">
              <a:rPr lang="fr-CA" smtClean="0"/>
              <a:t>2013-09-11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03079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omme-moderne.org/societe/demo/sauvy/3mondes.html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2013_UN_Human_Development_Report_Quartiles.svg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povertydata.worldbank.org/poverty/home/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povertydata.worldbank.org/poverty/home/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chinafile.com/map-two-chinas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bankreseach.blogspot.ca/2006/01/chinese-living-standard-in-past-1000.html" TargetMode="Externa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BPt8ElTQMIg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eriscope.sciences-po.fr/print/216" TargetMode="Externa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en.wikipedia.org/wiki/File:Least_Developed_Countries_map.svg" TargetMode="Externa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1052514"/>
            <a:ext cx="7772400" cy="1470025"/>
          </a:xfrm>
        </p:spPr>
        <p:txBody>
          <a:bodyPr>
            <a:noAutofit/>
          </a:bodyPr>
          <a:lstStyle/>
          <a:p>
            <a:r>
              <a:rPr lang="fr-CA" sz="3400" dirty="0" smtClean="0"/>
              <a:t/>
            </a:r>
            <a:br>
              <a:rPr lang="fr-CA" sz="3400" dirty="0" smtClean="0"/>
            </a:br>
            <a:r>
              <a:rPr lang="fr-CA" sz="3400" dirty="0" smtClean="0"/>
              <a:t> </a:t>
            </a:r>
            <a:br>
              <a:rPr lang="fr-CA" sz="3400" dirty="0" smtClean="0"/>
            </a:br>
            <a:r>
              <a:rPr lang="fr-CA" sz="3400" dirty="0" smtClean="0"/>
              <a:t>Séance 3: </a:t>
            </a:r>
            <a:r>
              <a:rPr lang="fr-CA" sz="3400" dirty="0"/>
              <a:t>Concepts majeurs, mesures et tour d’horizon </a:t>
            </a:r>
            <a:r>
              <a:rPr lang="fr-CA" sz="3400" dirty="0" smtClean="0"/>
              <a:t>historique (2/2)</a:t>
            </a:r>
            <a:r>
              <a:rPr lang="fr-CA" sz="3400" dirty="0"/>
              <a:t/>
            </a:r>
            <a:br>
              <a:rPr lang="fr-CA" sz="3400" dirty="0"/>
            </a:br>
            <a:r>
              <a:rPr lang="fr-CA" sz="3400" dirty="0" smtClean="0"/>
              <a:t/>
            </a:r>
            <a:br>
              <a:rPr lang="fr-CA" sz="3400" dirty="0" smtClean="0"/>
            </a:br>
            <a:r>
              <a:rPr lang="fr-CA" sz="3400" dirty="0" smtClean="0"/>
              <a:t>Module 2: Introduction</a:t>
            </a:r>
            <a:r>
              <a:rPr lang="fr-CA" sz="2800" dirty="0" smtClean="0"/>
              <a:t/>
            </a:r>
            <a:br>
              <a:rPr lang="fr-CA" sz="2800" dirty="0" smtClean="0"/>
            </a:br>
            <a:endParaRPr lang="fr-FR" sz="2800" i="1" dirty="0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648" y="3861048"/>
            <a:ext cx="6400800" cy="2375917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endParaRPr lang="fr-CA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fr-CA" dirty="0" smtClean="0">
                <a:solidFill>
                  <a:schemeClr val="tx1"/>
                </a:solidFill>
              </a:rPr>
              <a:t>Jean-Philippe Leblond</a:t>
            </a:r>
          </a:p>
          <a:p>
            <a:pPr eaLnBrk="1" hangingPunct="1">
              <a:lnSpc>
                <a:spcPct val="90000"/>
              </a:lnSpc>
            </a:pPr>
            <a:endParaRPr lang="fr-CA" sz="20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fr-CA" sz="2000" dirty="0" smtClean="0">
                <a:solidFill>
                  <a:schemeClr val="tx1"/>
                </a:solidFill>
              </a:rPr>
              <a:t>DVM 2005 B</a:t>
            </a:r>
          </a:p>
          <a:p>
            <a:pPr>
              <a:lnSpc>
                <a:spcPct val="90000"/>
              </a:lnSpc>
            </a:pPr>
            <a:r>
              <a:rPr lang="fr-CA" sz="2000" smtClean="0">
                <a:solidFill>
                  <a:schemeClr val="tx1"/>
                </a:solidFill>
              </a:rPr>
              <a:t>11 </a:t>
            </a:r>
            <a:r>
              <a:rPr lang="fr-CA" sz="2000" dirty="0">
                <a:solidFill>
                  <a:schemeClr val="tx1"/>
                </a:solidFill>
              </a:rPr>
              <a:t>septembre 2013</a:t>
            </a:r>
            <a:endParaRPr lang="fr-FR" sz="2000" dirty="0" smtClean="0">
              <a:solidFill>
                <a:schemeClr val="tx1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32DDD9-BE7B-4A80-9A3F-EA7D131164F2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39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Mise au point DGD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Tel qu’expliqué dans le courriel: inscrivez votre nom et répondez aux deux questions portant sur vos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disposibilités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sur la feuille qui circulera </a:t>
            </a:r>
            <a:r>
              <a:rPr lang="fr-CA" dirty="0" smtClean="0">
                <a:solidFill>
                  <a:srgbClr val="FF0000"/>
                </a:solidFill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7865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Retour sur le dernier cours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Qu’est-ce qu’on a vu?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Questions?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Voir clarifications des diapositives 31 et 38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9801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Clarifications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Pauvreté extrême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Seuil: moins de 1,25 $ </a:t>
            </a:r>
            <a:r>
              <a:rPr lang="fr-CA" dirty="0" smtClean="0">
                <a:solidFill>
                  <a:srgbClr val="FF0000"/>
                </a:solidFill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US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/jour PPA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Nombre: 1,3 milliard de personnes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Pauvreté modérée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Seuils: </a:t>
            </a:r>
            <a:r>
              <a:rPr lang="fr-CA" dirty="0" smtClean="0">
                <a:solidFill>
                  <a:srgbClr val="FF0000"/>
                </a:solidFill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entre 1,25 et 2 $US PPA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Nombre: 1,2 milliard de personnes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Pauvreté extrême + modérée: 2,5 milliards de personnes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0197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Plan pour aujourd’hui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Tour d’horizon géographique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« Catégorisation » du monde et cartes d’indicateurs utiles au développement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Quelques cartes supplémentaires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Tour d’horizon historique: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Court vidéo de Hans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Rosling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ertaines avancées, mais défis subsistent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Ordre du jour du développement actuel: OMD</a:t>
            </a: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218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Tour d’horizon géographique (1) Catégorisations du monde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fr-FR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Comment « diviser » le 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monde en regard au développement? En combien de parties ? Avec quels critères ou indicateurs ? </a:t>
            </a:r>
          </a:p>
          <a:p>
            <a:pPr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Comment appeler la portion du monde où on fait du </a:t>
            </a:r>
            <a:r>
              <a:rPr lang="fr-FR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développement international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Importance de comprendre </a:t>
            </a:r>
            <a:r>
              <a:rPr lang="fr-FR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les connotations  </a:t>
            </a: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5169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Pays sous-développés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Pays développés (PD) vs pays sous-développés (PSD)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Remplace l’opposition « société civilisées » vs « sociétés primitives » dans les années 1950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Laisse entendre un standard universel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Mais quand cesse-t-on d’être sous-développé?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PSD: péjoratif ?</a:t>
            </a:r>
          </a:p>
          <a:p>
            <a:pPr>
              <a:lnSpc>
                <a:spcPct val="150000"/>
              </a:lnSpc>
            </a:pP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6379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Pays en (voie de) développement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ays en voie de développement (PEVD) et pays en développement (PED) sont synonymes, PED désormais plus utilisé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Moins péjoratif, plus « politiquement correct »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Mais à ne pas prendre au pied de la lettre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Les PD continuent de se développer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Certains PEVD régressent (guerre civile)</a:t>
            </a:r>
          </a:p>
          <a:p>
            <a:pPr marL="0" indent="0">
              <a:lnSpc>
                <a:spcPct val="150000"/>
              </a:lnSpc>
              <a:buNone/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0231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Tiers-monde (</a:t>
            </a:r>
            <a:r>
              <a:rPr lang="fr-FR" sz="3600" dirty="0" err="1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déf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1)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Alfred Sauvy (1952, 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  <a:hlinkClick r:id="rId3"/>
              </a:rPr>
              <a:t>ici 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) divise le monde en 3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1</a:t>
            </a:r>
            <a:r>
              <a:rPr lang="fr-FR" baseline="300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er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monde: surtout l’Occident capitaliste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2</a:t>
            </a:r>
            <a:r>
              <a:rPr lang="fr-FR" baseline="300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e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monde: URSS &amp; Europe de l’Est communiste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Tiers-monde: pays « sous-développés », au sujet desquels on se bat dans le contexte de la Guerre froide</a:t>
            </a:r>
          </a:p>
          <a:p>
            <a:pPr lvl="1">
              <a:lnSpc>
                <a:spcPct val="150000"/>
              </a:lnSpc>
            </a:pP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2802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Tiers-monde (</a:t>
            </a:r>
            <a:r>
              <a:rPr lang="fr-FR" sz="3600" dirty="0" err="1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déf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2)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Division clairement politique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1</a:t>
            </a:r>
            <a:r>
              <a:rPr lang="fr-FR" baseline="300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er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monde: Bloc de l’Ouest (É-U et alliés militaires)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2</a:t>
            </a:r>
            <a:r>
              <a:rPr lang="fr-FR" baseline="300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e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monde: Bloc de l’Est (URSS et alliés militaires)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Tiers-monde: Une troisième voie: les non-alignés </a:t>
            </a:r>
          </a:p>
          <a:p>
            <a:pPr lvl="2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Mouvement des pays non-alignés faisant suite à la Conférence de Bandung en 1955</a:t>
            </a:r>
          </a:p>
          <a:p>
            <a:pPr lvl="2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Départ: Anciennes colonies d’Asie et d’Afrique (maintenant &gt;100 pays)</a:t>
            </a:r>
          </a:p>
          <a:p>
            <a:pPr lvl="2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Quelques principes: indépendance, refus du néo-colonialisme, …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5247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Tiers-monde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Critiques de l’appellation </a:t>
            </a:r>
          </a:p>
          <a:p>
            <a:pPr lvl="1">
              <a:lnSpc>
                <a:spcPct val="150000"/>
              </a:lnSpc>
            </a:pPr>
            <a:r>
              <a:rPr lang="fr-FR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Terme 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flou, sans critères précis </a:t>
            </a:r>
            <a:endParaRPr lang="fr-FR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Le TM est très varié, non uniforme, en particulier avec  la montée des pays émergents… 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Péjoratif? </a:t>
            </a:r>
          </a:p>
          <a:p>
            <a:pPr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Terme toujours utilisé, surtout chez les penseurs critiques</a:t>
            </a:r>
          </a:p>
          <a:p>
            <a:pPr>
              <a:lnSpc>
                <a:spcPct val="150000"/>
              </a:lnSpc>
            </a:pP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97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Nord vs Sud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Pays du Sud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Nouvelle appellation (1980) se voulant neutre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Critique 				    géographique …  </a:t>
            </a:r>
          </a:p>
          <a:p>
            <a:pPr marL="0" indent="0">
              <a:lnSpc>
                <a:spcPct val="150000"/>
              </a:lnSpc>
              <a:buNone/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12</a:t>
            </a:fld>
            <a:endParaRPr lang="en-GB"/>
          </a:p>
        </p:txBody>
      </p:sp>
      <p:sp>
        <p:nvSpPr>
          <p:cNvPr id="2" name="ZoneTexte 1"/>
          <p:cNvSpPr txBox="1"/>
          <p:nvPr/>
        </p:nvSpPr>
        <p:spPr>
          <a:xfrm>
            <a:off x="755576" y="6304002"/>
            <a:ext cx="729020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500" dirty="0" smtClean="0"/>
              <a:t>Modifié d’après </a:t>
            </a:r>
            <a:r>
              <a:rPr lang="fr-CA" sz="1500" dirty="0"/>
              <a:t>http://i1113.photobucket.com/albums/k512/Jam1sporcler/BrandtLine.png</a:t>
            </a:r>
          </a:p>
          <a:p>
            <a:r>
              <a:rPr lang="fr-CA" sz="1500" dirty="0" smtClean="0"/>
              <a:t> </a:t>
            </a:r>
            <a:endParaRPr lang="fr-CA" sz="1500" dirty="0"/>
          </a:p>
        </p:txBody>
      </p:sp>
      <p:pic>
        <p:nvPicPr>
          <p:cNvPr id="4098" name="Picture 2" descr="D:\Dropbox\U Ottawa\COURS\DVM 2505-A13\textes\Concepts_Mesures\BrandtLine_mod.t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3490" y="3068960"/>
            <a:ext cx="4557483" cy="3235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0206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Sud global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4525963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Sud global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Nouvelle appellation (années 2000)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Ajoute « global » pour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Contourner la critique géographique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Accent sur les dynamiques globales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Critiques habituelles: terme flou, regroupe des expériences très diverses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8315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Classification de la BM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Utilise le RNB/habitant (avant = PIB/habitant)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4 catégories (3 premières parfois appelées PEVD ou PED)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Revenu faible 	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Revenu intermédiaire – tranche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inférieure 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Revenu intermédiaire – tranche supérieure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Revenu élevé</a:t>
            </a:r>
          </a:p>
          <a:p>
            <a:pPr marL="0" indent="0">
              <a:lnSpc>
                <a:spcPct val="150000"/>
              </a:lnSpc>
              <a:buNone/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5221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Classification de la Banque mondiale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15</a:t>
            </a:fld>
            <a:endParaRPr lang="en-GB"/>
          </a:p>
        </p:txBody>
      </p:sp>
      <p:pic>
        <p:nvPicPr>
          <p:cNvPr id="6" name="Image 5" descr="C:\Users\Proprietaire\Downloads\2438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728" y="1484784"/>
            <a:ext cx="8801275" cy="43924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ZoneTexte 1"/>
          <p:cNvSpPr txBox="1"/>
          <p:nvPr/>
        </p:nvSpPr>
        <p:spPr>
          <a:xfrm>
            <a:off x="951830" y="6073170"/>
            <a:ext cx="779337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500" dirty="0" smtClean="0"/>
              <a:t>Source:  </a:t>
            </a:r>
            <a:r>
              <a:rPr lang="en-US" sz="1500" dirty="0" err="1"/>
              <a:t>ChartsBin</a:t>
            </a:r>
            <a:r>
              <a:rPr lang="en-US" sz="1500" dirty="0"/>
              <a:t> statistics collector team 2011, </a:t>
            </a:r>
            <a:r>
              <a:rPr lang="fr-CA" sz="1500" i="1" dirty="0"/>
              <a:t>Country </a:t>
            </a:r>
            <a:r>
              <a:rPr lang="fr-CA" sz="1500" i="1" dirty="0" err="1"/>
              <a:t>Income</a:t>
            </a:r>
            <a:r>
              <a:rPr lang="fr-CA" sz="1500" i="1" dirty="0"/>
              <a:t> Groups (World Bank Classification)</a:t>
            </a:r>
            <a:r>
              <a:rPr lang="fr-CA" sz="1500" dirty="0"/>
              <a:t>, ChartsBin.com, </a:t>
            </a:r>
            <a:r>
              <a:rPr lang="fr-CA" sz="1500" dirty="0" err="1"/>
              <a:t>viewed</a:t>
            </a:r>
            <a:r>
              <a:rPr lang="fr-CA" sz="1500" dirty="0"/>
              <a:t> 8th </a:t>
            </a:r>
            <a:r>
              <a:rPr lang="fr-CA" sz="1500" dirty="0" err="1"/>
              <a:t>September</a:t>
            </a:r>
            <a:r>
              <a:rPr lang="fr-CA" sz="1500" dirty="0"/>
              <a:t>, 2013, &lt;http://chartsbin.com/view/2438&gt;.</a:t>
            </a:r>
          </a:p>
          <a:p>
            <a:endParaRPr lang="fr-CA" sz="1500" dirty="0"/>
          </a:p>
        </p:txBody>
      </p:sp>
      <p:sp>
        <p:nvSpPr>
          <p:cNvPr id="3" name="ZoneTexte 2"/>
          <p:cNvSpPr txBox="1"/>
          <p:nvPr/>
        </p:nvSpPr>
        <p:spPr>
          <a:xfrm>
            <a:off x="3419872" y="5140900"/>
            <a:ext cx="3993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Oubliez la distinction OCDE vs non-OCDE</a:t>
            </a:r>
            <a:endParaRPr lang="en-US" dirty="0"/>
          </a:p>
        </p:txBody>
      </p:sp>
      <p:cxnSp>
        <p:nvCxnSpPr>
          <p:cNvPr id="8" name="Connecteur droit avec flèche 7"/>
          <p:cNvCxnSpPr>
            <a:endCxn id="3" idx="1"/>
          </p:cNvCxnSpPr>
          <p:nvPr/>
        </p:nvCxnSpPr>
        <p:spPr>
          <a:xfrm>
            <a:off x="2699792" y="5325566"/>
            <a:ext cx="720080" cy="0"/>
          </a:xfrm>
          <a:prstGeom prst="straightConnector1">
            <a:avLst/>
          </a:prstGeom>
          <a:ln w="25400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6161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Classification selon l’IDH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3 dimensions …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IDH varie de 0 à 1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1 = pour les 3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dimensions, un pays a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la valeur maximale observée dans le monde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PNUD classifie les pays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IDH très élevé, élevé, moyen et faible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Quartiles: 187 pays en tout, 47 pays par quartile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7650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IDH en 2012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17</a:t>
            </a:fld>
            <a:endParaRPr lang="en-GB"/>
          </a:p>
        </p:txBody>
      </p:sp>
      <p:sp>
        <p:nvSpPr>
          <p:cNvPr id="2" name="ZoneTexte 1"/>
          <p:cNvSpPr txBox="1"/>
          <p:nvPr/>
        </p:nvSpPr>
        <p:spPr>
          <a:xfrm>
            <a:off x="951830" y="6073170"/>
            <a:ext cx="7793379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500" dirty="0" smtClean="0"/>
              <a:t>Source:  </a:t>
            </a:r>
            <a:r>
              <a:rPr lang="fr-CA" sz="1600" u="sng" dirty="0">
                <a:hlinkClick r:id="rId3"/>
              </a:rPr>
              <a:t>http://en.wikipedia.org/wiki/File:2013_UN_Human_Development_Report_Quartiles.svg</a:t>
            </a:r>
            <a:endParaRPr lang="fr-CA" sz="1600" dirty="0"/>
          </a:p>
        </p:txBody>
      </p:sp>
      <p:pic>
        <p:nvPicPr>
          <p:cNvPr id="7" name="Image 6" descr="http://upload.wikimedia.org/wikipedia/commons/thumb/3/32/2013_UN_Human_Development_Report_Quartiles.svg/2000px-2013_UN_Human_Development_Report_Quartiles.svg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0802" y="1628800"/>
            <a:ext cx="9614882" cy="41764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074"/>
          <a:stretch/>
        </p:blipFill>
        <p:spPr bwMode="auto">
          <a:xfrm>
            <a:off x="3131840" y="5179249"/>
            <a:ext cx="4427984" cy="14633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9964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NPI et pays émergents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4525963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NPI: Nouveaux pays industrialisés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Hong Kong, Corée du Sud, Singapour, Taiwan, Thaïlande, Inde, Mexique, Brésil, Chine, Afrique du Sud, Turquie, Malaysia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Classification basée sur 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Atteinte de seuils quant à l’importance du secteur manufacturier dans l’économie, les exportations et l’emploi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RNB au moins 2000 $US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57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NPI et pays émergents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Pays émergents (économies émergentes): 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Souvent: BRICS (Brésil, Russie, Inde, Chine, Afrique du Sud), mais des listes beaucoup plus longues existent.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terme flou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401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Autres catégorisations ou appellations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4525963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Autres appellations ou catégorisations existent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Quart monde (plusieurs définitions)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Pays les moins avancés (ONU) &amp; États faillis, États fragiles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Curieux ou curieuse ? Voir les diapositives en supplément ou le chapitre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8495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Portrait géographique (2): quelques cartes supplémentaires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21</a:t>
            </a:fld>
            <a:endParaRPr lang="en-GB"/>
          </a:p>
        </p:txBody>
      </p:sp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CA" dirty="0" smtClean="0"/>
              <a:t>On vient de voir illustré 2 indicateurs importants à l’échelle du globe</a:t>
            </a:r>
          </a:p>
          <a:p>
            <a:pPr lvl="1"/>
            <a:r>
              <a:rPr lang="fr-CA" dirty="0" smtClean="0"/>
              <a:t>RNB/habitant </a:t>
            </a:r>
          </a:p>
          <a:p>
            <a:pPr lvl="1"/>
            <a:r>
              <a:rPr lang="fr-CA" dirty="0" smtClean="0"/>
              <a:t>IDH </a:t>
            </a:r>
            <a:endParaRPr lang="fr-CA" dirty="0"/>
          </a:p>
          <a:p>
            <a:r>
              <a:rPr lang="fr-CA" dirty="0" smtClean="0"/>
              <a:t>Mais ces indicateurs ne sont pas tout… ex: </a:t>
            </a:r>
          </a:p>
          <a:p>
            <a:pPr lvl="1"/>
            <a:r>
              <a:rPr lang="fr-CA" dirty="0" smtClean="0"/>
              <a:t>Inégalités avec indice de Gini </a:t>
            </a:r>
          </a:p>
          <a:p>
            <a:pPr lvl="1"/>
            <a:r>
              <a:rPr lang="fr-CA" dirty="0" smtClean="0"/>
              <a:t>Pauvreté avec la pauvreté monétaire extrême</a:t>
            </a:r>
          </a:p>
        </p:txBody>
      </p:sp>
    </p:spTree>
    <p:extLst>
      <p:ext uri="{BB962C8B-B14F-4D97-AF65-F5344CB8AC3E}">
        <p14:creationId xmlns:p14="http://schemas.microsoft.com/office/powerpoint/2010/main" val="1531542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Coefficient de Gini hors des pays </a:t>
            </a:r>
            <a:r>
              <a:rPr lang="fr-FR" sz="36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développés, 2012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22</a:t>
            </a:fld>
            <a:endParaRPr lang="en-GB" dirty="0"/>
          </a:p>
        </p:txBody>
      </p:sp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dirty="0"/>
          </a:p>
        </p:txBody>
      </p:sp>
      <p:pic>
        <p:nvPicPr>
          <p:cNvPr id="2050" name="Picture 2" descr="D:\Dropbox\U Ottawa\COURS\DVM 2505-A13\Séances\Partie 1\S03_OMD\WB_Datavisua_GINI_legendR_201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22" t="1" r="4321" b="18657"/>
          <a:stretch/>
        </p:blipFill>
        <p:spPr bwMode="auto">
          <a:xfrm>
            <a:off x="539552" y="1700808"/>
            <a:ext cx="8080312" cy="4506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ropbox\U Ottawa\COURS\DVM 2505-A13\Séances\Partie 1\S03_OMD\WB_Datavisua_GINI_legendR_201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775" r="78145" b="2112"/>
          <a:stretch/>
        </p:blipFill>
        <p:spPr bwMode="auto">
          <a:xfrm>
            <a:off x="2147752" y="5848747"/>
            <a:ext cx="6493928" cy="356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971600" y="6340678"/>
            <a:ext cx="56632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Source: </a:t>
            </a:r>
            <a:r>
              <a:rPr lang="fr-CA" u="sng" dirty="0">
                <a:hlinkClick r:id="rId4"/>
              </a:rPr>
              <a:t>http://povertydata.worldbank.org/poverty/home/</a:t>
            </a:r>
            <a:endParaRPr lang="en-US" dirty="0"/>
          </a:p>
          <a:p>
            <a:r>
              <a:rPr lang="fr-CA" dirty="0" smtClean="0"/>
              <a:t> </a:t>
            </a:r>
            <a:endParaRPr lang="en-US" dirty="0"/>
          </a:p>
        </p:txBody>
      </p:sp>
      <p:sp>
        <p:nvSpPr>
          <p:cNvPr id="8" name="ZoneTexte 7"/>
          <p:cNvSpPr txBox="1"/>
          <p:nvPr/>
        </p:nvSpPr>
        <p:spPr>
          <a:xfrm>
            <a:off x="683568" y="1700808"/>
            <a:ext cx="60545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NOTES: ici le coefficient est multiplié par 100 (varie de 0 à 100)</a:t>
            </a:r>
          </a:p>
          <a:p>
            <a:r>
              <a:rPr lang="fr-CA" dirty="0" smtClean="0"/>
              <a:t>0,4 = 40 = seuil d’alerte de l’ONU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6688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/>
              <a:t>Taux de pauvreté extrême 2012</a:t>
            </a:r>
            <a:endParaRPr lang="fr-FR" sz="3600" dirty="0"/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Calibri" pitchFamily="34" charset="0"/>
                <a:cs typeface="Arial" pitchFamily="34" charset="0"/>
              </a:rPr>
              <a:t>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23</a:t>
            </a:fld>
            <a:endParaRPr lang="en-GB"/>
          </a:p>
        </p:txBody>
      </p:sp>
      <p:pic>
        <p:nvPicPr>
          <p:cNvPr id="3074" name="Picture 2" descr="D:\Dropbox\U Ottawa\COURS\DVM 2505-A13\Séances\Partie 1\S03_OMD\WB_Datavisua_1_25dollard_legendR_201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00" t="4075" r="5679" b="20502"/>
          <a:stretch/>
        </p:blipFill>
        <p:spPr bwMode="auto">
          <a:xfrm>
            <a:off x="266132" y="1340768"/>
            <a:ext cx="8760462" cy="4501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ropbox\U Ottawa\COURS\DVM 2505-A13\Séances\Partie 1\S03_OMD\WB_Datavisua_1_25dollard_legendR_201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736" r="73865" b="1943"/>
          <a:stretch/>
        </p:blipFill>
        <p:spPr bwMode="auto">
          <a:xfrm>
            <a:off x="1115615" y="5632162"/>
            <a:ext cx="7910979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7721128" y="5632162"/>
            <a:ext cx="8769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>
                <a:hlinkClick r:id="rId4"/>
              </a:rPr>
              <a:t>Source 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2329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Portrait géographique à une autre échelle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24</a:t>
            </a:fld>
            <a:endParaRPr lang="en-GB"/>
          </a:p>
        </p:txBody>
      </p:sp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CA" dirty="0" smtClean="0"/>
              <a:t>Selon ces cartes, la principale région marquée par la pauvreté ou un faible développement est … l’Afrique sub-saharienne </a:t>
            </a:r>
          </a:p>
          <a:p>
            <a:r>
              <a:rPr lang="fr-CA" dirty="0" smtClean="0"/>
              <a:t>MAIS (1) en nombre absolus: 550 m pauvres (extrême) en Asie du Sud vs 375 m en Afrique sub-saharienne</a:t>
            </a:r>
          </a:p>
          <a:p>
            <a:r>
              <a:rPr lang="fr-CA" dirty="0" smtClean="0"/>
              <a:t>Mais (2) même en Chine, où la croissance économique a été phénoménale … 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376970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/>
              <a:t>Inégalités en Chine: PIB/habitant à l’échelle provinciale, 2011</a:t>
            </a:r>
            <a:endParaRPr lang="fr-FR" sz="3600" dirty="0"/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endParaRPr lang="fr-CA" dirty="0" smtClean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25</a:t>
            </a:fld>
            <a:endParaRPr lang="en-GB"/>
          </a:p>
        </p:txBody>
      </p:sp>
      <p:pic>
        <p:nvPicPr>
          <p:cNvPr id="6" name="Image 5" descr="GDP Per Capita by Province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700808"/>
            <a:ext cx="6854552" cy="480612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ZoneTexte 1"/>
          <p:cNvSpPr txBox="1"/>
          <p:nvPr/>
        </p:nvSpPr>
        <p:spPr>
          <a:xfrm flipH="1">
            <a:off x="2627784" y="5877272"/>
            <a:ext cx="6038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u="sng" dirty="0" smtClean="0">
                <a:hlinkClick r:id="rId4"/>
              </a:rPr>
              <a:t>Source: http</a:t>
            </a:r>
            <a:r>
              <a:rPr lang="fr-CA" u="sng" dirty="0">
                <a:hlinkClick r:id="rId4"/>
              </a:rPr>
              <a:t>://</a:t>
            </a:r>
            <a:r>
              <a:rPr lang="fr-CA" u="sng" dirty="0" smtClean="0">
                <a:hlinkClick r:id="rId4"/>
              </a:rPr>
              <a:t>www.chinafile.com/map-two-chinas</a:t>
            </a:r>
            <a:endParaRPr lang="en-US" dirty="0"/>
          </a:p>
        </p:txBody>
      </p:sp>
      <p:sp>
        <p:nvSpPr>
          <p:cNvPr id="3" name="ZoneTexte 2"/>
          <p:cNvSpPr txBox="1"/>
          <p:nvPr/>
        </p:nvSpPr>
        <p:spPr>
          <a:xfrm>
            <a:off x="2699792" y="6453336"/>
            <a:ext cx="49964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Note: données chinoises, d’où l’inclusion de Taiwan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1320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http://siteresources.worldbank.org/INTIE/Images/475494-1118763693356/poverty_eap_region_counts_large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512" y="1412776"/>
            <a:ext cx="6345029" cy="5206259"/>
          </a:xfrm>
          <a:prstGeom prst="rect">
            <a:avLst/>
          </a:prstGeom>
          <a:noFill/>
          <a:ln>
            <a:noFill/>
          </a:ln>
        </p:spPr>
      </p:pic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/>
              <a:t>Pauvreté modérée en Chine et en Asie du Sud-Est en 2002 </a:t>
            </a:r>
            <a:endParaRPr lang="fr-FR" sz="360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26</a:t>
            </a:fld>
            <a:endParaRPr lang="en-GB"/>
          </a:p>
        </p:txBody>
      </p:sp>
      <p:sp>
        <p:nvSpPr>
          <p:cNvPr id="2" name="ZoneTexte 1"/>
          <p:cNvSpPr txBox="1"/>
          <p:nvPr/>
        </p:nvSpPr>
        <p:spPr>
          <a:xfrm flipH="1">
            <a:off x="6849421" y="4826675"/>
            <a:ext cx="216024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u="sng" dirty="0" smtClean="0"/>
              <a:t>Source: </a:t>
            </a:r>
            <a:r>
              <a:rPr lang="fr-CA" u="sng" dirty="0">
                <a:hlinkClick r:id="rId4"/>
              </a:rPr>
              <a:t>http://bankreseach.blogspot.ca/2006/01/chinese-living-standard-in-past-1000.html</a:t>
            </a:r>
            <a:endParaRPr lang="en-US" dirty="0"/>
          </a:p>
          <a:p>
            <a:r>
              <a:rPr lang="fr-CA" u="sng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0360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/>
              <a:t>« Portrait » historique</a:t>
            </a:r>
            <a:endParaRPr lang="fr-FR" sz="3600" dirty="0"/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Calibri" pitchFamily="34" charset="0"/>
                <a:cs typeface="Arial" pitchFamily="34" charset="0"/>
              </a:rPr>
              <a:t>Messages clefs: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Calibri" pitchFamily="34" charset="0"/>
                <a:cs typeface="Arial" pitchFamily="34" charset="0"/>
              </a:rPr>
              <a:t>D’importantes améliorations, mais inégales et incomplètes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Calibri" pitchFamily="34" charset="0"/>
                <a:cs typeface="Arial" pitchFamily="34" charset="0"/>
              </a:rPr>
              <a:t>Défis du développement importants subsistent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Calibri" pitchFamily="34" charset="0"/>
                <a:cs typeface="Arial" pitchFamily="34" charset="0"/>
              </a:rPr>
              <a:t>Ordre du jour du développement: OMD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476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CA" sz="3600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Vidéo de Hans </a:t>
            </a:r>
            <a:r>
              <a:rPr lang="fr-CA" sz="3600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Rosling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28</a:t>
            </a:fld>
            <a:endParaRPr lang="en-GB"/>
          </a:p>
        </p:txBody>
      </p:sp>
      <p:sp>
        <p:nvSpPr>
          <p:cNvPr id="6" name="Espace réservé du contenu 4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525963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200 </a:t>
            </a:r>
            <a:r>
              <a:rPr lang="fr-FR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ans d’évolution du PIB/</a:t>
            </a:r>
            <a:r>
              <a:rPr lang="fr-FR" dirty="0" err="1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hab</a:t>
            </a:r>
            <a:r>
              <a:rPr lang="fr-FR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et d’un indicateur du </a:t>
            </a:r>
            <a:r>
              <a:rPr lang="fr-FR" dirty="0" err="1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dév</a:t>
            </a:r>
            <a:r>
              <a:rPr lang="fr-FR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. 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humain: espérance de vie </a:t>
            </a:r>
            <a:r>
              <a:rPr lang="en-US" u="sng" dirty="0" smtClean="0">
                <a:hlinkClick r:id="rId3"/>
              </a:rPr>
              <a:t>http</a:t>
            </a:r>
            <a:r>
              <a:rPr lang="en-US" u="sng" dirty="0">
                <a:hlinkClick r:id="rId3"/>
              </a:rPr>
              <a:t>://</a:t>
            </a:r>
            <a:r>
              <a:rPr lang="en-US" u="sng" dirty="0" smtClean="0">
                <a:hlinkClick r:id="rId3"/>
              </a:rPr>
              <a:t>www.youtube.com/watch?v=BPt8ElTQMIg</a:t>
            </a:r>
            <a:endParaRPr lang="en-US" u="sng" dirty="0" smtClean="0"/>
          </a:p>
          <a:p>
            <a:pPr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Spécialiste en développement et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en santé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publique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Vous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pouvez visionner ses autres vidéos (ex: TED talk)</a:t>
            </a:r>
          </a:p>
          <a:p>
            <a:pPr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Observez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l’amélioration générale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sur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ces 2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indicateurs …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(et l’accroissement des écarts)</a:t>
            </a:r>
            <a:endParaRPr lang="fr-CA" dirty="0"/>
          </a:p>
          <a:p>
            <a:pPr>
              <a:lnSpc>
                <a:spcPct val="150000"/>
              </a:lnSpc>
            </a:pP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0312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/>
              <a:t>Tout n’est pas rose … </a:t>
            </a:r>
            <a:endParaRPr lang="fr-FR" sz="3600" dirty="0"/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Calibri" pitchFamily="34" charset="0"/>
                <a:cs typeface="Arial" pitchFamily="34" charset="0"/>
              </a:rPr>
              <a:t>Des problèmes subsistent ou s’accroissent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Calibri" pitchFamily="34" charset="0"/>
                <a:cs typeface="Arial" pitchFamily="34" charset="0"/>
              </a:rPr>
              <a:t>Certains pays régressent (en bleu)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Calibri" pitchFamily="34" charset="0"/>
                <a:cs typeface="Arial" pitchFamily="34" charset="0"/>
              </a:rPr>
              <a:t>Les OMD…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29</a:t>
            </a:fld>
            <a:endParaRPr lang="en-GB"/>
          </a:p>
        </p:txBody>
      </p:sp>
      <p:pic>
        <p:nvPicPr>
          <p:cNvPr id="6" name="Image 5" descr="http://ceriscope.sciences-po.fr/sites/default/files/1_4b_Evol_IDH_1990-2010-01.jpg?132619150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7" y="3213593"/>
            <a:ext cx="5472688" cy="364782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ZoneTexte 6"/>
          <p:cNvSpPr txBox="1"/>
          <p:nvPr/>
        </p:nvSpPr>
        <p:spPr>
          <a:xfrm>
            <a:off x="467544" y="6093296"/>
            <a:ext cx="33139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400" u="sng" dirty="0">
                <a:hlinkClick r:id="rId4"/>
              </a:rPr>
              <a:t>http://ceriscope.sciences-po.fr/print/216</a:t>
            </a:r>
            <a:r>
              <a:rPr lang="fr-CA" sz="1400" dirty="0"/>
              <a:t> : </a:t>
            </a:r>
          </a:p>
          <a:p>
            <a:endParaRPr lang="fr-CA" sz="1400" dirty="0"/>
          </a:p>
        </p:txBody>
      </p:sp>
      <p:cxnSp>
        <p:nvCxnSpPr>
          <p:cNvPr id="14" name="Connecteur en angle 13"/>
          <p:cNvCxnSpPr/>
          <p:nvPr/>
        </p:nvCxnSpPr>
        <p:spPr>
          <a:xfrm rot="5400000">
            <a:off x="4680012" y="4185083"/>
            <a:ext cx="2376265" cy="144016"/>
          </a:xfrm>
          <a:prstGeom prst="bentConnector3">
            <a:avLst/>
          </a:prstGeom>
          <a:ln w="25400">
            <a:solidFill>
              <a:schemeClr val="bg2">
                <a:lumMod val="25000"/>
              </a:schemeClr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6818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/>
              <a:t>Objectifs du millénaire pour le développement (OMD)</a:t>
            </a:r>
            <a:endParaRPr lang="fr-FR" sz="3600" dirty="0"/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Calibri" pitchFamily="34" charset="0"/>
                <a:cs typeface="Arial" pitchFamily="34" charset="0"/>
              </a:rPr>
              <a:t>Sommet du millénaire (2000) des NU, Déclaration du millénaire par les 189 États membres établit les OMD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Calibri" pitchFamily="34" charset="0"/>
                <a:cs typeface="Arial" pitchFamily="34" charset="0"/>
              </a:rPr>
              <a:t>8 objectifs, chacun avec une ou plusieurs cibles et différents indicateurs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Calibri" pitchFamily="34" charset="0"/>
                <a:cs typeface="Arial" pitchFamily="34" charset="0"/>
              </a:rPr>
              <a:t>Horizon 2000-2015 (mais point de comparaison est souvent 1990)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Calibri" pitchFamily="34" charset="0"/>
                <a:cs typeface="Arial" pitchFamily="34" charset="0"/>
              </a:rPr>
              <a:t>Thèmes variés, beaucoup sont sociaux (éducation, santé, égalité entre les sexes)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376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/>
              <a:t>Objectifs du millénaire pour le développement (OMD)</a:t>
            </a:r>
            <a:endParaRPr lang="fr-FR" sz="3600" dirty="0"/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Calibri" pitchFamily="34" charset="0"/>
                <a:cs typeface="Arial" pitchFamily="34" charset="0"/>
              </a:rPr>
              <a:t>OMD 1: Éliminer l’extrême pauvreté et la faim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Calibri" pitchFamily="34" charset="0"/>
                <a:cs typeface="Arial" pitchFamily="34" charset="0"/>
              </a:rPr>
              <a:t>OMD 2: Assurer l’éducation primaire pour tous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Calibri" pitchFamily="34" charset="0"/>
                <a:cs typeface="Arial" pitchFamily="34" charset="0"/>
              </a:rPr>
              <a:t>OMD 3: </a:t>
            </a:r>
            <a:r>
              <a:rPr lang="fr-CA" dirty="0"/>
              <a:t>Promouvoir l’égalité des sexes et l’autonomisation des </a:t>
            </a:r>
            <a:r>
              <a:rPr lang="fr-CA" dirty="0" smtClean="0"/>
              <a:t>femmes</a:t>
            </a:r>
          </a:p>
          <a:p>
            <a:pPr>
              <a:lnSpc>
                <a:spcPct val="150000"/>
              </a:lnSpc>
            </a:pPr>
            <a:r>
              <a:rPr lang="fr-CA" dirty="0">
                <a:latin typeface="Calibri" pitchFamily="34" charset="0"/>
                <a:cs typeface="Arial" pitchFamily="34" charset="0"/>
              </a:rPr>
              <a:t>OMD 4 : Réduire la mortalité infantile</a:t>
            </a:r>
          </a:p>
          <a:p>
            <a:pPr>
              <a:lnSpc>
                <a:spcPct val="150000"/>
              </a:lnSpc>
            </a:pPr>
            <a:r>
              <a:rPr lang="fr-CA" dirty="0">
                <a:latin typeface="Calibri" pitchFamily="34" charset="0"/>
                <a:cs typeface="Arial" pitchFamily="34" charset="0"/>
              </a:rPr>
              <a:t>OMD 5: Améliorer la santé maternelle</a:t>
            </a:r>
          </a:p>
          <a:p>
            <a:pPr>
              <a:lnSpc>
                <a:spcPct val="150000"/>
              </a:lnSpc>
            </a:pPr>
            <a:r>
              <a:rPr lang="fr-CA" dirty="0">
                <a:latin typeface="Calibri" pitchFamily="34" charset="0"/>
                <a:cs typeface="Arial" pitchFamily="34" charset="0"/>
              </a:rPr>
              <a:t>OMD 6: Combattre le VIH/sida, le paludisme et d’autres </a:t>
            </a:r>
            <a:r>
              <a:rPr lang="fr-CA" dirty="0" smtClean="0">
                <a:latin typeface="Calibri" pitchFamily="34" charset="0"/>
                <a:cs typeface="Arial" pitchFamily="34" charset="0"/>
              </a:rPr>
              <a:t>maladies</a:t>
            </a:r>
            <a:endParaRPr lang="fr-CA" dirty="0">
              <a:latin typeface="Calibri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fr-CA" dirty="0">
                <a:latin typeface="Calibri" pitchFamily="34" charset="0"/>
                <a:cs typeface="Arial" pitchFamily="34" charset="0"/>
              </a:rPr>
              <a:t>OMD 7: Préserver l’environnement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Calibri" pitchFamily="34" charset="0"/>
                <a:cs typeface="Arial" pitchFamily="34" charset="0"/>
              </a:rPr>
              <a:t>OMD </a:t>
            </a:r>
            <a:r>
              <a:rPr lang="fr-CA" dirty="0">
                <a:latin typeface="Calibri" pitchFamily="34" charset="0"/>
                <a:cs typeface="Arial" pitchFamily="34" charset="0"/>
              </a:rPr>
              <a:t>8: Mettre en place un partenariat pour le développement </a:t>
            </a:r>
          </a:p>
          <a:p>
            <a:pPr>
              <a:lnSpc>
                <a:spcPct val="150000"/>
              </a:lnSpc>
            </a:pPr>
            <a:endParaRPr lang="fr-CA" dirty="0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581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/>
              <a:t>Objectifs du millénaire pour le développement (OMD)</a:t>
            </a:r>
            <a:endParaRPr lang="fr-FR" sz="3600" dirty="0"/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Calibri" pitchFamily="34" charset="0"/>
                <a:cs typeface="Arial" pitchFamily="34" charset="0"/>
              </a:rPr>
              <a:t>Certains objectifs ou cibles seront probablement atteints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Calibri" pitchFamily="34" charset="0"/>
                <a:cs typeface="Arial" pitchFamily="34" charset="0"/>
              </a:rPr>
              <a:t>Cible 1A: réduction du taux de pauvreté extrême de moitié entre 1990 et 2015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Calibri" pitchFamily="34" charset="0"/>
                <a:cs typeface="Arial" pitchFamily="34" charset="0"/>
              </a:rPr>
              <a:t>Cible 7C: réduire de moitié entre 1990 et 2015 le % de la population sans accès à l’eau potable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Calibri" pitchFamily="34" charset="0"/>
                <a:cs typeface="Arial" pitchFamily="34" charset="0"/>
              </a:rPr>
              <a:t>D’autres probablement non (faim</a:t>
            </a:r>
            <a:r>
              <a:rPr lang="fr-CA" dirty="0">
                <a:latin typeface="Calibri" pitchFamily="34" charset="0"/>
                <a:cs typeface="Arial" pitchFamily="34" charset="0"/>
              </a:rPr>
              <a:t>, égalité entre les </a:t>
            </a:r>
            <a:r>
              <a:rPr lang="fr-CA" dirty="0" smtClean="0">
                <a:latin typeface="Calibri" pitchFamily="34" charset="0"/>
                <a:cs typeface="Arial" pitchFamily="34" charset="0"/>
              </a:rPr>
              <a:t>sexes, régler le problème de la dette, environnement)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Calibri" pitchFamily="34" charset="0"/>
                <a:cs typeface="Arial" pitchFamily="34" charset="0"/>
              </a:rPr>
              <a:t>Différences régionales importantes: Afrique sub-saharienne vs Asie de l’Est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1802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/>
              <a:t>Après 2015: de OMD à ODD ? </a:t>
            </a:r>
            <a:endParaRPr lang="fr-FR" sz="3600" dirty="0"/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Calibri" pitchFamily="34" charset="0"/>
                <a:cs typeface="Arial" pitchFamily="34" charset="0"/>
              </a:rPr>
              <a:t>Après 2015: on parle d’objectifs du développement durable (ODD)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Calibri" pitchFamily="34" charset="0"/>
                <a:cs typeface="Arial" pitchFamily="34" charset="0"/>
              </a:rPr>
              <a:t>Objectifs de développement – sociaux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Calibri" pitchFamily="34" charset="0"/>
                <a:cs typeface="Arial" pitchFamily="34" charset="0"/>
              </a:rPr>
              <a:t>Objectifs de développement </a:t>
            </a:r>
            <a:r>
              <a:rPr lang="fr-CA" dirty="0" smtClean="0">
                <a:latin typeface="Calibri" pitchFamily="34" charset="0"/>
                <a:cs typeface="Arial" pitchFamily="34" charset="0"/>
              </a:rPr>
              <a:t>– économiques</a:t>
            </a:r>
            <a:endParaRPr lang="fr-CA" dirty="0">
              <a:latin typeface="Calibri" pitchFamily="34" charset="0"/>
              <a:cs typeface="Arial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>
                <a:latin typeface="Calibri" pitchFamily="34" charset="0"/>
                <a:cs typeface="Arial" pitchFamily="34" charset="0"/>
              </a:rPr>
              <a:t>Objectifs de développement – </a:t>
            </a:r>
            <a:r>
              <a:rPr lang="fr-CA" dirty="0" smtClean="0">
                <a:latin typeface="Calibri" pitchFamily="34" charset="0"/>
                <a:cs typeface="Arial" pitchFamily="34" charset="0"/>
              </a:rPr>
              <a:t>environnementaux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4948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/>
              <a:t>Module 2</a:t>
            </a:r>
            <a:endParaRPr lang="fr-FR" sz="3600" dirty="0"/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Calibri" pitchFamily="34" charset="0"/>
                <a:cs typeface="Arial" pitchFamily="34" charset="0"/>
              </a:rPr>
              <a:t>Plusieurs concepts, leur mise en contexte, leur mesure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Calibri" pitchFamily="34" charset="0"/>
                <a:cs typeface="Arial" pitchFamily="34" charset="0"/>
              </a:rPr>
              <a:t>Relation entre développement (ou croissance), inégalités et pauvreté</a:t>
            </a:r>
          </a:p>
          <a:p>
            <a:pPr>
              <a:lnSpc>
                <a:spcPct val="150000"/>
              </a:lnSpc>
            </a:pPr>
            <a:r>
              <a:rPr lang="fr-CA" dirty="0">
                <a:latin typeface="Calibri" pitchFamily="34" charset="0"/>
                <a:cs typeface="Arial" pitchFamily="34" charset="0"/>
              </a:rPr>
              <a:t>Bref portrait historique et géographique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Calibri" pitchFamily="34" charset="0"/>
                <a:cs typeface="Arial" pitchFamily="34" charset="0"/>
              </a:rPr>
              <a:t>Catégorisation des régions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Calibri" pitchFamily="34" charset="0"/>
                <a:cs typeface="Arial" pitchFamily="34" charset="0"/>
              </a:rPr>
              <a:t>Améliorations, mais défis subsistent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Calibri" pitchFamily="34" charset="0"/>
                <a:cs typeface="Arial" pitchFamily="34" charset="0"/>
              </a:rPr>
              <a:t>Ordre du jour du développement: OMD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2490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/>
              <a:t>Pour vendredi</a:t>
            </a:r>
            <a:endParaRPr lang="fr-FR" sz="3600" dirty="0"/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Calibri" pitchFamily="34" charset="0"/>
                <a:cs typeface="Arial" pitchFamily="34" charset="0"/>
              </a:rPr>
              <a:t>Lisez le chapitre 1 du manuel sur le colonialisme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436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/>
              <a:t>Supplément pour votre plaisir</a:t>
            </a:r>
            <a:endParaRPr lang="fr-FR" sz="3600" dirty="0"/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Calibri" pitchFamily="34" charset="0"/>
                <a:cs typeface="Arial" pitchFamily="34" charset="0"/>
              </a:rPr>
              <a:t>Autres classifications, appellations et cartes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Calibri" pitchFamily="34" charset="0"/>
                <a:cs typeface="Arial" pitchFamily="34" charset="0"/>
              </a:rPr>
              <a:t>Quart monde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Calibri" pitchFamily="34" charset="0"/>
                <a:cs typeface="Arial" pitchFamily="34" charset="0"/>
              </a:rPr>
              <a:t>Pays les moins avancés (classification et carte)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Calibri" pitchFamily="34" charset="0"/>
                <a:cs typeface="Arial" pitchFamily="34" charset="0"/>
              </a:rPr>
              <a:t>Selon l’Indice de pauvreté humaine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8907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Quart monde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Différentes définitions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Les pays les plus pauvres des pauvres et où la situation sociale ou politique se détériore (États fragiles)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Peuples autochtones 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087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ONU: Pays les moins avancés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4525963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Trois critères de l’ONU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RNB/habitant faible (environ 1000$ US)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IDH faible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Vulnérabilité économique (divers indicateurs)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Mais le gouvernement du pays doit accepter d’en faire partie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293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ONU: Pays les moins avancés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39</a:t>
            </a:fld>
            <a:endParaRPr lang="en-GB"/>
          </a:p>
        </p:txBody>
      </p:sp>
      <p:pic>
        <p:nvPicPr>
          <p:cNvPr id="5122" name="Picture 2" descr="File:Least Developed Countries map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6"/>
          <a:stretch/>
        </p:blipFill>
        <p:spPr bwMode="auto">
          <a:xfrm>
            <a:off x="395536" y="1677164"/>
            <a:ext cx="8344882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311296" y="5908630"/>
            <a:ext cx="6832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>
                <a:hlinkClick r:id="rId4"/>
              </a:rPr>
              <a:t>http://en.wikipedia.org/wiki/File:Least_Developed_Countries_map.svg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626093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10" t="39554" r="69175" b="36976"/>
          <a:stretch/>
        </p:blipFill>
        <p:spPr bwMode="auto">
          <a:xfrm>
            <a:off x="181179" y="1830824"/>
            <a:ext cx="8693479" cy="4118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/>
              <a:t>Indice de pauvreté humaine, 2007</a:t>
            </a:r>
            <a:endParaRPr lang="fr-FR" sz="3600" dirty="0"/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Calibri" pitchFamily="34" charset="0"/>
                <a:cs typeface="Arial" pitchFamily="34" charset="0"/>
              </a:rPr>
              <a:t>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40</a:t>
            </a:fld>
            <a:endParaRPr lang="en-GB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26" t="70890" r="82302" b="15926"/>
          <a:stretch/>
        </p:blipFill>
        <p:spPr bwMode="auto">
          <a:xfrm>
            <a:off x="323528" y="3890052"/>
            <a:ext cx="2023264" cy="1946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9724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blond_DVM_S19_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Leblond_DVM_S19_02</Template>
  <TotalTime>4372</TotalTime>
  <Words>1641</Words>
  <Application>Microsoft Office PowerPoint</Application>
  <PresentationFormat>Affichage à l'écran (4:3)</PresentationFormat>
  <Paragraphs>303</Paragraphs>
  <Slides>40</Slides>
  <Notes>40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1" baseType="lpstr">
      <vt:lpstr>Leblond_DVM_S19_02</vt:lpstr>
      <vt:lpstr>   Séance 3: Concepts majeurs, mesures et tour d’horizon historique (2/2)  Module 2: Introduction </vt:lpstr>
      <vt:lpstr>Mise au point DGD</vt:lpstr>
      <vt:lpstr>Retour sur le dernier cours </vt:lpstr>
      <vt:lpstr>Clarifications</vt:lpstr>
      <vt:lpstr>Plan pour aujourd’hui</vt:lpstr>
      <vt:lpstr>Tour d’horizon géographique (1) Catégorisations du monde </vt:lpstr>
      <vt:lpstr>Pays sous-développés</vt:lpstr>
      <vt:lpstr>Pays en (voie de) développement</vt:lpstr>
      <vt:lpstr>Tiers-monde (déf 1)</vt:lpstr>
      <vt:lpstr>Tiers-monde (déf 2)</vt:lpstr>
      <vt:lpstr>Tiers-monde</vt:lpstr>
      <vt:lpstr>Nord vs Sud</vt:lpstr>
      <vt:lpstr>Sud global</vt:lpstr>
      <vt:lpstr>Classification de la BM</vt:lpstr>
      <vt:lpstr>Classification de la Banque mondiale</vt:lpstr>
      <vt:lpstr>Classification selon l’IDH </vt:lpstr>
      <vt:lpstr>IDH en 2012</vt:lpstr>
      <vt:lpstr>NPI et pays émergents </vt:lpstr>
      <vt:lpstr>NPI et pays émergents </vt:lpstr>
      <vt:lpstr>Autres catégorisations ou appellations </vt:lpstr>
      <vt:lpstr>Portrait géographique (2): quelques cartes supplémentaires </vt:lpstr>
      <vt:lpstr>Coefficient de Gini hors des pays développés, 2012</vt:lpstr>
      <vt:lpstr>Taux de pauvreté extrême 2012</vt:lpstr>
      <vt:lpstr>Portrait géographique à une autre échelle</vt:lpstr>
      <vt:lpstr>Inégalités en Chine: PIB/habitant à l’échelle provinciale, 2011</vt:lpstr>
      <vt:lpstr>Pauvreté modérée en Chine et en Asie du Sud-Est en 2002 </vt:lpstr>
      <vt:lpstr>« Portrait » historique</vt:lpstr>
      <vt:lpstr>Vidéo de Hans Rosling</vt:lpstr>
      <vt:lpstr>Tout n’est pas rose … </vt:lpstr>
      <vt:lpstr>Objectifs du millénaire pour le développement (OMD)</vt:lpstr>
      <vt:lpstr>Objectifs du millénaire pour le développement (OMD)</vt:lpstr>
      <vt:lpstr>Objectifs du millénaire pour le développement (OMD)</vt:lpstr>
      <vt:lpstr>Après 2015: de OMD à ODD ? </vt:lpstr>
      <vt:lpstr>Module 2</vt:lpstr>
      <vt:lpstr>Pour vendredi</vt:lpstr>
      <vt:lpstr>Supplément pour votre plaisir</vt:lpstr>
      <vt:lpstr>Quart monde</vt:lpstr>
      <vt:lpstr>ONU: Pays les moins avancés</vt:lpstr>
      <vt:lpstr>ONU: Pays les moins avancés</vt:lpstr>
      <vt:lpstr>Indice de pauvreté humaine, 2007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au développement international: XXXX   2013 DVM xxxx</dc:title>
  <dc:creator>JPL</dc:creator>
  <cp:keywords>DVM 3550;méthodologie</cp:keywords>
  <cp:lastModifiedBy>J-P. Leblond</cp:lastModifiedBy>
  <cp:revision>167</cp:revision>
  <cp:lastPrinted>2013-03-18T13:46:15Z</cp:lastPrinted>
  <dcterms:created xsi:type="dcterms:W3CDTF">2013-08-06T19:24:38Z</dcterms:created>
  <dcterms:modified xsi:type="dcterms:W3CDTF">2013-09-11T23:55:50Z</dcterms:modified>
</cp:coreProperties>
</file>