
<file path=[Content_Types].xml><?xml version="1.0" encoding="utf-8"?>
<Types xmlns="http://schemas.openxmlformats.org/package/2006/content-types">
  <Override PartName="/ppt/slides/slide14.xml" ContentType="application/vnd.openxmlformats-officedocument.presentationml.slide+xml"/>
  <Override PartName="/ppt/notesSlides/notesSlide16.xml" ContentType="application/vnd.openxmlformats-officedocument.presentationml.notesSlide+xml"/>
  <Default Extension="xml" ContentType="application/xml"/>
  <Override PartName="/ppt/tableStyles.xml" ContentType="application/vnd.openxmlformats-officedocument.presentationml.tableStyles+xml"/>
  <Override PartName="/ppt/embeddings/Microsoft_Equation5.bin" ContentType="application/vnd.openxmlformats-officedocument.oleObject"/>
  <Override PartName="/ppt/notesSlides/notesSlide1.xml" ContentType="application/vnd.openxmlformats-officedocument.presentationml.notesSlide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30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ppt/notesSlides/notesSlide7.xml" ContentType="application/vnd.openxmlformats-officedocument.presentationml.notesSlide+xml"/>
  <Override PartName="/ppt/embeddings/Microsoft_Equation4.bin" ContentType="application/vnd.openxmlformats-officedocument.oleObject"/>
  <Override PartName="/ppt/handoutMasters/handoutMaster1.xml" ContentType="application/vnd.openxmlformats-officedocument.presentationml.handoutMaster+xml"/>
  <Default Extension="fntdata" ContentType="application/x-fontdata"/>
  <Override PartName="/ppt/slides/slide27.xml" ContentType="application/vnd.openxmlformats-officedocument.presentationml.slide+xml"/>
  <Default Extension="vml" ContentType="application/vnd.openxmlformats-officedocument.vmlDrawing"/>
  <Override PartName="/ppt/slides/slide20.xml" ContentType="application/vnd.openxmlformats-officedocument.presentationml.slide+xml"/>
  <Override PartName="/ppt/slides/slide36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notesSlides/notesSlide8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s/slide12.xml" ContentType="application/vnd.openxmlformats-officedocument.presentationml.slide+xml"/>
  <Override PartName="/ppt/notesSlides/notesSlide14.xml" ContentType="application/vnd.openxmlformats-officedocument.presentationml.notesSlide+xml"/>
  <Override PartName="/ppt/notesSlides/notesSlide6.xml" ContentType="application/vnd.openxmlformats-officedocument.presentationml.notesSlide+xml"/>
  <Override PartName="/ppt/embeddings/Microsoft_Equation3.bin" ContentType="application/vnd.openxmlformats-officedocument.oleObject"/>
  <Override PartName="/ppt/presProps.xml" ContentType="application/vnd.openxmlformats-officedocument.presentationml.presProps+xml"/>
  <Default Extension="pict" ContentType="image/pict"/>
  <Override PartName="/ppt/slides/slide26.xml" ContentType="application/vnd.openxmlformats-officedocument.presentationml.slide+xml"/>
  <Override PartName="/ppt/slides/slide35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embeddings/Microsoft_Equation9.bin" ContentType="application/vnd.openxmlformats-officedocument.oleObject"/>
  <Override PartName="/ppt/notesSlides/notesSlide5.xml" ContentType="application/vnd.openxmlformats-officedocument.presentationml.notesSlide+xml"/>
  <Override PartName="/ppt/embeddings/Microsoft_Equation2.bin" ContentType="application/vnd.openxmlformats-officedocument.oleObject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s/slide34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17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2.xml" ContentType="application/vnd.openxmlformats-officedocument.presentationml.notesSlide+xml"/>
  <Override PartName="/ppt/embeddings/Microsoft_Equation8.bin" ContentType="application/vnd.openxmlformats-officedocument.oleObject"/>
  <Override PartName="/docProps/app.xml" ContentType="application/vnd.openxmlformats-officedocument.extended-properties+xml"/>
  <Override PartName="/ppt/notesSlides/notesSlide4.xml" ContentType="application/vnd.openxmlformats-officedocument.presentationml.notesSlide+xml"/>
  <Override PartName="/ppt/embeddings/Microsoft_Equation1.bin" ContentType="application/vnd.openxmlformats-officedocument.oleObject"/>
  <Override PartName="/ppt/slides/slide41.xml" ContentType="application/vnd.openxmlformats-officedocument.presentationml.slide+xml"/>
  <Override PartName="/ppt/theme/theme3.xml" ContentType="application/vnd.openxmlformats-officedocument.theme+xml"/>
  <Override PartName="/ppt/slides/slide24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slides/slide33.xml" ContentType="application/vnd.openxmlformats-officedocument.presentationml.slide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Override PartName="/ppt/notesSlides/notesSlide18.xml" ContentType="application/vnd.openxmlformats-officedocument.presentationml.notesSlide+xml"/>
  <Default Extension="jpeg" ContentType="image/jpeg"/>
  <Override PartName="/ppt/viewProps.xml" ContentType="application/vnd.openxmlformats-officedocument.presentationml.viewProps+xml"/>
  <Override PartName="/ppt/notesSlides/notesSlide11.xml" ContentType="application/vnd.openxmlformats-officedocument.presentationml.notesSlide+xml"/>
  <Override PartName="/ppt/embeddings/Microsoft_Equation7.bin" ContentType="application/vnd.openxmlformats-officedocument.oleObject"/>
  <Override PartName="/ppt/notesSlides/notesSlide3.xml" ContentType="application/vnd.openxmlformats-officedocument.presentationml.notesSlide+xml"/>
  <Override PartName="/ppt/slides/slide40.xml" ContentType="application/vnd.openxmlformats-officedocument.presentationml.slide+xml"/>
  <Override PartName="/ppt/theme/theme2.xml" ContentType="application/vnd.openxmlformats-officedocument.theme+xml"/>
  <Override PartName="/ppt/slides/slide23.xml" ContentType="application/vnd.openxmlformats-officedocument.presentationml.slide+xml"/>
  <Override PartName="/ppt/slides/slide39.xml" ContentType="application/vnd.openxmlformats-officedocument.presentationml.slide+xml"/>
  <Override PartName="/ppt/slides/slide7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5.xml" ContentType="application/vnd.openxmlformats-officedocument.presentationml.slide+xml"/>
  <Override PartName="/ppt/notesSlides/notesSlide17.xml" ContentType="application/vnd.openxmlformats-officedocument.presentationml.notesSlide+xml"/>
  <Override PartName="/ppt/embeddings/Microsoft_Equation6.bin" ContentType="application/vnd.openxmlformats-officedocument.oleObject"/>
  <Override PartName="/ppt/notesSlides/notesSlide2.xml" ContentType="application/vnd.openxmlformats-officedocument.presentationml.notesSlide+xml"/>
  <Override PartName="/ppt/slides/slide29.xml" ContentType="application/vnd.openxmlformats-officedocument.presentationml.slide+xml"/>
  <Override PartName="/ppt/theme/theme1.xml" ContentType="application/vnd.openxmlformats-officedocument.theme+xml"/>
  <Override PartName="/ppt/slides/slide22.xml" ContentType="application/vnd.openxmlformats-officedocument.presentationml.slide+xml"/>
  <Override PartName="/ppt/slides/slide38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Default Extension="bin" ContentType="application/vnd.openxmlformats-officedocument.presentationml.printerSettings"/>
  <Default Extension="rels" ContentType="application/vnd.openxmlformats-package.relationships+xml"/>
  <Override PartName="/ppt/slides/slide31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embedTrueTypeFonts="1" saveSubsetFonts="1">
  <p:sldMasterIdLst>
    <p:sldMasterId id="2147483792" r:id="rId1"/>
  </p:sldMasterIdLst>
  <p:notesMasterIdLst>
    <p:notesMasterId r:id="rId43"/>
  </p:notesMasterIdLst>
  <p:handoutMasterIdLst>
    <p:handoutMasterId r:id="rId44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10" r:id="rId40"/>
    <p:sldId id="309" r:id="rId41"/>
    <p:sldId id="311" r:id="rId42"/>
  </p:sldIdLst>
  <p:sldSz cx="9144000" cy="6858000" type="screen4x3"/>
  <p:notesSz cx="7010400" cy="9236075"/>
  <p:embeddedFontLst>
    <p:embeddedFont>
      <p:font typeface="Formata-Medium"/>
      <p:regular r:id="rId45"/>
    </p:embeddedFont>
    <p:embeddedFont>
      <p:font typeface="BlissMedium"/>
      <p:regular r:id="rId46"/>
    </p:embeddedFont>
    <p:embeddedFont>
      <p:font typeface="MS PGothic"/>
      <p:regular r:id="rId47"/>
    </p:embeddedFont>
    <p:embeddedFont>
      <p:font typeface="Arial Unicode MS"/>
      <p:regular r:id="rId48"/>
    </p:embeddedFont>
  </p:embeddedFontLst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Osaka" charset="-128"/>
        <a:cs typeface="+mn-cs"/>
      </a:defRPr>
    </a:lvl9pPr>
  </p:defaultTextStyle>
  <p:extLst>
    <p:ext uri="{EFAFB233-063F-42B5-8137-9DF3F51BA10A}">
      <p15:sldGuideLst xmlns="" xmlns:a="http://schemas.openxmlformats.org/drawingml/2006/main" xmlns:r="http://schemas.openxmlformats.org/officeDocument/2006/relationships" xmlns:p="http://schemas.openxmlformats.org/presentationml/2006/main" xmlns:p15="http://schemas.microsoft.com/office/powerpoint/2012/main" xmlns:mv="urn:schemas-microsoft-com:mac:vml" xmlns:mc="http://schemas.openxmlformats.org/markup-compatibility/2006">
        <p15:guide id="1" orient="horz" pos="3838">
          <p15:clr>
            <a:srgbClr val="A4A3A4"/>
          </p15:clr>
        </p15:guide>
        <p15:guide id="2" orient="horz" pos="4269">
          <p15:clr>
            <a:srgbClr val="A4A3A4"/>
          </p15:clr>
        </p15:guide>
        <p15:guide id="3" pos="5494">
          <p15:clr>
            <a:srgbClr val="A4A3A4"/>
          </p15:clr>
        </p15:guide>
        <p15:guide id="4" pos="139">
          <p15:clr>
            <a:srgbClr val="A4A3A4"/>
          </p15:clr>
        </p15:guide>
      </p15:sldGuideLst>
    </p:ext>
    <p:ext uri="{2D200454-40CA-4A62-9FC3-DE9A4176ACB9}">
      <p15:notesGuideLst xmlns="" xmlns:a="http://schemas.openxmlformats.org/drawingml/2006/main" xmlns:r="http://schemas.openxmlformats.org/officeDocument/2006/relationships" xmlns:p="http://schemas.openxmlformats.org/presentationml/2006/main" xmlns:p15="http://schemas.microsoft.com/office/powerpoint/2012/main" xmlns:mv="urn:schemas-microsoft-com:mac:vml" xmlns:mc="http://schemas.openxmlformats.org/markup-compatibility/2006">
        <p15:guide id="1" orient="horz" pos="2909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>
          <a:srgbClr val="FF0000"/>
        </p14:laserClr>
      </p:ext>
      <p:ext uri="{2FDB2607-1784-4EEB-B798-7EB5836EED8A}">
        <p14:showMediaCtrls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"/>
      </p:ext>
    </p:extLst>
  </p:showPr>
  <p:clrMru>
    <a:srgbClr val="3C4745"/>
    <a:srgbClr val="4D4126"/>
    <a:srgbClr val="D4642B"/>
    <a:srgbClr val="7A7E7D"/>
    <a:srgbClr val="6B859E"/>
    <a:srgbClr val="204275"/>
    <a:srgbClr val="CB203C"/>
    <a:srgbClr val="273D5F"/>
    <a:srgbClr val="9A1F23"/>
    <a:srgbClr val="00426F"/>
  </p:clrMru>
  <p:extLst>
    <p:ext uri="{E76CE94A-603C-4142-B9EB-6D1370010A27}">
      <p14:discardImageEditData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0"/>
    </p:ext>
    <p:ext uri="{D31A062A-798A-4329-ABDD-BBA856620510}">
      <p14:defaultImageDpi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0"/>
    </p:ext>
    <p:ext uri="{FD5EFAAD-0ECE-453E-9831-46B23BE46B34}">
      <p15:chartTrackingRefBased xmlns="" xmlns:a="http://schemas.openxmlformats.org/drawingml/2006/main" xmlns:r="http://schemas.openxmlformats.org/officeDocument/2006/relationships" xmlns:p="http://schemas.openxmlformats.org/presentationml/2006/main" xmlns:p15="http://schemas.microsoft.com/office/powerpoint/2012/main" xmlns:mv="urn:schemas-microsoft-com:mac:vml" xmlns:mc="http://schemas.openxmlformats.org/markup-compatibility/2006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7365" autoAdjust="0"/>
    <p:restoredTop sz="92317" autoAdjust="0"/>
  </p:normalViewPr>
  <p:slideViewPr>
    <p:cSldViewPr showGuides="1">
      <p:cViewPr>
        <p:scale>
          <a:sx n="150" d="100"/>
          <a:sy n="150" d="100"/>
        </p:scale>
        <p:origin x="-1136" y="576"/>
      </p:cViewPr>
      <p:guideLst>
        <p:guide orient="horz" pos="3838"/>
        <p:guide orient="horz" pos="4269"/>
        <p:guide pos="5494"/>
        <p:guide pos="1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0"/>
    </p:cViewPr>
  </p:sorterViewPr>
  <p:notesViewPr>
    <p:cSldViewPr showGuides="1">
      <p:cViewPr>
        <p:scale>
          <a:sx n="106" d="100"/>
          <a:sy n="106" d="100"/>
        </p:scale>
        <p:origin x="-5250" y="-522"/>
      </p:cViewPr>
      <p:guideLst>
        <p:guide orient="horz" pos="2909"/>
        <p:guide pos="220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presProps" Target="presProps.xml"/><Relationship Id="rId51" Type="http://schemas.openxmlformats.org/officeDocument/2006/relationships/viewProps" Target="viewProps.xml"/><Relationship Id="rId52" Type="http://schemas.openxmlformats.org/officeDocument/2006/relationships/theme" Target="theme/theme1.xml"/><Relationship Id="rId53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notesMaster" Target="notesMasters/notesMaster1.xml"/><Relationship Id="rId44" Type="http://schemas.openxmlformats.org/officeDocument/2006/relationships/handoutMaster" Target="handoutMasters/handoutMaster1.xml"/><Relationship Id="rId45" Type="http://schemas.openxmlformats.org/officeDocument/2006/relationships/font" Target="fonts/font1.fntdata"/><Relationship Id="rId46" Type="http://schemas.openxmlformats.org/officeDocument/2006/relationships/font" Target="fonts/font2.fntdata"/><Relationship Id="rId47" Type="http://schemas.openxmlformats.org/officeDocument/2006/relationships/font" Target="fonts/font3.fntdata"/><Relationship Id="rId48" Type="http://schemas.openxmlformats.org/officeDocument/2006/relationships/font" Target="fonts/font4.fntdata"/><Relationship Id="rId4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ict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ict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ict"/><Relationship Id="rId2" Type="http://schemas.openxmlformats.org/officeDocument/2006/relationships/image" Target="../media/image11.pict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ict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ict"/><Relationship Id="rId2" Type="http://schemas.openxmlformats.org/officeDocument/2006/relationships/image" Target="../media/image24.pict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pict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ict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3"/>
          </p:nvPr>
        </p:nvSpPr>
        <p:spPr>
          <a:xfrm>
            <a:off x="3970338" y="8772525"/>
            <a:ext cx="3038475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Osaka" pitchFamily="52" charset="-128"/>
              </a:defRPr>
            </a:lvl1pPr>
          </a:lstStyle>
          <a:p>
            <a:pPr>
              <a:defRPr/>
            </a:pPr>
            <a:fld id="{97834233-6072-4E67-9B55-28F62049FB30}" type="slidenum">
              <a:rPr lang="fr-CA"/>
              <a:pPr>
                <a:defRPr/>
              </a:pPr>
              <a:t>‹#›</a:t>
            </a:fld>
            <a:endParaRPr lang="fr-CA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15204945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96975" y="692150"/>
            <a:ext cx="4618038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850"/>
            <a:ext cx="5607050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noProof="0" dirty="0" smtClean="0"/>
              <a:t>Cliquez pour modifier les styles du texte du masque</a:t>
            </a:r>
          </a:p>
          <a:p>
            <a:pPr lvl="1"/>
            <a:r>
              <a:rPr lang="fr-CA" noProof="0" dirty="0" smtClean="0"/>
              <a:t>Deuxième niveau</a:t>
            </a:r>
          </a:p>
          <a:p>
            <a:pPr lvl="2"/>
            <a:r>
              <a:rPr lang="fr-CA" noProof="0" dirty="0" smtClean="0"/>
              <a:t>Troisième niveau</a:t>
            </a:r>
          </a:p>
          <a:p>
            <a:pPr lvl="3"/>
            <a:r>
              <a:rPr lang="fr-CA" noProof="0" dirty="0" smtClean="0"/>
              <a:t>Quatrième niveau</a:t>
            </a:r>
          </a:p>
          <a:p>
            <a:pPr lvl="4"/>
            <a:r>
              <a:rPr lang="fr-CA" noProof="0" dirty="0" smtClean="0"/>
              <a:t>Cinquième niveau</a:t>
            </a:r>
          </a:p>
        </p:txBody>
      </p:sp>
      <p:sp>
        <p:nvSpPr>
          <p:cNvPr id="358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58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772525"/>
            <a:ext cx="30384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830" tIns="46415" rIns="92830" bIns="46415" numCol="1" anchor="b" anchorCtr="0" compatLnSpc="1">
            <a:prstTxWarp prst="textNoShape">
              <a:avLst/>
            </a:prstTxWarp>
          </a:bodyPr>
          <a:lstStyle>
            <a:lvl1pPr algn="r" defTabSz="928688">
              <a:defRPr sz="1200">
                <a:latin typeface="Arial" charset="0"/>
                <a:ea typeface="Osaka" pitchFamily="-44" charset="-128"/>
              </a:defRPr>
            </a:lvl1pPr>
          </a:lstStyle>
          <a:p>
            <a:pPr>
              <a:defRPr/>
            </a:pPr>
            <a:fld id="{2C02CAD0-EEDB-481F-B918-496328B7E2A3}" type="slidenum">
              <a:rPr lang="fr-CA"/>
              <a:pPr>
                <a:defRPr/>
              </a:pPr>
              <a:t>‹#›</a:t>
            </a:fld>
            <a:endParaRPr lang="fr-CA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81494248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2647677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9167124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CA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Relationship Id="rId3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jpeg"/><Relationship Id="rId3" Type="http://schemas.openxmlformats.org/officeDocument/2006/relationships/image" Target="../media/image4.jpe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6.jpe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jpe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micro-chapt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5572165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6" name="Espace réservé du texte 10"/>
          <p:cNvSpPr>
            <a:spLocks noGrp="1"/>
          </p:cNvSpPr>
          <p:nvPr>
            <p:ph type="body" sz="quarter" idx="13"/>
          </p:nvPr>
        </p:nvSpPr>
        <p:spPr>
          <a:xfrm>
            <a:off x="7421526" y="407338"/>
            <a:ext cx="1552353" cy="1000125"/>
          </a:xfrm>
        </p:spPr>
        <p:txBody>
          <a:bodyPr/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 err="1" smtClean="0"/>
              <a:t>Cli</a:t>
            </a:r>
            <a:endParaRPr lang="fr-FR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‹#›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3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micro-inter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6215_montage_PPT_macro-micro_01_macro-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6124575"/>
            <a:ext cx="9144000" cy="733425"/>
          </a:xfrm>
          <a:prstGeom prst="rect">
            <a:avLst/>
          </a:prstGeom>
        </p:spPr>
      </p:pic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57355" y="199767"/>
            <a:ext cx="6864370" cy="1157531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CA" dirty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3966" y="6522662"/>
            <a:ext cx="432000" cy="406800"/>
          </a:xfrm>
          <a:prstGeom prst="rect">
            <a:avLst/>
          </a:prstGeom>
        </p:spPr>
        <p:txBody>
          <a:bodyPr anchor="ctr" anchorCtr="0"/>
          <a:lstStyle>
            <a:lvl1pPr algn="r">
              <a:defRPr sz="1000" b="1">
                <a:solidFill>
                  <a:srgbClr val="3C4745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‹#›</a:t>
            </a:fld>
            <a:endParaRPr lang="fr-CA" dirty="0"/>
          </a:p>
        </p:txBody>
      </p:sp>
      <p:sp>
        <p:nvSpPr>
          <p:cNvPr id="10" name="Espace réservé du contenu 9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610780" cy="4449775"/>
          </a:xfrm>
        </p:spPr>
        <p:txBody>
          <a:bodyPr/>
          <a:lstStyle>
            <a:lvl1pPr>
              <a:buClrTx/>
              <a:defRPr>
                <a:solidFill>
                  <a:schemeClr val="tx1"/>
                </a:solidFill>
              </a:defRPr>
            </a:lvl1pPr>
            <a:lvl2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2pPr>
            <a:lvl3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3pPr>
            <a:lvl4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4pPr>
            <a:lvl5pPr>
              <a:buClrTx/>
              <a:buFont typeface="Arial" pitchFamily="34" charset="0"/>
              <a:buChar char="•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2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 userDrawn="1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theme" Target="../theme/theme1.xml"/><Relationship Id="rId6" Type="http://schemas.openxmlformats.org/officeDocument/2006/relationships/image" Target="../media/image1.jpeg"/><Relationship Id="rId7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6215_montage_PPT_macro-micro_01_macro-1.jp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28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857356" y="249939"/>
            <a:ext cx="5500726" cy="11073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 style du titre</a:t>
            </a:r>
            <a:endParaRPr lang="fr-CA" dirty="0" smtClean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="" xmlns:a="http://schemas.openxmlformats.org/drawingml/2006/main" xmlns:r="http://schemas.openxmlformats.org/officeDocument/2006/relationships" xmlns:p="http://schemas.openxmlformats.org/presentationml/2006/main" xmlns:a14="http://schemas.microsoft.com/office/drawing/2010/main" xmlns:mv="urn:schemas-microsoft-com:mac:vml" xmlns:mc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6102940"/>
            <a:ext cx="9144000" cy="762000"/>
          </a:xfrm>
          <a:prstGeom prst="rect">
            <a:avLst/>
          </a:prstGeom>
        </p:spPr>
      </p:pic>
      <p:sp>
        <p:nvSpPr>
          <p:cNvPr id="1029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13938" y="1714488"/>
            <a:ext cx="8607787" cy="4378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 smtClean="0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40594" y="6456932"/>
            <a:ext cx="432000" cy="408008"/>
          </a:xfrm>
          <a:prstGeom prst="rect">
            <a:avLst/>
          </a:prstGeom>
        </p:spPr>
        <p:txBody>
          <a:bodyPr lIns="0" tIns="0" rIns="0" bIns="0" anchor="ctr" anchorCtr="0"/>
          <a:lstStyle>
            <a:lvl1pPr algn="r">
              <a:defRPr sz="1000" b="0">
                <a:solidFill>
                  <a:srgbClr val="6B859E"/>
                </a:solidFill>
              </a:defRPr>
            </a:lvl1pPr>
          </a:lstStyle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‹#›</a:t>
            </a:fld>
            <a:endParaRPr lang="fr-CA" dirty="0"/>
          </a:p>
        </p:txBody>
      </p:sp>
      <p:sp>
        <p:nvSpPr>
          <p:cNvPr id="8" name="ZoneTexte 5"/>
          <p:cNvSpPr txBox="1">
            <a:spLocks noChangeArrowheads="1"/>
          </p:cNvSpPr>
          <p:nvPr userDrawn="1"/>
        </p:nvSpPr>
        <p:spPr bwMode="auto">
          <a:xfrm>
            <a:off x="5836814" y="6655878"/>
            <a:ext cx="2868093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r">
              <a:defRPr/>
            </a:pPr>
            <a:r>
              <a:rPr lang="fr-FR" sz="950" b="0" spc="50" baseline="0" dirty="0" smtClean="0">
                <a:solidFill>
                  <a:schemeClr val="tx1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Reproduction interdite © Groupe Modulo Inc.</a:t>
            </a:r>
            <a:endParaRPr lang="fr-FR" sz="950" b="0" spc="50" baseline="0" dirty="0">
              <a:solidFill>
                <a:schemeClr val="tx1"/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11" name="ZoneTexte 5"/>
          <p:cNvSpPr txBox="1">
            <a:spLocks noChangeArrowheads="1"/>
          </p:cNvSpPr>
          <p:nvPr userDrawn="1"/>
        </p:nvSpPr>
        <p:spPr bwMode="auto">
          <a:xfrm>
            <a:off x="1979712" y="6655878"/>
            <a:ext cx="767646" cy="146194"/>
          </a:xfrm>
          <a:prstGeom prst="rect">
            <a:avLst/>
          </a:prstGeom>
          <a:noFill/>
          <a:ln>
            <a:noFill/>
          </a:ln>
          <a:extLst/>
        </p:spPr>
        <p:txBody>
          <a:bodyPr wrap="none" tIns="0" bIns="0">
            <a:spAutoFit/>
          </a:bodyPr>
          <a:lstStyle/>
          <a:p>
            <a:pPr algn="l">
              <a:defRPr/>
            </a:pP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2</a:t>
            </a:r>
            <a:r>
              <a:rPr lang="fr-FR" sz="950" b="0" spc="50" baseline="2500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</a:t>
            </a:r>
            <a:r>
              <a:rPr lang="fr-FR" sz="95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fr-FR" sz="900" b="0" spc="50" baseline="0" dirty="0" smtClean="0">
                <a:solidFill>
                  <a:schemeClr val="bg2">
                    <a:lumMod val="25000"/>
                  </a:schemeClr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édition</a:t>
            </a:r>
            <a:endParaRPr lang="fr-FR" sz="900" b="0" spc="50" baseline="0" dirty="0">
              <a:solidFill>
                <a:schemeClr val="bg2">
                  <a:lumMod val="25000"/>
                </a:schemeClr>
              </a:solidFill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7" r:id="rId2"/>
    <p:sldLayoutId id="2147484017" r:id="rId3"/>
    <p:sldLayoutId id="2147484029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lnSpc>
          <a:spcPts val="3400"/>
        </a:lnSpc>
        <a:spcBef>
          <a:spcPct val="0"/>
        </a:spcBef>
        <a:spcAft>
          <a:spcPct val="0"/>
        </a:spcAft>
        <a:defRPr sz="3000" b="1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00">
          <a:solidFill>
            <a:srgbClr val="524A3F"/>
          </a:solidFill>
          <a:latin typeface="Formata-Medium" pitchFamily="34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bg1"/>
          </a:solidFill>
          <a:latin typeface="BlissMedium" pitchFamily="2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D9C59E"/>
        </a:buClr>
        <a:buSzPct val="110000"/>
        <a:buFontTx/>
        <a:buNone/>
        <a:defRPr sz="2600" b="0" kern="1200">
          <a:solidFill>
            <a:srgbClr val="6B859E"/>
          </a:solidFill>
          <a:latin typeface="Arial" pitchFamily="34" charset="0"/>
          <a:ea typeface="+mn-ea"/>
          <a:cs typeface="Arial" pitchFamily="34" charset="0"/>
        </a:defRPr>
      </a:lvl1pPr>
      <a:lvl2pPr marL="361950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5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2pPr>
      <a:lvl3pPr marL="714375" indent="-171450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3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3pPr>
      <a:lvl4pPr marL="1076325" indent="-180975" algn="l" rtl="0" eaLnBrk="0" fontAlgn="base" hangingPunct="0">
        <a:spcBef>
          <a:spcPct val="20000"/>
        </a:spcBef>
        <a:spcAft>
          <a:spcPts val="300"/>
        </a:spcAft>
        <a:buClr>
          <a:srgbClr val="D4642B"/>
        </a:buClr>
        <a:buFont typeface="Wingdings" pitchFamily="2" charset="2"/>
        <a:buChar char="§"/>
        <a:defRPr sz="20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4pPr>
      <a:lvl5pPr marL="1438275" indent="-180975" algn="l" rtl="0" eaLnBrk="0" fontAlgn="base" hangingPunct="0">
        <a:spcBef>
          <a:spcPct val="20000"/>
        </a:spcBef>
        <a:spcAft>
          <a:spcPct val="0"/>
        </a:spcAft>
        <a:buClr>
          <a:srgbClr val="D4642B"/>
        </a:buClr>
        <a:buFont typeface="Wingdings" pitchFamily="2" charset="2"/>
        <a:buChar char="§"/>
        <a:defRPr sz="1700" kern="1200">
          <a:solidFill>
            <a:srgbClr val="272525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Microsoft_Equation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Microsoft_Equation2.bin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Microsoft_Equation3.bin"/><Relationship Id="rId5" Type="http://schemas.openxmlformats.org/officeDocument/2006/relationships/oleObject" Target="../embeddings/Microsoft_Equation4.bin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4" Type="http://schemas.openxmlformats.org/officeDocument/2006/relationships/oleObject" Target="../embeddings/Microsoft_Equation5.bin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quation6.bin"/><Relationship Id="rId4" Type="http://schemas.openxmlformats.org/officeDocument/2006/relationships/oleObject" Target="../embeddings/Microsoft_Equation7.bin"/><Relationship Id="rId1" Type="http://schemas.openxmlformats.org/officeDocument/2006/relationships/vmlDrawing" Target="../drawings/vmlDrawing5.vml"/><Relationship Id="rId2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vmlDrawing" Target="../drawings/vmlDrawing6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Microsoft_Equation8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4" Type="http://schemas.openxmlformats.org/officeDocument/2006/relationships/oleObject" Target="../embeddings/Microsoft_Equation9.bin"/><Relationship Id="rId1" Type="http://schemas.openxmlformats.org/officeDocument/2006/relationships/vmlDrawing" Target="../drawings/vmlDrawing7.vml"/><Relationship Id="rId2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7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0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1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3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4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6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numéro de diapositive 2"/>
          <p:cNvSpPr>
            <a:spLocks noGrp="1"/>
          </p:cNvSpPr>
          <p:nvPr>
            <p:ph type="sldNum" sz="quarter" idx="4294967295"/>
          </p:nvPr>
        </p:nvSpPr>
        <p:spPr>
          <a:xfrm>
            <a:off x="8712200" y="6523038"/>
            <a:ext cx="431800" cy="406400"/>
          </a:xfrm>
        </p:spPr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</a:t>
            </a:fld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>
          <a:xfrm>
            <a:off x="1828800" y="304800"/>
            <a:ext cx="5572165" cy="1157531"/>
          </a:xfrm>
        </p:spPr>
        <p:txBody>
          <a:bodyPr/>
          <a:lstStyle/>
          <a:p>
            <a:r>
              <a:rPr lang="fr-CA" sz="2600" dirty="0" smtClean="0"/>
              <a:t>Partie 2 </a:t>
            </a:r>
            <a:r>
              <a:rPr lang="fr-CA" sz="2800" dirty="0" smtClean="0"/>
              <a:t/>
            </a:r>
            <a:br>
              <a:rPr lang="fr-CA" sz="2800" dirty="0" smtClean="0"/>
            </a:br>
            <a:r>
              <a:rPr lang="fr-CA" sz="2800" dirty="0" smtClean="0"/>
              <a:t>L’offre et la demande : </a:t>
            </a:r>
            <a:br>
              <a:rPr lang="fr-CA" sz="2800" dirty="0" smtClean="0"/>
            </a:br>
            <a:r>
              <a:rPr lang="fr-CA" sz="2800" dirty="0" smtClean="0"/>
              <a:t>le fonctionnement des marchés</a:t>
            </a:r>
            <a:endParaRPr lang="fr-CA" sz="28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304800" y="3048000"/>
            <a:ext cx="8610780" cy="2520280"/>
          </a:xfrm>
        </p:spPr>
        <p:txBody>
          <a:bodyPr/>
          <a:lstStyle/>
          <a:p>
            <a:pPr algn="ctr"/>
            <a:r>
              <a:rPr lang="fr-CA" sz="4400" b="1" dirty="0" smtClean="0">
                <a:solidFill>
                  <a:schemeClr val="accent3">
                    <a:lumMod val="75000"/>
                  </a:schemeClr>
                </a:solidFill>
              </a:rPr>
              <a:t>L’élasticité et ses applications</a:t>
            </a:r>
            <a:endParaRPr lang="fr-CA" sz="4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5</a:t>
            </a:r>
            <a:endParaRPr lang="fr-CA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569365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Introduction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</a:t>
            </a:fld>
            <a:endParaRPr lang="fr-CA" dirty="0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499655" cy="4449775"/>
          </a:xfrm>
        </p:spPr>
        <p:txBody>
          <a:bodyPr/>
          <a:lstStyle/>
          <a:p>
            <a:pPr lvl="1"/>
            <a:r>
              <a:rPr lang="fr-CA" dirty="0" smtClean="0"/>
              <a:t>Supposons qu’un événement quelconque fasse bondir le prix de l’essence au Canada. </a:t>
            </a:r>
          </a:p>
          <a:p>
            <a:pPr lvl="2"/>
            <a:r>
              <a:rPr lang="fr-CA" dirty="0" smtClean="0"/>
              <a:t>Comment les consommateurs canadiens réagiraient-ils    à la hausse du prix de l’essence ? </a:t>
            </a:r>
          </a:p>
          <a:p>
            <a:pPr lvl="2"/>
            <a:r>
              <a:rPr lang="fr-CA" dirty="0" smtClean="0"/>
              <a:t>Quelle serait l’ampleur de la diminution de                        la consommation d’essence ? </a:t>
            </a:r>
          </a:p>
          <a:p>
            <a:pPr lvl="1"/>
            <a:r>
              <a:rPr lang="fr-CA" dirty="0" smtClean="0"/>
              <a:t>Le concept d’élasticité, expliqué dans le présent chapitre, permet de répondre à ces questions.</a:t>
            </a:r>
          </a:p>
          <a:p>
            <a:pPr lvl="1"/>
            <a:endParaRPr lang="fr-CA" dirty="0" smtClean="0"/>
          </a:p>
          <a:p>
            <a:pPr marL="457200" indent="-457200"/>
            <a:endParaRPr lang="fr-CA" dirty="0" smtClean="0"/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5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04455" cy="4449775"/>
          </a:xfrm>
        </p:spPr>
        <p:txBody>
          <a:bodyPr/>
          <a:lstStyle/>
          <a:p>
            <a:r>
              <a:rPr lang="fr-CA" b="1" dirty="0" smtClean="0"/>
              <a:t>L’élasticité-prix de la demande et ses déterminants</a:t>
            </a:r>
          </a:p>
          <a:p>
            <a:pPr lvl="1"/>
            <a:r>
              <a:rPr lang="fr-CA" b="1" dirty="0" smtClean="0"/>
              <a:t>Élasticité-prix </a:t>
            </a:r>
            <a:r>
              <a:rPr lang="fr-CA" b="1" dirty="0"/>
              <a:t>de la demande </a:t>
            </a:r>
            <a:r>
              <a:rPr lang="fr-CA" dirty="0"/>
              <a:t>: </a:t>
            </a:r>
            <a:r>
              <a:rPr lang="fr-CA" dirty="0" smtClean="0"/>
              <a:t>Mesure </a:t>
            </a:r>
            <a:r>
              <a:rPr lang="fr-CA" dirty="0"/>
              <a:t>de la sensibilité de la quantité demandée d’un bien aux variations</a:t>
            </a:r>
            <a:r>
              <a:rPr lang="fr-CA" dirty="0" smtClean="0"/>
              <a:t>            du </a:t>
            </a:r>
            <a:r>
              <a:rPr lang="fr-CA" dirty="0"/>
              <a:t>prix de ce </a:t>
            </a:r>
            <a:r>
              <a:rPr lang="fr-CA" dirty="0" smtClean="0"/>
              <a:t>bien.</a:t>
            </a:r>
          </a:p>
          <a:p>
            <a:pPr lvl="1"/>
            <a:r>
              <a:rPr lang="fr-CA" dirty="0" smtClean="0"/>
              <a:t>C’est </a:t>
            </a:r>
            <a:r>
              <a:rPr lang="fr-CA" dirty="0"/>
              <a:t>le pourcentage de variation de la quantité demandée divisé par le pourcentage de variation du prix.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L’élasticité-prix de la demande </a:t>
            </a:r>
            <a:r>
              <a:rPr lang="fr-CA" b="1" dirty="0" smtClean="0"/>
              <a:t>et </a:t>
            </a:r>
            <a:r>
              <a:rPr lang="fr-CA" b="1" dirty="0"/>
              <a:t>ses </a:t>
            </a:r>
            <a:r>
              <a:rPr lang="fr-CA" b="1" dirty="0" smtClean="0"/>
              <a:t>déterminants (suite)</a:t>
            </a:r>
            <a:endParaRPr lang="fr-CA" b="1" dirty="0"/>
          </a:p>
          <a:p>
            <a:pPr lvl="1"/>
            <a:r>
              <a:rPr lang="fr-CA" dirty="0"/>
              <a:t>L’expérience montre que les déterminants </a:t>
            </a:r>
            <a:r>
              <a:rPr lang="fr-CA" dirty="0" smtClean="0"/>
              <a:t>sont             les </a:t>
            </a:r>
            <a:r>
              <a:rPr lang="fr-CA" dirty="0"/>
              <a:t>suivants :</a:t>
            </a:r>
          </a:p>
          <a:p>
            <a:pPr lvl="2"/>
            <a:r>
              <a:rPr lang="fr-CA" dirty="0"/>
              <a:t>L’existence de biens substituts.</a:t>
            </a:r>
          </a:p>
          <a:p>
            <a:pPr lvl="2"/>
            <a:r>
              <a:rPr lang="fr-CA" dirty="0"/>
              <a:t>Les biens essentiels, par opposition aux articles de luxe.</a:t>
            </a:r>
          </a:p>
          <a:p>
            <a:pPr lvl="2"/>
            <a:r>
              <a:rPr lang="fr-CA" dirty="0"/>
              <a:t>Les contours du marché.</a:t>
            </a:r>
            <a:endParaRPr lang="fr-CA" dirty="0" smtClean="0"/>
          </a:p>
          <a:p>
            <a:pPr lvl="2"/>
            <a:r>
              <a:rPr lang="fr-CA" dirty="0" smtClean="0"/>
              <a:t>L’horizon </a:t>
            </a:r>
            <a:r>
              <a:rPr lang="fr-CA" dirty="0"/>
              <a:t>temporel.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6851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 calcul de l’élasticité-prix de la </a:t>
            </a:r>
            <a:r>
              <a:rPr lang="fr-CA" b="1" dirty="0" smtClean="0"/>
              <a:t>demande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L’</a:t>
            </a:r>
            <a:r>
              <a:rPr lang="fr-CA" dirty="0" err="1" smtClean="0"/>
              <a:t>élasticité-prix</a:t>
            </a:r>
            <a:r>
              <a:rPr lang="fr-CA" dirty="0" smtClean="0"/>
              <a:t> de la demande se calcule à l’aide de       la formule suivante :</a:t>
            </a:r>
          </a:p>
          <a:p>
            <a:endParaRPr lang="fr-CA" dirty="0" smtClean="0"/>
          </a:p>
          <a:p>
            <a:endParaRPr lang="fr-CA" b="1" dirty="0"/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762000" y="3124200"/>
          <a:ext cx="7543800" cy="790061"/>
        </p:xfrm>
        <a:graphic>
          <a:graphicData uri="http://schemas.openxmlformats.org/presentationml/2006/ole">
            <p:oleObj spid="_x0000_s12292" name="Équation" r:id="rId3" imgW="3759200" imgH="3937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5778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04455" cy="4449775"/>
          </a:xfrm>
        </p:spPr>
        <p:txBody>
          <a:bodyPr/>
          <a:lstStyle/>
          <a:p>
            <a:pPr indent="-180975"/>
            <a:r>
              <a:rPr lang="fr-CA" b="1" dirty="0" smtClean="0"/>
              <a:t>Le calcul de l’élasticité-prix de la demande (suite)</a:t>
            </a:r>
          </a:p>
          <a:p>
            <a:pPr lvl="1"/>
            <a:r>
              <a:rPr lang="fr-CA" dirty="0" smtClean="0"/>
              <a:t>Exemple :</a:t>
            </a:r>
          </a:p>
          <a:p>
            <a:pPr lvl="2"/>
            <a:r>
              <a:rPr lang="fr-CA" dirty="0" smtClean="0"/>
              <a:t>Une </a:t>
            </a:r>
            <a:r>
              <a:rPr lang="fr-CA" dirty="0"/>
              <a:t>augmentation de 10 % du prix de la crème glacée provoque une diminution de 20 % de la </a:t>
            </a:r>
            <a:r>
              <a:rPr lang="fr-CA" dirty="0" smtClean="0"/>
              <a:t>quantité demandée</a:t>
            </a:r>
            <a:r>
              <a:rPr lang="fr-CA" dirty="0"/>
              <a:t>. </a:t>
            </a:r>
            <a:endParaRPr lang="fr-CA" dirty="0" smtClean="0"/>
          </a:p>
          <a:p>
            <a:pPr lvl="2"/>
            <a:r>
              <a:rPr lang="fr-CA" dirty="0" smtClean="0"/>
              <a:t>Pour calculer </a:t>
            </a:r>
            <a:r>
              <a:rPr lang="fr-CA" dirty="0"/>
              <a:t>l’élasticité-prix de la </a:t>
            </a:r>
            <a:r>
              <a:rPr lang="fr-CA" dirty="0" smtClean="0"/>
              <a:t>demande : </a:t>
            </a:r>
            <a:endParaRPr lang="fr-CA" dirty="0"/>
          </a:p>
        </p:txBody>
      </p:sp>
      <p:graphicFrame>
        <p:nvGraphicFramePr>
          <p:cNvPr id="13315" name="Object 3"/>
          <p:cNvGraphicFramePr>
            <a:graphicFrameLocks noChangeAspect="1"/>
          </p:cNvGraphicFramePr>
          <p:nvPr/>
        </p:nvGraphicFramePr>
        <p:xfrm>
          <a:off x="3276600" y="4114800"/>
          <a:ext cx="2686050" cy="677562"/>
        </p:xfrm>
        <a:graphic>
          <a:graphicData uri="http://schemas.openxmlformats.org/presentationml/2006/ole">
            <p:oleObj spid="_x0000_s13315" name="Équation" r:id="rId3" imgW="1409700" imgH="3556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61214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La méthode du point </a:t>
            </a:r>
            <a:r>
              <a:rPr lang="fr-CA" b="1" dirty="0" smtClean="0"/>
              <a:t>milieu :                                      une meilleure façon de calculer l’élasticité</a:t>
            </a:r>
            <a:endParaRPr lang="fr-CA" sz="2200" b="1" dirty="0" smtClean="0"/>
          </a:p>
          <a:p>
            <a:pPr marL="608013" lvl="1" indent="-246063">
              <a:spcAft>
                <a:spcPct val="20000"/>
              </a:spcAft>
              <a:buSzPct val="100000"/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Point </a:t>
            </a:r>
            <a:r>
              <a:rPr lang="fr-CA" dirty="0"/>
              <a:t>A : </a:t>
            </a:r>
            <a:r>
              <a:rPr lang="fr-CA" dirty="0" smtClean="0"/>
              <a:t>	Prix </a:t>
            </a:r>
            <a:r>
              <a:rPr lang="fr-CA" dirty="0"/>
              <a:t>= 4 $	</a:t>
            </a:r>
            <a:r>
              <a:rPr lang="fr-CA" dirty="0" smtClean="0"/>
              <a:t>		Quantité </a:t>
            </a:r>
            <a:r>
              <a:rPr lang="fr-CA" dirty="0"/>
              <a:t>= 120</a:t>
            </a:r>
          </a:p>
          <a:p>
            <a:pPr marL="608013" lvl="1" indent="-246063">
              <a:spcAft>
                <a:spcPct val="20000"/>
              </a:spcAft>
              <a:buSzPct val="100000"/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/>
              <a:t>Point B : </a:t>
            </a:r>
            <a:r>
              <a:rPr lang="fr-CA" dirty="0" smtClean="0"/>
              <a:t>	Prix </a:t>
            </a:r>
            <a:r>
              <a:rPr lang="fr-CA" dirty="0"/>
              <a:t>= 6 $	</a:t>
            </a:r>
            <a:r>
              <a:rPr lang="fr-CA" dirty="0" smtClean="0"/>
              <a:t>		Quantité </a:t>
            </a:r>
            <a:r>
              <a:rPr lang="fr-CA" dirty="0"/>
              <a:t>=   80</a:t>
            </a:r>
          </a:p>
          <a:p>
            <a:pPr marL="1047750" lvl="2" indent="-342900">
              <a:spcAft>
                <a:spcPct val="20000"/>
              </a:spcAft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Du </a:t>
            </a:r>
            <a:r>
              <a:rPr lang="fr-CA" dirty="0"/>
              <a:t>point A au point B : </a:t>
            </a:r>
            <a:br>
              <a:rPr lang="fr-CA" dirty="0"/>
            </a:br>
            <a:r>
              <a:rPr lang="fr-CA" dirty="0" smtClean="0"/>
              <a:t>Hausse </a:t>
            </a:r>
            <a:r>
              <a:rPr lang="fr-CA" dirty="0"/>
              <a:t>de prix = 50 % et baisse de quantité = 33 %.</a:t>
            </a:r>
          </a:p>
          <a:p>
            <a:pPr marL="1047750" lvl="2" indent="-342900">
              <a:spcAft>
                <a:spcPct val="20000"/>
              </a:spcAft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dirty="0" smtClean="0"/>
              <a:t>Du </a:t>
            </a:r>
            <a:r>
              <a:rPr lang="fr-CA" dirty="0"/>
              <a:t>point B au point A : </a:t>
            </a:r>
            <a:br>
              <a:rPr lang="fr-CA" dirty="0"/>
            </a:br>
            <a:r>
              <a:rPr lang="fr-CA" dirty="0" smtClean="0"/>
              <a:t>Baisse </a:t>
            </a:r>
            <a:r>
              <a:rPr lang="fr-CA" dirty="0"/>
              <a:t>de prix = 33 % et hausse de quantité = 50 %.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47196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9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La méthode du point milieu :                                     une meilleure façon de calculer l’élasticité (suite) 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La méthode du point milieu peut se formuler ainsi :</a:t>
            </a:r>
          </a:p>
          <a:p>
            <a:pPr lvl="1">
              <a:buNone/>
            </a:pPr>
            <a:endParaRPr lang="fr-CA" sz="2400" dirty="0" smtClean="0"/>
          </a:p>
          <a:p>
            <a:pPr lvl="1">
              <a:buNone/>
            </a:pPr>
            <a:endParaRPr lang="fr-CA" sz="2400" dirty="0" smtClean="0"/>
          </a:p>
          <a:p>
            <a:pPr lvl="1">
              <a:buFont typeface="Arial"/>
              <a:buChar char="•"/>
            </a:pPr>
            <a:r>
              <a:rPr lang="fr-CA" dirty="0" smtClean="0"/>
              <a:t>Exemple :</a:t>
            </a:r>
          </a:p>
          <a:p>
            <a:endParaRPr lang="fr-CA" sz="32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2590800" y="3066650"/>
          <a:ext cx="3429000" cy="743349"/>
        </p:xfrm>
        <a:graphic>
          <a:graphicData uri="http://schemas.openxmlformats.org/presentationml/2006/ole">
            <p:oleObj spid="_x0000_s15363" name="Équation" r:id="rId4" imgW="1816100" imgH="393700" progId="Equation.3">
              <p:embed/>
            </p:oleObj>
          </a:graphicData>
        </a:graphic>
      </p:graphicFrame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2362200" y="4495800"/>
          <a:ext cx="4549140" cy="685800"/>
        </p:xfrm>
        <a:graphic>
          <a:graphicData uri="http://schemas.openxmlformats.org/presentationml/2006/ole">
            <p:oleObj spid="_x0000_s15364" name="Équation" r:id="rId5" imgW="2527300" imgH="3810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66361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7989447" cy="4449775"/>
          </a:xfrm>
        </p:spPr>
        <p:txBody>
          <a:bodyPr/>
          <a:lstStyle/>
          <a:p>
            <a:r>
              <a:rPr lang="fr-CA" b="1" dirty="0"/>
              <a:t>La diversité des courbes de </a:t>
            </a:r>
            <a:r>
              <a:rPr lang="fr-CA" b="1" dirty="0" smtClean="0"/>
              <a:t>demande</a:t>
            </a:r>
          </a:p>
          <a:p>
            <a:pPr lvl="1"/>
            <a:r>
              <a:rPr lang="fr-CA" dirty="0"/>
              <a:t>Les économistes classent les courbes de demande en fonction de leur élasticité. </a:t>
            </a:r>
            <a:endParaRPr lang="fr-CA" dirty="0" smtClean="0"/>
          </a:p>
          <a:p>
            <a:pPr lvl="2"/>
            <a:r>
              <a:rPr lang="fr-CA" dirty="0" smtClean="0"/>
              <a:t>La demande </a:t>
            </a:r>
            <a:r>
              <a:rPr lang="fr-CA" dirty="0"/>
              <a:t>est</a:t>
            </a:r>
            <a:r>
              <a:rPr lang="fr-CA" dirty="0" smtClean="0"/>
              <a:t> « élastique » </a:t>
            </a:r>
            <a:r>
              <a:rPr lang="fr-CA" dirty="0"/>
              <a:t>lorsque l’élasticité est supérieure à </a:t>
            </a:r>
            <a:r>
              <a:rPr lang="fr-CA" dirty="0" smtClean="0"/>
              <a:t>1.</a:t>
            </a:r>
          </a:p>
          <a:p>
            <a:pPr lvl="2"/>
            <a:r>
              <a:rPr lang="fr-CA" dirty="0" smtClean="0"/>
              <a:t>La demande </a:t>
            </a:r>
            <a:r>
              <a:rPr lang="fr-CA" dirty="0"/>
              <a:t>est</a:t>
            </a:r>
            <a:r>
              <a:rPr lang="fr-CA" dirty="0" smtClean="0"/>
              <a:t> « inélastique » </a:t>
            </a:r>
            <a:r>
              <a:rPr lang="fr-CA" dirty="0"/>
              <a:t>lorsque l’élasticité est inférieure à </a:t>
            </a:r>
            <a:r>
              <a:rPr lang="fr-CA" dirty="0" smtClean="0"/>
              <a:t>1.</a:t>
            </a:r>
          </a:p>
          <a:p>
            <a:pPr lvl="2"/>
            <a:r>
              <a:rPr lang="fr-CA" dirty="0" smtClean="0"/>
              <a:t>La demande est dite « à élasticité unitaire » lorsque l’élasticité </a:t>
            </a:r>
            <a:r>
              <a:rPr lang="fr-CA" dirty="0"/>
              <a:t>est de </a:t>
            </a:r>
            <a:r>
              <a:rPr lang="fr-CA" dirty="0" smtClean="0"/>
              <a:t>1. </a:t>
            </a:r>
            <a:endParaRPr lang="fr-CA" sz="3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demande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11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>
          <a:xfrm>
            <a:off x="110944" y="1643050"/>
            <a:ext cx="8880655" cy="4449775"/>
          </a:xfrm>
        </p:spPr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0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1" y="2133600"/>
            <a:ext cx="4724400" cy="3770852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12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inférieure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209800"/>
            <a:ext cx="4876800" cy="3937722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78288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13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c) </a:t>
            </a:r>
            <a:r>
              <a:rPr lang="en-US" sz="2300" b="1" dirty="0" err="1" smtClean="0"/>
              <a:t>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unitaire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9800" y="2209800"/>
            <a:ext cx="5334000" cy="3840037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14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d)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supérieure</a:t>
            </a:r>
            <a:r>
              <a:rPr lang="en-US" sz="2300" b="1" dirty="0" smtClean="0"/>
              <a:t> à 1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0" y="2286000"/>
            <a:ext cx="5297613" cy="3810000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5.1 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la </a:t>
            </a:r>
            <a:r>
              <a:rPr lang="fr-CA" sz="2600" dirty="0" smtClean="0"/>
              <a:t>demande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15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e)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infinie</a:t>
            </a:r>
            <a:endParaRPr lang="en-US" sz="2300" b="1" dirty="0" smtClean="0"/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1_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2209799"/>
            <a:ext cx="4072398" cy="3810001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61543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La </a:t>
            </a:r>
            <a:r>
              <a:rPr lang="fr-CA" b="1" dirty="0"/>
              <a:t>recette </a:t>
            </a:r>
            <a:r>
              <a:rPr lang="fr-CA" b="1" dirty="0" smtClean="0"/>
              <a:t>totale </a:t>
            </a:r>
            <a:r>
              <a:rPr lang="fr-CA" b="1" dirty="0"/>
              <a:t>et l’</a:t>
            </a:r>
            <a:r>
              <a:rPr lang="fr-CA" b="1" dirty="0" err="1"/>
              <a:t>élasticité-prix</a:t>
            </a:r>
            <a:r>
              <a:rPr lang="fr-CA" b="1" dirty="0" smtClean="0"/>
              <a:t> de </a:t>
            </a:r>
            <a:r>
              <a:rPr lang="fr-CA" b="1" dirty="0"/>
              <a:t>la demande</a:t>
            </a:r>
          </a:p>
          <a:p>
            <a:pPr lvl="1"/>
            <a:r>
              <a:rPr lang="fr-CA" b="1" dirty="0" smtClean="0"/>
              <a:t>Recette totale </a:t>
            </a:r>
            <a:r>
              <a:rPr lang="fr-CA" dirty="0"/>
              <a:t>: </a:t>
            </a:r>
            <a:r>
              <a:rPr lang="fr-CA" dirty="0" smtClean="0"/>
              <a:t>Somme </a:t>
            </a:r>
            <a:r>
              <a:rPr lang="fr-CA" dirty="0"/>
              <a:t>déboursée par les acheteurs et reçue par les vendeurs d’un bien, qui est égale </a:t>
            </a:r>
            <a:r>
              <a:rPr lang="fr-CA" dirty="0" smtClean="0"/>
              <a:t>au prix multiplié par </a:t>
            </a:r>
            <a:r>
              <a:rPr lang="fr-CA" dirty="0"/>
              <a:t>la quantité vendue. </a:t>
            </a:r>
            <a:br>
              <a:rPr lang="fr-CA" dirty="0"/>
            </a:br>
            <a:endParaRPr lang="fr-CA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29700" name="Object 4"/>
          <p:cNvGraphicFramePr>
            <a:graphicFrameLocks noChangeAspect="1"/>
          </p:cNvGraphicFramePr>
          <p:nvPr/>
        </p:nvGraphicFramePr>
        <p:xfrm>
          <a:off x="3124200" y="3733800"/>
          <a:ext cx="2362200" cy="311499"/>
        </p:xfrm>
        <a:graphic>
          <a:graphicData uri="http://schemas.openxmlformats.org/presentationml/2006/ole">
            <p:oleObj spid="_x0000_s29700" name="Équation" r:id="rId4" imgW="1155700" imgH="1524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23393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5.2 :</a:t>
            </a:r>
            <a:r>
              <a:rPr lang="fr-CA" sz="2600" dirty="0" smtClean="0"/>
              <a:t> La recette totale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17</a:t>
            </a:fld>
            <a:endParaRPr lang="fr-CA" dirty="0"/>
          </a:p>
        </p:txBody>
      </p:sp>
      <p:pic>
        <p:nvPicPr>
          <p:cNvPr id="6" name="Espace réservé du contenu 5" descr="micro_figure5-2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26343" r="-26343"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990526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5.3 : Les effets d’une variation de prix </a:t>
            </a:r>
            <a:r>
              <a:rPr lang="fr-CA" sz="2600" dirty="0" smtClean="0"/>
              <a:t>sur la recette totale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18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3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752600"/>
            <a:ext cx="4724400" cy="4245113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1853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5.3 : Les effets d’une variation de prix </a:t>
            </a:r>
            <a:r>
              <a:rPr lang="fr-CA" sz="2600" dirty="0" smtClean="0"/>
              <a:t>sur la recette totale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19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Demande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3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600200"/>
            <a:ext cx="4495800" cy="4505108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185320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20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L’élasticité et </a:t>
            </a:r>
            <a:r>
              <a:rPr lang="fr-CA" b="1" dirty="0" smtClean="0"/>
              <a:t>la recette totale </a:t>
            </a:r>
            <a:r>
              <a:rPr lang="fr-CA" b="1" dirty="0"/>
              <a:t>le long</a:t>
            </a:r>
            <a:r>
              <a:rPr lang="fr-CA" b="1" dirty="0" smtClean="0"/>
              <a:t> d’une </a:t>
            </a:r>
            <a:r>
              <a:rPr lang="fr-CA" b="1" dirty="0"/>
              <a:t>courbe</a:t>
            </a:r>
            <a:r>
              <a:rPr lang="fr-CA" b="1" dirty="0" smtClean="0"/>
              <a:t>  de </a:t>
            </a:r>
            <a:r>
              <a:rPr lang="fr-CA" b="1" dirty="0"/>
              <a:t>demande linéaire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Certaines courbes de demande présentent la même élasticité sur toute la longueur, mais il n’en est pas toujours ainsi. 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Une droite constitue un bon exemple de courbe de demande où l’élasticité n’est pas la même</a:t>
            </a:r>
            <a:r>
              <a:rPr lang="fr-CA" dirty="0" smtClean="0"/>
              <a:t> en </a:t>
            </a:r>
            <a:r>
              <a:rPr lang="fr-CA" dirty="0"/>
              <a:t>tout point.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051166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5.4 </a:t>
            </a:r>
            <a:r>
              <a:rPr lang="fr-CA" sz="2600" dirty="0"/>
              <a:t>: L’élasticité le long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d’une </a:t>
            </a:r>
            <a:r>
              <a:rPr lang="fr-CA" sz="2600" dirty="0"/>
              <a:t>courbe </a:t>
            </a:r>
            <a:r>
              <a:rPr lang="fr-CA" sz="2600" dirty="0" smtClean="0"/>
              <a:t>de </a:t>
            </a:r>
            <a:r>
              <a:rPr lang="fr-CA" sz="2600" dirty="0"/>
              <a:t>demande linéaire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21</a:t>
            </a:fld>
            <a:endParaRPr lang="fr-CA" dirty="0"/>
          </a:p>
        </p:txBody>
      </p:sp>
      <p:pic>
        <p:nvPicPr>
          <p:cNvPr id="6" name="Espace réservé du contenu 5" descr="micro_figure5-4_a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46753" r="-46753"/>
          <a:stretch>
            <a:fillRect/>
          </a:stretch>
        </p:blipFill>
        <p:spPr/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0062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5.4 </a:t>
            </a:r>
            <a:r>
              <a:rPr lang="fr-CA" sz="2600" dirty="0"/>
              <a:t>: L’élasticité le long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d’une </a:t>
            </a:r>
            <a:r>
              <a:rPr lang="fr-CA" sz="2600" dirty="0"/>
              <a:t>courbe </a:t>
            </a:r>
            <a:r>
              <a:rPr lang="fr-CA" sz="2600" dirty="0" smtClean="0"/>
              <a:t>de </a:t>
            </a:r>
            <a:r>
              <a:rPr lang="fr-CA" sz="2600" dirty="0"/>
              <a:t>demande </a:t>
            </a:r>
            <a:r>
              <a:rPr lang="fr-CA" sz="2600" dirty="0" smtClean="0"/>
              <a:t>linéaire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22</a:t>
            </a:fld>
            <a:endParaRPr lang="fr-CA" dirty="0"/>
          </a:p>
        </p:txBody>
      </p:sp>
      <p:pic>
        <p:nvPicPr>
          <p:cNvPr id="6" name="Espace réservé du contenu 5" descr="micro_figure5-4_b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1762" r="-11762"/>
          <a:stretch>
            <a:fillRect/>
          </a:stretch>
        </p:blipFill>
        <p:spPr>
          <a:xfrm>
            <a:off x="76201" y="1524000"/>
            <a:ext cx="8915400" cy="4607193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800626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la </a:t>
            </a:r>
            <a:r>
              <a:rPr lang="fr-CA" dirty="0" smtClean="0"/>
              <a:t>demande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23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D’autres élasticités de la </a:t>
            </a:r>
            <a:r>
              <a:rPr lang="fr-CA" b="1" dirty="0" smtClean="0"/>
              <a:t>demande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/>
              <a:t>L’élasticité-revenu de la demande </a:t>
            </a:r>
            <a:r>
              <a:rPr lang="fr-CA" dirty="0" smtClean="0"/>
              <a:t>: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endParaRPr lang="fr-CA" sz="2800" dirty="0"/>
          </a:p>
          <a:p>
            <a:pPr marL="180975" lvl="1" indent="0">
              <a:spcAft>
                <a:spcPct val="20000"/>
              </a:spcAft>
              <a:buNone/>
            </a:pPr>
            <a:endParaRPr lang="fr-CA" sz="2800" dirty="0"/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/>
              <a:t>L’élasticité croisée </a:t>
            </a:r>
            <a:r>
              <a:rPr lang="fr-CA" dirty="0"/>
              <a:t>de la demande 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graphicFrame>
        <p:nvGraphicFramePr>
          <p:cNvPr id="41986" name="Object 2"/>
          <p:cNvGraphicFramePr>
            <a:graphicFrameLocks noChangeAspect="1"/>
          </p:cNvGraphicFramePr>
          <p:nvPr/>
        </p:nvGraphicFramePr>
        <p:xfrm>
          <a:off x="838200" y="2743200"/>
          <a:ext cx="7467600" cy="782080"/>
        </p:xfrm>
        <a:graphic>
          <a:graphicData uri="http://schemas.openxmlformats.org/presentationml/2006/ole">
            <p:oleObj spid="_x0000_s41986" name="Équation" r:id="rId3" imgW="3759200" imgH="393700" progId="Equation.3">
              <p:embed/>
            </p:oleObj>
          </a:graphicData>
        </a:graphic>
      </p:graphicFrame>
      <p:graphicFrame>
        <p:nvGraphicFramePr>
          <p:cNvPr id="41987" name="Object 3"/>
          <p:cNvGraphicFramePr>
            <a:graphicFrameLocks noChangeAspect="1"/>
          </p:cNvGraphicFramePr>
          <p:nvPr/>
        </p:nvGraphicFramePr>
        <p:xfrm>
          <a:off x="228600" y="4495800"/>
          <a:ext cx="8750710" cy="762000"/>
        </p:xfrm>
        <a:graphic>
          <a:graphicData uri="http://schemas.openxmlformats.org/presentationml/2006/ole">
            <p:oleObj spid="_x0000_s41987" name="Équation" r:id="rId4" imgW="4521200" imgH="3937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416722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24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>
              <a:spcAft>
                <a:spcPct val="20000"/>
              </a:spcAft>
            </a:pPr>
            <a:r>
              <a:rPr lang="fr-CA" b="1" dirty="0" smtClean="0"/>
              <a:t>L’élasticité-prix de l’offre et ses déterminants</a:t>
            </a:r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b="1" dirty="0" smtClean="0"/>
              <a:t>Élasticité-prix </a:t>
            </a:r>
            <a:r>
              <a:rPr lang="fr-CA" b="1" dirty="0"/>
              <a:t>de l’offre </a:t>
            </a:r>
            <a:r>
              <a:rPr lang="fr-CA" dirty="0"/>
              <a:t>:</a:t>
            </a:r>
            <a:r>
              <a:rPr lang="fr-CA" dirty="0" smtClean="0"/>
              <a:t> Mesure </a:t>
            </a:r>
            <a:r>
              <a:rPr lang="fr-CA" dirty="0"/>
              <a:t>de la sensibilité </a:t>
            </a:r>
            <a:br>
              <a:rPr lang="fr-CA" dirty="0"/>
            </a:br>
            <a:r>
              <a:rPr lang="fr-CA" dirty="0"/>
              <a:t>de la quantité offerte d’un bien aux variations du</a:t>
            </a:r>
            <a:r>
              <a:rPr lang="fr-CA" dirty="0" smtClean="0"/>
              <a:t> prix     de </a:t>
            </a:r>
            <a:r>
              <a:rPr lang="fr-CA" dirty="0"/>
              <a:t>ce bien. </a:t>
            </a:r>
            <a:endParaRPr lang="fr-CA" dirty="0" smtClean="0"/>
          </a:p>
          <a:p>
            <a:pPr lvl="1">
              <a:spcAft>
                <a:spcPct val="20000"/>
              </a:spcAft>
              <a:buFont typeface="Arial" charset="0"/>
              <a:buChar char="•"/>
            </a:pPr>
            <a:r>
              <a:rPr lang="fr-CA" dirty="0" smtClean="0"/>
              <a:t>C’est </a:t>
            </a:r>
            <a:r>
              <a:rPr lang="fr-CA" dirty="0"/>
              <a:t>le pourcentage de variation </a:t>
            </a:r>
            <a:r>
              <a:rPr lang="fr-CA" dirty="0" smtClean="0"/>
              <a:t>de </a:t>
            </a:r>
            <a:r>
              <a:rPr lang="fr-CA" dirty="0"/>
              <a:t>la quantité offerte divisé par le pourcentage de variation du prix.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622654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 smtClean="0"/>
              <a:t>L’élasticité-prix de l’offre et </a:t>
            </a:r>
            <a:r>
              <a:rPr lang="fr-CA" b="1" dirty="0"/>
              <a:t>ses </a:t>
            </a:r>
            <a:r>
              <a:rPr lang="fr-CA" b="1" dirty="0" smtClean="0"/>
              <a:t>déterminants (suite)</a:t>
            </a:r>
            <a:endParaRPr lang="fr-CA" b="1" dirty="0"/>
          </a:p>
          <a:p>
            <a:pPr lvl="1"/>
            <a:r>
              <a:rPr lang="fr-CA" dirty="0"/>
              <a:t>L’expérience montre que les déterminants </a:t>
            </a:r>
            <a:r>
              <a:rPr lang="fr-CA" dirty="0" smtClean="0"/>
              <a:t>sont             les </a:t>
            </a:r>
            <a:r>
              <a:rPr lang="fr-CA" dirty="0"/>
              <a:t>suivants :</a:t>
            </a:r>
          </a:p>
          <a:p>
            <a:pPr lvl="2"/>
            <a:r>
              <a:rPr lang="fr-CA" dirty="0" smtClean="0"/>
              <a:t>La </a:t>
            </a:r>
            <a:r>
              <a:rPr lang="fr-CA" dirty="0"/>
              <a:t>flexibilité de l’offre.</a:t>
            </a:r>
          </a:p>
          <a:p>
            <a:pPr lvl="2"/>
            <a:r>
              <a:rPr lang="fr-CA" dirty="0" smtClean="0"/>
              <a:t>L’horizon </a:t>
            </a:r>
            <a:r>
              <a:rPr lang="fr-CA" dirty="0"/>
              <a:t>temporel.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72543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fr-CA" b="1" dirty="0"/>
              <a:t>Le calcul de l’élasticité-prix </a:t>
            </a:r>
            <a:r>
              <a:rPr lang="fr-CA" b="1" dirty="0" smtClean="0"/>
              <a:t>de l’offre</a:t>
            </a:r>
          </a:p>
          <a:p>
            <a:pPr lvl="1">
              <a:buFont typeface="Arial"/>
              <a:buChar char="•"/>
            </a:pPr>
            <a:r>
              <a:rPr lang="fr-CA" dirty="0" smtClean="0"/>
              <a:t>L’</a:t>
            </a:r>
            <a:r>
              <a:rPr lang="fr-CA" dirty="0" err="1" smtClean="0"/>
              <a:t>élasticité-prix</a:t>
            </a:r>
            <a:r>
              <a:rPr lang="fr-CA" dirty="0" smtClean="0"/>
              <a:t> de l’offre se calcule à l’aide de                 la formule suivante :</a:t>
            </a:r>
          </a:p>
        </p:txBody>
      </p:sp>
      <p:graphicFrame>
        <p:nvGraphicFramePr>
          <p:cNvPr id="45058" name="Object 2"/>
          <p:cNvGraphicFramePr>
            <a:graphicFrameLocks noChangeAspect="1"/>
          </p:cNvGraphicFramePr>
          <p:nvPr/>
        </p:nvGraphicFramePr>
        <p:xfrm>
          <a:off x="1143000" y="3124200"/>
          <a:ext cx="6858000" cy="778747"/>
        </p:xfrm>
        <a:graphic>
          <a:graphicData uri="http://schemas.openxmlformats.org/presentationml/2006/ole">
            <p:oleObj spid="_x0000_s45058" name="Équation" r:id="rId3" imgW="3467100" imgH="3937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21771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27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10945" y="1643050"/>
            <a:ext cx="8781536" cy="4449775"/>
          </a:xfrm>
        </p:spPr>
        <p:txBody>
          <a:bodyPr/>
          <a:lstStyle/>
          <a:p>
            <a:r>
              <a:rPr lang="fr-CA" b="1" dirty="0" smtClean="0"/>
              <a:t>Le calcul de l’élasticité-prix de l’offre (suite)</a:t>
            </a:r>
          </a:p>
          <a:p>
            <a:pPr>
              <a:buFont typeface="Arial"/>
              <a:buChar char="•"/>
            </a:pPr>
            <a:r>
              <a:rPr lang="fr-CA" sz="2500" b="1" dirty="0" smtClean="0"/>
              <a:t> La </a:t>
            </a:r>
            <a:r>
              <a:rPr lang="fr-CA" sz="2500" b="1" dirty="0"/>
              <a:t>méthode du point </a:t>
            </a:r>
            <a:r>
              <a:rPr lang="fr-CA" sz="2500" b="1" dirty="0" smtClean="0"/>
              <a:t>milieu</a:t>
            </a:r>
          </a:p>
          <a:p>
            <a:pPr>
              <a:lnSpc>
                <a:spcPct val="80000"/>
              </a:lnSpc>
            </a:pPr>
            <a:endParaRPr lang="fr-CA" sz="1800" b="1" dirty="0"/>
          </a:p>
          <a:p>
            <a:pPr marL="608013" lvl="1" indent="-246063">
              <a:spcAft>
                <a:spcPct val="20000"/>
              </a:spcAft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sz="2300" dirty="0" smtClean="0"/>
              <a:t>Point </a:t>
            </a:r>
            <a:r>
              <a:rPr lang="fr-CA" sz="2300" dirty="0"/>
              <a:t>A : </a:t>
            </a:r>
            <a:r>
              <a:rPr lang="fr-CA" sz="2300" dirty="0" smtClean="0"/>
              <a:t>	Prix </a:t>
            </a:r>
            <a:r>
              <a:rPr lang="fr-CA" sz="2300" dirty="0"/>
              <a:t>= </a:t>
            </a:r>
            <a:r>
              <a:rPr lang="fr-CA" sz="2300" dirty="0" smtClean="0"/>
              <a:t>1,90 </a:t>
            </a:r>
            <a:r>
              <a:rPr lang="fr-CA" sz="2300" dirty="0"/>
              <a:t>$	</a:t>
            </a:r>
            <a:r>
              <a:rPr lang="fr-CA" sz="2300" dirty="0" smtClean="0"/>
              <a:t>		Quantité </a:t>
            </a:r>
            <a:r>
              <a:rPr lang="fr-CA" sz="2300" dirty="0"/>
              <a:t>= </a:t>
            </a:r>
            <a:r>
              <a:rPr lang="fr-CA" sz="2300" dirty="0" smtClean="0"/>
              <a:t>9 000</a:t>
            </a:r>
            <a:endParaRPr lang="fr-CA" sz="2300" dirty="0"/>
          </a:p>
          <a:p>
            <a:pPr marL="608013" lvl="1" indent="-246063">
              <a:spcAft>
                <a:spcPct val="20000"/>
              </a:spcAft>
              <a:buFont typeface="Times" charset="0"/>
              <a:buChar char="•"/>
              <a:tabLst>
                <a:tab pos="896938" algn="l"/>
                <a:tab pos="1346200" algn="l"/>
                <a:tab pos="1795463" algn="l"/>
                <a:tab pos="2244725" algn="l"/>
                <a:tab pos="2693988" algn="l"/>
                <a:tab pos="304800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fr-CA" sz="2300" dirty="0"/>
              <a:t>Point B : </a:t>
            </a:r>
            <a:r>
              <a:rPr lang="fr-CA" sz="2300" dirty="0" smtClean="0"/>
              <a:t>	Prix </a:t>
            </a:r>
            <a:r>
              <a:rPr lang="fr-CA" sz="2300" dirty="0"/>
              <a:t>= </a:t>
            </a:r>
            <a:r>
              <a:rPr lang="fr-CA" sz="2300" dirty="0" smtClean="0"/>
              <a:t>2,10 </a:t>
            </a:r>
            <a:r>
              <a:rPr lang="fr-CA" sz="2300" dirty="0"/>
              <a:t>$	</a:t>
            </a:r>
            <a:r>
              <a:rPr lang="fr-CA" sz="2300" dirty="0" smtClean="0"/>
              <a:t>		Quantité </a:t>
            </a:r>
            <a:r>
              <a:rPr lang="fr-CA" sz="2300" dirty="0"/>
              <a:t>= </a:t>
            </a:r>
            <a:r>
              <a:rPr lang="fr-CA" sz="2300" dirty="0" smtClean="0"/>
              <a:t>11 000</a:t>
            </a:r>
            <a:endParaRPr lang="fr-CA" sz="2300" dirty="0"/>
          </a:p>
        </p:txBody>
      </p:sp>
      <p:graphicFrame>
        <p:nvGraphicFramePr>
          <p:cNvPr id="46082" name="Object 2"/>
          <p:cNvGraphicFramePr>
            <a:graphicFrameLocks noChangeAspect="1"/>
          </p:cNvGraphicFramePr>
          <p:nvPr/>
        </p:nvGraphicFramePr>
        <p:xfrm>
          <a:off x="1371600" y="4419600"/>
          <a:ext cx="6172200" cy="771525"/>
        </p:xfrm>
        <a:graphic>
          <a:graphicData uri="http://schemas.openxmlformats.org/presentationml/2006/ole">
            <p:oleObj spid="_x0000_s46082" name="Équation" r:id="rId4" imgW="3048000" imgH="381000" progId="Equation.3">
              <p:embed/>
            </p:oleObj>
          </a:graphicData>
        </a:graphic>
      </p:graphicFrame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468463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/>
              <a:t>L’élasticité de </a:t>
            </a:r>
            <a:r>
              <a:rPr lang="fr-CA" dirty="0" smtClean="0"/>
              <a:t>l’offre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indent="-180975"/>
            <a:r>
              <a:rPr lang="fr-CA" b="1" dirty="0" smtClean="0"/>
              <a:t>La diversité des courbes d’offre</a:t>
            </a:r>
          </a:p>
          <a:p>
            <a:pPr lvl="1"/>
            <a:r>
              <a:rPr lang="fr-CA" dirty="0"/>
              <a:t>Puisque l’élasticité-prix de l’offre mesure la sensibilité</a:t>
            </a:r>
            <a:r>
              <a:rPr lang="fr-CA" dirty="0" smtClean="0"/>
              <a:t>   de </a:t>
            </a:r>
            <a:r>
              <a:rPr lang="fr-CA" dirty="0"/>
              <a:t>la quantité offerte aux variations du prix, elle se reflète </a:t>
            </a:r>
            <a:r>
              <a:rPr lang="fr-CA" dirty="0" smtClean="0"/>
              <a:t>dans </a:t>
            </a:r>
            <a:r>
              <a:rPr lang="fr-CA" dirty="0"/>
              <a:t>l’allure de la courbe d’offre. </a:t>
            </a:r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35316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29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a)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0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209799"/>
            <a:ext cx="4953000" cy="3904129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30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b)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inférieure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2133600"/>
            <a:ext cx="4914247" cy="4023360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31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c) </a:t>
            </a:r>
            <a:r>
              <a:rPr lang="en-US" sz="2300" b="1" dirty="0" err="1" smtClean="0"/>
              <a:t>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unitaire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égale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2133600"/>
            <a:ext cx="5692877" cy="3962400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32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d)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supérieure</a:t>
            </a:r>
            <a:r>
              <a:rPr lang="en-US" sz="2300" b="1" dirty="0" smtClean="0"/>
              <a:t> à 1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2200" y="2133600"/>
            <a:ext cx="5128393" cy="3962400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5.5 </a:t>
            </a:r>
            <a:r>
              <a:rPr lang="fr-CA" sz="2600" dirty="0"/>
              <a:t>: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</a:t>
            </a:r>
            <a:r>
              <a:rPr lang="fr-CA" sz="2600" dirty="0" smtClean="0"/>
              <a:t>l’offre (suite)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33</a:t>
            </a:fld>
            <a:endParaRPr lang="fr-CA" dirty="0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r>
              <a:rPr lang="en-US" sz="2300" b="1" dirty="0" smtClean="0"/>
              <a:t>e) </a:t>
            </a:r>
            <a:r>
              <a:rPr lang="en-US" sz="2300" b="1" dirty="0" err="1" smtClean="0"/>
              <a:t>Offre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parfaitement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élastique</a:t>
            </a:r>
            <a:r>
              <a:rPr lang="en-US" sz="2300" b="1" dirty="0" smtClean="0"/>
              <a:t> : </a:t>
            </a:r>
            <a:r>
              <a:rPr lang="en-US" sz="2300" b="1" dirty="0" err="1" smtClean="0"/>
              <a:t>l’élasticité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est</a:t>
            </a:r>
            <a:r>
              <a:rPr lang="en-US" sz="2300" b="1" dirty="0" smtClean="0"/>
              <a:t> </a:t>
            </a:r>
            <a:r>
              <a:rPr lang="en-US" sz="2300" b="1" dirty="0" err="1" smtClean="0"/>
              <a:t>infinie</a:t>
            </a:r>
            <a:endParaRPr lang="en-US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6" name="Image 5" descr="micro_figure5-5_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2133600"/>
            <a:ext cx="4440406" cy="4005072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3946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5.6 </a:t>
            </a:r>
            <a:r>
              <a:rPr lang="fr-CA" sz="2600" dirty="0"/>
              <a:t>: Les variations</a:t>
            </a:r>
            <a:r>
              <a:rPr lang="fr-CA" sz="2600" dirty="0" smtClean="0"/>
              <a:t> de </a:t>
            </a:r>
            <a:br>
              <a:rPr lang="fr-CA" sz="2600" dirty="0" smtClean="0"/>
            </a:br>
            <a:r>
              <a:rPr lang="fr-CA" sz="2600" dirty="0" smtClean="0"/>
              <a:t>l’</a:t>
            </a:r>
            <a:r>
              <a:rPr lang="fr-CA" sz="2600" dirty="0" err="1" smtClean="0"/>
              <a:t>élasticité</a:t>
            </a:r>
            <a:r>
              <a:rPr lang="fr-CA" sz="2600" dirty="0" err="1"/>
              <a:t>-prix</a:t>
            </a:r>
            <a:r>
              <a:rPr lang="fr-CA" sz="2600" dirty="0"/>
              <a:t> de l’offre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34</a:t>
            </a:fld>
            <a:endParaRPr lang="fr-CA" dirty="0"/>
          </a:p>
        </p:txBody>
      </p:sp>
      <p:pic>
        <p:nvPicPr>
          <p:cNvPr id="6" name="Espace réservé du contenu 5" descr="micro_figure5-6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14592" r="-14592"/>
          <a:stretch>
            <a:fillRect/>
          </a:stretch>
        </p:blipFill>
        <p:spPr>
          <a:xfrm>
            <a:off x="228600" y="1600200"/>
            <a:ext cx="8610780" cy="4449775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1508569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Trois illustrations de l’offre, </a:t>
            </a:r>
            <a:br>
              <a:rPr lang="fr-CA" dirty="0" smtClean="0"/>
            </a:br>
            <a:r>
              <a:rPr lang="fr-CA" dirty="0" smtClean="0"/>
              <a:t>de la demande et de l’élasticité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35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b="1" dirty="0" smtClean="0"/>
              <a:t>Question 1 : </a:t>
            </a:r>
            <a:r>
              <a:rPr lang="fr-CA" dirty="0" smtClean="0"/>
              <a:t>Une </a:t>
            </a:r>
            <a:r>
              <a:rPr lang="fr-CA" dirty="0"/>
              <a:t>bonne nouvelle pour l’agriculture</a:t>
            </a:r>
            <a:r>
              <a:rPr lang="fr-CA" dirty="0" smtClean="0"/>
              <a:t>  peut</a:t>
            </a:r>
            <a:r>
              <a:rPr lang="fr-CA" dirty="0"/>
              <a:t>-elle s’avérer mauvaise pour les agriculteurs ? </a:t>
            </a:r>
            <a:endParaRPr lang="fr-CA" dirty="0" smtClean="0"/>
          </a:p>
          <a:p>
            <a:pPr lvl="1"/>
            <a:r>
              <a:rPr lang="fr-CA" b="1" dirty="0" smtClean="0"/>
              <a:t>Question 2 : </a:t>
            </a:r>
            <a:r>
              <a:rPr lang="fr-CA" dirty="0" smtClean="0"/>
              <a:t>Pourquoi </a:t>
            </a:r>
            <a:r>
              <a:rPr lang="fr-CA" dirty="0"/>
              <a:t>l’Organisation des pays exportateurs de pétrole (OPEP) ne réussit-elle pas toujours à maintenir élevé le prix du brut ? </a:t>
            </a:r>
            <a:endParaRPr lang="fr-CA" dirty="0" smtClean="0"/>
          </a:p>
          <a:p>
            <a:pPr lvl="1"/>
            <a:r>
              <a:rPr lang="fr-CA" b="1" dirty="0" smtClean="0"/>
              <a:t>Question 3 : </a:t>
            </a:r>
            <a:r>
              <a:rPr lang="fr-CA" dirty="0" smtClean="0"/>
              <a:t>L’interdiction </a:t>
            </a:r>
            <a:r>
              <a:rPr lang="fr-CA" dirty="0"/>
              <a:t>des drogues favorise-t-elle</a:t>
            </a:r>
            <a:r>
              <a:rPr lang="fr-CA" dirty="0" smtClean="0"/>
              <a:t>   ou </a:t>
            </a:r>
            <a:r>
              <a:rPr lang="fr-CA" dirty="0"/>
              <a:t>limite-t-elle la criminalité liée à la consommation</a:t>
            </a:r>
            <a:r>
              <a:rPr lang="fr-CA" dirty="0" smtClean="0"/>
              <a:t>       de </a:t>
            </a:r>
            <a:r>
              <a:rPr lang="fr-CA" dirty="0"/>
              <a:t>drogues ? </a:t>
            </a:r>
            <a:endParaRPr lang="fr-CA" dirty="0" smtClean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89365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1857354" y="199767"/>
            <a:ext cx="7134245" cy="115753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CA" dirty="0" smtClean="0"/>
              <a:t>Trois illustrations de l’offre, </a:t>
            </a:r>
            <a:br>
              <a:rPr lang="fr-CA" dirty="0" smtClean="0"/>
            </a:br>
            <a:r>
              <a:rPr lang="fr-CA" dirty="0" smtClean="0"/>
              <a:t>de la demande et de l’élasticité (suite)</a:t>
            </a:r>
            <a:endParaRPr lang="fr-CA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36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/>
        <p:txBody>
          <a:bodyPr/>
          <a:lstStyle/>
          <a:p>
            <a:pPr lvl="1"/>
            <a:r>
              <a:rPr lang="fr-CA" dirty="0" smtClean="0"/>
              <a:t>À première vue, ces trois questions n’ont rien à voir   l’une avec l’autre. </a:t>
            </a:r>
          </a:p>
          <a:p>
            <a:pPr lvl="1"/>
            <a:r>
              <a:rPr lang="fr-CA" dirty="0" smtClean="0"/>
              <a:t>En fait, elles relèvent toutes trois des mécanismes        de marché, lesquels sont soumis au jeu de l’offre et de  la demande. </a:t>
            </a:r>
          </a:p>
          <a:p>
            <a:pPr lvl="1"/>
            <a:r>
              <a:rPr lang="fr-CA" dirty="0" smtClean="0"/>
              <a:t>À l’aide des concepts d’offre, de demande et d’élasticité, nous pouvons répondre à ces questions apparemment complexes.</a:t>
            </a:r>
            <a:endParaRPr lang="fr-CA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396299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5.7 </a:t>
            </a:r>
            <a:r>
              <a:rPr lang="fr-CA" sz="2600" dirty="0"/>
              <a:t>: L’augmentation de </a:t>
            </a:r>
            <a:r>
              <a:rPr lang="fr-CA" sz="2600" dirty="0" smtClean="0"/>
              <a:t>l’offre </a:t>
            </a:r>
            <a:br>
              <a:rPr lang="fr-CA" sz="2600" dirty="0" smtClean="0"/>
            </a:br>
            <a:r>
              <a:rPr lang="fr-CA" sz="2600" dirty="0" smtClean="0"/>
              <a:t>sur </a:t>
            </a:r>
            <a:r>
              <a:rPr lang="fr-CA" sz="2600" dirty="0"/>
              <a:t>le marché du blé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37</a:t>
            </a:fld>
            <a:endParaRPr lang="fr-CA" dirty="0"/>
          </a:p>
        </p:txBody>
      </p:sp>
      <p:pic>
        <p:nvPicPr>
          <p:cNvPr id="9" name="Espace réservé du contenu 8" descr="micro_figure5-7.jpg"/>
          <p:cNvPicPr>
            <a:picLocks noGrp="1" noChangeAspect="1"/>
          </p:cNvPicPr>
          <p:nvPr>
            <p:ph sz="quarter" idx="12"/>
          </p:nvPr>
        </p:nvPicPr>
        <p:blipFill>
          <a:blip r:embed="rId3"/>
          <a:srcRect l="-32800" r="-32800"/>
          <a:stretch>
            <a:fillRect/>
          </a:stretch>
        </p:blipFill>
        <p:spPr>
          <a:xfrm>
            <a:off x="-1" y="1524000"/>
            <a:ext cx="8994753" cy="4648200"/>
          </a:xfrm>
        </p:spPr>
      </p:pic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318120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/>
              <a:t>Figure </a:t>
            </a:r>
            <a:r>
              <a:rPr lang="fr-CA" sz="2600" dirty="0" smtClean="0"/>
              <a:t>5.8 </a:t>
            </a:r>
            <a:r>
              <a:rPr lang="fr-CA" sz="2600" dirty="0"/>
              <a:t>: Les réductions de l’offre</a:t>
            </a:r>
            <a:r>
              <a:rPr lang="fr-CA" sz="2600" dirty="0" smtClean="0"/>
              <a:t> </a:t>
            </a:r>
            <a:br>
              <a:rPr lang="fr-CA" sz="2600" dirty="0" smtClean="0"/>
            </a:br>
            <a:r>
              <a:rPr lang="fr-CA" sz="2600" dirty="0" smtClean="0"/>
              <a:t>sur </a:t>
            </a:r>
            <a:r>
              <a:rPr lang="fr-CA" sz="2600" dirty="0"/>
              <a:t>le marché mondial du pétrole </a:t>
            </a:r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38</a:t>
            </a:fld>
            <a:endParaRPr lang="fr-CA" dirty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12"/>
          </p:nvPr>
        </p:nvSpPr>
        <p:spPr>
          <a:xfrm>
            <a:off x="187145" y="1524000"/>
            <a:ext cx="8956855" cy="4449775"/>
          </a:xfrm>
        </p:spPr>
        <p:txBody>
          <a:bodyPr/>
          <a:lstStyle/>
          <a:p>
            <a:pPr marL="457200" indent="-457200">
              <a:spcBef>
                <a:spcPts val="450"/>
              </a:spcBef>
              <a:buSzPct val="100000"/>
              <a:buAutoNum type="alphaLcParenR"/>
            </a:pPr>
            <a:r>
              <a:rPr lang="fr-CA" sz="2300" b="1" dirty="0" smtClean="0"/>
              <a:t>Marché du pétrole à court terme</a:t>
            </a:r>
            <a:endParaRPr lang="fr-CA" sz="23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pic>
        <p:nvPicPr>
          <p:cNvPr id="8" name="Image 7" descr="micro_figure5-8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8400" y="1981199"/>
            <a:ext cx="4419600" cy="4151203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681231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Aft>
                <a:spcPts val="0"/>
              </a:spcAft>
            </a:pPr>
            <a:r>
              <a:rPr lang="fr-CA" sz="2600" dirty="0" smtClean="0"/>
              <a:t>Figure 5.8 : Les réductions de l’offre </a:t>
            </a:r>
            <a:br>
              <a:rPr lang="fr-CA" sz="2600" dirty="0" smtClean="0"/>
            </a:br>
            <a:r>
              <a:rPr lang="fr-CA" sz="2600" dirty="0" smtClean="0"/>
              <a:t>sur le marché mondial du pétrole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39</a:t>
            </a:fld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b) Marché du pétrole à long terme</a:t>
            </a:r>
            <a:endParaRPr lang="fr-FR" sz="2300" b="1" dirty="0"/>
          </a:p>
        </p:txBody>
      </p:sp>
      <p:pic>
        <p:nvPicPr>
          <p:cNvPr id="5" name="Image 4" descr="micro_figure5-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981200"/>
            <a:ext cx="4492364" cy="4191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fr-CA" sz="2600" dirty="0" smtClean="0"/>
              <a:t>Figure 5.9 : La politique de lutte </a:t>
            </a:r>
            <a:br>
              <a:rPr lang="fr-CA" sz="2600" dirty="0" smtClean="0"/>
            </a:br>
            <a:r>
              <a:rPr lang="fr-CA" sz="2600" dirty="0" smtClean="0"/>
              <a:t>contre les drogues</a:t>
            </a:r>
            <a:endParaRPr lang="fr-CA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40</a:t>
            </a:fld>
            <a:endParaRPr lang="fr-CA" dirty="0"/>
          </a:p>
        </p:txBody>
      </p:sp>
      <p:sp>
        <p:nvSpPr>
          <p:cNvPr id="7" name="TextBox 6"/>
          <p:cNvSpPr txBox="1"/>
          <p:nvPr/>
        </p:nvSpPr>
        <p:spPr>
          <a:xfrm>
            <a:off x="-846667" y="1721556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a) Interdiction des drogues</a:t>
            </a:r>
            <a:endParaRPr lang="fr-FR" sz="2300" b="1" dirty="0"/>
          </a:p>
        </p:txBody>
      </p:sp>
      <p:pic>
        <p:nvPicPr>
          <p:cNvPr id="14" name="Image 13" descr="micro_figure5-9_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799" y="1981200"/>
            <a:ext cx="4118463" cy="4191000"/>
          </a:xfrm>
          <a:prstGeom prst="rect">
            <a:avLst/>
          </a:prstGeom>
        </p:spPr>
      </p:pic>
    </p:spTree>
    <p:extLst>
      <p:ext uri="{BB962C8B-B14F-4D97-AF65-F5344CB8AC3E}">
        <p14:creationId xmlns="" xmlns:a="http://schemas.openxmlformats.org/drawingml/2006/main" xmlns:r="http://schemas.openxmlformats.org/officeDocument/2006/relationships" xmlns:p="http://schemas.openxmlformats.org/presentationml/2006/main" xmlns:p14="http://schemas.microsoft.com/office/powerpoint/2010/main" xmlns:mv="urn:schemas-microsoft-com:mac:vml" xmlns:mc="http://schemas.openxmlformats.org/markup-compatibility/2006" val="2620305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600" dirty="0" smtClean="0"/>
              <a:t>Figure 5.9 : La politique de lutte </a:t>
            </a:r>
            <a:br>
              <a:rPr lang="fr-CA" sz="2600" dirty="0" smtClean="0"/>
            </a:br>
            <a:r>
              <a:rPr lang="fr-CA" sz="2600" dirty="0" smtClean="0"/>
              <a:t>contre les drogues (suite)</a:t>
            </a:r>
            <a:endParaRPr lang="fr-FR" sz="26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437E8A14-D642-4221-8302-C4B33561F905}" type="slidenum">
              <a:rPr lang="fr-CA" smtClean="0"/>
              <a:pPr>
                <a:defRPr/>
              </a:pPr>
              <a:t>41</a:t>
            </a:fld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12"/>
          </p:nvPr>
        </p:nvSpPr>
        <p:spPr>
          <a:xfrm>
            <a:off x="152400" y="1524000"/>
            <a:ext cx="8610780" cy="4449775"/>
          </a:xfrm>
        </p:spPr>
        <p:txBody>
          <a:bodyPr/>
          <a:lstStyle/>
          <a:p>
            <a:r>
              <a:rPr lang="fr-FR" sz="2300" b="1" dirty="0" smtClean="0"/>
              <a:t>b) Prévention contre les drogues</a:t>
            </a:r>
            <a:endParaRPr lang="fr-FR" sz="2300" b="1" dirty="0"/>
          </a:p>
        </p:txBody>
      </p:sp>
      <p:pic>
        <p:nvPicPr>
          <p:cNvPr id="6" name="Image 5" descr="micro_figure5-9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0800" y="1981200"/>
            <a:ext cx="4114800" cy="41872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ception personnalisée">
  <a:themeElements>
    <a:clrScheme name="Marketing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5D87A1"/>
      </a:hlink>
      <a:folHlink>
        <a:srgbClr val="8EABB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9864</TotalTime>
  <Words>1394</Words>
  <Application>Microsoft Macintosh PowerPoint</Application>
  <PresentationFormat>Présentation à l'écran (4:3)</PresentationFormat>
  <Paragraphs>166</Paragraphs>
  <Slides>41</Slides>
  <Notes>23</Notes>
  <HiddenSlides>0</HiddenSlides>
  <MMClips>0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Modèle de conception</vt:lpstr>
      </vt:variant>
      <vt:variant>
        <vt:i4>1</vt:i4>
      </vt:variant>
      <vt:variant>
        <vt:lpstr>Serveurs OLE incorporés</vt:lpstr>
      </vt:variant>
      <vt:variant>
        <vt:i4>2</vt:i4>
      </vt:variant>
      <vt:variant>
        <vt:lpstr>Titres des diapositives</vt:lpstr>
      </vt:variant>
      <vt:variant>
        <vt:i4>41</vt:i4>
      </vt:variant>
    </vt:vector>
  </HeadingPairs>
  <TitlesOfParts>
    <vt:vector size="48" baseType="lpstr">
      <vt:lpstr>Formata-Medium</vt:lpstr>
      <vt:lpstr>BlissMedium</vt:lpstr>
      <vt:lpstr>MS PGothic</vt:lpstr>
      <vt:lpstr>Arial Unicode MS</vt:lpstr>
      <vt:lpstr>Conception personnalisée</vt:lpstr>
      <vt:lpstr>Microsoft Equation</vt:lpstr>
      <vt:lpstr>Équation</vt:lpstr>
      <vt:lpstr>Diapositive 1</vt:lpstr>
      <vt:lpstr>Partie 2  L’offre et la demande :  le fonctionnement des marchés</vt:lpstr>
      <vt:lpstr>Introduction</vt:lpstr>
      <vt:lpstr>L’élasticité de la demande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L’élasticité de la demande (suite)</vt:lpstr>
      <vt:lpstr>Figure 5.1 :  L’élasticité-prix de la demande</vt:lpstr>
      <vt:lpstr>Figure 5.1 :  L’élasticité-prix de la demande (suite)</vt:lpstr>
      <vt:lpstr>Figure 5.1 :  L’élasticité-prix de la demande (suite)</vt:lpstr>
      <vt:lpstr>Figure 5.1 :  L’élasticité-prix de la demande (suite)</vt:lpstr>
      <vt:lpstr>Figure 5.1 :  L’élasticité-prix de la demande (suite)</vt:lpstr>
      <vt:lpstr>L’élasticité de la demande (suite)</vt:lpstr>
      <vt:lpstr>Figure 5.2 : La recette totale</vt:lpstr>
      <vt:lpstr>Figure 5.3 : Les effets d’une variation de prix sur la recette totale</vt:lpstr>
      <vt:lpstr>Figure 5.3 : Les effets d’une variation de prix sur la recette totale (suite)</vt:lpstr>
      <vt:lpstr>L’élasticité de la demande (suite)</vt:lpstr>
      <vt:lpstr>Figure 5.4 : L’élasticité le long  d’une courbe de demande linéaire</vt:lpstr>
      <vt:lpstr>Figure 5.4 : L’élasticité le long  d’une courbe de demande linéaire (suite)</vt:lpstr>
      <vt:lpstr>L’élasticité de la demande (suite)</vt:lpstr>
      <vt:lpstr>L’élasticité de l’offre</vt:lpstr>
      <vt:lpstr>L’élasticité de l’offre (suite)</vt:lpstr>
      <vt:lpstr>L’élasticité de l’offre (suite)</vt:lpstr>
      <vt:lpstr>L’élasticité de l’offre (suite)</vt:lpstr>
      <vt:lpstr>L’élasticité de l’offre (suite)</vt:lpstr>
      <vt:lpstr>Figure 5.5 :  L’élasticité-prix de l’offre</vt:lpstr>
      <vt:lpstr>Figure 5.5 :  L’élasticité-prix de l’offre (suite)</vt:lpstr>
      <vt:lpstr>Figure 5.5 :  L’élasticité-prix de l’offre (suite)</vt:lpstr>
      <vt:lpstr>Figure 5.5 :  L’élasticité-prix de l’offre (suite)</vt:lpstr>
      <vt:lpstr>Figure 5.5 :  L’élasticité-prix de l’offre (suite)</vt:lpstr>
      <vt:lpstr>Figure 5.6 : Les variations de  l’élasticité-prix de l’offre</vt:lpstr>
      <vt:lpstr>Trois illustrations de l’offre,  de la demande et de l’élasticité</vt:lpstr>
      <vt:lpstr>Trois illustrations de l’offre,  de la demande et de l’élasticité (suite)</vt:lpstr>
      <vt:lpstr>Figure 5.7 : L’augmentation de l’offre  sur le marché du blé</vt:lpstr>
      <vt:lpstr>Figure 5.8 : Les réductions de l’offre  sur le marché mondial du pétrole </vt:lpstr>
      <vt:lpstr>Figure 5.8 : Les réductions de l’offre  sur le marché mondial du pétrole (suite)</vt:lpstr>
      <vt:lpstr>Figure 5.9 : La politique de lutte  contre les drogues</vt:lpstr>
      <vt:lpstr>Figure 5.9 : La politique de lutte  contre les drogues (suite)</vt:lpstr>
    </vt:vector>
  </TitlesOfParts>
  <Company>Cheneliere-Education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Potter Nouvelle génération</dc:title>
  <dc:creator>Maria Sheink</dc:creator>
  <cp:lastModifiedBy>Nadia Martel</cp:lastModifiedBy>
  <cp:revision>1009</cp:revision>
  <cp:lastPrinted>2014-05-06T19:26:45Z</cp:lastPrinted>
  <dcterms:created xsi:type="dcterms:W3CDTF">2014-05-13T14:03:20Z</dcterms:created>
  <dcterms:modified xsi:type="dcterms:W3CDTF">2014-05-13T14:27:59Z</dcterms:modified>
</cp:coreProperties>
</file>