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4"/>
  </p:notesMasterIdLst>
  <p:sldIdLst>
    <p:sldId id="280" r:id="rId2"/>
    <p:sldId id="281" r:id="rId3"/>
    <p:sldId id="282" r:id="rId4"/>
    <p:sldId id="283" r:id="rId5"/>
    <p:sldId id="288" r:id="rId6"/>
    <p:sldId id="289" r:id="rId7"/>
    <p:sldId id="284" r:id="rId8"/>
    <p:sldId id="285" r:id="rId9"/>
    <p:sldId id="290" r:id="rId10"/>
    <p:sldId id="291" r:id="rId11"/>
    <p:sldId id="292" r:id="rId12"/>
    <p:sldId id="286" r:id="rId13"/>
    <p:sldId id="287" r:id="rId14"/>
    <p:sldId id="293" r:id="rId15"/>
    <p:sldId id="294" r:id="rId16"/>
    <p:sldId id="295" r:id="rId17"/>
    <p:sldId id="296" r:id="rId18"/>
    <p:sldId id="297" r:id="rId19"/>
    <p:sldId id="298" r:id="rId20"/>
    <p:sldId id="299" r:id="rId21"/>
    <p:sldId id="300" r:id="rId22"/>
    <p:sldId id="301" r:id="rId23"/>
    <p:sldId id="302" r:id="rId24"/>
    <p:sldId id="303" r:id="rId25"/>
    <p:sldId id="304" r:id="rId26"/>
    <p:sldId id="305" r:id="rId27"/>
    <p:sldId id="307" r:id="rId28"/>
    <p:sldId id="308" r:id="rId29"/>
    <p:sldId id="309" r:id="rId30"/>
    <p:sldId id="310" r:id="rId31"/>
    <p:sldId id="311" r:id="rId32"/>
    <p:sldId id="312" r:id="rId3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016" autoAdjust="0"/>
  </p:normalViewPr>
  <p:slideViewPr>
    <p:cSldViewPr>
      <p:cViewPr varScale="1">
        <p:scale>
          <a:sx n="34" d="100"/>
          <a:sy n="34" d="100"/>
        </p:scale>
        <p:origin x="-15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188"/>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45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EAB1F6C-FD8A-4A43-A574-CB4D5ACACC4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We all do research all the time. When we look for information and data, finding material on this and that subject, getting names, addresses, in other words research. </a:t>
            </a:r>
            <a:r>
              <a:rPr lang="en-US" u="sng" dirty="0" smtClean="0"/>
              <a:t>For example </a:t>
            </a:r>
            <a:r>
              <a:rPr lang="en-US" dirty="0" smtClean="0"/>
              <a:t>when we decide to buy a computer, we</a:t>
            </a:r>
            <a:r>
              <a:rPr lang="en-US" baseline="0" dirty="0" smtClean="0"/>
              <a:t> generally try to get some info about brands and models we consider for buying we look into magazines, check customer reports, may ask friends who have computers about the particular type. This is research. </a:t>
            </a:r>
            <a:r>
              <a:rPr lang="en-US" u="sng" baseline="0" dirty="0" smtClean="0"/>
              <a:t>Another example</a:t>
            </a:r>
            <a:r>
              <a:rPr lang="en-US" baseline="0" dirty="0" smtClean="0"/>
              <a:t>, before taking a course with a professor, when you might ask other students how they found him/her. This is research too because that will help u make a decision that is important to you. So we are already doing research even though we don’t think of what v r doing as such. </a:t>
            </a:r>
            <a:r>
              <a:rPr lang="en-US" u="sng" baseline="0" dirty="0" smtClean="0"/>
              <a:t>We do research because </a:t>
            </a:r>
            <a:r>
              <a:rPr lang="en-US" baseline="0" dirty="0" smtClean="0"/>
              <a:t>we want to make choices about matters, solve problems, and find answers to our questions. </a:t>
            </a:r>
          </a:p>
          <a:p>
            <a:r>
              <a:rPr lang="en-US" baseline="0" dirty="0" smtClean="0"/>
              <a:t>Scholarly research is more systematic, more objective, more careful, more concerned about correctness and truthfulness. Notice I didn’t say anything about data numbers and statistics. That’s because a great deal of research doesn’t involve such matters. Think </a:t>
            </a:r>
            <a:r>
              <a:rPr lang="en-US" u="sng" baseline="0" dirty="0" smtClean="0"/>
              <a:t>for example </a:t>
            </a:r>
            <a:r>
              <a:rPr lang="en-US" baseline="0" dirty="0" smtClean="0"/>
              <a:t>what historians do. Most of them read various documents (speeches, letters, diaries, news reports) and on the basis of their readings, try to describe what happened and why it happened. They focus on economic, political and social considerations. There is no way to be certain about why things happen, there r controversies in history. Same is with the field of cultural studies, researchers use different theories. Because interpretations of theorists vary and the application of their ideas vary we find considerable controversy in cultural studies and other humanistic disciplines.</a:t>
            </a:r>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u="sng" dirty="0" smtClean="0"/>
              <a:t>Magical thinking</a:t>
            </a:r>
            <a:r>
              <a:rPr lang="en-US" dirty="0" smtClean="0"/>
              <a:t>: as believing</a:t>
            </a:r>
            <a:r>
              <a:rPr lang="en-US" baseline="0" dirty="0" smtClean="0"/>
              <a:t> that wishing makes it so. For example we think we can through force of will cause something to happen. E.g., v buy a car then read reviews to convince ourselves v made a good decision but in reality to buy that brand was emotional than rational.</a:t>
            </a:r>
          </a:p>
          <a:p>
            <a:r>
              <a:rPr lang="en-US" u="sng" baseline="0" dirty="0" smtClean="0"/>
              <a:t>Personal decision</a:t>
            </a:r>
            <a:r>
              <a:rPr lang="en-US" baseline="0" dirty="0" smtClean="0"/>
              <a:t>: we research to find support or justification than seeking truth. </a:t>
            </a:r>
          </a:p>
          <a:p>
            <a:r>
              <a:rPr lang="en-US" u="sng" baseline="0" dirty="0" smtClean="0"/>
              <a:t>The problem of certainty</a:t>
            </a:r>
            <a:r>
              <a:rPr lang="en-US" u="none" baseline="0" dirty="0" smtClean="0"/>
              <a:t> we seldom get certainty from any research even with statistics. The way we interpret statistics is open to disagreements. we can certainly give good reasons for our interpretations. usually through sound research methods and methodologies.</a:t>
            </a:r>
            <a:endParaRPr lang="en-US" u="sng" baseline="0" dirty="0" smtClean="0"/>
          </a:p>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latin typeface="Arial" charset="0"/>
                <a:ea typeface="+mn-ea"/>
                <a:cs typeface="+mn-cs"/>
              </a:rPr>
              <a:t>Inductive and deductive reasoning are </a:t>
            </a:r>
            <a:r>
              <a:rPr lang="en-US" sz="1200" u="sng" kern="1200" dirty="0" smtClean="0">
                <a:solidFill>
                  <a:schemeClr val="tx1"/>
                </a:solidFill>
                <a:latin typeface="Arial" charset="0"/>
                <a:ea typeface="+mn-ea"/>
                <a:cs typeface="+mn-cs"/>
              </a:rPr>
              <a:t>two methods of logic </a:t>
            </a:r>
            <a:r>
              <a:rPr lang="en-US" sz="1200" kern="1200" dirty="0" smtClean="0">
                <a:solidFill>
                  <a:schemeClr val="tx1"/>
                </a:solidFill>
                <a:latin typeface="Arial" charset="0"/>
                <a:ea typeface="+mn-ea"/>
                <a:cs typeface="+mn-cs"/>
              </a:rPr>
              <a:t>used to arrive at a conclusion based on information assumed to be true. Both are used in research to establish hypotheses.</a:t>
            </a:r>
          </a:p>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dirty="0" smtClean="0">
                <a:solidFill>
                  <a:srgbClr val="FFC000"/>
                </a:solidFill>
              </a:rPr>
              <a:t>The most common purposes of scientific research on human social </a:t>
            </a:r>
            <a:r>
              <a:rPr lang="en-US" sz="1200" b="0" dirty="0" err="1" smtClean="0">
                <a:solidFill>
                  <a:srgbClr val="FFC000"/>
                </a:solidFill>
              </a:rPr>
              <a:t>behaviour</a:t>
            </a:r>
            <a:r>
              <a:rPr lang="en-US" sz="1200" b="0" dirty="0" smtClean="0">
                <a:solidFill>
                  <a:srgbClr val="FFC000"/>
                </a:solidFill>
              </a:rPr>
              <a:t> and attitudes are to: </a:t>
            </a:r>
            <a:r>
              <a:rPr lang="en-US" dirty="0" smtClean="0"/>
              <a:t>Explore; Describe;</a:t>
            </a:r>
            <a:r>
              <a:rPr lang="en-US" baseline="0" dirty="0" smtClean="0"/>
              <a:t> </a:t>
            </a:r>
            <a:r>
              <a:rPr lang="en-US" dirty="0" smtClean="0"/>
              <a:t>Explain; Evaluate </a:t>
            </a:r>
          </a:p>
          <a:p>
            <a:r>
              <a:rPr lang="en-US" u="sng" dirty="0" smtClean="0"/>
              <a:t>Exploratory research</a:t>
            </a:r>
            <a:r>
              <a:rPr lang="en-US" u="none" dirty="0" smtClean="0"/>
              <a:t> is conducted to obtain a rough sens</a:t>
            </a:r>
            <a:r>
              <a:rPr lang="en-US" u="none" baseline="0" dirty="0" smtClean="0"/>
              <a:t>e of what is happening on a particular topic for which  we do not yet have sufficient information.</a:t>
            </a:r>
            <a:endParaRPr lang="en-US" u="sng" dirty="0" smtClean="0"/>
          </a:p>
          <a:p>
            <a:r>
              <a:rPr lang="en-US" u="sng" dirty="0" smtClean="0"/>
              <a:t>Descriptive research</a:t>
            </a:r>
            <a:r>
              <a:rPr lang="en-US" u="none" dirty="0" smtClean="0"/>
              <a:t> provides basic information</a:t>
            </a:r>
            <a:r>
              <a:rPr lang="en-US" u="none" baseline="0" dirty="0" smtClean="0"/>
              <a:t> describing the topic and the respondents involved.</a:t>
            </a:r>
            <a:endParaRPr lang="en-US" u="sng" dirty="0" smtClean="0"/>
          </a:p>
          <a:p>
            <a:r>
              <a:rPr lang="en-US" u="sng" dirty="0" smtClean="0"/>
              <a:t>Explanatory research</a:t>
            </a:r>
            <a:r>
              <a:rPr lang="en-US" u="none" dirty="0" smtClean="0"/>
              <a:t> based on some descriptive info, is intended to explain relationships and uncover reasons why and how  some phenomena</a:t>
            </a:r>
            <a:r>
              <a:rPr lang="en-US" u="none" baseline="0" dirty="0" smtClean="0"/>
              <a:t> occur among respondents.</a:t>
            </a:r>
            <a:endParaRPr lang="en-US" u="sng" dirty="0" smtClean="0"/>
          </a:p>
          <a:p>
            <a:r>
              <a:rPr lang="en-US" u="sng" dirty="0" smtClean="0"/>
              <a:t>Evaluation research </a:t>
            </a:r>
            <a:r>
              <a:rPr lang="en-US" u="none" dirty="0" smtClean="0"/>
              <a:t>is interested in understanding the causes of </a:t>
            </a:r>
            <a:r>
              <a:rPr lang="en-US" u="none" baseline="0" dirty="0" smtClean="0"/>
              <a:t>human social </a:t>
            </a:r>
            <a:r>
              <a:rPr lang="en-US" u="none" baseline="0" dirty="0" err="1" smtClean="0"/>
              <a:t>behaviour</a:t>
            </a:r>
            <a:r>
              <a:rPr lang="en-US" u="none" baseline="0" dirty="0" smtClean="0"/>
              <a:t> ad people’s opinions on a variety of issues or sometimes evaluating specific outcomes and providing explanations as to why and how a particular result occurred.</a:t>
            </a:r>
            <a:endParaRPr lang="en-US" u="none"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u="sng" dirty="0" smtClean="0"/>
              <a:t>Qualitative</a:t>
            </a:r>
            <a:r>
              <a:rPr lang="en-US" u="sng" baseline="0" dirty="0" smtClean="0"/>
              <a:t> approaches</a:t>
            </a:r>
            <a:r>
              <a:rPr lang="en-US" baseline="0" dirty="0" smtClean="0"/>
              <a:t>: essays, analyses, literature reviews, case studies, phenomenology, ethnographies, narrative studies etc that lead themselves to verbal interpretations to gain info.</a:t>
            </a:r>
          </a:p>
          <a:p>
            <a:r>
              <a:rPr lang="en-US" u="sng" baseline="0" dirty="0" smtClean="0"/>
              <a:t>Quantitative approaches</a:t>
            </a:r>
            <a:r>
              <a:rPr lang="en-US" baseline="0" dirty="0" smtClean="0"/>
              <a:t>: experiments, content analysis, surveys, questionnaires, that lead themselves to statistical manipulations to gain info.</a:t>
            </a:r>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Font typeface="+mj-lt"/>
              <a:buNone/>
            </a:pPr>
            <a:r>
              <a:rPr lang="en-US" sz="1200" u="sng" dirty="0" smtClean="0"/>
              <a:t>Intrapersonal</a:t>
            </a:r>
            <a:r>
              <a:rPr lang="en-US" sz="1200" u="none" dirty="0" smtClean="0"/>
              <a:t> this area covers</a:t>
            </a:r>
            <a:r>
              <a:rPr lang="en-US" sz="1200" u="none" baseline="0" dirty="0" smtClean="0"/>
              <a:t> things like talking to ourselves, thinking about how we will respond to situations we expect to arise, and writing in a journal or diary.</a:t>
            </a:r>
            <a:endParaRPr lang="en-US" sz="1200" u="sng" dirty="0" smtClean="0"/>
          </a:p>
          <a:p>
            <a:pPr marL="228600" indent="-228600">
              <a:buFont typeface="+mj-lt"/>
              <a:buNone/>
            </a:pPr>
            <a:r>
              <a:rPr lang="en-US" sz="1200" u="sng" dirty="0" smtClean="0"/>
              <a:t>Interpersonal</a:t>
            </a:r>
            <a:r>
              <a:rPr lang="en-US" sz="1200" u="none" dirty="0" smtClean="0"/>
              <a:t> This area includes matters such as conversations btw two people and conversations with a relatively small group.</a:t>
            </a:r>
            <a:r>
              <a:rPr lang="en-US" sz="1200" u="none" baseline="0" dirty="0" smtClean="0"/>
              <a:t> </a:t>
            </a:r>
            <a:endParaRPr lang="en-US" sz="1200" u="sng" dirty="0" smtClean="0"/>
          </a:p>
          <a:p>
            <a:pPr marL="228600" indent="-228600">
              <a:buFont typeface="+mj-lt"/>
              <a:buNone/>
            </a:pPr>
            <a:r>
              <a:rPr lang="en-US" sz="1200" u="sng" dirty="0" smtClean="0"/>
              <a:t>Small group</a:t>
            </a:r>
            <a:r>
              <a:rPr lang="en-US" sz="1200" u="none" dirty="0" smtClean="0"/>
              <a:t> covers area like observing teachers teaching a class, where ordinary interpersonal </a:t>
            </a:r>
            <a:r>
              <a:rPr lang="en-US" sz="1200" u="none" dirty="0" err="1" smtClean="0"/>
              <a:t>cmn</a:t>
            </a:r>
            <a:r>
              <a:rPr lang="en-US" sz="1200" u="none" dirty="0" smtClean="0"/>
              <a:t> can</a:t>
            </a:r>
            <a:r>
              <a:rPr lang="en-US" sz="1200" u="none" baseline="0" dirty="0" smtClean="0"/>
              <a:t> not take place.</a:t>
            </a:r>
            <a:endParaRPr lang="en-US" sz="1200" u="sng" dirty="0" smtClean="0"/>
          </a:p>
          <a:p>
            <a:pPr marL="228600" indent="-228600">
              <a:buFont typeface="+mj-lt"/>
              <a:buNone/>
            </a:pPr>
            <a:r>
              <a:rPr lang="en-US" sz="1200" u="sng" dirty="0" smtClean="0"/>
              <a:t>Organizational</a:t>
            </a:r>
            <a:r>
              <a:rPr lang="en-US" sz="1200" u="none" dirty="0" smtClean="0"/>
              <a:t> how orgs communicate</a:t>
            </a:r>
            <a:r>
              <a:rPr lang="en-US" sz="1200" u="none" baseline="0" dirty="0" smtClean="0"/>
              <a:t> to members of the org and to other interested parties.</a:t>
            </a:r>
            <a:endParaRPr lang="en-US" sz="1200" u="sng" dirty="0" smtClean="0"/>
          </a:p>
          <a:p>
            <a:pPr marL="228600" indent="-228600">
              <a:buFont typeface="+mj-lt"/>
              <a:buNone/>
            </a:pPr>
            <a:r>
              <a:rPr lang="en-US" sz="1200" u="sng" dirty="0" smtClean="0"/>
              <a:t>Mass media</a:t>
            </a:r>
            <a:r>
              <a:rPr lang="en-US" sz="1200" u="none" dirty="0" smtClean="0"/>
              <a:t> dealing with radio, television,</a:t>
            </a:r>
            <a:r>
              <a:rPr lang="en-US" sz="1200" u="none" baseline="0" dirty="0" smtClean="0"/>
              <a:t> film, and other media. </a:t>
            </a:r>
            <a:r>
              <a:rPr lang="en-US" sz="1200" u="none" baseline="0" dirty="0" err="1" smtClean="0"/>
              <a:t>Cmn</a:t>
            </a:r>
            <a:r>
              <a:rPr lang="en-US" sz="1200" u="none" baseline="0" dirty="0" smtClean="0"/>
              <a:t> flows from a sender to a large audience. Texts, narratives, and stories r included. </a:t>
            </a:r>
            <a:endParaRPr lang="en-US" sz="1200" u="sng"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Different research methods lead to diff areas of </a:t>
            </a:r>
            <a:r>
              <a:rPr lang="en-US" baseline="0" dirty="0" err="1" smtClean="0"/>
              <a:t>cmn</a:t>
            </a:r>
            <a:r>
              <a:rPr lang="en-US" baseline="0" dirty="0" smtClean="0"/>
              <a:t>. For example, if u r interested in the narratives carried by the mass media then qualitative research, if u r interested in the effects of media u will probably go with quantitative techniques. In some cases u might want to use a combination of both.</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Both types r interrelated and  an integrated model is still valid.</a:t>
            </a:r>
          </a:p>
          <a:p>
            <a:r>
              <a:rPr lang="en-US" dirty="0" smtClean="0"/>
              <a:t>People</a:t>
            </a:r>
            <a:r>
              <a:rPr lang="en-US" baseline="0" dirty="0" smtClean="0"/>
              <a:t> are basic focus so privacy, anonymity, confidentiality are very important. </a:t>
            </a:r>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228600" indent="-228600">
              <a:buAutoNum type="arabicPeriod"/>
            </a:pPr>
            <a:r>
              <a:rPr lang="en-US" dirty="0" smtClean="0"/>
              <a:t>By looking at historical events and diverse cultural contexts, researchers can generate new concepts and broaden their</a:t>
            </a:r>
            <a:r>
              <a:rPr lang="en-US" baseline="0" dirty="0" smtClean="0"/>
              <a:t> perspectives. No rigid steps or complex techniques are involved. 4 types of evidences: primary sources, secondary sources, running records, and recollections. In an ideal his-comp research in </a:t>
            </a:r>
            <a:r>
              <a:rPr lang="en-US" baseline="0" dirty="0" err="1" smtClean="0"/>
              <a:t>cmn</a:t>
            </a:r>
            <a:r>
              <a:rPr lang="en-US" baseline="0" dirty="0" smtClean="0"/>
              <a:t> a researcher can  compare the coverage of a specific historical event bin two local or national newspapers. Comparative research is more time consuming and can apply theory not test it. Limited generalizations can be made.</a:t>
            </a:r>
          </a:p>
          <a:p>
            <a:pPr marL="228600" indent="-228600">
              <a:buAutoNum type="arabicPeriod"/>
            </a:pPr>
            <a:r>
              <a:rPr lang="en-US" baseline="0" dirty="0" smtClean="0"/>
              <a:t>Unobtrusive measures examine and study human traces e.g., archival material, radio and video transcriptions, photographs, autobiographies, diaries, letters etc.</a:t>
            </a:r>
          </a:p>
          <a:p>
            <a:pPr marL="228600" indent="-228600">
              <a:buAutoNum type="arabicPeriod"/>
            </a:pPr>
            <a:r>
              <a:rPr lang="en-US" baseline="0" dirty="0" smtClean="0"/>
              <a:t>Establish cause and effect conclusions by isolating causal variables. Experimental design requires an artificial environment to control variables. Quasi-experimental design controls some not all of irrelevant factors., therefore have stronger external validity.</a:t>
            </a:r>
          </a:p>
          <a:p>
            <a:pPr marL="228600" indent="-228600">
              <a:buAutoNum type="arabicPeriod"/>
            </a:pPr>
            <a:r>
              <a:rPr lang="en-US" baseline="0" dirty="0" smtClean="0"/>
              <a:t>More concerned with issues of richness, texture, and feeling of raw data coz of inductive approach. Reliability and validity r main issues that researchers try to deal with by using member checks, triangulation and multi-methods. </a:t>
            </a:r>
          </a:p>
          <a:p>
            <a:pPr marL="228600" indent="-228600">
              <a:buAutoNum type="arabicPeriod"/>
            </a:pPr>
            <a:r>
              <a:rPr lang="en-US" baseline="0" dirty="0" smtClean="0"/>
              <a:t>Relies on a positivist approach, often deductive. Follow a linear research path.</a:t>
            </a:r>
          </a:p>
          <a:p>
            <a:pPr marL="228600" indent="-228600">
              <a:buAutoNum type="arabicPeriod"/>
            </a:pPr>
            <a:r>
              <a:rPr lang="en-US" baseline="0" dirty="0" smtClean="0"/>
              <a:t>Messages are key component of </a:t>
            </a:r>
            <a:r>
              <a:rPr lang="en-US" baseline="0" dirty="0" err="1" smtClean="0"/>
              <a:t>cmn</a:t>
            </a:r>
            <a:r>
              <a:rPr lang="en-US" baseline="0" dirty="0" smtClean="0"/>
              <a:t>. Researchers systematically and objectively identify characteristics of a message. Virtually all data collected involves some form of content analysis. Certain steps r involved to do content analysis. Useful for longitudinal study. </a:t>
            </a:r>
          </a:p>
          <a:p>
            <a:pPr marL="228600" indent="-228600">
              <a:buAutoNum type="arabicPeriod"/>
            </a:pPr>
            <a:endParaRPr lang="en-US" baseline="0" dirty="0" smtClean="0"/>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After selecting and planning the research design, researchers should decide on these. </a:t>
            </a:r>
          </a:p>
          <a:p>
            <a:r>
              <a:rPr lang="en-US" u="sng" dirty="0" smtClean="0"/>
              <a:t>Random</a:t>
            </a:r>
            <a:r>
              <a:rPr lang="en-US" u="none" dirty="0" smtClean="0"/>
              <a:t> anyone in the population</a:t>
            </a:r>
            <a:r>
              <a:rPr lang="en-US" u="none" baseline="0" dirty="0" smtClean="0"/>
              <a:t> has an equal chance of being selected.</a:t>
            </a:r>
            <a:endParaRPr lang="en-US" u="sng" dirty="0" smtClean="0"/>
          </a:p>
          <a:p>
            <a:r>
              <a:rPr lang="en-US" u="sng" dirty="0" smtClean="0"/>
              <a:t>Quota sample </a:t>
            </a:r>
            <a:r>
              <a:rPr lang="en-US" dirty="0" smtClean="0"/>
              <a:t>means filling a present number of units</a:t>
            </a:r>
            <a:r>
              <a:rPr lang="en-US" baseline="0" dirty="0" smtClean="0"/>
              <a:t> in each of several predetermined categories that reflect the diversity of the population using haphazard methods. </a:t>
            </a:r>
          </a:p>
          <a:p>
            <a:r>
              <a:rPr lang="en-US" u="sng" baseline="0" dirty="0" smtClean="0"/>
              <a:t>Purposive </a:t>
            </a:r>
            <a:r>
              <a:rPr lang="en-US" baseline="0" dirty="0" smtClean="0"/>
              <a:t>involves some criteria</a:t>
            </a:r>
          </a:p>
          <a:p>
            <a:r>
              <a:rPr lang="en-US" u="sng" baseline="0" dirty="0" smtClean="0"/>
              <a:t>Snowball</a:t>
            </a:r>
            <a:r>
              <a:rPr lang="en-US" baseline="0" dirty="0" smtClean="0"/>
              <a:t> involves referrals </a:t>
            </a:r>
          </a:p>
          <a:p>
            <a:pPr marL="0" marR="0" indent="0" algn="l" defTabSz="914400" rtl="0" eaLnBrk="0" fontAlgn="base" latinLnBrk="0" hangingPunct="0">
              <a:lnSpc>
                <a:spcPct val="100000"/>
              </a:lnSpc>
              <a:spcBef>
                <a:spcPct val="30000"/>
              </a:spcBef>
              <a:spcAft>
                <a:spcPct val="0"/>
              </a:spcAft>
              <a:buClrTx/>
              <a:buSzTx/>
              <a:buFontTx/>
              <a:buNone/>
              <a:tabLst/>
              <a:defRPr/>
            </a:pPr>
            <a:r>
              <a:rPr lang="en-US" u="sng" baseline="0" dirty="0" smtClean="0"/>
              <a:t>Deviant</a:t>
            </a:r>
            <a:r>
              <a:rPr lang="en-US" baseline="0" dirty="0" smtClean="0"/>
              <a:t> sample means acquiring cases that substantially differ from the dominant pattern.</a:t>
            </a:r>
          </a:p>
          <a:p>
            <a:r>
              <a:rPr lang="en-US" u="sng" dirty="0" smtClean="0"/>
              <a:t>Sequential </a:t>
            </a:r>
            <a:r>
              <a:rPr lang="en-US" dirty="0" smtClean="0"/>
              <a:t>means obtaining cases until there is no additional information or new characteristics. </a:t>
            </a:r>
          </a:p>
          <a:p>
            <a:r>
              <a:rPr lang="en-US" b="1" dirty="0" smtClean="0"/>
              <a:t>For data analysis</a:t>
            </a:r>
            <a:r>
              <a:rPr lang="en-US" dirty="0" smtClean="0"/>
              <a:t>, textual analysis, coding, memo writing, NVIVO, statistical</a:t>
            </a:r>
            <a:r>
              <a:rPr lang="en-US" baseline="0" dirty="0" smtClean="0"/>
              <a:t> tools are available such as SPSS. </a:t>
            </a:r>
          </a:p>
          <a:p>
            <a:r>
              <a:rPr lang="en-US" b="1" baseline="0" dirty="0" smtClean="0"/>
              <a:t>Writing reports and presentations</a:t>
            </a:r>
            <a:r>
              <a:rPr lang="en-US" b="0" baseline="0" dirty="0" smtClean="0"/>
              <a:t> know </a:t>
            </a:r>
            <a:r>
              <a:rPr lang="en-US" b="0" baseline="0" dirty="0" err="1" smtClean="0"/>
              <a:t>ur</a:t>
            </a:r>
            <a:r>
              <a:rPr lang="en-US" b="0" baseline="0" dirty="0" smtClean="0"/>
              <a:t> audience, APA style, organize into sections, create tables, graphs, charts</a:t>
            </a:r>
            <a:endParaRPr lang="en-US" b="1"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a:t>
            </a:r>
            <a:r>
              <a:rPr lang="en-US" baseline="0" dirty="0" smtClean="0"/>
              <a:t> research design is simply a step by step plan for how a research study will be carried out. The plan included all aspects of a project form the beginning research questions to the reporting of results.</a:t>
            </a:r>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Research questions guide</a:t>
            </a:r>
            <a:r>
              <a:rPr lang="en-US" baseline="0" dirty="0" smtClean="0"/>
              <a:t> the study and influence the method or methods used to answer them. </a:t>
            </a:r>
          </a:p>
          <a:p>
            <a:r>
              <a:rPr lang="en-US" baseline="0" dirty="0" smtClean="0"/>
              <a:t>How many </a:t>
            </a:r>
            <a:r>
              <a:rPr lang="en-US" baseline="0" dirty="0" err="1" smtClean="0"/>
              <a:t>qs</a:t>
            </a:r>
            <a:r>
              <a:rPr lang="en-US" baseline="0" dirty="0" smtClean="0"/>
              <a:t> u need, depends on the issue and what you want to know about the issue.</a:t>
            </a:r>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16</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u="sng" dirty="0" smtClean="0"/>
              <a:t>Discuss the problem</a:t>
            </a:r>
            <a:r>
              <a:rPr lang="en-US" sz="1200" u="none" dirty="0" smtClean="0"/>
              <a:t> brainstorming with friends, colleagues with similar interests helps focus better about the topic.</a:t>
            </a:r>
            <a:endParaRPr lang="en-US" sz="1200" u="sng" dirty="0" smtClean="0"/>
          </a:p>
          <a:p>
            <a:r>
              <a:rPr lang="en-US" sz="1200" u="sng" dirty="0" smtClean="0"/>
              <a:t>Search the literature</a:t>
            </a:r>
            <a:r>
              <a:rPr lang="en-US" sz="1200" u="none" dirty="0" smtClean="0"/>
              <a:t> visiting libraries, searching databases,</a:t>
            </a:r>
            <a:r>
              <a:rPr lang="en-US" sz="1200" u="none" baseline="0" dirty="0" smtClean="0"/>
              <a:t> obtain hardcopies, keep references. What methods were used in previous studies, what findings were, what suggestions researcher made for further research, how does my proposed study fit in with others, what has not been investigated etc.</a:t>
            </a:r>
            <a:endParaRPr lang="en-US" sz="1200" u="sng" dirty="0" smtClean="0"/>
          </a:p>
          <a:p>
            <a:r>
              <a:rPr lang="en-US" sz="1200" u="sng" dirty="0" smtClean="0"/>
              <a:t>Revise the research question(s)</a:t>
            </a:r>
            <a:r>
              <a:rPr lang="en-US" sz="1200" u="none" dirty="0" smtClean="0"/>
              <a:t> revise, add or eliminate questions</a:t>
            </a:r>
            <a:endParaRPr lang="en-US" sz="1200" u="sng" dirty="0" smtClean="0"/>
          </a:p>
          <a:p>
            <a:r>
              <a:rPr lang="en-US" sz="1200" u="sng" dirty="0" smtClean="0"/>
              <a:t>Select a research method and justify your choice</a:t>
            </a:r>
            <a:r>
              <a:rPr lang="en-US" sz="1200" u="none" dirty="0" smtClean="0"/>
              <a:t> examine and evaluate the usefulness</a:t>
            </a:r>
            <a:r>
              <a:rPr lang="en-US" sz="1200" u="none" baseline="0" dirty="0" smtClean="0"/>
              <a:t> of methods in gathering the info u need. No one method or research study is perfect, some limitations r always there, recognize them.</a:t>
            </a:r>
            <a:endParaRPr lang="en-US" sz="1200" u="sng" dirty="0" smtClean="0"/>
          </a:p>
          <a:p>
            <a:r>
              <a:rPr lang="en-US" sz="1200" u="sng" dirty="0" smtClean="0"/>
              <a:t>Develop a detailed plan for employing the method</a:t>
            </a:r>
            <a:r>
              <a:rPr lang="en-US" sz="1200" u="none" dirty="0" smtClean="0"/>
              <a:t> as a road map, how when and where the method will be employed. Imagine if u r not able to carry out </a:t>
            </a:r>
            <a:r>
              <a:rPr lang="en-US" sz="1200" u="none" dirty="0" err="1" smtClean="0"/>
              <a:t>ur</a:t>
            </a:r>
            <a:r>
              <a:rPr lang="en-US" sz="1200" u="none" dirty="0" smtClean="0"/>
              <a:t> plan is it clear enough for anyone to carry the project forward?</a:t>
            </a:r>
            <a:endParaRPr lang="en-US" sz="1200" u="sng" dirty="0" smtClean="0"/>
          </a:p>
          <a:p>
            <a:r>
              <a:rPr lang="en-US" sz="1200" u="sng" dirty="0" smtClean="0"/>
              <a:t>Handle logistical details</a:t>
            </a:r>
            <a:r>
              <a:rPr lang="en-US" sz="1200" u="none" dirty="0" smtClean="0"/>
              <a:t> anticipated expenses, material, facility, equipment, travel, research assistants, editors etc.</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u="sng" dirty="0" smtClean="0"/>
              <a:t>Execute the project</a:t>
            </a:r>
            <a:r>
              <a:rPr lang="en-US" sz="1200" u="none" dirty="0" smtClean="0"/>
              <a:t> interview or doc review, record, videotape, save files etc.</a:t>
            </a:r>
          </a:p>
          <a:p>
            <a:r>
              <a:rPr lang="en-US" sz="1200" u="sng" dirty="0" smtClean="0"/>
              <a:t>Organize and analyze study results</a:t>
            </a:r>
            <a:r>
              <a:rPr lang="en-US" sz="1200" u="none" dirty="0" smtClean="0"/>
              <a:t> approach</a:t>
            </a:r>
            <a:r>
              <a:rPr lang="en-US" sz="1200" u="none" baseline="0" dirty="0" smtClean="0"/>
              <a:t> can vary according to the project and nature of the info</a:t>
            </a:r>
            <a:endParaRPr lang="en-US" sz="1200" u="sng" dirty="0" smtClean="0"/>
          </a:p>
          <a:p>
            <a:r>
              <a:rPr lang="en-US" sz="1200" u="sng" dirty="0" smtClean="0"/>
              <a:t>Address research question(s)</a:t>
            </a:r>
            <a:r>
              <a:rPr lang="en-US" sz="1200" u="none" dirty="0" smtClean="0"/>
              <a:t> support with</a:t>
            </a:r>
            <a:r>
              <a:rPr lang="en-US" sz="1200" u="none" baseline="0" dirty="0" smtClean="0"/>
              <a:t> evidence, no answer? say it, additional questions? Don’t hesitate to pose these for further study.</a:t>
            </a:r>
            <a:endParaRPr lang="en-US" sz="1200" u="sng"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u="sng" dirty="0" smtClean="0"/>
              <a:t>Evaluate the study and write a report</a:t>
            </a:r>
            <a:r>
              <a:rPr lang="en-US" sz="1200" u="none" dirty="0" smtClean="0"/>
              <a:t> critical look at all</a:t>
            </a:r>
            <a:r>
              <a:rPr lang="en-US" sz="1200" u="none" baseline="0" dirty="0" smtClean="0"/>
              <a:t> aspects of the study and point out strengths and weaknesses. Report style depends on the audience.</a:t>
            </a:r>
            <a:endParaRPr lang="en-US" sz="1200" u="sng" dirty="0" smtClean="0"/>
          </a:p>
          <a:p>
            <a:endParaRPr lang="en-US" sz="1200" u="sng" dirty="0" smtClean="0"/>
          </a:p>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u="sng" baseline="0" dirty="0" smtClean="0"/>
              <a:t>Research misconduct</a:t>
            </a:r>
            <a:r>
              <a:rPr lang="en-US" u="none" baseline="0" dirty="0" smtClean="0"/>
              <a:t> fabrication, falsification, plagiarism in proposing, performing, reviewing or reporting results.</a:t>
            </a:r>
          </a:p>
          <a:p>
            <a:endParaRPr lang="en-US" u="sng"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18</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u="sng" dirty="0" smtClean="0"/>
              <a:t>Ethical dilemmas: </a:t>
            </a:r>
            <a:r>
              <a:rPr lang="en-US" dirty="0" smtClean="0"/>
              <a:t>whether to conduct research</a:t>
            </a:r>
            <a:r>
              <a:rPr lang="en-US" baseline="0" dirty="0" smtClean="0"/>
              <a:t> and violate certain rights of individuals for the purpose of gaining knowledge or to sacrifice a gain in knowledge for the purpose of preserving human rights. </a:t>
            </a:r>
          </a:p>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19</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Font typeface="+mj-lt"/>
              <a:buAutoNum type="arabicPeriod"/>
            </a:pPr>
            <a:r>
              <a:rPr lang="en-US" u="sng" dirty="0" smtClean="0"/>
              <a:t>Autonomous</a:t>
            </a:r>
            <a:r>
              <a:rPr lang="en-US" u="sng" baseline="0" dirty="0" smtClean="0"/>
              <a:t> individuals </a:t>
            </a:r>
            <a:r>
              <a:rPr lang="en-US" baseline="0" dirty="0" smtClean="0"/>
              <a:t>are capable of making decisions and follow through on those decisions. Children, people with  mental disabilities can not make decisions so parents or guardians play a role.</a:t>
            </a:r>
          </a:p>
          <a:p>
            <a:pPr marL="228600" indent="-228600">
              <a:buFont typeface="+mj-lt"/>
              <a:buAutoNum type="arabicPeriod"/>
            </a:pPr>
            <a:r>
              <a:rPr lang="en-US" u="sng" dirty="0" smtClean="0"/>
              <a:t>informed consent includes </a:t>
            </a:r>
            <a:r>
              <a:rPr lang="en-US" dirty="0" smtClean="0"/>
              <a:t>all the info related to the study that might influence an individual’s decision to participate or refuse to do so.</a:t>
            </a:r>
          </a:p>
          <a:p>
            <a:pPr marL="228600" marR="0" indent="-228600" algn="l" defTabSz="914400" rtl="0" eaLnBrk="0" fontAlgn="base" latinLnBrk="0" hangingPunct="0">
              <a:lnSpc>
                <a:spcPct val="100000"/>
              </a:lnSpc>
              <a:spcBef>
                <a:spcPct val="30000"/>
              </a:spcBef>
              <a:spcAft>
                <a:spcPct val="0"/>
              </a:spcAft>
              <a:buClrTx/>
              <a:buSzTx/>
              <a:buFont typeface="+mj-lt"/>
              <a:buAutoNum type="arabicPeriod"/>
              <a:tabLst/>
              <a:defRPr/>
            </a:pPr>
            <a:r>
              <a:rPr lang="en-US" dirty="0" smtClean="0"/>
              <a:t>Beneficence (doing good) and </a:t>
            </a:r>
            <a:r>
              <a:rPr lang="en-US" dirty="0" err="1" smtClean="0"/>
              <a:t>nonmaleficence</a:t>
            </a:r>
            <a:r>
              <a:rPr lang="en-US" dirty="0" smtClean="0"/>
              <a:t> (doing no harm)</a:t>
            </a:r>
          </a:p>
          <a:p>
            <a:pPr marL="228600" marR="0" indent="-228600" algn="l" defTabSz="914400" rtl="0" eaLnBrk="0" fontAlgn="base" latinLnBrk="0" hangingPunct="0">
              <a:lnSpc>
                <a:spcPct val="100000"/>
              </a:lnSpc>
              <a:spcBef>
                <a:spcPct val="30000"/>
              </a:spcBef>
              <a:spcAft>
                <a:spcPct val="0"/>
              </a:spcAft>
              <a:buClrTx/>
              <a:buSzTx/>
              <a:buFont typeface="+mj-lt"/>
              <a:buAutoNum type="arabicPeriod"/>
              <a:tabLst/>
              <a:defRPr/>
            </a:pPr>
            <a:r>
              <a:rPr lang="en-US" u="sng" dirty="0" smtClean="0"/>
              <a:t>Exempt studies</a:t>
            </a:r>
            <a:r>
              <a:rPr lang="en-US" u="none" dirty="0" smtClean="0"/>
              <a:t> appear</a:t>
            </a:r>
            <a:r>
              <a:rPr lang="en-US" u="none" baseline="0" dirty="0" smtClean="0"/>
              <a:t> to involve no known physical, emotional, psychological or economic risk to participants. However studies involving pregnant women, prisoners, and minors are never exempt.</a:t>
            </a:r>
            <a:endParaRPr lang="en-US" u="sng" dirty="0" smtClean="0"/>
          </a:p>
          <a:p>
            <a:pPr marL="228600" marR="0" indent="-228600" algn="l" defTabSz="914400" rtl="0" eaLnBrk="0" fontAlgn="base" latinLnBrk="0" hangingPunct="0">
              <a:lnSpc>
                <a:spcPct val="100000"/>
              </a:lnSpc>
              <a:spcBef>
                <a:spcPct val="30000"/>
              </a:spcBef>
              <a:spcAft>
                <a:spcPct val="0"/>
              </a:spcAft>
              <a:buClrTx/>
              <a:buSzTx/>
              <a:buFont typeface="+mj-lt"/>
              <a:buAutoNum type="arabicPeriod"/>
              <a:tabLst/>
              <a:defRPr/>
            </a:pPr>
            <a:r>
              <a:rPr lang="en-US" u="sng" dirty="0" smtClean="0"/>
              <a:t>Expedited review</a:t>
            </a:r>
            <a:r>
              <a:rPr lang="en-US" u="none" dirty="0" smtClean="0"/>
              <a:t> rapidly reviewed by fewer members than the full</a:t>
            </a:r>
            <a:r>
              <a:rPr lang="en-US" u="none" baseline="0" dirty="0" smtClean="0"/>
              <a:t> IRB. Studies involve minimal risk.</a:t>
            </a:r>
            <a:endParaRPr lang="en-US" u="sng" dirty="0" smtClean="0"/>
          </a:p>
          <a:p>
            <a:pPr marL="228600" marR="0" indent="-228600" algn="l" defTabSz="914400" rtl="0" eaLnBrk="0" fontAlgn="base" latinLnBrk="0" hangingPunct="0">
              <a:lnSpc>
                <a:spcPct val="100000"/>
              </a:lnSpc>
              <a:spcBef>
                <a:spcPct val="30000"/>
              </a:spcBef>
              <a:spcAft>
                <a:spcPct val="0"/>
              </a:spcAft>
              <a:buClrTx/>
              <a:buSzTx/>
              <a:buFont typeface="+mj-lt"/>
              <a:buAutoNum type="arabicPeriod"/>
              <a:tabLst/>
              <a:defRPr/>
            </a:pPr>
            <a:r>
              <a:rPr lang="en-US" u="sng" dirty="0" smtClean="0"/>
              <a:t>Full board review</a:t>
            </a:r>
          </a:p>
          <a:p>
            <a:pPr marL="228600" marR="0" indent="-228600" algn="l" defTabSz="914400" rtl="0" eaLnBrk="0" fontAlgn="base" latinLnBrk="0" hangingPunct="0">
              <a:lnSpc>
                <a:spcPct val="100000"/>
              </a:lnSpc>
              <a:spcBef>
                <a:spcPct val="30000"/>
              </a:spcBef>
              <a:spcAft>
                <a:spcPct val="0"/>
              </a:spcAft>
              <a:buClrTx/>
              <a:buSzTx/>
              <a:buFont typeface="+mj-lt"/>
              <a:buAutoNum type="arabicPeriod"/>
              <a:tabLst/>
              <a:defRPr/>
            </a:pPr>
            <a:endParaRPr lang="en-US" dirty="0" smtClean="0"/>
          </a:p>
          <a:p>
            <a:pPr marL="228600" indent="-228600">
              <a:buFont typeface="+mj-lt"/>
              <a:buAutoNum type="arabicPeriod"/>
            </a:pPr>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21</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The principle of </a:t>
            </a:r>
            <a:r>
              <a:rPr lang="en-US" dirty="0" smtClean="0"/>
              <a:t>Fidelity and Scientific Integrity refers to the goal of discovering valid knowledge. That will enhance our understanding of </a:t>
            </a:r>
            <a:r>
              <a:rPr lang="en-US" dirty="0" err="1" smtClean="0"/>
              <a:t>behaviour</a:t>
            </a:r>
            <a:r>
              <a:rPr lang="en-US" dirty="0" smtClean="0"/>
              <a:t>. Poorly designed and executed</a:t>
            </a:r>
            <a:r>
              <a:rPr lang="en-US" baseline="0" dirty="0" smtClean="0"/>
              <a:t> studies pose problems. Truthfully reporting results should be the aim.</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EEAB1F6C-FD8A-4A43-A574-CB4D5ACACC4D}" type="slidenum">
              <a:rPr lang="en-US" smtClean="0"/>
              <a:pPr>
                <a:defRPr/>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5131" name="Rectangle 11"/>
          <p:cNvSpPr>
            <a:spLocks noGrp="1" noChangeArrowheads="1"/>
          </p:cNvSpPr>
          <p:nvPr>
            <p:ph type="ctrTitle" sz="quarter"/>
          </p:nvPr>
        </p:nvSpPr>
        <p:spPr>
          <a:xfrm>
            <a:off x="685800" y="1736725"/>
            <a:ext cx="7772400" cy="1920875"/>
          </a:xfrm>
        </p:spPr>
        <p:txBody>
          <a:bodyPr/>
          <a:lstStyle>
            <a:lvl1pPr>
              <a:defRPr sz="6000"/>
            </a:lvl1pPr>
          </a:lstStyle>
          <a:p>
            <a:r>
              <a:rPr lang="en-US" smtClean="0"/>
              <a:t>Click to edit Master title style</a:t>
            </a:r>
            <a:endParaRPr lang="en-US"/>
          </a:p>
        </p:txBody>
      </p:sp>
      <p:sp>
        <p:nvSpPr>
          <p:cNvPr id="5132"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n-US"/>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B513E8F6-1670-49E4-861A-9D9A1428EAC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93EF5C5D-3891-464B-BFD1-92B6AC21491E}"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0F3A3267-65E8-456D-B4B3-2517B3EAE4A2}"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8844CF7-3E01-4416-80D8-F580A4C09578}"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6827CFAF-7E8F-4438-B851-9FCCED5CFA88}" type="slidenum">
              <a:rPr lang="en-US"/>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C35FCE42-F2EC-4289-880B-9F6B8C76EFCA}" type="slidenum">
              <a:rPr lang="en-US"/>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B1B419CC-D8E2-4912-98A6-FF7D5589EB3E}" type="slidenum">
              <a:rPr lang="en-US"/>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69DA943-46AD-4D57-8F65-A1E1C4423009}"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91DB2A60-F92E-478D-878E-E04224677CD5}"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CB9E0FD0-87A2-4091-8348-54B83C9D64B8}"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5630488F-74F1-4C03-843C-7944B91B0143}"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5B157734-D14A-4E39-9F0F-48DB3EB361B2}"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099"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E414D2B0-2F22-4BB0-853A-E195FEB26CCF}" type="slidenum">
              <a:rPr lang="en-US"/>
              <a:pPr>
                <a:defRPr/>
              </a:pPr>
              <a:t>‹#›</a:t>
            </a:fld>
            <a:endParaRPr lang="en-US"/>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4102"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4103"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4104"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4105"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4106"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4107"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4108"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4109"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10"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en-US"/>
          </a:p>
        </p:txBody>
      </p:sp>
      <p:sp>
        <p:nvSpPr>
          <p:cNvPr id="4111"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7"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US" sz="4000" dirty="0" smtClean="0">
                <a:solidFill>
                  <a:srgbClr val="FFC000"/>
                </a:solidFill>
              </a:rPr>
              <a:t>Introduction to communication research</a:t>
            </a:r>
            <a:endParaRPr lang="en-US" sz="4000" dirty="0">
              <a:solidFill>
                <a:srgbClr val="FFC000"/>
              </a:solidFill>
            </a:endParaRPr>
          </a:p>
        </p:txBody>
      </p:sp>
      <p:sp>
        <p:nvSpPr>
          <p:cNvPr id="3" name="Subtitle 2"/>
          <p:cNvSpPr>
            <a:spLocks noGrp="1"/>
          </p:cNvSpPr>
          <p:nvPr>
            <p:ph type="subTitle" sz="quarter"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What is research?</a:t>
            </a:r>
            <a:endParaRPr lang="en-US" sz="3600" b="0" dirty="0">
              <a:solidFill>
                <a:srgbClr val="FFC000"/>
              </a:solidFill>
            </a:endParaRPr>
          </a:p>
        </p:txBody>
      </p:sp>
      <p:sp>
        <p:nvSpPr>
          <p:cNvPr id="3" name="Content Placeholder 2"/>
          <p:cNvSpPr>
            <a:spLocks noGrp="1"/>
          </p:cNvSpPr>
          <p:nvPr>
            <p:ph idx="1"/>
          </p:nvPr>
        </p:nvSpPr>
        <p:spPr/>
        <p:txBody>
          <a:bodyPr/>
          <a:lstStyle/>
          <a:p>
            <a:r>
              <a:rPr lang="en-US" dirty="0" smtClean="0"/>
              <a:t>Literally it means “to search for, to find”.</a:t>
            </a:r>
          </a:p>
          <a:p>
            <a:endParaRPr lang="en-US" dirty="0" smtClean="0"/>
          </a:p>
          <a:p>
            <a:r>
              <a:rPr lang="en-US" dirty="0" smtClean="0"/>
              <a:t>In general, research means looking for information about something. </a:t>
            </a:r>
          </a:p>
          <a:p>
            <a:endParaRPr lang="en-US" dirty="0" smtClean="0"/>
          </a:p>
          <a:p>
            <a:r>
              <a:rPr lang="en-US" dirty="0" smtClean="0"/>
              <a:t>Scholarly research is different than everyday research</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28600" y="274638"/>
            <a:ext cx="8458200" cy="944562"/>
          </a:xfrm>
        </p:spPr>
        <p:txBody>
          <a:bodyPr/>
          <a:lstStyle/>
          <a:p>
            <a:r>
              <a:rPr lang="en-US" sz="3200" b="0" dirty="0" smtClean="0">
                <a:solidFill>
                  <a:srgbClr val="FFC000"/>
                </a:solidFill>
              </a:rPr>
              <a:t>Difference between everyday and scholarly research</a:t>
            </a:r>
            <a:endParaRPr lang="en-US" sz="3200" b="0" dirty="0">
              <a:solidFill>
                <a:srgbClr val="FFC000"/>
              </a:solidFill>
            </a:endParaRPr>
          </a:p>
        </p:txBody>
      </p:sp>
      <p:sp>
        <p:nvSpPr>
          <p:cNvPr id="8" name="Text Placeholder 7"/>
          <p:cNvSpPr>
            <a:spLocks noGrp="1"/>
          </p:cNvSpPr>
          <p:nvPr>
            <p:ph type="body" idx="1"/>
          </p:nvPr>
        </p:nvSpPr>
        <p:spPr>
          <a:xfrm>
            <a:off x="381000" y="1143000"/>
            <a:ext cx="4040188" cy="639762"/>
          </a:xfrm>
        </p:spPr>
        <p:txBody>
          <a:bodyPr/>
          <a:lstStyle/>
          <a:p>
            <a:r>
              <a:rPr lang="en-US" b="0" dirty="0" smtClean="0">
                <a:solidFill>
                  <a:srgbClr val="FFC000"/>
                </a:solidFill>
              </a:rPr>
              <a:t>Everyday research</a:t>
            </a:r>
            <a:endParaRPr lang="en-US" b="0" dirty="0">
              <a:solidFill>
                <a:srgbClr val="FFC000"/>
              </a:solidFill>
            </a:endParaRPr>
          </a:p>
        </p:txBody>
      </p:sp>
      <p:sp>
        <p:nvSpPr>
          <p:cNvPr id="9" name="Content Placeholder 8"/>
          <p:cNvSpPr>
            <a:spLocks noGrp="1"/>
          </p:cNvSpPr>
          <p:nvPr>
            <p:ph sz="half" idx="2"/>
          </p:nvPr>
        </p:nvSpPr>
        <p:spPr>
          <a:xfrm>
            <a:off x="457200" y="1905000"/>
            <a:ext cx="4040188" cy="4221163"/>
          </a:xfrm>
        </p:spPr>
        <p:txBody>
          <a:bodyPr/>
          <a:lstStyle/>
          <a:p>
            <a:pPr marL="457200" indent="-457200">
              <a:buFont typeface="+mj-lt"/>
              <a:buAutoNum type="arabicPeriod"/>
            </a:pPr>
            <a:r>
              <a:rPr lang="en-US" dirty="0" smtClean="0"/>
              <a:t>Intuitive</a:t>
            </a:r>
          </a:p>
          <a:p>
            <a:pPr marL="457200" indent="-457200">
              <a:buFont typeface="+mj-lt"/>
              <a:buAutoNum type="arabicPeriod"/>
            </a:pPr>
            <a:r>
              <a:rPr lang="en-US" dirty="0" smtClean="0"/>
              <a:t>Common sense</a:t>
            </a:r>
          </a:p>
          <a:p>
            <a:pPr marL="457200" indent="-457200">
              <a:buFont typeface="+mj-lt"/>
              <a:buAutoNum type="arabicPeriod"/>
            </a:pPr>
            <a:r>
              <a:rPr lang="en-US" dirty="0" smtClean="0"/>
              <a:t>Casual</a:t>
            </a:r>
          </a:p>
          <a:p>
            <a:pPr marL="457200" indent="-457200">
              <a:buFont typeface="+mj-lt"/>
              <a:buAutoNum type="arabicPeriod"/>
            </a:pPr>
            <a:r>
              <a:rPr lang="en-US" dirty="0" smtClean="0"/>
              <a:t>Spur of moment</a:t>
            </a:r>
          </a:p>
          <a:p>
            <a:pPr marL="457200" indent="-457200">
              <a:buFont typeface="+mj-lt"/>
              <a:buAutoNum type="arabicPeriod"/>
            </a:pPr>
            <a:r>
              <a:rPr lang="en-US" dirty="0" smtClean="0"/>
              <a:t>Selective (often) </a:t>
            </a:r>
          </a:p>
          <a:p>
            <a:pPr marL="457200" indent="-457200">
              <a:buFont typeface="+mj-lt"/>
              <a:buAutoNum type="arabicPeriod"/>
            </a:pPr>
            <a:r>
              <a:rPr lang="en-US" dirty="0" smtClean="0"/>
              <a:t>Magical thinking</a:t>
            </a:r>
          </a:p>
          <a:p>
            <a:pPr marL="457200" indent="-457200">
              <a:buFont typeface="+mj-lt"/>
              <a:buAutoNum type="arabicPeriod"/>
            </a:pPr>
            <a:r>
              <a:rPr lang="en-US" dirty="0" smtClean="0"/>
              <a:t>Flawed thinking at times</a:t>
            </a:r>
          </a:p>
          <a:p>
            <a:pPr marL="457200" indent="-457200">
              <a:buFont typeface="+mj-lt"/>
              <a:buAutoNum type="arabicPeriod"/>
            </a:pPr>
            <a:r>
              <a:rPr lang="en-US" dirty="0" smtClean="0"/>
              <a:t>Focus is personal decision</a:t>
            </a:r>
            <a:endParaRPr lang="en-US" dirty="0"/>
          </a:p>
        </p:txBody>
      </p:sp>
      <p:sp>
        <p:nvSpPr>
          <p:cNvPr id="10" name="Text Placeholder 9"/>
          <p:cNvSpPr>
            <a:spLocks noGrp="1"/>
          </p:cNvSpPr>
          <p:nvPr>
            <p:ph type="body" sz="quarter" idx="3"/>
          </p:nvPr>
        </p:nvSpPr>
        <p:spPr>
          <a:xfrm>
            <a:off x="4572000" y="1143000"/>
            <a:ext cx="4041775" cy="639762"/>
          </a:xfrm>
        </p:spPr>
        <p:txBody>
          <a:bodyPr/>
          <a:lstStyle/>
          <a:p>
            <a:r>
              <a:rPr lang="en-US" b="0" dirty="0" smtClean="0">
                <a:solidFill>
                  <a:srgbClr val="FFC000"/>
                </a:solidFill>
              </a:rPr>
              <a:t>Scholarly research</a:t>
            </a:r>
            <a:endParaRPr lang="en-US" b="0" dirty="0">
              <a:solidFill>
                <a:srgbClr val="FFC000"/>
              </a:solidFill>
            </a:endParaRPr>
          </a:p>
        </p:txBody>
      </p:sp>
      <p:sp>
        <p:nvSpPr>
          <p:cNvPr id="11" name="Content Placeholder 10"/>
          <p:cNvSpPr>
            <a:spLocks noGrp="1"/>
          </p:cNvSpPr>
          <p:nvPr>
            <p:ph sz="quarter" idx="4"/>
          </p:nvPr>
        </p:nvSpPr>
        <p:spPr>
          <a:xfrm>
            <a:off x="4645025" y="1905000"/>
            <a:ext cx="4270375" cy="4221163"/>
          </a:xfrm>
        </p:spPr>
        <p:txBody>
          <a:bodyPr/>
          <a:lstStyle/>
          <a:p>
            <a:pPr marL="457200" indent="-457200">
              <a:buFont typeface="+mj-lt"/>
              <a:buAutoNum type="arabicPeriod"/>
            </a:pPr>
            <a:r>
              <a:rPr lang="en-US" dirty="0" smtClean="0"/>
              <a:t>Theory based</a:t>
            </a:r>
          </a:p>
          <a:p>
            <a:pPr marL="457200" indent="-457200">
              <a:buFont typeface="+mj-lt"/>
              <a:buAutoNum type="arabicPeriod"/>
            </a:pPr>
            <a:r>
              <a:rPr lang="en-US" dirty="0" smtClean="0"/>
              <a:t>Structured</a:t>
            </a:r>
          </a:p>
          <a:p>
            <a:pPr marL="457200" indent="-457200">
              <a:buFont typeface="+mj-lt"/>
              <a:buAutoNum type="arabicPeriod"/>
            </a:pPr>
            <a:r>
              <a:rPr lang="en-US" dirty="0" smtClean="0"/>
              <a:t>Systematic</a:t>
            </a:r>
          </a:p>
          <a:p>
            <a:pPr marL="457200" indent="-457200">
              <a:buFont typeface="+mj-lt"/>
              <a:buAutoNum type="arabicPeriod"/>
            </a:pPr>
            <a:r>
              <a:rPr lang="en-US" dirty="0" smtClean="0"/>
              <a:t>Planned</a:t>
            </a:r>
          </a:p>
          <a:p>
            <a:pPr marL="457200" indent="-457200">
              <a:buFont typeface="+mj-lt"/>
              <a:buAutoNum type="arabicPeriod"/>
            </a:pPr>
            <a:r>
              <a:rPr lang="en-US" dirty="0" smtClean="0"/>
              <a:t>Objective</a:t>
            </a:r>
          </a:p>
          <a:p>
            <a:pPr marL="457200" indent="-457200">
              <a:buFont typeface="+mj-lt"/>
              <a:buAutoNum type="arabicPeriod"/>
            </a:pPr>
            <a:r>
              <a:rPr lang="en-US" dirty="0" smtClean="0"/>
              <a:t>Scientific thinking</a:t>
            </a:r>
          </a:p>
          <a:p>
            <a:pPr marL="457200" indent="-457200">
              <a:buFont typeface="+mj-lt"/>
              <a:buAutoNum type="arabicPeriod"/>
            </a:pPr>
            <a:r>
              <a:rPr lang="en-US" dirty="0" smtClean="0"/>
              <a:t>Logical to the extent possible</a:t>
            </a:r>
          </a:p>
          <a:p>
            <a:pPr marL="457200" indent="-457200">
              <a:buFont typeface="+mj-lt"/>
              <a:buAutoNum type="arabicPeriod"/>
            </a:pPr>
            <a:r>
              <a:rPr lang="en-US" dirty="0" smtClean="0"/>
              <a:t>Focus is knowledge about flexibility</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3600" b="0" dirty="0" smtClean="0">
                <a:solidFill>
                  <a:srgbClr val="FFC000"/>
                </a:solidFill>
              </a:rPr>
              <a:t>Diachronic vs. synchronic research </a:t>
            </a:r>
            <a:endParaRPr lang="en-US" sz="3600" b="0" dirty="0">
              <a:solidFill>
                <a:srgbClr val="FFC000"/>
              </a:solidFill>
            </a:endParaRPr>
          </a:p>
        </p:txBody>
      </p:sp>
      <p:sp>
        <p:nvSpPr>
          <p:cNvPr id="8" name="Content Placeholder 7"/>
          <p:cNvSpPr>
            <a:spLocks noGrp="1"/>
          </p:cNvSpPr>
          <p:nvPr>
            <p:ph idx="1"/>
          </p:nvPr>
        </p:nvSpPr>
        <p:spPr/>
        <p:txBody>
          <a:bodyPr/>
          <a:lstStyle/>
          <a:p>
            <a:r>
              <a:rPr lang="en-US" dirty="0" smtClean="0"/>
              <a:t>Diachronic research</a:t>
            </a:r>
          </a:p>
          <a:p>
            <a:pPr lvl="1"/>
            <a:r>
              <a:rPr lang="en-US" dirty="0" smtClean="0"/>
              <a:t>Linguistic studies that have historical focus</a:t>
            </a:r>
          </a:p>
          <a:p>
            <a:r>
              <a:rPr lang="en-US" dirty="0" smtClean="0"/>
              <a:t>Synchronic research</a:t>
            </a:r>
          </a:p>
          <a:p>
            <a:pPr lvl="1"/>
            <a:r>
              <a:rPr lang="en-US" dirty="0" smtClean="0"/>
              <a:t>Linguistic research that is comparative in nature.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Deductive </a:t>
            </a:r>
            <a:r>
              <a:rPr lang="en-US" sz="3600" b="0" dirty="0" err="1" smtClean="0">
                <a:solidFill>
                  <a:srgbClr val="FFC000"/>
                </a:solidFill>
              </a:rPr>
              <a:t>vs</a:t>
            </a:r>
            <a:r>
              <a:rPr lang="en-US" sz="3600" b="0" dirty="0" smtClean="0">
                <a:solidFill>
                  <a:srgbClr val="FFC000"/>
                </a:solidFill>
              </a:rPr>
              <a:t> inductive reasoning</a:t>
            </a:r>
            <a:endParaRPr lang="en-US" sz="3600" b="0" dirty="0">
              <a:solidFill>
                <a:srgbClr val="FFC000"/>
              </a:solidFill>
            </a:endParaRPr>
          </a:p>
        </p:txBody>
      </p:sp>
      <p:sp>
        <p:nvSpPr>
          <p:cNvPr id="3" name="Content Placeholder 2"/>
          <p:cNvSpPr>
            <a:spLocks noGrp="1"/>
          </p:cNvSpPr>
          <p:nvPr>
            <p:ph idx="1"/>
          </p:nvPr>
        </p:nvSpPr>
        <p:spPr/>
        <p:txBody>
          <a:bodyPr/>
          <a:lstStyle/>
          <a:p>
            <a:r>
              <a:rPr lang="en-US" sz="2400" dirty="0" smtClean="0"/>
              <a:t>In </a:t>
            </a:r>
            <a:r>
              <a:rPr lang="en-US" sz="2400" dirty="0" smtClean="0">
                <a:solidFill>
                  <a:srgbClr val="FFC000"/>
                </a:solidFill>
              </a:rPr>
              <a:t>deductive reasoning</a:t>
            </a:r>
            <a:r>
              <a:rPr lang="en-US" sz="2400" dirty="0" smtClean="0"/>
              <a:t>, a conclusion is implied in the premise. One proceeds from the general to the particular. Which involves deducing a hypothesis from a set of assumptions or theories.</a:t>
            </a:r>
          </a:p>
          <a:p>
            <a:r>
              <a:rPr lang="en-US" sz="2400" dirty="0" smtClean="0"/>
              <a:t>In </a:t>
            </a:r>
            <a:r>
              <a:rPr lang="en-US" sz="2400" dirty="0" smtClean="0">
                <a:solidFill>
                  <a:srgbClr val="FFC000"/>
                </a:solidFill>
              </a:rPr>
              <a:t>inductive reasoning</a:t>
            </a:r>
            <a:r>
              <a:rPr lang="en-US" sz="2400" dirty="0" smtClean="0"/>
              <a:t>, we begin with specific observations and measures, begin to detect patterns and regularities, formulate some tentative hypotheses that we can explore, and finally end up developing some general conclusions or theories.</a:t>
            </a:r>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sz="3200" b="0" dirty="0">
              <a:solidFill>
                <a:srgbClr val="FFC000"/>
              </a:solidFill>
            </a:endParaRPr>
          </a:p>
        </p:txBody>
      </p:sp>
      <p:sp>
        <p:nvSpPr>
          <p:cNvPr id="3" name="Content Placeholder 2"/>
          <p:cNvSpPr>
            <a:spLocks noGrp="1"/>
          </p:cNvSpPr>
          <p:nvPr>
            <p:ph idx="1"/>
          </p:nvPr>
        </p:nvSpPr>
        <p:spPr/>
        <p:txBody>
          <a:bodyPr/>
          <a:lstStyle/>
          <a:p>
            <a:r>
              <a:rPr lang="en-US" dirty="0" smtClean="0"/>
              <a:t>Exploratory research</a:t>
            </a:r>
          </a:p>
          <a:p>
            <a:r>
              <a:rPr lang="en-US" dirty="0" smtClean="0"/>
              <a:t>Descriptive research</a:t>
            </a:r>
          </a:p>
          <a:p>
            <a:r>
              <a:rPr lang="en-US" dirty="0" smtClean="0"/>
              <a:t>Explanatory research</a:t>
            </a:r>
          </a:p>
          <a:p>
            <a:r>
              <a:rPr lang="en-US" dirty="0" smtClean="0"/>
              <a:t>Evaluation research</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b="0" dirty="0" smtClean="0">
                <a:solidFill>
                  <a:srgbClr val="FFC000"/>
                </a:solidFill>
              </a:rPr>
              <a:t>Qualitative vs. quantitative research</a:t>
            </a:r>
            <a:endParaRPr lang="en-US" sz="3600" b="0" dirty="0">
              <a:solidFill>
                <a:srgbClr val="FFC000"/>
              </a:solidFill>
            </a:endParaRPr>
          </a:p>
        </p:txBody>
      </p:sp>
      <p:sp>
        <p:nvSpPr>
          <p:cNvPr id="5" name="Text Placeholder 4"/>
          <p:cNvSpPr>
            <a:spLocks noGrp="1"/>
          </p:cNvSpPr>
          <p:nvPr>
            <p:ph type="body" idx="1"/>
          </p:nvPr>
        </p:nvSpPr>
        <p:spPr/>
        <p:txBody>
          <a:bodyPr/>
          <a:lstStyle/>
          <a:p>
            <a:r>
              <a:rPr lang="en-US" b="0" dirty="0" smtClean="0">
                <a:solidFill>
                  <a:srgbClr val="FFC000"/>
                </a:solidFill>
              </a:rPr>
              <a:t>Qualitative research</a:t>
            </a:r>
            <a:endParaRPr lang="en-US" b="0" dirty="0">
              <a:solidFill>
                <a:srgbClr val="FFC000"/>
              </a:solidFill>
            </a:endParaRPr>
          </a:p>
        </p:txBody>
      </p:sp>
      <p:sp>
        <p:nvSpPr>
          <p:cNvPr id="6" name="Content Placeholder 5"/>
          <p:cNvSpPr>
            <a:spLocks noGrp="1"/>
          </p:cNvSpPr>
          <p:nvPr>
            <p:ph sz="half" idx="2"/>
          </p:nvPr>
        </p:nvSpPr>
        <p:spPr>
          <a:xfrm>
            <a:off x="152400" y="2174875"/>
            <a:ext cx="4344988" cy="3951288"/>
          </a:xfrm>
        </p:spPr>
        <p:txBody>
          <a:bodyPr/>
          <a:lstStyle/>
          <a:p>
            <a:pPr marL="457200" indent="-457200">
              <a:buFont typeface="+mj-lt"/>
              <a:buAutoNum type="arabicPeriod"/>
            </a:pPr>
            <a:r>
              <a:rPr lang="en-US" dirty="0" smtClean="0"/>
              <a:t>Evaluates</a:t>
            </a:r>
          </a:p>
          <a:p>
            <a:pPr marL="457200" indent="-457200">
              <a:buFont typeface="+mj-lt"/>
              <a:buAutoNum type="arabicPeriod"/>
            </a:pPr>
            <a:r>
              <a:rPr lang="en-US" dirty="0" smtClean="0"/>
              <a:t>Uses concepts to explicate</a:t>
            </a:r>
          </a:p>
          <a:p>
            <a:pPr marL="457200" indent="-457200">
              <a:buFont typeface="+mj-lt"/>
              <a:buAutoNum type="arabicPeriod"/>
            </a:pPr>
            <a:r>
              <a:rPr lang="en-US" dirty="0" smtClean="0"/>
              <a:t>Focuses on aesthetics in texts</a:t>
            </a:r>
          </a:p>
          <a:p>
            <a:pPr marL="457200" indent="-457200">
              <a:buFont typeface="+mj-lt"/>
              <a:buAutoNum type="arabicPeriod"/>
            </a:pPr>
            <a:r>
              <a:rPr lang="en-US" dirty="0" smtClean="0"/>
              <a:t>Theoretical</a:t>
            </a:r>
          </a:p>
          <a:p>
            <a:pPr marL="457200" indent="-457200">
              <a:buFont typeface="+mj-lt"/>
              <a:buAutoNum type="arabicPeriod"/>
            </a:pPr>
            <a:r>
              <a:rPr lang="en-US" dirty="0" smtClean="0"/>
              <a:t>Interprets</a:t>
            </a:r>
          </a:p>
          <a:p>
            <a:pPr marL="457200" indent="-457200">
              <a:buFont typeface="+mj-lt"/>
              <a:buAutoNum type="arabicPeriod"/>
            </a:pPr>
            <a:r>
              <a:rPr lang="en-US" dirty="0" smtClean="0"/>
              <a:t>Leads to an evaluation</a:t>
            </a:r>
          </a:p>
          <a:p>
            <a:pPr marL="457200" indent="-457200">
              <a:buFont typeface="+mj-lt"/>
              <a:buAutoNum type="arabicPeriod"/>
            </a:pPr>
            <a:r>
              <a:rPr lang="en-US" dirty="0" smtClean="0"/>
              <a:t>Interpretation can be attacked</a:t>
            </a:r>
            <a:endParaRPr lang="en-US" dirty="0"/>
          </a:p>
        </p:txBody>
      </p:sp>
      <p:sp>
        <p:nvSpPr>
          <p:cNvPr id="7" name="Text Placeholder 6"/>
          <p:cNvSpPr>
            <a:spLocks noGrp="1"/>
          </p:cNvSpPr>
          <p:nvPr>
            <p:ph type="body" sz="quarter" idx="3"/>
          </p:nvPr>
        </p:nvSpPr>
        <p:spPr/>
        <p:txBody>
          <a:bodyPr/>
          <a:lstStyle/>
          <a:p>
            <a:r>
              <a:rPr lang="en-US" b="0" dirty="0" smtClean="0">
                <a:solidFill>
                  <a:srgbClr val="FFC000"/>
                </a:solidFill>
              </a:rPr>
              <a:t>Quantitative research</a:t>
            </a:r>
            <a:endParaRPr lang="en-US" b="0" dirty="0">
              <a:solidFill>
                <a:srgbClr val="FFC000"/>
              </a:solidFill>
            </a:endParaRPr>
          </a:p>
        </p:txBody>
      </p:sp>
      <p:sp>
        <p:nvSpPr>
          <p:cNvPr id="8" name="Content Placeholder 7"/>
          <p:cNvSpPr>
            <a:spLocks noGrp="1"/>
          </p:cNvSpPr>
          <p:nvPr>
            <p:ph sz="quarter" idx="4"/>
          </p:nvPr>
        </p:nvSpPr>
        <p:spPr>
          <a:xfrm>
            <a:off x="4267200" y="2174875"/>
            <a:ext cx="4876799" cy="3951288"/>
          </a:xfrm>
        </p:spPr>
        <p:txBody>
          <a:bodyPr/>
          <a:lstStyle/>
          <a:p>
            <a:pPr marL="457200" indent="-457200">
              <a:buFont typeface="+mj-lt"/>
              <a:buAutoNum type="arabicPeriod"/>
            </a:pPr>
            <a:r>
              <a:rPr lang="en-US" dirty="0" smtClean="0"/>
              <a:t>Counts, measures</a:t>
            </a:r>
          </a:p>
          <a:p>
            <a:pPr marL="457200" indent="-457200">
              <a:buFont typeface="+mj-lt"/>
              <a:buAutoNum type="arabicPeriod"/>
            </a:pPr>
            <a:r>
              <a:rPr lang="en-US" dirty="0" smtClean="0"/>
              <a:t>Processes data collected</a:t>
            </a:r>
          </a:p>
          <a:p>
            <a:pPr marL="457200" indent="-457200">
              <a:buFont typeface="+mj-lt"/>
              <a:buAutoNum type="arabicPeriod"/>
            </a:pPr>
            <a:r>
              <a:rPr lang="en-US" dirty="0" smtClean="0"/>
              <a:t>Focuses on incidences of X in texts</a:t>
            </a:r>
          </a:p>
          <a:p>
            <a:pPr marL="457200" indent="-457200">
              <a:buFont typeface="+mj-lt"/>
              <a:buAutoNum type="arabicPeriod"/>
            </a:pPr>
            <a:r>
              <a:rPr lang="en-US" dirty="0" smtClean="0"/>
              <a:t>Statistical</a:t>
            </a:r>
          </a:p>
          <a:p>
            <a:pPr marL="457200" indent="-457200">
              <a:buFont typeface="+mj-lt"/>
              <a:buAutoNum type="arabicPeriod"/>
            </a:pPr>
            <a:r>
              <a:rPr lang="en-US" dirty="0" smtClean="0"/>
              <a:t>Describes, explains, and predicts</a:t>
            </a:r>
          </a:p>
          <a:p>
            <a:pPr marL="457200" indent="-457200">
              <a:buFont typeface="+mj-lt"/>
              <a:buAutoNum type="arabicPeriod"/>
            </a:pPr>
            <a:r>
              <a:rPr lang="en-US" dirty="0" smtClean="0"/>
              <a:t>Leads to a hypothesis or theory</a:t>
            </a:r>
          </a:p>
          <a:p>
            <a:pPr marL="457200" indent="-457200">
              <a:buFont typeface="+mj-lt"/>
              <a:buAutoNum type="arabicPeriod"/>
            </a:pPr>
            <a:r>
              <a:rPr lang="en-US" dirty="0" smtClean="0"/>
              <a:t>Methodology can be attacked</a:t>
            </a:r>
          </a:p>
          <a:p>
            <a:pPr marL="457200" indent="-457200">
              <a:buFont typeface="+mj-lt"/>
              <a:buAutoNum type="arabicPeriod"/>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3600" b="0" dirty="0" smtClean="0">
                <a:solidFill>
                  <a:srgbClr val="FFC000"/>
                </a:solidFill>
              </a:rPr>
              <a:t>In communication research focuses on different aspects of communication</a:t>
            </a:r>
            <a:endParaRPr lang="en-US" sz="3600" b="0" dirty="0">
              <a:solidFill>
                <a:srgbClr val="FFC000"/>
              </a:solidFill>
            </a:endParaRPr>
          </a:p>
        </p:txBody>
      </p:sp>
      <p:sp>
        <p:nvSpPr>
          <p:cNvPr id="8" name="Content Placeholder 7"/>
          <p:cNvSpPr>
            <a:spLocks noGrp="1"/>
          </p:cNvSpPr>
          <p:nvPr>
            <p:ph idx="1"/>
          </p:nvPr>
        </p:nvSpPr>
        <p:spPr/>
        <p:txBody>
          <a:bodyPr/>
          <a:lstStyle/>
          <a:p>
            <a:r>
              <a:rPr lang="en-US" sz="2400" dirty="0" smtClean="0"/>
              <a:t>Intrapersonal</a:t>
            </a:r>
          </a:p>
          <a:p>
            <a:r>
              <a:rPr lang="en-US" sz="2400" dirty="0" smtClean="0"/>
              <a:t>Interpersonal</a:t>
            </a:r>
          </a:p>
          <a:p>
            <a:r>
              <a:rPr lang="en-US" sz="2400" dirty="0" smtClean="0"/>
              <a:t>Small group</a:t>
            </a:r>
          </a:p>
          <a:p>
            <a:r>
              <a:rPr lang="en-US" sz="2400" dirty="0" smtClean="0"/>
              <a:t>Organizational</a:t>
            </a:r>
          </a:p>
          <a:p>
            <a:r>
              <a:rPr lang="en-US" sz="2400" dirty="0" smtClean="0"/>
              <a:t>Mass media</a:t>
            </a:r>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Difference between basic and applied communication research</a:t>
            </a:r>
            <a:endParaRPr lang="en-US" sz="3600" b="0" dirty="0">
              <a:solidFill>
                <a:srgbClr val="FFC000"/>
              </a:solidFill>
            </a:endParaRPr>
          </a:p>
        </p:txBody>
      </p:sp>
      <p:sp>
        <p:nvSpPr>
          <p:cNvPr id="3" name="Content Placeholder 2"/>
          <p:cNvSpPr>
            <a:spLocks noGrp="1"/>
          </p:cNvSpPr>
          <p:nvPr>
            <p:ph idx="1"/>
          </p:nvPr>
        </p:nvSpPr>
        <p:spPr/>
        <p:txBody>
          <a:bodyPr/>
          <a:lstStyle/>
          <a:p>
            <a:r>
              <a:rPr lang="en-US" sz="2400" dirty="0" smtClean="0">
                <a:solidFill>
                  <a:srgbClr val="FFC000"/>
                </a:solidFill>
              </a:rPr>
              <a:t>Basic communication research </a:t>
            </a:r>
            <a:r>
              <a:rPr lang="en-US" sz="2400" dirty="0" smtClean="0"/>
              <a:t>is designed to test and refine theory.</a:t>
            </a:r>
          </a:p>
          <a:p>
            <a:r>
              <a:rPr lang="en-US" sz="2400" dirty="0" smtClean="0">
                <a:solidFill>
                  <a:srgbClr val="FFC000"/>
                </a:solidFill>
              </a:rPr>
              <a:t>Applied communication research </a:t>
            </a:r>
            <a:r>
              <a:rPr lang="en-US" sz="2400" dirty="0" smtClean="0"/>
              <a:t>is usually designed to solve a problem. </a:t>
            </a:r>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Research designs in communication research</a:t>
            </a:r>
            <a:endParaRPr lang="en-US" sz="3600" b="0" dirty="0">
              <a:solidFill>
                <a:srgbClr val="FFC000"/>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Historical-comparative</a:t>
            </a:r>
          </a:p>
          <a:p>
            <a:pPr marL="514350" indent="-514350">
              <a:buFont typeface="+mj-lt"/>
              <a:buAutoNum type="arabicPeriod"/>
            </a:pPr>
            <a:r>
              <a:rPr lang="en-US" dirty="0" smtClean="0"/>
              <a:t>Unobtrusive</a:t>
            </a:r>
          </a:p>
          <a:p>
            <a:pPr marL="514350" indent="-514350">
              <a:buFont typeface="+mj-lt"/>
              <a:buAutoNum type="arabicPeriod"/>
            </a:pPr>
            <a:r>
              <a:rPr lang="en-US" dirty="0" smtClean="0"/>
              <a:t>Experimental</a:t>
            </a:r>
          </a:p>
          <a:p>
            <a:pPr marL="514350" indent="-514350">
              <a:buFont typeface="+mj-lt"/>
              <a:buAutoNum type="arabicPeriod"/>
            </a:pPr>
            <a:r>
              <a:rPr lang="en-US" dirty="0" smtClean="0"/>
              <a:t>Qualitative</a:t>
            </a:r>
          </a:p>
          <a:p>
            <a:pPr marL="514350" indent="-514350">
              <a:buFont typeface="+mj-lt"/>
              <a:buAutoNum type="arabicPeriod"/>
            </a:pPr>
            <a:r>
              <a:rPr lang="en-US" dirty="0" smtClean="0"/>
              <a:t>Quantitative</a:t>
            </a:r>
          </a:p>
          <a:p>
            <a:pPr marL="514350" indent="-514350">
              <a:buFont typeface="+mj-lt"/>
              <a:buAutoNum type="arabicPeriod"/>
            </a:pPr>
            <a:r>
              <a:rPr lang="en-US" dirty="0" smtClean="0"/>
              <a:t>Content analysis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Data collection methods and sampling strategies</a:t>
            </a:r>
            <a:endParaRPr lang="en-US" sz="3600" b="0" dirty="0">
              <a:solidFill>
                <a:srgbClr val="FFC000"/>
              </a:solidFill>
            </a:endParaRPr>
          </a:p>
        </p:txBody>
      </p:sp>
      <p:sp>
        <p:nvSpPr>
          <p:cNvPr id="4" name="Text Placeholder 3"/>
          <p:cNvSpPr>
            <a:spLocks noGrp="1"/>
          </p:cNvSpPr>
          <p:nvPr>
            <p:ph type="body" idx="1"/>
          </p:nvPr>
        </p:nvSpPr>
        <p:spPr/>
        <p:txBody>
          <a:bodyPr/>
          <a:lstStyle/>
          <a:p>
            <a:r>
              <a:rPr lang="en-US" b="0" dirty="0" smtClean="0">
                <a:solidFill>
                  <a:srgbClr val="FFC000"/>
                </a:solidFill>
              </a:rPr>
              <a:t>Data collection methods</a:t>
            </a:r>
            <a:endParaRPr lang="en-US" b="0" dirty="0">
              <a:solidFill>
                <a:srgbClr val="FFC000"/>
              </a:solidFill>
            </a:endParaRPr>
          </a:p>
        </p:txBody>
      </p:sp>
      <p:sp>
        <p:nvSpPr>
          <p:cNvPr id="3" name="Content Placeholder 2"/>
          <p:cNvSpPr>
            <a:spLocks noGrp="1"/>
          </p:cNvSpPr>
          <p:nvPr>
            <p:ph sz="half" idx="2"/>
          </p:nvPr>
        </p:nvSpPr>
        <p:spPr/>
        <p:txBody>
          <a:bodyPr/>
          <a:lstStyle/>
          <a:p>
            <a:r>
              <a:rPr lang="en-US" sz="2400" dirty="0" smtClean="0"/>
              <a:t>Survey method</a:t>
            </a:r>
          </a:p>
          <a:p>
            <a:r>
              <a:rPr lang="en-US" sz="2400" dirty="0" smtClean="0"/>
              <a:t>Interviews</a:t>
            </a:r>
          </a:p>
          <a:p>
            <a:r>
              <a:rPr lang="en-US" sz="2400" dirty="0" smtClean="0"/>
              <a:t>Observations</a:t>
            </a:r>
          </a:p>
          <a:p>
            <a:r>
              <a:rPr lang="en-US" sz="2400" dirty="0" smtClean="0"/>
              <a:t>Focus group discussions</a:t>
            </a:r>
          </a:p>
          <a:p>
            <a:r>
              <a:rPr lang="en-US" dirty="0" smtClean="0"/>
              <a:t>Document analysis</a:t>
            </a:r>
            <a:endParaRPr lang="en-US" sz="2400" dirty="0" smtClean="0"/>
          </a:p>
          <a:p>
            <a:endParaRPr lang="en-US" sz="2400" dirty="0"/>
          </a:p>
        </p:txBody>
      </p:sp>
      <p:sp>
        <p:nvSpPr>
          <p:cNvPr id="5" name="Text Placeholder 4"/>
          <p:cNvSpPr>
            <a:spLocks noGrp="1"/>
          </p:cNvSpPr>
          <p:nvPr>
            <p:ph type="body" sz="quarter" idx="3"/>
          </p:nvPr>
        </p:nvSpPr>
        <p:spPr/>
        <p:txBody>
          <a:bodyPr/>
          <a:lstStyle/>
          <a:p>
            <a:r>
              <a:rPr lang="en-US" b="0" dirty="0" smtClean="0">
                <a:solidFill>
                  <a:srgbClr val="FFC000"/>
                </a:solidFill>
              </a:rPr>
              <a:t>Sampling strategies</a:t>
            </a:r>
            <a:endParaRPr lang="en-US" b="0" dirty="0">
              <a:solidFill>
                <a:srgbClr val="FFC000"/>
              </a:solidFill>
            </a:endParaRPr>
          </a:p>
        </p:txBody>
      </p:sp>
      <p:sp>
        <p:nvSpPr>
          <p:cNvPr id="6" name="Content Placeholder 5"/>
          <p:cNvSpPr>
            <a:spLocks noGrp="1"/>
          </p:cNvSpPr>
          <p:nvPr>
            <p:ph sz="quarter" idx="4"/>
          </p:nvPr>
        </p:nvSpPr>
        <p:spPr/>
        <p:txBody>
          <a:bodyPr/>
          <a:lstStyle/>
          <a:p>
            <a:r>
              <a:rPr lang="en-US" dirty="0" smtClean="0"/>
              <a:t>Non random sample</a:t>
            </a:r>
          </a:p>
          <a:p>
            <a:r>
              <a:rPr lang="en-US" dirty="0" smtClean="0"/>
              <a:t>Random sample</a:t>
            </a:r>
          </a:p>
          <a:p>
            <a:r>
              <a:rPr lang="en-US" dirty="0" smtClean="0"/>
              <a:t>Purposeful sample</a:t>
            </a:r>
          </a:p>
          <a:p>
            <a:r>
              <a:rPr lang="en-US" dirty="0" smtClean="0"/>
              <a:t>Snowball sample</a:t>
            </a:r>
          </a:p>
          <a:p>
            <a:r>
              <a:rPr lang="en-US" dirty="0" smtClean="0"/>
              <a:t>Quota sample</a:t>
            </a:r>
          </a:p>
          <a:p>
            <a:r>
              <a:rPr lang="en-US" dirty="0" smtClean="0"/>
              <a:t>Deviant case sample</a:t>
            </a:r>
          </a:p>
          <a:p>
            <a:r>
              <a:rPr lang="en-US" dirty="0" smtClean="0"/>
              <a:t>Sequential sample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Considering research topics</a:t>
            </a:r>
            <a:endParaRPr lang="en-US" sz="3600" b="0" dirty="0">
              <a:solidFill>
                <a:srgbClr val="FFC000"/>
              </a:solidFill>
            </a:endParaRPr>
          </a:p>
        </p:txBody>
      </p:sp>
      <p:sp>
        <p:nvSpPr>
          <p:cNvPr id="3" name="Content Placeholder 2"/>
          <p:cNvSpPr>
            <a:spLocks noGrp="1"/>
          </p:cNvSpPr>
          <p:nvPr>
            <p:ph idx="1"/>
          </p:nvPr>
        </p:nvSpPr>
        <p:spPr/>
        <p:txBody>
          <a:bodyPr/>
          <a:lstStyle/>
          <a:p>
            <a:r>
              <a:rPr lang="en-US" sz="2400" dirty="0" smtClean="0"/>
              <a:t>Is the problem important enough to both with?</a:t>
            </a:r>
          </a:p>
          <a:p>
            <a:r>
              <a:rPr lang="en-US" sz="2400" dirty="0" smtClean="0"/>
              <a:t>Is your hypothesis reasonable and testable?</a:t>
            </a:r>
          </a:p>
          <a:p>
            <a:r>
              <a:rPr lang="en-US" sz="2400" dirty="0" smtClean="0"/>
              <a:t>Are there ethical problems involved in the research? (will it violate the privacy of people/ if so, should it be done?)</a:t>
            </a:r>
          </a:p>
          <a:p>
            <a:r>
              <a:rPr lang="en-US" sz="2400" dirty="0" smtClean="0"/>
              <a:t>Do you have skills to do this type (quantitative/qualitative) research?</a:t>
            </a:r>
          </a:p>
          <a:p>
            <a:r>
              <a:rPr lang="en-US" sz="2400" dirty="0" smtClean="0"/>
              <a:t>Is the topic sufficiently narrow and focused so that you can do it in a time you have at your disposal?</a:t>
            </a:r>
          </a:p>
          <a:p>
            <a:r>
              <a:rPr lang="en-US" sz="2400" dirty="0" smtClean="0"/>
              <a:t>Is your methodology the best one to deal with your hypothesis or subject being investigated?</a:t>
            </a:r>
          </a:p>
          <a:p>
            <a:r>
              <a:rPr lang="en-US" sz="2400" dirty="0" smtClean="0"/>
              <a:t>Do you have resources in the library to start your research?</a:t>
            </a:r>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Take home group assignment for next class</a:t>
            </a:r>
            <a:endParaRPr lang="en-US" sz="3600" b="0" dirty="0">
              <a:solidFill>
                <a:srgbClr val="FFC000"/>
              </a:solidFill>
            </a:endParaRPr>
          </a:p>
        </p:txBody>
      </p:sp>
      <p:sp>
        <p:nvSpPr>
          <p:cNvPr id="3" name="Content Placeholder 2"/>
          <p:cNvSpPr>
            <a:spLocks noGrp="1"/>
          </p:cNvSpPr>
          <p:nvPr>
            <p:ph idx="1"/>
          </p:nvPr>
        </p:nvSpPr>
        <p:spPr/>
        <p:txBody>
          <a:bodyPr/>
          <a:lstStyle/>
          <a:p>
            <a:r>
              <a:rPr lang="en-US" sz="2400" dirty="0" smtClean="0"/>
              <a:t>Find an article in Ottawa Citizen that reports on an article that deals with some aspects of research in social sciences. Analyze the article and answer the following questions:</a:t>
            </a:r>
          </a:p>
          <a:p>
            <a:r>
              <a:rPr lang="en-US" sz="2400" dirty="0" smtClean="0"/>
              <a:t>What methodology was used in the research?</a:t>
            </a:r>
          </a:p>
          <a:p>
            <a:r>
              <a:rPr lang="en-US" sz="2400" dirty="0" smtClean="0"/>
              <a:t>How important is the topic?</a:t>
            </a:r>
          </a:p>
          <a:p>
            <a:r>
              <a:rPr lang="en-US" sz="2400" dirty="0" smtClean="0"/>
              <a:t>What conclusions were reached?</a:t>
            </a:r>
          </a:p>
          <a:p>
            <a:r>
              <a:rPr lang="en-US" sz="2400" dirty="0" smtClean="0"/>
              <a:t>Are the conclusions supported by the data? Are they credible?</a:t>
            </a:r>
          </a:p>
          <a:p>
            <a:r>
              <a:rPr lang="en-US" sz="2400" dirty="0" smtClean="0"/>
              <a:t>Can one generalize form the research?</a:t>
            </a:r>
          </a:p>
          <a:p>
            <a:r>
              <a:rPr lang="en-US" sz="2400" dirty="0" smtClean="0"/>
              <a:t>Does it have any policy implications?</a:t>
            </a:r>
          </a:p>
          <a:p>
            <a:r>
              <a:rPr lang="en-US" sz="2400" dirty="0" smtClean="0"/>
              <a:t>Did it leave anything important? Was the article biased in any way?</a:t>
            </a:r>
          </a:p>
          <a:p>
            <a:endParaRPr lang="en-US" sz="2400" dirty="0" smtClean="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p:txBody>
          <a:bodyPr/>
          <a:lstStyle/>
          <a:p>
            <a:r>
              <a:rPr lang="en-US" sz="3600" dirty="0" smtClean="0">
                <a:solidFill>
                  <a:srgbClr val="FFC000"/>
                </a:solidFill>
                <a:latin typeface="Times New Roman" pitchFamily="18" charset="0"/>
                <a:cs typeface="Times New Roman" pitchFamily="18" charset="0"/>
              </a:rPr>
              <a:t>Designing a Research Study</a:t>
            </a:r>
            <a:endParaRPr lang="en-US" sz="3600" dirty="0">
              <a:solidFill>
                <a:srgbClr val="FFC000"/>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lstStyle/>
          <a:p>
            <a:r>
              <a:rPr lang="en-US" sz="3600" dirty="0" smtClean="0">
                <a:solidFill>
                  <a:srgbClr val="FFC000"/>
                </a:solidFill>
              </a:rPr>
              <a:t>The flow chart process</a:t>
            </a:r>
            <a:endParaRPr lang="en-US" sz="3600" dirty="0">
              <a:solidFill>
                <a:srgbClr val="FFC000"/>
              </a:solidFill>
            </a:endParaRPr>
          </a:p>
        </p:txBody>
      </p:sp>
      <p:sp>
        <p:nvSpPr>
          <p:cNvPr id="3" name="Content Placeholder 2"/>
          <p:cNvSpPr>
            <a:spLocks noGrp="1"/>
          </p:cNvSpPr>
          <p:nvPr>
            <p:ph idx="1"/>
          </p:nvPr>
        </p:nvSpPr>
        <p:spPr>
          <a:xfrm>
            <a:off x="457200" y="1219200"/>
            <a:ext cx="8229600" cy="4906963"/>
          </a:xfrm>
        </p:spPr>
        <p:txBody>
          <a:bodyPr/>
          <a:lstStyle/>
          <a:p>
            <a:r>
              <a:rPr lang="en-US" dirty="0" smtClean="0"/>
              <a:t>State the problem you wish to study</a:t>
            </a:r>
          </a:p>
          <a:p>
            <a:r>
              <a:rPr lang="en-US" dirty="0" smtClean="0"/>
              <a:t>State the problem or issue as a question or series of questions</a:t>
            </a:r>
          </a:p>
          <a:p>
            <a:r>
              <a:rPr lang="en-US" dirty="0" smtClean="0"/>
              <a:t>Which theory or model or aspects of theory or model will be used</a:t>
            </a:r>
          </a:p>
          <a:p>
            <a:r>
              <a:rPr lang="en-US" dirty="0" smtClean="0"/>
              <a:t>Develop a research design for the project</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sz="3600" dirty="0" smtClean="0">
                <a:solidFill>
                  <a:srgbClr val="FFC000"/>
                </a:solidFill>
              </a:rPr>
              <a:t>Steps to develop </a:t>
            </a:r>
            <a:r>
              <a:rPr lang="en-US" sz="3600" dirty="0" smtClean="0">
                <a:solidFill>
                  <a:srgbClr val="FFC000"/>
                </a:solidFill>
              </a:rPr>
              <a:t>a research design</a:t>
            </a:r>
            <a:endParaRPr lang="en-US" sz="3600" dirty="0">
              <a:solidFill>
                <a:srgbClr val="FFC000"/>
              </a:solidFill>
            </a:endParaRPr>
          </a:p>
        </p:txBody>
      </p:sp>
      <p:sp>
        <p:nvSpPr>
          <p:cNvPr id="3" name="Content Placeholder 2"/>
          <p:cNvSpPr>
            <a:spLocks noGrp="1"/>
          </p:cNvSpPr>
          <p:nvPr>
            <p:ph idx="1"/>
          </p:nvPr>
        </p:nvSpPr>
        <p:spPr>
          <a:xfrm>
            <a:off x="457200" y="1143000"/>
            <a:ext cx="8229600" cy="4983163"/>
          </a:xfrm>
        </p:spPr>
        <p:txBody>
          <a:bodyPr/>
          <a:lstStyle/>
          <a:p>
            <a:r>
              <a:rPr lang="en-US" sz="2800" dirty="0" smtClean="0"/>
              <a:t>Discuss the problem</a:t>
            </a:r>
          </a:p>
          <a:p>
            <a:r>
              <a:rPr lang="en-US" sz="2800" dirty="0" smtClean="0"/>
              <a:t>Search the literature</a:t>
            </a:r>
          </a:p>
          <a:p>
            <a:r>
              <a:rPr lang="en-US" sz="2800" dirty="0" smtClean="0"/>
              <a:t>Revise the research question(s)</a:t>
            </a:r>
          </a:p>
          <a:p>
            <a:r>
              <a:rPr lang="en-US" sz="2800" dirty="0" smtClean="0"/>
              <a:t>Select a research method and justify your choice</a:t>
            </a:r>
          </a:p>
          <a:p>
            <a:r>
              <a:rPr lang="en-US" sz="2800" dirty="0" smtClean="0"/>
              <a:t>Develop a detailed plan for employing the method</a:t>
            </a:r>
          </a:p>
          <a:p>
            <a:r>
              <a:rPr lang="en-US" sz="2800" dirty="0" smtClean="0"/>
              <a:t>Handle logistical details</a:t>
            </a:r>
          </a:p>
          <a:p>
            <a:r>
              <a:rPr lang="en-US" sz="2800" dirty="0" smtClean="0"/>
              <a:t>Execute the project</a:t>
            </a:r>
          </a:p>
          <a:p>
            <a:r>
              <a:rPr lang="en-US" sz="2800" dirty="0" smtClean="0"/>
              <a:t>Organize and analyze study results</a:t>
            </a:r>
          </a:p>
          <a:p>
            <a:r>
              <a:rPr lang="en-US" sz="2800" dirty="0" smtClean="0"/>
              <a:t>Address research question(s)</a:t>
            </a:r>
          </a:p>
          <a:p>
            <a:r>
              <a:rPr lang="en-US" sz="2800" dirty="0" smtClean="0"/>
              <a:t>Evaluate the study and write a report</a:t>
            </a:r>
            <a:endParaRPr lang="en-US"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0" dirty="0" smtClean="0">
                <a:solidFill>
                  <a:srgbClr val="FFC000"/>
                </a:solidFill>
              </a:rPr>
              <a:t>Research Ethics: What Are They</a:t>
            </a:r>
            <a:endParaRPr lang="en-US" sz="3600" b="0" dirty="0">
              <a:solidFill>
                <a:srgbClr val="FFC000"/>
              </a:solidFill>
            </a:endParaRPr>
          </a:p>
        </p:txBody>
      </p:sp>
      <p:sp>
        <p:nvSpPr>
          <p:cNvPr id="3" name="Content Placeholder 2"/>
          <p:cNvSpPr>
            <a:spLocks noGrp="1"/>
          </p:cNvSpPr>
          <p:nvPr>
            <p:ph idx="1"/>
          </p:nvPr>
        </p:nvSpPr>
        <p:spPr/>
        <p:txBody>
          <a:bodyPr/>
          <a:lstStyle/>
          <a:p>
            <a:r>
              <a:rPr lang="en-US" sz="2800" dirty="0" smtClean="0">
                <a:solidFill>
                  <a:srgbClr val="FFC000"/>
                </a:solidFill>
              </a:rPr>
              <a:t>Definition</a:t>
            </a:r>
            <a:r>
              <a:rPr lang="en-US" sz="2800" dirty="0" smtClean="0"/>
              <a:t>-A set of guidelines to assist the researcher in conducting ethical </a:t>
            </a:r>
            <a:r>
              <a:rPr lang="en-US" sz="2800" dirty="0" smtClean="0"/>
              <a:t>research</a:t>
            </a:r>
          </a:p>
          <a:p>
            <a:r>
              <a:rPr lang="en-US" sz="2800" dirty="0" smtClean="0"/>
              <a:t>Professional Issues</a:t>
            </a:r>
          </a:p>
          <a:p>
            <a:pPr lvl="1"/>
            <a:r>
              <a:rPr lang="en-US" dirty="0" smtClean="0"/>
              <a:t>scientific Misconduct</a:t>
            </a:r>
          </a:p>
          <a:p>
            <a:pPr lvl="2"/>
            <a:r>
              <a:rPr lang="en-US" dirty="0" smtClean="0"/>
              <a:t>faking data</a:t>
            </a:r>
          </a:p>
          <a:p>
            <a:pPr lvl="2"/>
            <a:r>
              <a:rPr lang="en-US" dirty="0" smtClean="0"/>
              <a:t>other less serious issues as failing to present data or changing the design to meet pressure from a funding source</a:t>
            </a:r>
          </a:p>
          <a:p>
            <a:pPr lvl="2"/>
            <a:r>
              <a:rPr lang="en-US" dirty="0" smtClean="0"/>
              <a:t>developing an institutional culture of ethical behavior best way of combating this.</a:t>
            </a:r>
          </a:p>
          <a:p>
            <a:r>
              <a:rPr lang="en-US" sz="2800" dirty="0" smtClean="0"/>
              <a:t>Treatment of Research Participants</a:t>
            </a:r>
            <a:endParaRPr 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title"/>
          </p:nvPr>
        </p:nvSpPr>
        <p:spPr>
          <a:xfrm>
            <a:off x="457200" y="274638"/>
            <a:ext cx="8229600" cy="868362"/>
          </a:xfrm>
        </p:spPr>
        <p:txBody>
          <a:bodyPr/>
          <a:lstStyle/>
          <a:p>
            <a:r>
              <a:rPr lang="en-US" sz="3600" b="0" dirty="0">
                <a:solidFill>
                  <a:srgbClr val="FFC000"/>
                </a:solidFill>
              </a:rPr>
              <a:t>Ethical Dilemmas</a:t>
            </a:r>
          </a:p>
        </p:txBody>
      </p:sp>
      <p:sp>
        <p:nvSpPr>
          <p:cNvPr id="8197" name="Rectangle 5"/>
          <p:cNvSpPr>
            <a:spLocks noGrp="1" noChangeArrowheads="1"/>
          </p:cNvSpPr>
          <p:nvPr>
            <p:ph type="body" idx="1"/>
          </p:nvPr>
        </p:nvSpPr>
        <p:spPr>
          <a:xfrm>
            <a:off x="457200" y="1143000"/>
            <a:ext cx="8229600" cy="4983163"/>
          </a:xfrm>
        </p:spPr>
        <p:txBody>
          <a:bodyPr/>
          <a:lstStyle/>
          <a:p>
            <a:r>
              <a:rPr lang="en-US" dirty="0">
                <a:solidFill>
                  <a:srgbClr val="FFC000"/>
                </a:solidFill>
              </a:rPr>
              <a:t>Definition</a:t>
            </a:r>
            <a:r>
              <a:rPr lang="en-US" dirty="0"/>
              <a:t>—deciding if the benefit of the research is greater than the cost to the participants</a:t>
            </a:r>
          </a:p>
          <a:p>
            <a:pPr lvl="1"/>
            <a:r>
              <a:rPr lang="en-US" dirty="0"/>
              <a:t>primary consideration—welfare of the participant</a:t>
            </a:r>
          </a:p>
        </p:txBody>
      </p:sp>
      <p:pic>
        <p:nvPicPr>
          <p:cNvPr id="4" name="Picture 7" descr="Picture 5"/>
          <p:cNvPicPr>
            <a:picLocks noChangeAspect="1" noChangeArrowheads="1"/>
          </p:cNvPicPr>
          <p:nvPr/>
        </p:nvPicPr>
        <p:blipFill>
          <a:blip r:embed="rId3" cstate="print"/>
          <a:srcRect/>
          <a:stretch>
            <a:fillRect/>
          </a:stretch>
        </p:blipFill>
        <p:spPr bwMode="auto">
          <a:xfrm>
            <a:off x="457200" y="3352800"/>
            <a:ext cx="8226425" cy="3160712"/>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4"/>
          <p:cNvSpPr>
            <a:spLocks noGrp="1" noChangeArrowheads="1"/>
          </p:cNvSpPr>
          <p:nvPr>
            <p:ph type="title"/>
          </p:nvPr>
        </p:nvSpPr>
        <p:spPr/>
        <p:txBody>
          <a:bodyPr/>
          <a:lstStyle/>
          <a:p>
            <a:r>
              <a:rPr lang="en-US" sz="3600" b="0" dirty="0">
                <a:solidFill>
                  <a:srgbClr val="FFC000"/>
                </a:solidFill>
              </a:rPr>
              <a:t>Ethical Dilemmas  (cont'd)</a:t>
            </a:r>
          </a:p>
        </p:txBody>
      </p:sp>
      <p:sp>
        <p:nvSpPr>
          <p:cNvPr id="10245" name="Rectangle 5"/>
          <p:cNvSpPr>
            <a:spLocks noGrp="1" noChangeArrowheads="1"/>
          </p:cNvSpPr>
          <p:nvPr>
            <p:ph type="body" idx="1"/>
          </p:nvPr>
        </p:nvSpPr>
        <p:spPr/>
        <p:txBody>
          <a:bodyPr/>
          <a:lstStyle/>
          <a:p>
            <a:r>
              <a:rPr lang="en-US"/>
              <a:t>Role of the IRB</a:t>
            </a:r>
          </a:p>
          <a:p>
            <a:pPr lvl="1"/>
            <a:r>
              <a:rPr lang="en-US"/>
              <a:t>review research protocols to assess ethical acceptability of a study</a:t>
            </a:r>
          </a:p>
          <a:p>
            <a:pPr lvl="1"/>
            <a:r>
              <a:rPr lang="en-US"/>
              <a:t>use of the decision-plane model for making decisions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p:txBody>
          <a:bodyPr/>
          <a:lstStyle/>
          <a:p>
            <a:r>
              <a:rPr lang="en-US" sz="3600" b="0" dirty="0">
                <a:solidFill>
                  <a:srgbClr val="FFC000"/>
                </a:solidFill>
              </a:rPr>
              <a:t>Ethical Guidelines</a:t>
            </a:r>
          </a:p>
        </p:txBody>
      </p:sp>
      <p:sp>
        <p:nvSpPr>
          <p:cNvPr id="12293" name="Rectangle 5"/>
          <p:cNvSpPr>
            <a:spLocks noGrp="1" noChangeArrowheads="1"/>
          </p:cNvSpPr>
          <p:nvPr>
            <p:ph type="body" idx="1"/>
          </p:nvPr>
        </p:nvSpPr>
        <p:spPr/>
        <p:txBody>
          <a:bodyPr/>
          <a:lstStyle/>
          <a:p>
            <a:r>
              <a:rPr lang="en-US" dirty="0"/>
              <a:t>Respect for persons and their autonomy</a:t>
            </a:r>
          </a:p>
          <a:p>
            <a:pPr lvl="1"/>
            <a:r>
              <a:rPr lang="en-US" dirty="0" smtClean="0"/>
              <a:t>adhered </a:t>
            </a:r>
            <a:r>
              <a:rPr lang="en-US" dirty="0"/>
              <a:t>to by obtaining a person’s informed </a:t>
            </a:r>
            <a:r>
              <a:rPr lang="en-US" dirty="0" smtClean="0"/>
              <a:t>consent</a:t>
            </a:r>
          </a:p>
          <a:p>
            <a:r>
              <a:rPr lang="en-US" dirty="0" smtClean="0"/>
              <a:t>Beneficence and </a:t>
            </a:r>
            <a:r>
              <a:rPr lang="en-US" dirty="0" err="1" smtClean="0"/>
              <a:t>nonmaleficence</a:t>
            </a:r>
            <a:endParaRPr lang="en-US" dirty="0" smtClean="0"/>
          </a:p>
          <a:p>
            <a:pPr lvl="1"/>
            <a:r>
              <a:rPr lang="en-US" dirty="0" smtClean="0"/>
              <a:t>goal of research studies-minimum harm and maximum benefit</a:t>
            </a:r>
          </a:p>
          <a:p>
            <a:pPr lvl="1"/>
            <a:r>
              <a:rPr lang="en-US" dirty="0" smtClean="0"/>
              <a:t>IRB Proposal review categories in making this decision</a:t>
            </a:r>
          </a:p>
          <a:p>
            <a:pPr lvl="2"/>
            <a:r>
              <a:rPr lang="en-US" dirty="0" smtClean="0"/>
              <a:t>Exempt studies</a:t>
            </a:r>
          </a:p>
          <a:p>
            <a:pPr lvl="2"/>
            <a:r>
              <a:rPr lang="en-US" dirty="0" smtClean="0"/>
              <a:t>Expedited review</a:t>
            </a:r>
          </a:p>
          <a:p>
            <a:pPr lvl="2"/>
            <a:r>
              <a:rPr lang="en-US" dirty="0" smtClean="0"/>
              <a:t>Full board review</a:t>
            </a:r>
          </a:p>
          <a:p>
            <a:pPr lvl="1"/>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026"/>
          <p:cNvSpPr>
            <a:spLocks noGrp="1" noChangeArrowheads="1"/>
          </p:cNvSpPr>
          <p:nvPr>
            <p:ph type="title"/>
          </p:nvPr>
        </p:nvSpPr>
        <p:spPr/>
        <p:txBody>
          <a:bodyPr/>
          <a:lstStyle/>
          <a:p>
            <a:r>
              <a:rPr lang="en-US" sz="3600" b="0" dirty="0">
                <a:solidFill>
                  <a:srgbClr val="FFC000"/>
                </a:solidFill>
              </a:rPr>
              <a:t>Ethical Guidelines  (cont'd)</a:t>
            </a:r>
          </a:p>
        </p:txBody>
      </p:sp>
      <p:sp>
        <p:nvSpPr>
          <p:cNvPr id="24579" name="Rectangle 1027"/>
          <p:cNvSpPr>
            <a:spLocks noGrp="1" noChangeArrowheads="1"/>
          </p:cNvSpPr>
          <p:nvPr>
            <p:ph type="body" idx="1"/>
          </p:nvPr>
        </p:nvSpPr>
        <p:spPr/>
        <p:txBody>
          <a:bodyPr/>
          <a:lstStyle/>
          <a:p>
            <a:r>
              <a:rPr lang="en-US" dirty="0"/>
              <a:t>Justice</a:t>
            </a:r>
          </a:p>
          <a:p>
            <a:pPr lvl="1"/>
            <a:r>
              <a:rPr lang="en-US" dirty="0"/>
              <a:t>asks the question – “who should receive the benefits of the research and who should bear its burdens</a:t>
            </a:r>
            <a:r>
              <a:rPr lang="en-US" dirty="0" smtClean="0"/>
              <a:t>?</a:t>
            </a:r>
          </a:p>
          <a:p>
            <a:r>
              <a:rPr lang="en-US" dirty="0" smtClean="0"/>
              <a:t>Trust</a:t>
            </a:r>
          </a:p>
          <a:p>
            <a:pPr lvl="1"/>
            <a:r>
              <a:rPr lang="en-US" dirty="0" smtClean="0"/>
              <a:t>involves maintaining trust between researcher and participant</a:t>
            </a:r>
          </a:p>
          <a:p>
            <a:pPr lvl="1"/>
            <a:r>
              <a:rPr lang="en-US" dirty="0" smtClean="0"/>
              <a:t>use of deception or failing to maintain confidentiality may violate trust</a:t>
            </a:r>
          </a:p>
          <a:p>
            <a:r>
              <a:rPr lang="en-US" dirty="0" smtClean="0"/>
              <a:t>Fidelity and Scientific Integrity</a:t>
            </a:r>
          </a:p>
          <a:p>
            <a:pPr lvl="1"/>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p:cNvSpPr>
            <a:spLocks noGrp="1" noChangeArrowheads="1"/>
          </p:cNvSpPr>
          <p:nvPr>
            <p:ph type="title"/>
          </p:nvPr>
        </p:nvSpPr>
        <p:spPr/>
        <p:txBody>
          <a:bodyPr/>
          <a:lstStyle/>
          <a:p>
            <a:r>
              <a:rPr lang="en-US" sz="3600" b="0" dirty="0">
                <a:solidFill>
                  <a:srgbClr val="FFC000"/>
                </a:solidFill>
              </a:rPr>
              <a:t>APA Ethical Standards for Research</a:t>
            </a:r>
          </a:p>
        </p:txBody>
      </p:sp>
      <p:sp>
        <p:nvSpPr>
          <p:cNvPr id="15365" name="Rectangle 5"/>
          <p:cNvSpPr>
            <a:spLocks noGrp="1" noChangeArrowheads="1"/>
          </p:cNvSpPr>
          <p:nvPr>
            <p:ph type="body" idx="1"/>
          </p:nvPr>
        </p:nvSpPr>
        <p:spPr/>
        <p:txBody>
          <a:bodyPr/>
          <a:lstStyle/>
          <a:p>
            <a:r>
              <a:rPr lang="en-US" dirty="0"/>
              <a:t>APA code of </a:t>
            </a:r>
            <a:r>
              <a:rPr lang="en-US" dirty="0" smtClean="0"/>
              <a:t>ethics—guiding </a:t>
            </a:r>
            <a:r>
              <a:rPr lang="en-US" dirty="0"/>
              <a:t>principles to direct behavior of researchers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z="3600" b="0" dirty="0">
                <a:solidFill>
                  <a:srgbClr val="FFC000"/>
                </a:solidFill>
              </a:rPr>
              <a:t>APA Ethical Standards for Research  (cont'd)</a:t>
            </a:r>
          </a:p>
        </p:txBody>
      </p:sp>
      <p:sp>
        <p:nvSpPr>
          <p:cNvPr id="25603" name="Rectangle 3"/>
          <p:cNvSpPr>
            <a:spLocks noGrp="1" noChangeArrowheads="1"/>
          </p:cNvSpPr>
          <p:nvPr>
            <p:ph type="body" idx="1"/>
          </p:nvPr>
        </p:nvSpPr>
        <p:spPr/>
        <p:txBody>
          <a:bodyPr/>
          <a:lstStyle/>
          <a:p>
            <a:r>
              <a:rPr lang="en-US" dirty="0"/>
              <a:t>Issues to consider when conducting research</a:t>
            </a:r>
          </a:p>
          <a:p>
            <a:pPr lvl="1"/>
            <a:r>
              <a:rPr lang="en-US" dirty="0" smtClean="0"/>
              <a:t>Institutional approval (IRB)</a:t>
            </a:r>
          </a:p>
          <a:p>
            <a:pPr lvl="1"/>
            <a:r>
              <a:rPr lang="en-US" dirty="0" smtClean="0"/>
              <a:t>Informed consent</a:t>
            </a:r>
          </a:p>
          <a:p>
            <a:pPr lvl="1"/>
            <a:r>
              <a:rPr lang="en-US" dirty="0" smtClean="0"/>
              <a:t>deception—refers </a:t>
            </a:r>
            <a:r>
              <a:rPr lang="en-US" dirty="0"/>
              <a:t>to deceit</a:t>
            </a:r>
          </a:p>
          <a:p>
            <a:pPr lvl="2"/>
            <a:r>
              <a:rPr lang="en-US" dirty="0"/>
              <a:t>active—deception by commission</a:t>
            </a:r>
          </a:p>
          <a:p>
            <a:pPr lvl="2"/>
            <a:r>
              <a:rPr lang="en-US" dirty="0"/>
              <a:t>passive—deception by omission</a:t>
            </a:r>
          </a:p>
          <a:p>
            <a:pPr lvl="2"/>
            <a:r>
              <a:rPr lang="en-US" dirty="0"/>
              <a:t>may cause participants to distrust </a:t>
            </a:r>
            <a:r>
              <a:rPr lang="en-US" dirty="0" smtClean="0"/>
              <a:t> researcher</a:t>
            </a:r>
            <a:endParaRPr lang="en-US" dirty="0"/>
          </a:p>
          <a:p>
            <a:pPr lvl="2"/>
            <a:r>
              <a:rPr lang="en-US" dirty="0" smtClean="0"/>
              <a:t>studies </a:t>
            </a:r>
            <a:r>
              <a:rPr lang="en-US" dirty="0"/>
              <a:t>that involve invasion of privacy and/or may harm the participants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p:txBody>
          <a:bodyPr/>
          <a:lstStyle/>
          <a:p>
            <a:r>
              <a:rPr lang="en-US" sz="3600" b="0" dirty="0">
                <a:solidFill>
                  <a:srgbClr val="FFC000"/>
                </a:solidFill>
              </a:rPr>
              <a:t>APA Ethical Standards for Research  (cont'd)</a:t>
            </a:r>
          </a:p>
        </p:txBody>
      </p:sp>
      <p:sp>
        <p:nvSpPr>
          <p:cNvPr id="17413" name="Rectangle 5"/>
          <p:cNvSpPr>
            <a:spLocks noGrp="1" noChangeArrowheads="1"/>
          </p:cNvSpPr>
          <p:nvPr>
            <p:ph type="body" idx="1"/>
          </p:nvPr>
        </p:nvSpPr>
        <p:spPr/>
        <p:txBody>
          <a:bodyPr/>
          <a:lstStyle/>
          <a:p>
            <a:r>
              <a:rPr lang="en-US" dirty="0"/>
              <a:t>Issues to consider when conducting research</a:t>
            </a:r>
          </a:p>
          <a:p>
            <a:pPr lvl="1"/>
            <a:r>
              <a:rPr lang="en-US" dirty="0"/>
              <a:t>Debriefing—</a:t>
            </a:r>
            <a:r>
              <a:rPr lang="en-US" dirty="0" err="1"/>
              <a:t>postexperimental</a:t>
            </a:r>
            <a:r>
              <a:rPr lang="en-US" dirty="0"/>
              <a:t> interview</a:t>
            </a:r>
          </a:p>
          <a:p>
            <a:pPr lvl="2"/>
            <a:r>
              <a:rPr lang="en-US" dirty="0" err="1"/>
              <a:t>dehoaxing</a:t>
            </a:r>
            <a:r>
              <a:rPr lang="en-US" dirty="0"/>
              <a:t> – debriefing the participants about any deception that was used</a:t>
            </a:r>
          </a:p>
          <a:p>
            <a:pPr lvl="2"/>
            <a:r>
              <a:rPr lang="en-US" dirty="0"/>
              <a:t>desensitizing – </a:t>
            </a:r>
            <a:r>
              <a:rPr lang="en-US" dirty="0" smtClean="0"/>
              <a:t>debriefing participants about their </a:t>
            </a:r>
            <a:r>
              <a:rPr lang="en-US" dirty="0" err="1" smtClean="0"/>
              <a:t>behaviour</a:t>
            </a:r>
            <a:r>
              <a:rPr lang="en-US" dirty="0" smtClean="0"/>
              <a:t>, eliminating </a:t>
            </a:r>
            <a:r>
              <a:rPr lang="en-US" dirty="0"/>
              <a:t>any undesirable influence that the experiment might have had on the participant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sz="3600" b="0" dirty="0">
                <a:solidFill>
                  <a:srgbClr val="FFC000"/>
                </a:solidFill>
              </a:rPr>
              <a:t>APA Ethical Standards for Research  (cont'd)</a:t>
            </a:r>
          </a:p>
        </p:txBody>
      </p:sp>
      <p:sp>
        <p:nvSpPr>
          <p:cNvPr id="27651" name="Rectangle 3"/>
          <p:cNvSpPr>
            <a:spLocks noGrp="1" noChangeArrowheads="1"/>
          </p:cNvSpPr>
          <p:nvPr>
            <p:ph type="body" idx="1"/>
          </p:nvPr>
        </p:nvSpPr>
        <p:spPr/>
        <p:txBody>
          <a:bodyPr/>
          <a:lstStyle/>
          <a:p>
            <a:r>
              <a:rPr lang="en-US" dirty="0"/>
              <a:t>Issues to consider when conducting research</a:t>
            </a:r>
          </a:p>
          <a:p>
            <a:pPr lvl="1"/>
            <a:r>
              <a:rPr lang="en-US" dirty="0"/>
              <a:t>Coercion and freedom to decline participation</a:t>
            </a:r>
          </a:p>
          <a:p>
            <a:pPr lvl="1"/>
            <a:r>
              <a:rPr lang="en-US" dirty="0"/>
              <a:t>Confidentiality, anonymity and the concept of privacy</a:t>
            </a:r>
          </a:p>
          <a:p>
            <a:pPr lvl="2"/>
            <a:r>
              <a:rPr lang="en-US" dirty="0" smtClean="0"/>
              <a:t>Privacy-</a:t>
            </a:r>
            <a:r>
              <a:rPr lang="en-US" dirty="0"/>
              <a:t>-controlling others access to </a:t>
            </a:r>
            <a:r>
              <a:rPr lang="en-US" dirty="0" smtClean="0"/>
              <a:t>information provided by the participants and participants’ right to refuse receiving information he or she does not want.</a:t>
            </a:r>
            <a:endParaRPr lang="en-US" dirty="0"/>
          </a:p>
          <a:p>
            <a:pPr lvl="2"/>
            <a:r>
              <a:rPr lang="en-US" dirty="0" smtClean="0"/>
              <a:t>Anonymity -keeping the identity of participants unknown</a:t>
            </a:r>
          </a:p>
          <a:p>
            <a:pPr lvl="2"/>
            <a:r>
              <a:rPr lang="en-US" dirty="0" smtClean="0"/>
              <a:t>Confidentiality- refers to an agreement with the researcher about what might be done with the information obtained</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p:txBody>
          <a:bodyPr/>
          <a:lstStyle/>
          <a:p>
            <a:r>
              <a:rPr lang="en-US" sz="3600" b="0" dirty="0">
                <a:solidFill>
                  <a:srgbClr val="FFC000"/>
                </a:solidFill>
              </a:rPr>
              <a:t>Ethical Issues in Electronic Research</a:t>
            </a:r>
          </a:p>
        </p:txBody>
      </p:sp>
      <p:sp>
        <p:nvSpPr>
          <p:cNvPr id="19461" name="Rectangle 5"/>
          <p:cNvSpPr>
            <a:spLocks noGrp="1" noChangeArrowheads="1"/>
          </p:cNvSpPr>
          <p:nvPr>
            <p:ph type="body" idx="1"/>
          </p:nvPr>
        </p:nvSpPr>
        <p:spPr/>
        <p:txBody>
          <a:bodyPr/>
          <a:lstStyle/>
          <a:p>
            <a:r>
              <a:rPr lang="en-US"/>
              <a:t>Informed consent</a:t>
            </a:r>
          </a:p>
          <a:p>
            <a:pPr lvl="1"/>
            <a:r>
              <a:rPr lang="en-US"/>
              <a:t>no clear distinction between what is public and what is private over the internet</a:t>
            </a:r>
          </a:p>
          <a:p>
            <a:pPr lvl="1"/>
            <a:r>
              <a:rPr lang="en-US"/>
              <a:t>how to obtain informed consent</a:t>
            </a:r>
          </a:p>
          <a:p>
            <a:r>
              <a:rPr lang="en-US"/>
              <a:t>Privacy </a:t>
            </a:r>
          </a:p>
          <a:p>
            <a:pPr lvl="1"/>
            <a:r>
              <a:rPr lang="en-US"/>
              <a:t>hackers can obtain the data</a:t>
            </a:r>
          </a:p>
          <a:p>
            <a:pPr lvl="1"/>
            <a:r>
              <a:rPr lang="en-US"/>
              <a:t>but data can be encrypted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Grp="1" noChangeArrowheads="1"/>
          </p:cNvSpPr>
          <p:nvPr>
            <p:ph type="title"/>
          </p:nvPr>
        </p:nvSpPr>
        <p:spPr/>
        <p:txBody>
          <a:bodyPr/>
          <a:lstStyle/>
          <a:p>
            <a:r>
              <a:rPr lang="en-US" sz="3600" b="0" dirty="0">
                <a:solidFill>
                  <a:srgbClr val="FFC000"/>
                </a:solidFill>
              </a:rPr>
              <a:t>Ethical Issues in Electronic Research  (cont'd)</a:t>
            </a:r>
          </a:p>
        </p:txBody>
      </p:sp>
      <p:sp>
        <p:nvSpPr>
          <p:cNvPr id="20485" name="Rectangle 5"/>
          <p:cNvSpPr>
            <a:spLocks noGrp="1" noChangeArrowheads="1"/>
          </p:cNvSpPr>
          <p:nvPr>
            <p:ph type="body" idx="1"/>
          </p:nvPr>
        </p:nvSpPr>
        <p:spPr/>
        <p:txBody>
          <a:bodyPr/>
          <a:lstStyle/>
          <a:p>
            <a:r>
              <a:rPr lang="en-US"/>
              <a:t>Debriefing</a:t>
            </a:r>
          </a:p>
          <a:p>
            <a:pPr lvl="1"/>
            <a:r>
              <a:rPr lang="en-US"/>
              <a:t>extra attention must be given due to possibility of participants not completing study</a:t>
            </a:r>
          </a:p>
          <a:p>
            <a:pPr lvl="1"/>
            <a:r>
              <a:rPr lang="en-US"/>
              <a:t>ways to maximize probability of debriefing</a:t>
            </a:r>
          </a:p>
          <a:p>
            <a:pPr lvl="2"/>
            <a:r>
              <a:rPr lang="en-US"/>
              <a:t>have participant provide an email address</a:t>
            </a:r>
          </a:p>
          <a:p>
            <a:pPr lvl="2"/>
            <a:r>
              <a:rPr lang="en-US"/>
              <a:t>provide a ‘leave the study’ radio button</a:t>
            </a:r>
          </a:p>
          <a:p>
            <a:pPr lvl="2"/>
            <a:r>
              <a:rPr lang="en-US"/>
              <a:t>incorporate a debriefing page into the program so it is delivered directly to the participant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Grp="1" noChangeArrowheads="1"/>
          </p:cNvSpPr>
          <p:nvPr>
            <p:ph type="title"/>
          </p:nvPr>
        </p:nvSpPr>
        <p:spPr/>
        <p:txBody>
          <a:bodyPr/>
          <a:lstStyle/>
          <a:p>
            <a:r>
              <a:rPr lang="en-US" sz="3600" b="0" dirty="0">
                <a:solidFill>
                  <a:srgbClr val="FFC000"/>
                </a:solidFill>
              </a:rPr>
              <a:t>Ethical Issues in Preparing the Research Report</a:t>
            </a:r>
          </a:p>
        </p:txBody>
      </p:sp>
      <p:sp>
        <p:nvSpPr>
          <p:cNvPr id="21509" name="Rectangle 5"/>
          <p:cNvSpPr>
            <a:spLocks noGrp="1" noChangeArrowheads="1"/>
          </p:cNvSpPr>
          <p:nvPr>
            <p:ph type="body" idx="1"/>
          </p:nvPr>
        </p:nvSpPr>
        <p:spPr/>
        <p:txBody>
          <a:bodyPr/>
          <a:lstStyle/>
          <a:p>
            <a:r>
              <a:rPr lang="en-US"/>
              <a:t>Principles to follow</a:t>
            </a:r>
          </a:p>
          <a:p>
            <a:pPr lvl="1"/>
            <a:r>
              <a:rPr lang="en-US"/>
              <a:t>justice—who will be the author(s)</a:t>
            </a:r>
          </a:p>
          <a:p>
            <a:pPr lvl="1"/>
            <a:r>
              <a:rPr lang="en-US"/>
              <a:t>scientific integrity—accurate and honest reporting</a:t>
            </a:r>
          </a:p>
          <a:p>
            <a:r>
              <a:rPr lang="en-US"/>
              <a:t>Writing the research report</a:t>
            </a:r>
          </a:p>
          <a:p>
            <a:pPr lvl="1"/>
            <a:r>
              <a:rPr lang="en-US"/>
              <a:t>presentation should be honest an written with integrity</a:t>
            </a:r>
          </a:p>
          <a:p>
            <a:pPr lvl="1"/>
            <a:r>
              <a:rPr lang="en-US"/>
              <a:t>avoid plagiarism—not giving another person credit for their work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4"/>
          <p:cNvSpPr>
            <a:spLocks noGrp="1" noChangeArrowheads="1"/>
          </p:cNvSpPr>
          <p:nvPr>
            <p:ph type="title"/>
          </p:nvPr>
        </p:nvSpPr>
        <p:spPr/>
        <p:txBody>
          <a:bodyPr/>
          <a:lstStyle/>
          <a:p>
            <a:r>
              <a:rPr lang="en-US" sz="3600" b="0" dirty="0">
                <a:solidFill>
                  <a:srgbClr val="FFC000"/>
                </a:solidFill>
              </a:rPr>
              <a:t>Ethics of Animal Research</a:t>
            </a:r>
          </a:p>
        </p:txBody>
      </p:sp>
      <p:sp>
        <p:nvSpPr>
          <p:cNvPr id="22533" name="Rectangle 5"/>
          <p:cNvSpPr>
            <a:spLocks noGrp="1" noChangeArrowheads="1"/>
          </p:cNvSpPr>
          <p:nvPr>
            <p:ph type="body" idx="1"/>
          </p:nvPr>
        </p:nvSpPr>
        <p:spPr/>
        <p:txBody>
          <a:bodyPr/>
          <a:lstStyle/>
          <a:p>
            <a:r>
              <a:rPr lang="en-US" dirty="0"/>
              <a:t>Distinction between animal welfare and animal rights</a:t>
            </a:r>
          </a:p>
          <a:p>
            <a:pPr lvl="1"/>
            <a:r>
              <a:rPr lang="en-US" dirty="0"/>
              <a:t>animal welfare involve improving lab conditions and reducing the number of animals used</a:t>
            </a:r>
          </a:p>
          <a:p>
            <a:pPr lvl="1"/>
            <a:r>
              <a:rPr lang="en-US" dirty="0"/>
              <a:t>animal rights is the belief that nonhuman animals have similar rights to humans</a:t>
            </a:r>
          </a:p>
          <a:p>
            <a:pPr lvl="1"/>
            <a:r>
              <a:rPr lang="en-US" dirty="0"/>
              <a:t>APA guidelines deal with animal </a:t>
            </a:r>
            <a:r>
              <a:rPr lang="en-US" dirty="0" smtClean="0"/>
              <a:t>welfare</a:t>
            </a:r>
          </a:p>
          <a:p>
            <a:pPr lvl="2"/>
            <a:r>
              <a:rPr lang="en-US" dirty="0" smtClean="0"/>
              <a:t>APA guidelines for the care and use of animals in research</a:t>
            </a:r>
          </a:p>
          <a:p>
            <a:pPr lvl="1"/>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solidFill>
                  <a:srgbClr val="FFC000"/>
                </a:solidFill>
              </a:rPr>
              <a:t>Read the two scenarios, discuss in your groups and share how </a:t>
            </a:r>
            <a:r>
              <a:rPr lang="en-US" sz="3200" dirty="0" smtClean="0">
                <a:solidFill>
                  <a:srgbClr val="FFC000"/>
                </a:solidFill>
              </a:rPr>
              <a:t>these ethical issues might be avoided</a:t>
            </a:r>
            <a:endParaRPr lang="en-US" sz="3200" dirty="0">
              <a:solidFill>
                <a:srgbClr val="FFC000"/>
              </a:solidFill>
            </a:endParaRPr>
          </a:p>
        </p:txBody>
      </p:sp>
      <p:sp>
        <p:nvSpPr>
          <p:cNvPr id="3" name="Content Placeholder 2"/>
          <p:cNvSpPr>
            <a:spLocks noGrp="1"/>
          </p:cNvSpPr>
          <p:nvPr>
            <p:ph idx="1"/>
          </p:nvPr>
        </p:nvSpPr>
        <p:spPr>
          <a:xfrm>
            <a:off x="457200" y="1905000"/>
            <a:ext cx="8229600" cy="4221163"/>
          </a:xfrm>
        </p:spPr>
        <p:txBody>
          <a:bodyPr/>
          <a:lstStyle/>
          <a:p>
            <a:r>
              <a:rPr lang="en-US" sz="2400" dirty="0" smtClean="0"/>
              <a:t>Undergraduate student Tina Wilson wants to study criminal behavior in high school students. She receives permission from the principals of her home community's two high schools to give students surveys about their criminal behavior during their study periods. Her survey requests information about participation in an escalating list of criminal activities, beginning with cheating on school tests and ending with felonies such as harassment and armed robbery. She will be assisted in this task by three fellow undergraduates, all of whom she first met when they attended one of the community high schools together before enrolling in college.</a:t>
            </a:r>
            <a:endParaRPr lang="en-US" sz="24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r>
              <a:rPr lang="en-US" sz="2400" dirty="0" smtClean="0"/>
              <a:t>In studying eating disorders in college students, Professor Madsen gives the students in his introductory psychology course a questionnaire that assesses (1) the degree to which the student appears to have an eating disorder; (2) the degree to which other members of the student’s family have eating disorders; (3) the student's self-esteem. The questionnaires are distributed at the end of one class period and the students are told to return them at the beginning of the next class. To be sure he gets a good return on his questionnaire, his students will not be given their quiz in the next class until they turn in the questionnaire. Dr. Madsen is a popular professor and always has several undergraduate research assistants helping him with his research projects or just dropping by his lab to say hello and see what's going on, so he will have plenty of assistance in analyzing his data.</a:t>
            </a:r>
            <a:endParaRPr lang="en-US" sz="2400" dirty="0"/>
          </a:p>
        </p:txBody>
      </p:sp>
    </p:spTree>
  </p:cSld>
  <p:clrMapOvr>
    <a:masterClrMapping/>
  </p:clrMapOvr>
</p:sld>
</file>

<file path=ppt/theme/theme1.xml><?xml version="1.0" encoding="utf-8"?>
<a:theme xmlns:a="http://schemas.openxmlformats.org/drawingml/2006/main" name="ADM3339 Lec 4">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ADM3339 Lec 4</Template>
  <TotalTime>464</TotalTime>
  <Words>3319</Words>
  <Application>Microsoft Office PowerPoint</Application>
  <PresentationFormat>On-screen Show (4:3)</PresentationFormat>
  <Paragraphs>279</Paragraphs>
  <Slides>32</Slides>
  <Notes>17</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ADM3339 Lec 4</vt:lpstr>
      <vt:lpstr>Introduction to communication research</vt:lpstr>
      <vt:lpstr>What is research?</vt:lpstr>
      <vt:lpstr>Difference between everyday and scholarly research</vt:lpstr>
      <vt:lpstr>Diachronic vs. synchronic research </vt:lpstr>
      <vt:lpstr>Deductive vs inductive reasoning</vt:lpstr>
      <vt:lpstr>Slide 6</vt:lpstr>
      <vt:lpstr>Qualitative vs. quantitative research</vt:lpstr>
      <vt:lpstr>In communication research focuses on different aspects of communication</vt:lpstr>
      <vt:lpstr>Difference between basic and applied communication research</vt:lpstr>
      <vt:lpstr>Research designs in communication research</vt:lpstr>
      <vt:lpstr>Data collection methods and sampling strategies</vt:lpstr>
      <vt:lpstr>Considering research topics</vt:lpstr>
      <vt:lpstr>Take home group assignment for next class</vt:lpstr>
      <vt:lpstr>Slide 14</vt:lpstr>
      <vt:lpstr>Designing a Research Study</vt:lpstr>
      <vt:lpstr>The flow chart process</vt:lpstr>
      <vt:lpstr>Steps to develop a research design</vt:lpstr>
      <vt:lpstr>Research Ethics: What Are They</vt:lpstr>
      <vt:lpstr>Ethical Dilemmas</vt:lpstr>
      <vt:lpstr>Ethical Dilemmas  (cont'd)</vt:lpstr>
      <vt:lpstr>Ethical Guidelines</vt:lpstr>
      <vt:lpstr>Ethical Guidelines  (cont'd)</vt:lpstr>
      <vt:lpstr>APA Ethical Standards for Research</vt:lpstr>
      <vt:lpstr>APA Ethical Standards for Research  (cont'd)</vt:lpstr>
      <vt:lpstr>APA Ethical Standards for Research  (cont'd)</vt:lpstr>
      <vt:lpstr>APA Ethical Standards for Research  (cont'd)</vt:lpstr>
      <vt:lpstr>Ethical Issues in Electronic Research</vt:lpstr>
      <vt:lpstr>Ethical Issues in Electronic Research  (cont'd)</vt:lpstr>
      <vt:lpstr>Ethical Issues in Preparing the Research Report</vt:lpstr>
      <vt:lpstr>Ethics of Animal Research</vt:lpstr>
      <vt:lpstr>Read the two scenarios, discuss in your groups and share how these ethical issues might be avoided</vt:lpstr>
      <vt:lpstr>Slide 32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Valued Acer Customer</cp:lastModifiedBy>
  <cp:revision>56</cp:revision>
  <dcterms:created xsi:type="dcterms:W3CDTF">2012-09-09T19:08:40Z</dcterms:created>
  <dcterms:modified xsi:type="dcterms:W3CDTF">2012-09-11T23:15:42Z</dcterms:modified>
</cp:coreProperties>
</file>