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3"/>
    <p:restoredTop sz="94659"/>
  </p:normalViewPr>
  <p:slideViewPr>
    <p:cSldViewPr>
      <p:cViewPr varScale="1">
        <p:scale>
          <a:sx n="87" d="100"/>
          <a:sy n="87" d="100"/>
        </p:scale>
        <p:origin x="376" y="20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notesMaster" Target="notesMasters/notesMaster1.xml"/><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FD4B73-DFFA-8E48-A46C-7C3B3CDC8C42}" type="datetimeFigureOut">
              <a:rPr lang="en-US" smtClean="0"/>
              <a:t>5/18/16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76845F-5BD1-DD44-A8CB-5D99E7D73D2B}" type="slidenum">
              <a:rPr lang="en-US" smtClean="0"/>
              <a:t>‹#›</a:t>
            </a:fld>
            <a:endParaRPr lang="en-US"/>
          </a:p>
        </p:txBody>
      </p:sp>
    </p:spTree>
    <p:extLst>
      <p:ext uri="{BB962C8B-B14F-4D97-AF65-F5344CB8AC3E}">
        <p14:creationId xmlns:p14="http://schemas.microsoft.com/office/powerpoint/2010/main" val="2983579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Pas bon</a:t>
            </a:r>
            <a:endParaRPr lang="en-US" dirty="0"/>
          </a:p>
        </p:txBody>
      </p:sp>
      <p:sp>
        <p:nvSpPr>
          <p:cNvPr id="4" name="Slide Number Placeholder 3"/>
          <p:cNvSpPr>
            <a:spLocks noGrp="1"/>
          </p:cNvSpPr>
          <p:nvPr>
            <p:ph type="sldNum" sz="quarter" idx="10"/>
          </p:nvPr>
        </p:nvSpPr>
        <p:spPr/>
        <p:txBody>
          <a:bodyPr/>
          <a:lstStyle/>
          <a:p>
            <a:fld id="{F976845F-5BD1-DD44-A8CB-5D99E7D73D2B}" type="slidenum">
              <a:rPr lang="en-US" smtClean="0"/>
              <a:t>10</a:t>
            </a:fld>
            <a:endParaRPr lang="en-US"/>
          </a:p>
        </p:txBody>
      </p:sp>
    </p:spTree>
    <p:extLst>
      <p:ext uri="{BB962C8B-B14F-4D97-AF65-F5344CB8AC3E}">
        <p14:creationId xmlns:p14="http://schemas.microsoft.com/office/powerpoint/2010/main" val="128153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Pas bon </a:t>
            </a:r>
            <a:endParaRPr lang="en-US" dirty="0"/>
          </a:p>
        </p:txBody>
      </p:sp>
      <p:sp>
        <p:nvSpPr>
          <p:cNvPr id="4" name="Slide Number Placeholder 3"/>
          <p:cNvSpPr>
            <a:spLocks noGrp="1"/>
          </p:cNvSpPr>
          <p:nvPr>
            <p:ph type="sldNum" sz="quarter" idx="10"/>
          </p:nvPr>
        </p:nvSpPr>
        <p:spPr/>
        <p:txBody>
          <a:bodyPr/>
          <a:lstStyle/>
          <a:p>
            <a:fld id="{F976845F-5BD1-DD44-A8CB-5D99E7D73D2B}" type="slidenum">
              <a:rPr lang="en-US" smtClean="0"/>
              <a:t>12</a:t>
            </a:fld>
            <a:endParaRPr lang="en-US"/>
          </a:p>
        </p:txBody>
      </p:sp>
    </p:spTree>
    <p:extLst>
      <p:ext uri="{BB962C8B-B14F-4D97-AF65-F5344CB8AC3E}">
        <p14:creationId xmlns:p14="http://schemas.microsoft.com/office/powerpoint/2010/main" val="291012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Pas bon </a:t>
            </a:r>
            <a:endParaRPr lang="en-US" dirty="0"/>
          </a:p>
        </p:txBody>
      </p:sp>
      <p:sp>
        <p:nvSpPr>
          <p:cNvPr id="4" name="Slide Number Placeholder 3"/>
          <p:cNvSpPr>
            <a:spLocks noGrp="1"/>
          </p:cNvSpPr>
          <p:nvPr>
            <p:ph type="sldNum" sz="quarter" idx="10"/>
          </p:nvPr>
        </p:nvSpPr>
        <p:spPr/>
        <p:txBody>
          <a:bodyPr/>
          <a:lstStyle/>
          <a:p>
            <a:fld id="{F976845F-5BD1-DD44-A8CB-5D99E7D73D2B}" type="slidenum">
              <a:rPr lang="en-US" smtClean="0"/>
              <a:t>13</a:t>
            </a:fld>
            <a:endParaRPr lang="en-US"/>
          </a:p>
        </p:txBody>
      </p:sp>
    </p:spTree>
    <p:extLst>
      <p:ext uri="{BB962C8B-B14F-4D97-AF65-F5344CB8AC3E}">
        <p14:creationId xmlns:p14="http://schemas.microsoft.com/office/powerpoint/2010/main" val="4757482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Pas bon </a:t>
            </a:r>
            <a:endParaRPr lang="en-US" dirty="0"/>
          </a:p>
        </p:txBody>
      </p:sp>
      <p:sp>
        <p:nvSpPr>
          <p:cNvPr id="4" name="Slide Number Placeholder 3"/>
          <p:cNvSpPr>
            <a:spLocks noGrp="1"/>
          </p:cNvSpPr>
          <p:nvPr>
            <p:ph type="sldNum" sz="quarter" idx="10"/>
          </p:nvPr>
        </p:nvSpPr>
        <p:spPr/>
        <p:txBody>
          <a:bodyPr/>
          <a:lstStyle/>
          <a:p>
            <a:fld id="{F976845F-5BD1-DD44-A8CB-5D99E7D73D2B}" type="slidenum">
              <a:rPr lang="en-US" smtClean="0"/>
              <a:t>14</a:t>
            </a:fld>
            <a:endParaRPr lang="en-US"/>
          </a:p>
        </p:txBody>
      </p:sp>
    </p:spTree>
    <p:extLst>
      <p:ext uri="{BB962C8B-B14F-4D97-AF65-F5344CB8AC3E}">
        <p14:creationId xmlns:p14="http://schemas.microsoft.com/office/powerpoint/2010/main" val="11701966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Pas bon</a:t>
            </a:r>
            <a:endParaRPr lang="en-US" dirty="0"/>
          </a:p>
        </p:txBody>
      </p:sp>
      <p:sp>
        <p:nvSpPr>
          <p:cNvPr id="4" name="Slide Number Placeholder 3"/>
          <p:cNvSpPr>
            <a:spLocks noGrp="1"/>
          </p:cNvSpPr>
          <p:nvPr>
            <p:ph type="sldNum" sz="quarter" idx="10"/>
          </p:nvPr>
        </p:nvSpPr>
        <p:spPr/>
        <p:txBody>
          <a:bodyPr/>
          <a:lstStyle/>
          <a:p>
            <a:fld id="{F976845F-5BD1-DD44-A8CB-5D99E7D73D2B}" type="slidenum">
              <a:rPr lang="en-US" smtClean="0"/>
              <a:t>15</a:t>
            </a:fld>
            <a:endParaRPr lang="en-US"/>
          </a:p>
        </p:txBody>
      </p:sp>
    </p:spTree>
    <p:extLst>
      <p:ext uri="{BB962C8B-B14F-4D97-AF65-F5344CB8AC3E}">
        <p14:creationId xmlns:p14="http://schemas.microsoft.com/office/powerpoint/2010/main" val="1600086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Pas bon </a:t>
            </a:r>
            <a:endParaRPr lang="en-US" dirty="0"/>
          </a:p>
        </p:txBody>
      </p:sp>
      <p:sp>
        <p:nvSpPr>
          <p:cNvPr id="4" name="Slide Number Placeholder 3"/>
          <p:cNvSpPr>
            <a:spLocks noGrp="1"/>
          </p:cNvSpPr>
          <p:nvPr>
            <p:ph type="sldNum" sz="quarter" idx="10"/>
          </p:nvPr>
        </p:nvSpPr>
        <p:spPr/>
        <p:txBody>
          <a:bodyPr/>
          <a:lstStyle/>
          <a:p>
            <a:fld id="{F976845F-5BD1-DD44-A8CB-5D99E7D73D2B}" type="slidenum">
              <a:rPr lang="en-US" smtClean="0"/>
              <a:t>21</a:t>
            </a:fld>
            <a:endParaRPr lang="en-US"/>
          </a:p>
        </p:txBody>
      </p:sp>
    </p:spTree>
    <p:extLst>
      <p:ext uri="{BB962C8B-B14F-4D97-AF65-F5344CB8AC3E}">
        <p14:creationId xmlns:p14="http://schemas.microsoft.com/office/powerpoint/2010/main" val="1040743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Pas bon </a:t>
            </a:r>
            <a:endParaRPr lang="en-US" dirty="0"/>
          </a:p>
        </p:txBody>
      </p:sp>
      <p:sp>
        <p:nvSpPr>
          <p:cNvPr id="4" name="Slide Number Placeholder 3"/>
          <p:cNvSpPr>
            <a:spLocks noGrp="1"/>
          </p:cNvSpPr>
          <p:nvPr>
            <p:ph type="sldNum" sz="quarter" idx="10"/>
          </p:nvPr>
        </p:nvSpPr>
        <p:spPr/>
        <p:txBody>
          <a:bodyPr/>
          <a:lstStyle/>
          <a:p>
            <a:fld id="{F976845F-5BD1-DD44-A8CB-5D99E7D73D2B}" type="slidenum">
              <a:rPr lang="en-US" smtClean="0"/>
              <a:t>24</a:t>
            </a:fld>
            <a:endParaRPr lang="en-US"/>
          </a:p>
        </p:txBody>
      </p:sp>
    </p:spTree>
    <p:extLst>
      <p:ext uri="{BB962C8B-B14F-4D97-AF65-F5344CB8AC3E}">
        <p14:creationId xmlns:p14="http://schemas.microsoft.com/office/powerpoint/2010/main" val="19243281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fr-FR" smtClean="0"/>
              <a:t>Modifiez le style du titre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A3731C5-7115-40F6-8F6C-8D611B961DE9}" type="datetimeFigureOut">
              <a:rPr lang="fr-FR" smtClean="0"/>
              <a:t>18/05/2016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18/05/2016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fr-FR" smtClean="0"/>
              <a:t>Modifiez le style du titre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A3731C5-7115-40F6-8F6C-8D611B961DE9}" type="datetimeFigureOut">
              <a:rPr lang="fr-FR" smtClean="0"/>
              <a:t>18/05/2016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4"/>
          <p:cNvSpPr>
            <a:spLocks noGrp="1"/>
          </p:cNvSpPr>
          <p:nvPr>
            <p:ph type="dt" sz="half" idx="10"/>
          </p:nvPr>
        </p:nvSpPr>
        <p:spPr/>
        <p:txBody>
          <a:bodyPr/>
          <a:lstStyle/>
          <a:p>
            <a:fld id="{6A3731C5-7115-40F6-8F6C-8D611B961DE9}" type="datetimeFigureOut">
              <a:rPr lang="fr-FR" smtClean="0"/>
              <a:t>18/05/2016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6A3731C5-7115-40F6-8F6C-8D611B961DE9}" type="datetimeFigureOut">
              <a:rPr lang="fr-FR" smtClean="0"/>
              <a:t>18/05/2016</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F70AF05-3C56-47B2-BAEF-27E564DD4F60}" type="slidenum">
              <a:rPr lang="fr-FR" smtClean="0"/>
              <a:t>‹#›</a:t>
            </a:fld>
            <a:endParaRPr lang="fr-F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A3731C5-7115-40F6-8F6C-8D611B961DE9}" type="datetimeFigureOut">
              <a:rPr lang="fr-FR" smtClean="0"/>
              <a:t>18/05/2016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731C5-7115-40F6-8F6C-8D611B961DE9}" type="datetimeFigureOut">
              <a:rPr lang="fr-FR" smtClean="0"/>
              <a:t>18/05/2016</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fr-FR" smtClean="0"/>
              <a:t>Modifiez le style du titre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18/05/2016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fr-FR" smtClean="0"/>
              <a:t>Modifiez le style du titre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18/05/2016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18/05/2016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18/05/2016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fr-FR" smtClean="0"/>
              <a:t>Modifiez le style du titre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6A3731C5-7115-40F6-8F6C-8D611B961DE9}" type="datetimeFigureOut">
              <a:rPr lang="fr-FR" smtClean="0"/>
              <a:t>18/05/2016</a:t>
            </a:fld>
            <a:endParaRPr lang="fr-F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fr-F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9F70AF05-3C56-47B2-BAEF-27E564DD4F60}" type="slidenum">
              <a:rPr lang="fr-FR" smtClean="0"/>
              <a:t>‹#›</a:t>
            </a:fld>
            <a:endParaRPr lang="fr-F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e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827584" y="908720"/>
            <a:ext cx="7543800" cy="1524000"/>
          </a:xfrm>
        </p:spPr>
        <p:txBody>
          <a:bodyPr/>
          <a:lstStyle/>
          <a:p>
            <a:r>
              <a:rPr lang="fr-FR" dirty="0" smtClean="0"/>
              <a:t>Corrigé examen 1</a:t>
            </a:r>
            <a:endParaRPr lang="fr-FR" dirty="0"/>
          </a:p>
        </p:txBody>
      </p:sp>
      <p:sp>
        <p:nvSpPr>
          <p:cNvPr id="3" name="Sous-titre 2"/>
          <p:cNvSpPr>
            <a:spLocks noGrp="1"/>
          </p:cNvSpPr>
          <p:nvPr>
            <p:ph type="subTitle" idx="1"/>
          </p:nvPr>
        </p:nvSpPr>
        <p:spPr>
          <a:xfrm>
            <a:off x="762000" y="4221088"/>
            <a:ext cx="6858000" cy="1493912"/>
          </a:xfrm>
        </p:spPr>
        <p:txBody>
          <a:bodyPr>
            <a:normAutofit lnSpcReduction="10000"/>
          </a:bodyPr>
          <a:lstStyle/>
          <a:p>
            <a:r>
              <a:rPr lang="fr-FR" dirty="0" smtClean="0"/>
              <a:t>ECO 2513A</a:t>
            </a:r>
          </a:p>
          <a:p>
            <a:r>
              <a:rPr lang="fr-FR" dirty="0" smtClean="0"/>
              <a:t>Printemps 2016</a:t>
            </a:r>
          </a:p>
          <a:p>
            <a:r>
              <a:rPr lang="fr-FR" dirty="0" smtClean="0"/>
              <a:t>Université d’Ottawa</a:t>
            </a:r>
            <a:endParaRPr lang="fr-FR" dirty="0"/>
          </a:p>
        </p:txBody>
      </p:sp>
    </p:spTree>
    <p:extLst>
      <p:ext uri="{BB962C8B-B14F-4D97-AF65-F5344CB8AC3E}">
        <p14:creationId xmlns:p14="http://schemas.microsoft.com/office/powerpoint/2010/main" val="9606935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 </a:t>
            </a:r>
            <a:endParaRPr lang="fr-FR" dirty="0"/>
          </a:p>
        </p:txBody>
      </p:sp>
      <p:sp>
        <p:nvSpPr>
          <p:cNvPr id="3" name="Rectangle 2"/>
          <p:cNvSpPr/>
          <p:nvPr/>
        </p:nvSpPr>
        <p:spPr>
          <a:xfrm>
            <a:off x="251520" y="335699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1124744"/>
            <a:ext cx="7776864" cy="3785652"/>
          </a:xfrm>
          <a:prstGeom prst="rect">
            <a:avLst/>
          </a:prstGeom>
        </p:spPr>
        <p:txBody>
          <a:bodyPr wrap="square">
            <a:spAutoFit/>
          </a:bodyPr>
          <a:lstStyle/>
          <a:p>
            <a:r>
              <a:rPr lang="fr-FR" sz="2400" dirty="0"/>
              <a:t>1) Parmi les propositions suivantes, laquelle est vraie en ce qui concerne le Canada ?</a:t>
            </a:r>
          </a:p>
          <a:p>
            <a:r>
              <a:rPr lang="fr-FR" sz="2400" dirty="0"/>
              <a:t>A. Depuis 2010, la Canada connaît une croissance économique rapide grâce à ses exportations de pétrole.</a:t>
            </a:r>
          </a:p>
          <a:p>
            <a:r>
              <a:rPr lang="fr-FR" sz="2400" dirty="0"/>
              <a:t>B. Depuis la crise financière de 2008, les autorités monétaires canadiennes ne parviennent pas à maitriser l’inflation.</a:t>
            </a:r>
          </a:p>
          <a:p>
            <a:r>
              <a:rPr lang="fr-FR" sz="2400" dirty="0"/>
              <a:t>C. Au Canada, la baisse de la production en 2009 a été un peu moins forte que dans les autres pays du G7.</a:t>
            </a:r>
          </a:p>
          <a:p>
            <a:r>
              <a:rPr lang="fr-FR" sz="2400" dirty="0"/>
              <a:t>D. Le Canada est resté à l’abri de la crise financière de 2008 et de la crise économique de 2009.</a:t>
            </a:r>
          </a:p>
        </p:txBody>
      </p:sp>
    </p:spTree>
    <p:extLst>
      <p:ext uri="{BB962C8B-B14F-4D97-AF65-F5344CB8AC3E}">
        <p14:creationId xmlns:p14="http://schemas.microsoft.com/office/powerpoint/2010/main" val="37076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 </a:t>
            </a:r>
            <a:endParaRPr lang="fr-FR" dirty="0"/>
          </a:p>
        </p:txBody>
      </p:sp>
      <p:sp>
        <p:nvSpPr>
          <p:cNvPr id="3" name="Rectangle 2"/>
          <p:cNvSpPr/>
          <p:nvPr/>
        </p:nvSpPr>
        <p:spPr>
          <a:xfrm>
            <a:off x="169745" y="2276872"/>
            <a:ext cx="8496944" cy="111806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45975" y="382494"/>
            <a:ext cx="7992888" cy="5262979"/>
          </a:xfrm>
          <a:prstGeom prst="rect">
            <a:avLst/>
          </a:prstGeom>
        </p:spPr>
        <p:txBody>
          <a:bodyPr wrap="square">
            <a:spAutoFit/>
          </a:bodyPr>
          <a:lstStyle/>
          <a:p>
            <a:r>
              <a:rPr lang="fr-FR" sz="2400" dirty="0"/>
              <a:t>2) Parmi les propositions suivantes laquelle est à la plus proche de la situation du Canada en 2014 ?</a:t>
            </a:r>
          </a:p>
          <a:p>
            <a:r>
              <a:rPr lang="fr-FR" sz="2400" dirty="0"/>
              <a:t>A. Avec 2,5% de la population mondiale, le Canada réalise 2,3% du PIB mondial et 0,5% des exportations de biens et services mondiaux.</a:t>
            </a:r>
          </a:p>
          <a:p>
            <a:r>
              <a:rPr lang="fr-FR" sz="2400" dirty="0"/>
              <a:t>B. Avec 0,5 % de la population mondiale, le Canada réalise 2,3% du PIB mondial et 2,5% des exportations de biens et services mondiaux.</a:t>
            </a:r>
          </a:p>
          <a:p>
            <a:r>
              <a:rPr lang="fr-FR" sz="2400" dirty="0"/>
              <a:t>C. Avec 0,5% de la population mondiale, le Canada réalise 0,5% du PIB mondial et 2,5% des exportations de biens et services mondiaux.</a:t>
            </a:r>
          </a:p>
          <a:p>
            <a:r>
              <a:rPr lang="fr-FR" sz="2400" dirty="0"/>
              <a:t>D.</a:t>
            </a:r>
            <a:r>
              <a:rPr lang="fr-FR" sz="2400" b="1" dirty="0"/>
              <a:t> </a:t>
            </a:r>
            <a:r>
              <a:rPr lang="fr-FR" sz="2400" dirty="0"/>
              <a:t>Avec 2,5% de la population mondiale, le Canada réalise 2,3% du PIB mondial et 2,5% des exportations de biens et services mondiaux.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 </a:t>
            </a:r>
            <a:endParaRPr lang="fr-FR" dirty="0"/>
          </a:p>
        </p:txBody>
      </p:sp>
      <p:sp>
        <p:nvSpPr>
          <p:cNvPr id="3" name="Rectangle 2"/>
          <p:cNvSpPr/>
          <p:nvPr/>
        </p:nvSpPr>
        <p:spPr>
          <a:xfrm>
            <a:off x="170538" y="4581128"/>
            <a:ext cx="8496944" cy="530037"/>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709960"/>
            <a:ext cx="7992888" cy="4401205"/>
          </a:xfrm>
          <a:prstGeom prst="rect">
            <a:avLst/>
          </a:prstGeom>
        </p:spPr>
        <p:txBody>
          <a:bodyPr wrap="square">
            <a:spAutoFit/>
          </a:bodyPr>
          <a:lstStyle/>
          <a:p>
            <a:r>
              <a:rPr lang="fr-FR" sz="2800" dirty="0"/>
              <a:t>3) A propos de l’indice de développement humain, parmi les affirmations suivantes, laquelle est vraie ?</a:t>
            </a:r>
          </a:p>
          <a:p>
            <a:r>
              <a:rPr lang="fr-FR" sz="2800" dirty="0"/>
              <a:t>A. Cet indice inclut le niveau de scolarisation de la population.</a:t>
            </a:r>
          </a:p>
          <a:p>
            <a:r>
              <a:rPr lang="fr-FR" sz="2800" dirty="0"/>
              <a:t>B. Pour l’année 2014, le Canada est classé au neuvième rang mondial à l’aide de cet indice.</a:t>
            </a:r>
          </a:p>
          <a:p>
            <a:r>
              <a:rPr lang="fr-FR" sz="2800" dirty="0"/>
              <a:t>C. Cet indice inclut le revenu national brut par habitant.</a:t>
            </a:r>
          </a:p>
          <a:p>
            <a:r>
              <a:rPr lang="fr-FR" sz="2800" dirty="0"/>
              <a:t>D. Les réponses A et B sont vraies.</a:t>
            </a:r>
          </a:p>
          <a:p>
            <a:r>
              <a:rPr lang="fr-FR" sz="28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4 </a:t>
            </a:r>
            <a:endParaRPr lang="fr-FR" dirty="0"/>
          </a:p>
        </p:txBody>
      </p:sp>
      <p:sp>
        <p:nvSpPr>
          <p:cNvPr id="3" name="Rectangle 2"/>
          <p:cNvSpPr/>
          <p:nvPr/>
        </p:nvSpPr>
        <p:spPr>
          <a:xfrm>
            <a:off x="179512" y="4568939"/>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836712"/>
            <a:ext cx="7776864" cy="4524315"/>
          </a:xfrm>
          <a:prstGeom prst="rect">
            <a:avLst/>
          </a:prstGeom>
        </p:spPr>
        <p:txBody>
          <a:bodyPr wrap="square">
            <a:spAutoFit/>
          </a:bodyPr>
          <a:lstStyle/>
          <a:p>
            <a:r>
              <a:rPr lang="fr-FR" sz="2400" dirty="0"/>
              <a:t>4) Parmi les propositions suivantes, laquelle est vraie en ce qui concerne la situation du chômage au Canada ?</a:t>
            </a:r>
          </a:p>
          <a:p>
            <a:r>
              <a:rPr lang="fr-FR" sz="2400" dirty="0"/>
              <a:t>A. En 2015, Le Canada a un taux de chômage proche de celui de la moyenne des pays de l’OCDE.</a:t>
            </a:r>
          </a:p>
          <a:p>
            <a:r>
              <a:rPr lang="fr-FR" sz="2400" dirty="0"/>
              <a:t>B. Avec 12,9% de chômeurs de plus d’un an en 2014, le Canada a un marché du travail plus flexible que ceux des pays européens et asiatique du G7.</a:t>
            </a:r>
          </a:p>
          <a:p>
            <a:r>
              <a:rPr lang="fr-FR" sz="2400" dirty="0"/>
              <a:t>C. Avec 12,9% de chômeurs de plus d’un an en 2014, le Canada a un marché du travail moins flexible que ceux des pays européens et asiatique du G7.</a:t>
            </a:r>
          </a:p>
          <a:p>
            <a:r>
              <a:rPr lang="fr-FR" sz="2400" dirty="0"/>
              <a:t>D. Les réponses A et B sont vraies.</a:t>
            </a:r>
          </a:p>
          <a:p>
            <a:r>
              <a:rPr lang="fr-FR" sz="2400" dirty="0"/>
              <a:t>E. Les réponses A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5 </a:t>
            </a:r>
            <a:endParaRPr lang="fr-FR" dirty="0"/>
          </a:p>
        </p:txBody>
      </p:sp>
      <p:sp>
        <p:nvSpPr>
          <p:cNvPr id="3" name="Rectangle 2"/>
          <p:cNvSpPr/>
          <p:nvPr/>
        </p:nvSpPr>
        <p:spPr>
          <a:xfrm>
            <a:off x="251520" y="3501008"/>
            <a:ext cx="8496944" cy="72008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827584" y="836712"/>
            <a:ext cx="7344816" cy="4154984"/>
          </a:xfrm>
          <a:prstGeom prst="rect">
            <a:avLst/>
          </a:prstGeom>
        </p:spPr>
        <p:txBody>
          <a:bodyPr wrap="square">
            <a:spAutoFit/>
          </a:bodyPr>
          <a:lstStyle/>
          <a:p>
            <a:r>
              <a:rPr lang="fr-FR" sz="2400" dirty="0"/>
              <a:t>5) En 2015 le taux de chômage au Canada est de 6,9%. Parmi les propositions suivantes, laquelle est vraie en ce qui concerne la situation du chômage au Canada ?</a:t>
            </a:r>
          </a:p>
          <a:p>
            <a:r>
              <a:rPr lang="fr-FR" sz="2400" dirty="0"/>
              <a:t>A. Le Canada a un taux de chômage en 2015 égal à celui de 2009.</a:t>
            </a:r>
          </a:p>
          <a:p>
            <a:r>
              <a:rPr lang="fr-FR" sz="2400" dirty="0"/>
              <a:t>B. Le Canada a un taux de chômage en 2015 égal à celui de 2008.</a:t>
            </a:r>
          </a:p>
          <a:p>
            <a:r>
              <a:rPr lang="fr-FR" sz="2400" dirty="0"/>
              <a:t>C. Le Canada a un taux de chômage en 2015 inférieur à celui de 2009 mais supérieur à celui de 2008.</a:t>
            </a:r>
          </a:p>
          <a:p>
            <a:r>
              <a:rPr lang="fr-FR" sz="2400" dirty="0"/>
              <a:t>D. Le Canada a un taux de chômage en 2015 supérieur à celui de 2009 mais inférieur à celui de 2008.</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6 </a:t>
            </a:r>
            <a:endParaRPr lang="fr-FR" dirty="0"/>
          </a:p>
        </p:txBody>
      </p:sp>
      <p:sp>
        <p:nvSpPr>
          <p:cNvPr id="3" name="Rectangle 2"/>
          <p:cNvSpPr/>
          <p:nvPr/>
        </p:nvSpPr>
        <p:spPr>
          <a:xfrm>
            <a:off x="251520" y="1421755"/>
            <a:ext cx="8496944" cy="71110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83568" y="620688"/>
            <a:ext cx="7920880" cy="4524315"/>
          </a:xfrm>
          <a:prstGeom prst="rect">
            <a:avLst/>
          </a:prstGeom>
        </p:spPr>
        <p:txBody>
          <a:bodyPr wrap="square">
            <a:spAutoFit/>
          </a:bodyPr>
          <a:lstStyle/>
          <a:p>
            <a:r>
              <a:rPr lang="fr-FR" sz="2400" dirty="0"/>
              <a:t>6) Parmi les propositions suivantes, laquelle correspond le mieux à la situation de l’économie du Canada ?</a:t>
            </a:r>
          </a:p>
          <a:p>
            <a:r>
              <a:rPr lang="fr-FR" sz="2400" dirty="0"/>
              <a:t>A. Le Canada exporte environ un tiers (1/3) de sa production et est considéré comme un pays ouvert sur l’extérieur.</a:t>
            </a:r>
          </a:p>
          <a:p>
            <a:r>
              <a:rPr lang="fr-FR" sz="2400" dirty="0"/>
              <a:t>B. Le Canada exporte environ un tiers (1/3) de sa production et est considéré comme un pays peu ouvert sur l’extérieur.</a:t>
            </a:r>
          </a:p>
          <a:p>
            <a:r>
              <a:rPr lang="fr-FR" sz="2400" dirty="0"/>
              <a:t>C. Le Canada exporte environ un dixième (1/10) de sa production et est considéré comme un pays ouvert sur l’extérieur.</a:t>
            </a:r>
          </a:p>
          <a:p>
            <a:r>
              <a:rPr lang="fr-FR" sz="2400" dirty="0"/>
              <a:t>D. Le Canada exporte environ un dixième (1/10) de sa production et est considéré comme un pays peu ouvert sur l’extérieur.</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7 </a:t>
            </a:r>
            <a:endParaRPr lang="fr-FR" dirty="0"/>
          </a:p>
        </p:txBody>
      </p:sp>
      <p:sp>
        <p:nvSpPr>
          <p:cNvPr id="3" name="Rectangle 2"/>
          <p:cNvSpPr/>
          <p:nvPr/>
        </p:nvSpPr>
        <p:spPr>
          <a:xfrm>
            <a:off x="251520" y="335699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16448" y="1059944"/>
            <a:ext cx="8136904" cy="3785652"/>
          </a:xfrm>
          <a:prstGeom prst="rect">
            <a:avLst/>
          </a:prstGeom>
        </p:spPr>
        <p:txBody>
          <a:bodyPr wrap="square">
            <a:spAutoFit/>
          </a:bodyPr>
          <a:lstStyle/>
          <a:p>
            <a:r>
              <a:rPr lang="fr-FR" sz="2400" dirty="0"/>
              <a:t>7) En ce qui concerne les politiques migratoires du Canada, parmi les propositions suivantes, laquelle est vraie ?</a:t>
            </a:r>
          </a:p>
          <a:p>
            <a:r>
              <a:rPr lang="fr-FR" sz="2400" dirty="0"/>
              <a:t>A. Le Canada a une politique d’immigration qui vise à restreindre au maximum les entrées de nouveaux migrants sauf dans les situations de crise humanitaire.</a:t>
            </a:r>
          </a:p>
          <a:p>
            <a:r>
              <a:rPr lang="fr-FR" sz="2400" dirty="0"/>
              <a:t>B. Le Canada ne parvient pas à maitriser les flux migratoires.</a:t>
            </a:r>
          </a:p>
          <a:p>
            <a:r>
              <a:rPr lang="fr-FR" sz="2400" dirty="0"/>
              <a:t>C. Le Canada a une politique d’immigration choisie qui autorise l’entrée d’environ 250 000 nouveaux immigrants par an.</a:t>
            </a:r>
          </a:p>
          <a:p>
            <a:r>
              <a:rPr lang="fr-FR" sz="2400" dirty="0"/>
              <a:t>D. Le Canada a une politique d’immigration choisie qui autorise l’entrée d’environ 25 000 nouveaux immigrants par an.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8 </a:t>
            </a:r>
            <a:endParaRPr lang="fr-FR" dirty="0"/>
          </a:p>
        </p:txBody>
      </p:sp>
      <p:sp>
        <p:nvSpPr>
          <p:cNvPr id="3" name="Rectangle 2"/>
          <p:cNvSpPr/>
          <p:nvPr/>
        </p:nvSpPr>
        <p:spPr>
          <a:xfrm>
            <a:off x="251520" y="2780928"/>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016732"/>
            <a:ext cx="7632848" cy="3108543"/>
          </a:xfrm>
          <a:prstGeom prst="rect">
            <a:avLst/>
          </a:prstGeom>
        </p:spPr>
        <p:txBody>
          <a:bodyPr wrap="square">
            <a:spAutoFit/>
          </a:bodyPr>
          <a:lstStyle/>
          <a:p>
            <a:r>
              <a:rPr lang="fr-FR" sz="2800" dirty="0"/>
              <a:t>8) En 2014, si l’on prend en compte le PIB courant, par rapport aux autres pays du monde, quelle est la place du Canada ?</a:t>
            </a:r>
          </a:p>
          <a:p>
            <a:r>
              <a:rPr lang="fr-FR" sz="2800" dirty="0"/>
              <a:t>A. 4</a:t>
            </a:r>
            <a:r>
              <a:rPr lang="fr-FR" sz="2800" baseline="30000" dirty="0"/>
              <a:t>ième</a:t>
            </a:r>
            <a:r>
              <a:rPr lang="fr-FR" sz="2800" dirty="0"/>
              <a:t>.</a:t>
            </a:r>
          </a:p>
          <a:p>
            <a:r>
              <a:rPr lang="fr-FR" sz="2800" dirty="0"/>
              <a:t>B. 11</a:t>
            </a:r>
            <a:r>
              <a:rPr lang="fr-FR" sz="2800" baseline="30000" dirty="0"/>
              <a:t>ième</a:t>
            </a:r>
            <a:r>
              <a:rPr lang="fr-FR" sz="2800" dirty="0"/>
              <a:t>.</a:t>
            </a:r>
          </a:p>
          <a:p>
            <a:r>
              <a:rPr lang="fr-FR" sz="2800" dirty="0"/>
              <a:t>C. 21</a:t>
            </a:r>
            <a:r>
              <a:rPr lang="fr-FR" sz="2800" baseline="30000" dirty="0"/>
              <a:t>ième</a:t>
            </a:r>
            <a:r>
              <a:rPr lang="fr-FR" sz="2800" dirty="0"/>
              <a:t>.</a:t>
            </a:r>
          </a:p>
          <a:p>
            <a:r>
              <a:rPr lang="fr-FR" sz="2800" dirty="0"/>
              <a:t>D. 31</a:t>
            </a:r>
            <a:r>
              <a:rPr lang="fr-FR" sz="2800" baseline="30000" dirty="0"/>
              <a:t>ième</a:t>
            </a:r>
            <a:r>
              <a:rPr lang="fr-FR" sz="2800" dirty="0"/>
              <a:t>.</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9 </a:t>
            </a:r>
            <a:endParaRPr lang="fr-FR" dirty="0"/>
          </a:p>
        </p:txBody>
      </p:sp>
      <p:sp>
        <p:nvSpPr>
          <p:cNvPr id="3" name="Rectangle 2"/>
          <p:cNvSpPr/>
          <p:nvPr/>
        </p:nvSpPr>
        <p:spPr>
          <a:xfrm>
            <a:off x="287524" y="177281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836712"/>
            <a:ext cx="7992888" cy="3970318"/>
          </a:xfrm>
          <a:prstGeom prst="rect">
            <a:avLst/>
          </a:prstGeom>
        </p:spPr>
        <p:txBody>
          <a:bodyPr wrap="square">
            <a:spAutoFit/>
          </a:bodyPr>
          <a:lstStyle/>
          <a:p>
            <a:r>
              <a:rPr lang="fr-FR" sz="2800" dirty="0"/>
              <a:t>9) En ce qui concerne la population du Canada, laquelle des affirmations suivantes est vraie ?</a:t>
            </a:r>
          </a:p>
          <a:p>
            <a:r>
              <a:rPr lang="fr-FR" sz="2800" dirty="0"/>
              <a:t>A. Le Canada est le pays le moins peuplé des pays du G7.</a:t>
            </a:r>
          </a:p>
          <a:p>
            <a:r>
              <a:rPr lang="fr-FR" sz="2800" dirty="0"/>
              <a:t>B. La population du Canada est équivalente à celle de la Norvège.</a:t>
            </a:r>
          </a:p>
          <a:p>
            <a:r>
              <a:rPr lang="fr-FR" sz="2800" dirty="0"/>
              <a:t>C. En 2015, le Canada compte 50 millions d’habitants.</a:t>
            </a:r>
          </a:p>
          <a:p>
            <a:r>
              <a:rPr lang="fr-FR" sz="2800" dirty="0"/>
              <a:t>D. Les réponses A et B sont vraies.</a:t>
            </a:r>
          </a:p>
          <a:p>
            <a:r>
              <a:rPr lang="fr-FR" sz="28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10 </a:t>
            </a:r>
            <a:endParaRPr lang="fr-FR" dirty="0"/>
          </a:p>
        </p:txBody>
      </p:sp>
      <p:sp>
        <p:nvSpPr>
          <p:cNvPr id="3" name="Rectangle 2"/>
          <p:cNvSpPr/>
          <p:nvPr/>
        </p:nvSpPr>
        <p:spPr>
          <a:xfrm>
            <a:off x="299326" y="3356992"/>
            <a:ext cx="211243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764704"/>
            <a:ext cx="7920880" cy="3539430"/>
          </a:xfrm>
          <a:prstGeom prst="rect">
            <a:avLst/>
          </a:prstGeom>
        </p:spPr>
        <p:txBody>
          <a:bodyPr wrap="square">
            <a:spAutoFit/>
          </a:bodyPr>
          <a:lstStyle/>
          <a:p>
            <a:r>
              <a:rPr lang="fr-FR" sz="2800" dirty="0"/>
              <a:t>10) Quel pourcentage des exportations de marchandises du Canada, les Etats-Unis représente-t-il en 2015 ?</a:t>
            </a:r>
          </a:p>
          <a:p>
            <a:r>
              <a:rPr lang="fr-FR" sz="2800" dirty="0"/>
              <a:t>A. 34,7%.</a:t>
            </a:r>
          </a:p>
          <a:p>
            <a:r>
              <a:rPr lang="fr-FR" sz="2800" dirty="0"/>
              <a:t>B. 52,8%.</a:t>
            </a:r>
          </a:p>
          <a:p>
            <a:r>
              <a:rPr lang="fr-FR" sz="2800" dirty="0"/>
              <a:t>C. 66,3%.</a:t>
            </a:r>
          </a:p>
          <a:p>
            <a:r>
              <a:rPr lang="fr-FR" sz="2800" dirty="0"/>
              <a:t>D. 75,6%.</a:t>
            </a:r>
          </a:p>
          <a:p>
            <a:r>
              <a:rPr lang="fr-FR" sz="2800" dirty="0"/>
              <a:t>E. 85,2%.</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11 </a:t>
            </a:r>
            <a:endParaRPr lang="fr-FR" dirty="0"/>
          </a:p>
        </p:txBody>
      </p:sp>
      <p:sp>
        <p:nvSpPr>
          <p:cNvPr id="3" name="Rectangle 2"/>
          <p:cNvSpPr/>
          <p:nvPr/>
        </p:nvSpPr>
        <p:spPr>
          <a:xfrm>
            <a:off x="346745" y="3284984"/>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85988" y="790600"/>
            <a:ext cx="8018459" cy="3539430"/>
          </a:xfrm>
          <a:prstGeom prst="rect">
            <a:avLst/>
          </a:prstGeom>
        </p:spPr>
        <p:txBody>
          <a:bodyPr wrap="square">
            <a:spAutoFit/>
          </a:bodyPr>
          <a:lstStyle/>
          <a:p>
            <a:r>
              <a:rPr lang="fr-FR" sz="3200" dirty="0"/>
              <a:t>11) En ce qui concerne les exportations de biens, le deuxième partenaire économique du Canada en 2015 est :</a:t>
            </a:r>
          </a:p>
          <a:p>
            <a:r>
              <a:rPr lang="fr-FR" sz="3200" dirty="0"/>
              <a:t>A. La Chine.</a:t>
            </a:r>
          </a:p>
          <a:p>
            <a:r>
              <a:rPr lang="fr-FR" sz="3200" dirty="0"/>
              <a:t>B. Les Etats-Unis.</a:t>
            </a:r>
          </a:p>
          <a:p>
            <a:r>
              <a:rPr lang="fr-FR" sz="3200" dirty="0"/>
              <a:t>C. L’Union européenne.</a:t>
            </a:r>
          </a:p>
          <a:p>
            <a:r>
              <a:rPr lang="fr-FR" sz="3200" dirty="0"/>
              <a:t>D. Le Mexique.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12 </a:t>
            </a:r>
            <a:endParaRPr lang="fr-FR" dirty="0"/>
          </a:p>
        </p:txBody>
      </p:sp>
      <p:sp>
        <p:nvSpPr>
          <p:cNvPr id="3" name="Rectangle 2"/>
          <p:cNvSpPr/>
          <p:nvPr/>
        </p:nvSpPr>
        <p:spPr>
          <a:xfrm>
            <a:off x="287524" y="1844824"/>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836712"/>
            <a:ext cx="7992888" cy="4031873"/>
          </a:xfrm>
          <a:prstGeom prst="rect">
            <a:avLst/>
          </a:prstGeom>
        </p:spPr>
        <p:txBody>
          <a:bodyPr wrap="square">
            <a:spAutoFit/>
          </a:bodyPr>
          <a:lstStyle/>
          <a:p>
            <a:r>
              <a:rPr lang="fr-FR" sz="3200" dirty="0"/>
              <a:t>12) Pour mesurer le PIB réalisé dans une économie ouverte, il faut, prendre en compte :</a:t>
            </a:r>
          </a:p>
          <a:p>
            <a:r>
              <a:rPr lang="fr-FR" sz="3200" dirty="0"/>
              <a:t>A. Les flux de marchandises et de services.</a:t>
            </a:r>
          </a:p>
          <a:p>
            <a:r>
              <a:rPr lang="fr-FR" sz="3200" dirty="0"/>
              <a:t>B. Les flux de marchandises et de services et les flux de capitaux.</a:t>
            </a:r>
          </a:p>
          <a:p>
            <a:r>
              <a:rPr lang="fr-FR" sz="3200" dirty="0"/>
              <a:t>C. Les flux de marchandises et de services, les flux de capitaux et les flux de personnes.</a:t>
            </a:r>
          </a:p>
          <a:p>
            <a:r>
              <a:rPr lang="fr-FR" sz="3200" dirty="0"/>
              <a:t>D.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13 </a:t>
            </a:r>
            <a:endParaRPr lang="fr-FR" dirty="0"/>
          </a:p>
        </p:txBody>
      </p:sp>
      <p:sp>
        <p:nvSpPr>
          <p:cNvPr id="3" name="Rectangle 2"/>
          <p:cNvSpPr/>
          <p:nvPr/>
        </p:nvSpPr>
        <p:spPr>
          <a:xfrm>
            <a:off x="251520" y="2636912"/>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81411" y="476672"/>
            <a:ext cx="7920880" cy="4832092"/>
          </a:xfrm>
          <a:prstGeom prst="rect">
            <a:avLst/>
          </a:prstGeom>
        </p:spPr>
        <p:txBody>
          <a:bodyPr wrap="square">
            <a:spAutoFit/>
          </a:bodyPr>
          <a:lstStyle/>
          <a:p>
            <a:r>
              <a:rPr lang="fr-FR" sz="2800" dirty="0"/>
              <a:t>13) Lorsque le dollar canadien baisse par rapport aux autres monnaies, parmi les propositions suivantes laquelle est vraie ?</a:t>
            </a:r>
          </a:p>
          <a:p>
            <a:r>
              <a:rPr lang="fr-FR" sz="2800" dirty="0"/>
              <a:t>A. les ménages canadiens ont intérêt à aller magasiner aux Etats-Unis.</a:t>
            </a:r>
          </a:p>
          <a:p>
            <a:r>
              <a:rPr lang="fr-FR" sz="2800" dirty="0"/>
              <a:t>B. Les habitants des Etats-Unis sont incités à venir visiter le Canada</a:t>
            </a:r>
          </a:p>
          <a:p>
            <a:r>
              <a:rPr lang="fr-FR" sz="2800" dirty="0"/>
              <a:t>C. Les exportations de biens manufacturés du Canada vers les Etats-Unis sont stimulées.</a:t>
            </a:r>
          </a:p>
          <a:p>
            <a:r>
              <a:rPr lang="fr-FR" sz="2800" dirty="0"/>
              <a:t>D. Les réponses A et B sont vraies</a:t>
            </a:r>
          </a:p>
          <a:p>
            <a:r>
              <a:rPr lang="fr-FR" sz="28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14 </a:t>
            </a:r>
            <a:endParaRPr lang="fr-FR" dirty="0"/>
          </a:p>
        </p:txBody>
      </p:sp>
      <p:sp>
        <p:nvSpPr>
          <p:cNvPr id="3" name="Rectangle 2"/>
          <p:cNvSpPr/>
          <p:nvPr/>
        </p:nvSpPr>
        <p:spPr>
          <a:xfrm>
            <a:off x="179512" y="4293096"/>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843677"/>
            <a:ext cx="7632848" cy="4401205"/>
          </a:xfrm>
          <a:prstGeom prst="rect">
            <a:avLst/>
          </a:prstGeom>
        </p:spPr>
        <p:txBody>
          <a:bodyPr wrap="square">
            <a:spAutoFit/>
          </a:bodyPr>
          <a:lstStyle/>
          <a:p>
            <a:r>
              <a:rPr lang="fr-FR" sz="2800" dirty="0"/>
              <a:t>14) Parmi les éléments suivants, lequel peut avoir un impact positif sur la compétitivité à l’international des entreprises du pays A ?</a:t>
            </a:r>
          </a:p>
          <a:p>
            <a:r>
              <a:rPr lang="fr-FR" sz="2800" dirty="0"/>
              <a:t>A. La productivité du travail dans le pays A.</a:t>
            </a:r>
          </a:p>
          <a:p>
            <a:r>
              <a:rPr lang="fr-FR" sz="2800" dirty="0"/>
              <a:t>B. Le coût relatif des facteurs de production dans le pays A par rapport aux autres pays.</a:t>
            </a:r>
          </a:p>
          <a:p>
            <a:r>
              <a:rPr lang="fr-FR" sz="2800" dirty="0"/>
              <a:t>C. Les droits de douane limitant les importations dans le pays A.</a:t>
            </a:r>
          </a:p>
          <a:p>
            <a:r>
              <a:rPr lang="fr-FR" sz="2800" dirty="0"/>
              <a:t>D. Les réponses A et B sont vraies.</a:t>
            </a:r>
          </a:p>
          <a:p>
            <a:r>
              <a:rPr lang="fr-FR" sz="28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15 </a:t>
            </a:r>
            <a:endParaRPr lang="fr-FR" dirty="0"/>
          </a:p>
        </p:txBody>
      </p:sp>
      <p:sp>
        <p:nvSpPr>
          <p:cNvPr id="3" name="Rectangle 2"/>
          <p:cNvSpPr/>
          <p:nvPr/>
        </p:nvSpPr>
        <p:spPr>
          <a:xfrm>
            <a:off x="251520" y="3026861"/>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764704"/>
            <a:ext cx="8064896" cy="4524315"/>
          </a:xfrm>
          <a:prstGeom prst="rect">
            <a:avLst/>
          </a:prstGeom>
        </p:spPr>
        <p:txBody>
          <a:bodyPr wrap="square">
            <a:spAutoFit/>
          </a:bodyPr>
          <a:lstStyle/>
          <a:p>
            <a:r>
              <a:rPr lang="fr-FR" sz="2400" dirty="0"/>
              <a:t>15) Lorsque l’on dit que la productivité des entreprises canadiennes augmente moins vite que celle des entreprises des Etats-Unis, cela signifie :</a:t>
            </a:r>
          </a:p>
          <a:p>
            <a:r>
              <a:rPr lang="fr-FR" sz="2400" dirty="0"/>
              <a:t>A. que la quantité de main d’œuvre au Canada n’est pas assez nombreuse par rapport à celle des Etats-Unis pour pouvoir avoir des coûts de production compétitifs.</a:t>
            </a:r>
          </a:p>
          <a:p>
            <a:r>
              <a:rPr lang="fr-FR" sz="2400" dirty="0"/>
              <a:t>B. que l’utilisation des facteurs de production est moins efficace au Canada qu’aux Etats-Unis.</a:t>
            </a:r>
          </a:p>
          <a:p>
            <a:r>
              <a:rPr lang="fr-FR" sz="2400" dirty="0"/>
              <a:t>C. que le dollar canadien est sous-évalué par rapport au dollar des Etats-Unis.</a:t>
            </a:r>
          </a:p>
          <a:p>
            <a:r>
              <a:rPr lang="fr-FR" sz="2400" dirty="0"/>
              <a:t>D. Les réponses A et C sont vraies.</a:t>
            </a:r>
          </a:p>
          <a:p>
            <a:r>
              <a:rPr lang="fr-FR" sz="2400" dirty="0"/>
              <a:t>E. Les réponses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16 </a:t>
            </a:r>
            <a:endParaRPr lang="fr-FR" dirty="0"/>
          </a:p>
        </p:txBody>
      </p:sp>
      <p:sp>
        <p:nvSpPr>
          <p:cNvPr id="3" name="Rectangle 2"/>
          <p:cNvSpPr/>
          <p:nvPr/>
        </p:nvSpPr>
        <p:spPr>
          <a:xfrm>
            <a:off x="215516" y="429309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764704"/>
            <a:ext cx="7848872" cy="4401205"/>
          </a:xfrm>
          <a:prstGeom prst="rect">
            <a:avLst/>
          </a:prstGeom>
        </p:spPr>
        <p:txBody>
          <a:bodyPr wrap="square">
            <a:spAutoFit/>
          </a:bodyPr>
          <a:lstStyle/>
          <a:p>
            <a:r>
              <a:rPr lang="fr-FR" sz="2800" dirty="0"/>
              <a:t>16) Parmi les éléments suivants, lesquels sont considérés comme relevant de la compétitivité hors-prix ?</a:t>
            </a:r>
          </a:p>
          <a:p>
            <a:r>
              <a:rPr lang="fr-FR" sz="2800" dirty="0"/>
              <a:t>A. La productivité de la main d’œuvre.</a:t>
            </a:r>
          </a:p>
          <a:p>
            <a:r>
              <a:rPr lang="fr-FR" sz="2800" dirty="0"/>
              <a:t>B. Le taux de change.</a:t>
            </a:r>
          </a:p>
          <a:p>
            <a:r>
              <a:rPr lang="fr-FR" sz="2800" dirty="0"/>
              <a:t>C. Le coût relatif de la main d’œuvre.</a:t>
            </a:r>
          </a:p>
          <a:p>
            <a:r>
              <a:rPr lang="fr-FR" sz="2800" dirty="0"/>
              <a:t>D. Les éléments A, B et C font parties de la compétitivité hors-prix</a:t>
            </a:r>
          </a:p>
          <a:p>
            <a:r>
              <a:rPr lang="fr-FR" sz="2800" dirty="0"/>
              <a:t>E. Les éléments A, B et C ne font pas parties de la compétitivité hors-prix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17 </a:t>
            </a:r>
            <a:endParaRPr lang="fr-FR" dirty="0"/>
          </a:p>
        </p:txBody>
      </p:sp>
      <p:sp>
        <p:nvSpPr>
          <p:cNvPr id="3" name="Rectangle 2"/>
          <p:cNvSpPr/>
          <p:nvPr/>
        </p:nvSpPr>
        <p:spPr>
          <a:xfrm>
            <a:off x="251520" y="1484784"/>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75556" y="764704"/>
            <a:ext cx="7848872" cy="4154984"/>
          </a:xfrm>
          <a:prstGeom prst="rect">
            <a:avLst/>
          </a:prstGeom>
        </p:spPr>
        <p:txBody>
          <a:bodyPr wrap="square">
            <a:spAutoFit/>
          </a:bodyPr>
          <a:lstStyle/>
          <a:p>
            <a:r>
              <a:rPr lang="fr-FR" sz="2400" dirty="0"/>
              <a:t>17) Lorsque Krugman dit que les échanges internationaux ne sont pas un jeu à somme nulle, cela signifie :</a:t>
            </a:r>
          </a:p>
          <a:p>
            <a:r>
              <a:rPr lang="fr-FR" sz="2400" dirty="0"/>
              <a:t>A. que les échanges internationaux peuvent permettre une augmentation de la production mondiale.</a:t>
            </a:r>
          </a:p>
          <a:p>
            <a:r>
              <a:rPr lang="fr-FR" sz="2400" dirty="0"/>
              <a:t>B. que les échanges internationaux entraînent des déplacements de production qui se font au détriment de certains pays.</a:t>
            </a:r>
          </a:p>
          <a:p>
            <a:r>
              <a:rPr lang="fr-FR" sz="2400" dirty="0"/>
              <a:t>C. que les firmes multinationales sont les grandes bénéficiaires des échanges internationaux.</a:t>
            </a:r>
          </a:p>
          <a:p>
            <a:r>
              <a:rPr lang="fr-FR" sz="2400" dirty="0"/>
              <a:t>D. que la production mondiale serait plus grande si les pays vivaient en autarcie.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18 </a:t>
            </a:r>
            <a:endParaRPr lang="fr-FR" dirty="0"/>
          </a:p>
        </p:txBody>
      </p:sp>
      <p:sp>
        <p:nvSpPr>
          <p:cNvPr id="3" name="Rectangle 2"/>
          <p:cNvSpPr/>
          <p:nvPr/>
        </p:nvSpPr>
        <p:spPr>
          <a:xfrm>
            <a:off x="251520" y="393305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633152"/>
            <a:ext cx="7920880" cy="4893647"/>
          </a:xfrm>
          <a:prstGeom prst="rect">
            <a:avLst/>
          </a:prstGeom>
        </p:spPr>
        <p:txBody>
          <a:bodyPr wrap="square">
            <a:spAutoFit/>
          </a:bodyPr>
          <a:lstStyle/>
          <a:p>
            <a:r>
              <a:rPr lang="fr-FR" sz="2400" dirty="0"/>
              <a:t>18) Parmi les propositions suivantes, laquelle n’est pas en conformité avec l’analyse de Krugman des échanges internationaux ?</a:t>
            </a:r>
          </a:p>
          <a:p>
            <a:r>
              <a:rPr lang="fr-FR" sz="2400" dirty="0"/>
              <a:t>A. Les pays ont toujours intérêt à se spécialiser dans la production de biens qui utilisent beaucoup de technologie.</a:t>
            </a:r>
          </a:p>
          <a:p>
            <a:r>
              <a:rPr lang="fr-FR" sz="2400" dirty="0"/>
              <a:t>B. Une augmentation des salaires est toujours préjudiciable aux exportations.</a:t>
            </a:r>
          </a:p>
          <a:p>
            <a:r>
              <a:rPr lang="fr-FR" sz="2400" dirty="0"/>
              <a:t>C. Un excédent du commerce extérieur est le signe d’une bonne santé économique.</a:t>
            </a:r>
          </a:p>
          <a:p>
            <a:r>
              <a:rPr lang="fr-FR" sz="2400" dirty="0"/>
              <a:t>D. Les réponses A, B et C ne sont pas en conformité avec l’analyse de Krugman des échanges internationaux.</a:t>
            </a:r>
          </a:p>
          <a:p>
            <a:r>
              <a:rPr lang="fr-FR" sz="2400" dirty="0"/>
              <a:t>E. Les réponses A, B et C sont en conformité avec l’analyse de Krugman des échanges internationaux.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19 </a:t>
            </a:r>
            <a:endParaRPr lang="fr-FR" dirty="0"/>
          </a:p>
        </p:txBody>
      </p:sp>
      <p:sp>
        <p:nvSpPr>
          <p:cNvPr id="3" name="Rectangle 2"/>
          <p:cNvSpPr/>
          <p:nvPr/>
        </p:nvSpPr>
        <p:spPr>
          <a:xfrm>
            <a:off x="260690" y="3356992"/>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764704"/>
            <a:ext cx="7704856" cy="4154984"/>
          </a:xfrm>
          <a:prstGeom prst="rect">
            <a:avLst/>
          </a:prstGeom>
        </p:spPr>
        <p:txBody>
          <a:bodyPr wrap="square">
            <a:spAutoFit/>
          </a:bodyPr>
          <a:lstStyle/>
          <a:p>
            <a:r>
              <a:rPr lang="fr-FR" sz="2400" dirty="0"/>
              <a:t>19) Parmi les modèles de croissance suivants, lequel semble le plus en conformité avec la proposition suivante : « pour qu’un pays connaisse une croissance à long terme, il faut qu’il y ait des incitations de la part des gouvernements à la Recherche et Développement et à l’amélioration des compétences de la main d’œuvre » ?</a:t>
            </a:r>
          </a:p>
          <a:p>
            <a:r>
              <a:rPr lang="fr-FR" sz="2400" dirty="0"/>
              <a:t>A. Le modèle de Solow.</a:t>
            </a:r>
          </a:p>
          <a:p>
            <a:r>
              <a:rPr lang="fr-FR" sz="2400" dirty="0"/>
              <a:t>B. Le modèle de </a:t>
            </a:r>
            <a:r>
              <a:rPr lang="fr-FR" sz="2400" dirty="0" err="1"/>
              <a:t>Romer</a:t>
            </a:r>
            <a:r>
              <a:rPr lang="fr-FR" sz="2400" dirty="0"/>
              <a:t>.</a:t>
            </a:r>
          </a:p>
          <a:p>
            <a:r>
              <a:rPr lang="fr-FR" sz="2400" dirty="0"/>
              <a:t>C.</a:t>
            </a:r>
            <a:r>
              <a:rPr lang="fr-FR" sz="2400" b="1" dirty="0"/>
              <a:t> </a:t>
            </a:r>
            <a:r>
              <a:rPr lang="fr-FR" sz="2400" dirty="0"/>
              <a:t>Le modèle de Schumpeter.</a:t>
            </a:r>
          </a:p>
          <a:p>
            <a:r>
              <a:rPr lang="fr-FR" sz="2400" dirty="0"/>
              <a:t>D. Aucun de ces modèles n’est en conformité avec la proposition.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20 </a:t>
            </a:r>
            <a:endParaRPr lang="fr-FR" dirty="0"/>
          </a:p>
        </p:txBody>
      </p:sp>
      <p:sp>
        <p:nvSpPr>
          <p:cNvPr id="3" name="Rectangle 2"/>
          <p:cNvSpPr/>
          <p:nvPr/>
        </p:nvSpPr>
        <p:spPr>
          <a:xfrm>
            <a:off x="251520" y="2468665"/>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664107"/>
            <a:ext cx="7848872" cy="4401205"/>
          </a:xfrm>
          <a:prstGeom prst="rect">
            <a:avLst/>
          </a:prstGeom>
        </p:spPr>
        <p:txBody>
          <a:bodyPr wrap="square">
            <a:spAutoFit/>
          </a:bodyPr>
          <a:lstStyle/>
          <a:p>
            <a:r>
              <a:rPr lang="fr-FR" sz="2800" dirty="0"/>
              <a:t>20) Parmi les modèles de croissance, lequel insiste particulièrement sur l’importance de l’épargne pour permettre l’introduction de nouvelles technologies dans l’économie ?</a:t>
            </a:r>
          </a:p>
          <a:p>
            <a:r>
              <a:rPr lang="fr-FR" sz="2800" dirty="0"/>
              <a:t>A. Le modèle de Solow.</a:t>
            </a:r>
          </a:p>
          <a:p>
            <a:r>
              <a:rPr lang="fr-FR" sz="2800" dirty="0"/>
              <a:t>B. Le modèle de </a:t>
            </a:r>
            <a:r>
              <a:rPr lang="fr-FR" sz="2800" dirty="0" err="1"/>
              <a:t>Romer</a:t>
            </a:r>
            <a:r>
              <a:rPr lang="fr-FR" sz="2800" dirty="0"/>
              <a:t>.</a:t>
            </a:r>
          </a:p>
          <a:p>
            <a:r>
              <a:rPr lang="fr-FR" sz="2800" dirty="0"/>
              <a:t>C. Le modèle de Schumpeter.</a:t>
            </a:r>
          </a:p>
          <a:p>
            <a:r>
              <a:rPr lang="fr-FR" sz="2800" dirty="0"/>
              <a:t>D. Aucun de ces modèles n’insiste sur l’importance de l’épargne pour permettre l’introduction de nouvelles technologies dans l’économie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21 </a:t>
            </a:r>
            <a:endParaRPr lang="fr-FR" dirty="0"/>
          </a:p>
        </p:txBody>
      </p:sp>
      <p:sp>
        <p:nvSpPr>
          <p:cNvPr id="3" name="Rectangle 2"/>
          <p:cNvSpPr/>
          <p:nvPr/>
        </p:nvSpPr>
        <p:spPr>
          <a:xfrm>
            <a:off x="323528" y="4653136"/>
            <a:ext cx="8496944" cy="59084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47352" y="719663"/>
            <a:ext cx="7841072" cy="4524315"/>
          </a:xfrm>
          <a:prstGeom prst="rect">
            <a:avLst/>
          </a:prstGeom>
        </p:spPr>
        <p:txBody>
          <a:bodyPr wrap="square">
            <a:spAutoFit/>
          </a:bodyPr>
          <a:lstStyle/>
          <a:p>
            <a:r>
              <a:rPr lang="fr-FR" sz="3200" dirty="0"/>
              <a:t>21) Dans l’analyse du </a:t>
            </a:r>
            <a:r>
              <a:rPr lang="fr-FR" sz="3200" i="1" dirty="0"/>
              <a:t>Forum économique mondial</a:t>
            </a:r>
            <a:r>
              <a:rPr lang="fr-FR" sz="3200" dirty="0"/>
              <a:t> de Davos, lequel de ces éléments est considéré comme un facteur de compétitivité ?</a:t>
            </a:r>
          </a:p>
          <a:p>
            <a:r>
              <a:rPr lang="fr-FR" sz="3200" dirty="0"/>
              <a:t>A. L’efficacité du marché du travail.</a:t>
            </a:r>
          </a:p>
          <a:p>
            <a:r>
              <a:rPr lang="fr-FR" sz="3200" dirty="0"/>
              <a:t>B. Un taux de scolarisation élevé.</a:t>
            </a:r>
          </a:p>
          <a:p>
            <a:r>
              <a:rPr lang="fr-FR" sz="3200" dirty="0"/>
              <a:t>C. L’étendue de la chaîne de valeur maitrisée par les entreprises nationales.</a:t>
            </a:r>
          </a:p>
          <a:p>
            <a:r>
              <a:rPr lang="fr-FR" sz="3200" dirty="0"/>
              <a:t>D. Les réponses A et B sont vraies.</a:t>
            </a:r>
          </a:p>
          <a:p>
            <a:r>
              <a:rPr lang="fr-FR" sz="32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22 </a:t>
            </a:r>
            <a:endParaRPr lang="fr-FR" dirty="0"/>
          </a:p>
        </p:txBody>
      </p:sp>
      <p:sp>
        <p:nvSpPr>
          <p:cNvPr id="3" name="Rectangle 2"/>
          <p:cNvSpPr/>
          <p:nvPr/>
        </p:nvSpPr>
        <p:spPr>
          <a:xfrm>
            <a:off x="251520" y="2589006"/>
            <a:ext cx="8496944" cy="91200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7920880" cy="5016758"/>
          </a:xfrm>
          <a:prstGeom prst="rect">
            <a:avLst/>
          </a:prstGeom>
        </p:spPr>
        <p:txBody>
          <a:bodyPr wrap="square">
            <a:spAutoFit/>
          </a:bodyPr>
          <a:lstStyle/>
          <a:p>
            <a:r>
              <a:rPr lang="fr-FR" sz="3200" dirty="0"/>
              <a:t>22) Selon le </a:t>
            </a:r>
            <a:r>
              <a:rPr lang="fr-FR" sz="3200" i="1" dirty="0"/>
              <a:t>Forum économique mondial</a:t>
            </a:r>
            <a:r>
              <a:rPr lang="fr-FR" sz="3200" dirty="0"/>
              <a:t> de Davos, pour améliorer la « compétitivité » de son économie à l’international, le Canada devrait principalement :</a:t>
            </a:r>
          </a:p>
          <a:p>
            <a:r>
              <a:rPr lang="fr-FR" sz="3200" dirty="0"/>
              <a:t>A. augmenter les dépenses de R&amp;D des entreprises.</a:t>
            </a:r>
          </a:p>
          <a:p>
            <a:r>
              <a:rPr lang="fr-FR" sz="3200" dirty="0"/>
              <a:t>B. améliorer la transparence de ses institutions.</a:t>
            </a:r>
          </a:p>
          <a:p>
            <a:r>
              <a:rPr lang="fr-FR" sz="3200" dirty="0"/>
              <a:t>C. améliorer ses infrastructures.</a:t>
            </a:r>
          </a:p>
          <a:p>
            <a:r>
              <a:rPr lang="fr-FR" sz="3200" dirty="0"/>
              <a:t>D. développer l’éducation primaire.</a:t>
            </a:r>
          </a:p>
          <a:p>
            <a:r>
              <a:rPr lang="fr-FR" sz="3200" dirty="0"/>
              <a:t>E. rendre plus flexible le marché du travail.</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23 </a:t>
            </a:r>
            <a:endParaRPr lang="fr-FR" dirty="0"/>
          </a:p>
        </p:txBody>
      </p:sp>
      <p:sp>
        <p:nvSpPr>
          <p:cNvPr id="3" name="Rectangle 2"/>
          <p:cNvSpPr/>
          <p:nvPr/>
        </p:nvSpPr>
        <p:spPr>
          <a:xfrm>
            <a:off x="260690" y="2708920"/>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81690" y="476672"/>
            <a:ext cx="8036603" cy="4832092"/>
          </a:xfrm>
          <a:prstGeom prst="rect">
            <a:avLst/>
          </a:prstGeom>
        </p:spPr>
        <p:txBody>
          <a:bodyPr wrap="square">
            <a:spAutoFit/>
          </a:bodyPr>
          <a:lstStyle/>
          <a:p>
            <a:r>
              <a:rPr lang="fr-FR" sz="2800" dirty="0"/>
              <a:t>23) Selon la théorie des avantages comparatifs :</a:t>
            </a:r>
          </a:p>
          <a:p>
            <a:r>
              <a:rPr lang="fr-FR" sz="2800" dirty="0"/>
              <a:t>A. Pour exporter un produit, il faut que les coûts de production de ce produit soient plus bas que les coûts de production de ce même produit dans le pays vers lequel il est exporté.</a:t>
            </a:r>
          </a:p>
          <a:p>
            <a:r>
              <a:rPr lang="fr-FR" sz="2800" dirty="0"/>
              <a:t>B. l’échange international est un bon moyen d’augmenter la production mondiale.</a:t>
            </a:r>
          </a:p>
          <a:p>
            <a:r>
              <a:rPr lang="fr-FR" sz="2800" dirty="0"/>
              <a:t>C. Les réponses A et B sont conformes à la théorie des avantages comparatifs.</a:t>
            </a:r>
          </a:p>
          <a:p>
            <a:r>
              <a:rPr lang="fr-FR" sz="2800" dirty="0"/>
              <a:t>D. Les réponses A et B ne sont pas conformes à la théorie des avantages comparatifs.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24 </a:t>
            </a:r>
            <a:endParaRPr lang="fr-FR" dirty="0"/>
          </a:p>
        </p:txBody>
      </p:sp>
      <p:sp>
        <p:nvSpPr>
          <p:cNvPr id="3" name="Rectangle 2"/>
          <p:cNvSpPr/>
          <p:nvPr/>
        </p:nvSpPr>
        <p:spPr>
          <a:xfrm>
            <a:off x="237998" y="4365104"/>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5" y="764704"/>
            <a:ext cx="8496945" cy="1339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424134" y="2104267"/>
            <a:ext cx="8036297" cy="3416320"/>
          </a:xfrm>
          <a:prstGeom prst="rect">
            <a:avLst/>
          </a:prstGeom>
        </p:spPr>
        <p:txBody>
          <a:bodyPr wrap="square">
            <a:spAutoFit/>
          </a:bodyPr>
          <a:lstStyle/>
          <a:p>
            <a:r>
              <a:rPr lang="fr-FR" sz="2400" dirty="0"/>
              <a:t>24) En vous référant au tableau 1, parmi les affirmations suivantes, laquelle est vraie selon la théorie des avantages comparatifs ?</a:t>
            </a:r>
          </a:p>
          <a:p>
            <a:r>
              <a:rPr lang="fr-FR" sz="2400" dirty="0"/>
              <a:t>A. Le pays X a intérêt à produire la viande et les vêtements.</a:t>
            </a:r>
          </a:p>
          <a:p>
            <a:r>
              <a:rPr lang="fr-FR" sz="2400" dirty="0"/>
              <a:t>B. Le pays X a intérêt à produire la viande et le pays Y à produire les vêtements.</a:t>
            </a:r>
          </a:p>
          <a:p>
            <a:r>
              <a:rPr lang="fr-FR" sz="2400" dirty="0"/>
              <a:t>C. Le pays X a intérêt à produire les vêtements et le pays Y à produire la viande.</a:t>
            </a:r>
          </a:p>
          <a:p>
            <a:r>
              <a:rPr lang="fr-FR" sz="2400" dirty="0"/>
              <a:t>D. Le pays Y a intérêt à produire la viande et les vêtements.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25 </a:t>
            </a:r>
            <a:endParaRPr lang="fr-FR" dirty="0"/>
          </a:p>
        </p:txBody>
      </p:sp>
      <p:sp>
        <p:nvSpPr>
          <p:cNvPr id="3" name="Rectangle 2"/>
          <p:cNvSpPr/>
          <p:nvPr/>
        </p:nvSpPr>
        <p:spPr>
          <a:xfrm>
            <a:off x="274645" y="460437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54665" y="513188"/>
            <a:ext cx="8136904" cy="4893647"/>
          </a:xfrm>
          <a:prstGeom prst="rect">
            <a:avLst/>
          </a:prstGeom>
        </p:spPr>
        <p:txBody>
          <a:bodyPr wrap="square">
            <a:spAutoFit/>
          </a:bodyPr>
          <a:lstStyle/>
          <a:p>
            <a:r>
              <a:rPr lang="fr-FR" sz="2400" dirty="0"/>
              <a:t>25) Laquelle des propositions suivantes est en conformité avec le théorème de </a:t>
            </a:r>
            <a:r>
              <a:rPr lang="fr-FR" sz="2400" dirty="0" err="1"/>
              <a:t>Heckscher</a:t>
            </a:r>
            <a:r>
              <a:rPr lang="fr-FR" sz="2400" dirty="0"/>
              <a:t> et Ohlin ?</a:t>
            </a:r>
          </a:p>
          <a:p>
            <a:r>
              <a:rPr lang="fr-FR" sz="2400" dirty="0"/>
              <a:t>A. Un pays comme le Bangladesh a intérêt à se spécialiser dans des productions nécessitant beaucoup de main d’œuvre.</a:t>
            </a:r>
          </a:p>
          <a:p>
            <a:r>
              <a:rPr lang="fr-FR" sz="2400" dirty="0"/>
              <a:t>B. Sur le long terme, on constate une détérioration des termes de l’échange pour les pays spécialisés dans la production de biens nécessitant une main d’œuvre abondante.</a:t>
            </a:r>
          </a:p>
          <a:p>
            <a:r>
              <a:rPr lang="fr-FR" sz="2400" dirty="0"/>
              <a:t>C. Sur le long-terme, on constate une tendance à l’égalisation du prix des facteurs de production entre les pays.</a:t>
            </a:r>
          </a:p>
          <a:p>
            <a:r>
              <a:rPr lang="fr-FR" sz="2400" dirty="0"/>
              <a:t>D. Les réponses A et B sont en conformité avec le théorème de </a:t>
            </a:r>
            <a:r>
              <a:rPr lang="fr-FR" sz="2400" dirty="0" err="1"/>
              <a:t>Heckscher</a:t>
            </a:r>
            <a:r>
              <a:rPr lang="fr-FR" sz="2400" dirty="0"/>
              <a:t> et Ohlin.</a:t>
            </a:r>
          </a:p>
          <a:p>
            <a:r>
              <a:rPr lang="fr-FR" sz="2400" dirty="0"/>
              <a:t>E. Les réponses A et C sont en conformité avec le théorème de </a:t>
            </a:r>
            <a:r>
              <a:rPr lang="fr-FR" sz="2400" dirty="0" err="1"/>
              <a:t>Heckscher</a:t>
            </a:r>
            <a:r>
              <a:rPr lang="fr-FR" sz="2400" dirty="0"/>
              <a:t> et Ohlin.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26 </a:t>
            </a:r>
            <a:endParaRPr lang="fr-FR" dirty="0"/>
          </a:p>
        </p:txBody>
      </p:sp>
      <p:sp>
        <p:nvSpPr>
          <p:cNvPr id="3" name="Rectangle 2"/>
          <p:cNvSpPr/>
          <p:nvPr/>
        </p:nvSpPr>
        <p:spPr>
          <a:xfrm>
            <a:off x="215516" y="342900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476672"/>
            <a:ext cx="8136904" cy="4524315"/>
          </a:xfrm>
          <a:prstGeom prst="rect">
            <a:avLst/>
          </a:prstGeom>
        </p:spPr>
        <p:txBody>
          <a:bodyPr wrap="square">
            <a:spAutoFit/>
          </a:bodyPr>
          <a:lstStyle/>
          <a:p>
            <a:r>
              <a:rPr lang="fr-FR" sz="2400" dirty="0"/>
              <a:t>26) D’après la théorie </a:t>
            </a:r>
            <a:r>
              <a:rPr lang="fr-FR" sz="2400" dirty="0" err="1"/>
              <a:t>ricardienne</a:t>
            </a:r>
            <a:r>
              <a:rPr lang="fr-FR" sz="2400" dirty="0"/>
              <a:t> des échanges, laquelle des affirmations suivantes est vraie en ce qui concerne le Canada ?</a:t>
            </a:r>
          </a:p>
          <a:p>
            <a:r>
              <a:rPr lang="fr-FR" sz="2400" dirty="0"/>
              <a:t>A. Le Canada a intérêt à se spécialiser dans la production de ressources naturelles.</a:t>
            </a:r>
          </a:p>
          <a:p>
            <a:r>
              <a:rPr lang="fr-FR" sz="2400" dirty="0"/>
              <a:t>B. Le Canada a intérêt à se spécialiser dans la production incorporant de la haute technologie.</a:t>
            </a:r>
          </a:p>
          <a:p>
            <a:r>
              <a:rPr lang="fr-FR" sz="2400" dirty="0"/>
              <a:t>C. La Canada a intérêt à se spécialiser dans la production de biens utilisant beaucoup de main d’œuvre.</a:t>
            </a:r>
          </a:p>
          <a:p>
            <a:r>
              <a:rPr lang="fr-FR" sz="2400" dirty="0"/>
              <a:t>D. Les réponses A et B sont conformes à la théorie </a:t>
            </a:r>
            <a:r>
              <a:rPr lang="fr-FR" sz="2400" dirty="0" err="1"/>
              <a:t>ricardienne</a:t>
            </a:r>
            <a:r>
              <a:rPr lang="fr-FR" sz="2400" dirty="0"/>
              <a:t> des échanges.</a:t>
            </a:r>
          </a:p>
          <a:p>
            <a:r>
              <a:rPr lang="fr-FR" sz="2400" dirty="0"/>
              <a:t>E. Les réponses A, B et C sont conformes à la théorie </a:t>
            </a:r>
            <a:r>
              <a:rPr lang="fr-FR" sz="2400" dirty="0" err="1"/>
              <a:t>ricardienne</a:t>
            </a:r>
            <a:r>
              <a:rPr lang="fr-FR" sz="2400" dirty="0"/>
              <a:t> des échanges.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27 </a:t>
            </a:r>
            <a:endParaRPr lang="fr-FR" dirty="0"/>
          </a:p>
        </p:txBody>
      </p:sp>
      <p:sp>
        <p:nvSpPr>
          <p:cNvPr id="3" name="Rectangle 2"/>
          <p:cNvSpPr/>
          <p:nvPr/>
        </p:nvSpPr>
        <p:spPr>
          <a:xfrm>
            <a:off x="251520" y="3284984"/>
            <a:ext cx="8496944"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4345"/>
            <a:ext cx="7992888" cy="4093428"/>
          </a:xfrm>
          <a:prstGeom prst="rect">
            <a:avLst/>
          </a:prstGeom>
        </p:spPr>
        <p:txBody>
          <a:bodyPr wrap="square">
            <a:spAutoFit/>
          </a:bodyPr>
          <a:lstStyle/>
          <a:p>
            <a:r>
              <a:rPr lang="fr-FR" sz="2000" dirty="0"/>
              <a:t>27) D’après la théorie </a:t>
            </a:r>
            <a:r>
              <a:rPr lang="fr-FR" sz="2000" dirty="0" err="1"/>
              <a:t>ricardienne</a:t>
            </a:r>
            <a:r>
              <a:rPr lang="fr-FR" sz="2000" dirty="0"/>
              <a:t> des échanges, laquelle des affirmations suivantes est fausse ?</a:t>
            </a:r>
          </a:p>
          <a:p>
            <a:r>
              <a:rPr lang="fr-FR" sz="2000" dirty="0"/>
              <a:t>A. L’accord de l’ALENA est une menace permanente pour les salaires des travailleurs canadiens en raison des bas coûts de main d’œuvre au Mexique.</a:t>
            </a:r>
          </a:p>
          <a:p>
            <a:r>
              <a:rPr lang="fr-FR" sz="2000" dirty="0"/>
              <a:t>B. Il ne faut pas que le Canada passe des accords de libre-échange avec des pays qui disposent d’avantages absolus par rapport au Canada.</a:t>
            </a:r>
          </a:p>
          <a:p>
            <a:r>
              <a:rPr lang="fr-FR" sz="2000" dirty="0"/>
              <a:t>C. Les accords de libre-échange conduisent à une exploitation de la main d’œuvre des pays en développement et à un appauvrissement des populations des pays en voie de développement.</a:t>
            </a:r>
          </a:p>
          <a:p>
            <a:r>
              <a:rPr lang="fr-FR" sz="2000" dirty="0"/>
              <a:t>D. D’après la théorie </a:t>
            </a:r>
            <a:r>
              <a:rPr lang="fr-FR" sz="2000" dirty="0" err="1"/>
              <a:t>ricardienne</a:t>
            </a:r>
            <a:r>
              <a:rPr lang="fr-FR" sz="2000" dirty="0"/>
              <a:t> des échanges, les affirmations A, B et C sont fausses.</a:t>
            </a:r>
          </a:p>
          <a:p>
            <a:r>
              <a:rPr lang="fr-FR" sz="2000" dirty="0"/>
              <a:t>E. D’après la théorie </a:t>
            </a:r>
            <a:r>
              <a:rPr lang="fr-FR" sz="2000" dirty="0" err="1"/>
              <a:t>ricardienne</a:t>
            </a:r>
            <a:r>
              <a:rPr lang="fr-FR" sz="2000" dirty="0"/>
              <a:t> des échanges, les affirmations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28 </a:t>
            </a:r>
            <a:endParaRPr lang="fr-FR" dirty="0"/>
          </a:p>
        </p:txBody>
      </p:sp>
      <p:sp>
        <p:nvSpPr>
          <p:cNvPr id="3" name="Rectangle 2"/>
          <p:cNvSpPr/>
          <p:nvPr/>
        </p:nvSpPr>
        <p:spPr>
          <a:xfrm>
            <a:off x="251520" y="314096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7992888" cy="4401205"/>
          </a:xfrm>
          <a:prstGeom prst="rect">
            <a:avLst/>
          </a:prstGeom>
        </p:spPr>
        <p:txBody>
          <a:bodyPr wrap="square">
            <a:spAutoFit/>
          </a:bodyPr>
          <a:lstStyle/>
          <a:p>
            <a:r>
              <a:rPr lang="fr-FR" sz="2800" dirty="0"/>
              <a:t>28) Le modèle de développement asiatique de </a:t>
            </a:r>
            <a:r>
              <a:rPr lang="fr-FR" sz="2800" dirty="0" err="1"/>
              <a:t>Kaname</a:t>
            </a:r>
            <a:r>
              <a:rPr lang="fr-FR" sz="2800" dirty="0"/>
              <a:t> </a:t>
            </a:r>
            <a:r>
              <a:rPr lang="fr-FR" sz="2800" dirty="0" err="1"/>
              <a:t>Akamatsu</a:t>
            </a:r>
            <a:r>
              <a:rPr lang="fr-FR" sz="2800" dirty="0"/>
              <a:t> repose :</a:t>
            </a:r>
          </a:p>
          <a:p>
            <a:r>
              <a:rPr lang="fr-FR" sz="2800" dirty="0"/>
              <a:t>A. sur une capacité à diminuer les exportations et à diminuer les importations.</a:t>
            </a:r>
          </a:p>
          <a:p>
            <a:r>
              <a:rPr lang="fr-FR" sz="2800" dirty="0"/>
              <a:t>B. sur une capacité à diminuer les exportations et à augmenter les importations.</a:t>
            </a:r>
          </a:p>
          <a:p>
            <a:r>
              <a:rPr lang="fr-FR" sz="2800" dirty="0"/>
              <a:t>C. sur une capacité à augmenter les exportations et à diminuer les importations.</a:t>
            </a:r>
          </a:p>
          <a:p>
            <a:r>
              <a:rPr lang="fr-FR" sz="2800" dirty="0"/>
              <a:t>D. sur une capacité à augmenter les exportations et à augmenter les importations.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29 </a:t>
            </a:r>
            <a:endParaRPr lang="fr-FR" dirty="0"/>
          </a:p>
        </p:txBody>
      </p:sp>
      <p:sp>
        <p:nvSpPr>
          <p:cNvPr id="3" name="Rectangle 2"/>
          <p:cNvSpPr/>
          <p:nvPr/>
        </p:nvSpPr>
        <p:spPr>
          <a:xfrm>
            <a:off x="350842" y="3428999"/>
            <a:ext cx="8496944" cy="93843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397113"/>
            <a:ext cx="7992888" cy="3970318"/>
          </a:xfrm>
          <a:prstGeom prst="rect">
            <a:avLst/>
          </a:prstGeom>
        </p:spPr>
        <p:txBody>
          <a:bodyPr wrap="square">
            <a:spAutoFit/>
          </a:bodyPr>
          <a:lstStyle/>
          <a:p>
            <a:r>
              <a:rPr lang="fr-FR" sz="2800" dirty="0"/>
              <a:t>29) Parmi les éléments suivants lequel peut être considéré comme une barrière aux échanges ?</a:t>
            </a:r>
          </a:p>
          <a:p>
            <a:r>
              <a:rPr lang="fr-FR" sz="2800" dirty="0"/>
              <a:t>A. Des tarifs douaniers.</a:t>
            </a:r>
          </a:p>
          <a:p>
            <a:r>
              <a:rPr lang="fr-FR" sz="2800" dirty="0"/>
              <a:t>B. Des limitations volontaires d’exportation.</a:t>
            </a:r>
          </a:p>
          <a:p>
            <a:r>
              <a:rPr lang="fr-FR" sz="2800" dirty="0"/>
              <a:t>C. Des contingentements.</a:t>
            </a:r>
          </a:p>
          <a:p>
            <a:r>
              <a:rPr lang="fr-FR" sz="2800" dirty="0"/>
              <a:t>D. A et C peuvent être considérés comme des barrières aux échanges.</a:t>
            </a:r>
          </a:p>
          <a:p>
            <a:r>
              <a:rPr lang="fr-FR" sz="2800" dirty="0"/>
              <a:t>E. A, B et C peuvent être considérés comme des barrières aux échanges.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30 </a:t>
            </a:r>
            <a:endParaRPr lang="fr-FR" dirty="0"/>
          </a:p>
        </p:txBody>
      </p:sp>
      <p:sp>
        <p:nvSpPr>
          <p:cNvPr id="3" name="Rectangle 2"/>
          <p:cNvSpPr/>
          <p:nvPr/>
        </p:nvSpPr>
        <p:spPr>
          <a:xfrm>
            <a:off x="287524" y="126876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76672"/>
            <a:ext cx="7992888" cy="3785652"/>
          </a:xfrm>
          <a:prstGeom prst="rect">
            <a:avLst/>
          </a:prstGeom>
        </p:spPr>
        <p:txBody>
          <a:bodyPr wrap="square">
            <a:spAutoFit/>
          </a:bodyPr>
          <a:lstStyle/>
          <a:p>
            <a:r>
              <a:rPr lang="fr-FR" sz="2400" dirty="0"/>
              <a:t>30) On appelle « protectionnisme éducatif » une politique économique qui consiste :</a:t>
            </a:r>
          </a:p>
          <a:p>
            <a:r>
              <a:rPr lang="fr-FR" sz="2400" dirty="0"/>
              <a:t>A. à protéger les industries naissantes dans un pays contre les importations en provenance de pays plus développés.</a:t>
            </a:r>
          </a:p>
          <a:p>
            <a:r>
              <a:rPr lang="fr-FR" sz="2400" dirty="0"/>
              <a:t>B. à développer les importations en provenance d’autres pays de façon à copier les technologies de pays plus avancés économiquement.</a:t>
            </a:r>
          </a:p>
          <a:p>
            <a:r>
              <a:rPr lang="fr-FR" sz="2400" dirty="0"/>
              <a:t>C. à développer l’éducation de la population du pays de façon à augmenter la compétitivité au niveau international.</a:t>
            </a:r>
          </a:p>
          <a:p>
            <a:r>
              <a:rPr lang="fr-FR" sz="2400" dirty="0"/>
              <a:t>D. à empêcher la « fuite des cerveaux ».</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31 </a:t>
            </a:r>
            <a:endParaRPr lang="fr-FR" dirty="0"/>
          </a:p>
        </p:txBody>
      </p:sp>
      <p:sp>
        <p:nvSpPr>
          <p:cNvPr id="3" name="Rectangle 2"/>
          <p:cNvSpPr/>
          <p:nvPr/>
        </p:nvSpPr>
        <p:spPr>
          <a:xfrm>
            <a:off x="251520" y="1423520"/>
            <a:ext cx="8496944" cy="925359"/>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76672"/>
            <a:ext cx="7920880" cy="3477875"/>
          </a:xfrm>
          <a:prstGeom prst="rect">
            <a:avLst/>
          </a:prstGeom>
        </p:spPr>
        <p:txBody>
          <a:bodyPr wrap="square">
            <a:spAutoFit/>
          </a:bodyPr>
          <a:lstStyle/>
          <a:p>
            <a:r>
              <a:rPr lang="fr-FR" sz="2000" dirty="0"/>
              <a:t>31) Selon Keynes, en situation de chômage, si un pays utilise des taxes à l’importation pour protéger une industrie nationale :</a:t>
            </a:r>
          </a:p>
          <a:p>
            <a:r>
              <a:rPr lang="fr-FR" sz="2000" dirty="0"/>
              <a:t>A. cela n’aura aucun effet sur l’économie.</a:t>
            </a:r>
          </a:p>
          <a:p>
            <a:r>
              <a:rPr lang="fr-FR" sz="2000" dirty="0"/>
              <a:t>B. cela peut avoir des effets positifs pour l’ensemble de l’économie grâce au multiplicateur permis par l’embauche des chômeurs dans les secteurs protégés par les taxes à l’importation.</a:t>
            </a:r>
          </a:p>
          <a:p>
            <a:r>
              <a:rPr lang="fr-FR" sz="2000" dirty="0"/>
              <a:t>C. les gains obtenus par les entreprises nationales du secteur protégé et les chômeurs embauchés sont équivalents aux pertes subies par les consommateurs qui doivent payer plus chers les produits.</a:t>
            </a:r>
          </a:p>
          <a:p>
            <a:r>
              <a:rPr lang="fr-FR" sz="2000" dirty="0"/>
              <a:t>D. les consommateurs du bien protégé voient leur situation s’améliorer.</a:t>
            </a:r>
          </a:p>
          <a:p>
            <a:r>
              <a:rPr lang="fr-FR" sz="20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32</a:t>
            </a:r>
            <a:endParaRPr lang="fr-FR" dirty="0"/>
          </a:p>
        </p:txBody>
      </p:sp>
      <p:sp>
        <p:nvSpPr>
          <p:cNvPr id="3" name="Rectangle 2"/>
          <p:cNvSpPr/>
          <p:nvPr/>
        </p:nvSpPr>
        <p:spPr>
          <a:xfrm>
            <a:off x="287524" y="3140968"/>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136904" cy="4401205"/>
          </a:xfrm>
          <a:prstGeom prst="rect">
            <a:avLst/>
          </a:prstGeom>
        </p:spPr>
        <p:txBody>
          <a:bodyPr wrap="square">
            <a:spAutoFit/>
          </a:bodyPr>
          <a:lstStyle/>
          <a:p>
            <a:r>
              <a:rPr lang="fr-FR" sz="2800" dirty="0"/>
              <a:t>32) Parmi les actions suivantes, laquelle ne pourrait pas être considérée comme une concurrence déloyale ?</a:t>
            </a:r>
          </a:p>
          <a:p>
            <a:r>
              <a:rPr lang="fr-FR" sz="2800" dirty="0"/>
              <a:t>A. Les mesures prises par les autorités visant à sous-évaluer la monnaie pour favoriser les exportations.</a:t>
            </a:r>
          </a:p>
          <a:p>
            <a:r>
              <a:rPr lang="fr-FR" sz="2800" dirty="0"/>
              <a:t>B. Le travail des enfants.</a:t>
            </a:r>
          </a:p>
          <a:p>
            <a:r>
              <a:rPr lang="fr-FR" sz="2800" dirty="0"/>
              <a:t>C. L’exportation de biens de contrefaçon.</a:t>
            </a:r>
          </a:p>
          <a:p>
            <a:r>
              <a:rPr lang="fr-FR" sz="2800" dirty="0"/>
              <a:t>D. L’utilisation d’une main d’œuvre bon marché pour augmenter les exportations.</a:t>
            </a:r>
          </a:p>
          <a:p>
            <a:r>
              <a:rPr lang="fr-FR" sz="2800" dirty="0"/>
              <a:t>E. Toutes ces actions peuvent être considérées comme des formes de concurrence déloyale.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33</a:t>
            </a:r>
            <a:endParaRPr lang="fr-FR" dirty="0"/>
          </a:p>
        </p:txBody>
      </p:sp>
      <p:sp>
        <p:nvSpPr>
          <p:cNvPr id="3" name="Rectangle 2"/>
          <p:cNvSpPr/>
          <p:nvPr/>
        </p:nvSpPr>
        <p:spPr>
          <a:xfrm>
            <a:off x="251520" y="1949242"/>
            <a:ext cx="8496944" cy="119172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476672"/>
            <a:ext cx="8064896" cy="4524315"/>
          </a:xfrm>
          <a:prstGeom prst="rect">
            <a:avLst/>
          </a:prstGeom>
        </p:spPr>
        <p:txBody>
          <a:bodyPr wrap="square">
            <a:spAutoFit/>
          </a:bodyPr>
          <a:lstStyle/>
          <a:p>
            <a:r>
              <a:rPr lang="fr-FR" sz="2400" dirty="0"/>
              <a:t>33) Lorsque le prix du pétrole augmente, les termes de l’échange :</a:t>
            </a:r>
          </a:p>
          <a:p>
            <a:r>
              <a:rPr lang="fr-FR" sz="2400" dirty="0"/>
              <a:t>A. s’améliore pour le Canada parce que le prix du dollar canadien baisse et les exportations sont ainsi facilitées.</a:t>
            </a:r>
          </a:p>
          <a:p>
            <a:r>
              <a:rPr lang="fr-FR" sz="2400" dirty="0"/>
              <a:t>B. s’améliore pour le Canada parce que le prix des biens exportés augmente plus rapidement que le prix des biens importés.</a:t>
            </a:r>
          </a:p>
          <a:p>
            <a:r>
              <a:rPr lang="fr-FR" sz="2400" dirty="0"/>
              <a:t>C. se détériore pour le Canada parce que le prix du dollar canadien baisse et il devient moins couteux pour le Canada d’importer.</a:t>
            </a:r>
          </a:p>
          <a:p>
            <a:r>
              <a:rPr lang="fr-FR" sz="2400" dirty="0"/>
              <a:t>D. se détériore pour le Canada parce que le coût des importations du pétrole augmente.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34</a:t>
            </a:r>
            <a:endParaRPr lang="fr-FR" dirty="0"/>
          </a:p>
        </p:txBody>
      </p:sp>
      <p:sp>
        <p:nvSpPr>
          <p:cNvPr id="3" name="Rectangle 2"/>
          <p:cNvSpPr/>
          <p:nvPr/>
        </p:nvSpPr>
        <p:spPr>
          <a:xfrm>
            <a:off x="227318" y="2996952"/>
            <a:ext cx="8496944"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95836" y="533023"/>
            <a:ext cx="8036603" cy="3539430"/>
          </a:xfrm>
          <a:prstGeom prst="rect">
            <a:avLst/>
          </a:prstGeom>
        </p:spPr>
        <p:txBody>
          <a:bodyPr wrap="square">
            <a:spAutoFit/>
          </a:bodyPr>
          <a:lstStyle/>
          <a:p>
            <a:r>
              <a:rPr lang="fr-FR" sz="3200" dirty="0"/>
              <a:t>34) Parmi les pays suivants lequel a tendance à sous-évaluer la valeur de sa monnaie nationale ?</a:t>
            </a:r>
          </a:p>
          <a:p>
            <a:r>
              <a:rPr lang="fr-FR" sz="3200" dirty="0"/>
              <a:t>A. La Grèce.</a:t>
            </a:r>
          </a:p>
          <a:p>
            <a:r>
              <a:rPr lang="fr-FR" sz="3200" dirty="0"/>
              <a:t>B. Le Canada.</a:t>
            </a:r>
          </a:p>
          <a:p>
            <a:r>
              <a:rPr lang="fr-FR" sz="3200" dirty="0"/>
              <a:t>C. La Chine.</a:t>
            </a:r>
          </a:p>
          <a:p>
            <a:r>
              <a:rPr lang="fr-FR" sz="3200" dirty="0"/>
              <a:t>D. Les réponses A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Newsprint</Template>
  <TotalTime>104</TotalTime>
  <Words>166</Words>
  <Application>Microsoft Macintosh PowerPoint</Application>
  <PresentationFormat>On-screen Show (4:3)</PresentationFormat>
  <Paragraphs>239</Paragraphs>
  <Slides>35</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Impact</vt:lpstr>
      <vt:lpstr>Times New Roman</vt:lpstr>
      <vt:lpstr>NewsPrint</vt:lpstr>
      <vt:lpstr>Corrigé examen 1</vt:lpstr>
      <vt:lpstr>Question 1 </vt:lpstr>
      <vt:lpstr>Question 2 </vt:lpstr>
      <vt:lpstr>Question 3 </vt:lpstr>
      <vt:lpstr>Question 4 </vt:lpstr>
      <vt:lpstr>Question 5 </vt:lpstr>
      <vt:lpstr>Question 6 </vt:lpstr>
      <vt:lpstr>Question 7 </vt:lpstr>
      <vt:lpstr>Question 8 </vt:lpstr>
      <vt:lpstr>Question 9 </vt:lpstr>
      <vt:lpstr>Question 10 </vt:lpstr>
      <vt:lpstr>Question 11 </vt:lpstr>
      <vt:lpstr>Question 12 </vt:lpstr>
      <vt:lpstr>Question 13 </vt:lpstr>
      <vt:lpstr>Question 14 </vt:lpstr>
      <vt:lpstr>Question 15 </vt:lpstr>
      <vt:lpstr>Question 16 </vt:lpstr>
      <vt:lpstr>Question 17 </vt:lpstr>
      <vt:lpstr>Question 18 </vt:lpstr>
      <vt:lpstr>Question 19 </vt:lpstr>
      <vt:lpstr>Question 20 </vt:lpstr>
      <vt:lpstr>Question 21 </vt:lpstr>
      <vt:lpstr>Question 22 </vt:lpstr>
      <vt:lpstr>Question 23 </vt:lpstr>
      <vt:lpstr>Question 24 </vt:lpstr>
      <vt:lpstr>Question 25 </vt:lpstr>
      <vt:lpstr>Question 26 </vt:lpstr>
      <vt:lpstr>Question 27 </vt:lpstr>
      <vt:lpstr>Question 28 </vt:lpstr>
      <vt:lpstr>Question 29 </vt:lpstr>
      <vt:lpstr>Question 30 </vt:lpstr>
      <vt:lpstr>Question 31 </vt:lpstr>
      <vt:lpstr>Question 32</vt:lpstr>
      <vt:lpstr>Question 33</vt:lpstr>
      <vt:lpstr>Question 34</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Corrigé examen 1</dc:title>
  <dc:creator>EMIN</dc:creator>
  <cp:lastModifiedBy>Emmanuelle Ostainvil</cp:lastModifiedBy>
  <cp:revision>17</cp:revision>
  <dcterms:created xsi:type="dcterms:W3CDTF">2014-10-20T14:36:28Z</dcterms:created>
  <dcterms:modified xsi:type="dcterms:W3CDTF">2016-05-18T23:53:54Z</dcterms:modified>
</cp:coreProperties>
</file>