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16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E1881-EEFD-1148-BFFB-CB691ED998B2}" type="datetimeFigureOut">
              <a:rPr lang="en-US" smtClean="0"/>
              <a:t>15-10-21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C08D1-B677-6C44-B92D-5D606D0CB3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2303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A0FFD-A889-E24C-B2BD-854DB8DB3BC1}" type="datetimeFigureOut">
              <a:rPr lang="en-US" smtClean="0"/>
              <a:t>15-10-21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8D5F39-0C61-724D-8A9C-CB7304CA8D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81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96543313-874D-C14F-80B1-6B6AC6BE82EC}" type="datetime1">
              <a:rPr lang="fr-CA" smtClean="0"/>
              <a:t>15-10-21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r>
              <a:rPr kumimoji="0" lang="en-US" smtClean="0">
                <a:solidFill>
                  <a:schemeClr val="tx2"/>
                </a:solidFill>
              </a:rPr>
              <a:t>POLI 203 - Intro to Comparative Politics</a:t>
            </a:r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B163B5-19E7-DE40-B814-AC3ACA84254A}" type="datetime1">
              <a:rPr lang="fr-CA" smtClean="0"/>
              <a:t>15-10-21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95E05BCC-D4AC-5344-96B0-58A6BAB758BB}" type="datetime1">
              <a:rPr lang="fr-CA" smtClean="0"/>
              <a:t>15-10-21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EDE9BDD0-61EB-E642-B7D3-473D8A027906}" type="datetime1">
              <a:rPr lang="fr-CA" smtClean="0"/>
              <a:t>15-10-21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endParaRPr kumimoji="0" lang="en-US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FC75C9C2-5001-5847-B9F6-A91854B369C2}" type="datetime1">
              <a:rPr lang="fr-CA" smtClean="0"/>
              <a:t>15-10-21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DE65F608-E555-AA4F-A5D2-46258FB47E20}" type="datetime1">
              <a:rPr lang="fr-CA" smtClean="0"/>
              <a:t>15-10-21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63B0E2E-32FD-324F-B15A-6A641BE2F68E}" type="datetime1">
              <a:rPr lang="fr-CA" smtClean="0"/>
              <a:t>15-10-21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 eaLnBrk="1" latinLnBrk="0" hangingPunct="1"/>
            <a:fld id="{F26F5F20-5CE0-8F43-BB71-E56CDEF7B9F2}" type="datetime1">
              <a:rPr lang="fr-CA" smtClean="0"/>
              <a:t>15-10-21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kumimoji="0" lang="en-US" smtClean="0"/>
              <a:t>POLI 203 - Intro to Comparative Politics</a:t>
            </a:r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1F8CFC2-24B3-DF4D-AFCD-9E3E09BB5419}" type="datetime1">
              <a:rPr lang="fr-CA" smtClean="0"/>
              <a:t>15-10-21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endParaRPr/>
          </a:p>
          <a:p>
            <a:pPr lvl="1" eaLnBrk="1" latinLnBrk="0" hangingPunct="1"/>
            <a:endParaRPr/>
          </a:p>
          <a:p>
            <a:pPr lvl="2" eaLnBrk="1" latinLnBrk="0" hangingPunct="1"/>
            <a:endParaRPr/>
          </a:p>
          <a:p>
            <a:pPr lvl="3" eaLnBrk="1" latinLnBrk="0" hangingPunct="1"/>
            <a:endParaRPr/>
          </a:p>
          <a:p>
            <a:pPr lvl="4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 eaLnBrk="1" latinLnBrk="0" hangingPunct="1"/>
            <a:fld id="{9B01E99D-2D52-2944-AE28-F5C3F8FE544D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651BF563-99AF-4F4E-905E-DEE2D55D686A}" type="datetime1">
              <a:rPr lang="fr-CA" smtClean="0"/>
              <a:t>15-10-21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r>
              <a:rPr kumimoji="0" lang="en-US" sz="1400" smtClean="0">
                <a:solidFill>
                  <a:schemeClr val="tx2"/>
                </a:solidFill>
              </a:rPr>
              <a:t>POLI 203 - Intro to Comparative Politics</a:t>
            </a:r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/" TargetMode="External"/><Relationship Id="rId4" Type="http://schemas.openxmlformats.org/officeDocument/2006/relationships/hyperlink" Target="https://scholar.google.ca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library.concordia.ca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eurosis.concordia.ca/cuportal/docs/aiq/aitest.asp" TargetMode="External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concordia.ca/students/academic-integrit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2338667"/>
            <a:ext cx="6477000" cy="1828800"/>
          </a:xfrm>
        </p:spPr>
        <p:txBody>
          <a:bodyPr>
            <a:normAutofit fontScale="90000"/>
          </a:bodyPr>
          <a:lstStyle/>
          <a:p>
            <a:r>
              <a:rPr lang="en-US" sz="2800" dirty="0" err="1" smtClean="0"/>
              <a:t>POLi</a:t>
            </a:r>
            <a:r>
              <a:rPr lang="en-US" sz="2800" dirty="0" smtClean="0"/>
              <a:t> 203 –</a:t>
            </a:r>
            <a:br>
              <a:rPr lang="en-US" sz="2800" dirty="0" smtClean="0"/>
            </a:br>
            <a:r>
              <a:rPr lang="en-US" sz="2800" dirty="0" smtClean="0"/>
              <a:t>Introduction to comparative politics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Term paper and guidelines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7, 21 October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65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Possible topics for term paper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en-GB" dirty="0"/>
              <a:t>Why has democratic transition been more successful in Tunisia than in Egypt since the Arab Spring?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Why has the “Occupy” movement in 2011 been much stronger in Spain than in Italy?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Why have Russia and Brazil experienced similar growth rates over the past 20 years?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Why are both Germany and France characterized by the domination of two political parties?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497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What you have to do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3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charset="2"/>
              <a:buChar char="Ø"/>
            </a:pPr>
            <a:r>
              <a:rPr lang="en-US" dirty="0" smtClean="0"/>
              <a:t>Apply and combine elements of lectures and textbook to contemporary cases</a:t>
            </a:r>
          </a:p>
          <a:p>
            <a:pPr>
              <a:buFont typeface="Wingdings" charset="2"/>
              <a:buChar char="Ø"/>
            </a:pPr>
            <a:r>
              <a:rPr lang="fr-CA" dirty="0" err="1" smtClean="0"/>
              <a:t>Build</a:t>
            </a:r>
            <a:r>
              <a:rPr lang="fr-CA" dirty="0" smtClean="0"/>
              <a:t> </a:t>
            </a:r>
            <a:r>
              <a:rPr lang="en-US" dirty="0" smtClean="0"/>
              <a:t>a comparative analysis of two similar /different cases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Structure your argument</a:t>
            </a:r>
          </a:p>
          <a:p>
            <a:pPr>
              <a:buFont typeface="Wingdings" charset="2"/>
              <a:buChar char="Ø"/>
            </a:pPr>
            <a:r>
              <a:rPr lang="en-US" dirty="0" smtClean="0"/>
              <a:t>Do some original research on selected cases</a:t>
            </a:r>
          </a:p>
          <a:p>
            <a:pPr>
              <a:buFont typeface="Wingdings" charset="2"/>
              <a:buChar char="Ø"/>
            </a:pPr>
            <a:endParaRPr lang="en-US" dirty="0" smtClean="0"/>
          </a:p>
          <a:p>
            <a:pPr>
              <a:buFont typeface="Wingdings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025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Assessment (Total /30)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b="1" i="1" dirty="0" smtClean="0"/>
              <a:t>Analysis		/</a:t>
            </a:r>
            <a:r>
              <a:rPr lang="en-CA" b="1" i="1" dirty="0"/>
              <a:t>10</a:t>
            </a:r>
            <a:endParaRPr lang="en-GB" dirty="0"/>
          </a:p>
          <a:p>
            <a:pPr lvl="1"/>
            <a:r>
              <a:rPr lang="en-CA" dirty="0"/>
              <a:t>Puzzle / interest of research question</a:t>
            </a:r>
            <a:endParaRPr lang="en-GB" dirty="0"/>
          </a:p>
          <a:p>
            <a:pPr lvl="1"/>
            <a:r>
              <a:rPr lang="en-CA" dirty="0"/>
              <a:t>Quality and organization of arguments</a:t>
            </a:r>
            <a:endParaRPr lang="en-GB" dirty="0"/>
          </a:p>
          <a:p>
            <a:pPr lvl="1"/>
            <a:r>
              <a:rPr lang="en-CA" dirty="0"/>
              <a:t>Quality and appropriateness of examples</a:t>
            </a:r>
            <a:endParaRPr lang="en-GB" dirty="0"/>
          </a:p>
          <a:p>
            <a:r>
              <a:rPr lang="en-CA" b="1" i="1" dirty="0" smtClean="0"/>
              <a:t>Comparison	/</a:t>
            </a:r>
            <a:r>
              <a:rPr lang="en-CA" b="1" i="1" dirty="0"/>
              <a:t>8</a:t>
            </a:r>
            <a:endParaRPr lang="en-GB" dirty="0"/>
          </a:p>
          <a:p>
            <a:pPr lvl="1"/>
            <a:r>
              <a:rPr lang="en-CA" dirty="0" smtClean="0"/>
              <a:t>Justification </a:t>
            </a:r>
            <a:r>
              <a:rPr lang="en-CA" dirty="0"/>
              <a:t>for case selection</a:t>
            </a:r>
            <a:endParaRPr lang="en-GB" dirty="0"/>
          </a:p>
          <a:p>
            <a:pPr lvl="1"/>
            <a:r>
              <a:rPr lang="en-CA" dirty="0"/>
              <a:t>Similarities and differences between cases</a:t>
            </a: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744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Assessment (Total /30)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CA" b="1" i="1" dirty="0"/>
              <a:t>Research	</a:t>
            </a:r>
            <a:r>
              <a:rPr lang="en-CA" b="1" i="1" dirty="0" smtClean="0"/>
              <a:t>	/</a:t>
            </a:r>
            <a:r>
              <a:rPr lang="en-CA" b="1" i="1" dirty="0"/>
              <a:t>6</a:t>
            </a:r>
            <a:endParaRPr lang="en-GB" dirty="0"/>
          </a:p>
          <a:p>
            <a:pPr lvl="1"/>
            <a:r>
              <a:rPr lang="en-CA" dirty="0"/>
              <a:t>Number of references</a:t>
            </a:r>
            <a:endParaRPr lang="en-GB" dirty="0"/>
          </a:p>
          <a:p>
            <a:pPr lvl="1"/>
            <a:r>
              <a:rPr lang="en-CA" dirty="0"/>
              <a:t>Quality and appropriateness of references</a:t>
            </a:r>
            <a:endParaRPr lang="en-GB" dirty="0"/>
          </a:p>
          <a:p>
            <a:pPr lvl="1"/>
            <a:r>
              <a:rPr lang="en-CA" dirty="0"/>
              <a:t>Variety of references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CA" b="1" i="1" dirty="0"/>
              <a:t>Form and style	/6</a:t>
            </a:r>
            <a:endParaRPr lang="en-GB" dirty="0"/>
          </a:p>
          <a:p>
            <a:pPr lvl="1"/>
            <a:r>
              <a:rPr lang="en-CA" dirty="0"/>
              <a:t>Structure (introduction and conclusion, sections)</a:t>
            </a:r>
            <a:endParaRPr lang="en-GB" dirty="0"/>
          </a:p>
          <a:p>
            <a:pPr lvl="1"/>
            <a:r>
              <a:rPr lang="en-CA" dirty="0"/>
              <a:t>Length</a:t>
            </a:r>
            <a:endParaRPr lang="en-GB" dirty="0"/>
          </a:p>
          <a:p>
            <a:pPr lvl="1"/>
            <a:r>
              <a:rPr lang="en-CA" dirty="0"/>
              <a:t>Format (police, margins, spaces…)</a:t>
            </a:r>
            <a:endParaRPr lang="en-GB" dirty="0"/>
          </a:p>
          <a:p>
            <a:pPr lvl="1"/>
            <a:r>
              <a:rPr lang="en-CA" dirty="0"/>
              <a:t>Bibliographic references</a:t>
            </a:r>
            <a:endParaRPr lang="en-GB" dirty="0"/>
          </a:p>
          <a:p>
            <a:pPr lvl="1"/>
            <a:r>
              <a:rPr lang="en-CA" dirty="0"/>
              <a:t>Language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324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Research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6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Concordia library</a:t>
            </a:r>
            <a:endParaRPr lang="en-US" dirty="0" smtClean="0"/>
          </a:p>
          <a:p>
            <a:pPr lvl="1"/>
            <a:r>
              <a:rPr lang="en-US" dirty="0" smtClean="0"/>
              <a:t>CLUES catalog</a:t>
            </a:r>
          </a:p>
          <a:p>
            <a:pPr lvl="1"/>
            <a:r>
              <a:rPr lang="en-US" dirty="0" smtClean="0"/>
              <a:t>Political science online databases</a:t>
            </a:r>
          </a:p>
          <a:p>
            <a:r>
              <a:rPr lang="en-US" dirty="0" smtClean="0"/>
              <a:t>Other libraries (McGill, </a:t>
            </a:r>
            <a:r>
              <a:rPr lang="en-US" dirty="0" err="1" smtClean="0"/>
              <a:t>UdeM</a:t>
            </a:r>
            <a:r>
              <a:rPr lang="en-US" dirty="0" smtClean="0"/>
              <a:t>, UQÀM, BANQ)</a:t>
            </a:r>
          </a:p>
          <a:p>
            <a:r>
              <a:rPr lang="en-US" dirty="0" smtClean="0"/>
              <a:t>Online academic resources</a:t>
            </a:r>
          </a:p>
          <a:p>
            <a:pPr lvl="1"/>
            <a:r>
              <a:rPr lang="en-US" dirty="0" smtClean="0"/>
              <a:t>Direct access to databases. Ex: </a:t>
            </a:r>
            <a:r>
              <a:rPr lang="en-US" dirty="0" smtClean="0">
                <a:hlinkClick r:id="rId3"/>
              </a:rPr>
              <a:t>JSTOR</a:t>
            </a:r>
            <a:endParaRPr lang="en-US" dirty="0" smtClean="0"/>
          </a:p>
          <a:p>
            <a:pPr lvl="1"/>
            <a:r>
              <a:rPr lang="en-US" dirty="0" smtClean="0">
                <a:hlinkClick r:id="rId4"/>
              </a:rPr>
              <a:t>Google scholar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482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Research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7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Other online resources</a:t>
            </a:r>
          </a:p>
          <a:p>
            <a:pPr lvl="1"/>
            <a:r>
              <a:rPr lang="en-US" dirty="0" smtClean="0"/>
              <a:t>Endless unfiltered information!</a:t>
            </a:r>
          </a:p>
          <a:p>
            <a:pPr lvl="1"/>
            <a:r>
              <a:rPr lang="en-US" dirty="0" smtClean="0"/>
              <a:t>Check sources (e.g. newspapers, official websites). If not sure, avoid</a:t>
            </a:r>
          </a:p>
          <a:p>
            <a:pPr lvl="1"/>
            <a:r>
              <a:rPr lang="en-US" dirty="0" smtClean="0"/>
              <a:t>Date properly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7" name="Picture 6" descr="book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460" y="4134114"/>
            <a:ext cx="2940530" cy="1961885"/>
          </a:xfrm>
          <a:prstGeom prst="rect">
            <a:avLst/>
          </a:prstGeom>
        </p:spPr>
      </p:pic>
      <p:pic>
        <p:nvPicPr>
          <p:cNvPr id="8" name="Picture 7" descr="Pa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43" y="4134114"/>
            <a:ext cx="2615846" cy="196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96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Presentation</a:t>
            </a:r>
            <a:endParaRPr lang="en-US" sz="40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8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Reminder</a:t>
            </a:r>
          </a:p>
          <a:p>
            <a:pPr lvl="1"/>
            <a:r>
              <a:rPr lang="en-US" dirty="0" smtClean="0"/>
              <a:t>1500 words +/- 10% (word count)</a:t>
            </a:r>
          </a:p>
          <a:p>
            <a:r>
              <a:rPr lang="en-US" dirty="0" smtClean="0"/>
              <a:t>Format</a:t>
            </a:r>
          </a:p>
          <a:p>
            <a:pPr lvl="1"/>
            <a:r>
              <a:rPr lang="en-US" dirty="0" smtClean="0"/>
              <a:t>1 inch margin</a:t>
            </a:r>
          </a:p>
          <a:p>
            <a:pPr lvl="1"/>
            <a:r>
              <a:rPr lang="en-US" dirty="0" smtClean="0"/>
              <a:t>1,5 or double line spacing</a:t>
            </a:r>
          </a:p>
          <a:p>
            <a:pPr lvl="1"/>
            <a:r>
              <a:rPr lang="en-US" dirty="0" smtClean="0"/>
              <a:t>Times New R</a:t>
            </a:r>
            <a:r>
              <a:rPr lang="en-US" dirty="0" smtClean="0"/>
              <a:t>o</a:t>
            </a:r>
            <a:r>
              <a:rPr lang="en-US" dirty="0" smtClean="0"/>
              <a:t>man police 12</a:t>
            </a:r>
          </a:p>
          <a:p>
            <a:r>
              <a:rPr lang="en-US" dirty="0" smtClean="0"/>
              <a:t>Harmonized format of references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983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And don’t forget</a:t>
            </a:r>
            <a:r>
              <a:rPr lang="en-US" dirty="0"/>
              <a:t>!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39269AB-579B-7444-992C-5C18856B6303}" type="datetime1">
              <a:rPr lang="fr-CA" smtClean="0"/>
              <a:t>15-10-21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POLI 203 - Intro to Comparative Politics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9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Plagiarism</a:t>
            </a:r>
            <a:endParaRPr lang="en-US" dirty="0" smtClean="0"/>
          </a:p>
          <a:p>
            <a:pPr lvl="1"/>
            <a:r>
              <a:rPr lang="en-US" dirty="0" smtClean="0">
                <a:hlinkClick r:id="rId3"/>
              </a:rPr>
              <a:t>Academic integrity test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8" name="Picture 7" descr="plagiarism-wordle_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7" y="2985684"/>
            <a:ext cx="4939914" cy="311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858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dia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1734</TotalTime>
  <Words>299</Words>
  <Application>Microsoft Macintosh PowerPoint</Application>
  <PresentationFormat>On-screen Show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Median</vt:lpstr>
      <vt:lpstr>POLi 203 – Introduction to comparative politics   Term paper and guidelines  </vt:lpstr>
      <vt:lpstr>Possible topics for term paper</vt:lpstr>
      <vt:lpstr>What you have to do</vt:lpstr>
      <vt:lpstr>Assessment (Total /30)</vt:lpstr>
      <vt:lpstr>Assessment (Total /30)</vt:lpstr>
      <vt:lpstr>Research</vt:lpstr>
      <vt:lpstr>Research</vt:lpstr>
      <vt:lpstr>Presentation</vt:lpstr>
      <vt:lpstr>And don’t forget!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Antoine Rayroux</dc:creator>
  <cp:lastModifiedBy>Antoine Rayroux</cp:lastModifiedBy>
  <cp:revision>140</cp:revision>
  <dcterms:created xsi:type="dcterms:W3CDTF">2015-09-07T22:45:59Z</dcterms:created>
  <dcterms:modified xsi:type="dcterms:W3CDTF">2015-10-21T06:05:24Z</dcterms:modified>
</cp:coreProperties>
</file>